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7" r:id="rId3"/>
    <p:sldMasterId id="2147483717" r:id="rId4"/>
    <p:sldMasterId id="2147483733" r:id="rId5"/>
  </p:sldMasterIdLst>
  <p:notesMasterIdLst>
    <p:notesMasterId r:id="rId44"/>
  </p:notesMasterIdLst>
  <p:sldIdLst>
    <p:sldId id="256" r:id="rId6"/>
    <p:sldId id="309" r:id="rId7"/>
    <p:sldId id="313" r:id="rId8"/>
    <p:sldId id="314" r:id="rId9"/>
    <p:sldId id="303" r:id="rId10"/>
    <p:sldId id="315" r:id="rId11"/>
    <p:sldId id="310" r:id="rId12"/>
    <p:sldId id="304" r:id="rId13"/>
    <p:sldId id="317" r:id="rId14"/>
    <p:sldId id="302" r:id="rId15"/>
    <p:sldId id="305" r:id="rId16"/>
    <p:sldId id="312" r:id="rId17"/>
    <p:sldId id="306" r:id="rId18"/>
    <p:sldId id="307" r:id="rId19"/>
    <p:sldId id="285" r:id="rId20"/>
    <p:sldId id="286" r:id="rId21"/>
    <p:sldId id="488" r:id="rId22"/>
    <p:sldId id="287" r:id="rId23"/>
    <p:sldId id="288" r:id="rId24"/>
    <p:sldId id="289" r:id="rId25"/>
    <p:sldId id="290" r:id="rId26"/>
    <p:sldId id="291" r:id="rId27"/>
    <p:sldId id="292" r:id="rId28"/>
    <p:sldId id="321" r:id="rId29"/>
    <p:sldId id="297" r:id="rId30"/>
    <p:sldId id="330" r:id="rId31"/>
    <p:sldId id="331" r:id="rId32"/>
    <p:sldId id="332" r:id="rId33"/>
    <p:sldId id="299" r:id="rId34"/>
    <p:sldId id="489" r:id="rId35"/>
    <p:sldId id="492" r:id="rId36"/>
    <p:sldId id="490" r:id="rId37"/>
    <p:sldId id="457" r:id="rId38"/>
    <p:sldId id="491" r:id="rId39"/>
    <p:sldId id="326" r:id="rId40"/>
    <p:sldId id="485" r:id="rId41"/>
    <p:sldId id="487" r:id="rId42"/>
    <p:sldId id="32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eroden, Katie [CFSPH]" initials="SK[" lastIdx="1" clrIdx="0">
    <p:extLst>
      <p:ext uri="{19B8F6BF-5375-455C-9EA6-DF929625EA0E}">
        <p15:presenceInfo xmlns:p15="http://schemas.microsoft.com/office/powerpoint/2012/main" userId="S::kksten@iastate.edu::aa1a4b8b-10b1-437a-bb72-91768390d289" providerId="AD"/>
      </p:ext>
    </p:extLst>
  </p:cmAuthor>
  <p:cmAuthor id="2" name="Dauphinais, Ellen" initials="DE" lastIdx="5" clrIdx="1">
    <p:extLst>
      <p:ext uri="{19B8F6BF-5375-455C-9EA6-DF929625EA0E}">
        <p15:presenceInfo xmlns:p15="http://schemas.microsoft.com/office/powerpoint/2012/main" userId="S-1-5-21-1659004503-1450960922-1606980848-996077" providerId="AD"/>
      </p:ext>
    </p:extLst>
  </p:cmAuthor>
  <p:cmAuthor id="3" name="alicia burleson" initials="ab" lastIdx="4" clrIdx="2">
    <p:extLst>
      <p:ext uri="{19B8F6BF-5375-455C-9EA6-DF929625EA0E}">
        <p15:presenceInfo xmlns:p15="http://schemas.microsoft.com/office/powerpoint/2012/main" userId="f1ab3528e1e300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1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6" autoAdjust="0"/>
    <p:restoredTop sz="64840" autoAdjust="0"/>
  </p:normalViewPr>
  <p:slideViewPr>
    <p:cSldViewPr snapToGrid="0">
      <p:cViewPr varScale="1">
        <p:scale>
          <a:sx n="92" d="100"/>
          <a:sy n="92" d="100"/>
        </p:scale>
        <p:origin x="400" y="44"/>
      </p:cViewPr>
      <p:guideLst>
        <p:guide orient="horz" pos="2160"/>
        <p:guide pos="3840"/>
      </p:guideLst>
    </p:cSldViewPr>
  </p:slideViewPr>
  <p:notesTextViewPr>
    <p:cViewPr>
      <p:scale>
        <a:sx n="3" d="2"/>
        <a:sy n="3" d="2"/>
      </p:scale>
      <p:origin x="0" y="0"/>
    </p:cViewPr>
  </p:notesTextViewPr>
  <p:sorterViewPr>
    <p:cViewPr>
      <p:scale>
        <a:sx n="140" d="100"/>
        <a:sy n="140" d="100"/>
      </p:scale>
      <p:origin x="0" y="-11884"/>
    </p:cViewPr>
  </p:sorterViewPr>
  <p:notesViewPr>
    <p:cSldViewPr snapToGrid="0">
      <p:cViewPr varScale="1">
        <p:scale>
          <a:sx n="80" d="100"/>
          <a:sy n="80" d="100"/>
        </p:scale>
        <p:origin x="2337"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02413-8BEC-453F-AB7D-43D0F999C75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C490E-4853-45C9-9C51-2458EDBEEBAD}" type="slidenum">
              <a:rPr lang="en-US" smtClean="0"/>
              <a:t>‹#›</a:t>
            </a:fld>
            <a:endParaRPr lang="en-US"/>
          </a:p>
        </p:txBody>
      </p:sp>
    </p:spTree>
    <p:extLst>
      <p:ext uri="{BB962C8B-B14F-4D97-AF65-F5344CB8AC3E}">
        <p14:creationId xmlns:p14="http://schemas.microsoft.com/office/powerpoint/2010/main" val="314520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learn about ways to protect your sheep from diseases.</a:t>
            </a:r>
          </a:p>
          <a:p>
            <a:r>
              <a:rPr lang="en-US" b="1" dirty="0"/>
              <a:t>For</a:t>
            </a:r>
            <a:r>
              <a:rPr lang="en-US" b="1" baseline="0" dirty="0"/>
              <a:t> more biosecurity resources, visit www.cfsph.iastate.edu/biosecurity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was developed by veterinarians at the Center for Food Security and Public Health, Iowa State University, College of Veterinary Medicine. Feel free to customize it to fit your needs. Please credit the original creators. </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a:t>
            </a:fld>
            <a:endParaRPr lang="en-US"/>
          </a:p>
        </p:txBody>
      </p:sp>
    </p:spTree>
    <p:extLst>
      <p:ext uri="{BB962C8B-B14F-4D97-AF65-F5344CB8AC3E}">
        <p14:creationId xmlns:p14="http://schemas.microsoft.com/office/powerpoint/2010/main" val="249243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of the benefits</a:t>
            </a:r>
            <a:r>
              <a:rPr lang="en-US" b="1" baseline="0" dirty="0"/>
              <a:t> to putting biosecurity in place NOW? Instead of waiting for a disease challenge like a highly contagious Foreign Animal Disease (FAD)?</a:t>
            </a:r>
          </a:p>
          <a:p>
            <a:r>
              <a:rPr lang="en-US" b="1" baseline="0" dirty="0"/>
              <a:t>First, many common diseases are spread the same way that FADs or unknown disease are. For instance, Q Fever (</a:t>
            </a:r>
            <a:r>
              <a:rPr lang="en-US" b="1" baseline="0" dirty="0" err="1"/>
              <a:t>Coxiella</a:t>
            </a:r>
            <a:r>
              <a:rPr lang="en-US" b="1" baseline="0" dirty="0"/>
              <a:t> burnetii) in sheep…(CLICK)</a:t>
            </a:r>
          </a:p>
          <a:p>
            <a:r>
              <a:rPr lang="en-US" b="1" baseline="0" dirty="0"/>
              <a:t>An infected animal can spread Q fever to another sheep through direct contact, through fomites which are contaminated objects, and orally when eating or drinking things contaminated with the virus. Q Fever is also spread through vectors and aerosol. </a:t>
            </a:r>
          </a:p>
          <a:p>
            <a:r>
              <a:rPr lang="en-US" b="1" baseline="0" dirty="0"/>
              <a:t>Let’s compare that to an FAD that affects sheep (CLICK), Foot and Mouth Disease (FMD). While FMD is MUCH MORE CONTAGIOUS than Q Fever, how an animal gets exposed is similar. They can be exposed through direct contact, contaminated fomites, and oral consumption.</a:t>
            </a:r>
          </a:p>
          <a:p>
            <a:r>
              <a:rPr lang="en-US" b="1" baseline="0" dirty="0"/>
              <a:t>Biosecurity steps that prevent exposure to Q Fever can help protect from other diseases spread the same ways.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10</a:t>
            </a:fld>
            <a:endParaRPr lang="en-US"/>
          </a:p>
        </p:txBody>
      </p:sp>
    </p:spTree>
    <p:extLst>
      <p:ext uri="{BB962C8B-B14F-4D97-AF65-F5344CB8AC3E}">
        <p14:creationId xmlns:p14="http://schemas.microsoft.com/office/powerpoint/2010/main" val="169063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benefits</a:t>
            </a:r>
            <a:r>
              <a:rPr lang="en-US" b="1" baseline="0" dirty="0"/>
              <a:t> to putting biosecurity in place NOW is having less overall disease challenges. This can lead to better animal health. </a:t>
            </a:r>
            <a:r>
              <a:rPr lang="en-US" b="1" dirty="0">
                <a:cs typeface="Times New Roman" pitchFamily="18" charset="0"/>
              </a:rPr>
              <a:t>Most</a:t>
            </a:r>
            <a:r>
              <a:rPr lang="en-US" b="1" baseline="0" dirty="0">
                <a:cs typeface="Times New Roman" pitchFamily="18" charset="0"/>
              </a:rPr>
              <a:t> d</a:t>
            </a:r>
            <a:r>
              <a:rPr lang="en-US" b="1" dirty="0">
                <a:cs typeface="Times New Roman" pitchFamily="18" charset="0"/>
              </a:rPr>
              <a:t>iseases cannot be completely eliminated, but the risk can be managed. </a:t>
            </a:r>
            <a:r>
              <a:rPr lang="en-US" b="1" dirty="0"/>
              <a:t>For nearly all diseases there is a relationship between exposure dose and severity of disease. For diseases that are always present (endemic), reducing the dose of infectious agent the animal is exposed to can positively affect the animal’s health. Better animal health leads to economic</a:t>
            </a:r>
            <a:r>
              <a:rPr lang="en-US" b="1" baseline="0" dirty="0"/>
              <a:t> benefits for the producer, the industry, the state. </a:t>
            </a:r>
            <a:r>
              <a:rPr lang="en-US" b="1" dirty="0"/>
              <a:t>It also helps justify the cost of implementing biosecurity. </a:t>
            </a:r>
          </a:p>
          <a:p>
            <a:r>
              <a:rPr lang="en-US" b="0" i="1" dirty="0">
                <a:cs typeface="Times New Roman" pitchFamily="18" charset="0"/>
              </a:rPr>
              <a:t>Phot</a:t>
            </a:r>
            <a:r>
              <a:rPr lang="en-US" b="0" i="1" baseline="0" dirty="0">
                <a:cs typeface="Times New Roman" pitchFamily="18" charset="0"/>
              </a:rPr>
              <a:t>o sources: ASI Association</a:t>
            </a:r>
            <a:endParaRPr lang="en-US" b="0" i="1" dirty="0"/>
          </a:p>
        </p:txBody>
      </p:sp>
      <p:sp>
        <p:nvSpPr>
          <p:cNvPr id="4" name="Slide Number Placeholder 3"/>
          <p:cNvSpPr>
            <a:spLocks noGrp="1"/>
          </p:cNvSpPr>
          <p:nvPr>
            <p:ph type="sldNum" sz="quarter" idx="10"/>
          </p:nvPr>
        </p:nvSpPr>
        <p:spPr/>
        <p:txBody>
          <a:bodyPr/>
          <a:lstStyle/>
          <a:p>
            <a:fld id="{42441E78-B122-4960-B722-B70A4DCCAED0}" type="slidenum">
              <a:rPr lang="en-US" smtClean="0"/>
              <a:t>11</a:t>
            </a:fld>
            <a:endParaRPr lang="en-US"/>
          </a:p>
        </p:txBody>
      </p:sp>
    </p:spTree>
    <p:extLst>
      <p:ext uri="{BB962C8B-B14F-4D97-AF65-F5344CB8AC3E}">
        <p14:creationId xmlns:p14="http://schemas.microsoft.com/office/powerpoint/2010/main" val="319810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Daily to Enhanced Biosecurity: Preparing for the Unexpected to Maintain Sheep Health</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12</a:t>
            </a:fld>
            <a:endParaRPr lang="en-US"/>
          </a:p>
        </p:txBody>
      </p:sp>
    </p:spTree>
    <p:extLst>
      <p:ext uri="{BB962C8B-B14F-4D97-AF65-F5344CB8AC3E}">
        <p14:creationId xmlns:p14="http://schemas.microsoft.com/office/powerpoint/2010/main" val="995552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Most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producers have not had to deal</a:t>
            </a:r>
            <a:r>
              <a:rPr lang="en-US" sz="1200" b="1" kern="1200" baseline="0" dirty="0">
                <a:solidFill>
                  <a:schemeClr val="tx1"/>
                </a:solidFill>
                <a:effectLst/>
                <a:latin typeface="+mn-lt"/>
                <a:ea typeface="+mn-ea"/>
                <a:cs typeface="+mn-cs"/>
              </a:rPr>
              <a:t> with a </a:t>
            </a:r>
            <a:r>
              <a:rPr lang="en-US" sz="1200" b="1" kern="1200" dirty="0">
                <a:solidFill>
                  <a:schemeClr val="tx1"/>
                </a:solidFill>
                <a:effectLst/>
                <a:latin typeface="+mn-lt"/>
                <a:ea typeface="+mn-ea"/>
                <a:cs typeface="+mn-cs"/>
              </a:rPr>
              <a:t>new, highly contagious disease. It will take an enhanced level of biosecurity to keep highly contagious diseases out of the flock. One of those</a:t>
            </a:r>
            <a:r>
              <a:rPr lang="en-US" sz="1200" b="1" kern="1200" baseline="0" dirty="0">
                <a:solidFill>
                  <a:schemeClr val="tx1"/>
                </a:solidFill>
                <a:effectLst/>
                <a:latin typeface="+mn-lt"/>
                <a:ea typeface="+mn-ea"/>
                <a:cs typeface="+mn-cs"/>
              </a:rPr>
              <a:t> highly contagious disease is foot and mouth disease (FMD). </a:t>
            </a:r>
            <a:r>
              <a:rPr lang="en-US" sz="1200" b="1" kern="1200" dirty="0">
                <a:solidFill>
                  <a:schemeClr val="tx1"/>
                </a:solidFill>
                <a:effectLst/>
                <a:latin typeface="+mn-lt"/>
                <a:ea typeface="+mn-ea"/>
                <a:cs typeface="+mn-cs"/>
              </a:rPr>
              <a:t>Animals are</a:t>
            </a:r>
            <a:r>
              <a:rPr lang="en-US" sz="1200" b="1" kern="1200" baseline="0" dirty="0">
                <a:solidFill>
                  <a:schemeClr val="tx1"/>
                </a:solidFill>
                <a:effectLst/>
                <a:latin typeface="+mn-lt"/>
                <a:ea typeface="+mn-ea"/>
                <a:cs typeface="+mn-cs"/>
              </a:rPr>
              <a:t> never at</a:t>
            </a:r>
            <a:r>
              <a:rPr lang="en-US" sz="1200" b="1" kern="1200" dirty="0">
                <a:solidFill>
                  <a:schemeClr val="tx1"/>
                </a:solidFill>
                <a:effectLst/>
                <a:latin typeface="+mn-lt"/>
                <a:ea typeface="+mn-ea"/>
                <a:cs typeface="+mn-cs"/>
              </a:rPr>
              <a:t> zero risk of disease exposure. However,</a:t>
            </a:r>
            <a:r>
              <a:rPr lang="en-US" sz="1200" b="1" kern="1200" baseline="0" dirty="0">
                <a:solidFill>
                  <a:schemeClr val="tx1"/>
                </a:solidFill>
                <a:effectLst/>
                <a:latin typeface="+mn-lt"/>
                <a:ea typeface="+mn-ea"/>
                <a:cs typeface="+mn-cs"/>
              </a:rPr>
              <a:t> doing whatever we can to protect the animals in our care is important.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It will be</a:t>
            </a:r>
            <a:r>
              <a:rPr lang="en-US" b="1" baseline="0" dirty="0"/>
              <a:t> hard for some flocks to go from no or little biosecurity to enhanced to protect their animals. That can be a tough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ACA03-7479-4E03-89C5-271589F8C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4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Big journeys </a:t>
            </a:r>
            <a:r>
              <a:rPr lang="en-US" b="1" baseline="0" dirty="0"/>
              <a:t>begin with small steps. It takes time t</a:t>
            </a:r>
            <a:r>
              <a:rPr lang="en-US" b="1" dirty="0"/>
              <a:t>o get to enhanced biosecurity</a:t>
            </a:r>
            <a:r>
              <a:rPr lang="en-US" b="1" baseline="0" dirty="0"/>
              <a:t>. This is the same for any big changes on livestock operations. For instance, months to years may be needed for </a:t>
            </a:r>
            <a:r>
              <a:rPr lang="en-US" b="1" dirty="0"/>
              <a:t>genetic</a:t>
            </a:r>
            <a:r>
              <a:rPr lang="en-US" b="1" baseline="0" dirty="0"/>
              <a:t> improvement of the flock, better finished weights, and better wool production. Sometimes, getting started is a big first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To help producers go from no or little biosecurity, several steps have been created to help get started, practice it daily, so they are more ready for enhanced biosecurity.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Graphic</a:t>
            </a:r>
            <a:r>
              <a:rPr lang="en-US" baseline="0" dirty="0"/>
              <a:t> s</a:t>
            </a:r>
            <a:r>
              <a:rPr lang="en-US" dirty="0"/>
              <a:t>ources</a:t>
            </a:r>
            <a:r>
              <a:rPr lang="en-US" baseline="0" dirty="0"/>
              <a:t> (left): </a:t>
            </a:r>
            <a:r>
              <a:rPr lang="en-US" dirty="0"/>
              <a:t>https://i.pinimg.com/564x/60/92/6f/60926f4d71aea485a9bd25e510fe8087.jpg </a:t>
            </a:r>
            <a:br>
              <a:rPr lang="en-US" dirty="0"/>
            </a:br>
            <a:r>
              <a:rPr lang="en-US" dirty="0"/>
              <a:t>(right)</a:t>
            </a:r>
            <a:r>
              <a:rPr lang="en-US" baseline="0" dirty="0"/>
              <a:t> CFSPH, Iowa State University</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14</a:t>
            </a:fld>
            <a:endParaRPr lang="en-US"/>
          </a:p>
        </p:txBody>
      </p:sp>
    </p:spTree>
    <p:extLst>
      <p:ext uri="{BB962C8B-B14F-4D97-AF65-F5344CB8AC3E}">
        <p14:creationId xmlns:p14="http://schemas.microsoft.com/office/powerpoint/2010/main" val="236972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start by looking at the different movements risks for sheep operations</a:t>
            </a:r>
            <a:r>
              <a:rPr lang="en-US" b="1" baseline="0" dirty="0"/>
              <a:t> that could expose animals to diseases. </a:t>
            </a:r>
            <a:endParaRPr lang="en-US" b="1" dirty="0"/>
          </a:p>
          <a:p>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15</a:t>
            </a:fld>
            <a:endParaRPr lang="en-US"/>
          </a:p>
        </p:txBody>
      </p:sp>
    </p:spTree>
    <p:extLst>
      <p:ext uri="{BB962C8B-B14F-4D97-AF65-F5344CB8AC3E}">
        <p14:creationId xmlns:p14="http://schemas.microsoft.com/office/powerpoint/2010/main" val="14591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Items moving on and off your farm or ranch can bring disease. Identifying movement risks can help you prevent them. Some of the areas to focus on include:</a:t>
            </a:r>
          </a:p>
          <a:p>
            <a:pPr marL="228600" indent="-228600">
              <a:buAutoNum type="arabicPeriod"/>
            </a:pPr>
            <a:r>
              <a:rPr lang="en-US" sz="1200" b="1" i="0" u="none" strike="noStrike" kern="1200" baseline="0" dirty="0">
                <a:solidFill>
                  <a:schemeClr val="tx1"/>
                </a:solidFill>
                <a:latin typeface="+mn-lt"/>
                <a:ea typeface="+mn-ea"/>
                <a:cs typeface="+mn-cs"/>
              </a:rPr>
              <a:t>Animals – these could be new animals added to your flock or animals returning from shows, fairs, or breeding. </a:t>
            </a:r>
          </a:p>
          <a:p>
            <a:pPr marL="228600" indent="-228600">
              <a:buAutoNum type="arabicPeriod"/>
            </a:pPr>
            <a:r>
              <a:rPr lang="en-US" sz="1200" b="1" i="0" u="none" strike="noStrike" kern="1200" baseline="0" dirty="0">
                <a:solidFill>
                  <a:schemeClr val="tx1"/>
                </a:solidFill>
                <a:latin typeface="+mn-lt"/>
                <a:ea typeface="+mn-ea"/>
                <a:cs typeface="+mn-cs"/>
              </a:rPr>
              <a:t>Animal products – especially if they have not been treated to kill potential germs. Semen and embryos can’t be treated prior to use. Knowing the source and the disease status of the source flock is important to keeping diseases from your animals. </a:t>
            </a:r>
          </a:p>
          <a:p>
            <a:pPr marL="228600" indent="-228600">
              <a:buAutoNum type="arabicPeriod"/>
            </a:pPr>
            <a:r>
              <a:rPr lang="en-US" sz="1200" b="1" i="0" u="none" strike="noStrike" kern="1200" baseline="0" dirty="0">
                <a:solidFill>
                  <a:schemeClr val="tx1"/>
                </a:solidFill>
                <a:latin typeface="+mn-lt"/>
                <a:ea typeface="+mn-ea"/>
                <a:cs typeface="+mn-cs"/>
              </a:rPr>
              <a:t>Deliveries – especially if the vehicle or equipment drives in animal areas or areas where animals travel. </a:t>
            </a:r>
          </a:p>
          <a:p>
            <a:pPr marL="228600" indent="-228600">
              <a:buAutoNum type="arabicPeriod"/>
            </a:pPr>
            <a:r>
              <a:rPr lang="en-US" sz="1200" b="1" i="0" u="none" strike="noStrike" kern="1200" baseline="0" dirty="0">
                <a:solidFill>
                  <a:schemeClr val="tx1"/>
                </a:solidFill>
                <a:latin typeface="+mn-lt"/>
                <a:ea typeface="+mn-ea"/>
                <a:cs typeface="+mn-cs"/>
              </a:rPr>
              <a:t>Removals – seems odd to think things leaving could introduce disease, but what item is leaving and how? Is it a dead animal and a vehicle needs to enter to pick it up? Where was that vehicle or equipment prior to your farm? Same for manure removal. Vehicles that go farm to farm could pose a risk (livestock trucks, shearing trailers)</a:t>
            </a:r>
          </a:p>
          <a:p>
            <a:pPr marL="228600" indent="-228600">
              <a:buAutoNum type="arabicPeriod"/>
            </a:pPr>
            <a:r>
              <a:rPr lang="en-US" sz="1200" b="1" i="0" u="none" strike="noStrike" kern="1200" baseline="0" dirty="0">
                <a:solidFill>
                  <a:schemeClr val="tx1"/>
                </a:solidFill>
                <a:latin typeface="+mn-lt"/>
                <a:ea typeface="+mn-ea"/>
                <a:cs typeface="+mn-cs"/>
              </a:rPr>
              <a:t>Personnel – especially if they will have direct contact with animals on your operation. </a:t>
            </a:r>
          </a:p>
          <a:p>
            <a:pPr marL="0" indent="0">
              <a:buNone/>
            </a:pPr>
            <a:r>
              <a:rPr lang="en-US" sz="1200" b="0" i="0" u="none" strike="noStrike" kern="1200" baseline="0" dirty="0">
                <a:solidFill>
                  <a:schemeClr val="tx1"/>
                </a:solidFill>
                <a:latin typeface="+mn-lt"/>
                <a:ea typeface="+mn-ea"/>
                <a:cs typeface="+mn-cs"/>
              </a:rPr>
              <a:t>Graphic source: CFSPH, Iowa State University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16</a:t>
            </a:fld>
            <a:endParaRPr lang="en-US"/>
          </a:p>
        </p:txBody>
      </p:sp>
    </p:spTree>
    <p:extLst>
      <p:ext uri="{BB962C8B-B14F-4D97-AF65-F5344CB8AC3E}">
        <p14:creationId xmlns:p14="http://schemas.microsoft.com/office/powerpoint/2010/main" val="163493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a:t>
            </a:r>
            <a:r>
              <a:rPr lang="en-US" b="1" baseline="0" dirty="0"/>
              <a:t> SHOULD </a:t>
            </a:r>
            <a:r>
              <a:rPr lang="en-US" b="1" dirty="0"/>
              <a:t>START PLAYING AUTOMATICALLY – 2 minutes with full credits at end) </a:t>
            </a:r>
          </a:p>
          <a:p>
            <a:r>
              <a:rPr lang="en-US" dirty="0"/>
              <a:t>Protecting</a:t>
            </a:r>
            <a:r>
              <a:rPr lang="en-US" baseline="0" dirty="0"/>
              <a:t> Your Herd and Flock: Line of Separation v</a:t>
            </a:r>
            <a:r>
              <a:rPr lang="en-US" dirty="0"/>
              <a:t>ideo</a:t>
            </a:r>
            <a:r>
              <a:rPr lang="en-US" baseline="0" dirty="0"/>
              <a:t> downloaded from: </a:t>
            </a:r>
            <a:r>
              <a:rPr lang="en-US" dirty="0"/>
              <a:t>Video</a:t>
            </a:r>
            <a:r>
              <a:rPr lang="en-US" baseline="0" dirty="0"/>
              <a:t> downloaded from: https://vimeo.com/user68158100/download/553543741/24fb8bbe01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Danelle Bickett-Weddle, DVM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386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Center</a:t>
            </a:r>
            <a:r>
              <a:rPr lang="en-US" b="1" baseline="0" dirty="0"/>
              <a:t> for Food Security and Public Health at Iowa State University created an easy-to-use checklist </a:t>
            </a:r>
            <a:r>
              <a:rPr lang="en-US" b="1" dirty="0"/>
              <a:t>to explore the different movements that come onto your farm</a:t>
            </a:r>
            <a:r>
              <a:rPr lang="en-US" b="1" baseline="0" dirty="0"/>
              <a:t>. </a:t>
            </a:r>
            <a:r>
              <a:rPr lang="en-US" b="1" dirty="0"/>
              <a:t>Step 1 Movement</a:t>
            </a:r>
            <a:r>
              <a:rPr lang="en-US" b="1" baseline="0" dirty="0"/>
              <a:t> Risks is pictured and can be downloaded from the website: cfsph.iastate.edu/biosecurity/. Producers are encouraged to fill it out for a typical week or month. It is a fillable PDF. Just check the box that best describes how often each movement occurs. Are most of your checkmarks in the two left columns (lower risk)? Great! Fewer movements help keep disease away from your animals. Do you have items marked in the three right columns (higher risk)? Those need your attention first, especially daily movements. Pick one or two to start. Next we will talk about some of the biosecurity steps that could protect the flock.</a:t>
            </a:r>
          </a:p>
          <a:p>
            <a:pPr marL="0" indent="0">
              <a:buNone/>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42441E78-B122-4960-B722-B70A4DCCAED0}" type="slidenum">
              <a:rPr lang="en-US" smtClean="0"/>
              <a:t>18</a:t>
            </a:fld>
            <a:endParaRPr lang="en-US"/>
          </a:p>
        </p:txBody>
      </p:sp>
    </p:spTree>
    <p:extLst>
      <p:ext uri="{BB962C8B-B14F-4D97-AF65-F5344CB8AC3E}">
        <p14:creationId xmlns:p14="http://schemas.microsoft.com/office/powerpoint/2010/main" val="14411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you have</a:t>
            </a:r>
            <a:r>
              <a:rPr lang="en-US" b="1" baseline="0" dirty="0"/>
              <a:t> figured out the more common movements, there are Biosecurity Tip Sheets with steps to protect your flock from exposure. Pictured is the Animal Movement Biosecurity Tip Sheet. This is available on the Center’s website listed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r>
              <a:rPr lang="en-US" b="1" baseline="0" dirty="0"/>
              <a:t> </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19</a:t>
            </a:fld>
            <a:endParaRPr lang="en-US"/>
          </a:p>
        </p:txBody>
      </p:sp>
    </p:spTree>
    <p:extLst>
      <p:ext uri="{BB962C8B-B14F-4D97-AF65-F5344CB8AC3E}">
        <p14:creationId xmlns:p14="http://schemas.microsoft.com/office/powerpoint/2010/main" val="243783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are many types of germs, or organisms, that cause disease in sheep and other animals. Some even cause disease in people. Examples of bacteria include Campylobacter, </a:t>
            </a:r>
            <a:r>
              <a:rPr lang="en-US" b="1" baseline="0" dirty="0" smtClean="0"/>
              <a:t>Mycobacterium (</a:t>
            </a:r>
            <a:r>
              <a:rPr lang="en-US" b="1" baseline="0" dirty="0" err="1" smtClean="0"/>
              <a:t>Johne’s</a:t>
            </a:r>
            <a:r>
              <a:rPr lang="en-US" b="1" baseline="0" dirty="0" smtClean="0"/>
              <a:t> disease), </a:t>
            </a:r>
            <a:r>
              <a:rPr lang="en-US" b="1" baseline="0" dirty="0"/>
              <a:t>Pasteurella, and Salmonella. (CLICK) Examples of parasites include roundworms, </a:t>
            </a:r>
            <a:r>
              <a:rPr lang="en-US" b="1" baseline="0" dirty="0" err="1"/>
              <a:t>coccidia</a:t>
            </a:r>
            <a:r>
              <a:rPr lang="en-US" b="1" baseline="0" dirty="0"/>
              <a:t>, and cryptosporidiosis. (CLICK) Examples of viruses that infect sheep include ovine progressive pneumonia, </a:t>
            </a:r>
            <a:r>
              <a:rPr lang="en-US" b="1" baseline="0" dirty="0" smtClean="0"/>
              <a:t>bluetongue, and </a:t>
            </a:r>
            <a:r>
              <a:rPr lang="en-US" b="1" baseline="0" dirty="0"/>
              <a:t>foot and mouth disease (FMD). (CLICK) Oh My! This list can be very long. Let’s take a look at a way to simplify protecting your sheep from these germs. </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a:t>
            </a:fld>
            <a:endParaRPr lang="en-US"/>
          </a:p>
        </p:txBody>
      </p:sp>
    </p:spTree>
    <p:extLst>
      <p:ext uri="{BB962C8B-B14F-4D97-AF65-F5344CB8AC3E}">
        <p14:creationId xmlns:p14="http://schemas.microsoft.com/office/powerpoint/2010/main" val="97013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Want even more biosecurity ideas? Each Tip</a:t>
            </a:r>
            <a:r>
              <a:rPr lang="en-US" b="1" baseline="0" dirty="0"/>
              <a:t> Sheet has a corresponding video full of pictures! Find them on the Center’s website listed on the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ON VIDEO TO PLAY </a:t>
            </a:r>
            <a:r>
              <a:rPr lang="en-US" b="1" dirty="0"/>
              <a:t>– 6 minutes with full credits at end</a:t>
            </a:r>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TRAINERS: There are also PPTs available for your use to present live or customize for your audience. Those are available on the “training” web page: https://www.cfsph.iastate.edu/biosecurity-resource/train-the-trainer/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Glenda Dvorak, DVM</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20</a:t>
            </a:fld>
            <a:endParaRPr lang="en-US"/>
          </a:p>
        </p:txBody>
      </p:sp>
    </p:spTree>
    <p:extLst>
      <p:ext uri="{BB962C8B-B14F-4D97-AF65-F5344CB8AC3E}">
        <p14:creationId xmlns:p14="http://schemas.microsoft.com/office/powerpoint/2010/main" val="338330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a:t>
            </a:r>
            <a:r>
              <a:rPr lang="en-US" b="1" baseline="0" dirty="0"/>
              <a:t> each </a:t>
            </a:r>
            <a:r>
              <a:rPr lang="en-US" b="1" dirty="0"/>
              <a:t>Tip Sheet (and PPT) is a checklist that has a few questions to uncover other areas of strength</a:t>
            </a:r>
            <a:r>
              <a:rPr lang="en-US" b="1" baseline="0" dirty="0"/>
              <a:t> and gaps in biosecurity steps. There are also “More Resources” to explore for more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21</a:t>
            </a:fld>
            <a:endParaRPr lang="en-US"/>
          </a:p>
        </p:txBody>
      </p:sp>
    </p:spTree>
    <p:extLst>
      <p:ext uri="{BB962C8B-B14F-4D97-AF65-F5344CB8AC3E}">
        <p14:creationId xmlns:p14="http://schemas.microsoft.com/office/powerpoint/2010/main" val="247071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doing one or two checklists in the Tip Sheets, are you ready to assess other biosecurity actions? Step 2</a:t>
            </a:r>
            <a:r>
              <a:rPr lang="en-US" b="1" baseline="0" dirty="0"/>
              <a:t> is a self-assessment biosecurity checklist. The same questions found in the Tip Sheets are here too. They are meant to find strengths and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TRAINERS: The Sheep </a:t>
            </a:r>
            <a:r>
              <a:rPr lang="en-US" dirty="0"/>
              <a:t>checklist </a:t>
            </a:r>
            <a:r>
              <a:rPr lang="en-US"/>
              <a:t>has 42 questions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22</a:t>
            </a:fld>
            <a:endParaRPr lang="en-US"/>
          </a:p>
        </p:txBody>
      </p:sp>
    </p:spTree>
    <p:extLst>
      <p:ext uri="{BB962C8B-B14F-4D97-AF65-F5344CB8AC3E}">
        <p14:creationId xmlns:p14="http://schemas.microsoft.com/office/powerpoint/2010/main" val="239131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Sheep Self-Assessment Checklist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23</a:t>
            </a:fld>
            <a:endParaRPr lang="en-US"/>
          </a:p>
        </p:txBody>
      </p:sp>
    </p:spTree>
    <p:extLst>
      <p:ext uri="{BB962C8B-B14F-4D97-AF65-F5344CB8AC3E}">
        <p14:creationId xmlns:p14="http://schemas.microsoft.com/office/powerpoint/2010/main" val="404924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Listed</a:t>
            </a:r>
            <a:r>
              <a:rPr lang="en-US" b="1" baseline="0" dirty="0"/>
              <a:t> on the screen are all the Tip Sheet topics found on the biosecurity resources web page. These match the checklist topics. There </a:t>
            </a:r>
            <a:r>
              <a:rPr lang="en-US" b="1" baseline="0"/>
              <a:t>are additional </a:t>
            </a:r>
            <a:r>
              <a:rPr lang="en-US" b="1" baseline="0" dirty="0"/>
              <a:t>tip sheets in development. There are also several additional tip sheets on item-specific cleaning and disinfection.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 writing a biosecurity plan a goal? Then the Biosecurity Plan Template for sheep is just what you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template </a:t>
            </a:r>
            <a:r>
              <a:rPr lang="en-US" sz="1200" b="1" kern="1200" dirty="0">
                <a:solidFill>
                  <a:schemeClr val="tx1"/>
                </a:solidFill>
                <a:effectLst/>
                <a:latin typeface="+mn-lt"/>
                <a:ea typeface="+mn-ea"/>
                <a:cs typeface="+mn-cs"/>
              </a:rPr>
              <a:t>lines up with the Step 2: Sheep Biosecurity Checklist, giving producers additional tools to protect their flock. Writing</a:t>
            </a:r>
            <a:r>
              <a:rPr lang="en-US" sz="1200" b="1" kern="1200" baseline="0" dirty="0">
                <a:solidFill>
                  <a:schemeClr val="tx1"/>
                </a:solidFill>
                <a:effectLst/>
                <a:latin typeface="+mn-lt"/>
                <a:ea typeface="+mn-ea"/>
                <a:cs typeface="+mn-cs"/>
              </a:rPr>
              <a:t> a biosecurity plan is completely voluntary. </a:t>
            </a:r>
          </a:p>
          <a:p>
            <a:r>
              <a:rPr lang="en-US" sz="1200" b="0" kern="1200" baseline="0" dirty="0">
                <a:solidFill>
                  <a:schemeClr val="tx1"/>
                </a:solidFill>
                <a:effectLst/>
                <a:latin typeface="+mn-lt"/>
                <a:ea typeface="+mn-ea"/>
                <a:cs typeface="+mn-cs"/>
              </a:rPr>
              <a:t>Graphic source: CFSPH, Iowa State University</a:t>
            </a:r>
            <a:endParaRPr lang="en-US" b="0" dirty="0"/>
          </a:p>
        </p:txBody>
      </p:sp>
      <p:sp>
        <p:nvSpPr>
          <p:cNvPr id="4" name="Slide Number Placeholder 3"/>
          <p:cNvSpPr>
            <a:spLocks noGrp="1"/>
          </p:cNvSpPr>
          <p:nvPr>
            <p:ph type="sldNum" sz="quarter" idx="10"/>
          </p:nvPr>
        </p:nvSpPr>
        <p:spPr/>
        <p:txBody>
          <a:bodyPr/>
          <a:lstStyle/>
          <a:p>
            <a:fld id="{267802DC-E014-44CB-B803-312A0965C316}" type="slidenum">
              <a:rPr lang="en-US" smtClean="0"/>
              <a:t>25</a:t>
            </a:fld>
            <a:endParaRPr lang="en-US"/>
          </a:p>
        </p:txBody>
      </p:sp>
    </p:spTree>
    <p:extLst>
      <p:ext uri="{BB962C8B-B14F-4D97-AF65-F5344CB8AC3E}">
        <p14:creationId xmlns:p14="http://schemas.microsoft.com/office/powerpoint/2010/main" val="3121257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a:t>
            </a:r>
            <a:r>
              <a:rPr lang="en-US" b="1" baseline="0" dirty="0"/>
              <a:t> and foreign animal diseases harm animal health and are costly. FMD, or Foot and Mouth Disease, </a:t>
            </a:r>
            <a:r>
              <a:rPr lang="en-US" b="1" baseline="0" dirty="0" err="1"/>
              <a:t>footrot</a:t>
            </a:r>
            <a:r>
              <a:rPr lang="en-US" b="1" baseline="0" dirty="0"/>
              <a:t>, and pneumonia cause decreased growth, decreased wool and milk production. If the U.S. were to have an outbreak of FMD, a foreign animal disease, not only would it kill lambs but it would also put $26.1 million in lamb exports and $2.6 million in wool exports at risk. Pneumonia, a more common disease, causes 5% of death losses in sheep and 9% of non-predatory death losses in lambs.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26</a:t>
            </a:fld>
            <a:endParaRPr lang="en-US"/>
          </a:p>
        </p:txBody>
      </p:sp>
    </p:spTree>
    <p:extLst>
      <p:ext uri="{BB962C8B-B14F-4D97-AF65-F5344CB8AC3E}">
        <p14:creationId xmlns:p14="http://schemas.microsoft.com/office/powerpoint/2010/main" val="120255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FMD, </a:t>
            </a:r>
            <a:r>
              <a:rPr lang="en-US" b="1" dirty="0" err="1"/>
              <a:t>footrot</a:t>
            </a:r>
            <a:r>
              <a:rPr lang="en-US" b="1" dirty="0"/>
              <a:t>, pneumonia, and many others diseases,</a:t>
            </a:r>
            <a:r>
              <a:rPr lang="en-US" b="1" baseline="0" dirty="0"/>
              <a:t> are spread by adding new or replacement animals to a flock, contaminated vehicles, animal transport, equipment, clothing, footwear and hands that contact animals.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27</a:t>
            </a:fld>
            <a:endParaRPr lang="en-US"/>
          </a:p>
        </p:txBody>
      </p:sp>
    </p:spTree>
    <p:extLst>
      <p:ext uri="{BB962C8B-B14F-4D97-AF65-F5344CB8AC3E}">
        <p14:creationId xmlns:p14="http://schemas.microsoft.com/office/powerpoint/2010/main" val="226472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 steps today to keep diseases out</a:t>
            </a:r>
            <a:r>
              <a:rPr lang="en-US" b="1" baseline="0" dirty="0"/>
              <a:t> and protect your flock by having a biosecurity plan in place and enforcing it. Separate new animals and sick animals from the home flock. Limit people access to your animals to only those with clean clothing, footwear and hands. Also, make sure animal pens are kept clean as well as equipment and vehicles used with animals or in their areas. For more information on biosecurity, visit www.cfsph.iastate.edu.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28</a:t>
            </a:fld>
            <a:endParaRPr lang="en-US"/>
          </a:p>
        </p:txBody>
      </p:sp>
    </p:spTree>
    <p:extLst>
      <p:ext uri="{BB962C8B-B14F-4D97-AF65-F5344CB8AC3E}">
        <p14:creationId xmlns:p14="http://schemas.microsoft.com/office/powerpoint/2010/main" val="271309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we will discuss</a:t>
            </a:r>
            <a:r>
              <a:rPr lang="en-US" b="1" baseline="0" dirty="0"/>
              <a:t> putting enhanced biosecurity in place. This is a readiness step to protect your flock from foreign animal diseases. </a:t>
            </a:r>
            <a:r>
              <a:rPr lang="en-US" b="1" baseline="0" dirty="0" smtClean="0"/>
              <a:t>The focus will be on foot </a:t>
            </a:r>
            <a:r>
              <a:rPr lang="en-US" b="1" baseline="0" dirty="0"/>
              <a:t>and mouth </a:t>
            </a:r>
            <a:r>
              <a:rPr lang="en-US" b="1" baseline="0" dirty="0" smtClean="0"/>
              <a:t>disease or FMD.</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29</a:t>
            </a:fld>
            <a:endParaRPr lang="en-US"/>
          </a:p>
        </p:txBody>
      </p:sp>
    </p:spTree>
    <p:extLst>
      <p:ext uri="{BB962C8B-B14F-4D97-AF65-F5344CB8AC3E}">
        <p14:creationId xmlns:p14="http://schemas.microsoft.com/office/powerpoint/2010/main" val="10533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FFAF3-CEC1-499A-A96D-4AB668EC563C}" type="slidenum">
              <a:rPr lang="en-US"/>
              <a:pPr/>
              <a:t>3</a:t>
            </a:fld>
            <a:endParaRPr lang="en-US"/>
          </a:p>
        </p:txBody>
      </p:sp>
      <p:sp>
        <p:nvSpPr>
          <p:cNvPr id="362498" name="Rectangle 2"/>
          <p:cNvSpPr>
            <a:spLocks noGrp="1" noRot="1" noChangeAspect="1" noChangeArrowheads="1" noTextEdit="1"/>
          </p:cNvSpPr>
          <p:nvPr>
            <p:ph type="sldImg"/>
          </p:nvPr>
        </p:nvSpPr>
        <p:spPr>
          <a:xfrm>
            <a:off x="382588" y="684213"/>
            <a:ext cx="6094412" cy="3429000"/>
          </a:xfrm>
          <a:ln/>
        </p:spPr>
      </p:sp>
      <p:sp>
        <p:nvSpPr>
          <p:cNvPr id="362499" name="Rectangle 3"/>
          <p:cNvSpPr>
            <a:spLocks noGrp="1" noChangeArrowheads="1"/>
          </p:cNvSpPr>
          <p:nvPr>
            <p:ph type="body" idx="1"/>
          </p:nvPr>
        </p:nvSpPr>
        <p:spPr>
          <a:xfrm>
            <a:off x="686098" y="4343703"/>
            <a:ext cx="5485805" cy="4115405"/>
          </a:xfrm>
        </p:spPr>
        <p:txBody>
          <a:bodyPr/>
          <a:lstStyle/>
          <a:p>
            <a:r>
              <a:rPr lang="en-US" sz="1200" b="1" kern="1200" dirty="0">
                <a:solidFill>
                  <a:schemeClr val="tx1"/>
                </a:solidFill>
                <a:effectLst/>
                <a:latin typeface="+mn-lt"/>
                <a:ea typeface="+mn-ea"/>
                <a:cs typeface="+mn-cs"/>
              </a:rPr>
              <a:t>If we look at how diseases or the germs that cause them spread, we can find ways to control and prevent them.</a:t>
            </a:r>
          </a:p>
          <a:p>
            <a:r>
              <a:rPr lang="en-US" sz="1200" b="1" kern="1200" dirty="0">
                <a:solidFill>
                  <a:schemeClr val="tx1"/>
                </a:solidFill>
                <a:effectLst/>
                <a:latin typeface="+mn-lt"/>
                <a:ea typeface="+mn-ea"/>
                <a:cs typeface="+mn-cs"/>
              </a:rPr>
              <a:t>Some diseases are spread between animals only. Ovine Progressive Pneumonia is one example of an animal to animal spread disease. </a:t>
            </a:r>
          </a:p>
          <a:p>
            <a:r>
              <a:rPr lang="en-US" sz="1200" b="1" kern="1200" dirty="0">
                <a:solidFill>
                  <a:schemeClr val="tx1"/>
                </a:solidFill>
                <a:effectLst/>
                <a:latin typeface="+mn-lt"/>
                <a:ea typeface="+mn-ea"/>
                <a:cs typeface="+mn-cs"/>
              </a:rPr>
              <a:t>Some diseases are spread between animals and people and are called “zoonotic” diseases. Salmonellosis is one example of a zoonotic disease. It can be in the feces of sheep or people and spreads when it gets into the mouth. While germs and the diseases they cause vary, they all have one thing in common: the animal or human must be exposed to them to get the disease. Once we understand how disease-causing germs enter a body, it is easier to control them. Thinking about how animals or people are exposed lets us put steps in place to prevent exposure. </a:t>
            </a:r>
            <a:endParaRPr lang="en-US"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Photo source:  American Sheep Industry (ASI) Association</a:t>
            </a:r>
            <a:endParaRPr lang="en-US" dirty="0"/>
          </a:p>
          <a:p>
            <a:endParaRPr lang="en-US" dirty="0"/>
          </a:p>
        </p:txBody>
      </p:sp>
    </p:spTree>
    <p:extLst>
      <p:ext uri="{BB962C8B-B14F-4D97-AF65-F5344CB8AC3E}">
        <p14:creationId xmlns:p14="http://schemas.microsoft.com/office/powerpoint/2010/main" val="400285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rgbClr val="000000"/>
                </a:solidFill>
                <a:effectLst/>
                <a:latin typeface="+mn-lt"/>
                <a:ea typeface="Arial"/>
                <a:cs typeface="Arial"/>
                <a:sym typeface="Arial"/>
              </a:rPr>
              <a:t>Foot and mouth disease (FMD), sometimes called “hoof” and mouth disease, is a very contagious foreign animal disease of cloven-hooved animals (sheep, cattle, pigs, and goats). FMD causes blisters on the feet and in the mouth. Adult animals do</a:t>
            </a:r>
            <a:r>
              <a:rPr lang="en-US" sz="1200" b="1" i="0" u="none" strike="noStrike" cap="none" baseline="0" dirty="0">
                <a:solidFill>
                  <a:srgbClr val="000000"/>
                </a:solidFill>
                <a:effectLst/>
                <a:latin typeface="+mn-lt"/>
                <a:ea typeface="Arial"/>
                <a:cs typeface="Arial"/>
                <a:sym typeface="Arial"/>
              </a:rPr>
              <a:t> not die from FMD but it does make them very sick.</a:t>
            </a:r>
            <a:r>
              <a:rPr lang="en-US" sz="1200" b="1" i="0" u="none" strike="noStrike" cap="none" dirty="0">
                <a:solidFill>
                  <a:srgbClr val="000000"/>
                </a:solidFill>
                <a:effectLst/>
                <a:latin typeface="+mn-lt"/>
                <a:ea typeface="Arial"/>
                <a:cs typeface="Arial"/>
                <a:sym typeface="Arial"/>
              </a:rPr>
              <a:t> It does NOT affect public health or food safety. Meat and milk are safe to eat and drink. The U.S. has not had a case since 1929 but it can be</a:t>
            </a:r>
            <a:r>
              <a:rPr lang="en-US" sz="1200" b="1" i="0" u="none" strike="noStrike" cap="none" baseline="0" dirty="0">
                <a:solidFill>
                  <a:srgbClr val="000000"/>
                </a:solidFill>
                <a:effectLst/>
                <a:latin typeface="+mn-lt"/>
                <a:ea typeface="Arial"/>
                <a:cs typeface="Arial"/>
                <a:sym typeface="Arial"/>
              </a:rPr>
              <a:t> found </a:t>
            </a:r>
            <a:r>
              <a:rPr lang="en-US" sz="1200" b="1" i="0" u="none" strike="noStrike" cap="none" dirty="0">
                <a:solidFill>
                  <a:srgbClr val="000000"/>
                </a:solidFill>
                <a:effectLst/>
                <a:latin typeface="+mn-lt"/>
                <a:ea typeface="Arial"/>
                <a:cs typeface="Arial"/>
                <a:sym typeface="Arial"/>
              </a:rPr>
              <a:t>in over two-thirds of the countries in the world. Worldwide,</a:t>
            </a:r>
            <a:r>
              <a:rPr lang="en-US" sz="1200" b="1" i="0" u="none" strike="noStrike" cap="none" baseline="0" dirty="0">
                <a:solidFill>
                  <a:srgbClr val="000000"/>
                </a:solidFill>
                <a:effectLst/>
                <a:latin typeface="+mn-lt"/>
                <a:ea typeface="Arial"/>
                <a:cs typeface="Arial"/>
                <a:sym typeface="Arial"/>
              </a:rPr>
              <a:t> </a:t>
            </a:r>
            <a:r>
              <a:rPr lang="en-US" sz="1200" b="1" i="0" u="none" strike="noStrike" cap="none" dirty="0">
                <a:solidFill>
                  <a:srgbClr val="000000"/>
                </a:solidFill>
                <a:effectLst/>
                <a:latin typeface="+mn-lt"/>
                <a:ea typeface="Arial"/>
                <a:cs typeface="Arial"/>
                <a:sym typeface="Arial"/>
              </a:rPr>
              <a:t>FMD is a</a:t>
            </a:r>
            <a:r>
              <a:rPr lang="en-US" sz="1200" b="1" i="0" u="none" strike="noStrike" cap="none" baseline="0" dirty="0">
                <a:solidFill>
                  <a:srgbClr val="000000"/>
                </a:solidFill>
                <a:effectLst/>
                <a:latin typeface="+mn-lt"/>
                <a:ea typeface="Arial"/>
                <a:cs typeface="Arial"/>
                <a:sym typeface="Arial"/>
              </a:rPr>
              <a:t> trade limiting disease </a:t>
            </a:r>
            <a:r>
              <a:rPr lang="en-US" sz="1200" b="1" i="0" u="none" strike="noStrike" cap="none" dirty="0">
                <a:solidFill>
                  <a:srgbClr val="000000"/>
                </a:solidFill>
                <a:effectLst/>
                <a:latin typeface="+mn-lt"/>
                <a:ea typeface="Arial"/>
                <a:cs typeface="Arial"/>
                <a:sym typeface="Arial"/>
              </a:rPr>
              <a:t>because it is</a:t>
            </a:r>
            <a:r>
              <a:rPr lang="en-US" sz="1200" b="1" i="0" u="none" strike="noStrike" cap="none" baseline="0" dirty="0">
                <a:solidFill>
                  <a:srgbClr val="000000"/>
                </a:solidFill>
                <a:effectLst/>
                <a:latin typeface="+mn-lt"/>
                <a:ea typeface="Arial"/>
                <a:cs typeface="Arial"/>
                <a:sym typeface="Arial"/>
              </a:rPr>
              <a:t> so contagious. </a:t>
            </a:r>
            <a:r>
              <a:rPr lang="en-US" sz="1200" b="1" i="0" u="none" strike="noStrike" cap="none" dirty="0">
                <a:solidFill>
                  <a:srgbClr val="000000"/>
                </a:solidFill>
                <a:effectLst/>
                <a:latin typeface="+mn-lt"/>
                <a:ea typeface="Arial"/>
                <a:cs typeface="Arial"/>
                <a:sym typeface="Arial"/>
              </a:rPr>
              <a:t/>
            </a:r>
            <a:br>
              <a:rPr lang="en-US" sz="1200" b="1" i="0" u="none" strike="noStrike" cap="none" dirty="0">
                <a:solidFill>
                  <a:srgbClr val="000000"/>
                </a:solidFill>
                <a:effectLst/>
                <a:latin typeface="+mn-lt"/>
                <a:ea typeface="Arial"/>
                <a:cs typeface="Arial"/>
                <a:sym typeface="Arial"/>
              </a:rPr>
            </a:br>
            <a:r>
              <a:rPr lang="en-US" sz="1200" b="0" i="0" u="none" strike="noStrike" cap="none" dirty="0">
                <a:solidFill>
                  <a:schemeClr val="tx1"/>
                </a:solidFill>
                <a:effectLst/>
                <a:latin typeface="+mn-lt"/>
                <a:ea typeface="+mn-ea"/>
                <a:cs typeface="+mn-cs"/>
                <a:sym typeface="Arial"/>
              </a:rPr>
              <a:t>Graphic</a:t>
            </a:r>
            <a:r>
              <a:rPr lang="en-US" sz="1200" b="0" i="0" u="none" strike="noStrike" cap="none" baseline="0" dirty="0">
                <a:solidFill>
                  <a:schemeClr val="tx1"/>
                </a:solidFill>
                <a:effectLst/>
                <a:latin typeface="+mn-lt"/>
                <a:ea typeface="+mn-ea"/>
                <a:cs typeface="+mn-cs"/>
                <a:sym typeface="Arial"/>
              </a:rPr>
              <a:t> source: CFSPH, Iowa State University</a:t>
            </a:r>
            <a:endParaRPr lang="en-US" sz="1200" b="0" i="0" u="none" strike="noStrike" cap="none" dirty="0">
              <a:solidFill>
                <a:srgbClr val="000000"/>
              </a:solidFill>
              <a:effectLst/>
              <a:latin typeface="+mn-lt"/>
              <a:ea typeface="Aria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82723-22ED-4076-8597-30363E7CDC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Secure Sheep and Wool Supply Plan</a:t>
            </a:r>
          </a:p>
        </p:txBody>
      </p:sp>
    </p:spTree>
    <p:extLst>
      <p:ext uri="{BB962C8B-B14F-4D97-AF65-F5344CB8AC3E}">
        <p14:creationId xmlns:p14="http://schemas.microsoft.com/office/powerpoint/2010/main" val="2682553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Routine biosecurity measures for common diseases (</a:t>
            </a:r>
            <a:r>
              <a:rPr lang="en-US" b="1" baseline="0" dirty="0" smtClean="0"/>
              <a:t>CLICK </a:t>
            </a:r>
            <a:r>
              <a:rPr lang="en-US" b="0" baseline="0" dirty="0" smtClean="0"/>
              <a:t>– words appear automatically</a:t>
            </a:r>
            <a:r>
              <a:rPr lang="en-US" b="1" baseline="0" dirty="0" smtClean="0"/>
              <a:t>) </a:t>
            </a:r>
            <a:r>
              <a:rPr lang="en-US" b="1" baseline="0" dirty="0"/>
              <a:t>like pneumonia, Q Fever, caseous lymphadenitis, and </a:t>
            </a:r>
            <a:r>
              <a:rPr lang="en-US" b="1" baseline="0" dirty="0" smtClean="0"/>
              <a:t>foot rot </a:t>
            </a:r>
            <a:r>
              <a:rPr lang="en-US" b="1" baseline="0" dirty="0"/>
              <a:t>are not enough to protect sheep from FMD. If FMD gets into the United States, (CLICK) you will have to step up to Enhanced Biosecurity to prevent exposing your sheep. That becomes a LOT easier when you are already halfway or two-thirds up the staircase! How do you get started on that climb? With the “getting started</a:t>
            </a:r>
            <a:r>
              <a:rPr lang="en-US" b="1" baseline="0" dirty="0" smtClean="0"/>
              <a:t>” and “daily” </a:t>
            </a:r>
            <a:r>
              <a:rPr lang="en-US" b="1" baseline="0" dirty="0"/>
              <a:t>biosecurity resources described earlier and shown here.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64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Secure Sheep and Wool Supply Plan was developed to provide business continuity guidance for your sheep operation during an FMD outbreak. For full details on the Secure Sheep and Wool Supply Plan, visit securesheepwool.org and (CLICK) watch the short video or (CLICK) read the plan. The best way to ensure business continuity is to make sure sheep do not become INFECTED with FMD. Put enhanced biosecurity in place to prevent exposure. The Secure Sheep website has the resources you need to get started today!</a:t>
            </a:r>
            <a:endParaRPr lang="en-US" dirty="0"/>
          </a:p>
          <a:p>
            <a:endParaRPr lang="en-US" dirty="0"/>
          </a:p>
          <a:p>
            <a:r>
              <a:rPr lang="en-US" dirty="0"/>
              <a:t>Graphic: CFSPH, Iowa State University</a:t>
            </a:r>
          </a:p>
          <a:p>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32</a:t>
            </a:fld>
            <a:endParaRPr lang="en-US"/>
          </a:p>
        </p:txBody>
      </p:sp>
    </p:spTree>
    <p:extLst>
      <p:ext uri="{BB962C8B-B14F-4D97-AF65-F5344CB8AC3E}">
        <p14:creationId xmlns:p14="http://schemas.microsoft.com/office/powerpoint/2010/main" val="1548659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Secure Sheep and Wool Supply Plan includes ENHANCED biosecurity steps based on how FMD spreads. Producers can work with their flock veterinarian and use the (CLICK) Self-Assessment Checklist, (CLICK) corresponding Information Manual, and (CLICK) template. These help develop an operation-specific, written, (CLICK) ENHANCED BIOSECURITY plan. (CLICK) These resources are all available on the SSWS website.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Graphic: CFSPH, Iowa State University</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E4EC1-87C4-4B5E-8298-308B2604F1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Secure Sheep and Wool Supply Plan</a:t>
            </a:r>
          </a:p>
        </p:txBody>
      </p:sp>
    </p:spTree>
    <p:extLst>
      <p:ext uri="{BB962C8B-B14F-4D97-AF65-F5344CB8AC3E}">
        <p14:creationId xmlns:p14="http://schemas.microsoft.com/office/powerpoint/2010/main" val="2230839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Enhanced Biosecurity Checklist and Plan. Look familiar? It should. These are the SAME TOPICS in the Daily Biosecurity resources for sheep. This helps producers STEP UP from daily to enhanced with consistency.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34</a:t>
            </a:fld>
            <a:endParaRPr lang="en-US"/>
          </a:p>
        </p:txBody>
      </p:sp>
    </p:spTree>
    <p:extLst>
      <p:ext uri="{BB962C8B-B14F-4D97-AF65-F5344CB8AC3E}">
        <p14:creationId xmlns:p14="http://schemas.microsoft.com/office/powerpoint/2010/main" val="289467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Where can you find the enhanced biosecurity plan template? (CLICK) On the SSWS website, under Producers – shown in burgundy at the top of the page. (CLICK) Select Biosecurity from the left menu</a:t>
            </a:r>
            <a:r>
              <a:rPr lang="en-US" b="1" baseline="0" dirty="0"/>
              <a:t> (also highlighted </a:t>
            </a:r>
            <a:r>
              <a:rPr lang="en-US" b="1" dirty="0"/>
              <a:t>burgundy</a:t>
            </a:r>
            <a:r>
              <a:rPr lang="en-US" b="1" baseline="0" dirty="0"/>
              <a:t> on this slide). Again, using these resources is voluntary. </a:t>
            </a:r>
          </a:p>
          <a:p>
            <a:endParaRPr lang="en-US" b="1" baseline="0" dirty="0"/>
          </a:p>
          <a:p>
            <a:r>
              <a:rPr lang="en-US" b="0" baseline="0" dirty="0"/>
              <a:t>Graphic: CFSPH, Iowa State University</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D7A1-C631-4F5E-913A-668CC585B8B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10 September 2020</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Danelle Bickett-Weddle</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Secure Beef Supply Plan: What Veterinarians Need to Know</a:t>
            </a:r>
          </a:p>
        </p:txBody>
      </p:sp>
    </p:spTree>
    <p:extLst>
      <p:ext uri="{BB962C8B-B14F-4D97-AF65-F5344CB8AC3E}">
        <p14:creationId xmlns:p14="http://schemas.microsoft.com/office/powerpoint/2010/main" val="187041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(ANIMATED</a:t>
            </a:r>
            <a:r>
              <a:rPr lang="en-US" b="0" baseline="0" dirty="0"/>
              <a:t> – appear while talking)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enhanced biosecurity measures are also included on some biosecurity posters available on the Secure Sheep and Wool Supply website. These can help communicate expectations to all those entering the operation during an FMD outbreak. These are available in Spanish too. </a:t>
            </a:r>
          </a:p>
          <a:p>
            <a:endParaRPr lang="en-US" b="1" baseline="0" dirty="0"/>
          </a:p>
          <a:p>
            <a:r>
              <a:rPr lang="en-US" i="1" baseline="0" dirty="0"/>
              <a:t>Graphics: CFSPH, Iowa State University</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0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b="1" dirty="0"/>
              <a:t>For</a:t>
            </a:r>
            <a:r>
              <a:rPr lang="en-US" b="1" baseline="0" dirty="0"/>
              <a:t> these biosecurity resources and more, please visit: cfsph.iastate.edu/biosecurity. You can sort by your species of interest or go to “Getting Started”. </a:t>
            </a:r>
          </a:p>
          <a:p>
            <a:pPr marL="158750" indent="0">
              <a:buFontTx/>
              <a:buNone/>
            </a:pPr>
            <a:r>
              <a:rPr lang="en-US" b="1" baseline="0" dirty="0"/>
              <a:t>Funding for the development of this material was provided by USDA’s National Animal Disease Preparedness and Response Program (NADPRP) and National Institute of Food and Agriculture through the North Central Region Sustainable Agriculture Research and Education (NCR-SARE) programs. </a:t>
            </a:r>
            <a:endParaRPr lang="en-US" b="1" dirty="0"/>
          </a:p>
        </p:txBody>
      </p:sp>
    </p:spTree>
    <p:extLst>
      <p:ext uri="{BB962C8B-B14F-4D97-AF65-F5344CB8AC3E}">
        <p14:creationId xmlns:p14="http://schemas.microsoft.com/office/powerpoint/2010/main" val="625556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Development of this material was made possible through a grant provided to the Center for Food Security and Public Health at Iowa State University, College of Veterinary Medicine from the American Sheep Industry Association and the U.S. Department of Agriculture (USDA) Animal and Plant Health Inspection Service (APHIS) through the National Animal Disease Preparedness and Response Program (NADPRP). Iowa State University is an equal opportunity provider. For the full non-discrimination statement or accommodation inquiries, go to </a:t>
            </a:r>
            <a:r>
              <a:rPr lang="en-US" b="0" i="0" u="sng" dirty="0">
                <a:solidFill>
                  <a:srgbClr val="6888C9"/>
                </a:solidFill>
                <a:effectLst/>
                <a:latin typeface="Calibri" panose="020F0502020204030204" pitchFamily="34" charset="0"/>
                <a:hlinkClick r:id="rId3" tooltip="http://www.extension.iastate.edu/diversity/ext"/>
              </a:rPr>
              <a:t>www.extension.iastate.edu/diversity/ext</a:t>
            </a:r>
            <a:r>
              <a:rPr lang="en-US" b="0" i="0" dirty="0">
                <a:effectLst/>
                <a:latin typeface="Calibri" panose="020F0502020204030204" pitchFamily="34" charset="0"/>
              </a:rPr>
              <a:t>. </a:t>
            </a:r>
            <a:r>
              <a:rPr lang="en-US" dirty="0">
                <a:latin typeface="Calibri" panose="020F0502020204030204" pitchFamily="34" charset="0"/>
              </a:rPr>
              <a:t>Funding for the Secure Sheep and Wool Supply Plan was made possible through a grant provided to the CFSPH from the American Sheep Industry (ASI) Association and USDA APHIS.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Author: Danelle Bickett-Weddle, DVM, MPH, PhD,</a:t>
            </a:r>
            <a:r>
              <a:rPr lang="en-US" b="0" i="0" baseline="0" dirty="0">
                <a:effectLst/>
                <a:latin typeface="Calibri" panose="020F0502020204030204" pitchFamily="34" charset="0"/>
              </a:rPr>
              <a:t> DACVPM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effectLst/>
                <a:latin typeface="Calibri" panose="020F0502020204030204" pitchFamily="34" charset="0"/>
              </a:rPr>
              <a:t>Reviewers/Contributors: Katie Steneroden, DVM, </a:t>
            </a:r>
            <a:r>
              <a:rPr lang="en-US" b="0" i="0" dirty="0">
                <a:effectLst/>
                <a:latin typeface="Calibri" panose="020F0502020204030204" pitchFamily="34" charset="0"/>
              </a:rPr>
              <a:t>MPH, PhD,</a:t>
            </a:r>
            <a:r>
              <a:rPr lang="en-US" b="0" i="0" baseline="0" dirty="0">
                <a:effectLst/>
                <a:latin typeface="Calibri" panose="020F0502020204030204" pitchFamily="34" charset="0"/>
              </a:rPr>
              <a:t> DACVPM; Ellen Dauphinais, Alicia Burleson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2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BAAA8-89C5-4668-B702-338A0CF5CDF9}" type="slidenum">
              <a:rPr lang="en-US"/>
              <a:pPr/>
              <a:t>4</a:t>
            </a:fld>
            <a:endParaRPr lang="en-US"/>
          </a:p>
        </p:txBody>
      </p:sp>
      <p:sp>
        <p:nvSpPr>
          <p:cNvPr id="462850" name="Rectangle 2"/>
          <p:cNvSpPr>
            <a:spLocks noGrp="1" noRot="1" noChangeAspect="1" noChangeArrowheads="1" noTextEdit="1"/>
          </p:cNvSpPr>
          <p:nvPr>
            <p:ph type="sldImg"/>
          </p:nvPr>
        </p:nvSpPr>
        <p:spPr>
          <a:xfrm>
            <a:off x="382588" y="684213"/>
            <a:ext cx="6094412" cy="3429000"/>
          </a:xfrm>
          <a:ln/>
        </p:spPr>
      </p:sp>
      <p:sp>
        <p:nvSpPr>
          <p:cNvPr id="462851"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When you think about all</a:t>
            </a:r>
            <a:r>
              <a:rPr lang="en-US" b="1" baseline="0" dirty="0">
                <a:cs typeface="Times New Roman" pitchFamily="18" charset="0"/>
              </a:rPr>
              <a:t> the diseases animals or people can get, there are only six incredible ways they can be spread! This is easier to remember than the many bacteria, parasites and viruses. The pictures are examples of each route of exposure:</a:t>
            </a:r>
          </a:p>
          <a:p>
            <a:pPr marL="228600" indent="-228600">
              <a:buAutoNum type="arabicPeriod"/>
            </a:pPr>
            <a:r>
              <a:rPr lang="en-US" b="1" baseline="0" dirty="0">
                <a:cs typeface="Times New Roman" pitchFamily="18" charset="0"/>
              </a:rPr>
              <a:t>Aerosol: A sheep sneezing. If it is infected and another sheep breathes in the same droplets, spread can happen. </a:t>
            </a:r>
          </a:p>
          <a:p>
            <a:pPr marL="228600" indent="-228600">
              <a:buAutoNum type="arabicPeriod"/>
            </a:pPr>
            <a:r>
              <a:rPr lang="en-US" b="1" baseline="0" dirty="0">
                <a:cs typeface="Times New Roman" pitchFamily="18" charset="0"/>
              </a:rPr>
              <a:t>Direct contact: This ewe is licking her newborn lamb. If the ewe carried a disease, it could be spread directly through the uterus or during birth.</a:t>
            </a:r>
          </a:p>
          <a:p>
            <a:pPr marL="228600" indent="-228600">
              <a:buAutoNum type="arabicPeriod"/>
            </a:pPr>
            <a:r>
              <a:rPr lang="en-US" b="1" baseline="0" dirty="0">
                <a:cs typeface="Times New Roman" pitchFamily="18" charset="0"/>
              </a:rPr>
              <a:t>Fomite: If a needle becomes contaminated with a germ and shared between animals, it can be spread to the rest of the animals it touches.</a:t>
            </a:r>
          </a:p>
          <a:p>
            <a:pPr marL="228600" indent="-228600">
              <a:buAutoNum type="arabicPeriod"/>
            </a:pPr>
            <a:r>
              <a:rPr lang="en-US" b="1" baseline="0" dirty="0">
                <a:cs typeface="Times New Roman" pitchFamily="18" charset="0"/>
              </a:rPr>
              <a:t>Oral: If a sheep eats feed that is contaminated with manure, saliva, or urine from an infected animal, they can become infected. </a:t>
            </a:r>
          </a:p>
          <a:p>
            <a:pPr marL="228600" indent="-228600">
              <a:buAutoNum type="arabicPeriod"/>
            </a:pPr>
            <a:r>
              <a:rPr lang="en-US" b="1" baseline="0" dirty="0">
                <a:cs typeface="Times New Roman" pitchFamily="18" charset="0"/>
              </a:rPr>
              <a:t>Vector: These sheep are exposed to bugs outdoors, like flies and mosquitos</a:t>
            </a:r>
            <a:r>
              <a:rPr lang="en-US" sz="1200" b="1" i="0" u="none" strike="noStrike" kern="1200" dirty="0">
                <a:solidFill>
                  <a:schemeClr val="tx1"/>
                </a:solidFill>
                <a:effectLst/>
                <a:latin typeface="+mn-lt"/>
                <a:ea typeface="+mn-ea"/>
                <a:cs typeface="+mn-cs"/>
              </a:rPr>
              <a:t>, which can spread diseases. </a:t>
            </a:r>
          </a:p>
          <a:p>
            <a:pPr marL="228600" indent="-228600">
              <a:buAutoNum type="arabicPeriod"/>
            </a:pPr>
            <a:r>
              <a:rPr lang="en-US" sz="1200" b="1" i="0" u="none" strike="noStrike" kern="1200" baseline="0" dirty="0">
                <a:solidFill>
                  <a:schemeClr val="tx1"/>
                </a:solidFill>
                <a:effectLst/>
                <a:latin typeface="+mn-lt"/>
                <a:ea typeface="+mn-ea"/>
                <a:cs typeface="+mn-cs"/>
              </a:rPr>
              <a:t>Zoonotic: If the lamb, or the girl, is carrying a germ like E. coli or crypto, they could share that through contact. </a:t>
            </a:r>
            <a:endParaRPr lang="en-US" b="1" baseline="0" dirty="0">
              <a:cs typeface="Times New Roman"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Aerosol: Graphic designed by Dani</a:t>
            </a:r>
            <a:r>
              <a:rPr lang="en-US" sz="1200" b="0" i="0" u="none" strike="noStrike" kern="1200" baseline="0" dirty="0">
                <a:solidFill>
                  <a:schemeClr val="tx1"/>
                </a:solidFill>
                <a:effectLst/>
                <a:latin typeface="+mn-lt"/>
                <a:ea typeface="+mn-ea"/>
                <a:cs typeface="+mn-cs"/>
              </a:rPr>
              <a:t> Ausen</a:t>
            </a:r>
            <a:r>
              <a:rPr lang="en-US" sz="1200" b="0" i="0" u="none" strike="noStrike" kern="120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CFSPH, Iowa State University</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Direct contact: ASI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Fomite: </a:t>
            </a:r>
            <a:r>
              <a:rPr lang="en-US" sz="1200" b="0" i="0" u="none" strike="noStrike" kern="1200" baseline="0" dirty="0">
                <a:solidFill>
                  <a:schemeClr val="tx1"/>
                </a:solidFill>
                <a:effectLst/>
                <a:latin typeface="+mn-lt"/>
                <a:ea typeface="+mn-ea"/>
                <a:cs typeface="+mn-cs"/>
              </a:rPr>
              <a:t>Danelle Bickett-Weddle,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Oral: </a:t>
            </a:r>
            <a:r>
              <a:rPr lang="en-US" sz="1200" b="0" i="0" u="none" strike="noStrike" kern="1200" baseline="0" dirty="0">
                <a:solidFill>
                  <a:schemeClr val="tx1"/>
                </a:solidFill>
                <a:effectLst/>
                <a:latin typeface="+mn-lt"/>
                <a:ea typeface="+mn-ea"/>
                <a:cs typeface="+mn-cs"/>
              </a:rPr>
              <a:t>ASI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Vector: </a:t>
            </a:r>
            <a:r>
              <a:rPr lang="en-US" sz="1200" b="0" i="0" u="none" strike="noStrike" kern="1200" baseline="0" dirty="0">
                <a:solidFill>
                  <a:schemeClr val="tx1"/>
                </a:solidFill>
                <a:effectLst/>
                <a:latin typeface="+mn-lt"/>
                <a:ea typeface="+mn-ea"/>
                <a:cs typeface="+mn-cs"/>
              </a:rPr>
              <a:t>Danelle Bickett-Weddle, CFSPH, Iowa State University</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Zoonotic:</a:t>
            </a:r>
            <a:r>
              <a:rPr lang="en-US" sz="1200" b="0" i="0" u="none" strike="noStrike" kern="1200" baseline="0" dirty="0">
                <a:solidFill>
                  <a:schemeClr val="tx1"/>
                </a:solidFill>
                <a:effectLst/>
                <a:latin typeface="+mn-lt"/>
                <a:ea typeface="+mn-ea"/>
                <a:cs typeface="+mn-cs"/>
              </a:rPr>
              <a:t> Andrew Kingsbury, CFSPH, Iowa State University</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endParaRPr lang="en-US" dirty="0"/>
          </a:p>
        </p:txBody>
      </p:sp>
    </p:spTree>
    <p:extLst>
      <p:ext uri="{BB962C8B-B14F-4D97-AF65-F5344CB8AC3E}">
        <p14:creationId xmlns:p14="http://schemas.microsoft.com/office/powerpoint/2010/main" val="250771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(ANIMATED</a:t>
            </a:r>
            <a:r>
              <a:rPr lang="en-US" b="0" baseline="0" dirty="0"/>
              <a:t> – appear while talking) </a:t>
            </a:r>
          </a:p>
          <a:p>
            <a:r>
              <a:rPr lang="en-US" b="1" dirty="0"/>
              <a:t>If you are interested in learning about which diseases are spread by each of the 6 ways, visit the Center for Food Security and Public Health website for handouts on sheep</a:t>
            </a:r>
            <a:r>
              <a:rPr lang="en-US" b="1" baseline="0" dirty="0"/>
              <a:t> as shown. These also show which diseases are common, known as endemic, and which ones are foreign animal, meaning not currently found in the United States. These handouts also show which diseases affect people – zoonotic diseases.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5</a:t>
            </a:fld>
            <a:endParaRPr lang="en-US"/>
          </a:p>
        </p:txBody>
      </p:sp>
    </p:spTree>
    <p:extLst>
      <p:ext uri="{BB962C8B-B14F-4D97-AF65-F5344CB8AC3E}">
        <p14:creationId xmlns:p14="http://schemas.microsoft.com/office/powerpoint/2010/main" val="201723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DBB96-E998-4422-BAB2-A3CB4EEA3778}" type="slidenum">
              <a:rPr lang="en-US"/>
              <a:pPr/>
              <a:t>6</a:t>
            </a:fld>
            <a:endParaRPr lang="en-US"/>
          </a:p>
        </p:txBody>
      </p:sp>
      <p:sp>
        <p:nvSpPr>
          <p:cNvPr id="378882" name="Rectangle 2"/>
          <p:cNvSpPr>
            <a:spLocks noGrp="1" noRot="1" noChangeAspect="1" noChangeArrowheads="1" noTextEdit="1"/>
          </p:cNvSpPr>
          <p:nvPr>
            <p:ph type="sldImg"/>
          </p:nvPr>
        </p:nvSpPr>
        <p:spPr>
          <a:xfrm>
            <a:off x="382588" y="684213"/>
            <a:ext cx="6094412" cy="3429000"/>
          </a:xfrm>
          <a:ln/>
        </p:spPr>
      </p:sp>
      <p:sp>
        <p:nvSpPr>
          <p:cNvPr id="378883"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We must remember that disease spread can happen without animals showing obvious signs of disease. Knowing the different ways diseases</a:t>
            </a:r>
            <a:r>
              <a:rPr lang="en-US" b="1" baseline="0" dirty="0">
                <a:cs typeface="Times New Roman" pitchFamily="18" charset="0"/>
              </a:rPr>
              <a:t> are spread can help with </a:t>
            </a:r>
            <a:r>
              <a:rPr lang="en-US" b="1" dirty="0">
                <a:cs typeface="Times New Roman" pitchFamily="18" charset="0"/>
              </a:rPr>
              <a:t>prevention. This can also limit the risk of disease spread to livestock and people contacting them. </a:t>
            </a:r>
          </a:p>
          <a:p>
            <a:r>
              <a:rPr lang="en-US" dirty="0">
                <a:cs typeface="Times New Roman" pitchFamily="18" charset="0"/>
              </a:rPr>
              <a:t>Photo: ASI Association</a:t>
            </a:r>
          </a:p>
        </p:txBody>
      </p:sp>
    </p:spTree>
    <p:extLst>
      <p:ext uri="{BB962C8B-B14F-4D97-AF65-F5344CB8AC3E}">
        <p14:creationId xmlns:p14="http://schemas.microsoft.com/office/powerpoint/2010/main" val="425078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Biosecurity is defined in the Oxford dictionary as “Procedures intended to protect humans or animals against disease or harmful biological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PLAYS AUTOMATICALLY) The video clip states:</a:t>
            </a:r>
            <a:r>
              <a:rPr lang="en-US" baseline="0" dirty="0"/>
              <a:t> “Biosecurity towards promoting animal health, protecting public health and ensuring food security. Let’s Go!” It</a:t>
            </a:r>
            <a:r>
              <a:rPr lang="en-US" dirty="0"/>
              <a:t> is from the FAO, and the video is titled: </a:t>
            </a:r>
            <a:r>
              <a:rPr lang="en-US" sz="1200" b="0" i="0" kern="1200" dirty="0">
                <a:solidFill>
                  <a:schemeClr val="tx1"/>
                </a:solidFill>
                <a:effectLst/>
                <a:latin typeface="+mn-lt"/>
                <a:ea typeface="+mn-ea"/>
                <a:cs typeface="+mn-cs"/>
              </a:rPr>
              <a:t>Tackling AMR through farm biosecurity to strengthen food systems and secure livelihoods, created November 18, 2020 and available at</a:t>
            </a:r>
            <a:r>
              <a:rPr lang="en-US" dirty="0"/>
              <a:t>: https://youtu.be/9iy9Ebqr5-w </a:t>
            </a:r>
          </a:p>
          <a:p>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7</a:t>
            </a:fld>
            <a:endParaRPr lang="en-US"/>
          </a:p>
        </p:txBody>
      </p:sp>
    </p:spTree>
    <p:extLst>
      <p:ext uri="{BB962C8B-B14F-4D97-AF65-F5344CB8AC3E}">
        <p14:creationId xmlns:p14="http://schemas.microsoft.com/office/powerpoint/2010/main" val="19339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TRAINERS: Change as needed for your audience.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When</a:t>
            </a:r>
            <a:r>
              <a:rPr lang="en-US" b="1" baseline="0" dirty="0"/>
              <a:t> it comes to diseases, which ones worry you the most? Working with your veterinarian to design biosecurity steps to keep diseases off your farm is a great place to start. </a:t>
            </a:r>
            <a:r>
              <a:rPr lang="en-US" sz="1200" b="1" kern="1200" dirty="0">
                <a:solidFill>
                  <a:schemeClr val="tx1"/>
                </a:solidFill>
                <a:effectLst/>
                <a:latin typeface="+mn-lt"/>
                <a:ea typeface="+mn-ea"/>
                <a:cs typeface="+mn-cs"/>
              </a:rPr>
              <a:t>Start by identifying</a:t>
            </a:r>
            <a:r>
              <a:rPr lang="en-US" sz="1200" b="1" kern="1200" baseline="0" dirty="0">
                <a:solidFill>
                  <a:schemeClr val="tx1"/>
                </a:solidFill>
                <a:effectLst/>
                <a:latin typeface="+mn-lt"/>
                <a:ea typeface="+mn-ea"/>
                <a:cs typeface="+mn-cs"/>
              </a:rPr>
              <a:t> the diseases you are most concerned with or at most risk from. Then focus on putting biosecurity measures in place to protect your flock.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8</a:t>
            </a:fld>
            <a:endParaRPr lang="en-US"/>
          </a:p>
        </p:txBody>
      </p:sp>
    </p:spTree>
    <p:extLst>
      <p:ext uri="{BB962C8B-B14F-4D97-AF65-F5344CB8AC3E}">
        <p14:creationId xmlns:p14="http://schemas.microsoft.com/office/powerpoint/2010/main" val="26351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Biosecurity</a:t>
            </a:r>
            <a:r>
              <a:rPr lang="en-US" b="1" baseline="0" dirty="0"/>
              <a:t> is the insurance needed for disease prevention. By investing in biosecurity regularly, we are </a:t>
            </a:r>
            <a:r>
              <a:rPr lang="en-US" b="1" baseline="0" dirty="0" err="1"/>
              <a:t>are</a:t>
            </a:r>
            <a:r>
              <a:rPr lang="en-US" b="1" baseline="0" dirty="0"/>
              <a:t> paying those “premiums”. The goal is to never need to submit a “claim”. We all hope a disease challenge never happens. We appreciate the investment in daily biosecurity practices when disaster strikes.</a:t>
            </a:r>
          </a:p>
          <a:p>
            <a:r>
              <a:rPr lang="en-US" b="1" baseline="0" dirty="0"/>
              <a:t>(CLICK) In reality, if biosecurity is working, NO ONE KNOWS. This makes it hard to put a value or dollar amount on its effectiveness. The value comes when a challenge arises, and the animals do not become sick.</a:t>
            </a:r>
          </a:p>
          <a:p>
            <a:r>
              <a:rPr lang="en-US" b="1" baseline="0" dirty="0"/>
              <a:t>(CLICK) Animal agriculture has faced some big challenges with labor shortages. Time is precious on a farm when there are not enough people to get everything done. This can create challenges to make sure biosecurity steps are followed. To do biosecurity well and to be effective, it takes time. Not cutting corners, or leaving things dirty, or rushing between tasks. Effective biosecurity also takes practice to do well and become routine. All of these are reasons to start doing things now to help protect animal health.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9</a:t>
            </a:fld>
            <a:endParaRPr lang="en-US"/>
          </a:p>
        </p:txBody>
      </p:sp>
    </p:spTree>
    <p:extLst>
      <p:ext uri="{BB962C8B-B14F-4D97-AF65-F5344CB8AC3E}">
        <p14:creationId xmlns:p14="http://schemas.microsoft.com/office/powerpoint/2010/main" val="456645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www.cfsph.iastate.edu/biosecurity</a:t>
            </a:r>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73555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6A084-461A-4660-8A6E-002426C13C1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9652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51312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8175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407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91740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49798"/>
            <a:ext cx="10515600" cy="1039880"/>
          </a:xfrm>
        </p:spPr>
        <p:txBody>
          <a:bodyPr/>
          <a:lstStyle>
            <a:lvl1pPr>
              <a:defRPr b="0"/>
            </a:lvl1pPr>
          </a:lstStyle>
          <a:p>
            <a:r>
              <a:rPr lang="en-US" dirty="0"/>
              <a:t>Title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C80DD5AB-5CB4-43D3-AA2F-2029B766B643}" type="datetimeFigureOut">
              <a:rPr lang="en-US" smtClean="0"/>
              <a:t>8/3/2021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7B529B67-5DA9-4F37-BB74-6218F4075DE0}" type="slidenum">
              <a:rPr lang="en-US" smtClean="0"/>
              <a:t>‹#›</a:t>
            </a:fld>
            <a:endParaRPr lang="en-US"/>
          </a:p>
        </p:txBody>
      </p:sp>
    </p:spTree>
    <p:extLst>
      <p:ext uri="{BB962C8B-B14F-4D97-AF65-F5344CB8AC3E}">
        <p14:creationId xmlns:p14="http://schemas.microsoft.com/office/powerpoint/2010/main" val="48100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
        <p:nvSpPr>
          <p:cNvPr id="7" name="Content Placeholder 6"/>
          <p:cNvSpPr>
            <a:spLocks noGrp="1"/>
          </p:cNvSpPr>
          <p:nvPr>
            <p:ph sz="quarter" idx="13"/>
          </p:nvPr>
        </p:nvSpPr>
        <p:spPr>
          <a:xfrm>
            <a:off x="838200" y="384175"/>
            <a:ext cx="10315575" cy="588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425688" y="6324601"/>
            <a:ext cx="1137424" cy="443803"/>
          </a:xfrm>
          <a:prstGeom prst="rect">
            <a:avLst/>
          </a:prstGeom>
        </p:spPr>
        <p:txBody>
          <a:bodyPr/>
          <a:lstStyle>
            <a:lvl1pPr>
              <a:defRPr/>
            </a:lvl1pPr>
          </a:lstStyle>
          <a:p>
            <a:fld id="{2D754F1C-66B7-4E1E-9E3A-3150C72B3351}" type="slidenum">
              <a:rPr lang="en-US"/>
              <a:pPr/>
              <a:t>‹#›</a:t>
            </a:fld>
            <a:endParaRPr lang="en-US"/>
          </a:p>
        </p:txBody>
      </p:sp>
      <p:sp>
        <p:nvSpPr>
          <p:cNvPr id="8" name="Footer Placeholder 4"/>
          <p:cNvSpPr>
            <a:spLocks noGrp="1"/>
          </p:cNvSpPr>
          <p:nvPr>
            <p:ph type="ftr" sz="quarter" idx="3"/>
          </p:nvPr>
        </p:nvSpPr>
        <p:spPr>
          <a:xfrm>
            <a:off x="7518400" y="6324601"/>
            <a:ext cx="4064000" cy="365125"/>
          </a:xfrm>
          <a:prstGeom prst="rect">
            <a:avLst/>
          </a:prstGeom>
        </p:spPr>
        <p:txBody>
          <a:bodyPr vert="horz" lIns="91440" tIns="45720" rIns="91440" bIns="45720" rtlCol="0" anchor="ctr"/>
          <a:lstStyle>
            <a:lvl1pPr algn="ctr">
              <a:defRPr sz="10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dirty="0"/>
              <a:t>Center for Food Security and Public Health                 Iowa State University</a:t>
            </a:r>
          </a:p>
        </p:txBody>
      </p:sp>
    </p:spTree>
    <p:extLst>
      <p:ext uri="{BB962C8B-B14F-4D97-AF65-F5344CB8AC3E}">
        <p14:creationId xmlns:p14="http://schemas.microsoft.com/office/powerpoint/2010/main" val="190792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7B4E561-DE12-47BA-9685-19A5C84A483C}"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24496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6A758-3847-46EE-A535-E4FDBEA8767C}" type="datetime1">
              <a:rPr lang="en-US" smtClean="0"/>
              <a:t>8/3/2021</a:t>
            </a:fld>
            <a:endParaRPr lang="en-US"/>
          </a:p>
        </p:txBody>
      </p:sp>
      <p:sp>
        <p:nvSpPr>
          <p:cNvPr id="5" name="Footer Placeholder 4"/>
          <p:cNvSpPr>
            <a:spLocks noGrp="1"/>
          </p:cNvSpPr>
          <p:nvPr>
            <p:ph type="ftr" sz="quarter" idx="11"/>
          </p:nvPr>
        </p:nvSpPr>
        <p:spPr>
          <a:xfrm>
            <a:off x="7329055" y="6356350"/>
            <a:ext cx="4114800" cy="365125"/>
          </a:xfrm>
        </p:spPr>
        <p:txBody>
          <a:bodyPr/>
          <a:lstStyle/>
          <a:p>
            <a:endParaRPr lang="en-US"/>
          </a:p>
        </p:txBody>
      </p:sp>
      <p:sp>
        <p:nvSpPr>
          <p:cNvPr id="6" name="Slide Number Placeholder 5"/>
          <p:cNvSpPr>
            <a:spLocks noGrp="1"/>
          </p:cNvSpPr>
          <p:nvPr>
            <p:ph type="sldNum" sz="quarter" idx="12"/>
          </p:nvPr>
        </p:nvSpPr>
        <p:spPr>
          <a:xfrm>
            <a:off x="4724400" y="6356351"/>
            <a:ext cx="2743200" cy="365125"/>
          </a:xfrm>
        </p:spPr>
        <p:txBody>
          <a:bodyPr/>
          <a:lstStyle>
            <a:lvl1pPr algn="ctr">
              <a:defRPr/>
            </a:lvl1pPr>
          </a:lstStyle>
          <a:p>
            <a:fld id="{161D632B-BD26-4716-BB71-79A11225495A}" type="slidenum">
              <a:rPr lang="en-US" smtClean="0"/>
              <a:pPr/>
              <a:t>‹#›</a:t>
            </a:fld>
            <a:endParaRPr lang="en-US"/>
          </a:p>
        </p:txBody>
      </p:sp>
    </p:spTree>
    <p:extLst>
      <p:ext uri="{BB962C8B-B14F-4D97-AF65-F5344CB8AC3E}">
        <p14:creationId xmlns:p14="http://schemas.microsoft.com/office/powerpoint/2010/main" val="59781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19447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11067" t="12914" r="-240" b="11351"/>
          <a:stretch/>
        </p:blipFill>
        <p:spPr>
          <a:xfrm>
            <a:off x="0" y="-67275"/>
            <a:ext cx="12224952" cy="6925275"/>
          </a:xfrm>
          <a:prstGeom prst="rect">
            <a:avLst/>
          </a:prstGeom>
        </p:spPr>
      </p:pic>
      <p:sp>
        <p:nvSpPr>
          <p:cNvPr id="2" name="Title 1"/>
          <p:cNvSpPr>
            <a:spLocks noGrp="1"/>
          </p:cNvSpPr>
          <p:nvPr>
            <p:ph type="title"/>
          </p:nvPr>
        </p:nvSpPr>
        <p:spPr>
          <a:xfrm>
            <a:off x="831851" y="1709740"/>
            <a:ext cx="10515600" cy="2852737"/>
          </a:xfrm>
        </p:spPr>
        <p:txBody>
          <a:bodyPr anchor="b">
            <a:normAutofit/>
          </a:bodyPr>
          <a:lstStyle>
            <a:lvl1pPr algn="l">
              <a:defRPr sz="48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b="1">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E822F53B-AF7C-420B-8E20-1D28A5B06E47}"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0354" y="5751689"/>
            <a:ext cx="891399" cy="891399"/>
          </a:xfrm>
          <a:prstGeom prst="rect">
            <a:avLst/>
          </a:prstGeom>
        </p:spPr>
      </p:pic>
    </p:spTree>
    <p:extLst>
      <p:ext uri="{BB962C8B-B14F-4D97-AF65-F5344CB8AC3E}">
        <p14:creationId xmlns:p14="http://schemas.microsoft.com/office/powerpoint/2010/main" val="3332308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0968-B2E5-4AB9-95B2-1E87C9369258}" type="datetime1">
              <a:rPr lang="en-US" smtClean="0"/>
              <a:t>8/3/2021</a:t>
            </a:fld>
            <a:endParaRPr lang="en-US"/>
          </a:p>
        </p:txBody>
      </p:sp>
      <p:sp>
        <p:nvSpPr>
          <p:cNvPr id="6" name="Footer Placeholder 5"/>
          <p:cNvSpPr>
            <a:spLocks noGrp="1"/>
          </p:cNvSpPr>
          <p:nvPr>
            <p:ph type="ftr" sz="quarter" idx="11"/>
          </p:nvPr>
        </p:nvSpPr>
        <p:spPr>
          <a:xfrm>
            <a:off x="8077200" y="6356351"/>
            <a:ext cx="4114800" cy="365125"/>
          </a:xfrm>
        </p:spPr>
        <p:txBody>
          <a:bodyPr/>
          <a:lstStyle/>
          <a:p>
            <a:endParaRPr lang="en-US" dirty="0"/>
          </a:p>
        </p:txBody>
      </p:sp>
      <p:sp>
        <p:nvSpPr>
          <p:cNvPr id="7" name="Slide Number Placeholder 6"/>
          <p:cNvSpPr>
            <a:spLocks noGrp="1"/>
          </p:cNvSpPr>
          <p:nvPr>
            <p:ph type="sldNum" sz="quarter" idx="12"/>
          </p:nvPr>
        </p:nvSpPr>
        <p:spPr>
          <a:xfrm>
            <a:off x="4724400" y="6360392"/>
            <a:ext cx="2743200" cy="365125"/>
          </a:xfrm>
        </p:spPr>
        <p:txBody>
          <a:bodyPr/>
          <a:lstStyle>
            <a:lvl1pPr algn="ctr">
              <a:defRPr/>
            </a:lvl1pPr>
          </a:lstStyle>
          <a:p>
            <a:fld id="{161D632B-BD26-4716-BB71-79A11225495A}" type="slidenum">
              <a:rPr lang="en-US" smtClean="0"/>
              <a:pPr/>
              <a:t>‹#›</a:t>
            </a:fld>
            <a:endParaRPr lang="en-US"/>
          </a:p>
        </p:txBody>
      </p:sp>
    </p:spTree>
    <p:extLst>
      <p:ext uri="{BB962C8B-B14F-4D97-AF65-F5344CB8AC3E}">
        <p14:creationId xmlns:p14="http://schemas.microsoft.com/office/powerpoint/2010/main" val="3073846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23EC10-89C9-4020-8985-31FCDE0DC11B}"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303216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56BBB1-627A-41D1-8358-52F7FCD7616C}"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426090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FA64D-5649-4139-B1C6-C0C7A068E37F}"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91046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E6C8AE-C7BF-4E6E-8982-8ADCCC37EB7F}"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271644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64AAF-05A2-4CB4-B7BF-10FD626CB7E1}"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1120723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04F79-AE06-4AA2-912C-E1C5A0B3A2BE}"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308401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4BB50-7E54-4725-8506-51E99370C39E}"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316064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096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2992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3"/>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4"/>
          </p:nvPr>
        </p:nvSpPr>
        <p:spPr/>
        <p:txBody>
          <a:bodyPr/>
          <a:lstStyle>
            <a:lvl1pPr>
              <a:defRPr/>
            </a:lvl1pPr>
          </a:lstStyle>
          <a:p>
            <a:pPr>
              <a:defRPr/>
            </a:pPr>
            <a:fld id="{DDE00BEA-EEF2-465D-931A-2C10A29565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0503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Full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564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2888" r="8758"/>
          <a:stretch/>
        </p:blipFill>
        <p:spPr>
          <a:xfrm>
            <a:off x="0" y="5684422"/>
            <a:ext cx="12192000" cy="11735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161" y="5463104"/>
            <a:ext cx="2106278" cy="1185618"/>
          </a:xfrm>
          <a:prstGeom prst="rect">
            <a:avLst/>
          </a:prstGeom>
        </p:spPr>
      </p:pic>
    </p:spTree>
    <p:extLst>
      <p:ext uri="{BB962C8B-B14F-4D97-AF65-F5344CB8AC3E}">
        <p14:creationId xmlns:p14="http://schemas.microsoft.com/office/powerpoint/2010/main" val="19882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userDrawn="1">
  <p:cSld name="slide">
    <p:bg>
      <p:bgPr>
        <a:solidFill>
          <a:srgbClr val="FFFFFF"/>
        </a:solidFill>
        <a:effectLst/>
      </p:bgPr>
    </p:bg>
    <p:spTree>
      <p:nvGrpSpPr>
        <p:cNvPr id="1" name="Shape 23"/>
        <p:cNvGrpSpPr/>
        <p:nvPr/>
      </p:nvGrpSpPr>
      <p:grpSpPr>
        <a:xfrm>
          <a:off x="0" y="0"/>
          <a:ext cx="0" cy="0"/>
          <a:chOff x="0" y="0"/>
          <a:chExt cx="0" cy="0"/>
        </a:xfrm>
      </p:grpSpPr>
      <p:cxnSp>
        <p:nvCxnSpPr>
          <p:cNvPr id="24" name="Google Shape;24;p4"/>
          <p:cNvCxnSpPr/>
          <p:nvPr/>
        </p:nvCxnSpPr>
        <p:spPr>
          <a:xfrm rot="10800000" flipH="1">
            <a:off x="2332633" y="6576133"/>
            <a:ext cx="198000" cy="125200"/>
          </a:xfrm>
          <a:prstGeom prst="straightConnector1">
            <a:avLst/>
          </a:prstGeom>
          <a:noFill/>
          <a:ln w="9525" cap="flat" cmpd="sng">
            <a:solidFill>
              <a:srgbClr val="FFFFFF"/>
            </a:solidFill>
            <a:prstDash val="solid"/>
            <a:round/>
            <a:headEnd type="none" w="med" len="med"/>
            <a:tailEnd type="none" w="med" len="med"/>
          </a:ln>
        </p:spPr>
      </p:cxnSp>
      <p:sp>
        <p:nvSpPr>
          <p:cNvPr id="25" name="Google Shape;25;p4"/>
          <p:cNvSpPr/>
          <p:nvPr/>
        </p:nvSpPr>
        <p:spPr>
          <a:xfrm>
            <a:off x="11491667" y="6636767"/>
            <a:ext cx="768000" cy="298400"/>
          </a:xfrm>
          <a:prstGeom prst="rect">
            <a:avLst/>
          </a:prstGeom>
          <a:solidFill>
            <a:srgbClr val="E1D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55033" y="6636767"/>
            <a:ext cx="11718800" cy="298400"/>
          </a:xfrm>
          <a:prstGeom prst="rect">
            <a:avLst/>
          </a:prstGeom>
          <a:solidFill>
            <a:srgbClr val="719F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p:nvPr/>
        </p:nvSpPr>
        <p:spPr>
          <a:xfrm>
            <a:off x="11649655" y="6523567"/>
            <a:ext cx="4520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333">
                <a:solidFill>
                  <a:srgbClr val="486B39"/>
                </a:solidFill>
                <a:latin typeface="Lato Light"/>
                <a:ea typeface="Lato Light"/>
                <a:cs typeface="Lato Light"/>
                <a:sym typeface="Lato Light"/>
              </a:rPr>
              <a:pPr marL="0" lvl="0" indent="0" algn="r" rtl="0">
                <a:spcBef>
                  <a:spcPts val="0"/>
                </a:spcBef>
                <a:spcAft>
                  <a:spcPts val="0"/>
                </a:spcAft>
                <a:buNone/>
              </a:pPr>
              <a:t>‹#›</a:t>
            </a:fld>
            <a:endParaRPr sz="1333">
              <a:solidFill>
                <a:srgbClr val="486B39"/>
              </a:solidFill>
              <a:latin typeface="Lato Light"/>
              <a:ea typeface="Lato Light"/>
              <a:cs typeface="Lato Light"/>
              <a:sym typeface="Lato Light"/>
            </a:endParaRPr>
          </a:p>
        </p:txBody>
      </p:sp>
      <p:sp>
        <p:nvSpPr>
          <p:cNvPr id="28" name="Google Shape;28;p4"/>
          <p:cNvSpPr txBox="1"/>
          <p:nvPr/>
        </p:nvSpPr>
        <p:spPr>
          <a:xfrm>
            <a:off x="191533" y="6540567"/>
            <a:ext cx="10732000" cy="360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1200">
              <a:solidFill>
                <a:srgbClr val="FFFFFF"/>
              </a:solidFill>
              <a:latin typeface="Lato"/>
              <a:ea typeface="Lato"/>
              <a:cs typeface="Lato"/>
              <a:sym typeface="Lato"/>
            </a:endParaRPr>
          </a:p>
        </p:txBody>
      </p:sp>
      <p:sp>
        <p:nvSpPr>
          <p:cNvPr id="29" name="Google Shape;29;p4"/>
          <p:cNvSpPr txBox="1">
            <a:spLocks noGrp="1"/>
          </p:cNvSpPr>
          <p:nvPr>
            <p:ph type="subTitle" idx="1"/>
          </p:nvPr>
        </p:nvSpPr>
        <p:spPr>
          <a:xfrm>
            <a:off x="191533" y="6519367"/>
            <a:ext cx="10977200" cy="38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latin typeface="Lato Light"/>
                <a:ea typeface="Lato Light"/>
                <a:cs typeface="Lato Light"/>
                <a:sym typeface="Lato Light"/>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 name="Text Placeholder 4"/>
          <p:cNvSpPr>
            <a:spLocks noGrp="1"/>
          </p:cNvSpPr>
          <p:nvPr>
            <p:ph type="body" sz="quarter" idx="10"/>
          </p:nvPr>
        </p:nvSpPr>
        <p:spPr>
          <a:xfrm>
            <a:off x="415601" y="1417600"/>
            <a:ext cx="9109400" cy="4845617"/>
          </a:xfrm>
        </p:spPr>
        <p:txBody>
          <a:bodyPr/>
          <a:lstStyle>
            <a:lvl1pPr>
              <a:lnSpc>
                <a:spcPct val="150000"/>
              </a:lnSpc>
              <a:spcBef>
                <a:spcPts val="0"/>
              </a:spcBef>
              <a:defRPr sz="2133">
                <a:solidFill>
                  <a:schemeClr val="bg2"/>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bg2"/>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bg2"/>
                </a:solidFill>
                <a:latin typeface="Verdana" panose="020B0604030504040204" pitchFamily="34" charset="0"/>
                <a:ea typeface="Verdana" panose="020B0604030504040204" pitchFamily="34" charset="0"/>
              </a:defRPr>
            </a:lvl3pPr>
            <a:lvl4pPr>
              <a:lnSpc>
                <a:spcPct val="150000"/>
              </a:lnSpc>
              <a:spcBef>
                <a:spcPts val="0"/>
              </a:spcBef>
              <a:defRPr sz="1867">
                <a:solidFill>
                  <a:schemeClr val="bg2"/>
                </a:solidFill>
                <a:latin typeface="Verdana" panose="020B0604030504040204" pitchFamily="34" charset="0"/>
                <a:ea typeface="Verdana" panose="020B0604030504040204" pitchFamily="34" charset="0"/>
              </a:defRPr>
            </a:lvl4pPr>
            <a:lvl5pPr>
              <a:lnSpc>
                <a:spcPct val="150000"/>
              </a:lnSpc>
              <a:spcBef>
                <a:spcPts val="0"/>
              </a:spcBef>
              <a:defRPr sz="1867">
                <a:solidFill>
                  <a:schemeClr val="bg2"/>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latin typeface="Raleway" panose="020B0503030101060003"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26250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670720"/>
            <a:ext cx="10972800" cy="5516563"/>
          </a:xfrm>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58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4354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6C7DC-F28A-484A-B749-C0DBBA4A6722}"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690496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D2504-CEAC-4618-8997-EE0259AC4734}"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923681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0A798-CE03-4060-A5D4-032358FE148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87967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660E35-ADE8-46EF-AC8C-8596136F7F69}"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103330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71053E-5030-443C-B3C4-F40F9C046F8C}"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951423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D9DB0-CE61-4833-980B-2082B880DF05}"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01009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077B4-FC80-4737-91C6-C90C50C8179B}"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53784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187566"/>
            <a:ext cx="10515600" cy="1325563"/>
          </a:xfrm>
        </p:spPr>
        <p:txBody>
          <a:bodyPr anchor="ctr">
            <a:normAutofit/>
          </a:bodyPr>
          <a:lstStyle>
            <a:lvl1pPr marL="0" indent="0" algn="ctr">
              <a:buFontTx/>
              <a:buNone/>
              <a:defRPr sz="4400"/>
            </a:lvl1pPr>
          </a:lstStyle>
          <a:p>
            <a:pPr lvl="0"/>
            <a:endParaRPr lang="en-US" dirty="0"/>
          </a:p>
        </p:txBody>
      </p:sp>
    </p:spTree>
    <p:extLst>
      <p:ext uri="{BB962C8B-B14F-4D97-AF65-F5344CB8AC3E}">
        <p14:creationId xmlns:p14="http://schemas.microsoft.com/office/powerpoint/2010/main" val="2137592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94958-6269-4396-93A4-F3F3872B6A96}"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60723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9D8EF-B2ED-49FD-8A33-A19BA8767F4C}"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01875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34E5-14A5-41C7-9B90-75929E08169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337967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3C9AD8-A08E-4810-AA6B-12C2B283C880}"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75278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670720"/>
            <a:ext cx="10972800" cy="5516563"/>
          </a:xfrm>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8550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userDrawn="1">
  <p:cSld name="slide">
    <p:bg>
      <p:bgPr>
        <a:solidFill>
          <a:srgbClr val="FFFFFF"/>
        </a:solidFill>
        <a:effectLst/>
      </p:bgPr>
    </p:bg>
    <p:spTree>
      <p:nvGrpSpPr>
        <p:cNvPr id="1" name="Shape 23"/>
        <p:cNvGrpSpPr/>
        <p:nvPr/>
      </p:nvGrpSpPr>
      <p:grpSpPr>
        <a:xfrm>
          <a:off x="0" y="0"/>
          <a:ext cx="0" cy="0"/>
          <a:chOff x="0" y="0"/>
          <a:chExt cx="0" cy="0"/>
        </a:xfrm>
      </p:grpSpPr>
      <p:cxnSp>
        <p:nvCxnSpPr>
          <p:cNvPr id="24" name="Google Shape;24;p4"/>
          <p:cNvCxnSpPr/>
          <p:nvPr/>
        </p:nvCxnSpPr>
        <p:spPr>
          <a:xfrm rot="10800000" flipH="1">
            <a:off x="2332633" y="6576133"/>
            <a:ext cx="198000" cy="125200"/>
          </a:xfrm>
          <a:prstGeom prst="straightConnector1">
            <a:avLst/>
          </a:prstGeom>
          <a:noFill/>
          <a:ln w="9525" cap="flat" cmpd="sng">
            <a:solidFill>
              <a:srgbClr val="FFFFFF"/>
            </a:solidFill>
            <a:prstDash val="solid"/>
            <a:round/>
            <a:headEnd type="none" w="med" len="med"/>
            <a:tailEnd type="none" w="med" len="med"/>
          </a:ln>
        </p:spPr>
      </p:cxnSp>
      <p:sp>
        <p:nvSpPr>
          <p:cNvPr id="25" name="Google Shape;25;p4"/>
          <p:cNvSpPr/>
          <p:nvPr/>
        </p:nvSpPr>
        <p:spPr>
          <a:xfrm>
            <a:off x="11491667" y="6636767"/>
            <a:ext cx="768000" cy="298400"/>
          </a:xfrm>
          <a:prstGeom prst="rect">
            <a:avLst/>
          </a:prstGeom>
          <a:solidFill>
            <a:srgbClr val="E1D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55033" y="6636767"/>
            <a:ext cx="11718800" cy="298400"/>
          </a:xfrm>
          <a:prstGeom prst="rect">
            <a:avLst/>
          </a:prstGeom>
          <a:solidFill>
            <a:srgbClr val="719F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p:nvPr/>
        </p:nvSpPr>
        <p:spPr>
          <a:xfrm>
            <a:off x="11649655" y="6523567"/>
            <a:ext cx="4520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333">
                <a:solidFill>
                  <a:srgbClr val="486B39"/>
                </a:solidFill>
                <a:latin typeface="Lato Light"/>
                <a:ea typeface="Lato Light"/>
                <a:cs typeface="Lato Light"/>
                <a:sym typeface="Lato Light"/>
              </a:rPr>
              <a:pPr marL="0" lvl="0" indent="0" algn="r" rtl="0">
                <a:spcBef>
                  <a:spcPts val="0"/>
                </a:spcBef>
                <a:spcAft>
                  <a:spcPts val="0"/>
                </a:spcAft>
                <a:buNone/>
              </a:pPr>
              <a:t>‹#›</a:t>
            </a:fld>
            <a:endParaRPr sz="1333">
              <a:solidFill>
                <a:srgbClr val="486B39"/>
              </a:solidFill>
              <a:latin typeface="Lato Light"/>
              <a:ea typeface="Lato Light"/>
              <a:cs typeface="Lato Light"/>
              <a:sym typeface="Lato Light"/>
            </a:endParaRPr>
          </a:p>
        </p:txBody>
      </p:sp>
      <p:sp>
        <p:nvSpPr>
          <p:cNvPr id="28" name="Google Shape;28;p4"/>
          <p:cNvSpPr txBox="1"/>
          <p:nvPr/>
        </p:nvSpPr>
        <p:spPr>
          <a:xfrm>
            <a:off x="191533" y="6540567"/>
            <a:ext cx="10732000" cy="360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1200">
              <a:solidFill>
                <a:srgbClr val="FFFFFF"/>
              </a:solidFill>
              <a:latin typeface="Lato"/>
              <a:ea typeface="Lato"/>
              <a:cs typeface="Lato"/>
              <a:sym typeface="Lato"/>
            </a:endParaRPr>
          </a:p>
        </p:txBody>
      </p:sp>
      <p:sp>
        <p:nvSpPr>
          <p:cNvPr id="29" name="Google Shape;29;p4"/>
          <p:cNvSpPr txBox="1">
            <a:spLocks noGrp="1"/>
          </p:cNvSpPr>
          <p:nvPr>
            <p:ph type="subTitle" idx="1"/>
          </p:nvPr>
        </p:nvSpPr>
        <p:spPr>
          <a:xfrm>
            <a:off x="191533" y="6519367"/>
            <a:ext cx="10977200" cy="38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latin typeface="Lato Light"/>
                <a:ea typeface="Lato Light"/>
                <a:cs typeface="Lato Light"/>
                <a:sym typeface="Lato Light"/>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31" name="Google Shape;31;p4"/>
          <p:cNvPicPr preferRelativeResize="0"/>
          <p:nvPr/>
        </p:nvPicPr>
        <p:blipFill rotWithShape="1">
          <a:blip r:embed="rId2">
            <a:alphaModFix/>
          </a:blip>
          <a:srcRect b="77564"/>
          <a:stretch/>
        </p:blipFill>
        <p:spPr>
          <a:xfrm>
            <a:off x="2157633" y="-63133"/>
            <a:ext cx="7490475" cy="444968"/>
          </a:xfrm>
          <a:prstGeom prst="rect">
            <a:avLst/>
          </a:prstGeom>
          <a:noFill/>
          <a:ln>
            <a:noFill/>
          </a:ln>
        </p:spPr>
      </p:pic>
      <p:pic>
        <p:nvPicPr>
          <p:cNvPr id="32" name="Google Shape;32;p4"/>
          <p:cNvPicPr preferRelativeResize="0"/>
          <p:nvPr/>
        </p:nvPicPr>
        <p:blipFill rotWithShape="1">
          <a:blip r:embed="rId3">
            <a:alphaModFix/>
          </a:blip>
          <a:srcRect t="3917" b="3917"/>
          <a:stretch/>
        </p:blipFill>
        <p:spPr>
          <a:xfrm>
            <a:off x="7509367" y="34668"/>
            <a:ext cx="1324796" cy="381833"/>
          </a:xfrm>
          <a:prstGeom prst="rect">
            <a:avLst/>
          </a:prstGeom>
          <a:noFill/>
          <a:ln>
            <a:noFill/>
          </a:ln>
        </p:spPr>
      </p:pic>
      <p:pic>
        <p:nvPicPr>
          <p:cNvPr id="33" name="Google Shape;33;p4"/>
          <p:cNvPicPr preferRelativeResize="0"/>
          <p:nvPr/>
        </p:nvPicPr>
        <p:blipFill>
          <a:blip r:embed="rId4">
            <a:alphaModFix/>
          </a:blip>
          <a:stretch>
            <a:fillRect/>
          </a:stretch>
        </p:blipFill>
        <p:spPr>
          <a:xfrm>
            <a:off x="122234" y="3101"/>
            <a:ext cx="1854028" cy="444967"/>
          </a:xfrm>
          <a:prstGeom prst="rect">
            <a:avLst/>
          </a:prstGeom>
          <a:noFill/>
          <a:ln>
            <a:noFill/>
          </a:ln>
        </p:spPr>
      </p:pic>
      <p:sp>
        <p:nvSpPr>
          <p:cNvPr id="5" name="Text Placeholder 4"/>
          <p:cNvSpPr>
            <a:spLocks noGrp="1"/>
          </p:cNvSpPr>
          <p:nvPr>
            <p:ph type="body" sz="quarter" idx="10"/>
          </p:nvPr>
        </p:nvSpPr>
        <p:spPr>
          <a:xfrm>
            <a:off x="415601" y="1417600"/>
            <a:ext cx="9109400" cy="4845617"/>
          </a:xfrm>
        </p:spPr>
        <p:txBody>
          <a:bodyPr/>
          <a:lstStyle>
            <a:lvl1pPr>
              <a:lnSpc>
                <a:spcPct val="150000"/>
              </a:lnSpc>
              <a:spcBef>
                <a:spcPts val="0"/>
              </a:spcBef>
              <a:defRPr sz="2133">
                <a:solidFill>
                  <a:schemeClr val="bg2"/>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bg2"/>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bg2"/>
                </a:solidFill>
                <a:latin typeface="Verdana" panose="020B0604030504040204" pitchFamily="34" charset="0"/>
                <a:ea typeface="Verdana" panose="020B0604030504040204" pitchFamily="34" charset="0"/>
              </a:defRPr>
            </a:lvl3pPr>
            <a:lvl4pPr>
              <a:lnSpc>
                <a:spcPct val="150000"/>
              </a:lnSpc>
              <a:spcBef>
                <a:spcPts val="0"/>
              </a:spcBef>
              <a:defRPr sz="1867">
                <a:solidFill>
                  <a:schemeClr val="bg2"/>
                </a:solidFill>
                <a:latin typeface="Verdana" panose="020B0604030504040204" pitchFamily="34" charset="0"/>
                <a:ea typeface="Verdana" panose="020B0604030504040204" pitchFamily="34" charset="0"/>
              </a:defRPr>
            </a:lvl4pPr>
            <a:lvl5pPr>
              <a:lnSpc>
                <a:spcPct val="150000"/>
              </a:lnSpc>
              <a:spcBef>
                <a:spcPts val="0"/>
              </a:spcBef>
              <a:defRPr sz="1867">
                <a:solidFill>
                  <a:schemeClr val="bg2"/>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latin typeface="Raleway" panose="020B0503030101060003"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734431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739797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3292955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89335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990734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s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958"/>
          </a:xfrm>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781635"/>
            <a:ext cx="10515600" cy="857958"/>
          </a:xfrm>
        </p:spPr>
        <p:txBody>
          <a:bodyPr anchor="ctr">
            <a:normAutofit/>
          </a:bodyPr>
          <a:lstStyle>
            <a:lvl1pPr marL="0" indent="0" algn="ctr">
              <a:buFontTx/>
              <a:buNone/>
              <a:defRPr sz="4400">
                <a:latin typeface="Arial" panose="020B0604020202020204" pitchFamily="34" charset="0"/>
                <a:cs typeface="Arial" panose="020B0604020202020204" pitchFamily="34" charset="0"/>
              </a:defRPr>
            </a:lvl1pPr>
          </a:lstStyle>
          <a:p>
            <a:pPr lvl="0"/>
            <a:endParaRPr lang="en-US" dirty="0"/>
          </a:p>
        </p:txBody>
      </p:sp>
      <p:sp>
        <p:nvSpPr>
          <p:cNvPr id="4" name="Content Placeholder 3"/>
          <p:cNvSpPr>
            <a:spLocks noGrp="1"/>
          </p:cNvSpPr>
          <p:nvPr>
            <p:ph sz="quarter" idx="11"/>
          </p:nvPr>
        </p:nvSpPr>
        <p:spPr>
          <a:xfrm>
            <a:off x="838200" y="1287463"/>
            <a:ext cx="10515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39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6A084-461A-4660-8A6E-002426C13C1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02487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0929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6A084-461A-4660-8A6E-002426C13C1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755860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
        <p:nvSpPr>
          <p:cNvPr id="7" name="Content Placeholder 6"/>
          <p:cNvSpPr>
            <a:spLocks noGrp="1"/>
          </p:cNvSpPr>
          <p:nvPr>
            <p:ph sz="quarter" idx="13"/>
          </p:nvPr>
        </p:nvSpPr>
        <p:spPr>
          <a:xfrm>
            <a:off x="838202" y="384176"/>
            <a:ext cx="10315575" cy="588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396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71113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352318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928969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65929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module" userDrawn="1">
  <p:cSld name="Title module">
    <p:bg>
      <p:bgPr>
        <a:blipFill>
          <a:blip r:embed="rId2">
            <a:alphaModFix/>
          </a:blip>
          <a:stretch>
            <a:fillRect/>
          </a:stretch>
        </a:blipFill>
        <a:effectLst/>
      </p:bgPr>
    </p:bg>
    <p:spTree>
      <p:nvGrpSpPr>
        <p:cNvPr id="1" name="Shape 13"/>
        <p:cNvGrpSpPr/>
        <p:nvPr/>
      </p:nvGrpSpPr>
      <p:grpSpPr>
        <a:xfrm>
          <a:off x="0" y="0"/>
          <a:ext cx="0" cy="0"/>
          <a:chOff x="0" y="0"/>
          <a:chExt cx="0" cy="0"/>
        </a:xfrm>
      </p:grpSpPr>
      <p:cxnSp>
        <p:nvCxnSpPr>
          <p:cNvPr id="14" name="Google Shape;14;p3"/>
          <p:cNvCxnSpPr/>
          <p:nvPr/>
        </p:nvCxnSpPr>
        <p:spPr>
          <a:xfrm rot="10800000" flipH="1">
            <a:off x="2332633" y="6576133"/>
            <a:ext cx="198000" cy="125200"/>
          </a:xfrm>
          <a:prstGeom prst="straightConnector1">
            <a:avLst/>
          </a:prstGeom>
          <a:noFill/>
          <a:ln w="9525"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315750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userDrawn="1">
  <p:cSld name="slide">
    <p:bg>
      <p:bgPr>
        <a:solidFill>
          <a:srgbClr val="FFFFFF"/>
        </a:solidFill>
        <a:effectLst/>
      </p:bgPr>
    </p:bg>
    <p:spTree>
      <p:nvGrpSpPr>
        <p:cNvPr id="1" name="Shape 23"/>
        <p:cNvGrpSpPr/>
        <p:nvPr/>
      </p:nvGrpSpPr>
      <p:grpSpPr>
        <a:xfrm>
          <a:off x="0" y="0"/>
          <a:ext cx="0" cy="0"/>
          <a:chOff x="0" y="0"/>
          <a:chExt cx="0" cy="0"/>
        </a:xfrm>
      </p:grpSpPr>
      <p:cxnSp>
        <p:nvCxnSpPr>
          <p:cNvPr id="24" name="Google Shape;24;p4"/>
          <p:cNvCxnSpPr/>
          <p:nvPr/>
        </p:nvCxnSpPr>
        <p:spPr>
          <a:xfrm rot="10800000" flipH="1">
            <a:off x="2332633" y="6576133"/>
            <a:ext cx="198000" cy="125200"/>
          </a:xfrm>
          <a:prstGeom prst="straightConnector1">
            <a:avLst/>
          </a:prstGeom>
          <a:noFill/>
          <a:ln w="9525" cap="flat" cmpd="sng">
            <a:solidFill>
              <a:srgbClr val="FFFFFF"/>
            </a:solidFill>
            <a:prstDash val="solid"/>
            <a:round/>
            <a:headEnd type="none" w="med" len="med"/>
            <a:tailEnd type="none" w="med" len="med"/>
          </a:ln>
        </p:spPr>
      </p:cxnSp>
      <p:sp>
        <p:nvSpPr>
          <p:cNvPr id="28" name="Google Shape;28;p4"/>
          <p:cNvSpPr txBox="1"/>
          <p:nvPr/>
        </p:nvSpPr>
        <p:spPr>
          <a:xfrm>
            <a:off x="191533" y="6540567"/>
            <a:ext cx="10732000" cy="360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1200">
              <a:solidFill>
                <a:srgbClr val="FFFFFF"/>
              </a:solidFill>
              <a:latin typeface="Lato"/>
              <a:ea typeface="Lato"/>
              <a:cs typeface="Lato"/>
              <a:sym typeface="Lato"/>
            </a:endParaRPr>
          </a:p>
        </p:txBody>
      </p:sp>
      <p:sp>
        <p:nvSpPr>
          <p:cNvPr id="5" name="Text Placeholder 4"/>
          <p:cNvSpPr>
            <a:spLocks noGrp="1"/>
          </p:cNvSpPr>
          <p:nvPr>
            <p:ph type="body" sz="quarter" idx="10"/>
          </p:nvPr>
        </p:nvSpPr>
        <p:spPr>
          <a:xfrm>
            <a:off x="838201" y="1690689"/>
            <a:ext cx="9722225" cy="4572529"/>
          </a:xfrm>
        </p:spPr>
        <p:txBody>
          <a:bodyPr/>
          <a:lstStyle>
            <a:lvl1pPr>
              <a:lnSpc>
                <a:spcPct val="150000"/>
              </a:lnSpc>
              <a:spcBef>
                <a:spcPts val="0"/>
              </a:spcBef>
              <a:defRPr sz="2133">
                <a:solidFill>
                  <a:schemeClr val="tx1"/>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tx1"/>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tx1"/>
                </a:solidFill>
                <a:latin typeface="Verdana" panose="020B0604030504040204" pitchFamily="34" charset="0"/>
                <a:ea typeface="Verdana" panose="020B0604030504040204" pitchFamily="34" charset="0"/>
              </a:defRPr>
            </a:lvl3pPr>
            <a:lvl4pPr>
              <a:lnSpc>
                <a:spcPct val="150000"/>
              </a:lnSpc>
              <a:spcBef>
                <a:spcPts val="0"/>
              </a:spcBef>
              <a:defRPr sz="1867">
                <a:solidFill>
                  <a:schemeClr val="tx1"/>
                </a:solidFill>
                <a:latin typeface="Verdana" panose="020B0604030504040204" pitchFamily="34" charset="0"/>
                <a:ea typeface="Verdana" panose="020B0604030504040204" pitchFamily="34" charset="0"/>
              </a:defRPr>
            </a:lvl4pPr>
            <a:lvl5pPr>
              <a:lnSpc>
                <a:spcPct val="150000"/>
              </a:lnSpc>
              <a:spcBef>
                <a:spcPts val="0"/>
              </a:spcBef>
              <a:defRPr sz="1867">
                <a:solidFill>
                  <a:schemeClr val="tx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46832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923666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userDrawn="1">
  <p:cSld name="1_slide">
    <p:bg>
      <p:bgPr>
        <a:solidFill>
          <a:srgbClr val="FFFFFF"/>
        </a:solidFill>
        <a:effectLst/>
      </p:bgPr>
    </p:bg>
    <p:spTree>
      <p:nvGrpSpPr>
        <p:cNvPr id="1" name="Shape 23"/>
        <p:cNvGrpSpPr/>
        <p:nvPr/>
      </p:nvGrpSpPr>
      <p:grpSpPr>
        <a:xfrm>
          <a:off x="0" y="0"/>
          <a:ext cx="0" cy="0"/>
          <a:chOff x="0" y="0"/>
          <a:chExt cx="0" cy="0"/>
        </a:xfrm>
      </p:grpSpPr>
      <p:sp>
        <p:nvSpPr>
          <p:cNvPr id="5" name="Text Placeholder 4"/>
          <p:cNvSpPr>
            <a:spLocks noGrp="1"/>
          </p:cNvSpPr>
          <p:nvPr>
            <p:ph type="body" sz="quarter" idx="10"/>
          </p:nvPr>
        </p:nvSpPr>
        <p:spPr>
          <a:xfrm>
            <a:off x="838201" y="1690689"/>
            <a:ext cx="4273777" cy="4572529"/>
          </a:xfrm>
        </p:spPr>
        <p:txBody>
          <a:bodyPr/>
          <a:lstStyle>
            <a:lvl1pPr>
              <a:lnSpc>
                <a:spcPct val="150000"/>
              </a:lnSpc>
              <a:spcBef>
                <a:spcPts val="0"/>
              </a:spcBef>
              <a:defRPr sz="2133">
                <a:solidFill>
                  <a:schemeClr val="tx1"/>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tx1"/>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tx1"/>
                </a:solidFill>
                <a:latin typeface="Verdana" panose="020B0604030504040204" pitchFamily="34" charset="0"/>
                <a:ea typeface="Verdana" panose="020B0604030504040204" pitchFamily="34" charset="0"/>
              </a:defRPr>
            </a:lvl3pPr>
            <a:lvl4pPr>
              <a:lnSpc>
                <a:spcPct val="150000"/>
              </a:lnSpc>
              <a:spcBef>
                <a:spcPts val="0"/>
              </a:spcBef>
              <a:defRPr sz="1867">
                <a:latin typeface="Verdana" panose="020B0604030504040204" pitchFamily="34" charset="0"/>
                <a:ea typeface="Verdana" panose="020B0604030504040204" pitchFamily="34" charset="0"/>
              </a:defRPr>
            </a:lvl4pPr>
            <a:lvl5pPr>
              <a:lnSpc>
                <a:spcPct val="150000"/>
              </a:lnSpc>
              <a:spcBef>
                <a:spcPts val="0"/>
              </a:spcBef>
              <a:defRPr sz="1867">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
        <p:nvSpPr>
          <p:cNvPr id="13" name="Text Placeholder 4"/>
          <p:cNvSpPr>
            <a:spLocks noGrp="1"/>
          </p:cNvSpPr>
          <p:nvPr>
            <p:ph type="body" sz="quarter" idx="11"/>
          </p:nvPr>
        </p:nvSpPr>
        <p:spPr>
          <a:xfrm>
            <a:off x="5315027" y="1690688"/>
            <a:ext cx="4803716" cy="4572531"/>
          </a:xfrm>
        </p:spPr>
        <p:txBody>
          <a:bodyPr/>
          <a:lstStyle>
            <a:lvl1pPr>
              <a:lnSpc>
                <a:spcPct val="150000"/>
              </a:lnSpc>
              <a:spcBef>
                <a:spcPts val="0"/>
              </a:spcBef>
              <a:defRPr sz="2133">
                <a:solidFill>
                  <a:schemeClr val="tx1"/>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tx1"/>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tx1"/>
                </a:solidFill>
                <a:latin typeface="Verdana" panose="020B0604030504040204" pitchFamily="34" charset="0"/>
                <a:ea typeface="Verdana" panose="020B0604030504040204" pitchFamily="34" charset="0"/>
              </a:defRPr>
            </a:lvl3pPr>
            <a:lvl4pPr>
              <a:lnSpc>
                <a:spcPct val="150000"/>
              </a:lnSpc>
              <a:spcBef>
                <a:spcPts val="0"/>
              </a:spcBef>
              <a:defRPr sz="1867">
                <a:latin typeface="Verdana" panose="020B0604030504040204" pitchFamily="34" charset="0"/>
                <a:ea typeface="Verdana" panose="020B0604030504040204" pitchFamily="34" charset="0"/>
              </a:defRPr>
            </a:lvl4pPr>
            <a:lvl5pPr>
              <a:lnSpc>
                <a:spcPct val="150000"/>
              </a:lnSpc>
              <a:spcBef>
                <a:spcPts val="0"/>
              </a:spcBef>
              <a:defRPr sz="1867">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209917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0" y="0"/>
            <a:ext cx="12189023"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7B4E561-DE12-47BA-9685-19A5C84A483C}"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935188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6A758-3847-46EE-A535-E4FDBEA8767C}" type="datetime1">
              <a:rPr lang="en-US" smtClean="0"/>
              <a:t>8/3/2021</a:t>
            </a:fld>
            <a:endParaRPr lang="en-US"/>
          </a:p>
        </p:txBody>
      </p:sp>
      <p:sp>
        <p:nvSpPr>
          <p:cNvPr id="5" name="Footer Placeholder 4"/>
          <p:cNvSpPr>
            <a:spLocks noGrp="1"/>
          </p:cNvSpPr>
          <p:nvPr>
            <p:ph type="ftr" sz="quarter" idx="11"/>
          </p:nvPr>
        </p:nvSpPr>
        <p:spPr>
          <a:xfrm>
            <a:off x="7329055" y="6356350"/>
            <a:ext cx="4114800" cy="365125"/>
          </a:xfrm>
        </p:spPr>
        <p:txBody>
          <a:bodyPr/>
          <a:lstStyle/>
          <a:p>
            <a:endParaRPr lang="en-US"/>
          </a:p>
        </p:txBody>
      </p:sp>
      <p:sp>
        <p:nvSpPr>
          <p:cNvPr id="6" name="Slide Number Placeholder 5"/>
          <p:cNvSpPr>
            <a:spLocks noGrp="1"/>
          </p:cNvSpPr>
          <p:nvPr>
            <p:ph type="sldNum" sz="quarter" idx="12"/>
          </p:nvPr>
        </p:nvSpPr>
        <p:spPr>
          <a:xfrm>
            <a:off x="4724400" y="6356351"/>
            <a:ext cx="2743200" cy="365125"/>
          </a:xfrm>
        </p:spPr>
        <p:txBody>
          <a:bodyPr/>
          <a:lstStyle>
            <a:lvl1pPr algn="ctr">
              <a:defRPr/>
            </a:lvl1pPr>
          </a:lstStyle>
          <a:p>
            <a:fld id="{161D632B-BD26-4716-BB71-79A11225495A}" type="slidenum">
              <a:rPr lang="en-US" smtClean="0"/>
              <a:pPr/>
              <a:t>‹#›</a:t>
            </a:fld>
            <a:endParaRPr lang="en-US"/>
          </a:p>
        </p:txBody>
      </p:sp>
    </p:spTree>
    <p:extLst>
      <p:ext uri="{BB962C8B-B14F-4D97-AF65-F5344CB8AC3E}">
        <p14:creationId xmlns:p14="http://schemas.microsoft.com/office/powerpoint/2010/main" val="2518109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l="11010" r="46788"/>
          <a:stretch/>
        </p:blipFill>
        <p:spPr>
          <a:xfrm rot="5400000">
            <a:off x="2665832" y="-2665830"/>
            <a:ext cx="6860339" cy="12192003"/>
          </a:xfrm>
          <a:prstGeom prst="rect">
            <a:avLst/>
          </a:prstGeom>
        </p:spPr>
      </p:pic>
      <p:sp>
        <p:nvSpPr>
          <p:cNvPr id="2" name="Title 1"/>
          <p:cNvSpPr>
            <a:spLocks noGrp="1"/>
          </p:cNvSpPr>
          <p:nvPr>
            <p:ph type="title"/>
          </p:nvPr>
        </p:nvSpPr>
        <p:spPr>
          <a:xfrm>
            <a:off x="831851" y="1709740"/>
            <a:ext cx="10515600" cy="2852737"/>
          </a:xfrm>
        </p:spPr>
        <p:txBody>
          <a:bodyPr anchor="b">
            <a:normAutofit/>
          </a:bodyPr>
          <a:lstStyle>
            <a:lvl1pPr algn="l">
              <a:defRPr sz="48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b="1">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E822F53B-AF7C-420B-8E20-1D28A5B06E47}"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05156" y="5844400"/>
            <a:ext cx="541789" cy="746165"/>
          </a:xfrm>
          <a:prstGeom prst="rect">
            <a:avLst/>
          </a:prstGeom>
        </p:spPr>
      </p:pic>
    </p:spTree>
    <p:extLst>
      <p:ext uri="{BB962C8B-B14F-4D97-AF65-F5344CB8AC3E}">
        <p14:creationId xmlns:p14="http://schemas.microsoft.com/office/powerpoint/2010/main" val="665374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0968-B2E5-4AB9-95B2-1E87C9369258}" type="datetime1">
              <a:rPr lang="en-US" smtClean="0"/>
              <a:t>8/3/2021</a:t>
            </a:fld>
            <a:endParaRPr lang="en-US"/>
          </a:p>
        </p:txBody>
      </p:sp>
      <p:sp>
        <p:nvSpPr>
          <p:cNvPr id="6" name="Footer Placeholder 5"/>
          <p:cNvSpPr>
            <a:spLocks noGrp="1"/>
          </p:cNvSpPr>
          <p:nvPr>
            <p:ph type="ftr" sz="quarter" idx="11"/>
          </p:nvPr>
        </p:nvSpPr>
        <p:spPr>
          <a:xfrm>
            <a:off x="8077200" y="6356351"/>
            <a:ext cx="4114800" cy="365125"/>
          </a:xfrm>
        </p:spPr>
        <p:txBody>
          <a:bodyPr/>
          <a:lstStyle/>
          <a:p>
            <a:endParaRPr lang="en-US" dirty="0"/>
          </a:p>
        </p:txBody>
      </p:sp>
      <p:sp>
        <p:nvSpPr>
          <p:cNvPr id="7" name="Slide Number Placeholder 6"/>
          <p:cNvSpPr>
            <a:spLocks noGrp="1"/>
          </p:cNvSpPr>
          <p:nvPr>
            <p:ph type="sldNum" sz="quarter" idx="12"/>
          </p:nvPr>
        </p:nvSpPr>
        <p:spPr>
          <a:xfrm>
            <a:off x="4724400" y="6360392"/>
            <a:ext cx="2743200" cy="365125"/>
          </a:xfrm>
        </p:spPr>
        <p:txBody>
          <a:bodyPr/>
          <a:lstStyle>
            <a:lvl1pPr algn="ctr">
              <a:defRPr/>
            </a:lvl1pPr>
          </a:lstStyle>
          <a:p>
            <a:fld id="{161D632B-BD26-4716-BB71-79A11225495A}" type="slidenum">
              <a:rPr lang="en-US" smtClean="0"/>
              <a:pPr/>
              <a:t>‹#›</a:t>
            </a:fld>
            <a:endParaRPr lang="en-US"/>
          </a:p>
        </p:txBody>
      </p:sp>
    </p:spTree>
    <p:extLst>
      <p:ext uri="{BB962C8B-B14F-4D97-AF65-F5344CB8AC3E}">
        <p14:creationId xmlns:p14="http://schemas.microsoft.com/office/powerpoint/2010/main" val="2033229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23EC10-89C9-4020-8985-31FCDE0DC11B}"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607549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56BBB1-627A-41D1-8358-52F7FCD7616C}"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7443321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FA64D-5649-4139-B1C6-C0C7A068E37F}"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840894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E6C8AE-C7BF-4E6E-8982-8ADCCC37EB7F}"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7667796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64AAF-05A2-4CB4-B7BF-10FD626CB7E1}"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7199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060423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04F79-AE06-4AA2-912C-E1C5A0B3A2BE}"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872247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4BB50-7E54-4725-8506-51E99370C39E}"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4410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6A084-461A-4660-8A6E-002426C13C1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27344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3373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4.jpg"/><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2.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6A084-461A-4660-8A6E-002426C13C1C}"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9CC57-6C1C-472F-B063-1A948705F186}" type="slidenum">
              <a:rPr lang="en-US" smtClean="0"/>
              <a:t>‹#›</a:t>
            </a:fld>
            <a:endParaRPr lang="en-US"/>
          </a:p>
        </p:txBody>
      </p:sp>
    </p:spTree>
    <p:extLst>
      <p:ext uri="{BB962C8B-B14F-4D97-AF65-F5344CB8AC3E}">
        <p14:creationId xmlns:p14="http://schemas.microsoft.com/office/powerpoint/2010/main" val="60789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8" r:id="rId4"/>
    <p:sldLayoutId id="2147483669"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99" r:id="rId15"/>
    <p:sldLayoutId id="2147483700"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Placeholder 1"/>
          <p:cNvSpPr>
            <a:spLocks noGrp="1"/>
          </p:cNvSpPr>
          <p:nvPr>
            <p:ph type="title"/>
          </p:nvPr>
        </p:nvSpPr>
        <p:spPr>
          <a:xfrm>
            <a:off x="838200" y="1631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9D4F6-F506-4B43-9FF9-A00729D0C485}" type="datetime1">
              <a:rPr lang="en-US" smtClean="0"/>
              <a:t>8/3/2021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D632B-BD26-4716-BB71-79A11225495A}" type="slidenum">
              <a:rPr lang="en-US" smtClean="0"/>
              <a:t>‹#›</a:t>
            </a:fld>
            <a:endParaRPr lang="en-US"/>
          </a:p>
        </p:txBody>
      </p:sp>
    </p:spTree>
    <p:extLst>
      <p:ext uri="{BB962C8B-B14F-4D97-AF65-F5344CB8AC3E}">
        <p14:creationId xmlns:p14="http://schemas.microsoft.com/office/powerpoint/2010/main" val="47613342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hdr="0" ftr="0" dt="0"/>
  <p:txStyles>
    <p:titleStyle>
      <a:lvl1pPr algn="ctr" defTabSz="914377"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45834-5993-4125-AAEC-53049FD2EF5D}" type="datetime1">
              <a:rPr lang="en-US" smtClean="0"/>
              <a:t>8/3/2021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31610-6EB2-433B-B2B6-50BE333B008C}" type="slidenum">
              <a:rPr lang="en-US" smtClean="0"/>
              <a:t>‹#›</a:t>
            </a:fld>
            <a:endParaRPr lang="en-US"/>
          </a:p>
        </p:txBody>
      </p:sp>
    </p:spTree>
    <p:extLst>
      <p:ext uri="{BB962C8B-B14F-4D97-AF65-F5344CB8AC3E}">
        <p14:creationId xmlns:p14="http://schemas.microsoft.com/office/powerpoint/2010/main" val="11878607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5" r:id="rId12"/>
    <p:sldLayoutId id="2147483716" r:id="rId13"/>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6A084-461A-4660-8A6E-002426C13C1C}" type="datetimeFigureOut">
              <a:rPr lang="en-US" smtClean="0"/>
              <a:t>8/3/2021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9CC57-6C1C-472F-B063-1A948705F186}" type="slidenum">
              <a:rPr lang="en-US" smtClean="0"/>
              <a:t>‹#›</a:t>
            </a:fld>
            <a:endParaRPr lang="en-US"/>
          </a:p>
        </p:txBody>
      </p:sp>
    </p:spTree>
    <p:extLst>
      <p:ext uri="{BB962C8B-B14F-4D97-AF65-F5344CB8AC3E}">
        <p14:creationId xmlns:p14="http://schemas.microsoft.com/office/powerpoint/2010/main" val="23487174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xStyles>
    <p:titleStyle>
      <a:lvl1pPr algn="l" defTabSz="914377"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0" y="0"/>
            <a:ext cx="12189023" cy="6858000"/>
          </a:xfrm>
          <a:prstGeom prst="rect">
            <a:avLst/>
          </a:prstGeom>
        </p:spPr>
      </p:pic>
      <p:sp>
        <p:nvSpPr>
          <p:cNvPr id="2" name="Title Placeholder 1"/>
          <p:cNvSpPr>
            <a:spLocks noGrp="1"/>
          </p:cNvSpPr>
          <p:nvPr>
            <p:ph type="title"/>
          </p:nvPr>
        </p:nvSpPr>
        <p:spPr>
          <a:xfrm>
            <a:off x="838200" y="1631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9D4F6-F506-4B43-9FF9-A00729D0C485}" type="datetime1">
              <a:rPr lang="en-US" smtClean="0"/>
              <a:t>8/3/2021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D632B-BD26-4716-BB71-79A11225495A}" type="slidenum">
              <a:rPr lang="en-US" smtClean="0"/>
              <a:t>‹#›</a:t>
            </a:fld>
            <a:endParaRPr lang="en-US"/>
          </a:p>
        </p:txBody>
      </p:sp>
    </p:spTree>
    <p:extLst>
      <p:ext uri="{BB962C8B-B14F-4D97-AF65-F5344CB8AC3E}">
        <p14:creationId xmlns:p14="http://schemas.microsoft.com/office/powerpoint/2010/main" val="28425318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defTabSz="914377"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cfsph.iastate.edu/biosecurity/"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cfsph.iastate.edu/biosecurit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5.png"/><Relationship Id="rId5" Type="http://schemas.openxmlformats.org/officeDocument/2006/relationships/hyperlink" Target="http://www.cfsph.iastate.edu/biosecurity/"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www.cfsph.iastate.edu/biosecurity/" TargetMode="External"/><Relationship Id="rId4" Type="http://schemas.openxmlformats.org/officeDocument/2006/relationships/image" Target="../media/image47.jpe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http://www.cfsph.iastate.edu/biosecurit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cfsph.iastate.edu/biosecurity/"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www.cfsph.iastate.edu/biosecurity/"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32.xml"/><Relationship Id="rId1" Type="http://schemas.openxmlformats.org/officeDocument/2006/relationships/slideLayout" Target="../slideLayouts/slideLayout62.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7.tmp"/><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www.securesheepwool.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securesheepwool.org/" TargetMode="External"/><Relationship Id="rId2" Type="http://schemas.openxmlformats.org/officeDocument/2006/relationships/notesSlide" Target="../notesSlides/notesSlide34.xml"/><Relationship Id="rId1" Type="http://schemas.openxmlformats.org/officeDocument/2006/relationships/slideLayout" Target="../slideLayouts/slideLayout64.xml"/><Relationship Id="rId5" Type="http://schemas.openxmlformats.org/officeDocument/2006/relationships/image" Target="../media/image79.jpe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www.securebeef.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64.xml"/><Relationship Id="rId6" Type="http://schemas.openxmlformats.org/officeDocument/2006/relationships/image" Target="../media/image85.png"/><Relationship Id="rId5" Type="http://schemas.openxmlformats.org/officeDocument/2006/relationships/hyperlink" Target="http://www.securebeef.org/" TargetMode="Externa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hyperlink" Target="http://www.cfsph.iastate.edu/biosecurity/" TargetMode="External"/><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86.tmp"/></Relationships>
</file>

<file path=ppt/slides/_rels/slide38.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4.xml"/><Relationship Id="rId7" Type="http://schemas.openxmlformats.org/officeDocument/2006/relationships/image" Target="../media/image20.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9iy9Ebqr5-w" TargetMode="External"/><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 YOUR </a:t>
            </a:r>
            <a:r>
              <a:rPr lang="en-US"/>
              <a:t/>
            </a:r>
            <a:br>
              <a:rPr lang="en-US"/>
            </a:br>
            <a:r>
              <a:rPr lang="en-US"/>
              <a:t>SHEEP</a:t>
            </a:r>
            <a:endParaRPr lang="en-US" dirty="0"/>
          </a:p>
        </p:txBody>
      </p:sp>
      <p:sp>
        <p:nvSpPr>
          <p:cNvPr id="3" name="Subtitle 2"/>
          <p:cNvSpPr>
            <a:spLocks noGrp="1"/>
          </p:cNvSpPr>
          <p:nvPr>
            <p:ph type="subTitle" idx="1"/>
          </p:nvPr>
        </p:nvSpPr>
        <p:spPr/>
        <p:txBody>
          <a:bodyPr/>
          <a:lstStyle/>
          <a:p>
            <a:endParaRPr lang="en-US"/>
          </a:p>
        </p:txBody>
      </p:sp>
      <p:sp>
        <p:nvSpPr>
          <p:cNvPr id="5" name="Footer Placeholder 4"/>
          <p:cNvSpPr>
            <a:spLocks noGrp="1"/>
          </p:cNvSpPr>
          <p:nvPr>
            <p:ph type="ftr" sz="quarter" idx="11"/>
          </p:nvPr>
        </p:nvSpPr>
        <p:spPr/>
        <p:txBody>
          <a:bodyPr/>
          <a:lstStyle/>
          <a:p>
            <a:r>
              <a:rPr lang="en-US"/>
              <a:t>www.cfsph.iastate.edu/biosecurity</a:t>
            </a:r>
            <a:endParaRPr lang="en-US" dirty="0"/>
          </a:p>
        </p:txBody>
      </p:sp>
    </p:spTree>
    <p:extLst>
      <p:ext uri="{BB962C8B-B14F-4D97-AF65-F5344CB8AC3E}">
        <p14:creationId xmlns:p14="http://schemas.microsoft.com/office/powerpoint/2010/main" val="1394178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idx="1"/>
          </p:nvPr>
        </p:nvSpPr>
        <p:spPr>
          <a:xfrm>
            <a:off x="838200" y="1825625"/>
            <a:ext cx="10739718" cy="4351338"/>
          </a:xfrm>
        </p:spPr>
        <p:txBody>
          <a:bodyPr/>
          <a:lstStyle/>
          <a:p>
            <a:r>
              <a:rPr lang="en-US" dirty="0"/>
              <a:t>Common disease prevention</a:t>
            </a:r>
          </a:p>
          <a:p>
            <a:pPr lvl="1"/>
            <a:r>
              <a:rPr lang="en-US" dirty="0"/>
              <a:t>Similar exposure routes for foreign animal or unknown diseases</a:t>
            </a:r>
          </a:p>
        </p:txBody>
      </p:sp>
      <p:sp>
        <p:nvSpPr>
          <p:cNvPr id="4" name="Content Placeholder 1"/>
          <p:cNvSpPr txBox="1">
            <a:spLocks/>
          </p:cNvSpPr>
          <p:nvPr/>
        </p:nvSpPr>
        <p:spPr>
          <a:xfrm>
            <a:off x="1321654" y="2785033"/>
            <a:ext cx="4940833" cy="3266093"/>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Q Fever</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saliva, feces,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urine, reproductive</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 urine, milk from infected animals</a:t>
            </a:r>
          </a:p>
        </p:txBody>
      </p:sp>
      <p:sp>
        <p:nvSpPr>
          <p:cNvPr id="5" name="Content Placeholder 6"/>
          <p:cNvSpPr txBox="1">
            <a:spLocks/>
          </p:cNvSpPr>
          <p:nvPr/>
        </p:nvSpPr>
        <p:spPr>
          <a:xfrm>
            <a:off x="6262487" y="2785032"/>
            <a:ext cx="5091313" cy="3266093"/>
          </a:xfrm>
          <a:prstGeom prst="rect">
            <a:avLst/>
          </a:prstGeom>
        </p:spPr>
        <p:txBody>
          <a:bodyPr>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Foot and Mouth Disease</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saliva, feces,</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urine, reproductive</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 urine,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milk from infected animals</a:t>
            </a:r>
          </a:p>
        </p:txBody>
      </p:sp>
    </p:spTree>
    <p:extLst>
      <p:ext uri="{BB962C8B-B14F-4D97-AF65-F5344CB8AC3E}">
        <p14:creationId xmlns:p14="http://schemas.microsoft.com/office/powerpoint/2010/main" val="31959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lambs on a hay hill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92489" y="1825625"/>
            <a:ext cx="3856662" cy="289249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t>Benefits to Biosecurity NOW</a:t>
            </a:r>
            <a:endParaRPr lang="en-US" dirty="0"/>
          </a:p>
        </p:txBody>
      </p:sp>
      <p:sp>
        <p:nvSpPr>
          <p:cNvPr id="3" name="Content Placeholder 2"/>
          <p:cNvSpPr>
            <a:spLocks noGrp="1"/>
          </p:cNvSpPr>
          <p:nvPr>
            <p:ph sz="half" idx="1"/>
          </p:nvPr>
        </p:nvSpPr>
        <p:spPr>
          <a:xfrm>
            <a:off x="838199" y="1825625"/>
            <a:ext cx="5728855" cy="4351338"/>
          </a:xfrm>
        </p:spPr>
        <p:txBody>
          <a:bodyPr/>
          <a:lstStyle/>
          <a:p>
            <a:r>
              <a:rPr lang="en-US" dirty="0"/>
              <a:t>Less disease challenges = better animal health</a:t>
            </a:r>
          </a:p>
          <a:p>
            <a:endParaRPr lang="en-US" dirty="0"/>
          </a:p>
          <a:p>
            <a:r>
              <a:rPr lang="en-US" dirty="0"/>
              <a:t>Decrease infectious burden = better animal health</a:t>
            </a:r>
          </a:p>
          <a:p>
            <a:pPr lvl="1"/>
            <a:r>
              <a:rPr lang="en-US" dirty="0"/>
              <a:t>Dose = Severity</a:t>
            </a:r>
          </a:p>
          <a:p>
            <a:pPr lvl="1"/>
            <a:endParaRPr lang="en-US" dirty="0"/>
          </a:p>
          <a:p>
            <a:r>
              <a:rPr lang="en-US" dirty="0"/>
              <a:t>Better animal health = economic benefits</a:t>
            </a:r>
          </a:p>
        </p:txBody>
      </p:sp>
      <p:pic>
        <p:nvPicPr>
          <p:cNvPr id="4" name="Picture 5" descr="Two sheep outdoors in a pasture "/>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6220220" y="4318960"/>
            <a:ext cx="3640624" cy="2092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91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Daily to Enhanced Biosecurity</a:t>
            </a:r>
            <a:endParaRPr lang="en-US" sz="4000" i="1" dirty="0"/>
          </a:p>
        </p:txBody>
      </p:sp>
      <p:sp>
        <p:nvSpPr>
          <p:cNvPr id="2" name="Text Placeholder 1"/>
          <p:cNvSpPr>
            <a:spLocks noGrp="1"/>
          </p:cNvSpPr>
          <p:nvPr>
            <p:ph type="body" idx="1"/>
          </p:nvPr>
        </p:nvSpPr>
        <p:spPr/>
        <p:txBody>
          <a:bodyPr/>
          <a:lstStyle/>
          <a:p>
            <a:r>
              <a:rPr lang="en-US" i="1" dirty="0"/>
              <a:t>Preparing for the Unexpected to Maintain Sheep Health</a:t>
            </a:r>
            <a:endParaRPr lang="en-US" dirty="0"/>
          </a:p>
        </p:txBody>
      </p:sp>
    </p:spTree>
    <p:extLst>
      <p:ext uri="{BB962C8B-B14F-4D97-AF65-F5344CB8AC3E}">
        <p14:creationId xmlns:p14="http://schemas.microsoft.com/office/powerpoint/2010/main" val="422477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the Flock</a:t>
            </a:r>
          </a:p>
        </p:txBody>
      </p:sp>
      <p:sp>
        <p:nvSpPr>
          <p:cNvPr id="3" name="Content Placeholder 2"/>
          <p:cNvSpPr>
            <a:spLocks noGrp="1"/>
          </p:cNvSpPr>
          <p:nvPr>
            <p:ph idx="1"/>
          </p:nvPr>
        </p:nvSpPr>
        <p:spPr/>
        <p:txBody>
          <a:bodyPr/>
          <a:lstStyle/>
          <a:p>
            <a:r>
              <a:rPr lang="en-US" dirty="0"/>
              <a:t>Majority of producers have not dealt with new, </a:t>
            </a:r>
            <a:br>
              <a:rPr lang="en-US" dirty="0"/>
            </a:br>
            <a:r>
              <a:rPr lang="en-US" dirty="0"/>
              <a:t>highly contagious disease</a:t>
            </a:r>
          </a:p>
          <a:p>
            <a:pPr lvl="1"/>
            <a:r>
              <a:rPr lang="en-US" dirty="0"/>
              <a:t>Enhanced biosecurity needed</a:t>
            </a:r>
          </a:p>
          <a:p>
            <a:pPr lvl="1"/>
            <a:r>
              <a:rPr lang="en-US" dirty="0"/>
              <a:t>Animals never zero risk </a:t>
            </a:r>
            <a:br>
              <a:rPr lang="en-US" dirty="0"/>
            </a:br>
            <a:r>
              <a:rPr lang="en-US" dirty="0"/>
              <a:t>of exposure</a:t>
            </a:r>
          </a:p>
          <a:p>
            <a:endParaRPr lang="en-US" dirty="0"/>
          </a:p>
        </p:txBody>
      </p:sp>
      <p:pic>
        <p:nvPicPr>
          <p:cNvPr id="4" name="Content Placeholder 3" descr="Staircase. Bottoms of the stairs is getting started with biosecurity and the top stair is enhanced biosecurity."/>
          <p:cNvPicPr>
            <a:picLocks noChangeAspect="1"/>
          </p:cNvPicPr>
          <p:nvPr/>
        </p:nvPicPr>
        <p:blipFill rotWithShape="1">
          <a:blip r:embed="rId3" cstate="print">
            <a:extLst>
              <a:ext uri="{28A0092B-C50C-407E-A947-70E740481C1C}">
                <a14:useLocalDpi xmlns:a14="http://schemas.microsoft.com/office/drawing/2010/main" val="0"/>
              </a:ext>
            </a:extLst>
          </a:blip>
          <a:srcRect l="14027" r="9967"/>
          <a:stretch/>
        </p:blipFill>
        <p:spPr>
          <a:xfrm>
            <a:off x="6513680" y="2471607"/>
            <a:ext cx="3688081" cy="4062943"/>
          </a:xfrm>
          <a:prstGeom prst="rect">
            <a:avLst/>
          </a:prstGeom>
        </p:spPr>
      </p:pic>
      <p:pic>
        <p:nvPicPr>
          <p:cNvPr id="5" name="Picture 4" descr="A stick figure looking at the staircase, scratching his head, thinking about it."/>
          <p:cNvPicPr>
            <a:picLocks noChangeAspect="1"/>
          </p:cNvPicPr>
          <p:nvPr/>
        </p:nvPicPr>
        <p:blipFill rotWithShape="1">
          <a:blip r:embed="rId4" cstate="print">
            <a:extLst>
              <a:ext uri="{28A0092B-C50C-407E-A947-70E740481C1C}">
                <a14:useLocalDpi xmlns:a14="http://schemas.microsoft.com/office/drawing/2010/main" val="0"/>
              </a:ext>
            </a:extLst>
          </a:blip>
          <a:srcRect t="6437" r="-709"/>
          <a:stretch/>
        </p:blipFill>
        <p:spPr>
          <a:xfrm flipH="1">
            <a:off x="9728880" y="4503078"/>
            <a:ext cx="1382404" cy="1525355"/>
          </a:xfrm>
          <a:prstGeom prst="snip1Rect">
            <a:avLst>
              <a:gd name="adj" fmla="val 46283"/>
            </a:avLst>
          </a:prstGeom>
        </p:spPr>
      </p:pic>
      <p:sp>
        <p:nvSpPr>
          <p:cNvPr id="6" name="TextBox 5"/>
          <p:cNvSpPr txBox="1"/>
          <p:nvPr/>
        </p:nvSpPr>
        <p:spPr>
          <a:xfrm>
            <a:off x="838200" y="4828104"/>
            <a:ext cx="6026727" cy="1200329"/>
          </a:xfrm>
          <a:prstGeom prst="rect">
            <a:avLst/>
          </a:prstGeom>
          <a:noFill/>
        </p:spPr>
        <p:txBody>
          <a:bodyPr wrap="square" rtlCol="0">
            <a:spAutoFit/>
          </a:bodyPr>
          <a:lstStyle/>
          <a:p>
            <a:pPr algn="ct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It will be hard for some flocks</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 to go from no/little biosecurity </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to enhanced…</a:t>
            </a:r>
          </a:p>
        </p:txBody>
      </p:sp>
    </p:spTree>
    <p:extLst>
      <p:ext uri="{BB962C8B-B14F-4D97-AF65-F5344CB8AC3E}">
        <p14:creationId xmlns:p14="http://schemas.microsoft.com/office/powerpoint/2010/main" val="15983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Big journeys begin with small steps</a:t>
            </a:r>
          </a:p>
        </p:txBody>
      </p:sp>
      <p:pic>
        <p:nvPicPr>
          <p:cNvPr id="1026" name="Picture 2" descr="One ladder with very small steps and a person getting closer to the top. Compared to a second ladder with very large steps and a person stuck at the bottom."/>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02471" y="1708617"/>
            <a:ext cx="3618834"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A staircase with getting started as the first step, daily as the second step, and enhanced as the last step. This is regarding biosecurity s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036" y="1208615"/>
            <a:ext cx="6572592" cy="5469446"/>
          </a:xfrm>
          <a:prstGeom prst="rect">
            <a:avLst/>
          </a:prstGeom>
        </p:spPr>
      </p:pic>
    </p:spTree>
    <p:extLst>
      <p:ext uri="{BB962C8B-B14F-4D97-AF65-F5344CB8AC3E}">
        <p14:creationId xmlns:p14="http://schemas.microsoft.com/office/powerpoint/2010/main" val="11597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Risks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23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a drawing of a farm. Showing with arrows, what movements could bring disease."/>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3136" y="579618"/>
            <a:ext cx="9965728" cy="5698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48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otecting Your Herd_Flock_ Line of Separation">
            <a:hlinkClick r:id="" action="ppaction://media"/>
          </p:cNvPr>
          <p:cNvPicPr>
            <a:picLocks noGrp="1" noChangeAspect="1"/>
          </p:cNvPicPr>
          <p:nvPr>
            <p:ph sz="quarter" idx="13"/>
            <a:videoFile r:link="rId1"/>
            <p:extLst>
              <p:ext uri="{DAA4B4D4-6D71-4841-9C94-3DE7FCFB9230}">
                <p14:media xmlns:p14="http://schemas.microsoft.com/office/powerpoint/2010/main" r:embed="rId2">
                  <p14:trim st="310"/>
                </p14:media>
              </p:ext>
            </p:extLst>
          </p:nvPr>
        </p:nvPicPr>
        <p:blipFill>
          <a:blip r:embed="rId5"/>
          <a:stretch>
            <a:fillRect/>
          </a:stretch>
        </p:blipFill>
        <p:spPr>
          <a:xfrm>
            <a:off x="838200" y="425450"/>
            <a:ext cx="10315575" cy="5802313"/>
          </a:xfrm>
        </p:spPr>
      </p:pic>
    </p:spTree>
    <p:extLst>
      <p:ext uri="{BB962C8B-B14F-4D97-AF65-F5344CB8AC3E}">
        <p14:creationId xmlns:p14="http://schemas.microsoft.com/office/powerpoint/2010/main" val="25714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Movement Risks</a:t>
            </a:r>
          </a:p>
        </p:txBody>
      </p:sp>
      <p:sp>
        <p:nvSpPr>
          <p:cNvPr id="5" name="Content Placeholder 3"/>
          <p:cNvSpPr txBox="1">
            <a:spLocks/>
          </p:cNvSpPr>
          <p:nvPr/>
        </p:nvSpPr>
        <p:spPr>
          <a:xfrm>
            <a:off x="5590309" y="1825625"/>
            <a:ext cx="60682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Fill it out for a typical week </a:t>
            </a:r>
            <a:br>
              <a:rPr lang="en-US" dirty="0"/>
            </a:br>
            <a:r>
              <a:rPr lang="en-US" dirty="0"/>
              <a:t>or month</a:t>
            </a:r>
          </a:p>
          <a:p>
            <a:endParaRPr lang="en-US" dirty="0"/>
          </a:p>
          <a:p>
            <a:r>
              <a:rPr lang="en-US" dirty="0"/>
              <a:t>Focus on daily movements first</a:t>
            </a:r>
          </a:p>
          <a:p>
            <a:endParaRPr lang="en-US" dirty="0"/>
          </a:p>
          <a:p>
            <a:r>
              <a:rPr lang="en-US" dirty="0"/>
              <a:t>What initial biosecurity steps could protect the flock?</a:t>
            </a:r>
          </a:p>
        </p:txBody>
      </p:sp>
      <p:sp>
        <p:nvSpPr>
          <p:cNvPr id="8" name="Oval 7"/>
          <p:cNvSpPr/>
          <p:nvPr/>
        </p:nvSpPr>
        <p:spPr>
          <a:xfrm>
            <a:off x="10896141" y="230188"/>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1395" y="1484953"/>
            <a:ext cx="3362397" cy="4351337"/>
          </a:xfrm>
          <a:prstGeom prst="rect">
            <a:avLst/>
          </a:prstGeom>
          <a:ln>
            <a:noFill/>
          </a:ln>
          <a:effectLst>
            <a:outerShdw blurRad="292100" dist="139700" dir="2700000" algn="tl" rotWithShape="0">
              <a:srgbClr val="333333">
                <a:alpha val="65000"/>
              </a:srgbClr>
            </a:outerShdw>
          </a:effectLst>
        </p:spPr>
      </p:pic>
      <p:pic>
        <p:nvPicPr>
          <p:cNvPr id="9" name="Content Placeholder 8" descr="preview of step 1 movement risks and biosecurity handou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05" y="1825625"/>
            <a:ext cx="3362397" cy="435133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90309" y="5651624"/>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6"/>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75141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I learn more?</a:t>
            </a:r>
          </a:p>
        </p:txBody>
      </p:sp>
      <p:sp>
        <p:nvSpPr>
          <p:cNvPr id="3" name="Content Placeholder 2"/>
          <p:cNvSpPr>
            <a:spLocks noGrp="1"/>
          </p:cNvSpPr>
          <p:nvPr>
            <p:ph sz="half" idx="1"/>
          </p:nvPr>
        </p:nvSpPr>
        <p:spPr/>
        <p:txBody>
          <a:bodyPr/>
          <a:lstStyle/>
          <a:p>
            <a:pPr marL="0" indent="0">
              <a:buNone/>
            </a:pPr>
            <a:endParaRPr lang="en-US" b="1" dirty="0"/>
          </a:p>
          <a:p>
            <a:pPr marL="0" indent="0">
              <a:buNone/>
            </a:pPr>
            <a:endParaRPr lang="en-US" b="1" dirty="0"/>
          </a:p>
          <a:p>
            <a:pPr marL="0" indent="0">
              <a:buNone/>
            </a:pPr>
            <a:r>
              <a:rPr lang="en-US" b="1" dirty="0"/>
              <a:t>Biosecurity Tip Sheets </a:t>
            </a:r>
            <a:r>
              <a:rPr lang="en-US" dirty="0"/>
              <a:t>provide more info on biosecurity actions to protect your flock!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64068" y="1521185"/>
            <a:ext cx="3959613" cy="51242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3695" y="1401337"/>
            <a:ext cx="3959613" cy="5124204"/>
          </a:xfrm>
          <a:prstGeom prst="rect">
            <a:avLst/>
          </a:prstGeom>
          <a:ln>
            <a:noFill/>
          </a:ln>
          <a:effectLst>
            <a:outerShdw blurRad="292100" dist="139700" dir="2700000" algn="tl" rotWithShape="0">
              <a:srgbClr val="333333">
                <a:alpha val="65000"/>
              </a:srgbClr>
            </a:outerShdw>
          </a:effectLst>
        </p:spPr>
      </p:pic>
      <p:pic>
        <p:nvPicPr>
          <p:cNvPr id="7" name="Content Placeholder 4" descr="animal movements biosecurity tip shee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6848" y="1281484"/>
            <a:ext cx="3959613" cy="512420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38200" y="5976908"/>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23400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Germs</a:t>
            </a:r>
          </a:p>
        </p:txBody>
      </p:sp>
      <p:sp>
        <p:nvSpPr>
          <p:cNvPr id="3" name="Content Placeholder 2"/>
          <p:cNvSpPr>
            <a:spLocks noGrp="1"/>
          </p:cNvSpPr>
          <p:nvPr>
            <p:ph idx="1"/>
          </p:nvPr>
        </p:nvSpPr>
        <p:spPr/>
        <p:txBody>
          <a:bodyPr/>
          <a:lstStyle/>
          <a:p>
            <a:r>
              <a:rPr lang="en-US" dirty="0"/>
              <a:t>Bacteria</a:t>
            </a:r>
          </a:p>
          <a:p>
            <a:pPr lvl="1"/>
            <a:r>
              <a:rPr lang="en-US" i="1" dirty="0"/>
              <a:t>Campylobacter, </a:t>
            </a:r>
            <a:r>
              <a:rPr lang="en-US" i="1" dirty="0" smtClean="0"/>
              <a:t>Mycobacterium (</a:t>
            </a:r>
            <a:r>
              <a:rPr lang="en-US" i="1" dirty="0" err="1" smtClean="0"/>
              <a:t>Johne’s</a:t>
            </a:r>
            <a:r>
              <a:rPr lang="en-US" i="1" dirty="0" smtClean="0"/>
              <a:t> Disease)</a:t>
            </a:r>
            <a:r>
              <a:rPr lang="en-US" dirty="0" smtClean="0"/>
              <a:t>, </a:t>
            </a:r>
            <a:br>
              <a:rPr lang="en-US" dirty="0" smtClean="0"/>
            </a:br>
            <a:r>
              <a:rPr lang="en-US" i="1" dirty="0" err="1" smtClean="0"/>
              <a:t>Pasteurella</a:t>
            </a:r>
            <a:r>
              <a:rPr lang="en-US" dirty="0"/>
              <a:t>, </a:t>
            </a:r>
            <a:r>
              <a:rPr lang="en-US" i="1" dirty="0"/>
              <a:t>Salmonella</a:t>
            </a:r>
            <a:endParaRPr lang="en-US" dirty="0"/>
          </a:p>
          <a:p>
            <a:r>
              <a:rPr lang="en-US" dirty="0"/>
              <a:t>Parasites</a:t>
            </a:r>
          </a:p>
          <a:p>
            <a:pPr lvl="1"/>
            <a:r>
              <a:rPr lang="en-US" dirty="0"/>
              <a:t>Roundworms, coccidia, crypto</a:t>
            </a:r>
            <a:endParaRPr lang="en-US" i="1" dirty="0"/>
          </a:p>
          <a:p>
            <a:r>
              <a:rPr lang="en-US" dirty="0"/>
              <a:t>Viruses</a:t>
            </a:r>
          </a:p>
          <a:p>
            <a:pPr lvl="1"/>
            <a:r>
              <a:rPr lang="en-US" dirty="0"/>
              <a:t>Ovine progressive </a:t>
            </a:r>
            <a:r>
              <a:rPr lang="en-US" dirty="0" smtClean="0"/>
              <a:t>pneumonia (OPP), bluetongue, </a:t>
            </a:r>
            <a:br>
              <a:rPr lang="en-US" dirty="0" smtClean="0"/>
            </a:br>
            <a:r>
              <a:rPr lang="en-US" dirty="0" smtClean="0"/>
              <a:t>foot </a:t>
            </a:r>
            <a:r>
              <a:rPr lang="en-US" dirty="0"/>
              <a:t>and mouth </a:t>
            </a:r>
            <a:r>
              <a:rPr lang="en-US" dirty="0" smtClean="0"/>
              <a:t>disease </a:t>
            </a:r>
            <a:r>
              <a:rPr lang="en-US" dirty="0"/>
              <a:t>(FMD)</a:t>
            </a:r>
          </a:p>
        </p:txBody>
      </p:sp>
      <p:sp>
        <p:nvSpPr>
          <p:cNvPr id="6" name="Rectangle 5"/>
          <p:cNvSpPr/>
          <p:nvPr/>
        </p:nvSpPr>
        <p:spPr>
          <a:xfrm>
            <a:off x="4566574" y="5111571"/>
            <a:ext cx="305885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307668"/>
                </a:solidFill>
              </a:rPr>
              <a:t>Oh My!</a:t>
            </a:r>
          </a:p>
        </p:txBody>
      </p:sp>
    </p:spTree>
    <p:extLst>
      <p:ext uri="{BB962C8B-B14F-4D97-AF65-F5344CB8AC3E}">
        <p14:creationId xmlns:p14="http://schemas.microsoft.com/office/powerpoint/2010/main" val="14041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Sheets – Videos </a:t>
            </a:r>
          </a:p>
        </p:txBody>
      </p:sp>
      <p:sp>
        <p:nvSpPr>
          <p:cNvPr id="5" name="TextBox 4"/>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www.cfsph.iastate.edu/biosecurity/</a:t>
            </a:r>
            <a:r>
              <a:rPr lang="en-US" sz="2000" dirty="0">
                <a:latin typeface="Verdana" panose="020B0604030504040204" pitchFamily="34" charset="0"/>
                <a:ea typeface="Verdana" panose="020B0604030504040204" pitchFamily="34" charset="0"/>
              </a:rPr>
              <a:t> </a:t>
            </a:r>
          </a:p>
        </p:txBody>
      </p:sp>
      <p:pic>
        <p:nvPicPr>
          <p:cNvPr id="10" name="tip-slides-animal-movement">
            <a:hlinkClick r:id="" action="ppaction://media"/>
          </p:cNvPr>
          <p:cNvPicPr>
            <a:picLocks noGrp="1" noChangeAspect="1"/>
          </p:cNvPicPr>
          <p:nvPr>
            <p:ph idx="1"/>
            <a:videoFile r:link="rId1"/>
            <p:extLst>
              <p:ext uri="{DAA4B4D4-6D71-4841-9C94-3DE7FCFB9230}">
                <p14:media xmlns:p14="http://schemas.microsoft.com/office/powerpoint/2010/main" r:embed="rId2">
                  <p14:trim st="1452"/>
                </p14:media>
              </p:ext>
            </p:extLst>
          </p:nvPr>
        </p:nvPicPr>
        <p:blipFill>
          <a:blip r:embed="rId6"/>
          <a:stretch>
            <a:fillRect/>
          </a:stretch>
        </p:blipFill>
        <p:spPr>
          <a:xfrm>
            <a:off x="2228144" y="1488952"/>
            <a:ext cx="7735712" cy="4351338"/>
          </a:xfrm>
        </p:spPr>
      </p:pic>
    </p:spTree>
    <p:extLst>
      <p:ext uri="{BB962C8B-B14F-4D97-AF65-F5344CB8AC3E}">
        <p14:creationId xmlns:p14="http://schemas.microsoft.com/office/powerpoint/2010/main" val="2406912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biosecurity tip sheet assessment checklist questions"/>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9395" b="25891"/>
          <a:stretch/>
        </p:blipFill>
        <p:spPr>
          <a:xfrm>
            <a:off x="4951927" y="2433454"/>
            <a:ext cx="6807355" cy="21771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Tip Sheets – Checklist </a:t>
            </a:r>
          </a:p>
        </p:txBody>
      </p:sp>
      <p:pic>
        <p:nvPicPr>
          <p:cNvPr id="6" name="Content Placeholder 4" descr="preview of biosecurity tip sheet checklist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8661" y="1491066"/>
            <a:ext cx="3827356" cy="4953050"/>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a:xfrm flipV="1">
            <a:off x="2292438" y="2699644"/>
            <a:ext cx="2962141" cy="131624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3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Step 2: Assess Biosecurity </a:t>
            </a:r>
          </a:p>
        </p:txBody>
      </p:sp>
      <p:sp>
        <p:nvSpPr>
          <p:cNvPr id="6" name="Content Placeholder 5"/>
          <p:cNvSpPr>
            <a:spLocks noGrp="1"/>
          </p:cNvSpPr>
          <p:nvPr>
            <p:ph sz="half" idx="1"/>
          </p:nvPr>
        </p:nvSpPr>
        <p:spPr>
          <a:xfrm>
            <a:off x="838199" y="1825625"/>
            <a:ext cx="5437909" cy="4351338"/>
          </a:xfrm>
        </p:spPr>
        <p:txBody>
          <a:bodyPr/>
          <a:lstStyle/>
          <a:p>
            <a:r>
              <a:rPr lang="en-US" dirty="0"/>
              <a:t>Biosecurity checklist has a series of questions to find strengths and gaps</a:t>
            </a:r>
          </a:p>
          <a:p>
            <a:endParaRPr lang="en-US" dirty="0"/>
          </a:p>
        </p:txBody>
      </p:sp>
      <p:pic>
        <p:nvPicPr>
          <p:cNvPr id="9" name="Picture 8" descr="chain link break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713" y="3415741"/>
            <a:ext cx="1995055" cy="1995055"/>
          </a:xfrm>
          <a:prstGeom prst="rect">
            <a:avLst/>
          </a:prstGeom>
        </p:spPr>
      </p:pic>
      <p:sp>
        <p:nvSpPr>
          <p:cNvPr id="10" name="Oval 9"/>
          <p:cNvSpPr/>
          <p:nvPr/>
        </p:nvSpPr>
        <p:spPr>
          <a:xfrm>
            <a:off x="10916923" y="158713"/>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7113" y="1345705"/>
            <a:ext cx="2393543" cy="3097527"/>
          </a:xfrm>
          <a:prstGeom prst="rect">
            <a:avLst/>
          </a:prstGeom>
          <a:ln>
            <a:noFill/>
          </a:ln>
          <a:effectLst>
            <a:outerShdw blurRad="292100" dist="139700" dir="2700000" algn="tl" rotWithShape="0">
              <a:srgbClr val="333333">
                <a:alpha val="65000"/>
              </a:srgbClr>
            </a:outerShdw>
          </a:effectLst>
        </p:spPr>
      </p:pic>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2515" y="1788451"/>
            <a:ext cx="2393543" cy="3097527"/>
          </a:xfrm>
          <a:prstGeom prst="rect">
            <a:avLst/>
          </a:prstGeom>
          <a:ln>
            <a:noFill/>
          </a:ln>
          <a:effectLst>
            <a:outerShdw blurRad="292100" dist="139700" dir="2700000" algn="tl" rotWithShape="0">
              <a:srgbClr val="333333">
                <a:alpha val="65000"/>
              </a:srgbClr>
            </a:outerShdw>
          </a:effectLst>
        </p:spPr>
      </p:pic>
      <p:pic>
        <p:nvPicPr>
          <p:cNvPr id="13" name="Content Placeholder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4697" y="2375835"/>
            <a:ext cx="2393543" cy="3097527"/>
          </a:xfrm>
          <a:prstGeom prst="rect">
            <a:avLst/>
          </a:prstGeom>
          <a:ln>
            <a:noFill/>
          </a:ln>
          <a:effectLst>
            <a:outerShdw blurRad="292100" dist="139700" dir="2700000" algn="tl" rotWithShape="0">
              <a:srgbClr val="333333">
                <a:alpha val="65000"/>
              </a:srgbClr>
            </a:outerShdw>
          </a:effectLst>
        </p:spPr>
      </p:pic>
      <p:pic>
        <p:nvPicPr>
          <p:cNvPr id="14" name="Content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5669" y="2864505"/>
            <a:ext cx="2393544" cy="3097527"/>
          </a:xfrm>
          <a:prstGeom prst="rect">
            <a:avLst/>
          </a:prstGeom>
          <a:ln>
            <a:noFill/>
          </a:ln>
          <a:effectLst>
            <a:outerShdw blurRad="292100" dist="139700" dir="2700000" algn="tl" rotWithShape="0">
              <a:srgbClr val="333333">
                <a:alpha val="65000"/>
              </a:srgbClr>
            </a:outerShdw>
          </a:effectLst>
        </p:spPr>
      </p:pic>
      <p:pic>
        <p:nvPicPr>
          <p:cNvPr id="16" name="Content Placeholder 8" descr="preview of step 2 self assessment biosecurity checklist for sheep "/>
          <p:cNvPicPr>
            <a:picLocks noGrp="1" noChangeAspect="1"/>
          </p:cNvPicPr>
          <p:nvPr>
            <p:ph sz="half" idx="2"/>
          </p:nvPr>
        </p:nvPicPr>
        <p:blipFill>
          <a:blip r:embed="rId9" cstate="print">
            <a:extLst>
              <a:ext uri="{28A0092B-C50C-407E-A947-70E740481C1C}">
                <a14:useLocalDpi xmlns:a14="http://schemas.microsoft.com/office/drawing/2010/main" val="0"/>
              </a:ext>
            </a:extLst>
          </a:blip>
          <a:stretch>
            <a:fillRect/>
          </a:stretch>
        </p:blipFill>
        <p:spPr>
          <a:xfrm>
            <a:off x="6276106" y="3307251"/>
            <a:ext cx="2393544" cy="3097527"/>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838199" y="6159936"/>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10"/>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97180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Topics </a:t>
            </a:r>
            <a:endParaRPr lang="en-US" i="1" dirty="0"/>
          </a:p>
        </p:txBody>
      </p:sp>
      <p:sp>
        <p:nvSpPr>
          <p:cNvPr id="3" name="Content Placeholder 2"/>
          <p:cNvSpPr>
            <a:spLocks noGrp="1"/>
          </p:cNvSpPr>
          <p:nvPr>
            <p:ph idx="1"/>
          </p:nvPr>
        </p:nvSpPr>
        <p:spPr>
          <a:xfrm>
            <a:off x="838200" y="1600200"/>
            <a:ext cx="10515600" cy="4821382"/>
          </a:xfrm>
        </p:spPr>
        <p:txBody>
          <a:bodyPr>
            <a:normAutofit fontScale="85000" lnSpcReduction="20000"/>
          </a:bodyPr>
          <a:lstStyle/>
          <a:p>
            <a:r>
              <a:rPr lang="en-US" dirty="0"/>
              <a:t>Training</a:t>
            </a:r>
          </a:p>
          <a:p>
            <a:r>
              <a:rPr lang="en-US" dirty="0"/>
              <a:t>Protecting Your 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Animal Products</a:t>
            </a:r>
          </a:p>
          <a:p>
            <a:r>
              <a:rPr lang="en-US" dirty="0"/>
              <a:t>Carcass Disposal</a:t>
            </a:r>
          </a:p>
          <a:p>
            <a:r>
              <a:rPr lang="en-US" dirty="0"/>
              <a:t>Manure Management</a:t>
            </a:r>
          </a:p>
          <a:p>
            <a:r>
              <a:rPr lang="en-US" dirty="0"/>
              <a:t>Wildlife, Rodent, Other Animal Control</a:t>
            </a:r>
          </a:p>
          <a:p>
            <a:r>
              <a:rPr lang="en-US" dirty="0"/>
              <a:t>Feed and Water</a:t>
            </a:r>
          </a:p>
        </p:txBody>
      </p:sp>
      <p:sp>
        <p:nvSpPr>
          <p:cNvPr id="5" name="Oval 4"/>
          <p:cNvSpPr/>
          <p:nvPr/>
        </p:nvSpPr>
        <p:spPr>
          <a:xfrm>
            <a:off x="10930777" y="152729"/>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6" name="Picture 5" descr="icon of a r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6964" y="4547517"/>
            <a:ext cx="1686968" cy="1686968"/>
          </a:xfrm>
          <a:prstGeom prst="rect">
            <a:avLst/>
          </a:prstGeom>
        </p:spPr>
      </p:pic>
      <p:pic>
        <p:nvPicPr>
          <p:cNvPr id="7" name="Picture 6" descr="icon of glove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613" y="2925763"/>
            <a:ext cx="1664506" cy="1664506"/>
          </a:xfrm>
          <a:prstGeom prst="rect">
            <a:avLst/>
          </a:prstGeom>
        </p:spPr>
      </p:pic>
      <p:pic>
        <p:nvPicPr>
          <p:cNvPr id="9" name="Picture 8" descr="icon of a fenc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190" y="1387187"/>
            <a:ext cx="1670437" cy="1670437"/>
          </a:xfrm>
          <a:prstGeom prst="rect">
            <a:avLst/>
          </a:prstGeom>
        </p:spPr>
      </p:pic>
      <p:sp>
        <p:nvSpPr>
          <p:cNvPr id="8" name="TextBox 7"/>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20867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 Topics</a:t>
            </a:r>
          </a:p>
        </p:txBody>
      </p:sp>
      <p:sp>
        <p:nvSpPr>
          <p:cNvPr id="3" name="Content Placeholder 2"/>
          <p:cNvSpPr>
            <a:spLocks noGrp="1"/>
          </p:cNvSpPr>
          <p:nvPr>
            <p:ph idx="1"/>
          </p:nvPr>
        </p:nvSpPr>
        <p:spPr>
          <a:xfrm>
            <a:off x="838200" y="1825625"/>
            <a:ext cx="10515600" cy="4678206"/>
          </a:xfrm>
        </p:spPr>
        <p:txBody>
          <a:bodyPr>
            <a:normAutofit fontScale="92500" lnSpcReduction="20000"/>
          </a:bodyPr>
          <a:lstStyle/>
          <a:p>
            <a:r>
              <a:rPr lang="en-US" dirty="0"/>
              <a:t>Protecting Your 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Carcass Disposal</a:t>
            </a:r>
          </a:p>
          <a:p>
            <a:r>
              <a:rPr lang="en-US" dirty="0"/>
              <a:t>Manure, Litter, Bedding Management</a:t>
            </a:r>
          </a:p>
          <a:p>
            <a:r>
              <a:rPr lang="en-US" dirty="0"/>
              <a:t>Wildlife, Rodent, Other Animal Control</a:t>
            </a:r>
          </a:p>
          <a:p>
            <a:r>
              <a:rPr lang="en-US" dirty="0"/>
              <a:t>Feed and Water</a:t>
            </a:r>
          </a:p>
          <a:p>
            <a:r>
              <a:rPr lang="en-US" i="1" dirty="0"/>
              <a:t>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6" name="Picture 5" descr="icon of cleaning supplie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314" y="1497827"/>
            <a:ext cx="1668978" cy="1668978"/>
          </a:xfrm>
          <a:prstGeom prst="rect">
            <a:avLst/>
          </a:prstGeom>
        </p:spPr>
      </p:pic>
      <p:pic>
        <p:nvPicPr>
          <p:cNvPr id="7" name="Picture 6" descr="icon of manur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6314" y="4525684"/>
            <a:ext cx="1668978" cy="1668978"/>
          </a:xfrm>
          <a:prstGeom prst="rect">
            <a:avLst/>
          </a:prstGeom>
        </p:spPr>
      </p:pic>
      <p:sp>
        <p:nvSpPr>
          <p:cNvPr id="9" name="TextBox 8"/>
          <p:cNvSpPr txBox="1"/>
          <p:nvPr/>
        </p:nvSpPr>
        <p:spPr>
          <a:xfrm>
            <a:off x="3741553" y="6234485"/>
            <a:ext cx="47088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6"/>
              </a:rPr>
              <a:t>www.cfsph.iastate.edu/biosecurity/</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pic>
        <p:nvPicPr>
          <p:cNvPr id="10" name="Content Placeholder 3" descr="icon of a sheep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1073" y="3023855"/>
            <a:ext cx="1668978" cy="1668978"/>
          </a:xfrm>
          <a:prstGeom prst="rect">
            <a:avLst/>
          </a:prstGeom>
        </p:spPr>
      </p:pic>
    </p:spTree>
    <p:extLst>
      <p:ext uri="{BB962C8B-B14F-4D97-AF65-F5344CB8AC3E}">
        <p14:creationId xmlns:p14="http://schemas.microsoft.com/office/powerpoint/2010/main" val="838172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Biosecurity Plan Template</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321" t="8356" r="9662" b="4075"/>
          <a:stretch/>
        </p:blipFill>
        <p:spPr>
          <a:xfrm>
            <a:off x="948775" y="1467666"/>
            <a:ext cx="2678095" cy="3746097"/>
          </a:xfrm>
          <a:prstGeom prst="rect">
            <a:avLst/>
          </a:prstGeom>
          <a:ln>
            <a:noFill/>
          </a:ln>
          <a:effectLst>
            <a:outerShdw blurRad="292100" dist="139700" dir="2700000" algn="tl" rotWithShape="0">
              <a:srgbClr val="333333">
                <a:alpha val="65000"/>
              </a:srgbClr>
            </a:outerShdw>
          </a:effectLst>
        </p:spPr>
      </p:pic>
      <p:pic>
        <p:nvPicPr>
          <p:cNvPr id="8"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9605" t="7334" r="9868" b="4151"/>
          <a:stretch/>
        </p:blipFill>
        <p:spPr>
          <a:xfrm>
            <a:off x="1938802" y="1805346"/>
            <a:ext cx="2661914" cy="3786552"/>
          </a:xfrm>
          <a:prstGeom prst="rect">
            <a:avLst/>
          </a:prstGeom>
          <a:ln>
            <a:noFill/>
          </a:ln>
          <a:effectLst>
            <a:outerShdw blurRad="292100" dist="139700" dir="2700000" algn="tl" rotWithShape="0">
              <a:srgbClr val="333333">
                <a:alpha val="65000"/>
              </a:srgbClr>
            </a:outerShdw>
          </a:effectLst>
        </p:spPr>
      </p:pic>
      <p:pic>
        <p:nvPicPr>
          <p:cNvPr id="5" name="Content Placeholder 4" descr="preview of step 3 biosecurity plan template for sheep "/>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10134" t="7449" r="9584" b="4038"/>
          <a:stretch/>
        </p:blipFill>
        <p:spPr>
          <a:xfrm>
            <a:off x="2935704" y="2190356"/>
            <a:ext cx="2653823" cy="3786552"/>
          </a:xfrm>
          <a:prstGeom prst="rect">
            <a:avLst/>
          </a:prstGeom>
          <a:ln>
            <a:noFill/>
          </a:ln>
          <a:effectLst>
            <a:outerShdw blurRad="292100" dist="139700" dir="2700000" algn="tl" rotWithShape="0">
              <a:srgbClr val="333333">
                <a:alpha val="65000"/>
              </a:srgbClr>
            </a:outerShdw>
          </a:effectLst>
        </p:spPr>
      </p:pic>
      <p:sp>
        <p:nvSpPr>
          <p:cNvPr id="12" name="Content Placeholder 6"/>
          <p:cNvSpPr txBox="1">
            <a:spLocks/>
          </p:cNvSpPr>
          <p:nvPr/>
        </p:nvSpPr>
        <p:spPr>
          <a:xfrm>
            <a:off x="6408174" y="1781380"/>
            <a:ext cx="52840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Ready to write a plan? </a:t>
            </a:r>
          </a:p>
          <a:p>
            <a:endParaRPr lang="en-US" dirty="0"/>
          </a:p>
          <a:p>
            <a:r>
              <a:rPr lang="en-US" dirty="0"/>
              <a:t>Step 3: Biosecurity Template – Sheep is a great place to start!</a:t>
            </a:r>
          </a:p>
          <a:p>
            <a:pPr marL="0" indent="0">
              <a:buNone/>
            </a:pPr>
            <a:endParaRPr lang="en-US" dirty="0"/>
          </a:p>
          <a:p>
            <a:r>
              <a:rPr lang="en-US" dirty="0"/>
              <a:t>Voluntary</a:t>
            </a:r>
          </a:p>
        </p:txBody>
      </p:sp>
      <p:sp>
        <p:nvSpPr>
          <p:cNvPr id="7" name="Oval 6"/>
          <p:cNvSpPr/>
          <p:nvPr/>
        </p:nvSpPr>
        <p:spPr>
          <a:xfrm>
            <a:off x="10958486" y="165642"/>
            <a:ext cx="1109281" cy="1109591"/>
          </a:xfrm>
          <a:prstGeom prst="ellipse">
            <a:avLst/>
          </a:prstGeom>
          <a:blipFill>
            <a:blip r:embed="rId6"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TextBox 8"/>
          <p:cNvSpPr txBox="1"/>
          <p:nvPr/>
        </p:nvSpPr>
        <p:spPr>
          <a:xfrm>
            <a:off x="838200" y="6151078"/>
            <a:ext cx="5627108" cy="369332"/>
          </a:xfrm>
          <a:prstGeom prst="rect">
            <a:avLst/>
          </a:prstGeom>
          <a:noFill/>
        </p:spPr>
        <p:txBody>
          <a:bodyPr wrap="square" rtlCol="0">
            <a:spAutoFit/>
          </a:bodyPr>
          <a:lstStyle/>
          <a:p>
            <a:pPr marL="0" lvl="1"/>
            <a:r>
              <a:rPr lang="en-US" dirty="0">
                <a:latin typeface="Verdana" panose="020B0604030504040204" pitchFamily="34" charset="0"/>
                <a:ea typeface="Verdana" panose="020B0604030504040204" pitchFamily="34" charset="0"/>
                <a:hlinkClick r:id="rId7"/>
              </a:rPr>
              <a:t>www.cfsph.iastate.edu/biosecurity/</a:t>
            </a:r>
            <a:endParaRPr lang="en-US" dirty="0"/>
          </a:p>
        </p:txBody>
      </p:sp>
    </p:spTree>
    <p:extLst>
      <p:ext uri="{BB962C8B-B14F-4D97-AF65-F5344CB8AC3E}">
        <p14:creationId xmlns:p14="http://schemas.microsoft.com/office/powerpoint/2010/main" val="2478415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Diseases Harm Animal Health</a:t>
            </a:r>
          </a:p>
        </p:txBody>
      </p:sp>
      <p:sp>
        <p:nvSpPr>
          <p:cNvPr id="3" name="Text Placeholder 2"/>
          <p:cNvSpPr>
            <a:spLocks noGrp="1"/>
          </p:cNvSpPr>
          <p:nvPr>
            <p:ph type="body" sz="quarter" idx="10"/>
          </p:nvPr>
        </p:nvSpPr>
        <p:spPr/>
        <p:txBody>
          <a:bodyPr/>
          <a:lstStyle/>
          <a:p>
            <a:r>
              <a:rPr lang="en-US" dirty="0">
                <a:latin typeface="Verdana" panose="020B0604030504040204" pitchFamily="34" charset="0"/>
              </a:rPr>
              <a:t>Diseases are Costly</a:t>
            </a:r>
          </a:p>
        </p:txBody>
      </p:sp>
      <p:pic>
        <p:nvPicPr>
          <p:cNvPr id="11" name="Content Placeholder 10" descr="Common and foreign animal diseases harm animal health and are costly. FMD, or Foot and Mouth Disease, footrot, and pneumonia cause decreased growth, decreased wool and milk production. If the U.S. were to have an outbreak of Foot and Mouth Disease, or FMD, a foreign animal disease, not only would it kill lambs but it would also put $26.1 million in lamb exports and $2.6 million in wool exports at risk. Pneumonia, a more common disease, causes 5% of death losses in sheep and 9% of non-predatory death losses in lambs.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852053" y="1326463"/>
            <a:ext cx="10487894" cy="4205073"/>
          </a:xfrm>
        </p:spPr>
      </p:pic>
    </p:spTree>
    <p:extLst>
      <p:ext uri="{BB962C8B-B14F-4D97-AF65-F5344CB8AC3E}">
        <p14:creationId xmlns:p14="http://schemas.microsoft.com/office/powerpoint/2010/main" val="1574949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 are Spread By…</a:t>
            </a:r>
          </a:p>
        </p:txBody>
      </p:sp>
      <p:pic>
        <p:nvPicPr>
          <p:cNvPr id="11" name="Content Placeholder 10" descr="FMD, footrot, pneumonia, and many others diseases, are spread by adding new or replacement animals to a flock, contaminated vehicles, animal transport, equipment, clothing, footwear and hands that contact animals.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50133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Take Steps Today to Keep Diseases Out!</a:t>
            </a:r>
          </a:p>
        </p:txBody>
      </p:sp>
      <p:pic>
        <p:nvPicPr>
          <p:cNvPr id="11" name="Content Placeholder 10" descr="Take steps today to keep diseases out and protect your flock by having a biosecurity plan in place and enforcing it, separate new animals and sick animals from the home flock, limit people access to your animals to only those with clean clothing, footwear and hands. Also, make sure animal pens are kept clean as well as equipment and vehicles used with animals or in their areas. For more information on biosecurity, visit www.cfsph.iastate.edu.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
        <p:nvSpPr>
          <p:cNvPr id="4" name="Text Placeholder 3"/>
          <p:cNvSpPr>
            <a:spLocks noGrp="1"/>
          </p:cNvSpPr>
          <p:nvPr>
            <p:ph type="body" sz="quarter" idx="10"/>
          </p:nvPr>
        </p:nvSpPr>
        <p:spPr/>
        <p:txBody>
          <a:bodyPr/>
          <a:lstStyle/>
          <a:p>
            <a:r>
              <a:rPr lang="en-US" b="1" dirty="0">
                <a:latin typeface="Verdana" panose="020B0604030504040204" pitchFamily="34" charset="0"/>
              </a:rPr>
              <a:t>Protect Your Flock</a:t>
            </a:r>
          </a:p>
        </p:txBody>
      </p:sp>
    </p:spTree>
    <p:extLst>
      <p:ext uri="{BB962C8B-B14F-4D97-AF65-F5344CB8AC3E}">
        <p14:creationId xmlns:p14="http://schemas.microsoft.com/office/powerpoint/2010/main" val="1453215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Biosecurity</a:t>
            </a:r>
          </a:p>
        </p:txBody>
      </p:sp>
      <p:sp>
        <p:nvSpPr>
          <p:cNvPr id="6" name="Text Placeholder 5"/>
          <p:cNvSpPr>
            <a:spLocks noGrp="1"/>
          </p:cNvSpPr>
          <p:nvPr>
            <p:ph type="body" idx="1"/>
          </p:nvPr>
        </p:nvSpPr>
        <p:spPr/>
        <p:txBody>
          <a:bodyPr/>
          <a:lstStyle/>
          <a:p>
            <a:r>
              <a:rPr lang="en-US" dirty="0"/>
              <a:t>Foreign Animal Disease Readiness to Protect Your Flock</a:t>
            </a:r>
          </a:p>
        </p:txBody>
      </p:sp>
    </p:spTree>
    <p:extLst>
      <p:ext uri="{BB962C8B-B14F-4D97-AF65-F5344CB8AC3E}">
        <p14:creationId xmlns:p14="http://schemas.microsoft.com/office/powerpoint/2010/main" val="204724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Germ Spread</a:t>
            </a:r>
          </a:p>
        </p:txBody>
      </p:sp>
      <p:sp>
        <p:nvSpPr>
          <p:cNvPr id="361475" name="Rectangle 3"/>
          <p:cNvSpPr>
            <a:spLocks noGrp="1" noChangeArrowheads="1"/>
          </p:cNvSpPr>
          <p:nvPr>
            <p:ph idx="1"/>
          </p:nvPr>
        </p:nvSpPr>
        <p:spPr/>
        <p:txBody>
          <a:bodyPr>
            <a:normAutofit/>
          </a:bodyPr>
          <a:lstStyle/>
          <a:p>
            <a:r>
              <a:rPr lang="en-US" dirty="0"/>
              <a:t>Animal       </a:t>
            </a:r>
            <a:r>
              <a:rPr lang="en-US" dirty="0" err="1"/>
              <a:t>animal</a:t>
            </a:r>
            <a:endParaRPr lang="en-US" dirty="0"/>
          </a:p>
          <a:p>
            <a:r>
              <a:rPr lang="en-US" dirty="0"/>
              <a:t>Animal       human “zoonotic”</a:t>
            </a:r>
          </a:p>
          <a:p>
            <a:endParaRPr lang="en-US" dirty="0"/>
          </a:p>
          <a:p>
            <a:r>
              <a:rPr lang="en-US" dirty="0"/>
              <a:t>Animal or human must be </a:t>
            </a:r>
            <a:br>
              <a:rPr lang="en-US" dirty="0"/>
            </a:br>
            <a:r>
              <a:rPr lang="en-US" dirty="0"/>
              <a:t>exposed to develop disease</a:t>
            </a:r>
          </a:p>
          <a:p>
            <a:r>
              <a:rPr lang="en-US" dirty="0"/>
              <a:t>Understand different </a:t>
            </a:r>
            <a:br>
              <a:rPr lang="en-US" dirty="0"/>
            </a:br>
            <a:r>
              <a:rPr lang="en-US" dirty="0"/>
              <a:t>routes of exposure = </a:t>
            </a:r>
            <a:br>
              <a:rPr lang="en-US" dirty="0"/>
            </a:br>
            <a:r>
              <a:rPr lang="en-US" dirty="0"/>
              <a:t>Gain control, prevent!</a:t>
            </a:r>
          </a:p>
        </p:txBody>
      </p:sp>
      <p:sp>
        <p:nvSpPr>
          <p:cNvPr id="10" name="Line 5"/>
          <p:cNvSpPr>
            <a:spLocks noChangeShapeType="1"/>
          </p:cNvSpPr>
          <p:nvPr/>
        </p:nvSpPr>
        <p:spPr bwMode="auto">
          <a:xfrm>
            <a:off x="2469776" y="20865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sp>
        <p:nvSpPr>
          <p:cNvPr id="11" name="Line 6"/>
          <p:cNvSpPr>
            <a:spLocks noChangeShapeType="1"/>
          </p:cNvSpPr>
          <p:nvPr/>
        </p:nvSpPr>
        <p:spPr bwMode="auto">
          <a:xfrm>
            <a:off x="2469776" y="25818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pic>
        <p:nvPicPr>
          <p:cNvPr id="8" name="Picture 2" descr="A group of sheep in a pen very close together "/>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14336" y="1380107"/>
            <a:ext cx="3197903" cy="4796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84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a:bodyPr>
          <a:lstStyle/>
          <a:p>
            <a:r>
              <a:rPr lang="en-US" sz="4000" dirty="0"/>
              <a:t>Foot and Mouth Disease</a:t>
            </a:r>
            <a:r>
              <a:rPr lang="en-US" sz="3733" dirty="0"/>
              <a:t>: </a:t>
            </a:r>
            <a:br>
              <a:rPr lang="en-US" sz="3733" dirty="0"/>
            </a:br>
            <a:r>
              <a:rPr lang="en-US" sz="3733" dirty="0"/>
              <a:t>Very Contagious Disease of Animals</a:t>
            </a:r>
          </a:p>
        </p:txBody>
      </p:sp>
      <p:sp>
        <p:nvSpPr>
          <p:cNvPr id="2" name="Content Placeholder 1"/>
          <p:cNvSpPr>
            <a:spLocks noGrp="1"/>
          </p:cNvSpPr>
          <p:nvPr>
            <p:ph idx="1"/>
          </p:nvPr>
        </p:nvSpPr>
        <p:spPr/>
        <p:txBody>
          <a:bodyPr>
            <a:normAutofit/>
          </a:bodyPr>
          <a:lstStyle/>
          <a:p>
            <a:pPr marL="0" indent="0" fontAlgn="base">
              <a:spcBef>
                <a:spcPct val="0"/>
              </a:spcBef>
              <a:spcAft>
                <a:spcPct val="0"/>
              </a:spcAft>
              <a:buNone/>
            </a:pPr>
            <a:r>
              <a:rPr lang="en-US" dirty="0">
                <a:solidFill>
                  <a:srgbClr val="000000"/>
                </a:solidFill>
                <a:cs typeface="Verdana" panose="020B0604030504040204" pitchFamily="34" charset="0"/>
              </a:rPr>
              <a:t>Sheep, cattle, pigs, goats = blisters</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Death: low in adults</a:t>
            </a:r>
          </a:p>
          <a:p>
            <a:pPr marL="0" indent="0" fontAlgn="base">
              <a:spcBef>
                <a:spcPct val="0"/>
              </a:spcBef>
              <a:spcAft>
                <a:spcPct val="0"/>
              </a:spcAft>
              <a:buNone/>
            </a:pPr>
            <a:r>
              <a:rPr lang="en-US" dirty="0">
                <a:solidFill>
                  <a:srgbClr val="000000"/>
                </a:solidFill>
                <a:cs typeface="Verdana" panose="020B0604030504040204" pitchFamily="34" charset="0"/>
              </a:rPr>
              <a:t>Sickness: high</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b="1" dirty="0">
                <a:solidFill>
                  <a:srgbClr val="000000"/>
                </a:solidFill>
                <a:cs typeface="Verdana" panose="020B0604030504040204" pitchFamily="34" charset="0"/>
              </a:rPr>
              <a:t>Not</a:t>
            </a:r>
            <a:r>
              <a:rPr lang="en-US" dirty="0">
                <a:solidFill>
                  <a:srgbClr val="000000"/>
                </a:solidFill>
                <a:cs typeface="Verdana" panose="020B0604030504040204" pitchFamily="34" charset="0"/>
              </a:rPr>
              <a:t> a public health or </a:t>
            </a:r>
            <a:br>
              <a:rPr lang="en-US" dirty="0">
                <a:solidFill>
                  <a:srgbClr val="000000"/>
                </a:solidFill>
                <a:cs typeface="Verdana" panose="020B0604030504040204" pitchFamily="34" charset="0"/>
              </a:rPr>
            </a:br>
            <a:r>
              <a:rPr lang="en-US" dirty="0">
                <a:solidFill>
                  <a:srgbClr val="000000"/>
                </a:solidFill>
                <a:cs typeface="Verdana" panose="020B0604030504040204" pitchFamily="34" charset="0"/>
              </a:rPr>
              <a:t>food safety concern</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1929: Last U.S. case</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World trade-limiting disease</a:t>
            </a:r>
          </a:p>
        </p:txBody>
      </p:sp>
      <p:pic>
        <p:nvPicPr>
          <p:cNvPr id="5" name="Content Placeholder 8">
            <a:extLst>
              <a:ext uri="{FF2B5EF4-FFF2-40B4-BE49-F238E27FC236}">
                <a16:creationId xmlns:a16="http://schemas.microsoft.com/office/drawing/2014/main" id="{6C92D153-4397-4236-B2CE-6580AA96B5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721467">
            <a:off x="7735454" y="2006982"/>
            <a:ext cx="3172576" cy="4104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82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A staircase with getting started as the first step, daily as the second step, and enhanced as the last step. This is regarding biosecurity steps.">
            <a:extLst>
              <a:ext uri="{FF2B5EF4-FFF2-40B4-BE49-F238E27FC236}">
                <a16:creationId xmlns:a16="http://schemas.microsoft.com/office/drawing/2014/main" id="{1F281A7F-4A0E-4A6D-B2ED-504160494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906" y="1377370"/>
            <a:ext cx="5846544" cy="4865259"/>
          </a:xfrm>
          <a:prstGeom prst="rect">
            <a:avLst/>
          </a:prstGeom>
        </p:spPr>
      </p:pic>
      <p:sp>
        <p:nvSpPr>
          <p:cNvPr id="10" name="Rounded Rectangle 9" descr="routine biosecurity "/>
          <p:cNvSpPr/>
          <p:nvPr/>
        </p:nvSpPr>
        <p:spPr>
          <a:xfrm>
            <a:off x="3670972" y="3048000"/>
            <a:ext cx="4850056" cy="762000"/>
          </a:xfrm>
          <a:prstGeom prst="roundRect">
            <a:avLst/>
          </a:prstGeom>
          <a:solidFill>
            <a:srgbClr val="4B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Routine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Biosecurity</a:t>
            </a:r>
          </a:p>
        </p:txBody>
      </p:sp>
      <p:sp>
        <p:nvSpPr>
          <p:cNvPr id="5" name="Rounded Rectangle 4" descr="caseous lymphadenitis "/>
          <p:cNvSpPr/>
          <p:nvPr/>
        </p:nvSpPr>
        <p:spPr>
          <a:xfrm>
            <a:off x="1730188" y="5600700"/>
            <a:ext cx="2613212" cy="876300"/>
          </a:xfrm>
          <a:prstGeom prst="roundRect">
            <a:avLst/>
          </a:prstGeom>
          <a:solidFill>
            <a:srgbClr val="4B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Caseous Lymphadenitis</a:t>
            </a:r>
          </a:p>
        </p:txBody>
      </p:sp>
      <p:sp>
        <p:nvSpPr>
          <p:cNvPr id="8" name="Rounded Rectangle 7" descr="pnuemnia"/>
          <p:cNvSpPr/>
          <p:nvPr/>
        </p:nvSpPr>
        <p:spPr>
          <a:xfrm>
            <a:off x="628752" y="1215501"/>
            <a:ext cx="2590800" cy="762000"/>
          </a:xfrm>
          <a:prstGeom prst="roundRect">
            <a:avLst/>
          </a:prstGeom>
          <a:solidFill>
            <a:srgbClr val="4B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Pneumonia</a:t>
            </a:r>
          </a:p>
        </p:txBody>
      </p:sp>
      <p:sp>
        <p:nvSpPr>
          <p:cNvPr id="9" name="Rounded Rectangle 8" descr="external parasites"/>
          <p:cNvSpPr/>
          <p:nvPr/>
        </p:nvSpPr>
        <p:spPr>
          <a:xfrm>
            <a:off x="8521028" y="1215501"/>
            <a:ext cx="2971800" cy="762000"/>
          </a:xfrm>
          <a:prstGeom prst="roundRect">
            <a:avLst/>
          </a:prstGeom>
          <a:solidFill>
            <a:srgbClr val="4B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Q Fever</a:t>
            </a:r>
          </a:p>
        </p:txBody>
      </p:sp>
      <p:sp>
        <p:nvSpPr>
          <p:cNvPr id="11" name="Rounded Rectangle 10" descr="footrot "/>
          <p:cNvSpPr/>
          <p:nvPr/>
        </p:nvSpPr>
        <p:spPr>
          <a:xfrm>
            <a:off x="9111578" y="5581650"/>
            <a:ext cx="1790700" cy="895350"/>
          </a:xfrm>
          <a:prstGeom prst="roundRect">
            <a:avLst/>
          </a:prstGeom>
          <a:solidFill>
            <a:srgbClr val="4B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Foot Rot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Content Placeholder 8" descr="preview of step 1 movement risks and biosecurity handout ">
            <a:extLst>
              <a:ext uri="{FF2B5EF4-FFF2-40B4-BE49-F238E27FC236}">
                <a16:creationId xmlns:a16="http://schemas.microsoft.com/office/drawing/2014/main" id="{120D8BC0-C17A-4B7F-8EFB-E5A249F54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311" y="2394070"/>
            <a:ext cx="1392394" cy="1801922"/>
          </a:xfrm>
          <a:prstGeom prst="rect">
            <a:avLst/>
          </a:prstGeom>
          <a:ln>
            <a:noFill/>
          </a:ln>
          <a:effectLst>
            <a:outerShdw blurRad="292100" dist="139700" dir="2700000" algn="tl" rotWithShape="0">
              <a:srgbClr val="333333">
                <a:alpha val="65000"/>
              </a:srgbClr>
            </a:outerShdw>
          </a:effectLst>
        </p:spPr>
      </p:pic>
      <p:pic>
        <p:nvPicPr>
          <p:cNvPr id="18" name="Content Placeholder 8" descr="preview of step 2 self assessment biosecurity checklist for sheep ">
            <a:extLst>
              <a:ext uri="{FF2B5EF4-FFF2-40B4-BE49-F238E27FC236}">
                <a16:creationId xmlns:a16="http://schemas.microsoft.com/office/drawing/2014/main" id="{A077A846-34FD-421A-97AD-4529F682E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4258" y="1254695"/>
            <a:ext cx="1402469" cy="181496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271C6BC-193F-495F-ACC6-FC4BDADD3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706" y="311140"/>
            <a:ext cx="1707552" cy="21324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99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 0 L 0 0.42269 " pathEditMode="relative" rAng="0" ptsTypes="AA">
                                      <p:cBhvr>
                                        <p:cTn id="23" dur="2000" fill="hold"/>
                                        <p:tgtEl>
                                          <p:spTgt spid="10"/>
                                        </p:tgtEl>
                                        <p:attrNameLst>
                                          <p:attrName>ppt_x</p:attrName>
                                          <p:attrName>ppt_y</p:attrName>
                                        </p:attrNameLst>
                                      </p:cBhvr>
                                      <p:rCtr x="0" y="21134"/>
                                    </p:animMotion>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nodeType="afterEffect">
                                  <p:stCondLst>
                                    <p:cond delay="7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750"/>
                            </p:stCondLst>
                            <p:childTnLst>
                              <p:par>
                                <p:cTn id="49" presetID="42" presetClass="entr" presetSubtype="0" fill="hold" nodeType="afterEffect">
                                  <p:stCondLst>
                                    <p:cond delay="7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42" presetClass="entr" presetSubtype="0" fill="hold" nodeType="afterEffect">
                                  <p:stCondLst>
                                    <p:cond delay="75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6848" y="1332494"/>
            <a:ext cx="5058304" cy="5339975"/>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lstStyle/>
          <a:p>
            <a:r>
              <a:rPr lang="en-US" dirty="0"/>
              <a:t>www.securesheepwool.org</a:t>
            </a:r>
          </a:p>
        </p:txBody>
      </p:sp>
      <p:sp>
        <p:nvSpPr>
          <p:cNvPr id="14" name="Right Arrow 13"/>
          <p:cNvSpPr/>
          <p:nvPr/>
        </p:nvSpPr>
        <p:spPr>
          <a:xfrm rot="8967266">
            <a:off x="6475964" y="5122075"/>
            <a:ext cx="2408093" cy="392715"/>
          </a:xfrm>
          <a:prstGeom prst="rightArrow">
            <a:avLst/>
          </a:prstGeom>
          <a:solidFill>
            <a:srgbClr val="4B1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Calibri" panose="020F0502020204030204"/>
              <a:sym typeface="Arial"/>
            </a:endParaRPr>
          </a:p>
        </p:txBody>
      </p:sp>
      <p:sp>
        <p:nvSpPr>
          <p:cNvPr id="16" name="Right Arrow 15"/>
          <p:cNvSpPr/>
          <p:nvPr/>
        </p:nvSpPr>
        <p:spPr>
          <a:xfrm>
            <a:off x="2987883" y="5878601"/>
            <a:ext cx="1157931" cy="392715"/>
          </a:xfrm>
          <a:prstGeom prst="rightArrow">
            <a:avLst/>
          </a:prstGeom>
          <a:solidFill>
            <a:srgbClr val="4B1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Calibri" panose="020F0502020204030204"/>
              <a:sym typeface="Arial"/>
            </a:endParaRPr>
          </a:p>
        </p:txBody>
      </p:sp>
      <p:pic>
        <p:nvPicPr>
          <p:cNvPr id="11" name="Picture 10" descr="A picture containing standing&#10;&#10;Description automatically generated">
            <a:extLst>
              <a:ext uri="{FF2B5EF4-FFF2-40B4-BE49-F238E27FC236}">
                <a16:creationId xmlns:a16="http://schemas.microsoft.com/office/drawing/2014/main" id="{F472799C-2A77-4844-BADC-DFE1E868E0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43167" y="3933368"/>
            <a:ext cx="2141589" cy="214158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7183" y="5561715"/>
            <a:ext cx="760700" cy="1026487"/>
          </a:xfrm>
          <a:prstGeom prst="rect">
            <a:avLst/>
          </a:prstGeom>
        </p:spPr>
      </p:pic>
    </p:spTree>
    <p:extLst>
      <p:ext uri="{BB962C8B-B14F-4D97-AF65-F5344CB8AC3E}">
        <p14:creationId xmlns:p14="http://schemas.microsoft.com/office/powerpoint/2010/main" val="4957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a:t>
            </a:r>
          </a:p>
        </p:txBody>
      </p:sp>
      <p:pic>
        <p:nvPicPr>
          <p:cNvPr id="12" name="Content Placeholder 11" descr="preview of self assessment checklist for enhanced biosecurity for FMD prevention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48006" y="1441224"/>
            <a:ext cx="3354185" cy="433924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89015" y="6432765"/>
            <a:ext cx="34139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4"/>
              </a:rPr>
              <a:t>www.securesheepwool.org</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pic>
        <p:nvPicPr>
          <p:cNvPr id="9" name="Picture 8" descr="preview of information manual for biosecurity for FMD prevention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615" y="1441224"/>
            <a:ext cx="3273063" cy="4235728"/>
          </a:xfrm>
          <a:prstGeom prst="rect">
            <a:avLst/>
          </a:prstGeom>
          <a:ln>
            <a:noFill/>
          </a:ln>
          <a:effectLst>
            <a:outerShdw blurRad="190500" algn="tl" rotWithShape="0">
              <a:srgbClr val="000000">
                <a:alpha val="70000"/>
              </a:srgbClr>
            </a:outerShdw>
          </a:effectLst>
        </p:spPr>
      </p:pic>
      <p:pic>
        <p:nvPicPr>
          <p:cNvPr id="13" name="Picture 12" descr="preview of information manual for biosecurity for FMD preventio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365" y="2236603"/>
            <a:ext cx="3273062" cy="4235728"/>
          </a:xfrm>
          <a:prstGeom prst="rect">
            <a:avLst/>
          </a:prstGeom>
          <a:ln>
            <a:noFill/>
          </a:ln>
          <a:effectLst>
            <a:outerShdw blurRad="190500" algn="tl" rotWithShape="0">
              <a:srgbClr val="000000">
                <a:alpha val="70000"/>
              </a:srgbClr>
            </a:outerShdw>
          </a:effectLst>
        </p:spPr>
      </p:pic>
      <p:pic>
        <p:nvPicPr>
          <p:cNvPr id="14" name="Content Placeholder 11" descr="preview of self assessment checklist for enhanced biosecurity for FMD preventio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1671" y="2236602"/>
            <a:ext cx="3350876" cy="4336427"/>
          </a:xfrm>
          <a:prstGeom prst="rect">
            <a:avLst/>
          </a:prstGeom>
          <a:ln>
            <a:noFill/>
          </a:ln>
          <a:effectLst>
            <a:outerShdw blurRad="292100" dist="139700" dir="2700000" algn="tl" rotWithShape="0">
              <a:srgbClr val="333333">
                <a:alpha val="65000"/>
              </a:srgbClr>
            </a:outerShdw>
          </a:effectLst>
        </p:spPr>
      </p:pic>
      <p:pic>
        <p:nvPicPr>
          <p:cNvPr id="4" name="Content Placeholder 3" descr="Screen Clipping"/>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4515980" y="1976875"/>
            <a:ext cx="3160040" cy="4351338"/>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3670972" y="3781910"/>
            <a:ext cx="4850056" cy="1171090"/>
          </a:xfrm>
          <a:prstGeom prst="roundRect">
            <a:avLst/>
          </a:prstGeom>
          <a:solidFill>
            <a:srgbClr val="4A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Enhanced</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Biosecurity for Feedlots, Pasture</a:t>
            </a:r>
          </a:p>
        </p:txBody>
      </p:sp>
    </p:spTree>
    <p:extLst>
      <p:ext uri="{BB962C8B-B14F-4D97-AF65-F5344CB8AC3E}">
        <p14:creationId xmlns:p14="http://schemas.microsoft.com/office/powerpoint/2010/main" val="83101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Checklist/Plan Topics </a:t>
            </a:r>
            <a:endParaRPr lang="en-US" i="1" dirty="0"/>
          </a:p>
        </p:txBody>
      </p:sp>
      <p:sp>
        <p:nvSpPr>
          <p:cNvPr id="3" name="Content Placeholder 2"/>
          <p:cNvSpPr>
            <a:spLocks noGrp="1"/>
          </p:cNvSpPr>
          <p:nvPr>
            <p:ph sz="half" idx="1"/>
          </p:nvPr>
        </p:nvSpPr>
        <p:spPr>
          <a:xfrm>
            <a:off x="838199" y="1825625"/>
            <a:ext cx="5853545" cy="4351339"/>
          </a:xfrm>
        </p:spPr>
        <p:txBody>
          <a:bodyPr>
            <a:normAutofit fontScale="77500" lnSpcReduction="20000"/>
          </a:bodyPr>
          <a:lstStyle/>
          <a:p>
            <a:r>
              <a:rPr lang="en-US" dirty="0"/>
              <a:t>Training</a:t>
            </a:r>
          </a:p>
          <a:p>
            <a:r>
              <a:rPr lang="en-US" dirty="0"/>
              <a:t>Protecting Your Flock</a:t>
            </a:r>
          </a:p>
          <a:p>
            <a:r>
              <a:rPr lang="en-US" dirty="0"/>
              <a:t>Vehicles and Equipment</a:t>
            </a:r>
          </a:p>
          <a:p>
            <a:r>
              <a:rPr lang="en-US" dirty="0"/>
              <a:t>Cleaning and Disinfection</a:t>
            </a:r>
          </a:p>
          <a:p>
            <a:r>
              <a:rPr lang="en-US" dirty="0"/>
              <a:t>Personnel</a:t>
            </a:r>
          </a:p>
          <a:p>
            <a:r>
              <a:rPr lang="en-US" dirty="0"/>
              <a:t>Animal Movement</a:t>
            </a:r>
          </a:p>
          <a:p>
            <a:r>
              <a:rPr lang="en-US" dirty="0"/>
              <a:t>Animal Products</a:t>
            </a:r>
          </a:p>
          <a:p>
            <a:r>
              <a:rPr lang="en-US" dirty="0"/>
              <a:t>Carcass Disposal</a:t>
            </a:r>
          </a:p>
          <a:p>
            <a:r>
              <a:rPr lang="en-US" dirty="0"/>
              <a:t>Manure Management</a:t>
            </a:r>
          </a:p>
          <a:p>
            <a:r>
              <a:rPr lang="en-US" dirty="0"/>
              <a:t>Wildlife, Rodent, Other </a:t>
            </a:r>
            <a:br>
              <a:rPr lang="en-US" dirty="0"/>
            </a:br>
            <a:r>
              <a:rPr lang="en-US" dirty="0"/>
              <a:t>Animal Control</a:t>
            </a:r>
          </a:p>
          <a:p>
            <a:r>
              <a:rPr lang="en-US" dirty="0"/>
              <a:t>Feed</a:t>
            </a:r>
          </a:p>
        </p:txBody>
      </p:sp>
      <p:sp>
        <p:nvSpPr>
          <p:cNvPr id="8" name="TextBox 7"/>
          <p:cNvSpPr txBox="1"/>
          <p:nvPr/>
        </p:nvSpPr>
        <p:spPr>
          <a:xfrm>
            <a:off x="4295322" y="6234485"/>
            <a:ext cx="3601356"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3"/>
              </a:rPr>
              <a:t>www.securesheepwool.org</a:t>
            </a:r>
            <a:r>
              <a:rPr lang="en-US" sz="2000" dirty="0">
                <a:latin typeface="Verdana" panose="020B0604030504040204" pitchFamily="34" charset="0"/>
                <a:ea typeface="Verdana" panose="020B0604030504040204" pitchFamily="34" charset="0"/>
              </a:rPr>
              <a:t> </a:t>
            </a:r>
          </a:p>
        </p:txBody>
      </p:sp>
      <p:pic>
        <p:nvPicPr>
          <p:cNvPr id="11"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254" y="2036705"/>
            <a:ext cx="3221515" cy="4169020"/>
          </a:xfrm>
          <a:prstGeom prst="rect">
            <a:avLst/>
          </a:prstGeom>
          <a:ln>
            <a:noFill/>
          </a:ln>
          <a:effectLst>
            <a:outerShdw blurRad="292100" dist="139700" dir="2700000" algn="tl" rotWithShape="0">
              <a:srgbClr val="333333">
                <a:alpha val="65000"/>
              </a:srgbClr>
            </a:outerShdw>
          </a:effectLst>
        </p:spPr>
      </p:pic>
      <p:pic>
        <p:nvPicPr>
          <p:cNvPr id="10" name="Content Placeholder 11" descr="preview of self assessment checklist for enhanced biosecurity for FMD prevention "/>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8356547" y="1404035"/>
            <a:ext cx="3221697" cy="4169020"/>
          </a:xfrm>
          <a:prstGeom prst="rect">
            <a:avLst/>
          </a:prstGeom>
          <a:ln>
            <a:noFill/>
          </a:ln>
          <a:effectLst>
            <a:outerShdw blurRad="292100" dist="139700" dir="2700000" algn="tl" rotWithShape="0">
              <a:srgbClr val="333333">
                <a:alpha val="65000"/>
              </a:srgbClr>
            </a:outerShdw>
          </a:effectLst>
        </p:spPr>
      </p:pic>
      <p:sp>
        <p:nvSpPr>
          <p:cNvPr id="12" name="Left-Right Arrow 11"/>
          <p:cNvSpPr/>
          <p:nvPr/>
        </p:nvSpPr>
        <p:spPr>
          <a:xfrm rot="19675039">
            <a:off x="7669046" y="3334539"/>
            <a:ext cx="1961803" cy="392715"/>
          </a:xfrm>
          <a:prstGeom prst="leftRightArrow">
            <a:avLst/>
          </a:prstGeom>
          <a:solidFill>
            <a:srgbClr val="4B1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Calibri" panose="020F0502020204030204"/>
              <a:sym typeface="Arial"/>
            </a:endParaRPr>
          </a:p>
        </p:txBody>
      </p:sp>
    </p:spTree>
    <p:extLst>
      <p:ext uri="{BB962C8B-B14F-4D97-AF65-F5344CB8AC3E}">
        <p14:creationId xmlns:p14="http://schemas.microsoft.com/office/powerpoint/2010/main" val="277100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preview of secure sheep and wool supply plan website and where to find the biosecurity plan template. go to the producers tab, and then the biosecurity tab. there is the template for shee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2609" y="228600"/>
            <a:ext cx="6407226" cy="6400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774668" y="405297"/>
            <a:ext cx="5145657"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4"/>
              </a:rPr>
              <a:t>www.securesheepwool.org</a:t>
            </a: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963" y="1640247"/>
            <a:ext cx="2095500" cy="2095500"/>
          </a:xfrm>
          <a:prstGeom prst="rect">
            <a:avLst/>
          </a:prstGeom>
        </p:spPr>
      </p:pic>
      <p:sp>
        <p:nvSpPr>
          <p:cNvPr id="6" name="Right Arrow 5"/>
          <p:cNvSpPr/>
          <p:nvPr/>
        </p:nvSpPr>
        <p:spPr>
          <a:xfrm rot="11508384">
            <a:off x="5106879" y="1434892"/>
            <a:ext cx="4481237" cy="534527"/>
          </a:xfrm>
          <a:prstGeom prst="rightArrow">
            <a:avLst/>
          </a:prstGeom>
          <a:solidFill>
            <a:srgbClr val="4B1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4B1E22"/>
              </a:solidFill>
              <a:effectLst/>
              <a:uLnTx/>
              <a:uFillTx/>
              <a:latin typeface="Calibri" panose="020F0502020204030204"/>
              <a:ea typeface="+mn-ea"/>
              <a:cs typeface="+mn-cs"/>
              <a:sym typeface="Aria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131" y="1894665"/>
            <a:ext cx="1070858" cy="1447800"/>
          </a:xfrm>
          <a:prstGeom prst="rect">
            <a:avLst/>
          </a:prstGeom>
        </p:spPr>
      </p:pic>
      <p:sp>
        <p:nvSpPr>
          <p:cNvPr id="8" name="Right Arrow 7"/>
          <p:cNvSpPr/>
          <p:nvPr/>
        </p:nvSpPr>
        <p:spPr>
          <a:xfrm>
            <a:off x="1848333" y="2295282"/>
            <a:ext cx="1157931" cy="392715"/>
          </a:xfrm>
          <a:prstGeom prst="rightArrow">
            <a:avLst/>
          </a:prstGeom>
          <a:solidFill>
            <a:srgbClr val="4B1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p:cNvSpPr/>
          <p:nvPr/>
        </p:nvSpPr>
        <p:spPr>
          <a:xfrm>
            <a:off x="1093709" y="4157016"/>
            <a:ext cx="2841781" cy="1086754"/>
          </a:xfrm>
          <a:prstGeom prst="roundRect">
            <a:avLst/>
          </a:prstGeom>
          <a:solidFill>
            <a:srgbClr val="4B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1" u="none" strike="noStrike" kern="0" cap="none" spc="0" normalizeH="0" baseline="0" noProof="0" dirty="0">
                <a:ln>
                  <a:noFill/>
                </a:ln>
                <a:solidFill>
                  <a:prstClr val="white"/>
                </a:solidFill>
                <a:effectLst/>
                <a:uLnTx/>
                <a:uFillTx/>
                <a:latin typeface="Calibri" panose="020F0502020204030204"/>
                <a:ea typeface="+mn-ea"/>
                <a:cs typeface="+mn-cs"/>
                <a:sym typeface="Arial"/>
              </a:rPr>
              <a:t>Enhanced</a:t>
            </a: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733" b="0" i="0" u="none" strike="noStrike" kern="0" cap="none" spc="0" normalizeH="0" baseline="0" noProof="0" dirty="0" smtClean="0">
                <a:ln>
                  <a:noFill/>
                </a:ln>
                <a:solidFill>
                  <a:prstClr val="white"/>
                </a:solidFill>
                <a:effectLst/>
                <a:uLnTx/>
                <a:uFillTx/>
                <a:latin typeface="Calibri" panose="020F0502020204030204"/>
                <a:ea typeface="+mn-ea"/>
                <a:cs typeface="+mn-cs"/>
                <a:sym typeface="Arial"/>
              </a:rPr>
              <a:t>Biosecurity</a:t>
            </a:r>
            <a:endPar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6945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Biosecurity Posters</a:t>
            </a:r>
          </a:p>
        </p:txBody>
      </p:sp>
      <p:pic>
        <p:nvPicPr>
          <p:cNvPr id="11" name="Content Placeholder 10" descr="biosecurity poster of visitors without sheep contact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1488736"/>
            <a:ext cx="4734326" cy="3657776"/>
          </a:xfrm>
          <a:prstGeom prst="rect">
            <a:avLst/>
          </a:prstGeom>
          <a:effectLst>
            <a:outerShdw blurRad="114300" dist="38100" dir="2700000" sx="101000" sy="101000" algn="tl" rotWithShape="0">
              <a:prstClr val="black">
                <a:alpha val="40000"/>
              </a:prstClr>
            </a:outerShdw>
          </a:effectLst>
        </p:spPr>
      </p:pic>
      <p:pic>
        <p:nvPicPr>
          <p:cNvPr id="7" name="Picture 6" descr="biosecurity poster or farm activitie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318" y="2470250"/>
            <a:ext cx="4733364" cy="3657600"/>
          </a:xfrm>
          <a:prstGeom prst="rect">
            <a:avLst/>
          </a:prstGeom>
          <a:effectLst>
            <a:outerShdw blurRad="114300" dist="38100" dir="2700000" sx="101000" sy="101000" algn="tl" rotWithShape="0">
              <a:prstClr val="black">
                <a:alpha val="40000"/>
              </a:prstClr>
            </a:outerShdw>
          </a:effectLst>
        </p:spPr>
      </p:pic>
      <p:sp>
        <p:nvSpPr>
          <p:cNvPr id="9" name="TextBox 8"/>
          <p:cNvSpPr txBox="1"/>
          <p:nvPr/>
        </p:nvSpPr>
        <p:spPr>
          <a:xfrm>
            <a:off x="4457700" y="6228828"/>
            <a:ext cx="3276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5"/>
              </a:rPr>
              <a:t>www.securesheepwool.org</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pic>
        <p:nvPicPr>
          <p:cNvPr id="10" name="Content Placeholder 9" descr="spanish biosecurity poster for visitors with sheep contact"/>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619474" y="1488736"/>
            <a:ext cx="4734326" cy="3657776"/>
          </a:xfrm>
          <a:prstGeom prst="rect">
            <a:avLst/>
          </a:prstGeom>
          <a:effectLst>
            <a:outerShdw blurRad="114300" dist="38100" dir="2700000" sx="101000" sy="101000" algn="tl" rotWithShape="0">
              <a:prstClr val="black">
                <a:alpha val="40000"/>
              </a:prstClr>
            </a:outerShdw>
          </a:effectLst>
        </p:spPr>
      </p:pic>
    </p:spTree>
    <p:extLst>
      <p:ext uri="{BB962C8B-B14F-4D97-AF65-F5344CB8AC3E}">
        <p14:creationId xmlns:p14="http://schemas.microsoft.com/office/powerpoint/2010/main" val="4234488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250" fill="hold"/>
                                        <p:tgtEl>
                                          <p:spTgt spid="11"/>
                                        </p:tgtEl>
                                        <p:attrNameLst>
                                          <p:attrName>ppt_x</p:attrName>
                                        </p:attrNameLst>
                                      </p:cBhvr>
                                      <p:tavLst>
                                        <p:tav tm="0">
                                          <p:val>
                                            <p:strVal val="1+#ppt_w/2"/>
                                          </p:val>
                                        </p:tav>
                                        <p:tav tm="100000">
                                          <p:val>
                                            <p:strVal val="#ppt_x"/>
                                          </p:val>
                                        </p:tav>
                                      </p:tavLst>
                                    </p:anim>
                                    <p:anim calcmode="lin" valueType="num">
                                      <p:cBhvr additive="base">
                                        <p:cTn id="13" dur="1250" fill="hold"/>
                                        <p:tgtEl>
                                          <p:spTgt spid="11"/>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2" presetClass="entr" presetSubtype="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250" fill="hold"/>
                                        <p:tgtEl>
                                          <p:spTgt spid="10"/>
                                        </p:tgtEl>
                                        <p:attrNameLst>
                                          <p:attrName>ppt_x</p:attrName>
                                        </p:attrNameLst>
                                      </p:cBhvr>
                                      <p:tavLst>
                                        <p:tav tm="0">
                                          <p:val>
                                            <p:strVal val="1+#ppt_w/2"/>
                                          </p:val>
                                        </p:tav>
                                        <p:tav tm="100000">
                                          <p:val>
                                            <p:strVal val="#ppt_x"/>
                                          </p:val>
                                        </p:tav>
                                      </p:tavLst>
                                    </p:anim>
                                    <p:anim calcmode="lin" valueType="num">
                                      <p:cBhvr additive="base">
                                        <p:cTn id="23"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3"/>
              </a:rPr>
              <a:t>www.cfsph.iastate.edu/biosecurity/</a:t>
            </a:r>
            <a:r>
              <a:rPr lang="en-US" dirty="0"/>
              <a:t> </a:t>
            </a:r>
          </a:p>
        </p:txBody>
      </p:sp>
      <p:pic>
        <p:nvPicPr>
          <p:cNvPr id="7" name="Content Placeholder 4"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15733" y="1429605"/>
            <a:ext cx="6050800" cy="522180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9333653" y="4781973"/>
            <a:ext cx="2560320" cy="1241622"/>
          </a:xfrm>
          <a:prstGeom prst="rect">
            <a:avLst/>
          </a:prstGeom>
          <a:noFill/>
        </p:spPr>
        <p:txBody>
          <a:bodyPr wrap="square" rtlCol="0">
            <a:spAutoFit/>
          </a:bodyPr>
          <a:lstStyle/>
          <a:p>
            <a:pPr defTabSz="1219170">
              <a:buClr>
                <a:srgbClr val="000000"/>
              </a:buClr>
            </a:pPr>
            <a:r>
              <a:rPr lang="en-US" sz="1867" kern="0" dirty="0">
                <a:solidFill>
                  <a:srgbClr val="000000"/>
                </a:solidFill>
                <a:latin typeface="Verdana" panose="020B0604030504040204" pitchFamily="34" charset="0"/>
                <a:ea typeface="Verdana" panose="020B0604030504040204" pitchFamily="34" charset="0"/>
                <a:cs typeface="Arial"/>
                <a:sym typeface="Arial"/>
              </a:rPr>
              <a:t>Funding provided by USDA NADPRP and USDA NIFA NCR SARE</a:t>
            </a:r>
          </a:p>
        </p:txBody>
      </p:sp>
    </p:spTree>
    <p:extLst>
      <p:ext uri="{BB962C8B-B14F-4D97-AF65-F5344CB8AC3E}">
        <p14:creationId xmlns:p14="http://schemas.microsoft.com/office/powerpoint/2010/main" val="1802744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E65E-EA0B-4C88-9C9A-BAB304F4A371}"/>
              </a:ext>
            </a:extLst>
          </p:cNvPr>
          <p:cNvSpPr>
            <a:spLocks noGrp="1"/>
          </p:cNvSpPr>
          <p:nvPr>
            <p:ph type="title"/>
          </p:nvPr>
        </p:nvSpPr>
        <p:spPr/>
        <p:txBody>
          <a:bodyPr/>
          <a:lstStyle/>
          <a:p>
            <a:pPr algn="ctr"/>
            <a:r>
              <a:rPr lang="en-US" dirty="0"/>
              <a:t>Acknowledgements </a:t>
            </a:r>
          </a:p>
        </p:txBody>
      </p:sp>
      <p:sp>
        <p:nvSpPr>
          <p:cNvPr id="5" name="Content Placeholder 4"/>
          <p:cNvSpPr>
            <a:spLocks noGrp="1"/>
          </p:cNvSpPr>
          <p:nvPr>
            <p:ph idx="1"/>
          </p:nvPr>
        </p:nvSpPr>
        <p:spPr/>
        <p:txBody>
          <a:bodyPr>
            <a:normAutofit lnSpcReduction="10000"/>
          </a:bodyPr>
          <a:lstStyle/>
          <a:p>
            <a:pPr marL="0" indent="0" algn="ctr">
              <a:buNone/>
            </a:pPr>
            <a:r>
              <a:rPr lang="en-US" dirty="0">
                <a:latin typeface="Calibri" panose="020F0502020204030204" pitchFamily="34" charset="0"/>
              </a:rPr>
              <a:t>Development of this material was made possible through a grant provided to the CFSPH, ISU, CVM from the American Sheep Industry Association and the USDA APHIS through the NADPRP. ISU is an equal opportunity provider. For the full non-discrimination statement or accommodation inquiries, go to </a:t>
            </a:r>
            <a:r>
              <a:rPr lang="en-US" u="sng" dirty="0">
                <a:solidFill>
                  <a:srgbClr val="6888C9"/>
                </a:solidFill>
                <a:latin typeface="Calibri" panose="020F0502020204030204" pitchFamily="34" charset="0"/>
                <a:hlinkClick r:id="rId3" tooltip="http://www.extension.iastate.edu/diversity/ext"/>
              </a:rPr>
              <a:t>www.extension.iastate.edu/diversity/ext</a:t>
            </a:r>
            <a:r>
              <a:rPr lang="en-US" dirty="0">
                <a:latin typeface="Calibri" panose="020F0502020204030204" pitchFamily="34" charset="0"/>
              </a:rPr>
              <a:t>.</a:t>
            </a:r>
          </a:p>
          <a:p>
            <a:pPr marL="0" indent="0" algn="ctr">
              <a:buNone/>
            </a:pPr>
            <a:r>
              <a:rPr lang="en-US" dirty="0">
                <a:latin typeface="Calibri" panose="020F0502020204030204" pitchFamily="34" charset="0"/>
              </a:rPr>
              <a:t>Funding for the Secure Sheep and Wool Supply Plan was made possible through a grant provided to the CFSPH from the American Sheep Industry (ASI) Association and USDA APHIS.</a:t>
            </a:r>
          </a:p>
          <a:p>
            <a:endParaRPr lang="en-US" dirty="0"/>
          </a:p>
        </p:txBody>
      </p:sp>
    </p:spTree>
    <p:extLst>
      <p:ext uri="{BB962C8B-B14F-4D97-AF65-F5344CB8AC3E}">
        <p14:creationId xmlns:p14="http://schemas.microsoft.com/office/powerpoint/2010/main" val="249884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dirty="0"/>
              <a:t>Six Incredible Ways!</a:t>
            </a:r>
          </a:p>
        </p:txBody>
      </p:sp>
      <p:sp>
        <p:nvSpPr>
          <p:cNvPr id="461827" name="Rectangle 3"/>
          <p:cNvSpPr>
            <a:spLocks noGrp="1" noChangeArrowheads="1"/>
          </p:cNvSpPr>
          <p:nvPr>
            <p:ph type="body" sz="half" idx="1"/>
          </p:nvPr>
        </p:nvSpPr>
        <p:spPr/>
        <p:txBody>
          <a:bodyPr/>
          <a:lstStyle/>
          <a:p>
            <a:pPr marL="457200" indent="-457200">
              <a:buFont typeface="+mj-lt"/>
              <a:buAutoNum type="arabicPeriod"/>
            </a:pPr>
            <a:r>
              <a:rPr lang="en-US" dirty="0"/>
              <a:t>Aerosol</a:t>
            </a:r>
          </a:p>
          <a:p>
            <a:pPr marL="457200" indent="-457200">
              <a:buFont typeface="+mj-lt"/>
              <a:buAutoNum type="arabicPeriod"/>
            </a:pPr>
            <a:r>
              <a:rPr lang="en-US" dirty="0"/>
              <a:t>Direct contact</a:t>
            </a:r>
          </a:p>
          <a:p>
            <a:pPr marL="457200" indent="-457200">
              <a:buFont typeface="+mj-lt"/>
              <a:buAutoNum type="arabicPeriod"/>
            </a:pPr>
            <a:r>
              <a:rPr lang="en-US" dirty="0"/>
              <a:t>Fomite</a:t>
            </a:r>
          </a:p>
          <a:p>
            <a:pPr marL="457200" indent="-457200">
              <a:buFont typeface="+mj-lt"/>
              <a:buAutoNum type="arabicPeriod"/>
            </a:pPr>
            <a:r>
              <a:rPr lang="en-US" dirty="0"/>
              <a:t>Oral</a:t>
            </a:r>
          </a:p>
          <a:p>
            <a:pPr marL="457200" indent="-457200">
              <a:buFont typeface="+mj-lt"/>
              <a:buAutoNum type="arabicPeriod"/>
            </a:pPr>
            <a:r>
              <a:rPr lang="en-US" dirty="0"/>
              <a:t>Vector</a:t>
            </a:r>
          </a:p>
          <a:p>
            <a:pPr marL="457200" indent="-457200">
              <a:buFont typeface="+mj-lt"/>
              <a:buAutoNum type="arabicPeriod"/>
            </a:pPr>
            <a:r>
              <a:rPr lang="en-US" dirty="0"/>
              <a:t>Zoonotic</a:t>
            </a:r>
          </a:p>
        </p:txBody>
      </p:sp>
      <p:sp>
        <p:nvSpPr>
          <p:cNvPr id="461828" name="Rectangle 4"/>
          <p:cNvSpPr>
            <a:spLocks noChangeArrowheads="1"/>
          </p:cNvSpPr>
          <p:nvPr/>
        </p:nvSpPr>
        <p:spPr bwMode="auto">
          <a:xfrm>
            <a:off x="4800600" y="4419600"/>
            <a:ext cx="3886200" cy="1644650"/>
          </a:xfrm>
          <a:prstGeom prst="rect">
            <a:avLst/>
          </a:prstGeom>
          <a:noFill/>
          <a:ln w="9525">
            <a:noFill/>
            <a:miter lim="800000"/>
            <a:headEnd/>
            <a:tailEnd/>
          </a:ln>
          <a:effectLst/>
        </p:spPr>
        <p:txBody>
          <a:bodyPr lIns="91432" tIns="45716" rIns="91432" bIns="45716"/>
          <a:lstStyle/>
          <a:p>
            <a:pPr marL="971550" lvl="1" indent="-514350">
              <a:spcBef>
                <a:spcPct val="20000"/>
              </a:spcBef>
              <a:buFont typeface="+mj-lt"/>
              <a:buAutoNum type="arabicPeriod" startAt="4"/>
            </a:pPr>
            <a:endParaRPr lang="en-US" sz="2800" dirty="0"/>
          </a:p>
        </p:txBody>
      </p:sp>
      <p:sp>
        <p:nvSpPr>
          <p:cNvPr id="461831" name="Rectangle 7"/>
          <p:cNvSpPr>
            <a:spLocks noChangeArrowheads="1"/>
          </p:cNvSpPr>
          <p:nvPr/>
        </p:nvSpPr>
        <p:spPr bwMode="auto">
          <a:xfrm>
            <a:off x="1981200" y="4419600"/>
            <a:ext cx="3886200" cy="1644650"/>
          </a:xfrm>
          <a:prstGeom prst="rect">
            <a:avLst/>
          </a:prstGeom>
          <a:noFill/>
          <a:ln w="9525">
            <a:noFill/>
            <a:miter lim="800000"/>
            <a:headEnd/>
            <a:tailEnd/>
          </a:ln>
          <a:effectLst/>
        </p:spPr>
        <p:txBody>
          <a:bodyPr lIns="91432" tIns="45716" rIns="91432" bIns="45716"/>
          <a:lstStyle/>
          <a:p>
            <a:pPr marL="793750" lvl="1" indent="-514350">
              <a:spcBef>
                <a:spcPct val="20000"/>
              </a:spcBef>
              <a:buFont typeface="+mj-lt"/>
              <a:buAutoNum type="arabicPeriod"/>
            </a:pPr>
            <a:endParaRPr lang="en-US" sz="2800" b="1" dirty="0"/>
          </a:p>
        </p:txBody>
      </p:sp>
      <p:pic>
        <p:nvPicPr>
          <p:cNvPr id="13" name="Picture 4" descr="A sheep sneezing. If it is infected and another sheep breathes in the same droplets, spread can happen. &#10;"/>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83" t="5199" r="1250"/>
          <a:stretch/>
        </p:blipFill>
        <p:spPr>
          <a:xfrm>
            <a:off x="3853005" y="1481846"/>
            <a:ext cx="2723055" cy="2464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5" descr="This ewe is licking her newborn lamb. If the ewe carried a disease, it could be spread directly through the uterus or during birt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51" r="18752"/>
          <a:stretch/>
        </p:blipFill>
        <p:spPr>
          <a:xfrm>
            <a:off x="6656247" y="1477198"/>
            <a:ext cx="2647486" cy="2462414"/>
          </a:xfrm>
          <a:prstGeom prst="rect">
            <a:avLst/>
          </a:prstGeom>
          <a:ln>
            <a:noFill/>
          </a:ln>
          <a:effectLst>
            <a:outerShdw blurRad="292100" dist="139700" dir="2700000" algn="tl" rotWithShape="0">
              <a:srgbClr val="333333">
                <a:alpha val="65000"/>
              </a:srgbClr>
            </a:outerShdw>
          </a:effectLst>
        </p:spPr>
      </p:pic>
      <p:pic>
        <p:nvPicPr>
          <p:cNvPr id="17" name="Picture 16" descr="a girl holding a lamb. If the lamb, or the girl, is carrying a germ like E. coli or crypto, they could share that through contact. "/>
          <p:cNvPicPr>
            <a:picLocks noChangeAspect="1"/>
          </p:cNvPicPr>
          <p:nvPr/>
        </p:nvPicPr>
        <p:blipFill rotWithShape="1">
          <a:blip r:embed="rId6" cstate="print">
            <a:extLst>
              <a:ext uri="{28A0092B-C50C-407E-A947-70E740481C1C}">
                <a14:useLocalDpi xmlns:a14="http://schemas.microsoft.com/office/drawing/2010/main" val="0"/>
              </a:ext>
            </a:extLst>
          </a:blip>
          <a:srcRect l="29182"/>
          <a:stretch/>
        </p:blipFill>
        <p:spPr>
          <a:xfrm>
            <a:off x="9407900" y="4041014"/>
            <a:ext cx="2651760" cy="2496312"/>
          </a:xfrm>
          <a:prstGeom prst="rect">
            <a:avLst/>
          </a:prstGeom>
          <a:ln>
            <a:noFill/>
          </a:ln>
          <a:effectLst>
            <a:outerShdw blurRad="292100" dist="139700" dir="2700000" algn="tl" rotWithShape="0">
              <a:srgbClr val="333333">
                <a:alpha val="65000"/>
              </a:srgbClr>
            </a:outerShdw>
          </a:effectLst>
        </p:spPr>
      </p:pic>
      <p:pic>
        <p:nvPicPr>
          <p:cNvPr id="18" name="Picture 5" descr="sheep in an outdoor pen. These sheep are exposed to bugs outdoors, like flies and mosquitos, which can spread diseases.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89" t="4190" r="11289"/>
          <a:stretch/>
        </p:blipFill>
        <p:spPr>
          <a:xfrm>
            <a:off x="6651947" y="4041519"/>
            <a:ext cx="2651760" cy="2495807"/>
          </a:xfrm>
          <a:prstGeom prst="rect">
            <a:avLst/>
          </a:prstGeom>
          <a:ln>
            <a:noFill/>
          </a:ln>
          <a:effectLst>
            <a:outerShdw blurRad="292100" dist="139700" dir="2700000" algn="tl" rotWithShape="0">
              <a:srgbClr val="333333">
                <a:alpha val="65000"/>
              </a:srgbClr>
            </a:outerShdw>
          </a:effectLst>
        </p:spPr>
      </p:pic>
      <p:pic>
        <p:nvPicPr>
          <p:cNvPr id="19" name="Picture 4" descr="A group of sheep eating. If a sheep eats feed that is contaminated with manure, saliva, or urine from an infected animal, they can become infected.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0015"/>
          <a:stretch/>
        </p:blipFill>
        <p:spPr>
          <a:xfrm>
            <a:off x="3924300" y="4044881"/>
            <a:ext cx="2651760" cy="2461187"/>
          </a:xfrm>
          <a:prstGeom prst="rect">
            <a:avLst/>
          </a:prstGeom>
          <a:ln>
            <a:noFill/>
          </a:ln>
          <a:effectLst>
            <a:outerShdw blurRad="292100" dist="139700" dir="2700000" algn="tl" rotWithShape="0">
              <a:srgbClr val="333333">
                <a:alpha val="65000"/>
              </a:srgbClr>
            </a:outerShdw>
          </a:effectLst>
        </p:spPr>
      </p:pic>
      <p:pic>
        <p:nvPicPr>
          <p:cNvPr id="20" name="Picture 2" descr="ear tagging tools. If a syringe or the needle becomes contaminated with a germ and shared between animals, germs can be spread."/>
          <p:cNvPicPr>
            <a:picLocks noChangeAspect="1" noChangeArrowheads="1"/>
          </p:cNvPicPr>
          <p:nvPr/>
        </p:nvPicPr>
        <p:blipFill rotWithShape="1">
          <a:blip r:embed="rId9">
            <a:extLst>
              <a:ext uri="{28A0092B-C50C-407E-A947-70E740481C1C}">
                <a14:useLocalDpi xmlns:a14="http://schemas.microsoft.com/office/drawing/2010/main" val="0"/>
              </a:ext>
            </a:extLst>
          </a:blip>
          <a:srcRect l="15752" t="49730" r="18455"/>
          <a:stretch/>
        </p:blipFill>
        <p:spPr bwMode="auto">
          <a:xfrm>
            <a:off x="9398518" y="1474934"/>
            <a:ext cx="2620694" cy="246241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31300" y="1460295"/>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1</a:t>
            </a:r>
          </a:p>
        </p:txBody>
      </p:sp>
      <p:sp>
        <p:nvSpPr>
          <p:cNvPr id="22" name="TextBox 21"/>
          <p:cNvSpPr txBox="1"/>
          <p:nvPr/>
        </p:nvSpPr>
        <p:spPr>
          <a:xfrm>
            <a:off x="8854046" y="1451021"/>
            <a:ext cx="635497" cy="584775"/>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rPr>
              <a:t>2</a:t>
            </a:r>
          </a:p>
        </p:txBody>
      </p:sp>
      <p:sp>
        <p:nvSpPr>
          <p:cNvPr id="23" name="TextBox 22"/>
          <p:cNvSpPr txBox="1"/>
          <p:nvPr/>
        </p:nvSpPr>
        <p:spPr>
          <a:xfrm>
            <a:off x="11605824" y="1414062"/>
            <a:ext cx="635497" cy="1077218"/>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3</a:t>
            </a:r>
          </a:p>
          <a:p>
            <a:endParaRPr lang="en-US" sz="3200" dirty="0">
              <a:solidFill>
                <a:schemeClr val="bg1"/>
              </a:solidFill>
              <a:latin typeface="Verdana" panose="020B0604030504040204" pitchFamily="34" charset="0"/>
              <a:ea typeface="Verdana" panose="020B0604030504040204" pitchFamily="34" charset="0"/>
            </a:endParaRPr>
          </a:p>
        </p:txBody>
      </p:sp>
      <p:sp>
        <p:nvSpPr>
          <p:cNvPr id="24" name="TextBox 23"/>
          <p:cNvSpPr txBox="1"/>
          <p:nvPr/>
        </p:nvSpPr>
        <p:spPr>
          <a:xfrm>
            <a:off x="6020750" y="4060469"/>
            <a:ext cx="635497" cy="584775"/>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rPr>
              <a:t>4</a:t>
            </a:r>
          </a:p>
        </p:txBody>
      </p:sp>
      <p:sp>
        <p:nvSpPr>
          <p:cNvPr id="25" name="TextBox 24"/>
          <p:cNvSpPr txBox="1"/>
          <p:nvPr/>
        </p:nvSpPr>
        <p:spPr>
          <a:xfrm>
            <a:off x="8818266" y="3994644"/>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5</a:t>
            </a:r>
          </a:p>
        </p:txBody>
      </p:sp>
      <p:sp>
        <p:nvSpPr>
          <p:cNvPr id="26" name="TextBox 25"/>
          <p:cNvSpPr txBox="1"/>
          <p:nvPr/>
        </p:nvSpPr>
        <p:spPr>
          <a:xfrm>
            <a:off x="11605824" y="4041014"/>
            <a:ext cx="6354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6</a:t>
            </a:r>
            <a:endParaRPr lang="en-US" sz="3200" dirty="0">
              <a:solidFill>
                <a:schemeClr val="bg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1044522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descr="small ruminant disease by transmission route. this one being oral/ingestio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74" y="730857"/>
            <a:ext cx="3362396" cy="4351337"/>
          </a:xfrm>
          <a:prstGeom prst="rect">
            <a:avLst/>
          </a:prstGeom>
          <a:ln>
            <a:noFill/>
          </a:ln>
          <a:effectLst>
            <a:outerShdw blurRad="292100" dist="139700" dir="2700000" algn="tl" rotWithShape="0">
              <a:srgbClr val="333333">
                <a:alpha val="65000"/>
              </a:srgbClr>
            </a:outerShdw>
          </a:effectLst>
        </p:spPr>
      </p:pic>
      <p:pic>
        <p:nvPicPr>
          <p:cNvPr id="7" name="Content Placeholder 6" descr="small ruminant disease by transmission route. this one being fomites "/>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841880" y="1049102"/>
            <a:ext cx="3362397" cy="4351337"/>
          </a:xfrm>
          <a:prstGeom prst="rect">
            <a:avLst/>
          </a:prstGeom>
          <a:ln>
            <a:noFill/>
          </a:ln>
          <a:effectLst>
            <a:outerShdw blurRad="292100" dist="139700" dir="2700000" algn="tl" rotWithShape="0">
              <a:srgbClr val="333333">
                <a:alpha val="65000"/>
              </a:srgbClr>
            </a:outerShdw>
          </a:effectLst>
        </p:spPr>
      </p:pic>
      <p:pic>
        <p:nvPicPr>
          <p:cNvPr id="10" name="Content Placeholder 7" descr="small ruminant disease by transmission route. this one being direct contac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2696" y="1367348"/>
            <a:ext cx="3362396" cy="4351337"/>
          </a:xfrm>
          <a:prstGeom prst="rect">
            <a:avLst/>
          </a:prstGeom>
          <a:ln>
            <a:noFill/>
          </a:ln>
          <a:effectLst>
            <a:outerShdw blurRad="292100" dist="139700" dir="2700000" algn="tl" rotWithShape="0">
              <a:srgbClr val="333333">
                <a:alpha val="65000"/>
              </a:srgbClr>
            </a:outerShdw>
          </a:effectLst>
        </p:spPr>
      </p:pic>
      <p:pic>
        <p:nvPicPr>
          <p:cNvPr id="11" name="Content Placeholder 7" descr="small ruminant disease by transmission route. this one being aerosol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564" y="1685594"/>
            <a:ext cx="3362396" cy="435133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90474" y="5852265"/>
            <a:ext cx="5818333"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www.cfsph.iastate.edu/infection-control/routes/ </a:t>
            </a:r>
          </a:p>
        </p:txBody>
      </p:sp>
      <p:pic>
        <p:nvPicPr>
          <p:cNvPr id="8" name="Content Placeholder 7" descr="small ruminant disease by transmission route. this one being all routes"/>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7784710" y="2072177"/>
            <a:ext cx="3362397" cy="4351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40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dirty="0"/>
              <a:t>Disease Spread</a:t>
            </a:r>
          </a:p>
        </p:txBody>
      </p:sp>
      <p:sp>
        <p:nvSpPr>
          <p:cNvPr id="377859" name="Rectangle 3"/>
          <p:cNvSpPr>
            <a:spLocks noGrp="1" noChangeArrowheads="1"/>
          </p:cNvSpPr>
          <p:nvPr>
            <p:ph type="body" sz="half" idx="1"/>
          </p:nvPr>
        </p:nvSpPr>
        <p:spPr/>
        <p:txBody>
          <a:bodyPr/>
          <a:lstStyle/>
          <a:p>
            <a:r>
              <a:rPr lang="en-US" dirty="0"/>
              <a:t>Animals may not show</a:t>
            </a:r>
            <a:br>
              <a:rPr lang="en-US" dirty="0"/>
            </a:br>
            <a:r>
              <a:rPr lang="en-US" dirty="0"/>
              <a:t>obvious signs of disease</a:t>
            </a:r>
          </a:p>
          <a:p>
            <a:r>
              <a:rPr lang="en-US" dirty="0"/>
              <a:t>Knowing ways </a:t>
            </a:r>
            <a:br>
              <a:rPr lang="en-US" dirty="0"/>
            </a:br>
            <a:r>
              <a:rPr lang="en-US" dirty="0"/>
              <a:t>disease is spread </a:t>
            </a:r>
            <a:br>
              <a:rPr lang="en-US" dirty="0"/>
            </a:br>
            <a:r>
              <a:rPr lang="en-US" dirty="0"/>
              <a:t>helps with prevention</a:t>
            </a:r>
          </a:p>
          <a:p>
            <a:pPr lvl="1"/>
            <a:r>
              <a:rPr lang="en-US" dirty="0"/>
              <a:t>Limit disease spread risk </a:t>
            </a:r>
            <a:br>
              <a:rPr lang="en-US" dirty="0"/>
            </a:br>
            <a:r>
              <a:rPr lang="en-US" dirty="0"/>
              <a:t>to livestock and people contacting them</a:t>
            </a:r>
          </a:p>
        </p:txBody>
      </p:sp>
      <p:pic>
        <p:nvPicPr>
          <p:cNvPr id="377860" name="Picture 4" descr="a momma sheep and her lambs outside. they look healthy "/>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l="17686" r="28284"/>
          <a:stretch/>
        </p:blipFill>
        <p:spPr>
          <a:xfrm>
            <a:off x="6607834" y="1752766"/>
            <a:ext cx="3821764" cy="335246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97221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a:t>
            </a:r>
          </a:p>
        </p:txBody>
      </p:sp>
      <p:sp>
        <p:nvSpPr>
          <p:cNvPr id="3" name="Content Placeholder 2"/>
          <p:cNvSpPr>
            <a:spLocks noGrp="1"/>
          </p:cNvSpPr>
          <p:nvPr>
            <p:ph sz="half" idx="1"/>
          </p:nvPr>
        </p:nvSpPr>
        <p:spPr/>
        <p:txBody>
          <a:bodyPr>
            <a:normAutofit/>
          </a:bodyPr>
          <a:lstStyle/>
          <a:p>
            <a:r>
              <a:rPr lang="en-US" dirty="0"/>
              <a:t>“Procedures intended to protect humans or animals against disease or harmful biological agents”</a:t>
            </a:r>
          </a:p>
          <a:p>
            <a:pPr lvl="1"/>
            <a:r>
              <a:rPr lang="en-US" dirty="0"/>
              <a:t>Oxford Dictionary</a:t>
            </a:r>
          </a:p>
        </p:txBody>
      </p:sp>
      <p:pic>
        <p:nvPicPr>
          <p:cNvPr id="5" name="FAO-biosecurity-statement-clip">
            <a:hlinkClick r:id="" action="ppaction://media"/>
          </p:cNvPr>
          <p:cNvPicPr>
            <a:picLocks noGrp="1" noChangeAspect="1"/>
          </p:cNvPicPr>
          <p:nvPr>
            <p:ph sz="half" idx="2"/>
            <a:videoFile r:link="rId2"/>
            <p:extLst>
              <p:ext uri="{DAA4B4D4-6D71-4841-9C94-3DE7FCFB9230}">
                <p14:media xmlns:p14="http://schemas.microsoft.com/office/powerpoint/2010/main" r:embed="rId1">
                  <p14:fade in="500"/>
                </p14:media>
              </p:ext>
            </p:extLst>
          </p:nvPr>
        </p:nvPicPr>
        <p:blipFill>
          <a:blip r:embed="rId5"/>
          <a:stretch>
            <a:fillRect/>
          </a:stretch>
        </p:blipFill>
        <p:spPr>
          <a:xfrm>
            <a:off x="6172200" y="1825625"/>
            <a:ext cx="5181600" cy="2914650"/>
          </a:xfrm>
        </p:spPr>
      </p:pic>
      <p:sp>
        <p:nvSpPr>
          <p:cNvPr id="6" name="TextBox 5"/>
          <p:cNvSpPr txBox="1"/>
          <p:nvPr/>
        </p:nvSpPr>
        <p:spPr>
          <a:xfrm>
            <a:off x="6172200" y="4740275"/>
            <a:ext cx="5181600" cy="923330"/>
          </a:xfrm>
          <a:prstGeom prst="rect">
            <a:avLst/>
          </a:prstGeom>
          <a:noFill/>
        </p:spPr>
        <p:txBody>
          <a:bodyPr wrap="square" rtlCol="0">
            <a:spAutoFit/>
          </a:bodyPr>
          <a:lstStyle/>
          <a:p>
            <a:pPr algn="ctr"/>
            <a:r>
              <a:rPr lang="en-US" dirty="0"/>
              <a:t>Source: Food and Agriculture Organization</a:t>
            </a:r>
            <a:br>
              <a:rPr lang="en-US" dirty="0"/>
            </a:br>
            <a:r>
              <a:rPr lang="en-US" dirty="0">
                <a:hlinkClick r:id="rId6"/>
              </a:rPr>
              <a:t>https://youtu.be/9iy9Ebqr5-w</a:t>
            </a:r>
            <a:r>
              <a:rPr lang="en-US" dirty="0"/>
              <a:t>  </a:t>
            </a:r>
          </a:p>
          <a:p>
            <a:endParaRPr lang="en-US" dirty="0"/>
          </a:p>
        </p:txBody>
      </p:sp>
    </p:spTree>
    <p:extLst>
      <p:ext uri="{BB962C8B-B14F-4D97-AF65-F5344CB8AC3E}">
        <p14:creationId xmlns:p14="http://schemas.microsoft.com/office/powerpoint/2010/main" val="36192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diseases worry you most?</a:t>
            </a:r>
            <a:endParaRPr lang="en-US" dirty="0"/>
          </a:p>
        </p:txBody>
      </p:sp>
      <p:sp>
        <p:nvSpPr>
          <p:cNvPr id="6" name="Rectangle 5" descr="salmonella "/>
          <p:cNvSpPr/>
          <p:nvPr/>
        </p:nvSpPr>
        <p:spPr>
          <a:xfrm rot="20503781">
            <a:off x="1025745" y="2388702"/>
            <a:ext cx="362952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Salmonella</a:t>
            </a:r>
          </a:p>
        </p:txBody>
      </p:sp>
      <p:sp>
        <p:nvSpPr>
          <p:cNvPr id="7" name="Rectangle 6" descr="scrapie "/>
          <p:cNvSpPr/>
          <p:nvPr/>
        </p:nvSpPr>
        <p:spPr>
          <a:xfrm rot="1050198">
            <a:off x="4310397" y="3449391"/>
            <a:ext cx="226459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Scrapie</a:t>
            </a:r>
          </a:p>
        </p:txBody>
      </p:sp>
      <p:sp>
        <p:nvSpPr>
          <p:cNvPr id="8" name="Rectangle 7" descr="e. coli "/>
          <p:cNvSpPr/>
          <p:nvPr/>
        </p:nvSpPr>
        <p:spPr>
          <a:xfrm rot="20425762">
            <a:off x="9302796" y="3449390"/>
            <a:ext cx="186281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1">
                    <a:lumMod val="75000"/>
                    <a:lumOff val="25000"/>
                  </a:schemeClr>
                </a:solidFill>
              </a:rPr>
              <a:t>E. coli</a:t>
            </a:r>
            <a:endParaRPr lang="en-US" sz="5400" b="1" cap="none" spc="0" dirty="0">
              <a:ln/>
              <a:solidFill>
                <a:schemeClr val="accent1">
                  <a:lumMod val="75000"/>
                  <a:lumOff val="25000"/>
                </a:schemeClr>
              </a:solidFill>
              <a:effectLst/>
            </a:endParaRPr>
          </a:p>
        </p:txBody>
      </p:sp>
      <p:sp>
        <p:nvSpPr>
          <p:cNvPr id="10" name="Rectangle 9" descr="foot and mouth disease "/>
          <p:cNvSpPr/>
          <p:nvPr/>
        </p:nvSpPr>
        <p:spPr>
          <a:xfrm>
            <a:off x="6619398" y="4882993"/>
            <a:ext cx="5298374"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Foot and mouth disease</a:t>
            </a:r>
          </a:p>
        </p:txBody>
      </p:sp>
      <p:sp>
        <p:nvSpPr>
          <p:cNvPr id="16" name="Rectangle 15" descr="johne's disease "/>
          <p:cNvSpPr/>
          <p:nvPr/>
        </p:nvSpPr>
        <p:spPr>
          <a:xfrm rot="1063095">
            <a:off x="4523626" y="2470585"/>
            <a:ext cx="46438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rgbClr val="FFC000"/>
                </a:solidFill>
              </a:rPr>
              <a:t>Johne’s</a:t>
            </a:r>
            <a:r>
              <a:rPr lang="en-US" sz="5400" b="1" dirty="0">
                <a:ln/>
                <a:solidFill>
                  <a:srgbClr val="FFC000"/>
                </a:solidFill>
              </a:rPr>
              <a:t> Disease</a:t>
            </a:r>
            <a:endParaRPr lang="en-US" sz="5400" b="1" cap="none" spc="0" dirty="0">
              <a:ln/>
              <a:solidFill>
                <a:srgbClr val="FFC000"/>
              </a:solidFill>
              <a:effectLst/>
            </a:endParaRPr>
          </a:p>
        </p:txBody>
      </p:sp>
      <p:sp>
        <p:nvSpPr>
          <p:cNvPr id="18" name="Rectangle 17" descr="caseous lymphadenitis "/>
          <p:cNvSpPr/>
          <p:nvPr/>
        </p:nvSpPr>
        <p:spPr>
          <a:xfrm rot="767372">
            <a:off x="2254711" y="4626457"/>
            <a:ext cx="2140201" cy="830997"/>
          </a:xfrm>
          <a:prstGeom prst="rect">
            <a:avLst/>
          </a:prstGeom>
          <a:noFill/>
        </p:spPr>
        <p:txBody>
          <a:bodyPr wrap="none" lIns="91440" tIns="45720" rIns="91440" bIns="45720">
            <a:spAutoFit/>
          </a:bodyPr>
          <a:lstStyle/>
          <a:p>
            <a:pPr algn="ctr"/>
            <a:r>
              <a:rPr lang="en-US" sz="4800" b="1" dirty="0" smtClean="0">
                <a:ln w="22225">
                  <a:noFill/>
                  <a:prstDash val="solid"/>
                </a:ln>
                <a:solidFill>
                  <a:schemeClr val="tx2">
                    <a:lumMod val="60000"/>
                    <a:lumOff val="40000"/>
                  </a:schemeClr>
                </a:solidFill>
              </a:rPr>
              <a:t>Q Fever</a:t>
            </a:r>
            <a:endParaRPr lang="en-US" sz="4800" b="1" dirty="0">
              <a:ln w="22225">
                <a:noFill/>
                <a:prstDash val="solid"/>
              </a:ln>
              <a:solidFill>
                <a:schemeClr val="tx2">
                  <a:lumMod val="60000"/>
                  <a:lumOff val="40000"/>
                </a:schemeClr>
              </a:solidFill>
            </a:endParaRPr>
          </a:p>
        </p:txBody>
      </p:sp>
      <p:sp>
        <p:nvSpPr>
          <p:cNvPr id="20" name="Rectangle 19" descr="footrot"/>
          <p:cNvSpPr/>
          <p:nvPr/>
        </p:nvSpPr>
        <p:spPr>
          <a:xfrm rot="20901958">
            <a:off x="8189012" y="1807446"/>
            <a:ext cx="2505814" cy="923330"/>
          </a:xfrm>
          <a:prstGeom prst="rect">
            <a:avLst/>
          </a:prstGeom>
          <a:noFill/>
        </p:spPr>
        <p:txBody>
          <a:bodyPr wrap="none" lIns="91440" tIns="45720" rIns="91440" bIns="45720">
            <a:spAutoFit/>
          </a:bodyPr>
          <a:lstStyle/>
          <a:p>
            <a:pPr algn="ctr"/>
            <a:r>
              <a:rPr lang="en-US" sz="5400" b="1" dirty="0" smtClean="0">
                <a:ln w="12700">
                  <a:solidFill>
                    <a:schemeClr val="accent1"/>
                  </a:solidFill>
                  <a:prstDash val="solid"/>
                </a:ln>
                <a:solidFill>
                  <a:srgbClr val="23803F"/>
                </a:solidFill>
                <a:effectLst>
                  <a:outerShdw dist="38100" dir="2640000" algn="bl" rotWithShape="0">
                    <a:schemeClr val="accent1"/>
                  </a:outerShdw>
                </a:effectLst>
              </a:rPr>
              <a:t>Foot rot</a:t>
            </a:r>
            <a:endParaRPr lang="en-US" sz="5400" b="1" dirty="0">
              <a:ln w="12700">
                <a:solidFill>
                  <a:schemeClr val="accent1"/>
                </a:solidFill>
                <a:prstDash val="solid"/>
              </a:ln>
              <a:solidFill>
                <a:srgbClr val="23803F"/>
              </a:solidFill>
              <a:effectLst>
                <a:outerShdw dist="38100" dir="2640000" algn="bl" rotWithShape="0">
                  <a:schemeClr val="accent1"/>
                </a:outerShdw>
              </a:effectLst>
            </a:endParaRPr>
          </a:p>
        </p:txBody>
      </p:sp>
    </p:spTree>
    <p:extLst>
      <p:ext uri="{BB962C8B-B14F-4D97-AF65-F5344CB8AC3E}">
        <p14:creationId xmlns:p14="http://schemas.microsoft.com/office/powerpoint/2010/main" val="14088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 = Disease Prevention</a:t>
            </a:r>
          </a:p>
        </p:txBody>
      </p:sp>
      <p:sp>
        <p:nvSpPr>
          <p:cNvPr id="3" name="Content Placeholder 2"/>
          <p:cNvSpPr>
            <a:spLocks noGrp="1"/>
          </p:cNvSpPr>
          <p:nvPr>
            <p:ph idx="1"/>
          </p:nvPr>
        </p:nvSpPr>
        <p:spPr/>
        <p:txBody>
          <a:bodyPr>
            <a:normAutofit/>
          </a:bodyPr>
          <a:lstStyle/>
          <a:p>
            <a:r>
              <a:rPr lang="en-US" dirty="0"/>
              <a:t>Disease prevention = insurance</a:t>
            </a:r>
          </a:p>
          <a:p>
            <a:pPr lvl="1"/>
            <a:r>
              <a:rPr lang="en-US" dirty="0"/>
              <a:t>Paying premiums</a:t>
            </a:r>
          </a:p>
          <a:p>
            <a:pPr lvl="1"/>
            <a:r>
              <a:rPr lang="en-US" dirty="0"/>
              <a:t>Hope it’s never needed</a:t>
            </a:r>
          </a:p>
          <a:p>
            <a:pPr lvl="1"/>
            <a:r>
              <a:rPr lang="en-US" dirty="0"/>
              <a:t>Appreciate it when “disaster” strikes</a:t>
            </a:r>
          </a:p>
          <a:p>
            <a:r>
              <a:rPr lang="en-US" dirty="0"/>
              <a:t>If biosecurity is working, NO ONE KNOWS</a:t>
            </a:r>
          </a:p>
          <a:p>
            <a:pPr lvl="1"/>
            <a:r>
              <a:rPr lang="en-US" dirty="0"/>
              <a:t>Hard to put a value on its effectiveness</a:t>
            </a:r>
          </a:p>
          <a:p>
            <a:r>
              <a:rPr lang="en-US" dirty="0"/>
              <a:t>When there is a labor shortage, time is a </a:t>
            </a:r>
            <a:br>
              <a:rPr lang="en-US" dirty="0"/>
            </a:br>
            <a:r>
              <a:rPr lang="en-US" dirty="0"/>
              <a:t>precious commodity</a:t>
            </a:r>
          </a:p>
          <a:p>
            <a:pPr lvl="1"/>
            <a:r>
              <a:rPr lang="en-US" dirty="0"/>
              <a:t>Effective biosecurity takes time, practice</a:t>
            </a:r>
          </a:p>
        </p:txBody>
      </p:sp>
    </p:spTree>
    <p:extLst>
      <p:ext uri="{BB962C8B-B14F-4D97-AF65-F5344CB8AC3E}">
        <p14:creationId xmlns:p14="http://schemas.microsoft.com/office/powerpoint/2010/main" val="3035659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500"/>
                                        <p:tgtEl>
                                          <p:spTgt spid="3">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left)">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6319</TotalTime>
  <Words>4453</Words>
  <Application>Microsoft Office PowerPoint</Application>
  <PresentationFormat>Widescreen</PresentationFormat>
  <Paragraphs>341</Paragraphs>
  <Slides>38</Slides>
  <Notes>38</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38</vt:i4>
      </vt:variant>
    </vt:vector>
  </HeadingPairs>
  <TitlesOfParts>
    <vt:vector size="50" baseType="lpstr">
      <vt:lpstr>Arial</vt:lpstr>
      <vt:lpstr>Calibri</vt:lpstr>
      <vt:lpstr>Lato</vt:lpstr>
      <vt:lpstr>Lato Light</vt:lpstr>
      <vt:lpstr>Raleway</vt:lpstr>
      <vt:lpstr>Times New Roman</vt:lpstr>
      <vt:lpstr>Verdana</vt:lpstr>
      <vt:lpstr>Office Theme</vt:lpstr>
      <vt:lpstr>1_Office Theme</vt:lpstr>
      <vt:lpstr>2_Office Theme</vt:lpstr>
      <vt:lpstr>3_Office Theme</vt:lpstr>
      <vt:lpstr>4_Office Theme</vt:lpstr>
      <vt:lpstr>PROTECT YOUR  SHEEP</vt:lpstr>
      <vt:lpstr>Types of Germs</vt:lpstr>
      <vt:lpstr>Germ Spread</vt:lpstr>
      <vt:lpstr>Six Incredible Ways!</vt:lpstr>
      <vt:lpstr>PowerPoint Presentation</vt:lpstr>
      <vt:lpstr>Disease Spread</vt:lpstr>
      <vt:lpstr>Biosecurity</vt:lpstr>
      <vt:lpstr>What diseases worry you most?</vt:lpstr>
      <vt:lpstr>Biosecurity = Disease Prevention</vt:lpstr>
      <vt:lpstr>Benefits to Biosecurity NOW</vt:lpstr>
      <vt:lpstr>Benefits to Biosecurity NOW</vt:lpstr>
      <vt:lpstr>Daily to Enhanced Biosecurity</vt:lpstr>
      <vt:lpstr>Protecting the Flock</vt:lpstr>
      <vt:lpstr>Big journeys begin with small steps</vt:lpstr>
      <vt:lpstr>Movement Risks</vt:lpstr>
      <vt:lpstr>PowerPoint Presentation</vt:lpstr>
      <vt:lpstr>PowerPoint Presentation</vt:lpstr>
      <vt:lpstr>Step 1: Movement Risks</vt:lpstr>
      <vt:lpstr>Where can I learn more?</vt:lpstr>
      <vt:lpstr>Tip Sheets – Videos </vt:lpstr>
      <vt:lpstr>Tip Sheets – Checklist </vt:lpstr>
      <vt:lpstr>Step 2: Assess Biosecurity </vt:lpstr>
      <vt:lpstr>Checklist Topics </vt:lpstr>
      <vt:lpstr>Tip Sheet Topics</vt:lpstr>
      <vt:lpstr>Step 3: Biosecurity Plan Template</vt:lpstr>
      <vt:lpstr>Diseases Harm Animal Health</vt:lpstr>
      <vt:lpstr>Diseases are Spread By…</vt:lpstr>
      <vt:lpstr>Take Steps Today to Keep Diseases Out!</vt:lpstr>
      <vt:lpstr>Enhanced Biosecurity</vt:lpstr>
      <vt:lpstr>Foot and Mouth Disease:  Very Contagious Disease of Animals</vt:lpstr>
      <vt:lpstr>PowerPoint Presentation</vt:lpstr>
      <vt:lpstr>www.securesheepwool.org</vt:lpstr>
      <vt:lpstr>Resources</vt:lpstr>
      <vt:lpstr>Checklist/Plan Topics </vt:lpstr>
      <vt:lpstr>PowerPoint Presentation</vt:lpstr>
      <vt:lpstr>Biosecurity Posters</vt:lpstr>
      <vt:lpstr>www.cfsph.iastate.edu/biosecurity/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to Enhanced Biosecurity Secure Sheep Supply</dc:title>
  <dc:creator>Center for Food Security and Public Health, Iowa State University, College of Veterinary Medicine</dc:creator>
  <cp:lastModifiedBy>Bickett-Weddle, Danelle A [CFSPH]</cp:lastModifiedBy>
  <cp:revision>184</cp:revision>
  <dcterms:created xsi:type="dcterms:W3CDTF">2020-08-19T15:48:11Z</dcterms:created>
  <dcterms:modified xsi:type="dcterms:W3CDTF">2021-08-03T17:10:30Z</dcterms:modified>
</cp:coreProperties>
</file>