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Lst>
  <p:notesMasterIdLst>
    <p:notesMasterId r:id="rId43"/>
  </p:notesMasterIdLst>
  <p:sldIdLst>
    <p:sldId id="256" r:id="rId3"/>
    <p:sldId id="309" r:id="rId4"/>
    <p:sldId id="313" r:id="rId5"/>
    <p:sldId id="314" r:id="rId6"/>
    <p:sldId id="303" r:id="rId7"/>
    <p:sldId id="315" r:id="rId8"/>
    <p:sldId id="310" r:id="rId9"/>
    <p:sldId id="304" r:id="rId10"/>
    <p:sldId id="317" r:id="rId11"/>
    <p:sldId id="302" r:id="rId12"/>
    <p:sldId id="389" r:id="rId13"/>
    <p:sldId id="305" r:id="rId14"/>
    <p:sldId id="312" r:id="rId15"/>
    <p:sldId id="306" r:id="rId16"/>
    <p:sldId id="307" r:id="rId17"/>
    <p:sldId id="285" r:id="rId18"/>
    <p:sldId id="286" r:id="rId19"/>
    <p:sldId id="320" r:id="rId20"/>
    <p:sldId id="287" r:id="rId21"/>
    <p:sldId id="288" r:id="rId22"/>
    <p:sldId id="289" r:id="rId23"/>
    <p:sldId id="290" r:id="rId24"/>
    <p:sldId id="291" r:id="rId25"/>
    <p:sldId id="330" r:id="rId26"/>
    <p:sldId id="321" r:id="rId27"/>
    <p:sldId id="297" r:id="rId28"/>
    <p:sldId id="260" r:id="rId29"/>
    <p:sldId id="263" r:id="rId30"/>
    <p:sldId id="262" r:id="rId31"/>
    <p:sldId id="299" r:id="rId32"/>
    <p:sldId id="322" r:id="rId33"/>
    <p:sldId id="492" r:id="rId34"/>
    <p:sldId id="331" r:id="rId35"/>
    <p:sldId id="332" r:id="rId36"/>
    <p:sldId id="325" r:id="rId37"/>
    <p:sldId id="326" r:id="rId38"/>
    <p:sldId id="328" r:id="rId39"/>
    <p:sldId id="334" r:id="rId40"/>
    <p:sldId id="388"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neroden, Katie [CFSPH]" initials="SK[" lastIdx="3" clrIdx="0">
    <p:extLst>
      <p:ext uri="{19B8F6BF-5375-455C-9EA6-DF929625EA0E}">
        <p15:presenceInfo xmlns:p15="http://schemas.microsoft.com/office/powerpoint/2012/main" userId="S::kksten@iastate.edu::aa1a4b8b-10b1-437a-bb72-91768390d289" providerId="AD"/>
      </p:ext>
    </p:extLst>
  </p:cmAuthor>
  <p:cmAuthor id="2" name="alicia burleson" initials="ab" lastIdx="11" clrIdx="1">
    <p:extLst>
      <p:ext uri="{19B8F6BF-5375-455C-9EA6-DF929625EA0E}">
        <p15:presenceInfo xmlns:p15="http://schemas.microsoft.com/office/powerpoint/2012/main" userId="f1ab3528e1e3008e" providerId="Windows Live"/>
      </p:ext>
    </p:extLst>
  </p:cmAuthor>
  <p:cmAuthor id="3" name="Dauphinais, Ellen" initials="DE" lastIdx="9" clrIdx="2">
    <p:extLst>
      <p:ext uri="{19B8F6BF-5375-455C-9EA6-DF929625EA0E}">
        <p15:presenceInfo xmlns:p15="http://schemas.microsoft.com/office/powerpoint/2012/main" userId="S-1-5-21-1659004503-1450960922-1606980848-996077" providerId="AD"/>
      </p:ext>
    </p:extLst>
  </p:cmAuthor>
  <p:cmAuthor id="4" name="Bickett-Weddle, Danelle A [CFSPH]" initials="BDA[" lastIdx="3" clrIdx="3">
    <p:extLst>
      <p:ext uri="{19B8F6BF-5375-455C-9EA6-DF929625EA0E}">
        <p15:presenceInfo xmlns:p15="http://schemas.microsoft.com/office/powerpoint/2012/main" userId="S-1-5-21-1659004503-1450960922-1606980848-1037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74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8" autoAdjust="0"/>
    <p:restoredTop sz="65578" autoAdjust="0"/>
  </p:normalViewPr>
  <p:slideViewPr>
    <p:cSldViewPr snapToGrid="0">
      <p:cViewPr varScale="1">
        <p:scale>
          <a:sx n="63" d="100"/>
          <a:sy n="63" d="100"/>
        </p:scale>
        <p:origin x="1896" y="32"/>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0" d="100"/>
        <a:sy n="60" d="100"/>
      </p:scale>
      <p:origin x="0" y="0"/>
    </p:cViewPr>
  </p:sorterViewPr>
  <p:notesViewPr>
    <p:cSldViewPr snapToGrid="0">
      <p:cViewPr varScale="1">
        <p:scale>
          <a:sx n="51" d="100"/>
          <a:sy n="51" d="100"/>
        </p:scale>
        <p:origin x="1248"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8-02T12:44:56.266" idx="9">
    <p:pos x="10" y="10"/>
    <p:text>This was called 'Resources' in the sheep powerpoint. It might affect where you put slide 34/35?</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02413-8BEC-453F-AB7D-43D0F999C753}"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C490E-4853-45C9-9C51-2458EDBEEBAD}" type="slidenum">
              <a:rPr lang="en-US" smtClean="0"/>
              <a:t>‹#›</a:t>
            </a:fld>
            <a:endParaRPr lang="en-US"/>
          </a:p>
        </p:txBody>
      </p:sp>
    </p:spTree>
    <p:extLst>
      <p:ext uri="{BB962C8B-B14F-4D97-AF65-F5344CB8AC3E}">
        <p14:creationId xmlns:p14="http://schemas.microsoft.com/office/powerpoint/2010/main" val="314520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learn about ways to protect your poultry from diseases.</a:t>
            </a:r>
          </a:p>
          <a:p>
            <a:r>
              <a:rPr lang="en-US" b="1" dirty="0"/>
              <a:t>For</a:t>
            </a:r>
            <a:r>
              <a:rPr lang="en-US" b="1" baseline="0" dirty="0"/>
              <a:t> more biosecurity resources, visit www.cfsph.iastate.edu/biosecurity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presentation was developed by veterinarians at the Center for Food Security and Public Health, Iowa State University, College of Veterinary Medicine. Feel free to customize it to fit your needs. Please credit the original creators.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Author: Danelle Bickett-Weddle, DVM, MPH, PhD,</a:t>
            </a:r>
            <a:r>
              <a:rPr lang="en-US" b="0" i="0" baseline="0" dirty="0">
                <a:effectLst/>
                <a:latin typeface="Calibri" panose="020F0502020204030204" pitchFamily="34" charset="0"/>
              </a:rPr>
              <a:t> DACVPM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a:effectLst/>
                <a:latin typeface="Calibri" panose="020F0502020204030204" pitchFamily="34" charset="0"/>
              </a:rPr>
              <a:t>Reviewers/Contributors: Katie Steneroden, DVM, </a:t>
            </a:r>
            <a:r>
              <a:rPr lang="en-US" b="0" i="0">
                <a:effectLst/>
                <a:latin typeface="Calibri" panose="020F0502020204030204" pitchFamily="34" charset="0"/>
              </a:rPr>
              <a:t>MPH, PhD,</a:t>
            </a:r>
            <a:r>
              <a:rPr lang="en-US" b="0" i="0" baseline="0">
                <a:effectLst/>
                <a:latin typeface="Calibri" panose="020F0502020204030204" pitchFamily="34" charset="0"/>
              </a:rPr>
              <a:t> DACVPM; Ellen Dauphinais, Alicia Burleson</a:t>
            </a:r>
          </a:p>
        </p:txBody>
      </p:sp>
      <p:sp>
        <p:nvSpPr>
          <p:cNvPr id="4" name="Slide Number Placeholder 3"/>
          <p:cNvSpPr>
            <a:spLocks noGrp="1"/>
          </p:cNvSpPr>
          <p:nvPr>
            <p:ph type="sldNum" sz="quarter" idx="10"/>
          </p:nvPr>
        </p:nvSpPr>
        <p:spPr/>
        <p:txBody>
          <a:bodyPr/>
          <a:lstStyle/>
          <a:p>
            <a:fld id="{C30C490E-4853-45C9-9C51-2458EDBEEBAD}" type="slidenum">
              <a:rPr lang="en-US" smtClean="0"/>
              <a:t>1</a:t>
            </a:fld>
            <a:endParaRPr lang="en-US"/>
          </a:p>
        </p:txBody>
      </p:sp>
    </p:spTree>
    <p:extLst>
      <p:ext uri="{BB962C8B-B14F-4D97-AF65-F5344CB8AC3E}">
        <p14:creationId xmlns:p14="http://schemas.microsoft.com/office/powerpoint/2010/main" val="249243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some of the benefits</a:t>
            </a:r>
            <a:r>
              <a:rPr lang="en-US" b="1" baseline="0" dirty="0"/>
              <a:t> to putting biosecurity in place NOW? Instead of waiting for a disease challenge like a highly contagious Foreign Animal Disease (FAD)? This is a chicken example.</a:t>
            </a:r>
          </a:p>
          <a:p>
            <a:r>
              <a:rPr lang="en-US" b="1" baseline="0" dirty="0"/>
              <a:t>First, many common diseases are spread the same way that FADs or unknown diseases are. For instance, Infectious </a:t>
            </a:r>
            <a:r>
              <a:rPr lang="en-US" b="1" baseline="0" dirty="0" err="1"/>
              <a:t>Laryngotracheitis</a:t>
            </a:r>
            <a:r>
              <a:rPr lang="en-US" b="1" baseline="0" dirty="0"/>
              <a:t> (ILT) in chickens… (CLICK)</a:t>
            </a:r>
          </a:p>
          <a:p>
            <a:r>
              <a:rPr lang="en-US" b="1" baseline="0" dirty="0"/>
              <a:t>An infected chicken can spread ILT to other poultry through aerosol, fomites which are contaminated objects, and orally from contaminated feed or water. </a:t>
            </a:r>
          </a:p>
          <a:p>
            <a:r>
              <a:rPr lang="en-US" b="1" baseline="0" dirty="0"/>
              <a:t>Let’s compare that to an FAD that affects poultry (CLICK), Avian Influenza. While AI is MUCH MORE CONTAGIOUS than ILT, how an animal gets exposed is similar. They can be exposed through aerosol, fomite, or oral routes.</a:t>
            </a:r>
          </a:p>
          <a:p>
            <a:r>
              <a:rPr lang="en-US" b="1" baseline="0" dirty="0"/>
              <a:t>Biosecurity steps that prevent exposure to ILT can help protect from other diseases spread the same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dirty="0"/>
          </a:p>
        </p:txBody>
      </p:sp>
      <p:sp>
        <p:nvSpPr>
          <p:cNvPr id="4" name="Slide Number Placeholder 3"/>
          <p:cNvSpPr>
            <a:spLocks noGrp="1"/>
          </p:cNvSpPr>
          <p:nvPr>
            <p:ph type="sldNum" sz="quarter" idx="10"/>
          </p:nvPr>
        </p:nvSpPr>
        <p:spPr/>
        <p:txBody>
          <a:bodyPr/>
          <a:lstStyle/>
          <a:p>
            <a:fld id="{42441E78-B122-4960-B722-B70A4DCCAED0}" type="slidenum">
              <a:rPr lang="en-US" smtClean="0"/>
              <a:t>10</a:t>
            </a:fld>
            <a:endParaRPr lang="en-US"/>
          </a:p>
        </p:txBody>
      </p:sp>
    </p:spTree>
    <p:extLst>
      <p:ext uri="{BB962C8B-B14F-4D97-AF65-F5344CB8AC3E}">
        <p14:creationId xmlns:p14="http://schemas.microsoft.com/office/powerpoint/2010/main" val="169063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some of the benefits</a:t>
            </a:r>
            <a:r>
              <a:rPr lang="en-US" b="1" baseline="0" dirty="0"/>
              <a:t> to putting biosecurity in place NOW? Instead of waiting for a disease challenge like a highly contagious Foreign Animal Disease (FAD)? This is a turkey example. </a:t>
            </a:r>
          </a:p>
          <a:p>
            <a:r>
              <a:rPr lang="en-US" b="1" baseline="0" dirty="0"/>
              <a:t>First, many common diseases are spread the same way that FADs or unknown disease are. For instance, Newcastle disease in turkeys… (CLICK)</a:t>
            </a:r>
          </a:p>
          <a:p>
            <a:r>
              <a:rPr lang="en-US" b="1" baseline="0" dirty="0"/>
              <a:t>An infected bird can spread Newcastle disease to other poultry through aerosol, by fomites which are contaminated objects, and orally from contaminated feed or water. </a:t>
            </a:r>
          </a:p>
          <a:p>
            <a:r>
              <a:rPr lang="en-US" b="1" baseline="0" dirty="0"/>
              <a:t>Let’s compare that to an FAD that affects turkeys (CLICK), Avian Influenza. While AI is MUCH MORE CONTAGIOUS than Newcastle Disease, how an animal gets exposed is similar. They can be exposed through aerosol, fomites, and oral consumption.</a:t>
            </a:r>
          </a:p>
          <a:p>
            <a:r>
              <a:rPr lang="en-US" b="1" baseline="0" dirty="0"/>
              <a:t>Biosecurity steps that prevent exposure to Newcastle Disease can help protect from other diseases spread the same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dirty="0"/>
          </a:p>
        </p:txBody>
      </p:sp>
      <p:sp>
        <p:nvSpPr>
          <p:cNvPr id="4" name="Slide Number Placeholder 3"/>
          <p:cNvSpPr>
            <a:spLocks noGrp="1"/>
          </p:cNvSpPr>
          <p:nvPr>
            <p:ph type="sldNum" sz="quarter" idx="10"/>
          </p:nvPr>
        </p:nvSpPr>
        <p:spPr/>
        <p:txBody>
          <a:bodyPr/>
          <a:lstStyle/>
          <a:p>
            <a:fld id="{42441E78-B122-4960-B722-B70A4DCCAED0}" type="slidenum">
              <a:rPr lang="en-US" smtClean="0"/>
              <a:t>11</a:t>
            </a:fld>
            <a:endParaRPr lang="en-US"/>
          </a:p>
        </p:txBody>
      </p:sp>
    </p:spTree>
    <p:extLst>
      <p:ext uri="{BB962C8B-B14F-4D97-AF65-F5344CB8AC3E}">
        <p14:creationId xmlns:p14="http://schemas.microsoft.com/office/powerpoint/2010/main" val="1934577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benefits</a:t>
            </a:r>
            <a:r>
              <a:rPr lang="en-US" b="1" baseline="0" dirty="0"/>
              <a:t> to putting biosecurity in place NOW is having less overall disease challenges. This can lead to better animal health. </a:t>
            </a:r>
            <a:r>
              <a:rPr lang="en-US" b="1" dirty="0">
                <a:cs typeface="Times New Roman" pitchFamily="18" charset="0"/>
              </a:rPr>
              <a:t>Most</a:t>
            </a:r>
            <a:r>
              <a:rPr lang="en-US" b="1" baseline="0" dirty="0">
                <a:cs typeface="Times New Roman" pitchFamily="18" charset="0"/>
              </a:rPr>
              <a:t> d</a:t>
            </a:r>
            <a:r>
              <a:rPr lang="en-US" b="1" dirty="0">
                <a:cs typeface="Times New Roman" pitchFamily="18" charset="0"/>
              </a:rPr>
              <a:t>iseases cannot be completely eliminated, but the risk can be managed. </a:t>
            </a:r>
            <a:r>
              <a:rPr lang="en-US" b="1" dirty="0"/>
              <a:t>For nearly all diseases there is a relationship between exposure dose and severity of disease. For diseases that are always present (endemic), reducing the dose of infectious agent the animal is exposed to can positively affect the animal’s health. Better animal health leads to economic</a:t>
            </a:r>
            <a:r>
              <a:rPr lang="en-US" b="1" baseline="0" dirty="0"/>
              <a:t> benefits for the producer, the industry, the state. </a:t>
            </a:r>
            <a:r>
              <a:rPr lang="en-US" b="1" dirty="0"/>
              <a:t>It also helps justify the cost of implementing biosecurity. </a:t>
            </a:r>
          </a:p>
          <a:p>
            <a:r>
              <a:rPr lang="en-US" b="0" i="1" dirty="0">
                <a:cs typeface="Times New Roman" pitchFamily="18" charset="0"/>
              </a:rPr>
              <a:t>Phot</a:t>
            </a:r>
            <a:r>
              <a:rPr lang="en-US" b="0" i="1" baseline="0" dirty="0">
                <a:cs typeface="Times New Roman" pitchFamily="18" charset="0"/>
              </a:rPr>
              <a:t>o sources: Laura </a:t>
            </a:r>
            <a:r>
              <a:rPr lang="en-US" b="0" i="1" baseline="0" dirty="0" err="1">
                <a:cs typeface="Times New Roman" pitchFamily="18" charset="0"/>
              </a:rPr>
              <a:t>Durben</a:t>
            </a:r>
            <a:r>
              <a:rPr lang="en-US" b="0" i="1" baseline="0" dirty="0">
                <a:cs typeface="Times New Roman" pitchFamily="18" charset="0"/>
              </a:rPr>
              <a:t>, Minnesota Turkey Growers Association (top); Pam Zaabel, Iowa State University (bottom). </a:t>
            </a:r>
            <a:endParaRPr lang="en-US" b="0" i="1" dirty="0"/>
          </a:p>
        </p:txBody>
      </p:sp>
      <p:sp>
        <p:nvSpPr>
          <p:cNvPr id="4" name="Slide Number Placeholder 3"/>
          <p:cNvSpPr>
            <a:spLocks noGrp="1"/>
          </p:cNvSpPr>
          <p:nvPr>
            <p:ph type="sldNum" sz="quarter" idx="10"/>
          </p:nvPr>
        </p:nvSpPr>
        <p:spPr/>
        <p:txBody>
          <a:bodyPr/>
          <a:lstStyle/>
          <a:p>
            <a:fld id="{42441E78-B122-4960-B722-B70A4DCCAED0}" type="slidenum">
              <a:rPr lang="en-US" smtClean="0"/>
              <a:t>12</a:t>
            </a:fld>
            <a:endParaRPr lang="en-US"/>
          </a:p>
        </p:txBody>
      </p:sp>
    </p:spTree>
    <p:extLst>
      <p:ext uri="{BB962C8B-B14F-4D97-AF65-F5344CB8AC3E}">
        <p14:creationId xmlns:p14="http://schemas.microsoft.com/office/powerpoint/2010/main" val="3198104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Daily to Enhanced Biosecurity: Preparing for the Unexpected to Maintain Poultry Health</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13</a:t>
            </a:fld>
            <a:endParaRPr lang="en-US"/>
          </a:p>
        </p:txBody>
      </p:sp>
    </p:spTree>
    <p:extLst>
      <p:ext uri="{BB962C8B-B14F-4D97-AF65-F5344CB8AC3E}">
        <p14:creationId xmlns:p14="http://schemas.microsoft.com/office/powerpoint/2010/main" val="995552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Some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producers have not had to deal</a:t>
            </a:r>
            <a:r>
              <a:rPr lang="en-US" sz="1200" b="1" kern="1200" baseline="0" dirty="0">
                <a:solidFill>
                  <a:schemeClr val="tx1"/>
                </a:solidFill>
                <a:effectLst/>
                <a:latin typeface="+mn-lt"/>
                <a:ea typeface="+mn-ea"/>
                <a:cs typeface="+mn-cs"/>
              </a:rPr>
              <a:t> with </a:t>
            </a:r>
            <a:r>
              <a:rPr lang="en-US" sz="1200" b="1" kern="1200" dirty="0">
                <a:solidFill>
                  <a:schemeClr val="tx1"/>
                </a:solidFill>
                <a:effectLst/>
                <a:latin typeface="+mn-lt"/>
                <a:ea typeface="+mn-ea"/>
                <a:cs typeface="+mn-cs"/>
              </a:rPr>
              <a:t>highly contagious diseases. It will take an enhanced level of biosecurity to keep highly contagious diseases out of flocks. Our animals are</a:t>
            </a:r>
            <a:r>
              <a:rPr lang="en-US" sz="1200" b="1" kern="1200" baseline="0" dirty="0">
                <a:solidFill>
                  <a:schemeClr val="tx1"/>
                </a:solidFill>
                <a:effectLst/>
                <a:latin typeface="+mn-lt"/>
                <a:ea typeface="+mn-ea"/>
                <a:cs typeface="+mn-cs"/>
              </a:rPr>
              <a:t> never at</a:t>
            </a:r>
            <a:r>
              <a:rPr lang="en-US" sz="1200" b="1" kern="1200" dirty="0">
                <a:solidFill>
                  <a:schemeClr val="tx1"/>
                </a:solidFill>
                <a:effectLst/>
                <a:latin typeface="+mn-lt"/>
                <a:ea typeface="+mn-ea"/>
                <a:cs typeface="+mn-cs"/>
              </a:rPr>
              <a:t> zero risk of disease exposure.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It will be</a:t>
            </a:r>
            <a:r>
              <a:rPr lang="en-US" b="1" baseline="0" dirty="0"/>
              <a:t> hard for some flocks to go from no or little biosecurity to enhanced to protect their animals. That can be a tough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ACA03-7479-4E03-89C5-271589F8C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47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Big journeys </a:t>
            </a:r>
            <a:r>
              <a:rPr lang="en-US" b="1" baseline="0" dirty="0"/>
              <a:t>begin with small steps. It takes time t</a:t>
            </a:r>
            <a:r>
              <a:rPr lang="en-US" b="1" dirty="0"/>
              <a:t>o get to enhanced biosecurity</a:t>
            </a:r>
            <a:r>
              <a:rPr lang="en-US" b="1" baseline="0" dirty="0"/>
              <a:t>. This is the same for any big changes on livestock operations. For instance, months to years may be needed for </a:t>
            </a:r>
            <a:r>
              <a:rPr lang="en-US" b="1" dirty="0"/>
              <a:t>genetic</a:t>
            </a:r>
            <a:r>
              <a:rPr lang="en-US" b="1" baseline="0" dirty="0"/>
              <a:t> improvement of the flock, better finished weights, and more egg production. Sometimes, getting started is a big first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To help producers go from no or little biosecurity, several steps have been created to help get started, practice it daily, so they are more ready for enhanced biosecurity.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Graphic</a:t>
            </a:r>
            <a:r>
              <a:rPr lang="en-US" baseline="0" dirty="0"/>
              <a:t> s</a:t>
            </a:r>
            <a:r>
              <a:rPr lang="en-US" dirty="0"/>
              <a:t>ources</a:t>
            </a:r>
            <a:r>
              <a:rPr lang="en-US" baseline="0" dirty="0"/>
              <a:t> (left): </a:t>
            </a:r>
            <a:r>
              <a:rPr lang="en-US" dirty="0"/>
              <a:t>https://i.pinimg.com/564x/60/92/6f/60926f4d71aea485a9bd25e510fe8087.jpg </a:t>
            </a:r>
            <a:br>
              <a:rPr lang="en-US" dirty="0"/>
            </a:br>
            <a:r>
              <a:rPr lang="en-US" dirty="0"/>
              <a:t>(right)</a:t>
            </a:r>
            <a:r>
              <a:rPr lang="en-US" baseline="0" dirty="0"/>
              <a:t> CFSPH, Iowa State University</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15</a:t>
            </a:fld>
            <a:endParaRPr lang="en-US"/>
          </a:p>
        </p:txBody>
      </p:sp>
    </p:spTree>
    <p:extLst>
      <p:ext uri="{BB962C8B-B14F-4D97-AF65-F5344CB8AC3E}">
        <p14:creationId xmlns:p14="http://schemas.microsoft.com/office/powerpoint/2010/main" val="236972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start by looking at the different movements risks for poultry operations</a:t>
            </a:r>
            <a:r>
              <a:rPr lang="en-US" b="1" baseline="0" dirty="0"/>
              <a:t> that could expose animals to diseases. </a:t>
            </a:r>
            <a:endParaRPr lang="en-US" b="1" dirty="0"/>
          </a:p>
          <a:p>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16</a:t>
            </a:fld>
            <a:endParaRPr lang="en-US"/>
          </a:p>
        </p:txBody>
      </p:sp>
    </p:spTree>
    <p:extLst>
      <p:ext uri="{BB962C8B-B14F-4D97-AF65-F5344CB8AC3E}">
        <p14:creationId xmlns:p14="http://schemas.microsoft.com/office/powerpoint/2010/main" val="14591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Items moving on and off your farm can bring disease. Identifying movement risks can help you prevent them. Some of the areas to focus on include:</a:t>
            </a:r>
          </a:p>
          <a:p>
            <a:pPr marL="228600" indent="-228600">
              <a:buAutoNum type="arabicPeriod"/>
            </a:pPr>
            <a:r>
              <a:rPr lang="en-US" sz="1200" b="1" i="0" u="none" strike="noStrike" kern="1200" baseline="0" dirty="0">
                <a:solidFill>
                  <a:schemeClr val="tx1"/>
                </a:solidFill>
                <a:latin typeface="+mn-lt"/>
                <a:ea typeface="+mn-ea"/>
                <a:cs typeface="+mn-cs"/>
              </a:rPr>
              <a:t>Animals – these could be new animals added to your flock or animals returning from shows, fairs, or breeding. </a:t>
            </a:r>
          </a:p>
          <a:p>
            <a:pPr marL="228600" indent="-228600">
              <a:buAutoNum type="arabicPeriod"/>
            </a:pPr>
            <a:r>
              <a:rPr lang="en-US" sz="1200" b="1" i="0" u="none" strike="noStrike" kern="1200" baseline="0" dirty="0">
                <a:solidFill>
                  <a:schemeClr val="tx1"/>
                </a:solidFill>
                <a:latin typeface="+mn-lt"/>
                <a:ea typeface="+mn-ea"/>
                <a:cs typeface="+mn-cs"/>
              </a:rPr>
              <a:t>Animal products – especially if they have not been treated to kill potential germs. Knowing the source and the disease status of the source flock is important to keeping diseases from your animals. </a:t>
            </a:r>
          </a:p>
          <a:p>
            <a:pPr marL="228600" indent="-228600">
              <a:buAutoNum type="arabicPeriod"/>
            </a:pPr>
            <a:r>
              <a:rPr lang="en-US" sz="1200" b="1" i="0" u="none" strike="noStrike" kern="1200" baseline="0" dirty="0">
                <a:solidFill>
                  <a:schemeClr val="tx1"/>
                </a:solidFill>
                <a:latin typeface="+mn-lt"/>
                <a:ea typeface="+mn-ea"/>
                <a:cs typeface="+mn-cs"/>
              </a:rPr>
              <a:t>Deliveries – especially if the vehicle or equipment drives in animal areas or areas where animals travel. </a:t>
            </a:r>
          </a:p>
          <a:p>
            <a:pPr marL="228600" indent="-228600">
              <a:buAutoNum type="arabicPeriod"/>
            </a:pPr>
            <a:r>
              <a:rPr lang="en-US" sz="1200" b="1" i="0" u="none" strike="noStrike" kern="1200" baseline="0" dirty="0">
                <a:solidFill>
                  <a:schemeClr val="tx1"/>
                </a:solidFill>
                <a:latin typeface="+mn-lt"/>
                <a:ea typeface="+mn-ea"/>
                <a:cs typeface="+mn-cs"/>
              </a:rPr>
              <a:t>Removals – seems odd to think things leaving could introduce disease, but what item is leaving and how? Is it dead birds and a vehicle needs to enter to pick it up? Where was that vehicle or equipment prior to your farm? Same for litter removal. Vehicles that go farm to farm could pose a risk (turkey loaders, spent hens, etc.).</a:t>
            </a:r>
          </a:p>
          <a:p>
            <a:pPr marL="228600" indent="-228600">
              <a:buAutoNum type="arabicPeriod"/>
            </a:pPr>
            <a:r>
              <a:rPr lang="en-US" sz="1200" b="1" i="0" u="none" strike="noStrike" kern="1200" baseline="0" dirty="0">
                <a:solidFill>
                  <a:schemeClr val="tx1"/>
                </a:solidFill>
                <a:latin typeface="+mn-lt"/>
                <a:ea typeface="+mn-ea"/>
                <a:cs typeface="+mn-cs"/>
              </a:rPr>
              <a:t>Personnel – especially if they will have direct contact with birds on your operation. </a:t>
            </a:r>
          </a:p>
          <a:p>
            <a:pPr marL="0" indent="0">
              <a:buNone/>
            </a:pPr>
            <a:r>
              <a:rPr lang="en-US" sz="1200" b="0" i="0" u="none" strike="noStrike" kern="1200" baseline="0" dirty="0">
                <a:solidFill>
                  <a:schemeClr val="tx1"/>
                </a:solidFill>
                <a:latin typeface="+mn-lt"/>
                <a:ea typeface="+mn-ea"/>
                <a:cs typeface="+mn-cs"/>
              </a:rPr>
              <a:t>Graphic source: CFSPH, Iowa State University</a:t>
            </a:r>
            <a:endParaRPr lang="en-US" dirty="0"/>
          </a:p>
        </p:txBody>
      </p:sp>
      <p:sp>
        <p:nvSpPr>
          <p:cNvPr id="4" name="Slide Number Placeholder 3"/>
          <p:cNvSpPr>
            <a:spLocks noGrp="1"/>
          </p:cNvSpPr>
          <p:nvPr>
            <p:ph type="sldNum" sz="quarter" idx="10"/>
          </p:nvPr>
        </p:nvSpPr>
        <p:spPr/>
        <p:txBody>
          <a:bodyPr/>
          <a:lstStyle/>
          <a:p>
            <a:fld id="{42441E78-B122-4960-B722-B70A4DCCAED0}" type="slidenum">
              <a:rPr lang="en-US" smtClean="0"/>
              <a:t>17</a:t>
            </a:fld>
            <a:endParaRPr lang="en-US"/>
          </a:p>
        </p:txBody>
      </p:sp>
    </p:spTree>
    <p:extLst>
      <p:ext uri="{BB962C8B-B14F-4D97-AF65-F5344CB8AC3E}">
        <p14:creationId xmlns:p14="http://schemas.microsoft.com/office/powerpoint/2010/main" val="163493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a:t>
            </a:r>
            <a:r>
              <a:rPr lang="en-US" b="1" baseline="0" dirty="0"/>
              <a:t> SHOULD </a:t>
            </a:r>
            <a:r>
              <a:rPr lang="en-US" b="1" dirty="0"/>
              <a:t>START PLAYING AUTOMATICALLY – 2 minutes with full credits at end) </a:t>
            </a:r>
          </a:p>
          <a:p>
            <a:r>
              <a:rPr lang="en-US" dirty="0"/>
              <a:t>Protecting</a:t>
            </a:r>
            <a:r>
              <a:rPr lang="en-US" baseline="0" dirty="0"/>
              <a:t> Your Herd and Flock: Line of Separation v</a:t>
            </a:r>
            <a:r>
              <a:rPr lang="en-US" dirty="0"/>
              <a:t>ideo</a:t>
            </a:r>
            <a:r>
              <a:rPr lang="en-US" baseline="0" dirty="0"/>
              <a:t> downloaded from: </a:t>
            </a:r>
            <a:r>
              <a:rPr lang="en-US" dirty="0"/>
              <a:t>Video</a:t>
            </a:r>
            <a:r>
              <a:rPr lang="en-US" baseline="0" dirty="0"/>
              <a:t> downloaded from: https://vimeo.com/user68158100/download/553543741/24fb8bbe01</a:t>
            </a:r>
          </a:p>
          <a:p>
            <a:r>
              <a:rPr lang="en-US" baseline="0" dirty="0"/>
              <a:t>Source: CFSPH, Iowa State University; Narration, Danelle Bickett-Weddle, DVM</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18</a:t>
            </a:fld>
            <a:endParaRPr lang="en-US"/>
          </a:p>
        </p:txBody>
      </p:sp>
    </p:spTree>
    <p:extLst>
      <p:ext uri="{BB962C8B-B14F-4D97-AF65-F5344CB8AC3E}">
        <p14:creationId xmlns:p14="http://schemas.microsoft.com/office/powerpoint/2010/main" val="1941386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Center</a:t>
            </a:r>
            <a:r>
              <a:rPr lang="en-US" b="1" baseline="0" dirty="0"/>
              <a:t> for Food Security and Public Health at Iowa State University created an easy-to-use checklist </a:t>
            </a:r>
            <a:r>
              <a:rPr lang="en-US" b="1" dirty="0"/>
              <a:t>to explore the different movements that come onto your farm</a:t>
            </a:r>
            <a:r>
              <a:rPr lang="en-US" b="1" baseline="0" dirty="0"/>
              <a:t>. </a:t>
            </a:r>
            <a:r>
              <a:rPr lang="en-US" b="1" dirty="0"/>
              <a:t>Step 1 Movement</a:t>
            </a:r>
            <a:r>
              <a:rPr lang="en-US" b="1" baseline="0" dirty="0"/>
              <a:t> Risks is pictured and can be downloaded from the website: cfsph.iastate.edu/biosecurity/. Producers are encouraged to fill it out for a typical week or month. It is a fillable PDF. Just check the box that best describes how often each movement occurs. Are most of your checkmarks in the two left columns (lower risk)? Great! Fewer movements help keep disease away from your animals. Do you have items marked in the three right columns (higher risk)? Those need your attention first, especially daily movements. Pick one or two to start. Next we will talk about some of the biosecurity steps that could protect the flock.</a:t>
            </a:r>
          </a:p>
          <a:p>
            <a:pPr marL="0" indent="0">
              <a:buNone/>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42441E78-B122-4960-B722-B70A4DCCAED0}" type="slidenum">
              <a:rPr lang="en-US" smtClean="0"/>
              <a:t>19</a:t>
            </a:fld>
            <a:endParaRPr lang="en-US"/>
          </a:p>
        </p:txBody>
      </p:sp>
    </p:spTree>
    <p:extLst>
      <p:ext uri="{BB962C8B-B14F-4D97-AF65-F5344CB8AC3E}">
        <p14:creationId xmlns:p14="http://schemas.microsoft.com/office/powerpoint/2010/main" val="14411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a:t>
            </a:r>
            <a:r>
              <a:rPr lang="en-US" b="1" baseline="0" dirty="0"/>
              <a:t> are many types of germs, or organisms, that cause disease in poultry and other animals. Some even cause disease in people. Examples of bacteria include</a:t>
            </a:r>
            <a:r>
              <a:rPr lang="en-US" b="1" u="sng" baseline="0" dirty="0"/>
              <a:t> </a:t>
            </a:r>
            <a:r>
              <a:rPr lang="en-US" b="1" u="none" baseline="0" dirty="0" err="1"/>
              <a:t>Pasteurella</a:t>
            </a:r>
            <a:r>
              <a:rPr lang="en-US" b="1" u="none" baseline="0" dirty="0"/>
              <a:t> (fowl cholera), Mycoplasma, and Salmonella</a:t>
            </a:r>
            <a:r>
              <a:rPr lang="en-US" b="1" baseline="0" dirty="0"/>
              <a:t>. (CLICK) Examples of parasites include </a:t>
            </a:r>
            <a:r>
              <a:rPr lang="en-US" b="1" u="none" baseline="0" dirty="0"/>
              <a:t>roundworms, coccidia, and mites</a:t>
            </a:r>
            <a:r>
              <a:rPr lang="en-US" b="1" baseline="0" dirty="0"/>
              <a:t>. (CLICK) Examples of viruses that infect poultry include Marek’s disease, </a:t>
            </a:r>
            <a:r>
              <a:rPr lang="en-US" b="1" u="none" baseline="0" dirty="0"/>
              <a:t>Newcastle Disease </a:t>
            </a:r>
            <a:r>
              <a:rPr lang="en-US" b="1" baseline="0" dirty="0"/>
              <a:t>and Avian Influenza. (CLICK) Oh My! This list can be very long. Let’s take a look at a way to simplify protecting your poultry flock from these germs. </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a:t>
            </a:fld>
            <a:endParaRPr lang="en-US"/>
          </a:p>
        </p:txBody>
      </p:sp>
    </p:spTree>
    <p:extLst>
      <p:ext uri="{BB962C8B-B14F-4D97-AF65-F5344CB8AC3E}">
        <p14:creationId xmlns:p14="http://schemas.microsoft.com/office/powerpoint/2010/main" val="97013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you have</a:t>
            </a:r>
            <a:r>
              <a:rPr lang="en-US" b="1" baseline="0" dirty="0"/>
              <a:t> figured out the more common movements, there are Biosecurity Tip Sheets with steps to protect your flock from exposure. Pictured is the Animal Movement Biosecurity Tip Sheet. This is available on the Center’s website listed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r>
              <a:rPr lang="en-US" b="1" baseline="0" dirty="0"/>
              <a:t> </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20</a:t>
            </a:fld>
            <a:endParaRPr lang="en-US"/>
          </a:p>
        </p:txBody>
      </p:sp>
    </p:spTree>
    <p:extLst>
      <p:ext uri="{BB962C8B-B14F-4D97-AF65-F5344CB8AC3E}">
        <p14:creationId xmlns:p14="http://schemas.microsoft.com/office/powerpoint/2010/main" val="2437833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Want even more biosecurity ideas? Each Tip</a:t>
            </a:r>
            <a:r>
              <a:rPr lang="en-US" b="1" baseline="0" dirty="0"/>
              <a:t> Sheet has a corresponding video full of pictures! Find them on the Center’s website listed on the screen. (CLICK ON VIDEO TO PLAY </a:t>
            </a:r>
            <a:r>
              <a:rPr lang="en-US" b="1" dirty="0"/>
              <a:t>– 6 minutes with full credits at end</a:t>
            </a:r>
            <a:r>
              <a:rPr lang="en-U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TRAINERS: There are also PPTs available for your use to present live or customize for your audience. Those are available on the “training” web page: https://www.cfsph.iastate.edu/biosecurity-resource/train-the-trainer/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Glenda Dvorak, DVM</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21</a:t>
            </a:fld>
            <a:endParaRPr lang="en-US"/>
          </a:p>
        </p:txBody>
      </p:sp>
    </p:spTree>
    <p:extLst>
      <p:ext uri="{BB962C8B-B14F-4D97-AF65-F5344CB8AC3E}">
        <p14:creationId xmlns:p14="http://schemas.microsoft.com/office/powerpoint/2010/main" val="338330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Within</a:t>
            </a:r>
            <a:r>
              <a:rPr lang="en-US" b="1" baseline="0" dirty="0"/>
              <a:t> each </a:t>
            </a:r>
            <a:r>
              <a:rPr lang="en-US" b="1" dirty="0"/>
              <a:t>Tip Sheet (and PPT) is a checklist that has a few questions to uncover other areas of strength</a:t>
            </a:r>
            <a:r>
              <a:rPr lang="en-US" b="1" baseline="0" dirty="0"/>
              <a:t> and gaps in biosecurity steps. There are also “More Resources” to explore for more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22</a:t>
            </a:fld>
            <a:endParaRPr lang="en-US"/>
          </a:p>
        </p:txBody>
      </p:sp>
    </p:spTree>
    <p:extLst>
      <p:ext uri="{BB962C8B-B14F-4D97-AF65-F5344CB8AC3E}">
        <p14:creationId xmlns:p14="http://schemas.microsoft.com/office/powerpoint/2010/main" val="2470716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After doing one or two checklists in the Tip Sheets, are you ready to assess other biosecurity actions? Step 2</a:t>
            </a:r>
            <a:r>
              <a:rPr lang="en-US" b="1" baseline="0" dirty="0"/>
              <a:t> is a self-assessment biosecurity checklist. The same questions found in the Tip Sheets are here too. They are meant to find strengths and gaps.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TRAINERS: The Livestock and Poultry </a:t>
            </a:r>
            <a:r>
              <a:rPr lang="en-US" dirty="0"/>
              <a:t>checklist has 42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23</a:t>
            </a:fld>
            <a:endParaRPr lang="en-US"/>
          </a:p>
        </p:txBody>
      </p:sp>
    </p:spTree>
    <p:extLst>
      <p:ext uri="{BB962C8B-B14F-4D97-AF65-F5344CB8AC3E}">
        <p14:creationId xmlns:p14="http://schemas.microsoft.com/office/powerpoint/2010/main" val="2391316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Livestock and Poultry Self-Assessment Biosecurity Checklist.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24</a:t>
            </a:fld>
            <a:endParaRPr lang="en-US"/>
          </a:p>
        </p:txBody>
      </p:sp>
    </p:spTree>
    <p:extLst>
      <p:ext uri="{BB962C8B-B14F-4D97-AF65-F5344CB8AC3E}">
        <p14:creationId xmlns:p14="http://schemas.microsoft.com/office/powerpoint/2010/main" val="312514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Listed</a:t>
            </a:r>
            <a:r>
              <a:rPr lang="en-US" b="1" baseline="0" dirty="0"/>
              <a:t> on the screen are all the Tip Sheet topics found on the biosecurity resources web page. These match the checklist topics. There are additional tip sheets in development. There are also several additional tip sheets on item-specific cleaning and disinfection.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710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Is writing a biosecurity plan a goal? Then the Livestock and Poultry Biosecurity Plan Template is just what you need.</a:t>
            </a:r>
          </a:p>
          <a:p>
            <a:r>
              <a:rPr lang="en-US" sz="1200" b="1" kern="1200" dirty="0">
                <a:solidFill>
                  <a:schemeClr val="tx1"/>
                </a:solidFill>
                <a:effectLst/>
                <a:latin typeface="+mn-lt"/>
                <a:ea typeface="+mn-ea"/>
                <a:cs typeface="+mn-cs"/>
              </a:rPr>
              <a:t>This template </a:t>
            </a:r>
            <a:r>
              <a:rPr lang="en-US" sz="1200" b="1" kern="1200" baseline="0" dirty="0">
                <a:solidFill>
                  <a:schemeClr val="tx1"/>
                </a:solidFill>
                <a:effectLst/>
                <a:latin typeface="+mn-lt"/>
                <a:ea typeface="+mn-ea"/>
                <a:cs typeface="+mn-cs"/>
              </a:rPr>
              <a:t>lines up with the Livestock and Poultry Biosecurity Step 2 Checklist</a:t>
            </a:r>
            <a:r>
              <a:rPr lang="en-US" sz="1200" b="1" kern="1200" dirty="0">
                <a:solidFill>
                  <a:schemeClr val="tx1"/>
                </a:solidFill>
                <a:effectLst/>
                <a:latin typeface="+mn-lt"/>
                <a:ea typeface="+mn-ea"/>
                <a:cs typeface="+mn-cs"/>
              </a:rPr>
              <a:t>, giving producers additional tools to protect their flock. Writing</a:t>
            </a:r>
            <a:r>
              <a:rPr lang="en-US" sz="1200" b="1" kern="1200" baseline="0" dirty="0">
                <a:solidFill>
                  <a:schemeClr val="tx1"/>
                </a:solidFill>
                <a:effectLst/>
                <a:latin typeface="+mn-lt"/>
                <a:ea typeface="+mn-ea"/>
                <a:cs typeface="+mn-cs"/>
              </a:rPr>
              <a:t> a biosecurity plan is completely voluntary. </a:t>
            </a:r>
          </a:p>
          <a:p>
            <a:r>
              <a:rPr lang="en-US" sz="1200" b="0" kern="1200" baseline="0" dirty="0">
                <a:solidFill>
                  <a:schemeClr val="tx1"/>
                </a:solidFill>
                <a:effectLst/>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26</a:t>
            </a:fld>
            <a:endParaRPr lang="en-US"/>
          </a:p>
        </p:txBody>
      </p:sp>
    </p:spTree>
    <p:extLst>
      <p:ext uri="{BB962C8B-B14F-4D97-AF65-F5344CB8AC3E}">
        <p14:creationId xmlns:p14="http://schemas.microsoft.com/office/powerpoint/2010/main" val="3121257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a:t>
            </a:r>
            <a:r>
              <a:rPr lang="en-US" b="1" baseline="0" dirty="0"/>
              <a:t> and foreign animal diseases harm animal health and are costly. Avian Influenza, or AI, Fowl Cholera, Mycoplasma species, and Infectious Laryngotracheitis, or ILT, cause death loss, decreased egg production, and slowed growth. In the 2014-15 Highly Pathogenic Avian Influenza (HPAI) outbreak, a foreign animal disease that killed millions of poultry, cost $879 million to control and had a $3.3 billion U.S. economic impact. Infectious Laryngotracheitis, a common disease, costs the industry millions of dollars per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27</a:t>
            </a:fld>
            <a:endParaRPr lang="en-US"/>
          </a:p>
        </p:txBody>
      </p:sp>
    </p:spTree>
    <p:extLst>
      <p:ext uri="{BB962C8B-B14F-4D97-AF65-F5344CB8AC3E}">
        <p14:creationId xmlns:p14="http://schemas.microsoft.com/office/powerpoint/2010/main" val="3811562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 Fowl Cholera, ILT, and many others,</a:t>
            </a:r>
            <a:r>
              <a:rPr lang="en-US" b="1" baseline="0" dirty="0"/>
              <a:t> are spread by new or replacement birds, wild birds, rodents, or insects. Poultry diseases are also spread by contaminated vehicles, animal transport, equipment, clothing, footwear, and hands.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28</a:t>
            </a:fld>
            <a:endParaRPr lang="en-US"/>
          </a:p>
        </p:txBody>
      </p:sp>
    </p:spTree>
    <p:extLst>
      <p:ext uri="{BB962C8B-B14F-4D97-AF65-F5344CB8AC3E}">
        <p14:creationId xmlns:p14="http://schemas.microsoft.com/office/powerpoint/2010/main" val="3869558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 steps today to keep diseases out</a:t>
            </a:r>
            <a:r>
              <a:rPr lang="en-US" b="1" baseline="0" dirty="0"/>
              <a:t> and protect your flock by having a biosecurity plan in place and enforcing it. Separate new animals and sick animals from the home flock. Limit people access to your birds to only those with clean clothing, footwear and hands. Also, make sure animal pens are kept clean as well as equipment and vehicles used with birds or in their areas. For more information on biosecurity, visit www.cfsph.iastate.edu.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29</a:t>
            </a:fld>
            <a:endParaRPr lang="en-US"/>
          </a:p>
        </p:txBody>
      </p:sp>
    </p:spTree>
    <p:extLst>
      <p:ext uri="{BB962C8B-B14F-4D97-AF65-F5344CB8AC3E}">
        <p14:creationId xmlns:p14="http://schemas.microsoft.com/office/powerpoint/2010/main" val="10161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FFAF3-CEC1-499A-A96D-4AB668EC563C}" type="slidenum">
              <a:rPr lang="en-US"/>
              <a:pPr/>
              <a:t>3</a:t>
            </a:fld>
            <a:endParaRPr lang="en-US"/>
          </a:p>
        </p:txBody>
      </p:sp>
      <p:sp>
        <p:nvSpPr>
          <p:cNvPr id="362498" name="Rectangle 2"/>
          <p:cNvSpPr>
            <a:spLocks noGrp="1" noRot="1" noChangeAspect="1" noChangeArrowheads="1" noTextEdit="1"/>
          </p:cNvSpPr>
          <p:nvPr>
            <p:ph type="sldImg"/>
          </p:nvPr>
        </p:nvSpPr>
        <p:spPr>
          <a:xfrm>
            <a:off x="382588" y="684213"/>
            <a:ext cx="6094412" cy="3429000"/>
          </a:xfrm>
          <a:ln/>
        </p:spPr>
      </p:sp>
      <p:sp>
        <p:nvSpPr>
          <p:cNvPr id="362499" name="Rectangle 3"/>
          <p:cNvSpPr>
            <a:spLocks noGrp="1" noChangeArrowheads="1"/>
          </p:cNvSpPr>
          <p:nvPr>
            <p:ph type="body" idx="1"/>
          </p:nvPr>
        </p:nvSpPr>
        <p:spPr>
          <a:xfrm>
            <a:off x="686098" y="4343703"/>
            <a:ext cx="5485805" cy="4115405"/>
          </a:xfrm>
        </p:spPr>
        <p:txBody>
          <a:bodyPr/>
          <a:lstStyle/>
          <a:p>
            <a:r>
              <a:rPr lang="en-US" sz="1200" b="1" kern="1200" dirty="0">
                <a:solidFill>
                  <a:schemeClr val="tx1"/>
                </a:solidFill>
                <a:effectLst/>
                <a:latin typeface="+mn-lt"/>
                <a:ea typeface="+mn-ea"/>
                <a:cs typeface="+mn-cs"/>
              </a:rPr>
              <a:t>If we look at how diseases or the germs that cause them spread, we can find ways to control and prevent them.</a:t>
            </a:r>
          </a:p>
          <a:p>
            <a:r>
              <a:rPr lang="en-US" sz="1200" b="1" kern="1200" dirty="0">
                <a:solidFill>
                  <a:schemeClr val="tx1"/>
                </a:solidFill>
                <a:effectLst/>
                <a:latin typeface="+mn-lt"/>
                <a:ea typeface="+mn-ea"/>
                <a:cs typeface="+mn-cs"/>
              </a:rPr>
              <a:t>Some diseases are spread between animals only. Marek’s disease is one example of an animal-to-animal spread disease. </a:t>
            </a:r>
          </a:p>
          <a:p>
            <a:r>
              <a:rPr lang="en-US" sz="1200" b="1" kern="1200" dirty="0">
                <a:solidFill>
                  <a:schemeClr val="tx1"/>
                </a:solidFill>
                <a:effectLst/>
                <a:latin typeface="+mn-lt"/>
                <a:ea typeface="+mn-ea"/>
                <a:cs typeface="+mn-cs"/>
              </a:rPr>
              <a:t>Some diseases are spread between animals and people and are called “zoonotic” diseases. </a:t>
            </a:r>
            <a:r>
              <a:rPr lang="en-US" sz="1200" b="1" u="none" kern="1200" dirty="0">
                <a:solidFill>
                  <a:schemeClr val="tx1"/>
                </a:solidFill>
                <a:effectLst/>
                <a:latin typeface="+mn-lt"/>
                <a:ea typeface="+mn-ea"/>
                <a:cs typeface="+mn-cs"/>
              </a:rPr>
              <a:t>Salmonella is one example of a zoonotic disease. </a:t>
            </a:r>
            <a:r>
              <a:rPr lang="en-US" sz="1200" b="1" kern="1200" dirty="0">
                <a:solidFill>
                  <a:schemeClr val="tx1"/>
                </a:solidFill>
                <a:effectLst/>
                <a:latin typeface="+mn-lt"/>
                <a:ea typeface="+mn-ea"/>
                <a:cs typeface="+mn-cs"/>
              </a:rPr>
              <a:t>It can be in the feces of poultry and spreads when it gets into the mouth. While germs and the diseases they cause vary, they all have one thing in common: the animal or human must be exposed to them to get the disease. Once we understand how disease-causing germs enter a body, it is easier to control them. Thinking about how animals or people are exposed lets us put steps in place to prevent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Times New Roman" pitchFamily="18" charset="0"/>
              </a:rPr>
              <a:t>Photo source: Laura </a:t>
            </a:r>
            <a:r>
              <a:rPr lang="en-US" dirty="0" err="1">
                <a:cs typeface="Times New Roman" pitchFamily="18" charset="0"/>
              </a:rPr>
              <a:t>Durben</a:t>
            </a:r>
            <a:r>
              <a:rPr lang="en-US" dirty="0">
                <a:cs typeface="Times New Roman" pitchFamily="18" charset="0"/>
              </a:rPr>
              <a:t>, Minnesota Turkey Growers Association</a:t>
            </a:r>
            <a:endParaRPr lang="en-US" sz="1200" b="0" i="0" u="none" strike="noStrike"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00285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Next we will discuss</a:t>
            </a:r>
            <a:r>
              <a:rPr lang="en-US" b="1" baseline="0" dirty="0"/>
              <a:t> putting enhanced biosecurity in place. This is a readiness step to protect your flock from foreign animal diseases</a:t>
            </a:r>
            <a:r>
              <a:rPr lang="en-US" b="1" baseline="0" dirty="0" smtClean="0"/>
              <a:t>. The focus will be on highly pathogenic avian influenza, or HPAI.</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30</a:t>
            </a:fld>
            <a:endParaRPr lang="en-US"/>
          </a:p>
        </p:txBody>
      </p:sp>
    </p:spTree>
    <p:extLst>
      <p:ext uri="{BB962C8B-B14F-4D97-AF65-F5344CB8AC3E}">
        <p14:creationId xmlns:p14="http://schemas.microsoft.com/office/powerpoint/2010/main" val="1053343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rgbClr val="000000"/>
                </a:solidFill>
                <a:effectLst/>
                <a:latin typeface="+mn-lt"/>
                <a:ea typeface="Arial"/>
                <a:cs typeface="Arial"/>
                <a:sym typeface="Arial"/>
              </a:rPr>
              <a:t>Highly Pathogenic Avian Influenza (HPAI), sometimes called Bird Flu, is a very contagious disease of poultry.</a:t>
            </a:r>
            <a:r>
              <a:rPr lang="en-US" sz="1200" b="1" i="0" u="none" strike="noStrike" cap="none" baseline="0" dirty="0">
                <a:solidFill>
                  <a:srgbClr val="000000"/>
                </a:solidFill>
                <a:effectLst/>
                <a:latin typeface="+mn-lt"/>
                <a:ea typeface="Arial"/>
                <a:cs typeface="Arial"/>
                <a:sym typeface="Arial"/>
              </a:rPr>
              <a:t> HPAI causes sudden death. In birds that it does not kill, it causes </a:t>
            </a:r>
            <a:r>
              <a:rPr lang="en-US" sz="1200" b="1" i="0" u="none" strike="noStrike" cap="none" dirty="0">
                <a:solidFill>
                  <a:srgbClr val="000000"/>
                </a:solidFill>
                <a:effectLst/>
                <a:latin typeface="+mn-lt"/>
                <a:ea typeface="Arial"/>
                <a:cs typeface="Arial"/>
                <a:sym typeface="Arial"/>
              </a:rPr>
              <a:t>coughing, sneezing,</a:t>
            </a:r>
            <a:r>
              <a:rPr lang="en-US" sz="1200" b="1" i="0" u="none" strike="noStrike" cap="none" baseline="0" dirty="0">
                <a:solidFill>
                  <a:srgbClr val="000000"/>
                </a:solidFill>
                <a:effectLst/>
                <a:latin typeface="+mn-lt"/>
                <a:ea typeface="Arial"/>
                <a:cs typeface="Arial"/>
                <a:sym typeface="Arial"/>
              </a:rPr>
              <a:t> nasal discharge, depression, drop in egg production, even diarrhea. HPAI is zoonotic – people handling sick birds need to protect themselves because they can get sick. The United States has had several HPAI outbreaks since 2014, the largest in 2015 killing over 50 million birds.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USDA HPAI factsheet source: https://www.aphis.usda.gov/publications/animal_health/2015/fs-hpai-what-to-expect-if-you-suspect.pdf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strike="noStrike" cap="none" dirty="0">
              <a:solidFill>
                <a:srgbClr val="000000"/>
              </a:solidFill>
              <a:effectLst/>
              <a:latin typeface="+mn-lt"/>
              <a:ea typeface="Arial"/>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82723-22ED-4076-8597-30363E7CDC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4 August 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Secure Sheep and Wool Supply Plan</a:t>
            </a:r>
          </a:p>
        </p:txBody>
      </p:sp>
    </p:spTree>
    <p:extLst>
      <p:ext uri="{BB962C8B-B14F-4D97-AF65-F5344CB8AC3E}">
        <p14:creationId xmlns:p14="http://schemas.microsoft.com/office/powerpoint/2010/main" val="2345476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Routine biosecurity measures for common diseases (</a:t>
            </a:r>
            <a:r>
              <a:rPr lang="en-US" b="1" baseline="0" dirty="0" smtClean="0"/>
              <a:t>CLICK </a:t>
            </a:r>
            <a:r>
              <a:rPr lang="en-US" b="0" baseline="0" dirty="0" smtClean="0"/>
              <a:t>– words appear automatically</a:t>
            </a:r>
            <a:r>
              <a:rPr lang="en-US" b="1" baseline="0" dirty="0" smtClean="0"/>
              <a:t>) </a:t>
            </a:r>
            <a:r>
              <a:rPr lang="en-US" b="1" baseline="0" dirty="0"/>
              <a:t>like Salmonellosis, Mycoplasma, Marek’s Disease, and Fowl Cholera are not enough to protect poultry from Highly Pathogenic Avian Influenza (HPAI). If HPAI </a:t>
            </a:r>
            <a:r>
              <a:rPr lang="en-US" b="1" baseline="0" dirty="0" smtClean="0"/>
              <a:t>is found in poultry or wild birds in your area, </a:t>
            </a:r>
            <a:r>
              <a:rPr lang="en-US" b="1" baseline="0" dirty="0"/>
              <a:t>(CLICK) you will have to step up to Enhanced Biosecurity to prevent exposing your birds. That becomes a LOT easier when you are already halfway or two-thirds up the staircase</a:t>
            </a:r>
            <a:r>
              <a:rPr lang="en-US" b="1" baseline="0" dirty="0" smtClean="0"/>
              <a:t>! How </a:t>
            </a:r>
            <a:r>
              <a:rPr lang="en-US" b="1" baseline="0" dirty="0"/>
              <a:t>do you get started on that climb? With the “getting started” biosecurity resources described earlier and shown here.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964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best way to protect your poultry is to put enhanced biosecurity in place before an outbreak. The Poultry Biosecurity website has the resources you need to get started today! These align with the National Poultry Improvement Plan (NPIP) Standard E Biosecurity Principles. Pictured on the right is the Audit Form which </a:t>
            </a:r>
            <a:r>
              <a:rPr lang="en-US" sz="1200" b="1" kern="1200" baseline="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based on flock size as outlined in the Code of Federal Regulations. In the</a:t>
            </a:r>
            <a:r>
              <a:rPr lang="en-US" sz="1200" b="1" kern="1200" baseline="0" dirty="0">
                <a:solidFill>
                  <a:schemeClr val="tx1"/>
                </a:solidFill>
                <a:effectLst/>
                <a:latin typeface="+mn-lt"/>
                <a:ea typeface="+mn-ea"/>
                <a:cs typeface="+mn-cs"/>
              </a:rPr>
              <a:t> event of an HPAI outbreak, only premises that pass the audit will be eligible for indemnity.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More info available at: www.poultrybiosecurity.org and www.poultryimprovement.org</a:t>
            </a:r>
          </a:p>
        </p:txBody>
      </p:sp>
      <p:sp>
        <p:nvSpPr>
          <p:cNvPr id="4" name="Slide Number Placeholder 3"/>
          <p:cNvSpPr>
            <a:spLocks noGrp="1"/>
          </p:cNvSpPr>
          <p:nvPr>
            <p:ph type="sldNum" sz="quarter" idx="10"/>
          </p:nvPr>
        </p:nvSpPr>
        <p:spPr/>
        <p:txBody>
          <a:bodyPr/>
          <a:lstStyle/>
          <a:p>
            <a:fld id="{C30C490E-4853-45C9-9C51-2458EDBEEBAD}" type="slidenum">
              <a:rPr lang="en-US" smtClean="0"/>
              <a:t>33</a:t>
            </a:fld>
            <a:endParaRPr lang="en-US"/>
          </a:p>
        </p:txBody>
      </p:sp>
    </p:spTree>
    <p:extLst>
      <p:ext uri="{BB962C8B-B14F-4D97-AF65-F5344CB8AC3E}">
        <p14:creationId xmlns:p14="http://schemas.microsoft.com/office/powerpoint/2010/main" val="891222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NPIP Standard E – Biosecurity Principles. These are aligned with the majority of topics in the Step 2 Livestock and Poultry Checklist shown earlier.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34</a:t>
            </a:fld>
            <a:endParaRPr lang="en-US"/>
          </a:p>
        </p:txBody>
      </p:sp>
    </p:spTree>
    <p:extLst>
      <p:ext uri="{BB962C8B-B14F-4D97-AF65-F5344CB8AC3E}">
        <p14:creationId xmlns:p14="http://schemas.microsoft.com/office/powerpoint/2010/main" val="3026478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In addition to the Self-Assessment Checklist, which is based on how HPAI spreads, there is a (CLICK) corresponding Information Manual, and (CLICK) template. These help develop an operation-specific, written, (CLICK) ENHANCED BIOSECURITY plan for your flock. All of these resources are available on the Poultry Biosecurity website.</a:t>
            </a:r>
            <a:endParaRPr lang="en-US" b="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A5E4EC1-87C4-4B5E-8298-308B2604F153}" type="slidenum">
              <a:rPr kumimoji="0" lang="en-US"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4 August 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Secure Sheep and Wool Supply Plan</a:t>
            </a:r>
          </a:p>
        </p:txBody>
      </p:sp>
    </p:spTree>
    <p:extLst>
      <p:ext uri="{BB962C8B-B14F-4D97-AF65-F5344CB8AC3E}">
        <p14:creationId xmlns:p14="http://schemas.microsoft.com/office/powerpoint/2010/main" val="602511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Where can you find the enhanced biosecurity plan template? (CLICK) On the Poultry Biosecurity website, under Write A Biosecurity Plan. (CLICK)</a:t>
            </a:r>
            <a:r>
              <a:rPr lang="en-US" b="1" baseline="0" dirty="0"/>
              <a:t>. Choose whether you want to write or type the plan.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3D7A1-C631-4F5E-913A-668CC585B8B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10 September 2020</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Danelle Bickett-Weddle</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Secure Beef Supply Plan: What Veterinarians Need to Know</a:t>
            </a:r>
          </a:p>
        </p:txBody>
      </p:sp>
    </p:spTree>
    <p:extLst>
      <p:ext uri="{BB962C8B-B14F-4D97-AF65-F5344CB8AC3E}">
        <p14:creationId xmlns:p14="http://schemas.microsoft.com/office/powerpoint/2010/main" val="1870418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(ANIMATED</a:t>
            </a:r>
            <a:r>
              <a:rPr lang="en-US" b="0" baseline="0" dirty="0"/>
              <a:t> – appear while talking)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enhanced biosecurity steps are also included on some biosecurity handouts available on the Poultry Biosecurity website. These can help communicate expectations to all those entering the operation. These are available in Spanish too. </a:t>
            </a:r>
          </a:p>
          <a:p>
            <a:r>
              <a:rPr lang="en-US" i="1" baseline="0" dirty="0"/>
              <a:t>Graphics: CFSPH, Iowa State University</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20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USDA Defend the Flock Program</a:t>
            </a:r>
            <a:r>
              <a:rPr lang="en-US" b="1" baseline="0" dirty="0"/>
              <a:t> </a:t>
            </a:r>
            <a:r>
              <a:rPr lang="en-US" b="1" dirty="0"/>
              <a:t>has a variety</a:t>
            </a:r>
            <a:r>
              <a:rPr lang="en-US" b="1" baseline="0" dirty="0"/>
              <a:t> of biosecurity resources specific to poultry. Checklists, videos and animated GIFs in English and Spanish like the two shown here teach the important steps to keep birds healthy. </a:t>
            </a:r>
          </a:p>
          <a:p>
            <a:r>
              <a:rPr lang="en-US" b="0" baseline="0" dirty="0"/>
              <a:t>Source: USDA APHIS</a:t>
            </a:r>
          </a:p>
          <a:p>
            <a:r>
              <a:rPr lang="en-US" b="0" baseline="0" dirty="0"/>
              <a:t>GIF source (top): https://www.aphis.usda.gov/publications/animal_health/keep-new-birds_eng.gif </a:t>
            </a:r>
          </a:p>
          <a:p>
            <a:r>
              <a:rPr lang="en-US" b="0" baseline="0" dirty="0"/>
              <a:t>(bottom): https://www.aphis.usda.gov/publications/animal_health/dont-haul-sp.gif</a:t>
            </a:r>
          </a:p>
        </p:txBody>
      </p:sp>
      <p:sp>
        <p:nvSpPr>
          <p:cNvPr id="4" name="Slide Number Placeholder 3"/>
          <p:cNvSpPr>
            <a:spLocks noGrp="1"/>
          </p:cNvSpPr>
          <p:nvPr>
            <p:ph type="sldNum" sz="quarter" idx="10"/>
          </p:nvPr>
        </p:nvSpPr>
        <p:spPr/>
        <p:txBody>
          <a:bodyPr/>
          <a:lstStyle/>
          <a:p>
            <a:fld id="{42441E78-B122-4960-B722-B70A4DCCAED0}" type="slidenum">
              <a:rPr lang="en-US" smtClean="0"/>
              <a:t>38</a:t>
            </a:fld>
            <a:endParaRPr lang="en-US"/>
          </a:p>
        </p:txBody>
      </p:sp>
    </p:spTree>
    <p:extLst>
      <p:ext uri="{BB962C8B-B14F-4D97-AF65-F5344CB8AC3E}">
        <p14:creationId xmlns:p14="http://schemas.microsoft.com/office/powerpoint/2010/main" val="1021685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buFontTx/>
              <a:buNone/>
            </a:pPr>
            <a:r>
              <a:rPr lang="en-US" b="1" dirty="0"/>
              <a:t>For</a:t>
            </a:r>
            <a:r>
              <a:rPr lang="en-US" b="1" baseline="0" dirty="0"/>
              <a:t> these biosecurity resources and more, please visit: cfsph.iastate.edu/biosecurity. You can sort by your species of interest or go to “Getting Started”. </a:t>
            </a:r>
          </a:p>
          <a:p>
            <a:pPr marL="158750" lvl="0" indent="0">
              <a:buFontTx/>
              <a:buNone/>
            </a:pPr>
            <a:r>
              <a:rPr lang="en-US" b="1" baseline="0" dirty="0"/>
              <a:t>Funding for the development of this material was provided by USDA’s National Animal Disease Preparedness and Response Program (NADPRP) and National Institute of Food and Agriculture through the North Central Region Sustainable Agriculture Research and Education (NCR-SARE) programs. </a:t>
            </a:r>
            <a:endParaRPr lang="en-US" b="1" dirty="0"/>
          </a:p>
        </p:txBody>
      </p:sp>
    </p:spTree>
    <p:extLst>
      <p:ext uri="{BB962C8B-B14F-4D97-AF65-F5344CB8AC3E}">
        <p14:creationId xmlns:p14="http://schemas.microsoft.com/office/powerpoint/2010/main" val="275835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BAAA8-89C5-4668-B702-338A0CF5CDF9}" type="slidenum">
              <a:rPr lang="en-US"/>
              <a:pPr/>
              <a:t>4</a:t>
            </a:fld>
            <a:endParaRPr lang="en-US"/>
          </a:p>
        </p:txBody>
      </p:sp>
      <p:sp>
        <p:nvSpPr>
          <p:cNvPr id="462850" name="Rectangle 2"/>
          <p:cNvSpPr>
            <a:spLocks noGrp="1" noRot="1" noChangeAspect="1" noChangeArrowheads="1" noTextEdit="1"/>
          </p:cNvSpPr>
          <p:nvPr>
            <p:ph type="sldImg"/>
          </p:nvPr>
        </p:nvSpPr>
        <p:spPr>
          <a:xfrm>
            <a:off x="382588" y="684213"/>
            <a:ext cx="6094412" cy="3429000"/>
          </a:xfrm>
          <a:ln/>
        </p:spPr>
      </p:sp>
      <p:sp>
        <p:nvSpPr>
          <p:cNvPr id="462851"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When you think about all</a:t>
            </a:r>
            <a:r>
              <a:rPr lang="en-US" b="1" baseline="0" dirty="0">
                <a:cs typeface="Times New Roman" pitchFamily="18" charset="0"/>
              </a:rPr>
              <a:t> the diseases animals or people can get, there are only six incredible ways they can be spread! This is easier to remember than the many bacteria, parasites and viruses. The pictures are examples of each route of exposure:</a:t>
            </a:r>
          </a:p>
          <a:p>
            <a:pPr marL="228600" indent="-228600">
              <a:buAutoNum type="arabicPeriod"/>
            </a:pPr>
            <a:r>
              <a:rPr lang="en-US" b="1" baseline="0" dirty="0">
                <a:cs typeface="Times New Roman" pitchFamily="18" charset="0"/>
              </a:rPr>
              <a:t>Aerosol: If one turkey is infected with a respiratory disease, spread can happen to the turkeys around it when they breathe out the germs. </a:t>
            </a:r>
          </a:p>
          <a:p>
            <a:pPr marL="228600" indent="-228600">
              <a:buAutoNum type="arabicPeriod"/>
            </a:pPr>
            <a:r>
              <a:rPr lang="en-US" b="1" baseline="0" dirty="0">
                <a:cs typeface="Times New Roman" pitchFamily="18" charset="0"/>
              </a:rPr>
              <a:t>Direct contact: The chickens are next to each other in their crate. If a chicken is infected, spread can happen.</a:t>
            </a:r>
          </a:p>
          <a:p>
            <a:pPr marL="228600" indent="-228600">
              <a:buAutoNum type="arabicPeriod"/>
            </a:pPr>
            <a:r>
              <a:rPr lang="en-US" b="1" baseline="0" dirty="0">
                <a:cs typeface="Times New Roman" pitchFamily="18" charset="0"/>
              </a:rPr>
              <a:t>Fomite: If the feeder or person’s footwear is contaminated with a germ, the chickens can be exposed.</a:t>
            </a:r>
          </a:p>
          <a:p>
            <a:pPr marL="228600" indent="-228600">
              <a:buAutoNum type="arabicPeriod"/>
            </a:pPr>
            <a:r>
              <a:rPr lang="en-US" b="1" baseline="0" dirty="0">
                <a:cs typeface="Times New Roman" pitchFamily="18" charset="0"/>
              </a:rPr>
              <a:t>Oral: If a chicken eats feed that is contaminated with feces or saliva from an infected animal, they can become infected. </a:t>
            </a:r>
          </a:p>
          <a:p>
            <a:pPr marL="228600" indent="-228600">
              <a:buAutoNum type="arabicPeriod"/>
            </a:pPr>
            <a:r>
              <a:rPr lang="en-US" b="1" baseline="0" dirty="0">
                <a:cs typeface="Times New Roman" pitchFamily="18" charset="0"/>
              </a:rPr>
              <a:t>Vector: </a:t>
            </a:r>
            <a:r>
              <a:rPr lang="en-US" b="1" i="0" u="none" baseline="0" dirty="0">
                <a:cs typeface="Times New Roman" pitchFamily="18" charset="0"/>
              </a:rPr>
              <a:t>These poultry could be bitten by mosquitos and </a:t>
            </a:r>
            <a:r>
              <a:rPr lang="en-US" sz="1200" b="1" i="0" u="none" strike="noStrike" kern="1200" dirty="0">
                <a:solidFill>
                  <a:schemeClr val="tx1"/>
                </a:solidFill>
                <a:effectLst/>
                <a:latin typeface="+mn-lt"/>
                <a:ea typeface="+mn-ea"/>
                <a:cs typeface="+mn-cs"/>
              </a:rPr>
              <a:t>disease can spread.</a:t>
            </a:r>
            <a:r>
              <a:rPr lang="en-US" sz="1200" b="1" i="0" u="sng" strike="noStrike" kern="1200" dirty="0">
                <a:solidFill>
                  <a:schemeClr val="tx1"/>
                </a:solidFill>
                <a:effectLst/>
                <a:latin typeface="+mn-lt"/>
                <a:ea typeface="+mn-ea"/>
                <a:cs typeface="+mn-cs"/>
              </a:rPr>
              <a:t>  </a:t>
            </a:r>
          </a:p>
          <a:p>
            <a:pPr marL="228600" indent="-228600">
              <a:buAutoNum type="arabicPeriod"/>
            </a:pPr>
            <a:r>
              <a:rPr lang="en-US" sz="1200" b="1" i="0" u="none" strike="noStrike" kern="1200" baseline="0" dirty="0">
                <a:solidFill>
                  <a:schemeClr val="tx1"/>
                </a:solidFill>
                <a:effectLst/>
                <a:latin typeface="+mn-lt"/>
                <a:ea typeface="+mn-ea"/>
                <a:cs typeface="+mn-cs"/>
              </a:rPr>
              <a:t>Zoonotic: If the poultry, or the people, are carrying a germ like Salmonella, they could share that through contact. </a:t>
            </a:r>
            <a:endParaRPr lang="en-US" b="1" baseline="0" dirty="0">
              <a:cs typeface="Times New Roman"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Aerosol: </a:t>
            </a:r>
            <a:r>
              <a:rPr lang="en-US" dirty="0">
                <a:cs typeface="Times New Roman" pitchFamily="18" charset="0"/>
              </a:rPr>
              <a:t>Laura </a:t>
            </a:r>
            <a:r>
              <a:rPr lang="en-US" dirty="0" err="1">
                <a:cs typeface="Times New Roman" pitchFamily="18" charset="0"/>
              </a:rPr>
              <a:t>Durben</a:t>
            </a:r>
            <a:r>
              <a:rPr lang="en-US" dirty="0">
                <a:cs typeface="Times New Roman" pitchFamily="18" charset="0"/>
              </a:rPr>
              <a:t>, Minnesota Turkey Growers Association</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Direct contact: Andrew Kingsbury, CFSPH, Iowa State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Fomite: </a:t>
            </a:r>
            <a:r>
              <a:rPr lang="en-US" sz="1200" b="0" i="0" u="none" strike="noStrike" kern="1200" baseline="0" dirty="0">
                <a:solidFill>
                  <a:schemeClr val="tx1"/>
                </a:solidFill>
                <a:effectLst/>
                <a:latin typeface="+mn-lt"/>
                <a:ea typeface="+mn-ea"/>
                <a:cs typeface="+mn-cs"/>
              </a:rPr>
              <a:t>Danelle Bickett-Weddle,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Oral: </a:t>
            </a:r>
            <a:r>
              <a:rPr lang="en-US" sz="1200" b="0" i="0" u="none" strike="noStrike" kern="1200" baseline="0" dirty="0">
                <a:solidFill>
                  <a:schemeClr val="tx1"/>
                </a:solidFill>
                <a:effectLst/>
                <a:latin typeface="+mn-lt"/>
                <a:ea typeface="+mn-ea"/>
                <a:cs typeface="+mn-cs"/>
              </a:rPr>
              <a:t>Pam </a:t>
            </a:r>
            <a:r>
              <a:rPr lang="en-US" sz="1200" b="0" i="0" u="none" strike="noStrike" kern="1200" baseline="0" dirty="0" err="1">
                <a:solidFill>
                  <a:schemeClr val="tx1"/>
                </a:solidFill>
                <a:effectLst/>
                <a:latin typeface="+mn-lt"/>
                <a:ea typeface="+mn-ea"/>
                <a:cs typeface="+mn-cs"/>
              </a:rPr>
              <a:t>Zaabel</a:t>
            </a:r>
            <a:r>
              <a:rPr lang="en-US" sz="1200" b="0" i="0" u="none" strike="noStrike" kern="1200" baseline="0" dirty="0">
                <a:solidFill>
                  <a:schemeClr val="tx1"/>
                </a:solidFill>
                <a:effectLst/>
                <a:latin typeface="+mn-lt"/>
                <a:ea typeface="+mn-ea"/>
                <a:cs typeface="+mn-cs"/>
              </a:rPr>
              <a:t>,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Vector: Pam </a:t>
            </a:r>
            <a:r>
              <a:rPr lang="en-US" sz="1200" b="0" i="0" u="none" strike="noStrike" kern="1200" dirty="0" err="1">
                <a:solidFill>
                  <a:schemeClr val="tx1"/>
                </a:solidFill>
                <a:effectLst/>
                <a:latin typeface="+mn-lt"/>
                <a:ea typeface="+mn-ea"/>
                <a:cs typeface="+mn-cs"/>
              </a:rPr>
              <a:t>Zaabel</a:t>
            </a:r>
            <a:r>
              <a:rPr lang="en-US" sz="1200" b="0" i="0" u="none" strike="noStrike" kern="1200" dirty="0">
                <a:solidFill>
                  <a:schemeClr val="tx1"/>
                </a:solidFill>
                <a:effectLst/>
                <a:latin typeface="+mn-lt"/>
                <a:ea typeface="+mn-ea"/>
                <a:cs typeface="+mn-cs"/>
              </a:rPr>
              <a:t>,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Zoonotic:</a:t>
            </a:r>
            <a:r>
              <a:rPr lang="en-US" sz="1200" b="0" i="0" u="none" strike="noStrike" kern="1200" baseline="0" dirty="0">
                <a:solidFill>
                  <a:schemeClr val="tx1"/>
                </a:solidFill>
                <a:effectLst/>
                <a:latin typeface="+mn-lt"/>
                <a:ea typeface="+mn-ea"/>
                <a:cs typeface="+mn-cs"/>
              </a:rPr>
              <a:t> Pam Zaabel, CFSPH, Iowa State University</a:t>
            </a:r>
            <a:endParaRPr lang="en-US" dirty="0"/>
          </a:p>
        </p:txBody>
      </p:sp>
    </p:spTree>
    <p:extLst>
      <p:ext uri="{BB962C8B-B14F-4D97-AF65-F5344CB8AC3E}">
        <p14:creationId xmlns:p14="http://schemas.microsoft.com/office/powerpoint/2010/main" val="2507712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Calibri" panose="020F0502020204030204" pitchFamily="34" charset="0"/>
              </a:rPr>
              <a:t>Development of this material was made possible through a grant provided to the Center for Food Security and Public Health at Iowa State University, College of Veterinary Medicine from the U.S. Department of Agriculture (USDA) Animal and Plant Health Inspection Service through the National Animal Disease Preparedness and Response Program (NADPRP). Iowa State University is an equal opportunity provider. For the full non-discrimination statement or accommodation inquiries, go to </a:t>
            </a:r>
            <a:r>
              <a:rPr lang="en-US" b="1" i="0" u="sng" dirty="0">
                <a:solidFill>
                  <a:srgbClr val="6888C9"/>
                </a:solidFill>
                <a:effectLst/>
                <a:latin typeface="Calibri" panose="020F0502020204030204" pitchFamily="34" charset="0"/>
                <a:hlinkClick r:id="rId3" tooltip="http://www.extension.iastate.edu/diversity/ext"/>
              </a:rPr>
              <a:t>www.extension.iastate.edu/diversity/ext</a:t>
            </a:r>
            <a:r>
              <a:rPr lang="en-US" b="1" i="0" dirty="0">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000000"/>
                </a:solidFill>
                <a:effectLst/>
                <a:latin typeface="Calibri" panose="020F0502020204030204" pitchFamily="34" charset="0"/>
              </a:rPr>
              <a:t>Funding for the PoultryBiosecurity.org website and resources was made possible through a grant provided to the CFSPH from USDA APHIS.</a:t>
            </a:r>
            <a:r>
              <a:rPr lang="en-US" b="1" i="0" dirty="0">
                <a:solidFill>
                  <a:srgbClr val="000000"/>
                </a:solidFill>
                <a:effectLst/>
                <a:latin typeface="Calibri" panose="020F0502020204030204" pitchFamily="34" charset="0"/>
              </a:rPr>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89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(ANIMATED</a:t>
            </a:r>
            <a:r>
              <a:rPr lang="en-US" b="1" baseline="0" dirty="0"/>
              <a:t> – appear while talking) </a:t>
            </a:r>
          </a:p>
          <a:p>
            <a:r>
              <a:rPr lang="en-US" b="1" dirty="0"/>
              <a:t>If you are interested in learning about which diseases are spread by each of the 6 ways, visit the Center for Food Security and Public Health website for handouts on poultry as</a:t>
            </a:r>
            <a:r>
              <a:rPr lang="en-US" b="1" baseline="0" dirty="0"/>
              <a:t> shown. These also show which diseases are common, known as endemic, and which ones are foreign animal, meaning not currently found in the United States. These handouts also show which diseases affect people – zoonotic diseases.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dirty="0"/>
          </a:p>
          <a:p>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5</a:t>
            </a:fld>
            <a:endParaRPr lang="en-US"/>
          </a:p>
        </p:txBody>
      </p:sp>
    </p:spTree>
    <p:extLst>
      <p:ext uri="{BB962C8B-B14F-4D97-AF65-F5344CB8AC3E}">
        <p14:creationId xmlns:p14="http://schemas.microsoft.com/office/powerpoint/2010/main" val="201723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DBB96-E998-4422-BAB2-A3CB4EEA3778}" type="slidenum">
              <a:rPr lang="en-US"/>
              <a:pPr/>
              <a:t>6</a:t>
            </a:fld>
            <a:endParaRPr lang="en-US"/>
          </a:p>
        </p:txBody>
      </p:sp>
      <p:sp>
        <p:nvSpPr>
          <p:cNvPr id="378882" name="Rectangle 2"/>
          <p:cNvSpPr>
            <a:spLocks noGrp="1" noRot="1" noChangeAspect="1" noChangeArrowheads="1" noTextEdit="1"/>
          </p:cNvSpPr>
          <p:nvPr>
            <p:ph type="sldImg"/>
          </p:nvPr>
        </p:nvSpPr>
        <p:spPr>
          <a:xfrm>
            <a:off x="382588" y="684213"/>
            <a:ext cx="6094412" cy="3429000"/>
          </a:xfrm>
          <a:ln/>
        </p:spPr>
      </p:sp>
      <p:sp>
        <p:nvSpPr>
          <p:cNvPr id="378883"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We must remember that disease spread can happen without animals showing obvious signs of disease. That is why awareness of the ways disease can spread is so important to prevention planning. It is important so we can limit the risk of disease spread to livestock and people. </a:t>
            </a:r>
          </a:p>
          <a:p>
            <a:r>
              <a:rPr lang="en-US" dirty="0">
                <a:cs typeface="Times New Roman" pitchFamily="18" charset="0"/>
              </a:rPr>
              <a:t>Photo (top): Laura </a:t>
            </a:r>
            <a:r>
              <a:rPr lang="en-US" dirty="0" err="1">
                <a:cs typeface="Times New Roman" pitchFamily="18" charset="0"/>
              </a:rPr>
              <a:t>Durben</a:t>
            </a:r>
            <a:r>
              <a:rPr lang="en-US" dirty="0">
                <a:cs typeface="Times New Roman" pitchFamily="18" charset="0"/>
              </a:rPr>
              <a:t>, Minnesota Turkey Growers Association; (bottom): USDA.</a:t>
            </a:r>
          </a:p>
        </p:txBody>
      </p:sp>
    </p:spTree>
    <p:extLst>
      <p:ext uri="{BB962C8B-B14F-4D97-AF65-F5344CB8AC3E}">
        <p14:creationId xmlns:p14="http://schemas.microsoft.com/office/powerpoint/2010/main" val="425078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Biosecurity is defined in the Oxford dictionary as “Procedures intended to protect humans or animals against disease or harmful biological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PLAYS AUTOMATICALLY) The video clip states:</a:t>
            </a:r>
            <a:r>
              <a:rPr lang="en-US" baseline="0" dirty="0"/>
              <a:t> “Biosecurity towards promoting animal health, protecting public health and ensuring food security. Let’s Go!” It</a:t>
            </a:r>
            <a:r>
              <a:rPr lang="en-US" dirty="0"/>
              <a:t> is from the FAO, and the video is titled: </a:t>
            </a:r>
            <a:r>
              <a:rPr lang="en-US" sz="1200" b="0" i="0" kern="1200" dirty="0">
                <a:solidFill>
                  <a:schemeClr val="tx1"/>
                </a:solidFill>
                <a:effectLst/>
                <a:latin typeface="+mn-lt"/>
                <a:ea typeface="+mn-ea"/>
                <a:cs typeface="+mn-cs"/>
              </a:rPr>
              <a:t>Tackling AMR through farm biosecurity to strengthen food systems and secure livelihoods, created November 18, 2020 and available at</a:t>
            </a:r>
            <a:r>
              <a:rPr lang="en-US" dirty="0"/>
              <a:t>: https://youtu.be/9iy9Ebqr5-w </a:t>
            </a:r>
          </a:p>
        </p:txBody>
      </p:sp>
      <p:sp>
        <p:nvSpPr>
          <p:cNvPr id="4" name="Slide Number Placeholder 3"/>
          <p:cNvSpPr>
            <a:spLocks noGrp="1"/>
          </p:cNvSpPr>
          <p:nvPr>
            <p:ph type="sldNum" sz="quarter" idx="10"/>
          </p:nvPr>
        </p:nvSpPr>
        <p:spPr/>
        <p:txBody>
          <a:bodyPr/>
          <a:lstStyle/>
          <a:p>
            <a:fld id="{C30C490E-4853-45C9-9C51-2458EDBEEBAD}" type="slidenum">
              <a:rPr lang="en-US" smtClean="0"/>
              <a:t>7</a:t>
            </a:fld>
            <a:endParaRPr lang="en-US"/>
          </a:p>
        </p:txBody>
      </p:sp>
    </p:spTree>
    <p:extLst>
      <p:ext uri="{BB962C8B-B14F-4D97-AF65-F5344CB8AC3E}">
        <p14:creationId xmlns:p14="http://schemas.microsoft.com/office/powerpoint/2010/main" val="193390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(ANIMATED</a:t>
            </a:r>
            <a:r>
              <a:rPr lang="en-US" b="1" baseline="0" dirty="0"/>
              <a:t> – appear while talking) </a:t>
            </a:r>
          </a:p>
          <a:p>
            <a:r>
              <a:rPr lang="en-US" b="0" baseline="0" dirty="0"/>
              <a:t>TRAINERS: Change as needed for your audience.</a:t>
            </a:r>
          </a:p>
          <a:p>
            <a:r>
              <a:rPr lang="en-US" b="1" dirty="0"/>
              <a:t>When</a:t>
            </a:r>
            <a:r>
              <a:rPr lang="en-US" b="1" baseline="0" dirty="0"/>
              <a:t> it comes to diseases, which ones worry you the most? Working with your veterinarian to design biosecurity steps to keep diseases off your farm is a great place to start. </a:t>
            </a:r>
            <a:r>
              <a:rPr lang="en-US" sz="1200" b="1" kern="1200" dirty="0">
                <a:solidFill>
                  <a:schemeClr val="tx1"/>
                </a:solidFill>
                <a:effectLst/>
                <a:latin typeface="+mn-lt"/>
                <a:ea typeface="+mn-ea"/>
                <a:cs typeface="+mn-cs"/>
              </a:rPr>
              <a:t>Start by identifying</a:t>
            </a:r>
            <a:r>
              <a:rPr lang="en-US" sz="1200" b="1" kern="1200" baseline="0" dirty="0">
                <a:solidFill>
                  <a:schemeClr val="tx1"/>
                </a:solidFill>
                <a:effectLst/>
                <a:latin typeface="+mn-lt"/>
                <a:ea typeface="+mn-ea"/>
                <a:cs typeface="+mn-cs"/>
              </a:rPr>
              <a:t> the diseases you are most concerned with or at most risk from. Then focus on putting biosecurity measures in place to protect your flock.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8</a:t>
            </a:fld>
            <a:endParaRPr lang="en-US"/>
          </a:p>
        </p:txBody>
      </p:sp>
    </p:spTree>
    <p:extLst>
      <p:ext uri="{BB962C8B-B14F-4D97-AF65-F5344CB8AC3E}">
        <p14:creationId xmlns:p14="http://schemas.microsoft.com/office/powerpoint/2010/main" val="263518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Biosecurity</a:t>
            </a:r>
            <a:r>
              <a:rPr lang="en-US" b="1" baseline="0" dirty="0"/>
              <a:t> is the insurance needed for disease prevention. By investing in biosecurity regularly, we are paying those “premiums”. The goal is to never need to submit a “claim”. We all hope a disease challenge never happens. We appreciate the investment in daily biosecurity practices when disaster strikes.</a:t>
            </a:r>
          </a:p>
          <a:p>
            <a:r>
              <a:rPr lang="en-US" b="1" baseline="0" dirty="0"/>
              <a:t>(CLICK) In reality, if biosecurity is working, NO ONE KNOWS. This makes it hard to put a value or dollar amount on its effectiveness. The value comes when a challenge arises, and the animals do not become sick.</a:t>
            </a:r>
          </a:p>
          <a:p>
            <a:r>
              <a:rPr lang="en-US" b="1" baseline="0" dirty="0"/>
              <a:t>(CLICK) Animal agriculture has faced some big challenges with labor shortages. Time is precious on a farm when there are not enough people to get everything done. This can create challenges to make sure biosecurity steps are followed. To do biosecurity well and to be effective, it takes time. Not cutting corners, or leaving things dirty, or rushing between tasks. Effective biosecurity also takes practice to do well and become routine. All of these are reasons to start doing things now to help protect animal health.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9</a:t>
            </a:fld>
            <a:endParaRPr lang="en-US"/>
          </a:p>
        </p:txBody>
      </p:sp>
    </p:spTree>
    <p:extLst>
      <p:ext uri="{BB962C8B-B14F-4D97-AF65-F5344CB8AC3E}">
        <p14:creationId xmlns:p14="http://schemas.microsoft.com/office/powerpoint/2010/main" val="456645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www.cfsph.iastate.edu/biosecurity</a:t>
            </a:r>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73555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6A084-461A-4660-8A6E-002426C13C1C}"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9652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51312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8175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6407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91740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49798"/>
            <a:ext cx="10515600" cy="1039880"/>
          </a:xfrm>
        </p:spPr>
        <p:txBody>
          <a:bodyPr/>
          <a:lstStyle>
            <a:lvl1pPr>
              <a:defRPr b="0"/>
            </a:lvl1pPr>
          </a:lstStyle>
          <a:p>
            <a:r>
              <a:rPr lang="en-US" dirty="0"/>
              <a:t>Title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C80DD5AB-5CB4-43D3-AA2F-2029B766B643}" type="datetimeFigureOut">
              <a:rPr lang="en-US" smtClean="0"/>
              <a:t>8/3/2021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7B529B67-5DA9-4F37-BB74-6218F4075DE0}" type="slidenum">
              <a:rPr lang="en-US" smtClean="0"/>
              <a:t>‹#›</a:t>
            </a:fld>
            <a:endParaRPr lang="en-US"/>
          </a:p>
        </p:txBody>
      </p:sp>
    </p:spTree>
    <p:extLst>
      <p:ext uri="{BB962C8B-B14F-4D97-AF65-F5344CB8AC3E}">
        <p14:creationId xmlns:p14="http://schemas.microsoft.com/office/powerpoint/2010/main" val="48100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No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
        <p:nvSpPr>
          <p:cNvPr id="7" name="Content Placeholder 6"/>
          <p:cNvSpPr>
            <a:spLocks noGrp="1"/>
          </p:cNvSpPr>
          <p:nvPr>
            <p:ph sz="quarter" idx="13"/>
          </p:nvPr>
        </p:nvSpPr>
        <p:spPr>
          <a:xfrm>
            <a:off x="838200" y="384175"/>
            <a:ext cx="10315575" cy="588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14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5425688" y="6324601"/>
            <a:ext cx="1137424" cy="443803"/>
          </a:xfrm>
          <a:prstGeom prst="rect">
            <a:avLst/>
          </a:prstGeom>
        </p:spPr>
        <p:txBody>
          <a:bodyPr/>
          <a:lstStyle>
            <a:lvl1pPr>
              <a:defRPr/>
            </a:lvl1pPr>
          </a:lstStyle>
          <a:p>
            <a:fld id="{2D754F1C-66B7-4E1E-9E3A-3150C72B3351}" type="slidenum">
              <a:rPr lang="en-US"/>
              <a:pPr/>
              <a:t>‹#›</a:t>
            </a:fld>
            <a:endParaRPr lang="en-US"/>
          </a:p>
        </p:txBody>
      </p:sp>
      <p:sp>
        <p:nvSpPr>
          <p:cNvPr id="8" name="Footer Placeholder 4"/>
          <p:cNvSpPr>
            <a:spLocks noGrp="1"/>
          </p:cNvSpPr>
          <p:nvPr>
            <p:ph type="ftr" sz="quarter" idx="3"/>
          </p:nvPr>
        </p:nvSpPr>
        <p:spPr>
          <a:xfrm>
            <a:off x="7518400" y="6324601"/>
            <a:ext cx="4064000" cy="365125"/>
          </a:xfrm>
          <a:prstGeom prst="rect">
            <a:avLst/>
          </a:prstGeom>
        </p:spPr>
        <p:txBody>
          <a:bodyPr vert="horz" lIns="91440" tIns="45720" rIns="91440" bIns="45720" rtlCol="0" anchor="ctr"/>
          <a:lstStyle>
            <a:lvl1pPr algn="ctr">
              <a:defRPr sz="10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r>
              <a:rPr lang="en-US" dirty="0"/>
              <a:t>Center for Food Security and Public Health                 Iowa State University</a:t>
            </a:r>
          </a:p>
        </p:txBody>
      </p:sp>
    </p:spTree>
    <p:extLst>
      <p:ext uri="{BB962C8B-B14F-4D97-AF65-F5344CB8AC3E}">
        <p14:creationId xmlns:p14="http://schemas.microsoft.com/office/powerpoint/2010/main" val="190792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6C7DC-F28A-484A-B749-C0DBBA4A6722}"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69049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D2504-CEAC-4618-8997-EE0259AC4734}"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92368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819447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0A798-CE03-4060-A5D4-032358FE148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879676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660E35-ADE8-46EF-AC8C-8596136F7F69}"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103330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71053E-5030-443C-B3C4-F40F9C046F8C}" type="datetime1">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951423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D9DB0-CE61-4833-980B-2082B880DF05}" type="datetime1">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01009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077B4-FC80-4737-91C6-C90C50C8179B}" type="datetime1">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537849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94958-6269-4396-93A4-F3F3872B6A96}"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6072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9D8EF-B2ED-49FD-8A33-A19BA8767F4C}"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0187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034E5-14A5-41C7-9B90-75929E08169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33796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3C9AD8-A08E-4810-AA6B-12C2B283C880}"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75278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670720"/>
            <a:ext cx="10972800" cy="5516563"/>
          </a:xfrm>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010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Full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564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2888" r="8758"/>
          <a:stretch/>
        </p:blipFill>
        <p:spPr>
          <a:xfrm>
            <a:off x="0" y="5684422"/>
            <a:ext cx="12192000" cy="11735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161" y="5463104"/>
            <a:ext cx="2106278" cy="1185618"/>
          </a:xfrm>
          <a:prstGeom prst="rect">
            <a:avLst/>
          </a:prstGeom>
        </p:spPr>
      </p:pic>
    </p:spTree>
    <p:extLst>
      <p:ext uri="{BB962C8B-B14F-4D97-AF65-F5344CB8AC3E}">
        <p14:creationId xmlns:p14="http://schemas.microsoft.com/office/powerpoint/2010/main" val="1988216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096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2992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3"/>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4"/>
          </p:nvPr>
        </p:nvSpPr>
        <p:spPr/>
        <p:txBody>
          <a:bodyPr/>
          <a:lstStyle>
            <a:lvl1pPr>
              <a:defRPr/>
            </a:lvl1pPr>
          </a:lstStyle>
          <a:p>
            <a:pPr>
              <a:defRPr/>
            </a:pPr>
            <a:fld id="{DDE00BEA-EEF2-465D-931A-2C10A295654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05039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userDrawn="1">
  <p:cSld name="slide">
    <p:bg>
      <p:bgPr>
        <a:solidFill>
          <a:srgbClr val="FFFFFF"/>
        </a:solidFill>
        <a:effectLst/>
      </p:bgPr>
    </p:bg>
    <p:spTree>
      <p:nvGrpSpPr>
        <p:cNvPr id="1" name="Shape 23"/>
        <p:cNvGrpSpPr/>
        <p:nvPr/>
      </p:nvGrpSpPr>
      <p:grpSpPr>
        <a:xfrm>
          <a:off x="0" y="0"/>
          <a:ext cx="0" cy="0"/>
          <a:chOff x="0" y="0"/>
          <a:chExt cx="0" cy="0"/>
        </a:xfrm>
      </p:grpSpPr>
      <p:cxnSp>
        <p:nvCxnSpPr>
          <p:cNvPr id="24" name="Google Shape;24;p4"/>
          <p:cNvCxnSpPr/>
          <p:nvPr/>
        </p:nvCxnSpPr>
        <p:spPr>
          <a:xfrm rot="10800000" flipH="1">
            <a:off x="2332633" y="6576133"/>
            <a:ext cx="198000" cy="125200"/>
          </a:xfrm>
          <a:prstGeom prst="straightConnector1">
            <a:avLst/>
          </a:prstGeom>
          <a:noFill/>
          <a:ln w="9525" cap="flat" cmpd="sng">
            <a:solidFill>
              <a:srgbClr val="FFFFFF"/>
            </a:solidFill>
            <a:prstDash val="solid"/>
            <a:round/>
            <a:headEnd type="none" w="med" len="med"/>
            <a:tailEnd type="none" w="med" len="med"/>
          </a:ln>
        </p:spPr>
      </p:cxnSp>
      <p:sp>
        <p:nvSpPr>
          <p:cNvPr id="25" name="Google Shape;25;p4"/>
          <p:cNvSpPr/>
          <p:nvPr/>
        </p:nvSpPr>
        <p:spPr>
          <a:xfrm>
            <a:off x="11491667" y="6636767"/>
            <a:ext cx="768000" cy="298400"/>
          </a:xfrm>
          <a:prstGeom prst="rect">
            <a:avLst/>
          </a:prstGeom>
          <a:solidFill>
            <a:srgbClr val="E1D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55033" y="6636767"/>
            <a:ext cx="11718800" cy="298400"/>
          </a:xfrm>
          <a:prstGeom prst="rect">
            <a:avLst/>
          </a:prstGeom>
          <a:solidFill>
            <a:srgbClr val="719F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p:nvPr/>
        </p:nvSpPr>
        <p:spPr>
          <a:xfrm>
            <a:off x="11649655" y="6523567"/>
            <a:ext cx="452000" cy="5248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333">
                <a:solidFill>
                  <a:srgbClr val="486B39"/>
                </a:solidFill>
                <a:latin typeface="Lato Light"/>
                <a:ea typeface="Lato Light"/>
                <a:cs typeface="Lato Light"/>
                <a:sym typeface="Lato Light"/>
              </a:rPr>
              <a:pPr marL="0" lvl="0" indent="0" algn="r" rtl="0">
                <a:spcBef>
                  <a:spcPts val="0"/>
                </a:spcBef>
                <a:spcAft>
                  <a:spcPts val="0"/>
                </a:spcAft>
                <a:buNone/>
              </a:pPr>
              <a:t>‹#›</a:t>
            </a:fld>
            <a:endParaRPr sz="1333">
              <a:solidFill>
                <a:srgbClr val="486B39"/>
              </a:solidFill>
              <a:latin typeface="Lato Light"/>
              <a:ea typeface="Lato Light"/>
              <a:cs typeface="Lato Light"/>
              <a:sym typeface="Lato Light"/>
            </a:endParaRPr>
          </a:p>
        </p:txBody>
      </p:sp>
      <p:sp>
        <p:nvSpPr>
          <p:cNvPr id="28" name="Google Shape;28;p4"/>
          <p:cNvSpPr txBox="1"/>
          <p:nvPr/>
        </p:nvSpPr>
        <p:spPr>
          <a:xfrm>
            <a:off x="191533" y="6540567"/>
            <a:ext cx="10732000" cy="360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None/>
            </a:pPr>
            <a:endParaRPr sz="1200">
              <a:solidFill>
                <a:srgbClr val="FFFFFF"/>
              </a:solidFill>
              <a:latin typeface="Lato"/>
              <a:ea typeface="Lato"/>
              <a:cs typeface="Lato"/>
              <a:sym typeface="Lato"/>
            </a:endParaRPr>
          </a:p>
        </p:txBody>
      </p:sp>
      <p:sp>
        <p:nvSpPr>
          <p:cNvPr id="29" name="Google Shape;29;p4"/>
          <p:cNvSpPr txBox="1">
            <a:spLocks noGrp="1"/>
          </p:cNvSpPr>
          <p:nvPr>
            <p:ph type="subTitle" idx="1"/>
          </p:nvPr>
        </p:nvSpPr>
        <p:spPr>
          <a:xfrm>
            <a:off x="191533" y="6519367"/>
            <a:ext cx="10977200" cy="38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FFFFFF"/>
                </a:solidFill>
                <a:latin typeface="Lato Light"/>
                <a:ea typeface="Lato Light"/>
                <a:cs typeface="Lato Light"/>
                <a:sym typeface="Lato Light"/>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 name="Text Placeholder 4"/>
          <p:cNvSpPr>
            <a:spLocks noGrp="1"/>
          </p:cNvSpPr>
          <p:nvPr>
            <p:ph type="body" sz="quarter" idx="10"/>
          </p:nvPr>
        </p:nvSpPr>
        <p:spPr>
          <a:xfrm>
            <a:off x="415601" y="1417600"/>
            <a:ext cx="9109400" cy="4845617"/>
          </a:xfrm>
        </p:spPr>
        <p:txBody>
          <a:bodyPr/>
          <a:lstStyle>
            <a:lvl1pPr>
              <a:lnSpc>
                <a:spcPct val="150000"/>
              </a:lnSpc>
              <a:spcBef>
                <a:spcPts val="0"/>
              </a:spcBef>
              <a:defRPr sz="2133">
                <a:solidFill>
                  <a:schemeClr val="bg2"/>
                </a:solidFill>
                <a:latin typeface="Verdana" panose="020B0604030504040204" pitchFamily="34" charset="0"/>
                <a:ea typeface="Verdana" panose="020B0604030504040204" pitchFamily="34" charset="0"/>
              </a:defRPr>
            </a:lvl1pPr>
            <a:lvl2pPr>
              <a:lnSpc>
                <a:spcPct val="150000"/>
              </a:lnSpc>
              <a:spcBef>
                <a:spcPts val="0"/>
              </a:spcBef>
              <a:defRPr sz="1867">
                <a:solidFill>
                  <a:schemeClr val="bg2"/>
                </a:solidFill>
                <a:latin typeface="Verdana" panose="020B0604030504040204" pitchFamily="34" charset="0"/>
                <a:ea typeface="Verdana" panose="020B0604030504040204" pitchFamily="34" charset="0"/>
              </a:defRPr>
            </a:lvl2pPr>
            <a:lvl3pPr>
              <a:lnSpc>
                <a:spcPct val="150000"/>
              </a:lnSpc>
              <a:spcBef>
                <a:spcPts val="0"/>
              </a:spcBef>
              <a:defRPr sz="1867">
                <a:solidFill>
                  <a:schemeClr val="bg2"/>
                </a:solidFill>
                <a:latin typeface="Verdana" panose="020B0604030504040204" pitchFamily="34" charset="0"/>
                <a:ea typeface="Verdana" panose="020B0604030504040204" pitchFamily="34" charset="0"/>
              </a:defRPr>
            </a:lvl3pPr>
            <a:lvl4pPr>
              <a:lnSpc>
                <a:spcPct val="150000"/>
              </a:lnSpc>
              <a:spcBef>
                <a:spcPts val="0"/>
              </a:spcBef>
              <a:defRPr sz="1867">
                <a:solidFill>
                  <a:schemeClr val="bg2"/>
                </a:solidFill>
                <a:latin typeface="Verdana" panose="020B0604030504040204" pitchFamily="34" charset="0"/>
                <a:ea typeface="Verdana" panose="020B0604030504040204" pitchFamily="34" charset="0"/>
              </a:defRPr>
            </a:lvl4pPr>
            <a:lvl5pPr>
              <a:lnSpc>
                <a:spcPct val="150000"/>
              </a:lnSpc>
              <a:spcBef>
                <a:spcPts val="0"/>
              </a:spcBef>
              <a:defRPr sz="1867">
                <a:solidFill>
                  <a:schemeClr val="bg2"/>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latin typeface="Raleway" panose="020B0503030101060003" pitchFamily="34" charset="0"/>
                <a:ea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262502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4354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187566"/>
            <a:ext cx="10515600" cy="1325563"/>
          </a:xfrm>
        </p:spPr>
        <p:txBody>
          <a:bodyPr anchor="ctr">
            <a:normAutofit/>
          </a:bodyPr>
          <a:lstStyle>
            <a:lvl1pPr marL="0" indent="0" algn="ctr">
              <a:buFontTx/>
              <a:buNone/>
              <a:defRPr sz="4400"/>
            </a:lvl1pPr>
          </a:lstStyle>
          <a:p>
            <a:pPr lvl="0"/>
            <a:endParaRPr lang="en-US" dirty="0"/>
          </a:p>
        </p:txBody>
      </p:sp>
    </p:spTree>
    <p:extLst>
      <p:ext uri="{BB962C8B-B14F-4D97-AF65-F5344CB8AC3E}">
        <p14:creationId xmlns:p14="http://schemas.microsoft.com/office/powerpoint/2010/main" val="213759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s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7958"/>
          </a:xfrm>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781635"/>
            <a:ext cx="10515600" cy="857958"/>
          </a:xfrm>
        </p:spPr>
        <p:txBody>
          <a:bodyPr anchor="ctr">
            <a:normAutofit/>
          </a:bodyPr>
          <a:lstStyle>
            <a:lvl1pPr marL="0" indent="0" algn="ctr">
              <a:buFontTx/>
              <a:buNone/>
              <a:defRPr sz="4400">
                <a:latin typeface="Arial" panose="020B0604020202020204" pitchFamily="34" charset="0"/>
                <a:cs typeface="Arial" panose="020B0604020202020204" pitchFamily="34" charset="0"/>
              </a:defRPr>
            </a:lvl1pPr>
          </a:lstStyle>
          <a:p>
            <a:pPr lvl="0"/>
            <a:endParaRPr lang="en-US" dirty="0"/>
          </a:p>
        </p:txBody>
      </p:sp>
      <p:sp>
        <p:nvSpPr>
          <p:cNvPr id="4" name="Content Placeholder 3"/>
          <p:cNvSpPr>
            <a:spLocks noGrp="1"/>
          </p:cNvSpPr>
          <p:nvPr>
            <p:ph sz="quarter" idx="11"/>
          </p:nvPr>
        </p:nvSpPr>
        <p:spPr>
          <a:xfrm>
            <a:off x="838200" y="1287463"/>
            <a:ext cx="10515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93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92366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06042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56A084-461A-4660-8A6E-002426C13C1C}"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27344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33738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6A084-461A-4660-8A6E-002426C13C1C}" type="datetimeFigureOut">
              <a:rPr lang="en-US" smtClean="0"/>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9CC57-6C1C-472F-B063-1A948705F186}" type="slidenum">
              <a:rPr lang="en-US" smtClean="0"/>
              <a:t>‹#›</a:t>
            </a:fld>
            <a:endParaRPr lang="en-US"/>
          </a:p>
        </p:txBody>
      </p:sp>
    </p:spTree>
    <p:extLst>
      <p:ext uri="{BB962C8B-B14F-4D97-AF65-F5344CB8AC3E}">
        <p14:creationId xmlns:p14="http://schemas.microsoft.com/office/powerpoint/2010/main" val="607897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8" r:id="rId4"/>
    <p:sldLayoutId id="2147483669"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99" r:id="rId15"/>
    <p:sldLayoutId id="2147483700" r:id="rId16"/>
    <p:sldLayoutId id="2147483702" r:id="rId17"/>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45834-5993-4125-AAEC-53049FD2EF5D}" type="datetime1">
              <a:rPr lang="en-US" smtClean="0"/>
              <a:t>8/3/2021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31610-6EB2-433B-B2B6-50BE333B008C}" type="slidenum">
              <a:rPr lang="en-US" smtClean="0"/>
              <a:t>‹#›</a:t>
            </a:fld>
            <a:endParaRPr lang="en-US"/>
          </a:p>
        </p:txBody>
      </p:sp>
    </p:spTree>
    <p:extLst>
      <p:ext uri="{BB962C8B-B14F-4D97-AF65-F5344CB8AC3E}">
        <p14:creationId xmlns:p14="http://schemas.microsoft.com/office/powerpoint/2010/main" val="11878607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15" r:id="rId12"/>
    <p:sldLayoutId id="2147483683" r:id="rId13"/>
    <p:sldLayoutId id="2147483684" r:id="rId14"/>
    <p:sldLayoutId id="2147483686" r:id="rId15"/>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tmp"/><Relationship Id="rId5" Type="http://schemas.openxmlformats.org/officeDocument/2006/relationships/hyperlink" Target="http://www.cfsph.iastate.edu/biosecurity/" TargetMode="Externa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www.cfsph.iastate.edu/biosecurity/"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hyperlink" Target="http://www.cfsph.iastate.edu/biosecurity/"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cfsph.iastate.edu/biosecurity/"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www.cfsph.iastate.edu/biosecurity/" TargetMode="External"/><Relationship Id="rId5" Type="http://schemas.openxmlformats.org/officeDocument/2006/relationships/image" Target="../media/image52.tmp"/><Relationship Id="rId4" Type="http://schemas.openxmlformats.org/officeDocument/2006/relationships/image" Target="../media/image51.tmp"/></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www.poultrybiosecurity.org/" TargetMode="Externa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8" Type="http://schemas.openxmlformats.org/officeDocument/2006/relationships/image" Target="../media/image70.tmp"/><Relationship Id="rId3" Type="http://schemas.openxmlformats.org/officeDocument/2006/relationships/image" Target="../media/image65.png"/><Relationship Id="rId7" Type="http://schemas.openxmlformats.org/officeDocument/2006/relationships/image" Target="../media/image69.tm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poultrybiosecurity.org/" TargetMode="External"/><Relationship Id="rId5" Type="http://schemas.openxmlformats.org/officeDocument/2006/relationships/image" Target="../media/image68.tmp"/><Relationship Id="rId4" Type="http://schemas.openxmlformats.org/officeDocument/2006/relationships/image" Target="../media/image67.tmp"/><Relationship Id="rId9"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hyperlink" Target="http://www.poultrybiosecurity.org/" TargetMode="External"/><Relationship Id="rId4" Type="http://schemas.openxmlformats.org/officeDocument/2006/relationships/image" Target="../media/image72.tmp"/></Relationships>
</file>

<file path=ppt/slides/_rels/slide37.xml.rels><?xml version="1.0" encoding="UTF-8" standalone="yes"?>
<Relationships xmlns="http://schemas.openxmlformats.org/package/2006/relationships"><Relationship Id="rId8" Type="http://schemas.openxmlformats.org/officeDocument/2006/relationships/hyperlink" Target="http://www.poultrybiosecurity.org/" TargetMode="External"/><Relationship Id="rId3" Type="http://schemas.openxmlformats.org/officeDocument/2006/relationships/image" Target="../media/image73.tmp"/><Relationship Id="rId7" Type="http://schemas.openxmlformats.org/officeDocument/2006/relationships/image" Target="../media/image77.tm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tmp"/></Relationships>
</file>

<file path=ppt/slides/_rels/slide38.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hyperlink" Target="https://www.aphis.usda.gov/aphis/ourfocus/animalhealth/animal-disease-information/avian/defend-the-flock-progra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fsph.iastate.edu/biosecurity/"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1.tmp"/></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4.xml"/><Relationship Id="rId7"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tm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9iy9Ebqr5-w" TargetMode="External"/><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PROTECT YOUR POULTRY </a:t>
            </a:r>
          </a:p>
        </p:txBody>
      </p:sp>
      <p:sp>
        <p:nvSpPr>
          <p:cNvPr id="3" name="Subtitle 2"/>
          <p:cNvSpPr>
            <a:spLocks noGrp="1"/>
          </p:cNvSpPr>
          <p:nvPr>
            <p:ph type="subTitle"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a:t>www.cfsph.iastate.edu/biosecurity</a:t>
            </a:r>
            <a:endParaRPr lang="en-US" dirty="0"/>
          </a:p>
        </p:txBody>
      </p:sp>
    </p:spTree>
    <p:extLst>
      <p:ext uri="{BB962C8B-B14F-4D97-AF65-F5344CB8AC3E}">
        <p14:creationId xmlns:p14="http://schemas.microsoft.com/office/powerpoint/2010/main" val="139417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Biosecurity NOW</a:t>
            </a:r>
          </a:p>
        </p:txBody>
      </p:sp>
      <p:sp>
        <p:nvSpPr>
          <p:cNvPr id="3" name="Content Placeholder 2"/>
          <p:cNvSpPr>
            <a:spLocks noGrp="1"/>
          </p:cNvSpPr>
          <p:nvPr>
            <p:ph idx="1"/>
          </p:nvPr>
        </p:nvSpPr>
        <p:spPr>
          <a:xfrm>
            <a:off x="838200" y="1825625"/>
            <a:ext cx="10739718" cy="4351338"/>
          </a:xfrm>
        </p:spPr>
        <p:txBody>
          <a:bodyPr/>
          <a:lstStyle/>
          <a:p>
            <a:r>
              <a:rPr lang="en-US" dirty="0"/>
              <a:t>Common disease prevention</a:t>
            </a:r>
          </a:p>
          <a:p>
            <a:pPr lvl="1"/>
            <a:r>
              <a:rPr lang="en-US" dirty="0"/>
              <a:t>Similar exposure routes for foreign animal or unknown diseases</a:t>
            </a:r>
          </a:p>
        </p:txBody>
      </p:sp>
      <p:sp>
        <p:nvSpPr>
          <p:cNvPr id="4" name="Content Placeholder 1"/>
          <p:cNvSpPr txBox="1">
            <a:spLocks/>
          </p:cNvSpPr>
          <p:nvPr/>
        </p:nvSpPr>
        <p:spPr>
          <a:xfrm>
            <a:off x="936435" y="2785033"/>
            <a:ext cx="5311965" cy="339193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Verdana" panose="020B0604030504040204" pitchFamily="34" charset="0"/>
                <a:ea typeface="Verdana" panose="020B0604030504040204" pitchFamily="34" charset="0"/>
              </a:rPr>
              <a:t>Infectious Laryngotracheitis (ILT)</a:t>
            </a:r>
          </a:p>
          <a:p>
            <a:r>
              <a:rPr lang="en-US" dirty="0">
                <a:latin typeface="Verdana" panose="020B0604030504040204" pitchFamily="34" charset="0"/>
                <a:ea typeface="Verdana" panose="020B0604030504040204" pitchFamily="34" charset="0"/>
              </a:rPr>
              <a:t>Aerosol </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contaminated feed or water</a:t>
            </a:r>
          </a:p>
          <a:p>
            <a:endParaRPr lang="en-US" dirty="0">
              <a:latin typeface="Verdana" panose="020B0604030504040204" pitchFamily="34" charset="0"/>
              <a:ea typeface="Verdana" panose="020B0604030504040204" pitchFamily="34" charset="0"/>
            </a:endParaRPr>
          </a:p>
        </p:txBody>
      </p:sp>
      <p:sp>
        <p:nvSpPr>
          <p:cNvPr id="5" name="Content Placeholder 6"/>
          <p:cNvSpPr txBox="1">
            <a:spLocks/>
          </p:cNvSpPr>
          <p:nvPr/>
        </p:nvSpPr>
        <p:spPr>
          <a:xfrm>
            <a:off x="6484229" y="3198919"/>
            <a:ext cx="4857859" cy="2906320"/>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Verdana" panose="020B0604030504040204" pitchFamily="34" charset="0"/>
                <a:ea typeface="Verdana" panose="020B0604030504040204" pitchFamily="34" charset="0"/>
              </a:rPr>
              <a:t>Avian Influenza</a:t>
            </a:r>
          </a:p>
          <a:p>
            <a:r>
              <a:rPr lang="en-US" dirty="0">
                <a:latin typeface="Verdana" panose="020B0604030504040204" pitchFamily="34" charset="0"/>
                <a:ea typeface="Verdana" panose="020B0604030504040204" pitchFamily="34" charset="0"/>
              </a:rPr>
              <a:t>Aerosol </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contaminated feed or water</a:t>
            </a:r>
          </a:p>
        </p:txBody>
      </p:sp>
      <p:pic>
        <p:nvPicPr>
          <p:cNvPr id="6" name="Content Placeholder 26">
            <a:extLst>
              <a:ext uri="{FF2B5EF4-FFF2-40B4-BE49-F238E27FC236}">
                <a16:creationId xmlns:a16="http://schemas.microsoft.com/office/drawing/2014/main" id="{DF6A15C2-F44D-4550-9D0C-2913A7BC7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8320" y="856362"/>
            <a:ext cx="1086381" cy="1356023"/>
          </a:xfrm>
          <a:prstGeom prst="rect">
            <a:avLst/>
          </a:prstGeom>
        </p:spPr>
      </p:pic>
    </p:spTree>
    <p:extLst>
      <p:ext uri="{BB962C8B-B14F-4D97-AF65-F5344CB8AC3E}">
        <p14:creationId xmlns:p14="http://schemas.microsoft.com/office/powerpoint/2010/main" val="31959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Biosecurity NOW</a:t>
            </a:r>
          </a:p>
        </p:txBody>
      </p:sp>
      <p:sp>
        <p:nvSpPr>
          <p:cNvPr id="3" name="Content Placeholder 2"/>
          <p:cNvSpPr>
            <a:spLocks noGrp="1"/>
          </p:cNvSpPr>
          <p:nvPr>
            <p:ph idx="1"/>
          </p:nvPr>
        </p:nvSpPr>
        <p:spPr>
          <a:xfrm>
            <a:off x="838200" y="1825625"/>
            <a:ext cx="10739718" cy="4351338"/>
          </a:xfrm>
        </p:spPr>
        <p:txBody>
          <a:bodyPr/>
          <a:lstStyle/>
          <a:p>
            <a:r>
              <a:rPr lang="en-US" dirty="0"/>
              <a:t>Common disease prevention</a:t>
            </a:r>
          </a:p>
          <a:p>
            <a:pPr lvl="1"/>
            <a:r>
              <a:rPr lang="en-US" dirty="0"/>
              <a:t>Similar exposure routes for foreign animal or unknown diseases</a:t>
            </a:r>
          </a:p>
        </p:txBody>
      </p:sp>
      <p:sp>
        <p:nvSpPr>
          <p:cNvPr id="4" name="Content Placeholder 1"/>
          <p:cNvSpPr txBox="1">
            <a:spLocks/>
          </p:cNvSpPr>
          <p:nvPr/>
        </p:nvSpPr>
        <p:spPr>
          <a:xfrm>
            <a:off x="936435" y="2785033"/>
            <a:ext cx="5311965" cy="339193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Verdana" panose="020B0604030504040204" pitchFamily="34" charset="0"/>
                <a:ea typeface="Verdana" panose="020B0604030504040204" pitchFamily="34" charset="0"/>
              </a:rPr>
              <a:t>Newcastle Disease</a:t>
            </a:r>
          </a:p>
          <a:p>
            <a:r>
              <a:rPr lang="en-US" dirty="0">
                <a:latin typeface="Verdana" panose="020B0604030504040204" pitchFamily="34" charset="0"/>
                <a:ea typeface="Verdana" panose="020B0604030504040204" pitchFamily="34" charset="0"/>
              </a:rPr>
              <a:t>Aerosol </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contaminated feed or water</a:t>
            </a:r>
          </a:p>
          <a:p>
            <a:endParaRPr lang="en-US" dirty="0">
              <a:latin typeface="Verdana" panose="020B0604030504040204" pitchFamily="34" charset="0"/>
              <a:ea typeface="Verdana" panose="020B0604030504040204" pitchFamily="34" charset="0"/>
            </a:endParaRPr>
          </a:p>
        </p:txBody>
      </p:sp>
      <p:sp>
        <p:nvSpPr>
          <p:cNvPr id="5" name="Content Placeholder 6"/>
          <p:cNvSpPr txBox="1">
            <a:spLocks/>
          </p:cNvSpPr>
          <p:nvPr/>
        </p:nvSpPr>
        <p:spPr>
          <a:xfrm>
            <a:off x="6484229" y="2785033"/>
            <a:ext cx="4857859" cy="2906320"/>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Verdana" panose="020B0604030504040204" pitchFamily="34" charset="0"/>
                <a:ea typeface="Verdana" panose="020B0604030504040204" pitchFamily="34" charset="0"/>
              </a:rPr>
              <a:t>Avian Influenza</a:t>
            </a:r>
          </a:p>
          <a:p>
            <a:r>
              <a:rPr lang="en-US" dirty="0">
                <a:latin typeface="Verdana" panose="020B0604030504040204" pitchFamily="34" charset="0"/>
                <a:ea typeface="Verdana" panose="020B0604030504040204" pitchFamily="34" charset="0"/>
              </a:rPr>
              <a:t>Aerosol </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contaminated feed or water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390" y="897065"/>
            <a:ext cx="1259332" cy="1274615"/>
          </a:xfrm>
          <a:prstGeom prst="rect">
            <a:avLst/>
          </a:prstGeom>
        </p:spPr>
      </p:pic>
    </p:spTree>
    <p:extLst>
      <p:ext uri="{BB962C8B-B14F-4D97-AF65-F5344CB8AC3E}">
        <p14:creationId xmlns:p14="http://schemas.microsoft.com/office/powerpoint/2010/main" val="1446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Very large group of chicks in a pen.">
            <a:extLst>
              <a:ext uri="{FF2B5EF4-FFF2-40B4-BE49-F238E27FC236}">
                <a16:creationId xmlns:a16="http://schemas.microsoft.com/office/drawing/2014/main" id="{431EECF7-2F4A-40CF-8597-E00EBB146A2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687476" y="1485036"/>
            <a:ext cx="2915945" cy="388792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a:t>Benefits to Biosecurity NOW</a:t>
            </a:r>
            <a:endParaRPr lang="en-US" dirty="0"/>
          </a:p>
        </p:txBody>
      </p:sp>
      <p:sp>
        <p:nvSpPr>
          <p:cNvPr id="3" name="Content Placeholder 2"/>
          <p:cNvSpPr>
            <a:spLocks noGrp="1"/>
          </p:cNvSpPr>
          <p:nvPr>
            <p:ph sz="half" idx="1"/>
          </p:nvPr>
        </p:nvSpPr>
        <p:spPr>
          <a:xfrm>
            <a:off x="838199" y="1825625"/>
            <a:ext cx="5728855" cy="4351338"/>
          </a:xfrm>
        </p:spPr>
        <p:txBody>
          <a:bodyPr/>
          <a:lstStyle/>
          <a:p>
            <a:r>
              <a:rPr lang="en-US" dirty="0"/>
              <a:t>Less disease challenges = better animal health</a:t>
            </a:r>
          </a:p>
          <a:p>
            <a:endParaRPr lang="en-US" dirty="0"/>
          </a:p>
          <a:p>
            <a:r>
              <a:rPr lang="en-US" dirty="0"/>
              <a:t>Decrease infectious burden = better animal health</a:t>
            </a:r>
          </a:p>
          <a:p>
            <a:pPr lvl="1"/>
            <a:r>
              <a:rPr lang="en-US" dirty="0"/>
              <a:t>Dose = Severity</a:t>
            </a:r>
          </a:p>
          <a:p>
            <a:pPr lvl="1"/>
            <a:endParaRPr lang="en-US" dirty="0"/>
          </a:p>
          <a:p>
            <a:r>
              <a:rPr lang="en-US" dirty="0"/>
              <a:t>Better animal health = economic benefits</a:t>
            </a:r>
          </a:p>
        </p:txBody>
      </p:sp>
      <p:pic>
        <p:nvPicPr>
          <p:cNvPr id="4" name="Picture 5" descr="A small group of chickens in a coop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624"/>
          <a:stretch/>
        </p:blipFill>
        <p:spPr>
          <a:xfrm>
            <a:off x="6413501" y="3813031"/>
            <a:ext cx="3060700" cy="2428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91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a:t>Daily to Enhanced Biosecurity</a:t>
            </a:r>
            <a:endParaRPr lang="en-US" sz="4000" i="1" dirty="0"/>
          </a:p>
        </p:txBody>
      </p:sp>
      <p:sp>
        <p:nvSpPr>
          <p:cNvPr id="2" name="Text Placeholder 1"/>
          <p:cNvSpPr>
            <a:spLocks noGrp="1"/>
          </p:cNvSpPr>
          <p:nvPr>
            <p:ph type="body" idx="1"/>
          </p:nvPr>
        </p:nvSpPr>
        <p:spPr/>
        <p:txBody>
          <a:bodyPr/>
          <a:lstStyle/>
          <a:p>
            <a:r>
              <a:rPr lang="en-US" i="1" dirty="0"/>
              <a:t>Preparing for the Unexpected to Maintain Poultry Health</a:t>
            </a:r>
            <a:endParaRPr lang="en-US" dirty="0"/>
          </a:p>
        </p:txBody>
      </p:sp>
    </p:spTree>
    <p:extLst>
      <p:ext uri="{BB962C8B-B14F-4D97-AF65-F5344CB8AC3E}">
        <p14:creationId xmlns:p14="http://schemas.microsoft.com/office/powerpoint/2010/main" val="422477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the Flock</a:t>
            </a:r>
          </a:p>
        </p:txBody>
      </p:sp>
      <p:sp>
        <p:nvSpPr>
          <p:cNvPr id="3" name="Content Placeholder 2"/>
          <p:cNvSpPr>
            <a:spLocks noGrp="1"/>
          </p:cNvSpPr>
          <p:nvPr>
            <p:ph idx="1"/>
          </p:nvPr>
        </p:nvSpPr>
        <p:spPr/>
        <p:txBody>
          <a:bodyPr/>
          <a:lstStyle/>
          <a:p>
            <a:r>
              <a:rPr lang="en-US" dirty="0"/>
              <a:t>Some producers have not dealt with</a:t>
            </a:r>
            <a:br>
              <a:rPr lang="en-US" dirty="0"/>
            </a:br>
            <a:r>
              <a:rPr lang="en-US" dirty="0"/>
              <a:t>highly contagious diseases</a:t>
            </a:r>
          </a:p>
          <a:p>
            <a:pPr lvl="1"/>
            <a:r>
              <a:rPr lang="en-US" dirty="0"/>
              <a:t>Enhanced biosecurity needed</a:t>
            </a:r>
          </a:p>
          <a:p>
            <a:pPr lvl="1"/>
            <a:r>
              <a:rPr lang="en-US" dirty="0"/>
              <a:t>Animals never zero risk </a:t>
            </a:r>
            <a:br>
              <a:rPr lang="en-US" dirty="0"/>
            </a:br>
            <a:r>
              <a:rPr lang="en-US" dirty="0"/>
              <a:t>of exposure</a:t>
            </a:r>
          </a:p>
          <a:p>
            <a:endParaRPr lang="en-US" dirty="0"/>
          </a:p>
        </p:txBody>
      </p:sp>
      <p:pic>
        <p:nvPicPr>
          <p:cNvPr id="4" name="Content Placeholder 3" descr="Staircase. Bottoms of the stairs is getting started with biosecurity and the top stair is enhanced biosecurity."/>
          <p:cNvPicPr>
            <a:picLocks noChangeAspect="1"/>
          </p:cNvPicPr>
          <p:nvPr/>
        </p:nvPicPr>
        <p:blipFill rotWithShape="1">
          <a:blip r:embed="rId3" cstate="print">
            <a:extLst>
              <a:ext uri="{28A0092B-C50C-407E-A947-70E740481C1C}">
                <a14:useLocalDpi xmlns:a14="http://schemas.microsoft.com/office/drawing/2010/main" val="0"/>
              </a:ext>
            </a:extLst>
          </a:blip>
          <a:srcRect l="14027" r="9967"/>
          <a:stretch/>
        </p:blipFill>
        <p:spPr>
          <a:xfrm>
            <a:off x="6513680" y="2471607"/>
            <a:ext cx="3688081" cy="4062943"/>
          </a:xfrm>
          <a:prstGeom prst="rect">
            <a:avLst/>
          </a:prstGeom>
        </p:spPr>
      </p:pic>
      <p:pic>
        <p:nvPicPr>
          <p:cNvPr id="5" name="Picture 4" descr="A stick figure looking at the staircase, scratching his head, thinking about it."/>
          <p:cNvPicPr>
            <a:picLocks noChangeAspect="1"/>
          </p:cNvPicPr>
          <p:nvPr/>
        </p:nvPicPr>
        <p:blipFill rotWithShape="1">
          <a:blip r:embed="rId4" cstate="print">
            <a:extLst>
              <a:ext uri="{28A0092B-C50C-407E-A947-70E740481C1C}">
                <a14:useLocalDpi xmlns:a14="http://schemas.microsoft.com/office/drawing/2010/main" val="0"/>
              </a:ext>
            </a:extLst>
          </a:blip>
          <a:srcRect t="6437" r="-709"/>
          <a:stretch/>
        </p:blipFill>
        <p:spPr>
          <a:xfrm flipH="1">
            <a:off x="9728880" y="4503078"/>
            <a:ext cx="1382404" cy="1525355"/>
          </a:xfrm>
          <a:prstGeom prst="snip1Rect">
            <a:avLst>
              <a:gd name="adj" fmla="val 46283"/>
            </a:avLst>
          </a:prstGeom>
        </p:spPr>
      </p:pic>
      <p:sp>
        <p:nvSpPr>
          <p:cNvPr id="6" name="TextBox 5"/>
          <p:cNvSpPr txBox="1"/>
          <p:nvPr/>
        </p:nvSpPr>
        <p:spPr>
          <a:xfrm>
            <a:off x="838200" y="4828104"/>
            <a:ext cx="6026727" cy="1200329"/>
          </a:xfrm>
          <a:prstGeom prst="rect">
            <a:avLst/>
          </a:prstGeom>
          <a:noFill/>
        </p:spPr>
        <p:txBody>
          <a:bodyPr wrap="square" rtlCol="0">
            <a:spAutoFit/>
          </a:bodyPr>
          <a:lstStyle/>
          <a:p>
            <a:pPr algn="ct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It will be hard for some flocks</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 to go from no/little biosecurity </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to enhanced…</a:t>
            </a:r>
          </a:p>
        </p:txBody>
      </p:sp>
    </p:spTree>
    <p:extLst>
      <p:ext uri="{BB962C8B-B14F-4D97-AF65-F5344CB8AC3E}">
        <p14:creationId xmlns:p14="http://schemas.microsoft.com/office/powerpoint/2010/main" val="15983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Big journeys begin with small steps</a:t>
            </a:r>
          </a:p>
        </p:txBody>
      </p:sp>
      <p:pic>
        <p:nvPicPr>
          <p:cNvPr id="1026" name="Picture 2" descr="One ladder with very small steps and a person getting closer to the top. Compared to a second ladder with very large steps and a person stuck at the bottom."/>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02471" y="1767669"/>
            <a:ext cx="3618834"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Content Placeholder 8" descr="A staircase with getting started as the first step, daily as the second step, and enhanced as the last step. This is regarding biosecurity s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4036" y="1208615"/>
            <a:ext cx="6572592" cy="5469446"/>
          </a:xfrm>
          <a:prstGeom prst="rect">
            <a:avLst/>
          </a:prstGeom>
        </p:spPr>
      </p:pic>
    </p:spTree>
    <p:extLst>
      <p:ext uri="{BB962C8B-B14F-4D97-AF65-F5344CB8AC3E}">
        <p14:creationId xmlns:p14="http://schemas.microsoft.com/office/powerpoint/2010/main" val="11597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Risks</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523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a drawing of a large operation farm. Showing with arrows, what movements could bring disease."/>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3136" y="579618"/>
            <a:ext cx="9965728" cy="5698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448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otecting Your Herd_Flock_ Line of Separation">
            <a:hlinkClick r:id="" action="ppaction://media"/>
          </p:cNvPr>
          <p:cNvPicPr>
            <a:picLocks noGrp="1" noChangeAspect="1"/>
          </p:cNvPicPr>
          <p:nvPr>
            <p:ph sz="quarter" idx="13"/>
            <a:videoFile r:link="rId1"/>
            <p:extLst>
              <p:ext uri="{DAA4B4D4-6D71-4841-9C94-3DE7FCFB9230}">
                <p14:media xmlns:p14="http://schemas.microsoft.com/office/powerpoint/2010/main" r:embed="rId2">
                  <p14:trim st="310"/>
                </p14:media>
              </p:ext>
            </p:extLst>
          </p:nvPr>
        </p:nvPicPr>
        <p:blipFill>
          <a:blip r:embed="rId5"/>
          <a:stretch>
            <a:fillRect/>
          </a:stretch>
        </p:blipFill>
        <p:spPr>
          <a:xfrm>
            <a:off x="838200" y="425450"/>
            <a:ext cx="10315575" cy="5802313"/>
          </a:xfrm>
        </p:spPr>
      </p:pic>
    </p:spTree>
    <p:extLst>
      <p:ext uri="{BB962C8B-B14F-4D97-AF65-F5344CB8AC3E}">
        <p14:creationId xmlns:p14="http://schemas.microsoft.com/office/powerpoint/2010/main" val="14712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Graphical user interface, text, Word&#10;&#10;Description automatically generated">
            <a:extLst>
              <a:ext uri="{FF2B5EF4-FFF2-40B4-BE49-F238E27FC236}">
                <a16:creationId xmlns:a16="http://schemas.microsoft.com/office/drawing/2014/main" id="{706EEA67-4994-4975-BAA6-CB83F479613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448" r="815"/>
          <a:stretch/>
        </p:blipFill>
        <p:spPr>
          <a:xfrm>
            <a:off x="1822054" y="1702608"/>
            <a:ext cx="3136538" cy="4045852"/>
          </a:xfrm>
        </p:spPr>
      </p:pic>
      <p:sp>
        <p:nvSpPr>
          <p:cNvPr id="2" name="Title 1"/>
          <p:cNvSpPr>
            <a:spLocks noGrp="1"/>
          </p:cNvSpPr>
          <p:nvPr>
            <p:ph type="title"/>
          </p:nvPr>
        </p:nvSpPr>
        <p:spPr/>
        <p:txBody>
          <a:bodyPr/>
          <a:lstStyle/>
          <a:p>
            <a:r>
              <a:rPr lang="en-US" dirty="0"/>
              <a:t>Step 1: Movement Risks</a:t>
            </a:r>
          </a:p>
        </p:txBody>
      </p:sp>
      <p:sp>
        <p:nvSpPr>
          <p:cNvPr id="5" name="Content Placeholder 3"/>
          <p:cNvSpPr txBox="1">
            <a:spLocks/>
          </p:cNvSpPr>
          <p:nvPr/>
        </p:nvSpPr>
        <p:spPr>
          <a:xfrm>
            <a:off x="5590309" y="1825625"/>
            <a:ext cx="60682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Fill it out for a typical week </a:t>
            </a:r>
            <a:br>
              <a:rPr lang="en-US" dirty="0"/>
            </a:br>
            <a:r>
              <a:rPr lang="en-US" dirty="0"/>
              <a:t>or month</a:t>
            </a:r>
          </a:p>
          <a:p>
            <a:endParaRPr lang="en-US" dirty="0"/>
          </a:p>
          <a:p>
            <a:r>
              <a:rPr lang="en-US" dirty="0"/>
              <a:t>Focus on daily movements first</a:t>
            </a:r>
          </a:p>
          <a:p>
            <a:endParaRPr lang="en-US" dirty="0"/>
          </a:p>
          <a:p>
            <a:r>
              <a:rPr lang="en-US" dirty="0"/>
              <a:t>What initial biosecurity steps could protect the flock?</a:t>
            </a:r>
          </a:p>
        </p:txBody>
      </p:sp>
      <p:sp>
        <p:nvSpPr>
          <p:cNvPr id="8" name="Oval 7"/>
          <p:cNvSpPr/>
          <p:nvPr/>
        </p:nvSpPr>
        <p:spPr>
          <a:xfrm>
            <a:off x="10896141" y="230188"/>
            <a:ext cx="1109281" cy="1109591"/>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 name="TextBox 2"/>
          <p:cNvSpPr txBox="1"/>
          <p:nvPr/>
        </p:nvSpPr>
        <p:spPr>
          <a:xfrm>
            <a:off x="5590309" y="5651624"/>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5"/>
              </a:rPr>
              <a:t>www.cfsph.iastate.edu/biosecurity/</a:t>
            </a:r>
            <a:r>
              <a:rPr lang="en-US" sz="2000" dirty="0">
                <a:latin typeface="Verdana" panose="020B0604030504040204" pitchFamily="34" charset="0"/>
                <a:ea typeface="Verdana" panose="020B0604030504040204" pitchFamily="34" charset="0"/>
              </a:rPr>
              <a:t> </a:t>
            </a:r>
          </a:p>
        </p:txBody>
      </p:sp>
      <p:pic>
        <p:nvPicPr>
          <p:cNvPr id="6" name="Picture 5" descr="preview of step i movement risks and biosecurity for poultry ">
            <a:extLst>
              <a:ext uri="{FF2B5EF4-FFF2-40B4-BE49-F238E27FC236}">
                <a16:creationId xmlns:a16="http://schemas.microsoft.com/office/drawing/2014/main" id="{D59493D8-9300-403E-87F3-E3F9B08E7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296125"/>
            <a:ext cx="3162323" cy="4100542"/>
          </a:xfrm>
          <a:prstGeom prst="rect">
            <a:avLst/>
          </a:prstGeom>
        </p:spPr>
      </p:pic>
    </p:spTree>
    <p:extLst>
      <p:ext uri="{BB962C8B-B14F-4D97-AF65-F5344CB8AC3E}">
        <p14:creationId xmlns:p14="http://schemas.microsoft.com/office/powerpoint/2010/main" val="2751418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Germs</a:t>
            </a:r>
          </a:p>
        </p:txBody>
      </p:sp>
      <p:sp>
        <p:nvSpPr>
          <p:cNvPr id="3" name="Content Placeholder 2"/>
          <p:cNvSpPr>
            <a:spLocks noGrp="1"/>
          </p:cNvSpPr>
          <p:nvPr>
            <p:ph idx="1"/>
          </p:nvPr>
        </p:nvSpPr>
        <p:spPr/>
        <p:txBody>
          <a:bodyPr/>
          <a:lstStyle/>
          <a:p>
            <a:r>
              <a:rPr lang="en-US" dirty="0"/>
              <a:t>Bacteria</a:t>
            </a:r>
          </a:p>
          <a:p>
            <a:pPr lvl="1"/>
            <a:r>
              <a:rPr lang="en-US" i="1" dirty="0" err="1"/>
              <a:t>Pasteurella</a:t>
            </a:r>
            <a:r>
              <a:rPr lang="en-US" i="1" dirty="0"/>
              <a:t> </a:t>
            </a:r>
            <a:r>
              <a:rPr lang="en-US" dirty="0"/>
              <a:t>(fowl cholera), </a:t>
            </a:r>
            <a:r>
              <a:rPr lang="en-US" i="1" dirty="0"/>
              <a:t>Mycoplasma</a:t>
            </a:r>
            <a:r>
              <a:rPr lang="en-US" dirty="0"/>
              <a:t>, </a:t>
            </a:r>
            <a:r>
              <a:rPr lang="en-US" i="1" dirty="0"/>
              <a:t>Salmonella</a:t>
            </a:r>
            <a:r>
              <a:rPr lang="en-US" dirty="0"/>
              <a:t> </a:t>
            </a:r>
          </a:p>
          <a:p>
            <a:r>
              <a:rPr lang="en-US" dirty="0"/>
              <a:t>Parasites</a:t>
            </a:r>
          </a:p>
          <a:p>
            <a:pPr lvl="1"/>
            <a:r>
              <a:rPr lang="en-US" dirty="0"/>
              <a:t>Roundworms, coccidia, mites</a:t>
            </a:r>
            <a:endParaRPr lang="en-US" i="1" dirty="0"/>
          </a:p>
          <a:p>
            <a:r>
              <a:rPr lang="en-US" dirty="0"/>
              <a:t>Viruses</a:t>
            </a:r>
          </a:p>
          <a:p>
            <a:pPr lvl="1"/>
            <a:r>
              <a:rPr lang="en-US" dirty="0"/>
              <a:t>Marek’s disease, Newcastle disease, Avian Influenza</a:t>
            </a:r>
          </a:p>
        </p:txBody>
      </p:sp>
      <p:sp>
        <p:nvSpPr>
          <p:cNvPr id="6" name="Rectangle 5"/>
          <p:cNvSpPr/>
          <p:nvPr/>
        </p:nvSpPr>
        <p:spPr>
          <a:xfrm>
            <a:off x="4566576" y="4800600"/>
            <a:ext cx="305885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rgbClr val="307668"/>
                </a:solidFill>
              </a:rPr>
              <a:t>Oh My!</a:t>
            </a:r>
          </a:p>
        </p:txBody>
      </p:sp>
    </p:spTree>
    <p:extLst>
      <p:ext uri="{BB962C8B-B14F-4D97-AF65-F5344CB8AC3E}">
        <p14:creationId xmlns:p14="http://schemas.microsoft.com/office/powerpoint/2010/main" val="14041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I learn more?</a:t>
            </a:r>
          </a:p>
        </p:txBody>
      </p:sp>
      <p:sp>
        <p:nvSpPr>
          <p:cNvPr id="3" name="Content Placeholder 2"/>
          <p:cNvSpPr>
            <a:spLocks noGrp="1"/>
          </p:cNvSpPr>
          <p:nvPr>
            <p:ph sz="half" idx="1"/>
          </p:nvPr>
        </p:nvSpPr>
        <p:spPr/>
        <p:txBody>
          <a:bodyPr/>
          <a:lstStyle/>
          <a:p>
            <a:pPr marL="0" indent="0">
              <a:buNone/>
            </a:pPr>
            <a:endParaRPr lang="en-US" b="1" dirty="0"/>
          </a:p>
          <a:p>
            <a:pPr marL="0" indent="0">
              <a:buNone/>
            </a:pPr>
            <a:endParaRPr lang="en-US" b="1" dirty="0"/>
          </a:p>
          <a:p>
            <a:pPr marL="0" indent="0">
              <a:buNone/>
            </a:pPr>
            <a:r>
              <a:rPr lang="en-US" b="1" dirty="0"/>
              <a:t>Biosecurity Tip Sheets </a:t>
            </a:r>
            <a:r>
              <a:rPr lang="en-US" dirty="0"/>
              <a:t>provide more info on biosecurity actions to protect your flock!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64068" y="1521185"/>
            <a:ext cx="3959613" cy="512420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3695" y="1401337"/>
            <a:ext cx="3959613" cy="5124204"/>
          </a:xfrm>
          <a:prstGeom prst="rect">
            <a:avLst/>
          </a:prstGeom>
          <a:ln>
            <a:noFill/>
          </a:ln>
          <a:effectLst>
            <a:outerShdw blurRad="292100" dist="139700" dir="2700000" algn="tl" rotWithShape="0">
              <a:srgbClr val="333333">
                <a:alpha val="65000"/>
              </a:srgbClr>
            </a:outerShdw>
          </a:effectLst>
        </p:spPr>
      </p:pic>
      <p:pic>
        <p:nvPicPr>
          <p:cNvPr id="7" name="Content Placeholder 4" descr="Preview of biosecurity animal movement tip shee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6848" y="1281484"/>
            <a:ext cx="3959613" cy="5124206"/>
          </a:xfrm>
          <a:prstGeom prst="rect">
            <a:avLst/>
          </a:prstGeom>
          <a:ln>
            <a:noFill/>
          </a:ln>
          <a:effectLst>
            <a:outerShdw blurRad="50800" dist="38100" dir="2700000" algn="tl" rotWithShape="0">
              <a:prstClr val="black">
                <a:alpha val="40000"/>
              </a:prstClr>
            </a:outerShdw>
          </a:effectLst>
        </p:spPr>
      </p:pic>
      <p:sp>
        <p:nvSpPr>
          <p:cNvPr id="9" name="TextBox 8"/>
          <p:cNvSpPr txBox="1"/>
          <p:nvPr/>
        </p:nvSpPr>
        <p:spPr>
          <a:xfrm>
            <a:off x="838200" y="5976908"/>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234004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Sheets – Videos </a:t>
            </a:r>
          </a:p>
        </p:txBody>
      </p:sp>
      <p:sp>
        <p:nvSpPr>
          <p:cNvPr id="5" name="TextBox 4"/>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5"/>
              </a:rPr>
              <a:t>www.cfsph.iastate.edu/biosecurity/</a:t>
            </a:r>
            <a:r>
              <a:rPr lang="en-US" sz="2000" dirty="0">
                <a:latin typeface="Verdana" panose="020B0604030504040204" pitchFamily="34" charset="0"/>
                <a:ea typeface="Verdana" panose="020B0604030504040204" pitchFamily="34" charset="0"/>
              </a:rPr>
              <a:t> </a:t>
            </a:r>
          </a:p>
        </p:txBody>
      </p:sp>
      <p:pic>
        <p:nvPicPr>
          <p:cNvPr id="10" name="tip-slides-animal-movement">
            <a:hlinkClick r:id="" action="ppaction://media"/>
          </p:cNvPr>
          <p:cNvPicPr>
            <a:picLocks noGrp="1" noChangeAspect="1"/>
          </p:cNvPicPr>
          <p:nvPr>
            <p:ph idx="1"/>
            <a:videoFile r:link="rId1"/>
            <p:extLst>
              <p:ext uri="{DAA4B4D4-6D71-4841-9C94-3DE7FCFB9230}">
                <p14:media xmlns:p14="http://schemas.microsoft.com/office/powerpoint/2010/main" r:embed="rId2">
                  <p14:trim st="1452"/>
                </p14:media>
              </p:ext>
            </p:extLst>
          </p:nvPr>
        </p:nvPicPr>
        <p:blipFill>
          <a:blip r:embed="rId6"/>
          <a:stretch>
            <a:fillRect/>
          </a:stretch>
        </p:blipFill>
        <p:spPr>
          <a:xfrm>
            <a:off x="2228144" y="1471023"/>
            <a:ext cx="7735712" cy="4351338"/>
          </a:xfrm>
        </p:spPr>
      </p:pic>
    </p:spTree>
    <p:extLst>
      <p:ext uri="{BB962C8B-B14F-4D97-AF65-F5344CB8AC3E}">
        <p14:creationId xmlns:p14="http://schemas.microsoft.com/office/powerpoint/2010/main" val="2406912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assessment checklist questions within tip sheet"/>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9395" b="25891"/>
          <a:stretch/>
        </p:blipFill>
        <p:spPr>
          <a:xfrm>
            <a:off x="4951927" y="2433454"/>
            <a:ext cx="6807355" cy="2177183"/>
          </a:xfrm>
          <a:prstGeom prst="rect">
            <a:avLst/>
          </a:prstGeom>
          <a:ln>
            <a:noFill/>
          </a:ln>
          <a:effectLst>
            <a:outerShdw blurRad="50800" dist="38100" algn="l" rotWithShape="0">
              <a:prstClr val="black">
                <a:alpha val="40000"/>
              </a:prstClr>
            </a:outerShdw>
          </a:effectLst>
        </p:spPr>
      </p:pic>
      <p:sp>
        <p:nvSpPr>
          <p:cNvPr id="2" name="Title 1"/>
          <p:cNvSpPr>
            <a:spLocks noGrp="1"/>
          </p:cNvSpPr>
          <p:nvPr>
            <p:ph type="title"/>
          </p:nvPr>
        </p:nvSpPr>
        <p:spPr/>
        <p:txBody>
          <a:bodyPr/>
          <a:lstStyle/>
          <a:p>
            <a:r>
              <a:rPr lang="en-US" dirty="0"/>
              <a:t>Tip Sheets – Checklist </a:t>
            </a:r>
          </a:p>
        </p:txBody>
      </p:sp>
      <p:pic>
        <p:nvPicPr>
          <p:cNvPr id="6" name="Content Placeholder 4" descr="Preview of tip sheet and where to find assessment checklist "/>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08661" y="1539360"/>
            <a:ext cx="3827356" cy="4953050"/>
          </a:xfrm>
          <a:prstGeom prst="rect">
            <a:avLst/>
          </a:prstGeom>
          <a:ln>
            <a:noFill/>
          </a:ln>
          <a:effectLst>
            <a:outerShdw blurRad="50800" dist="38100" algn="l" rotWithShape="0">
              <a:prstClr val="black">
                <a:alpha val="40000"/>
              </a:prstClr>
            </a:outerShdw>
          </a:effectLst>
        </p:spPr>
      </p:pic>
      <p:cxnSp>
        <p:nvCxnSpPr>
          <p:cNvPr id="9" name="Straight Connector 8"/>
          <p:cNvCxnSpPr/>
          <p:nvPr/>
        </p:nvCxnSpPr>
        <p:spPr>
          <a:xfrm flipV="1">
            <a:off x="2292438" y="2699644"/>
            <a:ext cx="2962141" cy="131624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135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Step 2: Assess Biosecurity </a:t>
            </a:r>
          </a:p>
        </p:txBody>
      </p:sp>
      <p:sp>
        <p:nvSpPr>
          <p:cNvPr id="6" name="Content Placeholder 5"/>
          <p:cNvSpPr>
            <a:spLocks noGrp="1"/>
          </p:cNvSpPr>
          <p:nvPr>
            <p:ph sz="half" idx="1"/>
          </p:nvPr>
        </p:nvSpPr>
        <p:spPr>
          <a:xfrm>
            <a:off x="838199" y="1825625"/>
            <a:ext cx="5437909" cy="4351338"/>
          </a:xfrm>
        </p:spPr>
        <p:txBody>
          <a:bodyPr/>
          <a:lstStyle/>
          <a:p>
            <a:r>
              <a:rPr lang="en-US" dirty="0"/>
              <a:t>Biosecurity checklist has a series of questions to find strengths and gaps</a:t>
            </a:r>
          </a:p>
          <a:p>
            <a:endParaRPr lang="en-US" dirty="0"/>
          </a:p>
        </p:txBody>
      </p:sp>
      <p:pic>
        <p:nvPicPr>
          <p:cNvPr id="9" name="Picture 8" descr="chain link breakin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713" y="3415741"/>
            <a:ext cx="1995055" cy="1995055"/>
          </a:xfrm>
          <a:prstGeom prst="rect">
            <a:avLst/>
          </a:prstGeom>
        </p:spPr>
      </p:pic>
      <p:sp>
        <p:nvSpPr>
          <p:cNvPr id="10" name="Oval 9"/>
          <p:cNvSpPr/>
          <p:nvPr/>
        </p:nvSpPr>
        <p:spPr>
          <a:xfrm>
            <a:off x="10916923" y="158713"/>
            <a:ext cx="1109281" cy="1109591"/>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5" name="TextBox 14"/>
          <p:cNvSpPr txBox="1"/>
          <p:nvPr/>
        </p:nvSpPr>
        <p:spPr>
          <a:xfrm>
            <a:off x="555544" y="6173627"/>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www.poultrybiosecurity.org</a:t>
            </a:r>
          </a:p>
        </p:txBody>
      </p:sp>
      <p:pic>
        <p:nvPicPr>
          <p:cNvPr id="13" name="Picture 12" descr="Graphical user interface, text, application&#10;&#10;Description automatically generated">
            <a:extLst>
              <a:ext uri="{FF2B5EF4-FFF2-40B4-BE49-F238E27FC236}">
                <a16:creationId xmlns:a16="http://schemas.microsoft.com/office/drawing/2014/main" id="{6B3E4C23-A500-4E98-8A3C-054270BD94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592" y="1339779"/>
            <a:ext cx="3148517" cy="4348602"/>
          </a:xfrm>
          <a:prstGeom prst="rect">
            <a:avLst/>
          </a:prstGeom>
          <a:ln>
            <a:noFill/>
          </a:ln>
          <a:effectLst>
            <a:outerShdw blurRad="292100" dist="139700" dir="2700000" algn="tl" rotWithShape="0">
              <a:srgbClr val="333333">
                <a:alpha val="65000"/>
              </a:srgbClr>
            </a:outerShdw>
          </a:effectLst>
        </p:spPr>
      </p:pic>
      <p:pic>
        <p:nvPicPr>
          <p:cNvPr id="14" name="Picture 13" descr="Graphical user interface, text, application&#10;&#10;Description automatically generated">
            <a:extLst>
              <a:ext uri="{FF2B5EF4-FFF2-40B4-BE49-F238E27FC236}">
                <a16:creationId xmlns:a16="http://schemas.microsoft.com/office/drawing/2014/main" id="{F02F9F76-4112-4748-A145-C91DE58DE2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1371" y="1699550"/>
            <a:ext cx="3148517" cy="4348602"/>
          </a:xfrm>
          <a:prstGeom prst="rect">
            <a:avLst/>
          </a:prstGeom>
          <a:ln>
            <a:noFill/>
          </a:ln>
          <a:effectLst>
            <a:outerShdw blurRad="292100" dist="139700" dir="2700000" algn="tl" rotWithShape="0">
              <a:srgbClr val="333333">
                <a:alpha val="65000"/>
              </a:srgbClr>
            </a:outerShdw>
          </a:effectLst>
        </p:spPr>
      </p:pic>
      <p:pic>
        <p:nvPicPr>
          <p:cNvPr id="16" name="Picture 15" descr="Graphical user interface, text, application&#10;&#10;Description automatically generated">
            <a:extLst>
              <a:ext uri="{FF2B5EF4-FFF2-40B4-BE49-F238E27FC236}">
                <a16:creationId xmlns:a16="http://schemas.microsoft.com/office/drawing/2014/main" id="{2CA073B2-1214-43DD-ACD3-539737B555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0351" y="2006992"/>
            <a:ext cx="3148517" cy="4348602"/>
          </a:xfrm>
          <a:prstGeom prst="rect">
            <a:avLst/>
          </a:prstGeom>
          <a:ln>
            <a:noFill/>
          </a:ln>
          <a:effectLst>
            <a:outerShdw blurRad="292100" dist="139700" dir="2700000" algn="tl" rotWithShape="0">
              <a:srgbClr val="333333">
                <a:alpha val="65000"/>
              </a:srgbClr>
            </a:outerShdw>
          </a:effectLst>
        </p:spPr>
      </p:pic>
      <p:pic>
        <p:nvPicPr>
          <p:cNvPr id="20" name="Content Placeholder 15" descr="Graphical user interface, application&#10;&#10;Description automatically generated">
            <a:extLst>
              <a:ext uri="{FF2B5EF4-FFF2-40B4-BE49-F238E27FC236}">
                <a16:creationId xmlns:a16="http://schemas.microsoft.com/office/drawing/2014/main" id="{743C5FDF-D29D-46A9-9DA9-D1E9F86CB283}"/>
              </a:ext>
            </a:extLst>
          </p:cNvPr>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a:off x="5956300" y="2337192"/>
            <a:ext cx="3079775" cy="4247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1802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Topics </a:t>
            </a:r>
            <a:br>
              <a:rPr lang="en-US" dirty="0"/>
            </a:br>
            <a:r>
              <a:rPr lang="en-US" sz="3200" i="1" dirty="0"/>
              <a:t>(Livestock-Poultry)</a:t>
            </a:r>
            <a:endParaRPr lang="en-US" i="1" dirty="0"/>
          </a:p>
        </p:txBody>
      </p:sp>
      <p:sp>
        <p:nvSpPr>
          <p:cNvPr id="3" name="Content Placeholder 2"/>
          <p:cNvSpPr>
            <a:spLocks noGrp="1"/>
          </p:cNvSpPr>
          <p:nvPr>
            <p:ph idx="1"/>
          </p:nvPr>
        </p:nvSpPr>
        <p:spPr/>
        <p:txBody>
          <a:bodyPr>
            <a:normAutofit fontScale="85000" lnSpcReduction="20000"/>
          </a:bodyPr>
          <a:lstStyle/>
          <a:p>
            <a:r>
              <a:rPr lang="en-US" dirty="0"/>
              <a:t>Protecting Your Herd/Flock</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Zoonotic Diseases and Agritourism</a:t>
            </a:r>
          </a:p>
          <a:p>
            <a:r>
              <a:rPr lang="en-US" dirty="0"/>
              <a:t>Animal Movement</a:t>
            </a:r>
          </a:p>
          <a:p>
            <a:r>
              <a:rPr lang="en-US" dirty="0"/>
              <a:t>Carcass Disposal</a:t>
            </a:r>
          </a:p>
          <a:p>
            <a:r>
              <a:rPr lang="en-US" dirty="0"/>
              <a:t>Manure, Litter, Bedding Management</a:t>
            </a:r>
          </a:p>
          <a:p>
            <a:r>
              <a:rPr lang="en-US" dirty="0"/>
              <a:t>Wildlife, Rodent, Other Animal Control</a:t>
            </a:r>
          </a:p>
          <a:p>
            <a:r>
              <a:rPr lang="en-US" dirty="0"/>
              <a:t>Feed and Water</a:t>
            </a:r>
          </a:p>
        </p:txBody>
      </p:sp>
      <p:sp>
        <p:nvSpPr>
          <p:cNvPr id="5" name="Oval 4"/>
          <p:cNvSpPr/>
          <p:nvPr/>
        </p:nvSpPr>
        <p:spPr>
          <a:xfrm>
            <a:off x="10930777" y="152729"/>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8842" y="4884579"/>
            <a:ext cx="1387038" cy="13870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9042" y="3083105"/>
            <a:ext cx="1379418" cy="137941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6462" y="1391465"/>
            <a:ext cx="1379418" cy="1379418"/>
          </a:xfrm>
          <a:prstGeom prst="rect">
            <a:avLst/>
          </a:prstGeom>
        </p:spPr>
      </p:pic>
    </p:spTree>
    <p:extLst>
      <p:ext uri="{BB962C8B-B14F-4D97-AF65-F5344CB8AC3E}">
        <p14:creationId xmlns:p14="http://schemas.microsoft.com/office/powerpoint/2010/main" val="3182488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 Topics</a:t>
            </a:r>
          </a:p>
        </p:txBody>
      </p:sp>
      <p:sp>
        <p:nvSpPr>
          <p:cNvPr id="3" name="Content Placeholder 2"/>
          <p:cNvSpPr>
            <a:spLocks noGrp="1"/>
          </p:cNvSpPr>
          <p:nvPr>
            <p:ph idx="1"/>
          </p:nvPr>
        </p:nvSpPr>
        <p:spPr>
          <a:xfrm>
            <a:off x="838200" y="1690688"/>
            <a:ext cx="10515600" cy="4633912"/>
          </a:xfrm>
        </p:spPr>
        <p:txBody>
          <a:bodyPr>
            <a:normAutofit fontScale="92500" lnSpcReduction="20000"/>
          </a:bodyPr>
          <a:lstStyle/>
          <a:p>
            <a:r>
              <a:rPr lang="en-US" dirty="0"/>
              <a:t>Protecting Your Flock</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Carcass Disposal</a:t>
            </a:r>
          </a:p>
          <a:p>
            <a:r>
              <a:rPr lang="en-US" dirty="0"/>
              <a:t>Manure, Litter, Bedding Management</a:t>
            </a:r>
          </a:p>
          <a:p>
            <a:r>
              <a:rPr lang="en-US" dirty="0"/>
              <a:t>Wildlife, Rodent, Other Animal Control</a:t>
            </a:r>
          </a:p>
          <a:p>
            <a:r>
              <a:rPr lang="en-US" dirty="0"/>
              <a:t>Feed and Water</a:t>
            </a:r>
          </a:p>
          <a:p>
            <a:r>
              <a:rPr lang="en-US" i="1" dirty="0"/>
              <a:t>More!</a:t>
            </a:r>
          </a:p>
          <a:p>
            <a:endParaRPr lang="en-US"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6" name="Picture 5" descr="icon of cleaning supplie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959" y="1380693"/>
            <a:ext cx="1668978" cy="1668978"/>
          </a:xfrm>
          <a:prstGeom prst="rect">
            <a:avLst/>
          </a:prstGeom>
        </p:spPr>
      </p:pic>
      <p:pic>
        <p:nvPicPr>
          <p:cNvPr id="7" name="Picture 6" descr="icon of manur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4123" y="4565507"/>
            <a:ext cx="1668978" cy="1668978"/>
          </a:xfrm>
          <a:prstGeom prst="rect">
            <a:avLst/>
          </a:prstGeom>
        </p:spPr>
      </p:pic>
      <p:sp>
        <p:nvSpPr>
          <p:cNvPr id="9" name="TextBox 8"/>
          <p:cNvSpPr txBox="1"/>
          <p:nvPr/>
        </p:nvSpPr>
        <p:spPr>
          <a:xfrm>
            <a:off x="3741553" y="6234485"/>
            <a:ext cx="47088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6"/>
              </a:rPr>
              <a:t>www.cfsph.iastate.edu/biosecurity/</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pic>
        <p:nvPicPr>
          <p:cNvPr id="10" name="Content Placeholder 3" descr="icon of turkey "/>
          <p:cNvPicPr>
            <a:picLocks noChangeAspect="1"/>
          </p:cNvPicPr>
          <p:nvPr/>
        </p:nvPicPr>
        <p:blipFill>
          <a:blip r:embed="rId7" cstate="print">
            <a:extLst>
              <a:ext uri="{28A0092B-C50C-407E-A947-70E740481C1C}">
                <a14:useLocalDpi xmlns:a14="http://schemas.microsoft.com/office/drawing/2010/main" val="0"/>
              </a:ext>
            </a:extLst>
          </a:blip>
          <a:srcRect l="2118" r="2118"/>
          <a:stretch/>
        </p:blipFill>
        <p:spPr>
          <a:xfrm>
            <a:off x="9283101" y="2936928"/>
            <a:ext cx="1668978" cy="1742803"/>
          </a:xfrm>
          <a:prstGeom prst="rect">
            <a:avLst/>
          </a:prstGeom>
        </p:spPr>
      </p:pic>
    </p:spTree>
    <p:extLst>
      <p:ext uri="{BB962C8B-B14F-4D97-AF65-F5344CB8AC3E}">
        <p14:creationId xmlns:p14="http://schemas.microsoft.com/office/powerpoint/2010/main" val="838172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Biosecurity Template</a:t>
            </a:r>
          </a:p>
        </p:txBody>
      </p:sp>
      <p:sp>
        <p:nvSpPr>
          <p:cNvPr id="4" name="Content Placeholder 3"/>
          <p:cNvSpPr>
            <a:spLocks noGrp="1"/>
          </p:cNvSpPr>
          <p:nvPr>
            <p:ph sz="half" idx="2"/>
          </p:nvPr>
        </p:nvSpPr>
        <p:spPr/>
        <p:txBody>
          <a:bodyPr/>
          <a:lstStyle/>
          <a:p>
            <a:r>
              <a:rPr lang="en-US" dirty="0"/>
              <a:t>Ready to write a plan?</a:t>
            </a:r>
          </a:p>
          <a:p>
            <a:endParaRPr lang="en-US" dirty="0"/>
          </a:p>
          <a:p>
            <a:r>
              <a:rPr lang="en-US" dirty="0"/>
              <a:t>Step 3: Biosecurity Plan </a:t>
            </a:r>
            <a:r>
              <a:rPr lang="en-US" dirty="0" smtClean="0"/>
              <a:t>for Livestock and Poultry is </a:t>
            </a:r>
            <a:r>
              <a:rPr lang="en-US" dirty="0"/>
              <a:t>a great start!</a:t>
            </a:r>
          </a:p>
          <a:p>
            <a:endParaRPr lang="en-US" dirty="0"/>
          </a:p>
          <a:p>
            <a:r>
              <a:rPr lang="en-US" dirty="0"/>
              <a:t>Voluntary</a:t>
            </a:r>
          </a:p>
          <a:p>
            <a:pPr marL="0" indent="0">
              <a:buNone/>
            </a:pPr>
            <a:endParaRPr lang="en-US" dirty="0"/>
          </a:p>
        </p:txBody>
      </p:sp>
      <p:sp>
        <p:nvSpPr>
          <p:cNvPr id="7" name="Oval 6"/>
          <p:cNvSpPr/>
          <p:nvPr/>
        </p:nvSpPr>
        <p:spPr>
          <a:xfrm>
            <a:off x="10958486" y="165642"/>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3" name="Content Placeholder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10" y="1527162"/>
            <a:ext cx="3101183" cy="3925319"/>
          </a:xfrm>
          <a:prstGeom prst="rect">
            <a:avLst/>
          </a:prstGeom>
          <a:ln>
            <a:noFill/>
          </a:ln>
          <a:effectLst>
            <a:outerShdw blurRad="292100" dist="139700" dir="2700000" algn="tl" rotWithShape="0">
              <a:srgbClr val="333333">
                <a:alpha val="65000"/>
              </a:srgbClr>
            </a:outerShdw>
          </a:effectLst>
        </p:spPr>
      </p:pic>
      <p:pic>
        <p:nvPicPr>
          <p:cNvPr id="16" name="Content Placeholder 10" descr="Screen Clipping"/>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929301" y="2105799"/>
            <a:ext cx="3051812" cy="3925319"/>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838200" y="6176963"/>
            <a:ext cx="5085080" cy="369332"/>
          </a:xfrm>
          <a:prstGeom prst="rect">
            <a:avLst/>
          </a:prstGeom>
          <a:noFill/>
        </p:spPr>
        <p:txBody>
          <a:bodyPr wrap="square" rtlCol="0">
            <a:spAutoFit/>
          </a:bodyPr>
          <a:lstStyle/>
          <a:p>
            <a:pPr marL="0" lvl="1"/>
            <a:r>
              <a:rPr lang="en-US" dirty="0">
                <a:latin typeface="Verdana" panose="020B0604030504040204" pitchFamily="34" charset="0"/>
                <a:ea typeface="Verdana" panose="020B0604030504040204" pitchFamily="34" charset="0"/>
                <a:hlinkClick r:id="rId6"/>
              </a:rPr>
              <a:t>http://www.cfsph.iastate.edu/biosecurity/</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78415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Diseases Harm Animal Health</a:t>
            </a:r>
          </a:p>
        </p:txBody>
      </p:sp>
      <p:sp>
        <p:nvSpPr>
          <p:cNvPr id="3" name="Text Placeholder 2"/>
          <p:cNvSpPr>
            <a:spLocks noGrp="1"/>
          </p:cNvSpPr>
          <p:nvPr>
            <p:ph type="body" sz="quarter" idx="10"/>
          </p:nvPr>
        </p:nvSpPr>
        <p:spPr/>
        <p:txBody>
          <a:bodyPr/>
          <a:lstStyle/>
          <a:p>
            <a:r>
              <a:rPr lang="en-US" dirty="0">
                <a:latin typeface="Verdana" panose="020B0604030504040204" pitchFamily="34" charset="0"/>
              </a:rPr>
              <a:t>Diseases are Costly</a:t>
            </a:r>
          </a:p>
        </p:txBody>
      </p:sp>
      <p:pic>
        <p:nvPicPr>
          <p:cNvPr id="11" name="Content Placeholder 10" descr="Common and foreign animal diseases harm animal health and are costly. Avian Influenza, or AI, Fowl Cholera, Mycoplasma species, and Infectious Laryngotracheitis, or ILT, cause death loss, decreased egg production, and slowed growth. In the 2014-15 Highly Pathogenic Avian Influenza (HPAI) outbreak, a foreign animal disease that killed millions of poultry, cost $879 million to control and had a $3.3 billion U.S. economic impact. Infectious Laryngotracheitis, a common disease, costs the industry millions of dollars per year.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852053" y="1376041"/>
            <a:ext cx="10487894" cy="410591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0862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Diseases are Spread By…</a:t>
            </a:r>
          </a:p>
        </p:txBody>
      </p:sp>
      <p:pic>
        <p:nvPicPr>
          <p:cNvPr id="11" name="Content Placeholder 10" descr="AI, Fowl Cholera, ILT, and many others, are spread by new or replacement birds, wild birds, rodents, or insects. Poultry diseases are also spread by contaminated vehicles, animal transport, equipment, clothing, footwear, and hands.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1512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Take Steps Today to Keep Diseases Out!</a:t>
            </a:r>
          </a:p>
        </p:txBody>
      </p:sp>
      <p:sp>
        <p:nvSpPr>
          <p:cNvPr id="4" name="Text Placeholder 3"/>
          <p:cNvSpPr>
            <a:spLocks noGrp="1"/>
          </p:cNvSpPr>
          <p:nvPr>
            <p:ph type="body" sz="quarter" idx="10"/>
          </p:nvPr>
        </p:nvSpPr>
        <p:spPr/>
        <p:txBody>
          <a:bodyPr/>
          <a:lstStyle/>
          <a:p>
            <a:r>
              <a:rPr lang="en-US" b="1" dirty="0">
                <a:latin typeface="Verdana" panose="020B0604030504040204" pitchFamily="34" charset="0"/>
              </a:rPr>
              <a:t>Protect Your Flock</a:t>
            </a:r>
          </a:p>
        </p:txBody>
      </p:sp>
      <p:pic>
        <p:nvPicPr>
          <p:cNvPr id="11" name="Content Placeholder 10" descr="Take steps today to keep diseases out and protect your flock by having a biosecurity plan in place and enforcing it, separate new animals and sick animals from the home flock, limit people access to your birds to only those with clean clothing, footwear and hands. Also, make sure animal pens are kept clean as well as equipment and vehicles used with birds or in their areas. For more information on biosecurity, visit www.cfsph.iastate.edu. "/>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875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dirty="0"/>
              <a:t>Germ Spread</a:t>
            </a:r>
          </a:p>
        </p:txBody>
      </p:sp>
      <p:sp>
        <p:nvSpPr>
          <p:cNvPr id="361475" name="Rectangle 3"/>
          <p:cNvSpPr>
            <a:spLocks noGrp="1" noChangeArrowheads="1"/>
          </p:cNvSpPr>
          <p:nvPr>
            <p:ph idx="1"/>
          </p:nvPr>
        </p:nvSpPr>
        <p:spPr/>
        <p:txBody>
          <a:bodyPr>
            <a:normAutofit/>
          </a:bodyPr>
          <a:lstStyle/>
          <a:p>
            <a:r>
              <a:rPr lang="en-US" dirty="0"/>
              <a:t>Animal       animal</a:t>
            </a:r>
          </a:p>
          <a:p>
            <a:r>
              <a:rPr lang="en-US" dirty="0"/>
              <a:t>Animal       human “zoonotic”</a:t>
            </a:r>
          </a:p>
          <a:p>
            <a:endParaRPr lang="en-US" dirty="0"/>
          </a:p>
          <a:p>
            <a:r>
              <a:rPr lang="en-US" dirty="0"/>
              <a:t>Animal or human must be </a:t>
            </a:r>
            <a:br>
              <a:rPr lang="en-US" dirty="0"/>
            </a:br>
            <a:r>
              <a:rPr lang="en-US" dirty="0"/>
              <a:t>exposed to develop disease</a:t>
            </a:r>
          </a:p>
          <a:p>
            <a:r>
              <a:rPr lang="en-US" dirty="0"/>
              <a:t>Understand different </a:t>
            </a:r>
            <a:br>
              <a:rPr lang="en-US" dirty="0"/>
            </a:br>
            <a:r>
              <a:rPr lang="en-US" dirty="0"/>
              <a:t>routes of exposure = </a:t>
            </a:r>
            <a:br>
              <a:rPr lang="en-US" dirty="0"/>
            </a:br>
            <a:r>
              <a:rPr lang="en-US" dirty="0"/>
              <a:t>Gain control, prevent!</a:t>
            </a:r>
          </a:p>
        </p:txBody>
      </p:sp>
      <p:sp>
        <p:nvSpPr>
          <p:cNvPr id="10" name="Line 5"/>
          <p:cNvSpPr>
            <a:spLocks noChangeShapeType="1"/>
          </p:cNvSpPr>
          <p:nvPr/>
        </p:nvSpPr>
        <p:spPr bwMode="auto">
          <a:xfrm>
            <a:off x="2469776" y="20865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sp>
        <p:nvSpPr>
          <p:cNvPr id="11" name="Line 6"/>
          <p:cNvSpPr>
            <a:spLocks noChangeShapeType="1"/>
          </p:cNvSpPr>
          <p:nvPr/>
        </p:nvSpPr>
        <p:spPr bwMode="auto">
          <a:xfrm>
            <a:off x="2469776" y="25818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pic>
        <p:nvPicPr>
          <p:cNvPr id="7" name="Content Placeholder 5" descr="A large group of turkeys very close together">
            <a:extLst>
              <a:ext uri="{FF2B5EF4-FFF2-40B4-BE49-F238E27FC236}">
                <a16:creationId xmlns:a16="http://schemas.microsoft.com/office/drawing/2014/main" id="{4104F9B9-FAB4-4DF8-B202-E38B98DEED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74281" y="982979"/>
            <a:ext cx="3261360" cy="489204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4845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Enhanced Biosecurity</a:t>
            </a:r>
          </a:p>
        </p:txBody>
      </p:sp>
      <p:sp>
        <p:nvSpPr>
          <p:cNvPr id="6" name="Text Placeholder 5"/>
          <p:cNvSpPr>
            <a:spLocks noGrp="1"/>
          </p:cNvSpPr>
          <p:nvPr>
            <p:ph type="body" idx="1"/>
          </p:nvPr>
        </p:nvSpPr>
        <p:spPr/>
        <p:txBody>
          <a:bodyPr/>
          <a:lstStyle/>
          <a:p>
            <a:r>
              <a:rPr lang="en-US" dirty="0"/>
              <a:t>Foreign Animal Disease Readiness to Protect Your Flock</a:t>
            </a:r>
          </a:p>
        </p:txBody>
      </p:sp>
    </p:spTree>
    <p:extLst>
      <p:ext uri="{BB962C8B-B14F-4D97-AF65-F5344CB8AC3E}">
        <p14:creationId xmlns:p14="http://schemas.microsoft.com/office/powerpoint/2010/main" val="20472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rmAutofit/>
          </a:bodyPr>
          <a:lstStyle/>
          <a:p>
            <a:r>
              <a:rPr lang="en-US" sz="4000" dirty="0"/>
              <a:t>Highly Pathogenic Avian Influenza</a:t>
            </a:r>
            <a:r>
              <a:rPr lang="en-US" sz="3733" dirty="0"/>
              <a:t>: </a:t>
            </a:r>
            <a:br>
              <a:rPr lang="en-US" sz="3733" dirty="0"/>
            </a:br>
            <a:r>
              <a:rPr lang="en-US" sz="3733" dirty="0"/>
              <a:t>Very Contagious Disease of Poultry</a:t>
            </a:r>
          </a:p>
        </p:txBody>
      </p:sp>
      <p:sp>
        <p:nvSpPr>
          <p:cNvPr id="2" name="Content Placeholder 1"/>
          <p:cNvSpPr>
            <a:spLocks noGrp="1"/>
          </p:cNvSpPr>
          <p:nvPr>
            <p:ph sz="half" idx="1"/>
          </p:nvPr>
        </p:nvSpPr>
        <p:spPr>
          <a:xfrm>
            <a:off x="838200" y="1825625"/>
            <a:ext cx="5717152" cy="4351338"/>
          </a:xfrm>
        </p:spPr>
        <p:txBody>
          <a:bodyPr>
            <a:normAutofit/>
          </a:bodyPr>
          <a:lstStyle/>
          <a:p>
            <a:pPr marL="0" indent="0" fontAlgn="base">
              <a:spcBef>
                <a:spcPct val="0"/>
              </a:spcBef>
              <a:spcAft>
                <a:spcPct val="0"/>
              </a:spcAft>
              <a:buNone/>
            </a:pPr>
            <a:r>
              <a:rPr lang="en-US" dirty="0"/>
              <a:t>Sudden death in birds</a:t>
            </a:r>
          </a:p>
          <a:p>
            <a:pPr marL="0" indent="0" fontAlgn="base">
              <a:spcBef>
                <a:spcPct val="0"/>
              </a:spcBef>
              <a:spcAft>
                <a:spcPct val="0"/>
              </a:spcAft>
              <a:buNone/>
            </a:pPr>
            <a:endParaRPr lang="en-US" dirty="0"/>
          </a:p>
          <a:p>
            <a:pPr marL="0" indent="0" fontAlgn="base">
              <a:spcBef>
                <a:spcPct val="0"/>
              </a:spcBef>
              <a:spcAft>
                <a:spcPct val="0"/>
              </a:spcAft>
              <a:buNone/>
            </a:pPr>
            <a:r>
              <a:rPr lang="en-US" dirty="0">
                <a:solidFill>
                  <a:srgbClr val="000000"/>
                </a:solidFill>
                <a:cs typeface="Verdana" panose="020B0604030504040204" pitchFamily="34" charset="0"/>
              </a:rPr>
              <a:t>Also coughing, sneezing, </a:t>
            </a:r>
            <a:br>
              <a:rPr lang="en-US" dirty="0">
                <a:solidFill>
                  <a:srgbClr val="000000"/>
                </a:solidFill>
                <a:cs typeface="Verdana" panose="020B0604030504040204" pitchFamily="34" charset="0"/>
              </a:rPr>
            </a:br>
            <a:r>
              <a:rPr lang="en-US" dirty="0">
                <a:solidFill>
                  <a:srgbClr val="000000"/>
                </a:solidFill>
                <a:cs typeface="Verdana" panose="020B0604030504040204" pitchFamily="34" charset="0"/>
              </a:rPr>
              <a:t>depression, fewer eggs, diarrhea</a:t>
            </a:r>
          </a:p>
          <a:p>
            <a:pPr fontAlgn="base">
              <a:spcBef>
                <a:spcPct val="0"/>
              </a:spcBef>
              <a:spcAft>
                <a:spcPct val="0"/>
              </a:spcAft>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Zoonotic – people can get sick</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U.S. outbreaks: Millions of birds died</a:t>
            </a:r>
          </a:p>
          <a:p>
            <a:pPr marL="0" indent="0" fontAlgn="base">
              <a:spcBef>
                <a:spcPct val="0"/>
              </a:spcBef>
              <a:spcAft>
                <a:spcPct val="0"/>
              </a:spcAft>
              <a:buNone/>
            </a:pPr>
            <a:endParaRPr lang="en-US" dirty="0">
              <a:solidFill>
                <a:srgbClr val="000000"/>
              </a:solidFill>
              <a:cs typeface="Verdana" panose="020B0604030504040204" pitchFamily="34" charset="0"/>
            </a:endParaRPr>
          </a:p>
        </p:txBody>
      </p:sp>
      <p:pic>
        <p:nvPicPr>
          <p:cNvPr id="13" name="Content Placeholder 4" descr="HPAI fact sheet "/>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81424" y="1825625"/>
            <a:ext cx="3363152" cy="435133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7513878" y="6176963"/>
            <a:ext cx="2737658" cy="369332"/>
          </a:xfrm>
          <a:prstGeom prst="rect">
            <a:avLst/>
          </a:prstGeom>
          <a:noFill/>
        </p:spPr>
        <p:txBody>
          <a:bodyPr wrap="square" rtlCol="0">
            <a:spAutoFit/>
          </a:bodyPr>
          <a:lstStyle/>
          <a:p>
            <a:pPr>
              <a:defRPr/>
            </a:pPr>
            <a:r>
              <a:rPr lang="en-US" dirty="0">
                <a:solidFill>
                  <a:srgbClr val="0000FF"/>
                </a:solidFill>
                <a:latin typeface="Verdana" panose="020B0604030504040204" pitchFamily="34" charset="0"/>
                <a:ea typeface="Verdana" panose="020B0604030504040204" pitchFamily="34" charset="0"/>
              </a:rPr>
              <a:t>www.aphis.usda.gov/ </a:t>
            </a:r>
          </a:p>
        </p:txBody>
      </p:sp>
    </p:spTree>
    <p:extLst>
      <p:ext uri="{BB962C8B-B14F-4D97-AF65-F5344CB8AC3E}">
        <p14:creationId xmlns:p14="http://schemas.microsoft.com/office/powerpoint/2010/main" val="554470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8" descr="A staircase with getting started as the first step, daily as the second step, and enhanced as the last step. This is regarding biosecurity steps.">
            <a:extLst>
              <a:ext uri="{FF2B5EF4-FFF2-40B4-BE49-F238E27FC236}">
                <a16:creationId xmlns:a16="http://schemas.microsoft.com/office/drawing/2014/main" id="{1F281A7F-4A0E-4A6D-B2ED-504160494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5906" y="1377370"/>
            <a:ext cx="5846544" cy="4865259"/>
          </a:xfrm>
          <a:prstGeom prst="rect">
            <a:avLst/>
          </a:prstGeom>
        </p:spPr>
      </p:pic>
      <p:sp>
        <p:nvSpPr>
          <p:cNvPr id="10" name="Rounded Rectangle 9" descr="routine biosecurity "/>
          <p:cNvSpPr/>
          <p:nvPr/>
        </p:nvSpPr>
        <p:spPr>
          <a:xfrm>
            <a:off x="3670972" y="3048000"/>
            <a:ext cx="4850056" cy="762000"/>
          </a:xfrm>
          <a:prstGeom prst="roundRect">
            <a:avLst/>
          </a:prstGeom>
          <a:solidFill>
            <a:srgbClr val="1A2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Routine</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Biosecurity</a:t>
            </a:r>
          </a:p>
        </p:txBody>
      </p:sp>
      <p:sp>
        <p:nvSpPr>
          <p:cNvPr id="5" name="Rounded Rectangle 4" descr="caseous lymphadenitis "/>
          <p:cNvSpPr/>
          <p:nvPr/>
        </p:nvSpPr>
        <p:spPr>
          <a:xfrm>
            <a:off x="1374588" y="5591175"/>
            <a:ext cx="2613212" cy="876300"/>
          </a:xfrm>
          <a:prstGeom prst="roundRect">
            <a:avLst/>
          </a:prstGeom>
          <a:solidFill>
            <a:srgbClr val="1A2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Marek’s Disease</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descr="pnuemnia"/>
          <p:cNvSpPr/>
          <p:nvPr/>
        </p:nvSpPr>
        <p:spPr>
          <a:xfrm>
            <a:off x="628752" y="1215501"/>
            <a:ext cx="2590800" cy="762000"/>
          </a:xfrm>
          <a:prstGeom prst="roundRect">
            <a:avLst/>
          </a:prstGeom>
          <a:solidFill>
            <a:srgbClr val="1A2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Salmonellosis</a:t>
            </a:r>
          </a:p>
        </p:txBody>
      </p:sp>
      <p:sp>
        <p:nvSpPr>
          <p:cNvPr id="9" name="Rounded Rectangle 8" descr="external parasites"/>
          <p:cNvSpPr/>
          <p:nvPr/>
        </p:nvSpPr>
        <p:spPr>
          <a:xfrm>
            <a:off x="8424701" y="1215501"/>
            <a:ext cx="2971800" cy="762000"/>
          </a:xfrm>
          <a:prstGeom prst="roundRect">
            <a:avLst/>
          </a:prstGeom>
          <a:solidFill>
            <a:srgbClr val="1A2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Mycoplasma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10" descr="footrot "/>
          <p:cNvSpPr/>
          <p:nvPr/>
        </p:nvSpPr>
        <p:spPr>
          <a:xfrm>
            <a:off x="8521026" y="5581650"/>
            <a:ext cx="2779151" cy="895350"/>
          </a:xfrm>
          <a:prstGeom prst="roundRect">
            <a:avLst/>
          </a:prstGeom>
          <a:solidFill>
            <a:srgbClr val="1A2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Fowl</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Cholera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Content Placeholder 8">
            <a:extLst>
              <a:ext uri="{FF2B5EF4-FFF2-40B4-BE49-F238E27FC236}">
                <a16:creationId xmlns:a16="http://schemas.microsoft.com/office/drawing/2014/main" id="{120D8BC0-C17A-4B7F-8EFB-E5A249F54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7017" y="2280356"/>
            <a:ext cx="1476636" cy="1915636"/>
          </a:xfrm>
          <a:prstGeom prst="rect">
            <a:avLst/>
          </a:prstGeom>
          <a:ln>
            <a:noFill/>
          </a:ln>
          <a:effectLst>
            <a:outerShdw blurRad="292100" dist="139700" dir="2700000" algn="tl" rotWithShape="0">
              <a:srgbClr val="333333">
                <a:alpha val="65000"/>
              </a:srgbClr>
            </a:outerShdw>
          </a:effectLst>
        </p:spPr>
      </p:pic>
      <p:pic>
        <p:nvPicPr>
          <p:cNvPr id="18" name="Content Placeholder 8">
            <a:extLst>
              <a:ext uri="{FF2B5EF4-FFF2-40B4-BE49-F238E27FC236}">
                <a16:creationId xmlns:a16="http://schemas.microsoft.com/office/drawing/2014/main" id="{A077A846-34FD-421A-97AD-4529F682EF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667" y="953376"/>
            <a:ext cx="1599670" cy="210986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271C6BC-193F-495F-ACC6-FC4BDADD3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2209" y="417688"/>
            <a:ext cx="1491688" cy="19202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899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0 0 L 0 0.42269 " pathEditMode="relative" rAng="0" ptsTypes="AA">
                                      <p:cBhvr>
                                        <p:cTn id="23" dur="2000" fill="hold"/>
                                        <p:tgtEl>
                                          <p:spTgt spid="10"/>
                                        </p:tgtEl>
                                        <p:attrNameLst>
                                          <p:attrName>ppt_x</p:attrName>
                                          <p:attrName>ppt_y</p:attrName>
                                        </p:attrNameLst>
                                      </p:cBhvr>
                                      <p:rCtr x="0" y="21134"/>
                                    </p:animMotion>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nodeType="afterEffect">
                                  <p:stCondLst>
                                    <p:cond delay="75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750"/>
                            </p:stCondLst>
                            <p:childTnLst>
                              <p:par>
                                <p:cTn id="49" presetID="42" presetClass="entr" presetSubtype="0" fill="hold" nodeType="afterEffect">
                                  <p:stCondLst>
                                    <p:cond delay="7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6500"/>
                            </p:stCondLst>
                            <p:childTnLst>
                              <p:par>
                                <p:cTn id="55" presetID="42" presetClass="entr" presetSubtype="0" fill="hold" nodeType="afterEffect">
                                  <p:stCondLst>
                                    <p:cond delay="75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Enhanced Biosecurity Resources</a:t>
            </a:r>
          </a:p>
        </p:txBody>
      </p:sp>
      <p:sp>
        <p:nvSpPr>
          <p:cNvPr id="11" name="TextBox 10"/>
          <p:cNvSpPr txBox="1"/>
          <p:nvPr/>
        </p:nvSpPr>
        <p:spPr>
          <a:xfrm>
            <a:off x="1018360" y="6169580"/>
            <a:ext cx="3425369" cy="369332"/>
          </a:xfrm>
          <a:prstGeom prst="rect">
            <a:avLst/>
          </a:prstGeom>
          <a:noFill/>
        </p:spPr>
        <p:txBody>
          <a:bodyPr wrap="square" rtlCol="0">
            <a:spAutoFit/>
          </a:bodyPr>
          <a:lstStyle/>
          <a:p>
            <a:pPr>
              <a:defRPr/>
            </a:pPr>
            <a:r>
              <a:rPr lang="en-US" dirty="0">
                <a:solidFill>
                  <a:srgbClr val="0000FF"/>
                </a:solidFill>
                <a:latin typeface="Verdana" panose="020B0604030504040204" pitchFamily="34" charset="0"/>
                <a:ea typeface="Verdana" panose="020B0604030504040204" pitchFamily="34" charset="0"/>
              </a:rPr>
              <a:t>www.poultrybiosecurity.org</a:t>
            </a:r>
            <a:r>
              <a:rPr lang="en-US" dirty="0">
                <a:solidFill>
                  <a:prstClr val="black"/>
                </a:solidFill>
                <a:latin typeface="+mj-lt"/>
              </a:rPr>
              <a:t> </a:t>
            </a:r>
          </a:p>
        </p:txBody>
      </p:sp>
      <p:pic>
        <p:nvPicPr>
          <p:cNvPr id="15" name="Content Placeholder 5" descr="preview of poultry biosecurity website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8360" y="1402608"/>
            <a:ext cx="3425369" cy="4661746"/>
          </a:xfrm>
          <a:prstGeom prst="rect">
            <a:avLst/>
          </a:prstGeom>
          <a:ln>
            <a:noFill/>
          </a:ln>
          <a:effectLst>
            <a:outerShdw blurRad="292100" dist="139700" dir="2700000" algn="tl" rotWithShape="0">
              <a:srgbClr val="333333">
                <a:alpha val="65000"/>
              </a:srgbClr>
            </a:outerShdw>
          </a:effectLst>
        </p:spPr>
      </p:pic>
      <p:pic>
        <p:nvPicPr>
          <p:cNvPr id="17" name="Content Placeholder 5" descr="Preview of biosecurity principles audit form for poultr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1684" y="1402608"/>
            <a:ext cx="3362396" cy="4351336"/>
          </a:xfrm>
          <a:prstGeom prst="rect">
            <a:avLst/>
          </a:prstGeom>
          <a:ln>
            <a:noFill/>
          </a:ln>
          <a:effectLst>
            <a:outerShdw blurRad="292100" dist="139700" dir="2700000" algn="tl" rotWithShape="0">
              <a:srgbClr val="333333">
                <a:alpha val="65000"/>
              </a:srgbClr>
            </a:outerShdw>
          </a:effectLst>
        </p:spPr>
      </p:pic>
      <p:pic>
        <p:nvPicPr>
          <p:cNvPr id="16" name="Content Placeholder 5" descr="Preview of biosecurity principles audit form for poultry"/>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460367" y="1703810"/>
            <a:ext cx="3362207" cy="4351338"/>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6786880" y="6169580"/>
            <a:ext cx="3728720" cy="369332"/>
          </a:xfrm>
          <a:prstGeom prst="rect">
            <a:avLst/>
          </a:prstGeom>
          <a:noFill/>
        </p:spPr>
        <p:txBody>
          <a:bodyPr wrap="square" rtlCol="0">
            <a:spAutoFit/>
          </a:bodyPr>
          <a:lstStyle/>
          <a:p>
            <a:pPr>
              <a:defRPr/>
            </a:pPr>
            <a:r>
              <a:rPr lang="en-US" dirty="0">
                <a:solidFill>
                  <a:srgbClr val="0000FF"/>
                </a:solidFill>
                <a:latin typeface="Verdana" panose="020B0604030504040204" pitchFamily="34" charset="0"/>
                <a:ea typeface="Verdana" panose="020B0604030504040204" pitchFamily="34" charset="0"/>
              </a:rPr>
              <a:t>www.poultryimprovement.org</a:t>
            </a:r>
            <a:endParaRPr lang="en-US"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95223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4B7646F8-E44F-4B7D-829D-3A6476642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15" r="1466"/>
          <a:stretch/>
        </p:blipFill>
        <p:spPr>
          <a:xfrm>
            <a:off x="5753223" y="1488692"/>
            <a:ext cx="2541780" cy="325654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Checklist Topics </a:t>
            </a:r>
            <a:endParaRPr lang="en-US" i="1" dirty="0"/>
          </a:p>
        </p:txBody>
      </p:sp>
      <p:sp>
        <p:nvSpPr>
          <p:cNvPr id="3" name="Content Placeholder 2" descr="Preview of poultry biosecurity self assessment checklist "/>
          <p:cNvSpPr>
            <a:spLocks noGrp="1"/>
          </p:cNvSpPr>
          <p:nvPr>
            <p:ph sz="half" idx="1"/>
          </p:nvPr>
        </p:nvSpPr>
        <p:spPr>
          <a:xfrm>
            <a:off x="838200" y="1488692"/>
            <a:ext cx="6273800" cy="5145903"/>
          </a:xfrm>
        </p:spPr>
        <p:txBody>
          <a:bodyPr>
            <a:normAutofit fontScale="70000" lnSpcReduction="20000"/>
          </a:bodyPr>
          <a:lstStyle/>
          <a:p>
            <a:r>
              <a:rPr lang="en-US" dirty="0"/>
              <a:t>Biosecurity responsibility</a:t>
            </a:r>
          </a:p>
          <a:p>
            <a:r>
              <a:rPr lang="en-US" dirty="0"/>
              <a:t>Training</a:t>
            </a:r>
          </a:p>
          <a:p>
            <a:r>
              <a:rPr lang="en-US" dirty="0"/>
              <a:t>Line of Separation (LOS)</a:t>
            </a:r>
          </a:p>
          <a:p>
            <a:r>
              <a:rPr lang="en-US" dirty="0"/>
              <a:t>Perimeter Buffer Area (PBA)</a:t>
            </a:r>
          </a:p>
          <a:p>
            <a:r>
              <a:rPr lang="en-US" dirty="0"/>
              <a:t>Personnel </a:t>
            </a:r>
          </a:p>
          <a:p>
            <a:r>
              <a:rPr lang="en-US" dirty="0"/>
              <a:t>Wild birds, Rodents, and Insects</a:t>
            </a:r>
          </a:p>
          <a:p>
            <a:r>
              <a:rPr lang="en-US" dirty="0"/>
              <a:t>Equipment and Vehicles </a:t>
            </a:r>
          </a:p>
          <a:p>
            <a:r>
              <a:rPr lang="en-US" dirty="0"/>
              <a:t>Mortality Disposal</a:t>
            </a:r>
          </a:p>
          <a:p>
            <a:r>
              <a:rPr lang="en-US" dirty="0"/>
              <a:t>Manure and Litter Management</a:t>
            </a:r>
          </a:p>
          <a:p>
            <a:r>
              <a:rPr lang="en-US" dirty="0"/>
              <a:t>Replacement Poultry</a:t>
            </a:r>
          </a:p>
          <a:p>
            <a:r>
              <a:rPr lang="en-US" dirty="0"/>
              <a:t>Water Supplies</a:t>
            </a:r>
          </a:p>
          <a:p>
            <a:r>
              <a:rPr lang="en-US" dirty="0"/>
              <a:t>Feed and Replacement Litter</a:t>
            </a:r>
          </a:p>
          <a:p>
            <a:r>
              <a:rPr lang="en-US" dirty="0"/>
              <a:t>Reporting Elevated Morbidity and Mortality</a:t>
            </a:r>
          </a:p>
          <a:p>
            <a:r>
              <a:rPr lang="en-US" dirty="0"/>
              <a:t>Auditing</a:t>
            </a:r>
          </a:p>
        </p:txBody>
      </p:sp>
      <p:sp>
        <p:nvSpPr>
          <p:cNvPr id="5" name="Oval 4"/>
          <p:cNvSpPr/>
          <p:nvPr/>
        </p:nvSpPr>
        <p:spPr>
          <a:xfrm>
            <a:off x="10930777" y="581097"/>
            <a:ext cx="1109281" cy="1109591"/>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8" name="TextBox 7"/>
          <p:cNvSpPr txBox="1"/>
          <p:nvPr/>
        </p:nvSpPr>
        <p:spPr>
          <a:xfrm>
            <a:off x="4230429" y="6234485"/>
            <a:ext cx="3731143"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5"/>
              </a:rPr>
              <a:t>www.poultrybiosecurity.org</a:t>
            </a:r>
            <a:r>
              <a:rPr lang="en-US" sz="2000" dirty="0">
                <a:latin typeface="Verdana" panose="020B0604030504040204" pitchFamily="34" charset="0"/>
                <a:ea typeface="Verdana" panose="020B0604030504040204" pitchFamily="34" charset="0"/>
              </a:rPr>
              <a:t> </a:t>
            </a:r>
          </a:p>
        </p:txBody>
      </p:sp>
      <p:pic>
        <p:nvPicPr>
          <p:cNvPr id="12" name="Picture 11" descr="Preview of poultry biosecurity self assessment checklist ">
            <a:extLst>
              <a:ext uri="{FF2B5EF4-FFF2-40B4-BE49-F238E27FC236}">
                <a16:creationId xmlns:a16="http://schemas.microsoft.com/office/drawing/2014/main" id="{5EC79822-5755-4886-81DE-61F1B01F0B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15" r="803"/>
          <a:stretch/>
        </p:blipFill>
        <p:spPr>
          <a:xfrm>
            <a:off x="6640307" y="2086104"/>
            <a:ext cx="2706221" cy="3450232"/>
          </a:xfrm>
          <a:prstGeom prst="rect">
            <a:avLst/>
          </a:prstGeom>
          <a:effectLst>
            <a:outerShdw blurRad="50800" dist="38100" dir="2700000" algn="tl" rotWithShape="0">
              <a:prstClr val="black">
                <a:alpha val="40000"/>
              </a:prstClr>
            </a:outerShdw>
          </a:effectLst>
        </p:spPr>
      </p:pic>
      <p:pic>
        <p:nvPicPr>
          <p:cNvPr id="11" name="Picture 10" descr="Preview of poultry biosecurity self assessment checklist ">
            <a:extLst>
              <a:ext uri="{FF2B5EF4-FFF2-40B4-BE49-F238E27FC236}">
                <a16:creationId xmlns:a16="http://schemas.microsoft.com/office/drawing/2014/main" id="{896EDE11-2D00-476E-9BF9-E203526680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2696" y="2568999"/>
            <a:ext cx="2633778" cy="3396988"/>
          </a:xfrm>
          <a:prstGeom prst="rect">
            <a:avLst/>
          </a:prstGeom>
          <a:effectLst>
            <a:outerShdw blurRad="50800" dist="38100" dir="2700000" algn="tl" rotWithShape="0">
              <a:prstClr val="black">
                <a:alpha val="40000"/>
              </a:prstClr>
            </a:outerShdw>
          </a:effectLst>
        </p:spPr>
      </p:pic>
      <p:pic>
        <p:nvPicPr>
          <p:cNvPr id="14" name="Content Placeholder 13" descr="Preview of poultry biosecurity self assessment checklist ">
            <a:extLst>
              <a:ext uri="{FF2B5EF4-FFF2-40B4-BE49-F238E27FC236}">
                <a16:creationId xmlns:a16="http://schemas.microsoft.com/office/drawing/2014/main" id="{C889B395-CDF4-4D5E-9194-DC1F38C68630}"/>
              </a:ext>
            </a:extLst>
          </p:cNvPr>
          <p:cNvPicPr>
            <a:picLocks noGrp="1" noChangeAspect="1"/>
          </p:cNvPicPr>
          <p:nvPr>
            <p:ph sz="half" idx="2"/>
          </p:nvPr>
        </p:nvPicPr>
        <p:blipFill rotWithShape="1">
          <a:blip r:embed="rId8" cstate="print">
            <a:extLst>
              <a:ext uri="{28A0092B-C50C-407E-A947-70E740481C1C}">
                <a14:useLocalDpi xmlns:a14="http://schemas.microsoft.com/office/drawing/2010/main" val="0"/>
              </a:ext>
            </a:extLst>
          </a:blip>
          <a:srcRect l="1" t="2315" r="312"/>
          <a:stretch/>
        </p:blipFill>
        <p:spPr>
          <a:xfrm>
            <a:off x="8354114" y="3019588"/>
            <a:ext cx="2639444" cy="34512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7282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96EDE11-2D00-476E-9BF9-E203526680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255" y="1299505"/>
            <a:ext cx="3203205" cy="4131422"/>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dirty="0"/>
              <a:t>Enhanced Biosecurity</a:t>
            </a:r>
          </a:p>
        </p:txBody>
      </p:sp>
      <p:pic>
        <p:nvPicPr>
          <p:cNvPr id="19" name="Picture 18" descr="preview of checklist for self assessment of implementing poultry biosecurity ">
            <a:extLst>
              <a:ext uri="{FF2B5EF4-FFF2-40B4-BE49-F238E27FC236}">
                <a16:creationId xmlns:a16="http://schemas.microsoft.com/office/drawing/2014/main" id="{ADFDD7AA-37F3-4108-BECE-1F9A62E25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713" y="2605935"/>
            <a:ext cx="3203205" cy="4151762"/>
          </a:xfrm>
          <a:prstGeom prst="rect">
            <a:avLst/>
          </a:prstGeom>
          <a:effectLst>
            <a:outerShdw blurRad="50800" dist="38100" dir="2700000" algn="tl" rotWithShape="0">
              <a:prstClr val="black">
                <a:alpha val="40000"/>
              </a:prstClr>
            </a:outerShdw>
          </a:effectLst>
        </p:spPr>
      </p:pic>
      <p:pic>
        <p:nvPicPr>
          <p:cNvPr id="7" name="Picture 6" descr="preview of informational manual for implementing poultry biosecurity ">
            <a:extLst>
              <a:ext uri="{FF2B5EF4-FFF2-40B4-BE49-F238E27FC236}">
                <a16:creationId xmlns:a16="http://schemas.microsoft.com/office/drawing/2014/main" id="{F1B0DA12-4ED3-4A0E-B005-D3BB2DE926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83"/>
          <a:stretch/>
        </p:blipFill>
        <p:spPr>
          <a:xfrm>
            <a:off x="1501316" y="1375484"/>
            <a:ext cx="3188924" cy="405544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389015" y="6388365"/>
            <a:ext cx="3413971" cy="369332"/>
          </a:xfrm>
          <a:prstGeom prst="rect">
            <a:avLst/>
          </a:prstGeom>
          <a:noFill/>
        </p:spPr>
        <p:txBody>
          <a:bodyPr wrap="square" rtlCol="0">
            <a:spAutoFit/>
          </a:bodyPr>
          <a:lstStyle/>
          <a:p>
            <a:pPr lvl="0" algn="ctr" defTabSz="1219170">
              <a:buClr>
                <a:srgbClr val="000000"/>
              </a:buClr>
              <a:defRPr/>
            </a:pPr>
            <a:r>
              <a:rPr lang="en-US" dirty="0">
                <a:latin typeface="Verdana" panose="020B0604030504040204" pitchFamily="34" charset="0"/>
                <a:ea typeface="Verdana" panose="020B0604030504040204" pitchFamily="34" charset="0"/>
                <a:hlinkClick r:id="rId6"/>
              </a:rPr>
              <a:t>www.poultrybiosecurity.org</a:t>
            </a:r>
            <a:r>
              <a:rPr lang="en-US" dirty="0">
                <a:latin typeface="Verdana" panose="020B0604030504040204" pitchFamily="34" charset="0"/>
                <a:ea typeface="Verdana" panose="020B0604030504040204" pitchFamily="34" charset="0"/>
              </a:rPr>
              <a:t> </a:t>
            </a:r>
            <a:r>
              <a:rPr kumimoji="0" lang="en-US" b="0" i="0" u="none" strike="noStrike" kern="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pic>
        <p:nvPicPr>
          <p:cNvPr id="13" name="Content Placeholder 7" descr="biosecurity template for state ">
            <a:extLst>
              <a:ext uri="{FF2B5EF4-FFF2-40B4-BE49-F238E27FC236}">
                <a16:creationId xmlns:a16="http://schemas.microsoft.com/office/drawing/2014/main" id="{E7DF8456-CA5A-440A-A3BB-70BF6B0E8F4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60"/>
          <a:stretch/>
        </p:blipFill>
        <p:spPr>
          <a:xfrm>
            <a:off x="4464050" y="2213861"/>
            <a:ext cx="3263900" cy="4079898"/>
          </a:xfrm>
          <a:prstGeom prst="rect">
            <a:avLst/>
          </a:prstGeom>
          <a:ln>
            <a:noFill/>
          </a:ln>
          <a:effectLst>
            <a:outerShdw blurRad="292100" dist="139700" dir="2700000" algn="tl" rotWithShape="0">
              <a:srgbClr val="333333">
                <a:alpha val="65000"/>
              </a:srgbClr>
            </a:outerShdw>
          </a:effectLst>
        </p:spPr>
      </p:pic>
      <p:pic>
        <p:nvPicPr>
          <p:cNvPr id="18" name="Content Placeholder 14" descr="preview of information manual for implementing poultry biosecurity ">
            <a:extLst>
              <a:ext uri="{FF2B5EF4-FFF2-40B4-BE49-F238E27FC236}">
                <a16:creationId xmlns:a16="http://schemas.microsoft.com/office/drawing/2014/main" id="{370BC6B1-7FD0-4289-9B2E-4D33E45EFBC6}"/>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893073" y="2221693"/>
            <a:ext cx="3342214" cy="4351338"/>
          </a:xfrm>
          <a:prstGeom prst="rect">
            <a:avLst/>
          </a:prstGeom>
          <a:effectLst>
            <a:outerShdw blurRad="50800" dist="38100" dir="2700000" algn="tl" rotWithShape="0">
              <a:prstClr val="black">
                <a:alpha val="40000"/>
              </a:prstClr>
            </a:outerShdw>
          </a:effectLst>
        </p:spPr>
      </p:pic>
      <p:sp>
        <p:nvSpPr>
          <p:cNvPr id="11" name="Rounded Rectangle 10"/>
          <p:cNvSpPr/>
          <p:nvPr/>
        </p:nvSpPr>
        <p:spPr>
          <a:xfrm>
            <a:off x="3313043" y="3831053"/>
            <a:ext cx="5565915" cy="1046827"/>
          </a:xfrm>
          <a:prstGeom prst="roundRect">
            <a:avLst/>
          </a:prstGeom>
          <a:solidFill>
            <a:srgbClr val="1A2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1" u="none" strike="noStrike" kern="0" cap="none" spc="0" normalizeH="0" baseline="0" noProof="0" dirty="0">
                <a:ln>
                  <a:noFill/>
                </a:ln>
                <a:solidFill>
                  <a:prstClr val="white"/>
                </a:solidFill>
                <a:effectLst/>
                <a:uLnTx/>
                <a:uFillTx/>
                <a:latin typeface="Calibri" panose="020F0502020204030204"/>
                <a:ea typeface="+mn-ea"/>
                <a:cs typeface="+mn-cs"/>
                <a:sym typeface="Arial"/>
              </a:rPr>
              <a:t>Enhanced</a:t>
            </a:r>
            <a: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t> Biosecurity for </a:t>
            </a:r>
            <a:b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br>
            <a:r>
              <a:rPr lang="en-US" sz="3733" kern="0" noProof="0" dirty="0">
                <a:solidFill>
                  <a:prstClr val="white"/>
                </a:solidFill>
                <a:latin typeface="Calibri" panose="020F0502020204030204"/>
                <a:sym typeface="Arial"/>
              </a:rPr>
              <a:t>Your </a:t>
            </a:r>
            <a:r>
              <a:rPr lang="en-US" sz="3733" kern="0" dirty="0">
                <a:solidFill>
                  <a:prstClr val="white"/>
                </a:solidFill>
                <a:latin typeface="Calibri" panose="020F0502020204030204"/>
                <a:sym typeface="Arial"/>
              </a:rPr>
              <a:t>Poultry</a:t>
            </a:r>
            <a:r>
              <a:rPr lang="en-US" sz="3733" kern="0" noProof="0" dirty="0">
                <a:solidFill>
                  <a:prstClr val="white"/>
                </a:solidFill>
                <a:latin typeface="Calibri" panose="020F0502020204030204"/>
                <a:sym typeface="Arial"/>
              </a:rPr>
              <a:t> Flock</a:t>
            </a:r>
            <a:endPar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609735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8" descr="poultry biosecurity website home page and pointing to the tab of write a biosecurity plan">
            <a:extLst>
              <a:ext uri="{FF2B5EF4-FFF2-40B4-BE49-F238E27FC236}">
                <a16:creationId xmlns:a16="http://schemas.microsoft.com/office/drawing/2014/main" id="{76FAADB2-1E2B-4447-830B-2DAD74E59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293" y="1562282"/>
            <a:ext cx="5025309" cy="5079818"/>
          </a:xfrm>
          <a:prstGeom prst="rect">
            <a:avLst/>
          </a:prstGeom>
          <a:ln>
            <a:noFill/>
          </a:ln>
          <a:effectLst>
            <a:outerShdw blurRad="292100" dist="139700" dir="2700000" algn="tl" rotWithShape="0">
              <a:srgbClr val="333333">
                <a:alpha val="65000"/>
              </a:srgbClr>
            </a:outerShdw>
          </a:effectLst>
        </p:spPr>
      </p:pic>
      <p:pic>
        <p:nvPicPr>
          <p:cNvPr id="16" name="Content Placeholder 10" descr="write a biosecurity plan tab on poultry biosecurity website">
            <a:extLst>
              <a:ext uri="{FF2B5EF4-FFF2-40B4-BE49-F238E27FC236}">
                <a16:creationId xmlns:a16="http://schemas.microsoft.com/office/drawing/2014/main" id="{4D9E5396-3B02-42C2-A706-38514B893C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10" r="5777"/>
          <a:stretch/>
        </p:blipFill>
        <p:spPr>
          <a:xfrm>
            <a:off x="6248399" y="1562282"/>
            <a:ext cx="4813301" cy="5079818"/>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C71A02C8-B36D-432A-8851-0BCC0A1C7161}"/>
              </a:ext>
            </a:extLst>
          </p:cNvPr>
          <p:cNvSpPr/>
          <p:nvPr/>
        </p:nvSpPr>
        <p:spPr>
          <a:xfrm rot="14078456">
            <a:off x="2015033" y="3263376"/>
            <a:ext cx="2250384" cy="531628"/>
          </a:xfrm>
          <a:prstGeom prst="rightArrow">
            <a:avLst/>
          </a:prstGeom>
          <a:solidFill>
            <a:srgbClr val="1A2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274A"/>
              </a:solidFill>
            </a:endParaRPr>
          </a:p>
        </p:txBody>
      </p:sp>
      <p:sp>
        <p:nvSpPr>
          <p:cNvPr id="7" name="Arrow: Right 6">
            <a:extLst>
              <a:ext uri="{FF2B5EF4-FFF2-40B4-BE49-F238E27FC236}">
                <a16:creationId xmlns:a16="http://schemas.microsoft.com/office/drawing/2014/main" id="{6D2FA4AE-168F-4AE4-ADB3-8A1FD3E0DE40}"/>
              </a:ext>
            </a:extLst>
          </p:cNvPr>
          <p:cNvSpPr/>
          <p:nvPr/>
        </p:nvSpPr>
        <p:spPr>
          <a:xfrm rot="8556920">
            <a:off x="10756417" y="3525428"/>
            <a:ext cx="1230538" cy="507017"/>
          </a:xfrm>
          <a:prstGeom prst="rightArrow">
            <a:avLst/>
          </a:prstGeom>
          <a:solidFill>
            <a:srgbClr val="1A2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274A"/>
              </a:solidFill>
            </a:endParaRPr>
          </a:p>
        </p:txBody>
      </p:sp>
      <p:sp>
        <p:nvSpPr>
          <p:cNvPr id="8" name="Title 7"/>
          <p:cNvSpPr>
            <a:spLocks noGrp="1"/>
          </p:cNvSpPr>
          <p:nvPr>
            <p:ph type="title"/>
          </p:nvPr>
        </p:nvSpPr>
        <p:spPr/>
        <p:txBody>
          <a:bodyPr/>
          <a:lstStyle/>
          <a:p>
            <a:r>
              <a:rPr lang="en-US" dirty="0">
                <a:hlinkClick r:id="rId5"/>
              </a:rPr>
              <a:t>www.poultrybiosecurity.org</a:t>
            </a:r>
            <a:r>
              <a:rPr lang="en-US" dirty="0"/>
              <a:t> </a:t>
            </a:r>
          </a:p>
        </p:txBody>
      </p:sp>
    </p:spTree>
    <p:extLst>
      <p:ext uri="{BB962C8B-B14F-4D97-AF65-F5344CB8AC3E}">
        <p14:creationId xmlns:p14="http://schemas.microsoft.com/office/powerpoint/2010/main" val="286945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Biosecurity Handouts</a:t>
            </a:r>
          </a:p>
        </p:txBody>
      </p:sp>
      <p:pic>
        <p:nvPicPr>
          <p:cNvPr id="10" name="Content Placeholder 9" descr="biosecurity poster personnel on the poultry site ">
            <a:extLst>
              <a:ext uri="{FF2B5EF4-FFF2-40B4-BE49-F238E27FC236}">
                <a16:creationId xmlns:a16="http://schemas.microsoft.com/office/drawing/2014/main" id="{3FDDD138-9F84-4581-A47F-78D1D90317A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468"/>
          <a:stretch/>
        </p:blipFill>
        <p:spPr>
          <a:xfrm>
            <a:off x="894195" y="1482863"/>
            <a:ext cx="3439501" cy="4351338"/>
          </a:xfrm>
          <a:prstGeom prst="rect">
            <a:avLst/>
          </a:prstGeom>
          <a:ln>
            <a:noFill/>
          </a:ln>
          <a:effectLst>
            <a:outerShdw blurRad="292100" dist="139700" dir="2700000" algn="tl" rotWithShape="0">
              <a:srgbClr val="333333">
                <a:alpha val="65000"/>
              </a:srgbClr>
            </a:outerShdw>
          </a:effectLst>
        </p:spPr>
      </p:pic>
      <p:pic>
        <p:nvPicPr>
          <p:cNvPr id="11" name="Content Placeholder 10" descr="biosecurity poster equipment and vehicles on the poultry site ">
            <a:extLst>
              <a:ext uri="{FF2B5EF4-FFF2-40B4-BE49-F238E27FC236}">
                <a16:creationId xmlns:a16="http://schemas.microsoft.com/office/drawing/2014/main" id="{5F484284-B444-469C-B2C2-BF8DA3EC847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889358" y="1521222"/>
            <a:ext cx="3346454" cy="4351338"/>
          </a:xfrm>
          <a:prstGeom prst="rect">
            <a:avLst/>
          </a:prstGeom>
          <a:ln>
            <a:noFill/>
          </a:ln>
          <a:effectLst>
            <a:outerShdw blurRad="292100" dist="139700" dir="2700000" algn="tl" rotWithShape="0">
              <a:srgbClr val="333333">
                <a:alpha val="65000"/>
              </a:srgbClr>
            </a:outerShdw>
          </a:effectLst>
        </p:spPr>
      </p:pic>
      <p:pic>
        <p:nvPicPr>
          <p:cNvPr id="13" name="Picture 12" descr="biosecurity poster in Spanish ">
            <a:extLst>
              <a:ext uri="{FF2B5EF4-FFF2-40B4-BE49-F238E27FC236}">
                <a16:creationId xmlns:a16="http://schemas.microsoft.com/office/drawing/2014/main" id="{BDBBED23-04A1-4D26-ACB4-C7D084E7A7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629" y="1366839"/>
            <a:ext cx="3350742" cy="4336254"/>
          </a:xfrm>
          <a:prstGeom prst="rect">
            <a:avLst/>
          </a:prstGeom>
          <a:ln>
            <a:noFill/>
          </a:ln>
          <a:effectLst>
            <a:outerShdw blurRad="292100" dist="139700" dir="2700000" algn="tl" rotWithShape="0">
              <a:srgbClr val="333333">
                <a:alpha val="65000"/>
              </a:srgbClr>
            </a:outerShdw>
          </a:effectLst>
        </p:spPr>
      </p:pic>
      <p:pic>
        <p:nvPicPr>
          <p:cNvPr id="12" name="Picture 11" descr="biosecurity poster in Spanish about rodents and insects on the farm">
            <a:extLst>
              <a:ext uri="{FF2B5EF4-FFF2-40B4-BE49-F238E27FC236}">
                <a16:creationId xmlns:a16="http://schemas.microsoft.com/office/drawing/2014/main" id="{BDBBED23-04A1-4D26-ACB4-C7D084E7A7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2701" y="2032819"/>
            <a:ext cx="3350742" cy="4336254"/>
          </a:xfrm>
          <a:prstGeom prst="rect">
            <a:avLst/>
          </a:prstGeom>
          <a:ln>
            <a:noFill/>
          </a:ln>
          <a:effectLst>
            <a:outerShdw blurRad="292100" dist="139700" dir="2700000" algn="tl" rotWithShape="0">
              <a:srgbClr val="333333">
                <a:alpha val="65000"/>
              </a:srgbClr>
            </a:outerShdw>
          </a:effectLst>
        </p:spPr>
      </p:pic>
      <p:pic>
        <p:nvPicPr>
          <p:cNvPr id="14" name="Picture 13" descr="biosecurity poster biosecure entry procedure ">
            <a:extLst>
              <a:ext uri="{FF2B5EF4-FFF2-40B4-BE49-F238E27FC236}">
                <a16:creationId xmlns:a16="http://schemas.microsoft.com/office/drawing/2014/main" id="{BDBBED23-04A1-4D26-ACB4-C7D084E7A7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8558" y="2032819"/>
            <a:ext cx="3350742" cy="4340575"/>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4389015" y="6388365"/>
            <a:ext cx="3413971" cy="369332"/>
          </a:xfrm>
          <a:prstGeom prst="rect">
            <a:avLst/>
          </a:prstGeom>
          <a:noFill/>
        </p:spPr>
        <p:txBody>
          <a:bodyPr wrap="square" rtlCol="0">
            <a:spAutoFit/>
          </a:bodyPr>
          <a:lstStyle/>
          <a:p>
            <a:pPr lvl="0" algn="ctr" defTabSz="1219170">
              <a:buClr>
                <a:srgbClr val="000000"/>
              </a:buClr>
              <a:defRPr/>
            </a:pPr>
            <a:r>
              <a:rPr lang="en-US" dirty="0">
                <a:latin typeface="Verdana" panose="020B0604030504040204" pitchFamily="34" charset="0"/>
                <a:ea typeface="Verdana" panose="020B0604030504040204" pitchFamily="34" charset="0"/>
                <a:hlinkClick r:id="rId8"/>
              </a:rPr>
              <a:t>www.poultrybiosecurity.org</a:t>
            </a:r>
            <a:r>
              <a:rPr lang="en-US" dirty="0">
                <a:latin typeface="Verdana" panose="020B0604030504040204" pitchFamily="34" charset="0"/>
                <a:ea typeface="Verdana" panose="020B0604030504040204" pitchFamily="34" charset="0"/>
              </a:rPr>
              <a:t> </a:t>
            </a:r>
            <a:r>
              <a:rPr kumimoji="0" lang="en-US" b="0" i="0" u="none" strike="noStrike" kern="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spTree>
    <p:extLst>
      <p:ext uri="{BB962C8B-B14F-4D97-AF65-F5344CB8AC3E}">
        <p14:creationId xmlns:p14="http://schemas.microsoft.com/office/powerpoint/2010/main" val="2307868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USDA Defend the Flock</a:t>
            </a:r>
          </a:p>
        </p:txBody>
      </p:sp>
      <p:pic>
        <p:nvPicPr>
          <p:cNvPr id="5" name="Content Placeholder 4" descr="Preview of USDA website and their Defend the Flock program"/>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23171" y="1457597"/>
            <a:ext cx="4349010" cy="468699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626181" y="6267611"/>
            <a:ext cx="6173657" cy="584775"/>
          </a:xfrm>
          <a:prstGeom prst="rect">
            <a:avLst/>
          </a:prstGeom>
          <a:noFill/>
        </p:spPr>
        <p:txBody>
          <a:bodyPr wrap="square" rtlCol="0">
            <a:spAutoFit/>
          </a:bodyPr>
          <a:lstStyle/>
          <a:p>
            <a:r>
              <a:rPr lang="en-US" sz="1600" dirty="0">
                <a:solidFill>
                  <a:schemeClr val="bg2"/>
                </a:solidFill>
                <a:hlinkClick r:id="rId4"/>
              </a:rPr>
              <a:t>https://www.aphis.usda.gov/aphis/ourfocus/animalhealth/animal-disease-information/avian/defend-the-flock-program</a:t>
            </a:r>
            <a:r>
              <a:rPr lang="en-US" sz="1600" dirty="0">
                <a:solidFill>
                  <a:schemeClr val="bg2"/>
                </a:solidFill>
              </a:rPr>
              <a:t> </a:t>
            </a:r>
          </a:p>
        </p:txBody>
      </p:sp>
      <p:pic>
        <p:nvPicPr>
          <p:cNvPr id="8" name="Content Placeholder 7" descr="Animation stating to keep birds separate from the rest of the flock for 30 days. "/>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626181" y="1457597"/>
            <a:ext cx="4386948" cy="2193474"/>
          </a:xfrm>
          <a:prstGeom prst="rect">
            <a:avLst/>
          </a:prstGeom>
          <a:ln>
            <a:noFill/>
          </a:ln>
          <a:effectLst>
            <a:outerShdw blurRad="292100" dist="139700" dir="2700000" algn="tl" rotWithShape="0">
              <a:srgbClr val="333333">
                <a:alpha val="65000"/>
              </a:srgbClr>
            </a:outerShdw>
          </a:effectLst>
        </p:spPr>
      </p:pic>
      <p:pic>
        <p:nvPicPr>
          <p:cNvPr id="11" name="Content Placeholder 7" descr="Animation in Spanish stating to keep birds separate from the rest of the flock for 30 days.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5552" y="3951113"/>
            <a:ext cx="4386948" cy="21934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8923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3"/>
              </a:rPr>
              <a:t>www.cfsph.iastate.edu/biosecurity/</a:t>
            </a:r>
            <a:r>
              <a:rPr lang="en-US" dirty="0"/>
              <a:t> </a:t>
            </a:r>
          </a:p>
        </p:txBody>
      </p:sp>
      <p:sp>
        <p:nvSpPr>
          <p:cNvPr id="8" name="TextBox 7"/>
          <p:cNvSpPr txBox="1"/>
          <p:nvPr/>
        </p:nvSpPr>
        <p:spPr>
          <a:xfrm>
            <a:off x="9326509" y="4453361"/>
            <a:ext cx="2560320" cy="2308324"/>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Funding provided by USDA NADPRP and USDA NIFA NCR SARE</a:t>
            </a:r>
          </a:p>
        </p:txBody>
      </p:sp>
      <p:pic>
        <p:nvPicPr>
          <p:cNvPr id="6" name="Content Placeholder 5" descr="Graphical user interface, application&#10;&#10;Description automatically generated">
            <a:extLst>
              <a:ext uri="{FF2B5EF4-FFF2-40B4-BE49-F238E27FC236}">
                <a16:creationId xmlns:a16="http://schemas.microsoft.com/office/drawing/2014/main" id="{B918DFFA-3C5A-455C-96F0-E056BDF7371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45140" y="1575377"/>
            <a:ext cx="5901719" cy="50802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31596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looking at chickens. If the poultry, or the people, are carrying a germ like Avian Influenza, AI, they could share that through contact. &#10;&#10;"/>
          <p:cNvPicPr>
            <a:picLocks noChangeAspect="1"/>
          </p:cNvPicPr>
          <p:nvPr/>
        </p:nvPicPr>
        <p:blipFill>
          <a:blip r:embed="rId4" cstate="print">
            <a:extLst>
              <a:ext uri="{28A0092B-C50C-407E-A947-70E740481C1C}">
                <a14:useLocalDpi xmlns:a14="http://schemas.microsoft.com/office/drawing/2010/main" val="0"/>
              </a:ext>
            </a:extLst>
          </a:blip>
          <a:srcRect l="13714" r="13714"/>
          <a:stretch/>
        </p:blipFill>
        <p:spPr>
          <a:xfrm>
            <a:off x="9251592" y="4215102"/>
            <a:ext cx="2620901" cy="2418414"/>
          </a:xfrm>
          <a:prstGeom prst="rect">
            <a:avLst/>
          </a:prstGeom>
          <a:ln>
            <a:noFill/>
          </a:ln>
          <a:effectLst>
            <a:outerShdw blurRad="292100" dist="139700" dir="2700000" algn="tl" rotWithShape="0">
              <a:srgbClr val="333333">
                <a:alpha val="65000"/>
              </a:srgbClr>
            </a:outerShdw>
          </a:effectLst>
        </p:spPr>
      </p:pic>
      <p:sp>
        <p:nvSpPr>
          <p:cNvPr id="461826" name="Rectangle 2"/>
          <p:cNvSpPr>
            <a:spLocks noGrp="1" noChangeArrowheads="1"/>
          </p:cNvSpPr>
          <p:nvPr>
            <p:ph type="title"/>
          </p:nvPr>
        </p:nvSpPr>
        <p:spPr/>
        <p:txBody>
          <a:bodyPr/>
          <a:lstStyle/>
          <a:p>
            <a:r>
              <a:rPr lang="en-US" dirty="0"/>
              <a:t>Six Incredible Ways!</a:t>
            </a:r>
          </a:p>
        </p:txBody>
      </p:sp>
      <p:sp>
        <p:nvSpPr>
          <p:cNvPr id="461827" name="Rectangle 3"/>
          <p:cNvSpPr>
            <a:spLocks noGrp="1" noChangeArrowheads="1"/>
          </p:cNvSpPr>
          <p:nvPr>
            <p:ph type="body" sz="half" idx="1"/>
          </p:nvPr>
        </p:nvSpPr>
        <p:spPr/>
        <p:txBody>
          <a:bodyPr/>
          <a:lstStyle/>
          <a:p>
            <a:pPr marL="457200" indent="-457200">
              <a:buFont typeface="+mj-lt"/>
              <a:buAutoNum type="arabicPeriod"/>
            </a:pPr>
            <a:r>
              <a:rPr lang="en-US" dirty="0"/>
              <a:t>Aerosol</a:t>
            </a:r>
          </a:p>
          <a:p>
            <a:pPr marL="457200" indent="-457200">
              <a:buFont typeface="+mj-lt"/>
              <a:buAutoNum type="arabicPeriod"/>
            </a:pPr>
            <a:r>
              <a:rPr lang="en-US" dirty="0"/>
              <a:t>Direct contact</a:t>
            </a:r>
          </a:p>
          <a:p>
            <a:pPr marL="457200" indent="-457200">
              <a:buFont typeface="+mj-lt"/>
              <a:buAutoNum type="arabicPeriod"/>
            </a:pPr>
            <a:r>
              <a:rPr lang="en-US" dirty="0"/>
              <a:t>Fomite</a:t>
            </a:r>
          </a:p>
          <a:p>
            <a:pPr marL="457200" indent="-457200">
              <a:buFont typeface="+mj-lt"/>
              <a:buAutoNum type="arabicPeriod"/>
            </a:pPr>
            <a:r>
              <a:rPr lang="en-US" dirty="0"/>
              <a:t>Oral</a:t>
            </a:r>
          </a:p>
          <a:p>
            <a:pPr marL="457200" indent="-457200">
              <a:buFont typeface="+mj-lt"/>
              <a:buAutoNum type="arabicPeriod"/>
            </a:pPr>
            <a:r>
              <a:rPr lang="en-US" dirty="0"/>
              <a:t>Vector</a:t>
            </a:r>
          </a:p>
          <a:p>
            <a:pPr marL="457200" indent="-457200">
              <a:buFont typeface="+mj-lt"/>
              <a:buAutoNum type="arabicPeriod"/>
            </a:pPr>
            <a:r>
              <a:rPr lang="en-US" dirty="0"/>
              <a:t>Zoonotic</a:t>
            </a:r>
          </a:p>
        </p:txBody>
      </p:sp>
      <p:sp>
        <p:nvSpPr>
          <p:cNvPr id="461828" name="Rectangle 4"/>
          <p:cNvSpPr>
            <a:spLocks noChangeArrowheads="1"/>
          </p:cNvSpPr>
          <p:nvPr/>
        </p:nvSpPr>
        <p:spPr bwMode="auto">
          <a:xfrm>
            <a:off x="4800600" y="4419600"/>
            <a:ext cx="3886200" cy="1644650"/>
          </a:xfrm>
          <a:prstGeom prst="rect">
            <a:avLst/>
          </a:prstGeom>
          <a:noFill/>
          <a:ln w="9525">
            <a:noFill/>
            <a:miter lim="800000"/>
            <a:headEnd/>
            <a:tailEnd/>
          </a:ln>
          <a:effectLst/>
        </p:spPr>
        <p:txBody>
          <a:bodyPr lIns="91432" tIns="45716" rIns="91432" bIns="45716"/>
          <a:lstStyle/>
          <a:p>
            <a:pPr marL="971550" lvl="1" indent="-514350">
              <a:spcBef>
                <a:spcPct val="20000"/>
              </a:spcBef>
              <a:buFont typeface="+mj-lt"/>
              <a:buAutoNum type="arabicPeriod" startAt="4"/>
            </a:pPr>
            <a:endParaRPr lang="en-US" sz="2800" dirty="0"/>
          </a:p>
        </p:txBody>
      </p:sp>
      <p:sp>
        <p:nvSpPr>
          <p:cNvPr id="461831" name="Rectangle 7"/>
          <p:cNvSpPr>
            <a:spLocks noChangeArrowheads="1"/>
          </p:cNvSpPr>
          <p:nvPr/>
        </p:nvSpPr>
        <p:spPr bwMode="auto">
          <a:xfrm>
            <a:off x="1981200" y="4419600"/>
            <a:ext cx="3886200" cy="1644650"/>
          </a:xfrm>
          <a:prstGeom prst="rect">
            <a:avLst/>
          </a:prstGeom>
          <a:noFill/>
          <a:ln w="9525">
            <a:noFill/>
            <a:miter lim="800000"/>
            <a:headEnd/>
            <a:tailEnd/>
          </a:ln>
          <a:effectLst/>
        </p:spPr>
        <p:txBody>
          <a:bodyPr lIns="91432" tIns="45716" rIns="91432" bIns="45716"/>
          <a:lstStyle/>
          <a:p>
            <a:pPr marL="793750" lvl="1" indent="-514350">
              <a:spcBef>
                <a:spcPct val="20000"/>
              </a:spcBef>
              <a:buFont typeface="+mj-lt"/>
              <a:buAutoNum type="arabicPeriod"/>
            </a:pPr>
            <a:endParaRPr lang="en-US" sz="2800" b="1" dirty="0"/>
          </a:p>
        </p:txBody>
      </p:sp>
      <p:pic>
        <p:nvPicPr>
          <p:cNvPr id="13" name="Picture 4" descr="a group of turkeys in a pen all breathing the same air. The turkeys are breathing, and if one is infected with disease, spread can happen to the turkeys around it."/>
          <p:cNvPicPr>
            <a:picLocks noGrp="1" noChangeAspect="1" noChangeArrowheads="1"/>
          </p:cNvPicPr>
          <p:nvPr>
            <p:ph sz="half" idx="2"/>
          </p:nvPr>
        </p:nvPicPr>
        <p:blipFill rotWithShape="1">
          <a:blip r:embed="rId5" cstate="print">
            <a:extLst>
              <a:ext uri="{28A0092B-C50C-407E-A947-70E740481C1C}">
                <a14:useLocalDpi xmlns:a14="http://schemas.microsoft.com/office/drawing/2010/main" val="0"/>
              </a:ext>
            </a:extLst>
          </a:blip>
          <a:srcRect l="15048" t="2236" r="5660" b="1"/>
          <a:stretch/>
        </p:blipFill>
        <p:spPr>
          <a:xfrm>
            <a:off x="4065173" y="1727200"/>
            <a:ext cx="2576927" cy="2382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5" descr="A group of chickens in a coop. The chickens are next to each other in their crate. If a chicken is infected, spread can happen.&#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60" t="29" r="17060" b="272"/>
          <a:stretch/>
        </p:blipFill>
        <p:spPr>
          <a:xfrm>
            <a:off x="6740745" y="1701800"/>
            <a:ext cx="2390803" cy="2411053"/>
          </a:xfrm>
          <a:prstGeom prst="rect">
            <a:avLst/>
          </a:prstGeom>
          <a:ln>
            <a:noFill/>
          </a:ln>
          <a:effectLst>
            <a:outerShdw blurRad="292100" dist="139700" dir="2700000" algn="tl" rotWithShape="0">
              <a:srgbClr val="333333">
                <a:alpha val="65000"/>
              </a:srgbClr>
            </a:outerShdw>
          </a:effectLst>
        </p:spPr>
      </p:pic>
      <p:pic>
        <p:nvPicPr>
          <p:cNvPr id="18" name="Picture 5" descr="A white chicken in a yard. These poultry are kept outside, if there are a lot of bugs, like mosquitos, disease can spread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404" t="3855" r="15456"/>
          <a:stretch/>
        </p:blipFill>
        <p:spPr>
          <a:xfrm>
            <a:off x="6762857" y="4215102"/>
            <a:ext cx="2335447" cy="2418415"/>
          </a:xfrm>
          <a:prstGeom prst="rect">
            <a:avLst/>
          </a:prstGeom>
          <a:ln>
            <a:noFill/>
          </a:ln>
          <a:effectLst>
            <a:outerShdw blurRad="292100" dist="139700" dir="2700000" algn="tl" rotWithShape="0">
              <a:srgbClr val="333333">
                <a:alpha val="65000"/>
              </a:srgbClr>
            </a:outerShdw>
          </a:effectLst>
        </p:spPr>
      </p:pic>
      <p:pic>
        <p:nvPicPr>
          <p:cNvPr id="19" name="Picture 4" descr=" chicken feeder. If a chicken eats feed that is contaminated with manure, saliva, or urine from an infected animal, they can become infected. &#10;"/>
          <p:cNvPicPr>
            <a:picLocks noChangeAspect="1" noChangeArrowheads="1"/>
          </p:cNvPicPr>
          <p:nvPr/>
        </p:nvPicPr>
        <p:blipFill>
          <a:blip r:embed="rId8" cstate="print">
            <a:extLst>
              <a:ext uri="{28A0092B-C50C-407E-A947-70E740481C1C}">
                <a14:useLocalDpi xmlns:a14="http://schemas.microsoft.com/office/drawing/2010/main" val="0"/>
              </a:ext>
            </a:extLst>
          </a:blip>
          <a:srcRect l="14109" r="14109"/>
          <a:stretch/>
        </p:blipFill>
        <p:spPr>
          <a:xfrm>
            <a:off x="4065173" y="4228343"/>
            <a:ext cx="2606117" cy="2418415"/>
          </a:xfrm>
          <a:prstGeom prst="rect">
            <a:avLst/>
          </a:prstGeom>
          <a:ln>
            <a:noFill/>
          </a:ln>
          <a:effectLst>
            <a:outerShdw blurRad="292100" dist="139700" dir="2700000" algn="tl" rotWithShape="0">
              <a:srgbClr val="333333">
                <a:alpha val="65000"/>
              </a:srgbClr>
            </a:outerShdw>
          </a:effectLst>
        </p:spPr>
      </p:pic>
      <p:pic>
        <p:nvPicPr>
          <p:cNvPr id="20" name="Picture 2" descr="&#10;&#10;If a syringe or the needle becomes contaminated with a germ and shared between animals, germs can be spread.&#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280" b="18902"/>
          <a:stretch/>
        </p:blipFill>
        <p:spPr bwMode="auto">
          <a:xfrm>
            <a:off x="9251592" y="1708849"/>
            <a:ext cx="2622325" cy="233626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096880" y="1706609"/>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1</a:t>
            </a:r>
          </a:p>
        </p:txBody>
      </p:sp>
      <p:sp>
        <p:nvSpPr>
          <p:cNvPr id="22" name="TextBox 21"/>
          <p:cNvSpPr txBox="1"/>
          <p:nvPr/>
        </p:nvSpPr>
        <p:spPr>
          <a:xfrm>
            <a:off x="6749444" y="1687439"/>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2</a:t>
            </a:r>
          </a:p>
        </p:txBody>
      </p:sp>
      <p:sp>
        <p:nvSpPr>
          <p:cNvPr id="23" name="TextBox 22"/>
          <p:cNvSpPr txBox="1"/>
          <p:nvPr/>
        </p:nvSpPr>
        <p:spPr>
          <a:xfrm>
            <a:off x="9308579" y="1687438"/>
            <a:ext cx="582829"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3</a:t>
            </a:r>
          </a:p>
        </p:txBody>
      </p:sp>
      <p:sp>
        <p:nvSpPr>
          <p:cNvPr id="24" name="TextBox 23"/>
          <p:cNvSpPr txBox="1"/>
          <p:nvPr/>
        </p:nvSpPr>
        <p:spPr>
          <a:xfrm>
            <a:off x="4096880" y="4215102"/>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4</a:t>
            </a:r>
          </a:p>
        </p:txBody>
      </p:sp>
      <p:sp>
        <p:nvSpPr>
          <p:cNvPr id="25" name="TextBox 24"/>
          <p:cNvSpPr txBox="1"/>
          <p:nvPr/>
        </p:nvSpPr>
        <p:spPr>
          <a:xfrm>
            <a:off x="6771220" y="4174497"/>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5</a:t>
            </a:r>
          </a:p>
        </p:txBody>
      </p:sp>
      <p:sp>
        <p:nvSpPr>
          <p:cNvPr id="26" name="TextBox 25"/>
          <p:cNvSpPr txBox="1"/>
          <p:nvPr/>
        </p:nvSpPr>
        <p:spPr>
          <a:xfrm>
            <a:off x="9255911" y="4163832"/>
            <a:ext cx="635497" cy="584775"/>
          </a:xfrm>
          <a:prstGeom prst="rect">
            <a:avLst/>
          </a:prstGeom>
          <a:solidFill>
            <a:srgbClr val="FFFFFF">
              <a:alpha val="34902"/>
            </a:srgbClr>
          </a:solidFill>
        </p:spPr>
        <p:txBody>
          <a:bodyPr wrap="square" rtlCol="0">
            <a:spAutoFit/>
          </a:bodyPr>
          <a:lstStyle/>
          <a:p>
            <a:r>
              <a:rPr lang="en-US" sz="3200" dirty="0">
                <a:latin typeface="Verdana" panose="020B0604030504040204" pitchFamily="34" charset="0"/>
                <a:ea typeface="Verdana" panose="020B0604030504040204" pitchFamily="34" charset="0"/>
              </a:rPr>
              <a:t>6</a:t>
            </a:r>
          </a:p>
        </p:txBody>
      </p:sp>
    </p:spTree>
    <p:custDataLst>
      <p:tags r:id="rId1"/>
    </p:custDataLst>
    <p:extLst>
      <p:ext uri="{BB962C8B-B14F-4D97-AF65-F5344CB8AC3E}">
        <p14:creationId xmlns:p14="http://schemas.microsoft.com/office/powerpoint/2010/main" val="1044522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E65E-EA0B-4C88-9C9A-BAB304F4A371}"/>
              </a:ext>
            </a:extLst>
          </p:cNvPr>
          <p:cNvSpPr>
            <a:spLocks noGrp="1"/>
          </p:cNvSpPr>
          <p:nvPr>
            <p:ph type="title"/>
          </p:nvPr>
        </p:nvSpPr>
        <p:spPr/>
        <p:txBody>
          <a:bodyPr/>
          <a:lstStyle/>
          <a:p>
            <a:pPr algn="ctr"/>
            <a:r>
              <a:rPr lang="en-US" dirty="0"/>
              <a:t>Acknowledgements </a:t>
            </a:r>
          </a:p>
        </p:txBody>
      </p:sp>
      <p:sp>
        <p:nvSpPr>
          <p:cNvPr id="5" name="Content Placeholder 4"/>
          <p:cNvSpPr>
            <a:spLocks noGrp="1"/>
          </p:cNvSpPr>
          <p:nvPr>
            <p:ph idx="1"/>
          </p:nvPr>
        </p:nvSpPr>
        <p:spPr/>
        <p:txBody>
          <a:bodyPr/>
          <a:lstStyle/>
          <a:p>
            <a:pPr marL="0" indent="0" algn="ctr">
              <a:buNone/>
            </a:pPr>
            <a:r>
              <a:rPr lang="en-US" dirty="0">
                <a:latin typeface="Calibri" panose="020F0502020204030204" pitchFamily="34" charset="0"/>
              </a:rPr>
              <a:t>Development of this material was made possible through a grant provided to the CFSPH, ISU, CVM from the USDA Animal and Plant Health Inspection Service through the NADPRP. ISU is an equal opportunity provider. For the full non-discrimination statement or accommodation inquiries, go to </a:t>
            </a:r>
            <a:r>
              <a:rPr lang="en-US" u="sng" dirty="0">
                <a:solidFill>
                  <a:srgbClr val="6888C9"/>
                </a:solidFill>
                <a:latin typeface="Calibri" panose="020F0502020204030204" pitchFamily="34" charset="0"/>
                <a:hlinkClick r:id="rId3" tooltip="http://www.extension.iastate.edu/diversity/ext"/>
              </a:rPr>
              <a:t>www.extension.iastate.edu/diversity/ext</a:t>
            </a:r>
            <a:r>
              <a:rPr lang="en-US" dirty="0">
                <a:latin typeface="Calibri" panose="020F0502020204030204" pitchFamily="34" charset="0"/>
              </a:rPr>
              <a:t>.</a:t>
            </a:r>
          </a:p>
          <a:p>
            <a:pPr marL="0" indent="0" algn="ctr">
              <a:buNone/>
            </a:pPr>
            <a:r>
              <a:rPr lang="en-US" b="0" i="0" u="none" strike="noStrike" dirty="0">
                <a:solidFill>
                  <a:srgbClr val="000000"/>
                </a:solidFill>
                <a:effectLst/>
                <a:latin typeface="Calibri" panose="020F0502020204030204" pitchFamily="34" charset="0"/>
              </a:rPr>
              <a:t>Funding for PoultryBiosecurity.org and resources was made possible through a grant provided to the CFSPH from USDA APHIS.</a:t>
            </a:r>
            <a:r>
              <a:rPr lang="en-US" b="0" i="0" dirty="0">
                <a:solidFill>
                  <a:srgbClr val="000000"/>
                </a:solidFill>
                <a:effectLst/>
                <a:latin typeface="Calibri" panose="020F0502020204030204" pitchFamily="34" charset="0"/>
              </a:rPr>
              <a:t>​</a:t>
            </a:r>
            <a:endParaRPr lang="en-US" dirty="0">
              <a:latin typeface="Calibri" panose="020F0502020204030204" pitchFamily="34" charset="0"/>
            </a:endParaRPr>
          </a:p>
          <a:p>
            <a:endParaRPr lang="en-US" dirty="0"/>
          </a:p>
        </p:txBody>
      </p:sp>
    </p:spTree>
    <p:extLst>
      <p:ext uri="{BB962C8B-B14F-4D97-AF65-F5344CB8AC3E}">
        <p14:creationId xmlns:p14="http://schemas.microsoft.com/office/powerpoint/2010/main" val="177064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oultry diseases by transmission route. this one being vectors ">
            <a:extLst>
              <a:ext uri="{FF2B5EF4-FFF2-40B4-BE49-F238E27FC236}">
                <a16:creationId xmlns:a16="http://schemas.microsoft.com/office/drawing/2014/main" id="{084DE887-4EDA-41B4-B5C5-5EA89D3D1C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10" y="268219"/>
            <a:ext cx="3128340" cy="4070141"/>
          </a:xfrm>
          <a:prstGeom prst="rect">
            <a:avLst/>
          </a:prstGeom>
          <a:effectLst>
            <a:outerShdw blurRad="50800" dist="38100" dir="2700000" algn="tl" rotWithShape="0">
              <a:prstClr val="black">
                <a:alpha val="40000"/>
              </a:prstClr>
            </a:outerShdw>
          </a:effectLst>
        </p:spPr>
      </p:pic>
      <p:pic>
        <p:nvPicPr>
          <p:cNvPr id="21" name="Picture 20" descr="poultry diseases by transmission route. this one being oral/ingestion">
            <a:extLst>
              <a:ext uri="{FF2B5EF4-FFF2-40B4-BE49-F238E27FC236}">
                <a16:creationId xmlns:a16="http://schemas.microsoft.com/office/drawing/2014/main" id="{B49C3411-2665-492B-86B9-6D64F1CC8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518" y="598976"/>
            <a:ext cx="3142652" cy="4070140"/>
          </a:xfrm>
          <a:prstGeom prst="rect">
            <a:avLst/>
          </a:prstGeom>
          <a:effectLst>
            <a:outerShdw blurRad="50800" dist="38100" dir="2700000" algn="tl" rotWithShape="0">
              <a:prstClr val="black">
                <a:alpha val="40000"/>
              </a:prstClr>
            </a:outerShdw>
          </a:effectLst>
        </p:spPr>
      </p:pic>
      <p:pic>
        <p:nvPicPr>
          <p:cNvPr id="19" name="Picture 18" descr="poultry diseases by transmission route. this one being fomites">
            <a:extLst>
              <a:ext uri="{FF2B5EF4-FFF2-40B4-BE49-F238E27FC236}">
                <a16:creationId xmlns:a16="http://schemas.microsoft.com/office/drawing/2014/main" id="{7C2C0731-F76A-4A8A-B781-ACB45C8D20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4852" y="1025173"/>
            <a:ext cx="3135960" cy="4070140"/>
          </a:xfrm>
          <a:prstGeom prst="rect">
            <a:avLst/>
          </a:prstGeom>
          <a:effectLst>
            <a:outerShdw blurRad="50800" dist="38100" dir="2700000" algn="tl" rotWithShape="0">
              <a:prstClr val="black">
                <a:alpha val="40000"/>
              </a:prstClr>
            </a:outerShdw>
          </a:effectLst>
        </p:spPr>
      </p:pic>
      <p:pic>
        <p:nvPicPr>
          <p:cNvPr id="15" name="Picture 14" descr="poultry diseases by transmission route. this one being direct contact">
            <a:extLst>
              <a:ext uri="{FF2B5EF4-FFF2-40B4-BE49-F238E27FC236}">
                <a16:creationId xmlns:a16="http://schemas.microsoft.com/office/drawing/2014/main" id="{38453563-4706-461B-BEDD-776623932F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70" r="957"/>
          <a:stretch/>
        </p:blipFill>
        <p:spPr>
          <a:xfrm>
            <a:off x="4755810" y="1393930"/>
            <a:ext cx="3128548" cy="4070140"/>
          </a:xfrm>
          <a:prstGeom prst="rect">
            <a:avLst/>
          </a:prstGeom>
          <a:effectLst>
            <a:outerShdw blurRad="50800" dist="38100" dir="2700000" algn="tl" rotWithShape="0">
              <a:prstClr val="black">
                <a:alpha val="40000"/>
              </a:prstClr>
            </a:outerShdw>
          </a:effectLst>
        </p:spPr>
      </p:pic>
      <p:pic>
        <p:nvPicPr>
          <p:cNvPr id="9" name="Picture 8" descr="poultry diseases by transmission route. this one being aerosol ">
            <a:extLst>
              <a:ext uri="{FF2B5EF4-FFF2-40B4-BE49-F238E27FC236}">
                <a16:creationId xmlns:a16="http://schemas.microsoft.com/office/drawing/2014/main" id="{669A7F22-1D19-4486-9171-BD0B71076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5040" y="1870258"/>
            <a:ext cx="3367222" cy="4351339"/>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290474" y="5852265"/>
            <a:ext cx="5842194"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www.cfsph.iastate.edu/infection-control/routes/ </a:t>
            </a:r>
          </a:p>
        </p:txBody>
      </p:sp>
      <p:pic>
        <p:nvPicPr>
          <p:cNvPr id="3" name="Picture 2" descr="poultry diseases by transmission route. this one being all routes ">
            <a:extLst>
              <a:ext uri="{FF2B5EF4-FFF2-40B4-BE49-F238E27FC236}">
                <a16:creationId xmlns:a16="http://schemas.microsoft.com/office/drawing/2014/main" id="{BA28C496-FA00-4DAE-98FF-F86CA5EF47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48" r="1097"/>
          <a:stretch/>
        </p:blipFill>
        <p:spPr>
          <a:xfrm>
            <a:off x="7893823" y="2481015"/>
            <a:ext cx="3141854" cy="40701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40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dirty="0"/>
              <a:t>Disease Spread</a:t>
            </a:r>
          </a:p>
        </p:txBody>
      </p:sp>
      <p:sp>
        <p:nvSpPr>
          <p:cNvPr id="377859" name="Rectangle 3"/>
          <p:cNvSpPr>
            <a:spLocks noGrp="1" noChangeArrowheads="1"/>
          </p:cNvSpPr>
          <p:nvPr>
            <p:ph type="body" sz="half" idx="1"/>
          </p:nvPr>
        </p:nvSpPr>
        <p:spPr/>
        <p:txBody>
          <a:bodyPr/>
          <a:lstStyle/>
          <a:p>
            <a:r>
              <a:rPr lang="en-US" dirty="0"/>
              <a:t>Animals may not show</a:t>
            </a:r>
            <a:br>
              <a:rPr lang="en-US" dirty="0"/>
            </a:br>
            <a:r>
              <a:rPr lang="en-US" dirty="0"/>
              <a:t>obvious signs of disease</a:t>
            </a:r>
          </a:p>
          <a:p>
            <a:r>
              <a:rPr lang="en-US" dirty="0"/>
              <a:t>Knowing ways </a:t>
            </a:r>
            <a:br>
              <a:rPr lang="en-US" dirty="0"/>
            </a:br>
            <a:r>
              <a:rPr lang="en-US" dirty="0"/>
              <a:t>disease is spread </a:t>
            </a:r>
            <a:br>
              <a:rPr lang="en-US" dirty="0"/>
            </a:br>
            <a:r>
              <a:rPr lang="en-US" dirty="0"/>
              <a:t>helps with prevention</a:t>
            </a:r>
          </a:p>
          <a:p>
            <a:pPr lvl="1"/>
            <a:r>
              <a:rPr lang="en-US" dirty="0"/>
              <a:t>Limit disease spread risk </a:t>
            </a:r>
            <a:br>
              <a:rPr lang="en-US" dirty="0"/>
            </a:br>
            <a:r>
              <a:rPr lang="en-US" dirty="0"/>
              <a:t>to livestock and people contacting them</a:t>
            </a:r>
          </a:p>
        </p:txBody>
      </p:sp>
      <p:pic>
        <p:nvPicPr>
          <p:cNvPr id="377860" name="Picture 4" descr="Healthy looking turkey "/>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p:blipFill>
        <p:spPr>
          <a:xfrm>
            <a:off x="8155921" y="1417638"/>
            <a:ext cx="2905779" cy="3874372"/>
          </a:xfrm>
          <a:prstGeom prst="rect">
            <a:avLst/>
          </a:prstGeom>
          <a:ln>
            <a:noFill/>
          </a:ln>
          <a:effectLst>
            <a:outerShdw blurRad="292100" dist="139700" dir="2700000" algn="tl" rotWithShape="0">
              <a:srgbClr val="333333">
                <a:alpha val="65000"/>
              </a:srgbClr>
            </a:outerShdw>
          </a:effectLst>
        </p:spPr>
      </p:pic>
      <p:pic>
        <p:nvPicPr>
          <p:cNvPr id="5" name="Picture 3" descr="\\orgfiles.iastate.edu\cfsph$\Group\CFSPH\Communal Files\Master Image Library\USDA Program Disease photos from Glenda\USDA Photo Gallery\day_old_chic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022159"/>
            <a:ext cx="3442353" cy="2286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7221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a:t>
            </a:r>
          </a:p>
        </p:txBody>
      </p:sp>
      <p:sp>
        <p:nvSpPr>
          <p:cNvPr id="3" name="Content Placeholder 2"/>
          <p:cNvSpPr>
            <a:spLocks noGrp="1"/>
          </p:cNvSpPr>
          <p:nvPr>
            <p:ph sz="half" idx="1"/>
          </p:nvPr>
        </p:nvSpPr>
        <p:spPr/>
        <p:txBody>
          <a:bodyPr>
            <a:normAutofit/>
          </a:bodyPr>
          <a:lstStyle/>
          <a:p>
            <a:r>
              <a:rPr lang="en-US" dirty="0"/>
              <a:t>“Procedures intended to protect humans or animals against disease or harmful biological agents”</a:t>
            </a:r>
          </a:p>
          <a:p>
            <a:pPr lvl="1"/>
            <a:r>
              <a:rPr lang="en-US" dirty="0"/>
              <a:t>Oxford Dictionary</a:t>
            </a:r>
          </a:p>
        </p:txBody>
      </p:sp>
      <p:pic>
        <p:nvPicPr>
          <p:cNvPr id="5" name="FAO-biosecurity-statement-clip">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72200" y="1825625"/>
            <a:ext cx="5181600" cy="2914650"/>
          </a:xfrm>
        </p:spPr>
      </p:pic>
      <p:sp>
        <p:nvSpPr>
          <p:cNvPr id="6" name="TextBox 5"/>
          <p:cNvSpPr txBox="1"/>
          <p:nvPr/>
        </p:nvSpPr>
        <p:spPr>
          <a:xfrm>
            <a:off x="6172200" y="4740275"/>
            <a:ext cx="5181600" cy="923330"/>
          </a:xfrm>
          <a:prstGeom prst="rect">
            <a:avLst/>
          </a:prstGeom>
          <a:noFill/>
        </p:spPr>
        <p:txBody>
          <a:bodyPr wrap="square" rtlCol="0">
            <a:spAutoFit/>
          </a:bodyPr>
          <a:lstStyle/>
          <a:p>
            <a:pPr algn="ctr"/>
            <a:r>
              <a:rPr lang="en-US" dirty="0"/>
              <a:t>Source: Food and Agriculture Organization</a:t>
            </a:r>
            <a:br>
              <a:rPr lang="en-US" dirty="0"/>
            </a:br>
            <a:r>
              <a:rPr lang="en-US" dirty="0">
                <a:hlinkClick r:id="rId6"/>
              </a:rPr>
              <a:t>https://youtu.be/9iy9Ebqr5-w</a:t>
            </a:r>
            <a:r>
              <a:rPr lang="en-US" dirty="0"/>
              <a:t>  </a:t>
            </a:r>
          </a:p>
          <a:p>
            <a:endParaRPr lang="en-US" dirty="0"/>
          </a:p>
        </p:txBody>
      </p:sp>
    </p:spTree>
    <p:extLst>
      <p:ext uri="{BB962C8B-B14F-4D97-AF65-F5344CB8AC3E}">
        <p14:creationId xmlns:p14="http://schemas.microsoft.com/office/powerpoint/2010/main" val="36192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diseases worry you most?</a:t>
            </a:r>
            <a:endParaRPr lang="en-US" dirty="0"/>
          </a:p>
        </p:txBody>
      </p:sp>
      <p:sp>
        <p:nvSpPr>
          <p:cNvPr id="6" name="Rectangle 5" descr="avian influenza "/>
          <p:cNvSpPr/>
          <p:nvPr/>
        </p:nvSpPr>
        <p:spPr>
          <a:xfrm rot="20503781">
            <a:off x="541927" y="2388702"/>
            <a:ext cx="459715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Avian Influenza</a:t>
            </a:r>
          </a:p>
        </p:txBody>
      </p:sp>
      <p:sp>
        <p:nvSpPr>
          <p:cNvPr id="7" name="Rectangle 6" descr="salmonellosis "/>
          <p:cNvSpPr/>
          <p:nvPr/>
        </p:nvSpPr>
        <p:spPr>
          <a:xfrm rot="1050198">
            <a:off x="3294118" y="3634768"/>
            <a:ext cx="411042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Salmonellosis</a:t>
            </a:r>
          </a:p>
        </p:txBody>
      </p:sp>
      <p:sp>
        <p:nvSpPr>
          <p:cNvPr id="8" name="Rectangle 7" descr="Fowl typhoid"/>
          <p:cNvSpPr/>
          <p:nvPr/>
        </p:nvSpPr>
        <p:spPr>
          <a:xfrm rot="20425762">
            <a:off x="7800969" y="2959335"/>
            <a:ext cx="3552299"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1">
                    <a:lumMod val="75000"/>
                    <a:lumOff val="25000"/>
                  </a:schemeClr>
                </a:solidFill>
              </a:rPr>
              <a:t>Fowl Typhoid</a:t>
            </a:r>
            <a:endParaRPr lang="en-US" sz="5400" b="1" cap="none" spc="0" dirty="0">
              <a:ln/>
              <a:solidFill>
                <a:schemeClr val="accent1">
                  <a:lumMod val="75000"/>
                  <a:lumOff val="25000"/>
                </a:schemeClr>
              </a:solidFill>
              <a:effectLst/>
            </a:endParaRPr>
          </a:p>
        </p:txBody>
      </p:sp>
      <p:sp>
        <p:nvSpPr>
          <p:cNvPr id="10" name="Rectangle 9" descr="Newcastle disease "/>
          <p:cNvSpPr/>
          <p:nvPr/>
        </p:nvSpPr>
        <p:spPr>
          <a:xfrm>
            <a:off x="6594960" y="5285399"/>
            <a:ext cx="4128053"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Newcastle Disease</a:t>
            </a:r>
          </a:p>
        </p:txBody>
      </p:sp>
      <p:sp>
        <p:nvSpPr>
          <p:cNvPr id="16" name="Rectangle 15" descr="Marek's"/>
          <p:cNvSpPr/>
          <p:nvPr/>
        </p:nvSpPr>
        <p:spPr>
          <a:xfrm rot="1063095">
            <a:off x="5612738" y="2470585"/>
            <a:ext cx="246561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FFC000"/>
                </a:solidFill>
                <a:effectLst/>
              </a:rPr>
              <a:t>Marek’s</a:t>
            </a:r>
          </a:p>
        </p:txBody>
      </p:sp>
      <p:sp>
        <p:nvSpPr>
          <p:cNvPr id="18" name="Rectangle 17" descr="west nile virus "/>
          <p:cNvSpPr/>
          <p:nvPr/>
        </p:nvSpPr>
        <p:spPr>
          <a:xfrm rot="767372">
            <a:off x="1002943" y="4370020"/>
            <a:ext cx="4590487" cy="1569660"/>
          </a:xfrm>
          <a:prstGeom prst="rect">
            <a:avLst/>
          </a:prstGeom>
          <a:noFill/>
        </p:spPr>
        <p:txBody>
          <a:bodyPr wrap="none" lIns="91440" tIns="45720" rIns="91440" bIns="45720">
            <a:spAutoFit/>
          </a:bodyPr>
          <a:lstStyle/>
          <a:p>
            <a:pPr algn="ctr"/>
            <a:r>
              <a:rPr lang="en-US" sz="4800" b="1" dirty="0">
                <a:ln w="22225">
                  <a:noFill/>
                  <a:prstDash val="solid"/>
                </a:ln>
                <a:solidFill>
                  <a:schemeClr val="tx2">
                    <a:lumMod val="60000"/>
                    <a:lumOff val="40000"/>
                  </a:schemeClr>
                </a:solidFill>
              </a:rPr>
              <a:t>Infectious </a:t>
            </a:r>
            <a:br>
              <a:rPr lang="en-US" sz="4800" b="1" dirty="0">
                <a:ln w="22225">
                  <a:noFill/>
                  <a:prstDash val="solid"/>
                </a:ln>
                <a:solidFill>
                  <a:schemeClr val="tx2">
                    <a:lumMod val="60000"/>
                    <a:lumOff val="40000"/>
                  </a:schemeClr>
                </a:solidFill>
              </a:rPr>
            </a:br>
            <a:r>
              <a:rPr lang="en-US" sz="4800" b="1" dirty="0" err="1">
                <a:ln w="22225">
                  <a:noFill/>
                  <a:prstDash val="solid"/>
                </a:ln>
                <a:solidFill>
                  <a:schemeClr val="tx2">
                    <a:lumMod val="60000"/>
                    <a:lumOff val="40000"/>
                  </a:schemeClr>
                </a:solidFill>
              </a:rPr>
              <a:t>Laryngotracheitis</a:t>
            </a:r>
            <a:endParaRPr lang="en-US" sz="4800" b="1" dirty="0">
              <a:ln w="22225">
                <a:noFill/>
                <a:prstDash val="solid"/>
              </a:ln>
              <a:solidFill>
                <a:schemeClr val="tx2">
                  <a:lumMod val="60000"/>
                  <a:lumOff val="40000"/>
                </a:schemeClr>
              </a:solidFill>
            </a:endParaRPr>
          </a:p>
        </p:txBody>
      </p:sp>
      <p:sp>
        <p:nvSpPr>
          <p:cNvPr id="20" name="Rectangle 19" descr="pollorum"/>
          <p:cNvSpPr/>
          <p:nvPr/>
        </p:nvSpPr>
        <p:spPr>
          <a:xfrm rot="20901958">
            <a:off x="8032722" y="1807446"/>
            <a:ext cx="2818400" cy="923330"/>
          </a:xfrm>
          <a:prstGeom prst="rect">
            <a:avLst/>
          </a:prstGeom>
          <a:noFill/>
        </p:spPr>
        <p:txBody>
          <a:bodyPr wrap="none" lIns="91440" tIns="45720" rIns="91440" bIns="45720">
            <a:spAutoFit/>
          </a:bodyPr>
          <a:lstStyle/>
          <a:p>
            <a:pPr algn="ctr"/>
            <a:r>
              <a:rPr lang="en-US" sz="5400" b="1" dirty="0" err="1">
                <a:ln w="12700">
                  <a:solidFill>
                    <a:schemeClr val="accent1"/>
                  </a:solidFill>
                  <a:prstDash val="solid"/>
                </a:ln>
                <a:solidFill>
                  <a:srgbClr val="23803F"/>
                </a:solidFill>
                <a:effectLst>
                  <a:outerShdw dist="38100" dir="2640000" algn="bl" rotWithShape="0">
                    <a:schemeClr val="accent1"/>
                  </a:outerShdw>
                </a:effectLst>
              </a:rPr>
              <a:t>Pullorum</a:t>
            </a:r>
            <a:endParaRPr lang="en-US" sz="5400" b="1" dirty="0">
              <a:ln w="12700">
                <a:solidFill>
                  <a:schemeClr val="accent1"/>
                </a:solidFill>
                <a:prstDash val="solid"/>
              </a:ln>
              <a:solidFill>
                <a:srgbClr val="23803F"/>
              </a:solidFill>
              <a:effectLst>
                <a:outerShdw dist="38100" dir="2640000" algn="bl" rotWithShape="0">
                  <a:schemeClr val="accent1"/>
                </a:outerShdw>
              </a:effectLst>
            </a:endParaRPr>
          </a:p>
        </p:txBody>
      </p:sp>
    </p:spTree>
    <p:extLst>
      <p:ext uri="{BB962C8B-B14F-4D97-AF65-F5344CB8AC3E}">
        <p14:creationId xmlns:p14="http://schemas.microsoft.com/office/powerpoint/2010/main" val="14088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6"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 = Disease Prevention</a:t>
            </a:r>
          </a:p>
        </p:txBody>
      </p:sp>
      <p:sp>
        <p:nvSpPr>
          <p:cNvPr id="3" name="Content Placeholder 2"/>
          <p:cNvSpPr>
            <a:spLocks noGrp="1"/>
          </p:cNvSpPr>
          <p:nvPr>
            <p:ph idx="1"/>
          </p:nvPr>
        </p:nvSpPr>
        <p:spPr/>
        <p:txBody>
          <a:bodyPr>
            <a:normAutofit/>
          </a:bodyPr>
          <a:lstStyle/>
          <a:p>
            <a:r>
              <a:rPr lang="en-US" dirty="0"/>
              <a:t>Disease prevention = insurance</a:t>
            </a:r>
          </a:p>
          <a:p>
            <a:pPr lvl="1"/>
            <a:r>
              <a:rPr lang="en-US" dirty="0"/>
              <a:t>Paying premiums</a:t>
            </a:r>
          </a:p>
          <a:p>
            <a:pPr lvl="1"/>
            <a:r>
              <a:rPr lang="en-US" dirty="0"/>
              <a:t>Hope it’s never needed</a:t>
            </a:r>
          </a:p>
          <a:p>
            <a:pPr lvl="1"/>
            <a:r>
              <a:rPr lang="en-US" dirty="0"/>
              <a:t>Appreciate it when “disaster” strikes</a:t>
            </a:r>
          </a:p>
          <a:p>
            <a:r>
              <a:rPr lang="en-US" dirty="0"/>
              <a:t>If biosecurity is working, NO ONE KNOWS</a:t>
            </a:r>
          </a:p>
          <a:p>
            <a:pPr lvl="1"/>
            <a:r>
              <a:rPr lang="en-US" dirty="0"/>
              <a:t>Hard to put a value on its effectiveness</a:t>
            </a:r>
          </a:p>
          <a:p>
            <a:r>
              <a:rPr lang="en-US" dirty="0"/>
              <a:t>When there is a labor shortage, time is a </a:t>
            </a:r>
            <a:br>
              <a:rPr lang="en-US" dirty="0"/>
            </a:br>
            <a:r>
              <a:rPr lang="en-US" dirty="0"/>
              <a:t>precious commodity</a:t>
            </a:r>
          </a:p>
          <a:p>
            <a:pPr lvl="1"/>
            <a:r>
              <a:rPr lang="en-US" dirty="0"/>
              <a:t>Effective biosecurity takes time, practice</a:t>
            </a:r>
          </a:p>
        </p:txBody>
      </p:sp>
    </p:spTree>
    <p:extLst>
      <p:ext uri="{BB962C8B-B14F-4D97-AF65-F5344CB8AC3E}">
        <p14:creationId xmlns:p14="http://schemas.microsoft.com/office/powerpoint/2010/main" val="30356597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left)">
                                      <p:cBhvr>
                                        <p:cTn id="15" dur="500"/>
                                        <p:tgtEl>
                                          <p:spTgt spid="3">
                                            <p:txEl>
                                              <p:pRg st="6" end="6"/>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left)">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7281</TotalTime>
  <Words>4550</Words>
  <Application>Microsoft Office PowerPoint</Application>
  <PresentationFormat>Widescreen</PresentationFormat>
  <Paragraphs>366</Paragraphs>
  <Slides>40</Slides>
  <Notes>40</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Calibri</vt:lpstr>
      <vt:lpstr>Calibri Light</vt:lpstr>
      <vt:lpstr>Lato</vt:lpstr>
      <vt:lpstr>Lato Light</vt:lpstr>
      <vt:lpstr>Raleway</vt:lpstr>
      <vt:lpstr>Times New Roman</vt:lpstr>
      <vt:lpstr>Verdana</vt:lpstr>
      <vt:lpstr>Office Theme</vt:lpstr>
      <vt:lpstr>2_Office Theme</vt:lpstr>
      <vt:lpstr>PROTECT YOUR POULTRY </vt:lpstr>
      <vt:lpstr>Types of Germs</vt:lpstr>
      <vt:lpstr>Germ Spread</vt:lpstr>
      <vt:lpstr>Six Incredible Ways!</vt:lpstr>
      <vt:lpstr>PowerPoint Presentation</vt:lpstr>
      <vt:lpstr>Disease Spread</vt:lpstr>
      <vt:lpstr>Biosecurity</vt:lpstr>
      <vt:lpstr>What diseases worry you most?</vt:lpstr>
      <vt:lpstr>Biosecurity = Disease Prevention</vt:lpstr>
      <vt:lpstr>Benefits to Biosecurity NOW</vt:lpstr>
      <vt:lpstr>Benefits to Biosecurity NOW</vt:lpstr>
      <vt:lpstr>Benefits to Biosecurity NOW</vt:lpstr>
      <vt:lpstr>Daily to Enhanced Biosecurity</vt:lpstr>
      <vt:lpstr>Protecting the Flock</vt:lpstr>
      <vt:lpstr>Big journeys begin with small steps</vt:lpstr>
      <vt:lpstr>Movement Risks</vt:lpstr>
      <vt:lpstr>PowerPoint Presentation</vt:lpstr>
      <vt:lpstr>PowerPoint Presentation</vt:lpstr>
      <vt:lpstr>Step 1: Movement Risks</vt:lpstr>
      <vt:lpstr>Where can I learn more?</vt:lpstr>
      <vt:lpstr>Tip Sheets – Videos </vt:lpstr>
      <vt:lpstr>Tip Sheets – Checklist </vt:lpstr>
      <vt:lpstr>Step 2: Assess Biosecurity </vt:lpstr>
      <vt:lpstr>Checklist Topics  (Livestock-Poultry)</vt:lpstr>
      <vt:lpstr>Tip Sheet Topics</vt:lpstr>
      <vt:lpstr>Step 3: Biosecurity Template</vt:lpstr>
      <vt:lpstr>Diseases Harm Animal Health</vt:lpstr>
      <vt:lpstr>Diseases are Spread By…</vt:lpstr>
      <vt:lpstr>Take Steps Today to Keep Diseases Out!</vt:lpstr>
      <vt:lpstr>Enhanced Biosecurity</vt:lpstr>
      <vt:lpstr>Highly Pathogenic Avian Influenza:  Very Contagious Disease of Poultry</vt:lpstr>
      <vt:lpstr>PowerPoint Presentation</vt:lpstr>
      <vt:lpstr>Enhanced Biosecurity Resources</vt:lpstr>
      <vt:lpstr>Checklist Topics </vt:lpstr>
      <vt:lpstr>Enhanced Biosecurity</vt:lpstr>
      <vt:lpstr>www.poultrybiosecurity.org </vt:lpstr>
      <vt:lpstr>Biosecurity Handouts</vt:lpstr>
      <vt:lpstr>USDA Defend the Flock</vt:lpstr>
      <vt:lpstr>www.cfsph.iastate.edu/biosecurity/ </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Daily to Enhanced Biosecurity Secure Poultry Supply</dc:title>
  <dc:creator>Center for Food Security and Public Health, Iowa State University, College of Veterinary Medicine</dc:creator>
  <cp:lastModifiedBy>Bickett-Weddle, Danelle A [CFSPH]</cp:lastModifiedBy>
  <cp:revision>219</cp:revision>
  <dcterms:created xsi:type="dcterms:W3CDTF">2020-08-19T15:48:11Z</dcterms:created>
  <dcterms:modified xsi:type="dcterms:W3CDTF">2021-08-03T15:47:38Z</dcterms:modified>
</cp:coreProperties>
</file>