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703" r:id="rId3"/>
  </p:sldMasterIdLst>
  <p:notesMasterIdLst>
    <p:notesMasterId r:id="rId42"/>
  </p:notesMasterIdLst>
  <p:sldIdLst>
    <p:sldId id="256" r:id="rId4"/>
    <p:sldId id="309" r:id="rId5"/>
    <p:sldId id="313" r:id="rId6"/>
    <p:sldId id="314" r:id="rId7"/>
    <p:sldId id="303" r:id="rId8"/>
    <p:sldId id="315" r:id="rId9"/>
    <p:sldId id="310" r:id="rId10"/>
    <p:sldId id="304" r:id="rId11"/>
    <p:sldId id="317" r:id="rId12"/>
    <p:sldId id="302" r:id="rId13"/>
    <p:sldId id="305" r:id="rId14"/>
    <p:sldId id="312" r:id="rId15"/>
    <p:sldId id="306" r:id="rId16"/>
    <p:sldId id="307" r:id="rId17"/>
    <p:sldId id="285" r:id="rId18"/>
    <p:sldId id="286" r:id="rId19"/>
    <p:sldId id="548" r:id="rId20"/>
    <p:sldId id="287" r:id="rId21"/>
    <p:sldId id="288" r:id="rId22"/>
    <p:sldId id="289" r:id="rId23"/>
    <p:sldId id="290" r:id="rId24"/>
    <p:sldId id="291" r:id="rId25"/>
    <p:sldId id="292" r:id="rId26"/>
    <p:sldId id="321" r:id="rId27"/>
    <p:sldId id="297" r:id="rId28"/>
    <p:sldId id="260" r:id="rId29"/>
    <p:sldId id="263" r:id="rId30"/>
    <p:sldId id="262" r:id="rId31"/>
    <p:sldId id="299" r:id="rId32"/>
    <p:sldId id="550" r:id="rId33"/>
    <p:sldId id="492" r:id="rId34"/>
    <p:sldId id="487" r:id="rId35"/>
    <p:sldId id="549" r:id="rId36"/>
    <p:sldId id="491" r:id="rId37"/>
    <p:sldId id="538" r:id="rId38"/>
    <p:sldId id="547" r:id="rId39"/>
    <p:sldId id="388" r:id="rId40"/>
    <p:sldId id="32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neroden, Katie [CFSPH]" initials="SK[" lastIdx="1" clrIdx="0">
    <p:extLst>
      <p:ext uri="{19B8F6BF-5375-455C-9EA6-DF929625EA0E}">
        <p15:presenceInfo xmlns:p15="http://schemas.microsoft.com/office/powerpoint/2012/main" userId="S::kksten@iastate.edu::aa1a4b8b-10b1-437a-bb72-91768390d289" providerId="AD"/>
      </p:ext>
    </p:extLst>
  </p:cmAuthor>
  <p:cmAuthor id="2" name="alicia burleson" initials="ab" lastIdx="9" clrIdx="1">
    <p:extLst>
      <p:ext uri="{19B8F6BF-5375-455C-9EA6-DF929625EA0E}">
        <p15:presenceInfo xmlns:p15="http://schemas.microsoft.com/office/powerpoint/2012/main" userId="f1ab3528e1e3008e" providerId="Windows Live"/>
      </p:ext>
    </p:extLst>
  </p:cmAuthor>
  <p:cmAuthor id="3" name="Dauphinais, Ellen" initials="DE" lastIdx="1" clrIdx="2">
    <p:extLst>
      <p:ext uri="{19B8F6BF-5375-455C-9EA6-DF929625EA0E}">
        <p15:presenceInfo xmlns:p15="http://schemas.microsoft.com/office/powerpoint/2012/main" userId="S-1-5-21-1659004503-1450960922-1606980848-996077" providerId="AD"/>
      </p:ext>
    </p:extLst>
  </p:cmAuthor>
  <p:cmAuthor id="4" name="Bickett-Weddle, Danelle A [CFSPH]" initials="BDA[" lastIdx="1" clrIdx="3">
    <p:extLst>
      <p:ext uri="{19B8F6BF-5375-455C-9EA6-DF929625EA0E}">
        <p15:presenceInfo xmlns:p15="http://schemas.microsoft.com/office/powerpoint/2012/main" userId="S-1-5-21-1659004503-1450960922-1606980848-1037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9639"/>
    <a:srgbClr val="6DAD67"/>
    <a:srgbClr val="0B83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06" autoAdjust="0"/>
    <p:restoredTop sz="58913" autoAdjust="0"/>
  </p:normalViewPr>
  <p:slideViewPr>
    <p:cSldViewPr snapToGrid="0">
      <p:cViewPr varScale="1">
        <p:scale>
          <a:sx n="56" d="100"/>
          <a:sy n="56" d="100"/>
        </p:scale>
        <p:origin x="2436" y="56"/>
      </p:cViewPr>
      <p:guideLst>
        <p:guide orient="horz" pos="2160"/>
        <p:guide pos="3840"/>
      </p:guideLst>
    </p:cSldViewPr>
  </p:slideViewPr>
  <p:notesTextViewPr>
    <p:cViewPr>
      <p:scale>
        <a:sx n="3" d="2"/>
        <a:sy n="3" d="2"/>
      </p:scale>
      <p:origin x="0" y="0"/>
    </p:cViewPr>
  </p:notesTextViewPr>
  <p:sorterViewPr>
    <p:cViewPr>
      <p:scale>
        <a:sx n="60" d="100"/>
        <a:sy n="60" d="100"/>
      </p:scale>
      <p:origin x="0" y="0"/>
    </p:cViewPr>
  </p:sorterViewPr>
  <p:notesViewPr>
    <p:cSldViewPr snapToGrid="0">
      <p:cViewPr varScale="1">
        <p:scale>
          <a:sx n="80" d="100"/>
          <a:sy n="80" d="100"/>
        </p:scale>
        <p:origin x="2337" y="3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02413-8BEC-453F-AB7D-43D0F999C753}"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C490E-4853-45C9-9C51-2458EDBEEBAD}" type="slidenum">
              <a:rPr lang="en-US" smtClean="0"/>
              <a:t>‹#›</a:t>
            </a:fld>
            <a:endParaRPr lang="en-US"/>
          </a:p>
        </p:txBody>
      </p:sp>
    </p:spTree>
    <p:extLst>
      <p:ext uri="{BB962C8B-B14F-4D97-AF65-F5344CB8AC3E}">
        <p14:creationId xmlns:p14="http://schemas.microsoft.com/office/powerpoint/2010/main" val="3145203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extension.iastate.edu/diversity/ext"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Let’s learn about ways to protect your pigs from diseases.</a:t>
            </a:r>
          </a:p>
          <a:p>
            <a:r>
              <a:rPr lang="en-US" b="1" dirty="0"/>
              <a:t>For</a:t>
            </a:r>
            <a:r>
              <a:rPr lang="en-US" b="1" baseline="0" dirty="0"/>
              <a:t> more biosecurity resources, visit www.cfsph.iastate.edu/biosecurity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presentation was developed by veterinarians at the Center for Food Security and Public Health, Iowa State University, College of Veterinary Medicine. Feel free to customize it to fit your needs. Please credit the original creators. </a:t>
            </a:r>
            <a:endParaRPr lang="en-US" dirty="0"/>
          </a:p>
          <a:p>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1</a:t>
            </a:fld>
            <a:endParaRPr lang="en-US"/>
          </a:p>
        </p:txBody>
      </p:sp>
    </p:spTree>
    <p:extLst>
      <p:ext uri="{BB962C8B-B14F-4D97-AF65-F5344CB8AC3E}">
        <p14:creationId xmlns:p14="http://schemas.microsoft.com/office/powerpoint/2010/main" val="2492438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are some of the benefits</a:t>
            </a:r>
            <a:r>
              <a:rPr lang="en-US" b="1" baseline="0" dirty="0"/>
              <a:t> to putting biosecurity in place NOW? Instead of waiting for a disease challenge like a highly contagious Foreign Animal Disease (FAD)?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First, many common diseases are spread the same way that FADs or unknown disease are. For instance,</a:t>
            </a:r>
            <a:r>
              <a:rPr lang="en-US" b="0" i="0" dirty="0">
                <a:effectLst/>
                <a:latin typeface="Segoe UI" panose="020B0502040204020203" pitchFamily="34" charset="0"/>
              </a:rPr>
              <a:t> </a:t>
            </a:r>
            <a:r>
              <a:rPr lang="en-US" b="1" i="0" dirty="0">
                <a:effectLst/>
                <a:latin typeface="+mn-lt"/>
              </a:rPr>
              <a:t>Porcine Epidemic Diarrhea </a:t>
            </a:r>
            <a:r>
              <a:rPr lang="en-US" b="1" baseline="0" dirty="0">
                <a:latin typeface="+mn-lt"/>
              </a:rPr>
              <a:t>in swine… (CLICK)</a:t>
            </a:r>
          </a:p>
          <a:p>
            <a:r>
              <a:rPr lang="en-US" b="1" baseline="0" dirty="0"/>
              <a:t>An infected animal can spread PED to another pig through direct contact, through fomites which are contaminated objects like boots and clothing, and orally when eating or drinking things contaminated with feces from an infected animal. </a:t>
            </a:r>
          </a:p>
          <a:p>
            <a:r>
              <a:rPr lang="en-US" b="1" baseline="0" dirty="0"/>
              <a:t>Let’s compare that to an FAD that affects swine (CLICK), Foot and Mouth Disease (FMD). While FMD is MUCH MORE CONTAGIOUS than PED, how an animal gets exposed is similar. They can be exposed through direct contact, contaminated fomites, and oral consumption.</a:t>
            </a:r>
          </a:p>
          <a:p>
            <a:r>
              <a:rPr lang="en-US" b="1" baseline="0" dirty="0"/>
              <a:t>Biosecurity steps that prevent exposure </a:t>
            </a:r>
            <a:r>
              <a:rPr lang="en-US" b="1" baseline="0"/>
              <a:t>to PED </a:t>
            </a:r>
            <a:r>
              <a:rPr lang="en-US" b="1" baseline="0" dirty="0"/>
              <a:t>can help protect from other diseases spread the same ways.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10</a:t>
            </a:fld>
            <a:endParaRPr lang="en-US"/>
          </a:p>
        </p:txBody>
      </p:sp>
    </p:spTree>
    <p:extLst>
      <p:ext uri="{BB962C8B-B14F-4D97-AF65-F5344CB8AC3E}">
        <p14:creationId xmlns:p14="http://schemas.microsoft.com/office/powerpoint/2010/main" val="1690639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Other benefits</a:t>
            </a:r>
            <a:r>
              <a:rPr lang="en-US" b="1" baseline="0" dirty="0"/>
              <a:t> to putting biosecurity in place NOW is having less overall disease challenges. This can lead to better animal health. </a:t>
            </a:r>
            <a:r>
              <a:rPr lang="en-US" b="1" dirty="0">
                <a:cs typeface="Times New Roman" pitchFamily="18" charset="0"/>
              </a:rPr>
              <a:t>Most</a:t>
            </a:r>
            <a:r>
              <a:rPr lang="en-US" b="1" baseline="0" dirty="0">
                <a:cs typeface="Times New Roman" pitchFamily="18" charset="0"/>
              </a:rPr>
              <a:t> d</a:t>
            </a:r>
            <a:r>
              <a:rPr lang="en-US" b="1" dirty="0">
                <a:cs typeface="Times New Roman" pitchFamily="18" charset="0"/>
              </a:rPr>
              <a:t>iseases cannot be completely eliminated, but the risk can be managed. </a:t>
            </a:r>
            <a:r>
              <a:rPr lang="en-US" b="1" dirty="0"/>
              <a:t>For nearly all diseases there is a relationship between exposure dose and severity of disease. For diseases that are always present (endemic), reducing the dose of infectious agent the animal is exposed to can positively affect the animal’s health. Better animal health leads to economic</a:t>
            </a:r>
            <a:r>
              <a:rPr lang="en-US" b="1" baseline="0" dirty="0"/>
              <a:t> benefits for the producer, the industry, and the state. It also helps justify the cost of implementing biosecurity.</a:t>
            </a:r>
            <a:endParaRPr lang="en-US" b="1" dirty="0"/>
          </a:p>
          <a:p>
            <a:r>
              <a:rPr lang="en-US" b="0" i="1" dirty="0">
                <a:cs typeface="Times New Roman" pitchFamily="18" charset="0"/>
              </a:rPr>
              <a:t>Phot</a:t>
            </a:r>
            <a:r>
              <a:rPr lang="en-US" b="0" i="1" baseline="0" dirty="0">
                <a:cs typeface="Times New Roman" pitchFamily="18" charset="0"/>
              </a:rPr>
              <a:t>o sources: Danelle Bickett-Weddle, CFSPH, Iowa State University (top); Alex Ramirez, Iowa State University (bottom)</a:t>
            </a:r>
            <a:endParaRPr lang="en-US" b="0" i="1" dirty="0"/>
          </a:p>
        </p:txBody>
      </p:sp>
      <p:sp>
        <p:nvSpPr>
          <p:cNvPr id="4" name="Slide Number Placeholder 3"/>
          <p:cNvSpPr>
            <a:spLocks noGrp="1"/>
          </p:cNvSpPr>
          <p:nvPr>
            <p:ph type="sldNum" sz="quarter" idx="10"/>
          </p:nvPr>
        </p:nvSpPr>
        <p:spPr/>
        <p:txBody>
          <a:bodyPr/>
          <a:lstStyle/>
          <a:p>
            <a:fld id="{42441E78-B122-4960-B722-B70A4DCCAED0}" type="slidenum">
              <a:rPr lang="en-US" smtClean="0"/>
              <a:t>11</a:t>
            </a:fld>
            <a:endParaRPr lang="en-US"/>
          </a:p>
        </p:txBody>
      </p:sp>
    </p:spTree>
    <p:extLst>
      <p:ext uri="{BB962C8B-B14F-4D97-AF65-F5344CB8AC3E}">
        <p14:creationId xmlns:p14="http://schemas.microsoft.com/office/powerpoint/2010/main" val="3198104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Daily to Enhanced Biosecurity: Preparing for the Unexpected to Maintain Pig Health</a:t>
            </a:r>
            <a:endParaRPr lang="en-US" b="1" dirty="0"/>
          </a:p>
        </p:txBody>
      </p:sp>
      <p:sp>
        <p:nvSpPr>
          <p:cNvPr id="4" name="Slide Number Placeholder 3"/>
          <p:cNvSpPr>
            <a:spLocks noGrp="1"/>
          </p:cNvSpPr>
          <p:nvPr>
            <p:ph type="sldNum" sz="quarter" idx="10"/>
          </p:nvPr>
        </p:nvSpPr>
        <p:spPr/>
        <p:txBody>
          <a:bodyPr/>
          <a:lstStyle/>
          <a:p>
            <a:fld id="{267802DC-E014-44CB-B803-312A0965C316}" type="slidenum">
              <a:rPr lang="en-US" smtClean="0"/>
              <a:t>12</a:t>
            </a:fld>
            <a:endParaRPr lang="en-US"/>
          </a:p>
        </p:txBody>
      </p:sp>
    </p:spTree>
    <p:extLst>
      <p:ext uri="{BB962C8B-B14F-4D97-AF65-F5344CB8AC3E}">
        <p14:creationId xmlns:p14="http://schemas.microsoft.com/office/powerpoint/2010/main" val="995552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Some</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producers have not had to deal</a:t>
            </a:r>
            <a:r>
              <a:rPr lang="en-US" sz="1200" b="1" kern="1200" baseline="0" dirty="0">
                <a:solidFill>
                  <a:schemeClr val="tx1"/>
                </a:solidFill>
                <a:effectLst/>
                <a:latin typeface="+mn-lt"/>
                <a:ea typeface="+mn-ea"/>
                <a:cs typeface="+mn-cs"/>
              </a:rPr>
              <a:t> with a </a:t>
            </a:r>
            <a:r>
              <a:rPr lang="en-US" sz="1200" b="1" kern="1200" dirty="0">
                <a:solidFill>
                  <a:schemeClr val="tx1"/>
                </a:solidFill>
                <a:effectLst/>
                <a:latin typeface="+mn-lt"/>
                <a:ea typeface="+mn-ea"/>
                <a:cs typeface="+mn-cs"/>
              </a:rPr>
              <a:t>new, highly contagious disease. It will take an enhanced level of biosecurity to keep highly contagious diseases out of herds. Our animals are</a:t>
            </a:r>
            <a:r>
              <a:rPr lang="en-US" sz="1200" b="1" kern="1200" baseline="0" dirty="0">
                <a:solidFill>
                  <a:schemeClr val="tx1"/>
                </a:solidFill>
                <a:effectLst/>
                <a:latin typeface="+mn-lt"/>
                <a:ea typeface="+mn-ea"/>
                <a:cs typeface="+mn-cs"/>
              </a:rPr>
              <a:t> never at</a:t>
            </a:r>
            <a:r>
              <a:rPr lang="en-US" sz="1200" b="1" kern="1200" dirty="0">
                <a:solidFill>
                  <a:schemeClr val="tx1"/>
                </a:solidFill>
                <a:effectLst/>
                <a:latin typeface="+mn-lt"/>
                <a:ea typeface="+mn-ea"/>
                <a:cs typeface="+mn-cs"/>
              </a:rPr>
              <a:t> zero risk of disease exposure.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It will be</a:t>
            </a:r>
            <a:r>
              <a:rPr lang="en-US" b="1" baseline="0" dirty="0"/>
              <a:t> hard for some herds to go from no or little biosecurity to enhanced to protect their animals. That can be a tough journey.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Graphic source: CFSPH, Iowa State University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ACA03-7479-4E03-89C5-271589F8C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447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Big journeys </a:t>
            </a:r>
            <a:r>
              <a:rPr lang="en-US" b="1" baseline="0" dirty="0"/>
              <a:t>begin with small steps. It takes time to get to enhanced biosecurity. This is the same for any big changes on livestock operations. For instance, months to years may be needed for </a:t>
            </a:r>
            <a:r>
              <a:rPr lang="en-US" b="1" dirty="0"/>
              <a:t>genetic</a:t>
            </a:r>
            <a:r>
              <a:rPr lang="en-US" b="1" baseline="0" dirty="0"/>
              <a:t> improvement of the herd or better finished or weaning weights. Sometimes, getting started is a big first step.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To help producers go from no or little biosecurity, several steps have been created to help get started, practice it daily, so they are more ready for enhanced biosecurity.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dirty="0"/>
              <a:t>Graphic</a:t>
            </a:r>
            <a:r>
              <a:rPr lang="en-US" baseline="0" dirty="0"/>
              <a:t> s</a:t>
            </a:r>
            <a:r>
              <a:rPr lang="en-US" dirty="0"/>
              <a:t>ources</a:t>
            </a:r>
            <a:r>
              <a:rPr lang="en-US" baseline="0" dirty="0"/>
              <a:t> (left): </a:t>
            </a:r>
            <a:r>
              <a:rPr lang="en-US" dirty="0"/>
              <a:t>https://i.pinimg.com/564x/60/92/6f/60926f4d71aea485a9bd25e510fe8087.jpg </a:t>
            </a:r>
            <a:br>
              <a:rPr lang="en-US" dirty="0"/>
            </a:br>
            <a:r>
              <a:rPr lang="en-US" dirty="0"/>
              <a:t>(right)</a:t>
            </a:r>
            <a:r>
              <a:rPr lang="en-US" baseline="0" dirty="0"/>
              <a:t> CFSPH, Iowa State University</a:t>
            </a:r>
            <a:endParaRPr lang="en-US" dirty="0"/>
          </a:p>
        </p:txBody>
      </p:sp>
      <p:sp>
        <p:nvSpPr>
          <p:cNvPr id="4" name="Slide Number Placeholder 3"/>
          <p:cNvSpPr>
            <a:spLocks noGrp="1"/>
          </p:cNvSpPr>
          <p:nvPr>
            <p:ph type="sldNum" sz="quarter" idx="10"/>
          </p:nvPr>
        </p:nvSpPr>
        <p:spPr/>
        <p:txBody>
          <a:bodyPr/>
          <a:lstStyle/>
          <a:p>
            <a:fld id="{267802DC-E014-44CB-B803-312A0965C316}" type="slidenum">
              <a:rPr lang="en-US" smtClean="0"/>
              <a:t>14</a:t>
            </a:fld>
            <a:endParaRPr lang="en-US"/>
          </a:p>
        </p:txBody>
      </p:sp>
    </p:spTree>
    <p:extLst>
      <p:ext uri="{BB962C8B-B14F-4D97-AF65-F5344CB8AC3E}">
        <p14:creationId xmlns:p14="http://schemas.microsoft.com/office/powerpoint/2010/main" val="2369721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Let’s start by looking at the different movements risks for swine operations</a:t>
            </a:r>
            <a:r>
              <a:rPr lang="en-US" b="1" baseline="0" dirty="0"/>
              <a:t> that could expose animals to diseases. </a:t>
            </a:r>
            <a:endParaRPr lang="en-US" b="1" dirty="0"/>
          </a:p>
          <a:p>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15</a:t>
            </a:fld>
            <a:endParaRPr lang="en-US"/>
          </a:p>
        </p:txBody>
      </p:sp>
    </p:spTree>
    <p:extLst>
      <p:ext uri="{BB962C8B-B14F-4D97-AF65-F5344CB8AC3E}">
        <p14:creationId xmlns:p14="http://schemas.microsoft.com/office/powerpoint/2010/main" val="145919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Items moving on and off your farm or site can bring disease. Identifying movement risks can help you prevent them. Some of the areas to focus on include:</a:t>
            </a:r>
          </a:p>
          <a:p>
            <a:pPr marL="228600" indent="-228600">
              <a:buAutoNum type="arabicPeriod"/>
            </a:pPr>
            <a:r>
              <a:rPr lang="en-US" sz="1200" b="1" i="0" u="none" strike="noStrike" kern="1200" baseline="0" dirty="0">
                <a:solidFill>
                  <a:schemeClr val="tx1"/>
                </a:solidFill>
                <a:latin typeface="+mn-lt"/>
                <a:ea typeface="+mn-ea"/>
                <a:cs typeface="+mn-cs"/>
              </a:rPr>
              <a:t>Animals – these could be new animals added to your herd or animals returning from shows, fairs, or breeding. </a:t>
            </a:r>
          </a:p>
          <a:p>
            <a:pPr marL="228600" indent="-228600">
              <a:buAutoNum type="arabicPeriod"/>
            </a:pPr>
            <a:r>
              <a:rPr lang="en-US" sz="1200" b="1" i="0" u="none" strike="noStrike" kern="1200" baseline="0" dirty="0">
                <a:solidFill>
                  <a:schemeClr val="tx1"/>
                </a:solidFill>
                <a:latin typeface="+mn-lt"/>
                <a:ea typeface="+mn-ea"/>
                <a:cs typeface="+mn-cs"/>
              </a:rPr>
              <a:t>Animal products – especially if they have not been treated to kill potential germs. Semen can’t be treated prior to use. Knowing the source and the disease status of the source herd is important to keeping diseases from your animals. </a:t>
            </a:r>
          </a:p>
          <a:p>
            <a:pPr marL="228600" indent="-228600">
              <a:buAutoNum type="arabicPeriod"/>
            </a:pPr>
            <a:r>
              <a:rPr lang="en-US" sz="1200" b="1" i="0" u="none" strike="noStrike" kern="1200" baseline="0" dirty="0">
                <a:solidFill>
                  <a:schemeClr val="tx1"/>
                </a:solidFill>
                <a:latin typeface="+mn-lt"/>
                <a:ea typeface="+mn-ea"/>
                <a:cs typeface="+mn-cs"/>
              </a:rPr>
              <a:t>Deliveries – especially if the vehicle or equipment drives in animal areas or crosses paths with on-site equipment.</a:t>
            </a:r>
          </a:p>
          <a:p>
            <a:pPr marL="228600" indent="-228600">
              <a:buAutoNum type="arabicPeriod"/>
            </a:pPr>
            <a:r>
              <a:rPr lang="en-US" sz="1200" b="1" i="0" u="none" strike="noStrike" kern="1200" baseline="0" dirty="0">
                <a:solidFill>
                  <a:schemeClr val="tx1"/>
                </a:solidFill>
                <a:latin typeface="+mn-lt"/>
                <a:ea typeface="+mn-ea"/>
                <a:cs typeface="+mn-cs"/>
              </a:rPr>
              <a:t>Removals – seems odd to think things leaving could introduce disease, but what item is leaving and how? Is it a dead animal and a vehicle needs to enter to pick it up? Where was that vehicle or equipment prior to your farm? Same for manure removal. Vehicles that go site to site could pose a risk (livestock trucks).</a:t>
            </a:r>
          </a:p>
          <a:p>
            <a:pPr marL="228600" indent="-228600">
              <a:buAutoNum type="arabicPeriod"/>
            </a:pPr>
            <a:r>
              <a:rPr lang="en-US" sz="1200" b="1" i="0" u="none" strike="noStrike" kern="1200" baseline="0" dirty="0">
                <a:solidFill>
                  <a:schemeClr val="tx1"/>
                </a:solidFill>
                <a:latin typeface="+mn-lt"/>
                <a:ea typeface="+mn-ea"/>
                <a:cs typeface="+mn-cs"/>
              </a:rPr>
              <a:t>Personnel – especially if they will have direct contact with animals on your operation. </a:t>
            </a:r>
          </a:p>
          <a:p>
            <a:pPr marL="0" indent="0">
              <a:buNone/>
            </a:pPr>
            <a:r>
              <a:rPr lang="en-US" sz="1200" b="0" i="0" u="none" strike="noStrike" kern="1200" baseline="0" dirty="0">
                <a:solidFill>
                  <a:schemeClr val="tx1"/>
                </a:solidFill>
                <a:latin typeface="+mn-lt"/>
                <a:ea typeface="+mn-ea"/>
                <a:cs typeface="+mn-cs"/>
              </a:rPr>
              <a:t>Graphic source: CFSPH, Iowa State University</a:t>
            </a:r>
            <a:endParaRPr lang="en-US" dirty="0"/>
          </a:p>
        </p:txBody>
      </p:sp>
      <p:sp>
        <p:nvSpPr>
          <p:cNvPr id="4" name="Slide Number Placeholder 3"/>
          <p:cNvSpPr>
            <a:spLocks noGrp="1"/>
          </p:cNvSpPr>
          <p:nvPr>
            <p:ph type="sldNum" sz="quarter" idx="10"/>
          </p:nvPr>
        </p:nvSpPr>
        <p:spPr/>
        <p:txBody>
          <a:bodyPr/>
          <a:lstStyle/>
          <a:p>
            <a:fld id="{42441E78-B122-4960-B722-B70A4DCCAED0}" type="slidenum">
              <a:rPr lang="en-US" smtClean="0"/>
              <a:t>16</a:t>
            </a:fld>
            <a:endParaRPr lang="en-US"/>
          </a:p>
        </p:txBody>
      </p:sp>
    </p:spTree>
    <p:extLst>
      <p:ext uri="{BB962C8B-B14F-4D97-AF65-F5344CB8AC3E}">
        <p14:creationId xmlns:p14="http://schemas.microsoft.com/office/powerpoint/2010/main" val="1634934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a:t>
            </a:r>
            <a:r>
              <a:rPr lang="en-US" b="1" baseline="0" dirty="0"/>
              <a:t> SHOULD </a:t>
            </a:r>
            <a:r>
              <a:rPr lang="en-US" b="1" dirty="0"/>
              <a:t>START PLAYING AUTOMATICALLY – 2 minutes with full credits at end) </a:t>
            </a:r>
          </a:p>
          <a:p>
            <a:r>
              <a:rPr lang="en-US" dirty="0"/>
              <a:t>Protecting</a:t>
            </a:r>
            <a:r>
              <a:rPr lang="en-US" baseline="0" dirty="0"/>
              <a:t> Your Herd and Flock: Line of Separation v</a:t>
            </a:r>
            <a:r>
              <a:rPr lang="en-US" dirty="0"/>
              <a:t>ideo</a:t>
            </a:r>
            <a:r>
              <a:rPr lang="en-US" baseline="0" dirty="0"/>
              <a:t> downloaded from: </a:t>
            </a:r>
            <a:r>
              <a:rPr lang="en-US" dirty="0"/>
              <a:t>Video</a:t>
            </a:r>
            <a:r>
              <a:rPr lang="en-US" baseline="0" dirty="0"/>
              <a:t> downloaded from: https://vimeo.com/user68158100/download/553543741/24fb8bbe01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 CFSPH, Iowa State University; Narration, Danelle Bickett-Weddle, DVM</a:t>
            </a:r>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17</a:t>
            </a:fld>
            <a:endParaRPr lang="en-US"/>
          </a:p>
        </p:txBody>
      </p:sp>
    </p:spTree>
    <p:extLst>
      <p:ext uri="{BB962C8B-B14F-4D97-AF65-F5344CB8AC3E}">
        <p14:creationId xmlns:p14="http://schemas.microsoft.com/office/powerpoint/2010/main" val="1941386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Center</a:t>
            </a:r>
            <a:r>
              <a:rPr lang="en-US" b="1" baseline="0" dirty="0"/>
              <a:t> for Food Security and Public Health at Iowa State University created an easy-to-use checklist </a:t>
            </a:r>
            <a:r>
              <a:rPr lang="en-US" b="1" dirty="0"/>
              <a:t>to explore the different movements that come onto your farm</a:t>
            </a:r>
            <a:r>
              <a:rPr lang="en-US" b="1" baseline="0" dirty="0"/>
              <a:t>. </a:t>
            </a:r>
            <a:r>
              <a:rPr lang="en-US" b="1" dirty="0"/>
              <a:t>Step 1 Movement</a:t>
            </a:r>
            <a:r>
              <a:rPr lang="en-US" b="1" baseline="0" dirty="0"/>
              <a:t> Risks is pictured and can be downloaded from the website: cfsph.iastate.edu/biosecurity/. Producers are encouraged to fill it out for a typical week or month. It is a fillable PDF. Just check the box that best describes how often each movement occurs. Are most of your checkmarks in the two left columns (lower risk)? Great! Fewer movements help keep disease away from your animals. Do you have items marked in the three right columns (higher risk)? Those need your attention first, especially daily movements. Pick one or two to start. Next we will talk about some of the biosecurity steps that could protect the herd.</a:t>
            </a:r>
          </a:p>
          <a:p>
            <a:pPr marL="0" indent="0">
              <a:buNone/>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42441E78-B122-4960-B722-B70A4DCCAED0}" type="slidenum">
              <a:rPr lang="en-US" smtClean="0"/>
              <a:t>18</a:t>
            </a:fld>
            <a:endParaRPr lang="en-US"/>
          </a:p>
        </p:txBody>
      </p:sp>
    </p:spTree>
    <p:extLst>
      <p:ext uri="{BB962C8B-B14F-4D97-AF65-F5344CB8AC3E}">
        <p14:creationId xmlns:p14="http://schemas.microsoft.com/office/powerpoint/2010/main" val="144112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Once you have</a:t>
            </a:r>
            <a:r>
              <a:rPr lang="en-US" b="1" baseline="0" dirty="0"/>
              <a:t> figured out the more common movements, there are Biosecurity Tip Sheets with steps to protect your herd from exposure. Pictured is the Animal Movement Biosecurity Tip Sheet. This is available on the Center’s website listed on the screen.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r>
              <a:rPr lang="en-US" b="1" baseline="0" dirty="0"/>
              <a:t> </a:t>
            </a:r>
            <a:endParaRPr lang="en-US" b="1" dirty="0"/>
          </a:p>
        </p:txBody>
      </p:sp>
      <p:sp>
        <p:nvSpPr>
          <p:cNvPr id="4" name="Slide Number Placeholder 3"/>
          <p:cNvSpPr>
            <a:spLocks noGrp="1"/>
          </p:cNvSpPr>
          <p:nvPr>
            <p:ph type="sldNum" sz="quarter" idx="10"/>
          </p:nvPr>
        </p:nvSpPr>
        <p:spPr/>
        <p:txBody>
          <a:bodyPr/>
          <a:lstStyle/>
          <a:p>
            <a:fld id="{267802DC-E014-44CB-B803-312A0965C316}" type="slidenum">
              <a:rPr lang="en-US" smtClean="0"/>
              <a:t>19</a:t>
            </a:fld>
            <a:endParaRPr lang="en-US"/>
          </a:p>
        </p:txBody>
      </p:sp>
    </p:spTree>
    <p:extLst>
      <p:ext uri="{BB962C8B-B14F-4D97-AF65-F5344CB8AC3E}">
        <p14:creationId xmlns:p14="http://schemas.microsoft.com/office/powerpoint/2010/main" val="2437833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a:t>
            </a:r>
            <a:r>
              <a:rPr lang="en-US" b="1" baseline="0" dirty="0"/>
              <a:t> are many types of germs, or organisms, that cause disease in pigs and other animals. Some even cause disease in people. Examples of bacteria include Strep </a:t>
            </a:r>
            <a:r>
              <a:rPr lang="en-US" b="1" baseline="0" dirty="0" err="1"/>
              <a:t>suis</a:t>
            </a:r>
            <a:r>
              <a:rPr lang="en-US" b="1" baseline="0" dirty="0"/>
              <a:t>, Salmonella, Mycoplasma, and E. coli. (CLICK) Examples of parasites include roundworms, whipworms, tapeworms and coccidiosis. (CLICK) Examples of viruses that infect pigs include porcine epidemic diarrhea (PED), African Swine Fever (ASF), and foot and mouth disease (FMD). (CLICK) Oh My! This list can be very long. Let’s take a look at a way to simplify protecting your pigs from these germs. </a:t>
            </a:r>
            <a:endParaRPr lang="en-US" b="1" dirty="0"/>
          </a:p>
        </p:txBody>
      </p:sp>
      <p:sp>
        <p:nvSpPr>
          <p:cNvPr id="4" name="Slide Number Placeholder 3"/>
          <p:cNvSpPr>
            <a:spLocks noGrp="1"/>
          </p:cNvSpPr>
          <p:nvPr>
            <p:ph type="sldNum" sz="quarter" idx="10"/>
          </p:nvPr>
        </p:nvSpPr>
        <p:spPr/>
        <p:txBody>
          <a:bodyPr/>
          <a:lstStyle/>
          <a:p>
            <a:fld id="{C30C490E-4853-45C9-9C51-2458EDBEEBAD}" type="slidenum">
              <a:rPr lang="en-US" smtClean="0"/>
              <a:t>2</a:t>
            </a:fld>
            <a:endParaRPr lang="en-US"/>
          </a:p>
        </p:txBody>
      </p:sp>
    </p:spTree>
    <p:extLst>
      <p:ext uri="{BB962C8B-B14F-4D97-AF65-F5344CB8AC3E}">
        <p14:creationId xmlns:p14="http://schemas.microsoft.com/office/powerpoint/2010/main" val="970139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Want even more biosecurity ideas? Each Tip</a:t>
            </a:r>
            <a:r>
              <a:rPr lang="en-US" b="1" baseline="0" dirty="0"/>
              <a:t> Sheet has a corresponding video full of pictures! Find them on the Center’s website listed on the screen.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ON VIDEO TO PLAY </a:t>
            </a:r>
            <a:r>
              <a:rPr lang="en-US" b="1" dirty="0"/>
              <a:t>– 6 minutes with full credits at end</a:t>
            </a:r>
            <a:r>
              <a:rPr lang="en-US"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TRAINERS: There are also PPTs available for your use to present live or customize for your audience. Those are available on the “training” web page: https://www.cfsph.iastate.edu/biosecurity-resource/train-the-trainer/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 CFSPH, Iowa State University; Narration, Glenda Dvorak, DVM</a:t>
            </a:r>
            <a:endParaRPr lang="en-US" dirty="0"/>
          </a:p>
        </p:txBody>
      </p:sp>
      <p:sp>
        <p:nvSpPr>
          <p:cNvPr id="4" name="Slide Number Placeholder 3"/>
          <p:cNvSpPr>
            <a:spLocks noGrp="1"/>
          </p:cNvSpPr>
          <p:nvPr>
            <p:ph type="sldNum" sz="quarter" idx="10"/>
          </p:nvPr>
        </p:nvSpPr>
        <p:spPr/>
        <p:txBody>
          <a:bodyPr/>
          <a:lstStyle/>
          <a:p>
            <a:fld id="{267802DC-E014-44CB-B803-312A0965C316}" type="slidenum">
              <a:rPr lang="en-US" smtClean="0"/>
              <a:t>20</a:t>
            </a:fld>
            <a:endParaRPr lang="en-US"/>
          </a:p>
        </p:txBody>
      </p:sp>
    </p:spTree>
    <p:extLst>
      <p:ext uri="{BB962C8B-B14F-4D97-AF65-F5344CB8AC3E}">
        <p14:creationId xmlns:p14="http://schemas.microsoft.com/office/powerpoint/2010/main" val="338330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Within</a:t>
            </a:r>
            <a:r>
              <a:rPr lang="en-US" b="1" baseline="0" dirty="0"/>
              <a:t> each </a:t>
            </a:r>
            <a:r>
              <a:rPr lang="en-US" b="1" dirty="0"/>
              <a:t>Tip Sheet (and PPT) is a checklist that has a few questions to uncover other areas of strength</a:t>
            </a:r>
            <a:r>
              <a:rPr lang="en-US" b="1" baseline="0" dirty="0"/>
              <a:t> and gaps in biosecurity steps. There are also “More Resources” to explore for more tips.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21</a:t>
            </a:fld>
            <a:endParaRPr lang="en-US"/>
          </a:p>
        </p:txBody>
      </p:sp>
    </p:spTree>
    <p:extLst>
      <p:ext uri="{BB962C8B-B14F-4D97-AF65-F5344CB8AC3E}">
        <p14:creationId xmlns:p14="http://schemas.microsoft.com/office/powerpoint/2010/main" val="2470716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After doing one or two checklists in the Tip Sheets, are you ready to assess other biosecurity actions? Step 2</a:t>
            </a:r>
            <a:r>
              <a:rPr lang="en-US" b="1" baseline="0" dirty="0"/>
              <a:t> is a self-assessment biosecurity checklist. The same questions found in the Tip Sheets are here too. They are meant to find strengths and gaps.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TRAINERS: The Swine</a:t>
            </a:r>
            <a:r>
              <a:rPr lang="en-US" dirty="0"/>
              <a:t> </a:t>
            </a:r>
            <a:r>
              <a:rPr lang="en-US"/>
              <a:t>checklist 47 has </a:t>
            </a:r>
            <a:r>
              <a:rPr lang="en-US" dirty="0"/>
              <a:t>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22</a:t>
            </a:fld>
            <a:endParaRPr lang="en-US"/>
          </a:p>
        </p:txBody>
      </p:sp>
    </p:spTree>
    <p:extLst>
      <p:ext uri="{BB962C8B-B14F-4D97-AF65-F5344CB8AC3E}">
        <p14:creationId xmlns:p14="http://schemas.microsoft.com/office/powerpoint/2010/main" val="2391316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Listed</a:t>
            </a:r>
            <a:r>
              <a:rPr lang="en-US" b="1" baseline="0" dirty="0"/>
              <a:t> on the screen are all the topics found in the Swine Self-Assessment Checklist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23</a:t>
            </a:fld>
            <a:endParaRPr lang="en-US"/>
          </a:p>
        </p:txBody>
      </p:sp>
    </p:spTree>
    <p:extLst>
      <p:ext uri="{BB962C8B-B14F-4D97-AF65-F5344CB8AC3E}">
        <p14:creationId xmlns:p14="http://schemas.microsoft.com/office/powerpoint/2010/main" val="4049247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Listed</a:t>
            </a:r>
            <a:r>
              <a:rPr lang="en-US" b="1" baseline="0" dirty="0"/>
              <a:t> on the screen are all the Tip Sheet topics found on the biosecurity resources web page. These match the checklist topics. There are additional tip sheets in development. There are also several additional tip sheets </a:t>
            </a:r>
            <a:r>
              <a:rPr lang="en-US" b="1" baseline="0"/>
              <a:t>on item-specific cleaning </a:t>
            </a:r>
            <a:r>
              <a:rPr lang="en-US" b="1" baseline="0" dirty="0"/>
              <a:t>and disinfection.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C490E-4853-45C9-9C51-2458EDBEE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710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Is writing a biosecurity plan a goal? Then the Swine Biosecurity Plan Template is just what you need. </a:t>
            </a:r>
          </a:p>
          <a:p>
            <a:r>
              <a:rPr lang="en-US" sz="1200" b="1" kern="1200" dirty="0">
                <a:solidFill>
                  <a:schemeClr val="tx1"/>
                </a:solidFill>
                <a:effectLst/>
                <a:latin typeface="+mn-lt"/>
                <a:ea typeface="+mn-ea"/>
                <a:cs typeface="+mn-cs"/>
              </a:rPr>
              <a:t>This template </a:t>
            </a:r>
            <a:r>
              <a:rPr lang="en-US" sz="1200" b="1" kern="1200" baseline="0" dirty="0">
                <a:solidFill>
                  <a:schemeClr val="tx1"/>
                </a:solidFill>
                <a:effectLst/>
                <a:latin typeface="+mn-lt"/>
                <a:ea typeface="+mn-ea"/>
                <a:cs typeface="+mn-cs"/>
              </a:rPr>
              <a:t>lines up with the Swine Biosecurity Step 2 Checklist</a:t>
            </a:r>
            <a:r>
              <a:rPr lang="en-US" sz="1200" b="1" kern="1200" dirty="0">
                <a:solidFill>
                  <a:schemeClr val="tx1"/>
                </a:solidFill>
                <a:effectLst/>
                <a:latin typeface="+mn-lt"/>
                <a:ea typeface="+mn-ea"/>
                <a:cs typeface="+mn-cs"/>
              </a:rPr>
              <a:t>, giving producers additional tools to protect their herd. Writing</a:t>
            </a:r>
            <a:r>
              <a:rPr lang="en-US" sz="1200" b="1" kern="1200" baseline="0" dirty="0">
                <a:solidFill>
                  <a:schemeClr val="tx1"/>
                </a:solidFill>
                <a:effectLst/>
                <a:latin typeface="+mn-lt"/>
                <a:ea typeface="+mn-ea"/>
                <a:cs typeface="+mn-cs"/>
              </a:rPr>
              <a:t> a biosecurity plan is completely voluntary. </a:t>
            </a:r>
          </a:p>
          <a:p>
            <a:r>
              <a:rPr lang="en-US" sz="1200" b="0" kern="1200" baseline="0" dirty="0">
                <a:solidFill>
                  <a:schemeClr val="tx1"/>
                </a:solidFill>
                <a:effectLst/>
                <a:latin typeface="+mn-lt"/>
                <a:ea typeface="+mn-ea"/>
                <a:cs typeface="+mn-cs"/>
              </a:rPr>
              <a:t>Graphic source: CFSPH, Iowa State University</a:t>
            </a:r>
            <a:endParaRPr lang="en-US" b="0" dirty="0"/>
          </a:p>
        </p:txBody>
      </p:sp>
      <p:sp>
        <p:nvSpPr>
          <p:cNvPr id="4" name="Slide Number Placeholder 3"/>
          <p:cNvSpPr>
            <a:spLocks noGrp="1"/>
          </p:cNvSpPr>
          <p:nvPr>
            <p:ph type="sldNum" sz="quarter" idx="10"/>
          </p:nvPr>
        </p:nvSpPr>
        <p:spPr/>
        <p:txBody>
          <a:bodyPr/>
          <a:lstStyle/>
          <a:p>
            <a:fld id="{267802DC-E014-44CB-B803-312A0965C316}" type="slidenum">
              <a:rPr lang="en-US" smtClean="0"/>
              <a:t>25</a:t>
            </a:fld>
            <a:endParaRPr lang="en-US"/>
          </a:p>
        </p:txBody>
      </p:sp>
    </p:spTree>
    <p:extLst>
      <p:ext uri="{BB962C8B-B14F-4D97-AF65-F5344CB8AC3E}">
        <p14:creationId xmlns:p14="http://schemas.microsoft.com/office/powerpoint/2010/main" val="3121257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Common</a:t>
            </a:r>
            <a:r>
              <a:rPr lang="en-US" b="1" baseline="0" dirty="0"/>
              <a:t> and foreign animal diseases harm animal health and are costly. Take PRRS for instance. Not only does it kill pigs, it costs $82 more for every breeding female and almost $5 for every pig sold in the United States. PED or Porcine Epidemic Diarrhea kills piglets. ASF, or African Swine Fever, a foreign animal disease, also kills pigs and could cost $15 billion dollars if it enters the United States and $50 billion dollars if it gets into feral pigs.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26</a:t>
            </a:fld>
            <a:endParaRPr lang="en-US"/>
          </a:p>
        </p:txBody>
      </p:sp>
    </p:spTree>
    <p:extLst>
      <p:ext uri="{BB962C8B-B14F-4D97-AF65-F5344CB8AC3E}">
        <p14:creationId xmlns:p14="http://schemas.microsoft.com/office/powerpoint/2010/main" val="3811562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PRRS, PED, and ASF, and many others,</a:t>
            </a:r>
            <a:r>
              <a:rPr lang="en-US" b="1" baseline="0" dirty="0"/>
              <a:t> are spread by semen and artificial insemination if the boar carries the disease, adding new or replacement animals to a herd, contaminated vehicles, animal transport, equipment, clothing, footwear and hands that contact animals.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27</a:t>
            </a:fld>
            <a:endParaRPr lang="en-US"/>
          </a:p>
        </p:txBody>
      </p:sp>
    </p:spTree>
    <p:extLst>
      <p:ext uri="{BB962C8B-B14F-4D97-AF65-F5344CB8AC3E}">
        <p14:creationId xmlns:p14="http://schemas.microsoft.com/office/powerpoint/2010/main" val="3869558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Take steps today to keep diseases out</a:t>
            </a:r>
            <a:r>
              <a:rPr lang="en-US" b="1" baseline="0" dirty="0"/>
              <a:t> and protect your herd by having a biosecurity plan in place and enforcing it. Separate new animals and sick animals from the home herd. Limit people access to your animals to only those with clean clothing, footwear and hands. Also, make sure animal pens are kept clean as well as equipment and vehicles used with animals or in their areas. For more information on biosecurity, visit www.cfsph.iastate.edu.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28</a:t>
            </a:fld>
            <a:endParaRPr lang="en-US"/>
          </a:p>
        </p:txBody>
      </p:sp>
    </p:spTree>
    <p:extLst>
      <p:ext uri="{BB962C8B-B14F-4D97-AF65-F5344CB8AC3E}">
        <p14:creationId xmlns:p14="http://schemas.microsoft.com/office/powerpoint/2010/main" val="101618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Next we will discuss</a:t>
            </a:r>
            <a:r>
              <a:rPr lang="en-US" b="1" baseline="0" dirty="0"/>
              <a:t> putting enhanced biosecurity in place. This is a readiness step to protect your herd from foreign animal diseases</a:t>
            </a:r>
            <a:r>
              <a:rPr lang="en-US" b="1" baseline="0" dirty="0" smtClean="0"/>
              <a:t>. </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C30C490E-4853-45C9-9C51-2458EDBEEBAD}" type="slidenum">
              <a:rPr lang="en-US" smtClean="0"/>
              <a:t>29</a:t>
            </a:fld>
            <a:endParaRPr lang="en-US"/>
          </a:p>
        </p:txBody>
      </p:sp>
    </p:spTree>
    <p:extLst>
      <p:ext uri="{BB962C8B-B14F-4D97-AF65-F5344CB8AC3E}">
        <p14:creationId xmlns:p14="http://schemas.microsoft.com/office/powerpoint/2010/main" val="1053343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0FFAF3-CEC1-499A-A96D-4AB668EC563C}" type="slidenum">
              <a:rPr lang="en-US"/>
              <a:pPr/>
              <a:t>3</a:t>
            </a:fld>
            <a:endParaRPr lang="en-US"/>
          </a:p>
        </p:txBody>
      </p:sp>
      <p:sp>
        <p:nvSpPr>
          <p:cNvPr id="362498" name="Rectangle 2"/>
          <p:cNvSpPr>
            <a:spLocks noGrp="1" noRot="1" noChangeAspect="1" noChangeArrowheads="1" noTextEdit="1"/>
          </p:cNvSpPr>
          <p:nvPr>
            <p:ph type="sldImg"/>
          </p:nvPr>
        </p:nvSpPr>
        <p:spPr>
          <a:xfrm>
            <a:off x="382588" y="684213"/>
            <a:ext cx="6094412" cy="3429000"/>
          </a:xfrm>
          <a:ln/>
        </p:spPr>
      </p:sp>
      <p:sp>
        <p:nvSpPr>
          <p:cNvPr id="362499" name="Rectangle 3"/>
          <p:cNvSpPr>
            <a:spLocks noGrp="1" noChangeArrowheads="1"/>
          </p:cNvSpPr>
          <p:nvPr>
            <p:ph type="body" idx="1"/>
          </p:nvPr>
        </p:nvSpPr>
        <p:spPr>
          <a:xfrm>
            <a:off x="686098" y="4343703"/>
            <a:ext cx="5485805" cy="4115405"/>
          </a:xfrm>
        </p:spPr>
        <p:txBody>
          <a:bodyPr/>
          <a:lstStyle/>
          <a:p>
            <a:r>
              <a:rPr lang="en-US" sz="1200" b="1" kern="1200" dirty="0">
                <a:solidFill>
                  <a:schemeClr val="tx1"/>
                </a:solidFill>
                <a:effectLst/>
                <a:latin typeface="+mn-lt"/>
                <a:ea typeface="+mn-ea"/>
                <a:cs typeface="+mn-cs"/>
              </a:rPr>
              <a:t>If we look at how diseases or the germs that cause them spread, we can find ways to control and prevent them.</a:t>
            </a:r>
          </a:p>
          <a:p>
            <a:r>
              <a:rPr lang="en-US" sz="1200" b="1" kern="1200" dirty="0">
                <a:solidFill>
                  <a:schemeClr val="tx1"/>
                </a:solidFill>
                <a:effectLst/>
                <a:latin typeface="+mn-lt"/>
                <a:ea typeface="+mn-ea"/>
                <a:cs typeface="+mn-cs"/>
              </a:rPr>
              <a:t>Some diseases are spread between animals only. PEDV is one example of an animal to animal spread disease. </a:t>
            </a:r>
          </a:p>
          <a:p>
            <a:r>
              <a:rPr lang="en-US" sz="1200" b="1" kern="1200" dirty="0">
                <a:solidFill>
                  <a:schemeClr val="tx1"/>
                </a:solidFill>
                <a:effectLst/>
                <a:latin typeface="+mn-lt"/>
                <a:ea typeface="+mn-ea"/>
                <a:cs typeface="+mn-cs"/>
              </a:rPr>
              <a:t>Some diseases are spread between animals and people and are called “zoonotic” diseases. </a:t>
            </a:r>
            <a:r>
              <a:rPr lang="en-US" sz="1200" b="1" u="none" kern="1200" dirty="0">
                <a:solidFill>
                  <a:schemeClr val="tx1"/>
                </a:solidFill>
                <a:effectLst/>
                <a:latin typeface="+mn-lt"/>
                <a:ea typeface="+mn-ea"/>
                <a:cs typeface="+mn-cs"/>
              </a:rPr>
              <a:t>Salmonella</a:t>
            </a:r>
            <a:r>
              <a:rPr lang="en-US" sz="1200" b="1" kern="1200" dirty="0">
                <a:solidFill>
                  <a:schemeClr val="tx1"/>
                </a:solidFill>
                <a:effectLst/>
                <a:latin typeface="+mn-lt"/>
                <a:ea typeface="+mn-ea"/>
                <a:cs typeface="+mn-cs"/>
              </a:rPr>
              <a:t> is one example of a zoonotic disease. It can be in the feces of pigs or people and spreads when it gets into the mouth. While germs and the diseases they cause vary, they all have one thing in common: the animal or human must be exposed to them to get the disease. Once we understand how disease-causing germs enter a body, it is easier to control them. Thinking about how animals or people are exposed lets us put steps in place to prevent exposure.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Times New Roman" pitchFamily="18" charset="0"/>
              </a:rPr>
              <a:t>Photo source: Alex Ramirez, CFSPH, Iowa State University</a:t>
            </a:r>
            <a:endParaRPr lang="en-US" dirty="0"/>
          </a:p>
          <a:p>
            <a:endParaRPr lang="en-US" dirty="0"/>
          </a:p>
        </p:txBody>
      </p:sp>
    </p:spTree>
    <p:extLst>
      <p:ext uri="{BB962C8B-B14F-4D97-AF65-F5344CB8AC3E}">
        <p14:creationId xmlns:p14="http://schemas.microsoft.com/office/powerpoint/2010/main" val="4002853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6425" y="1144588"/>
            <a:ext cx="5495925" cy="3092450"/>
          </a:xfrm>
        </p:spPr>
      </p:sp>
      <p:sp>
        <p:nvSpPr>
          <p:cNvPr id="3" name="Notes Placeholder 2"/>
          <p:cNvSpPr>
            <a:spLocks noGrp="1"/>
          </p:cNvSpPr>
          <p:nvPr>
            <p:ph type="body" idx="1"/>
          </p:nvPr>
        </p:nvSpPr>
        <p:spPr/>
        <p:txBody>
          <a:bodyPr/>
          <a:lstStyle/>
          <a:p>
            <a:r>
              <a:rPr lang="en-US" b="1" baseline="0" dirty="0"/>
              <a:t>(ANIMATED – runs on its own) </a:t>
            </a:r>
            <a:endParaRPr lang="en-US" b="1" baseline="0" dirty="0" smtClean="0"/>
          </a:p>
          <a:p>
            <a:r>
              <a:rPr lang="en-US" b="1" baseline="0" dirty="0" smtClean="0"/>
              <a:t>The </a:t>
            </a:r>
            <a:r>
              <a:rPr lang="en-US" b="1" baseline="0" dirty="0"/>
              <a:t>three foreign animal diseases </a:t>
            </a:r>
            <a:r>
              <a:rPr lang="en-US" b="1" baseline="0" dirty="0" smtClean="0"/>
              <a:t>we </a:t>
            </a:r>
            <a:r>
              <a:rPr lang="en-US" b="1" baseline="0" dirty="0"/>
              <a:t>will discuss are foot and mouth disease (or FMD), classical swine fever (or CSF), and African swine fever (or ASF). The one page handouts shown here are available on the Secure Pork website and they describe each the three diseases. It is important to know that these diseases are NOT a public health or food safety concern.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tx1"/>
                </a:solidFill>
                <a:effectLst/>
                <a:latin typeface="+mn-lt"/>
                <a:ea typeface="+mn-ea"/>
                <a:cs typeface="+mn-cs"/>
                <a:sym typeface="Arial"/>
              </a:rPr>
              <a:t>Graphic</a:t>
            </a:r>
            <a:r>
              <a:rPr lang="en-US" sz="1200" b="0" i="0" u="none" strike="noStrike" cap="none" baseline="0" dirty="0">
                <a:solidFill>
                  <a:schemeClr val="tx1"/>
                </a:solidFill>
                <a:effectLst/>
                <a:latin typeface="+mn-lt"/>
                <a:ea typeface="+mn-ea"/>
                <a:cs typeface="+mn-cs"/>
                <a:sym typeface="Arial"/>
              </a:rPr>
              <a:t> source: CFSPH, Iowa State University</a:t>
            </a:r>
            <a:endParaRPr lang="en-US" sz="1200" b="0" i="0" u="none" strike="noStrike" cap="none" dirty="0">
              <a:solidFill>
                <a:srgbClr val="000000"/>
              </a:solidFill>
              <a:effectLst/>
              <a:latin typeface="+mn-lt"/>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pPr>
              <a:defRPr/>
            </a:pPr>
            <a:fld id="{3949B1C1-8CE9-488C-8EAA-18483C2A346D}"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2420911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Routine biosecurity measures for common diseases (CLICK) like TGE, Mycoplasma, Porcine Epidemic Diarrhea (PED), and PRRS are not enough to protect pigs from FMD, ASF or CSF. If FMD gets into the United States, (CLICK) you will have to step up to Enhanced Biosecurity to prevent exposing your pigs. That becomes a LOT easier when you are already halfway or two-thirds up the staircase! How do you get started on that climb? With the “getting started</a:t>
            </a:r>
            <a:r>
              <a:rPr lang="en-US" b="1" baseline="0" dirty="0" smtClean="0"/>
              <a:t>” and “daily” </a:t>
            </a:r>
            <a:r>
              <a:rPr lang="en-US" b="1" baseline="0" dirty="0"/>
              <a:t>biosecurity resources described earlier and shown here.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BD73-C794-48E4-B5B9-466A50B96F5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964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Secure Pork Supply Plan provides business continuity guidance for your pigs operation during an FMD outbreak. For full details on the Secure Pork Supply Plan, visit securepork.org and watch the short video or (CLICK) read the plan. The best way to ensure business continuity is to make sure pigs do not become INFECTED with FMD, ASF, or CSF. Put enhanced biosecurity in place to prevent exposure. The Secure Pork website has the resources you need to get started today!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Graphic: CFSPH, Iowa State University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49B1C1-8CE9-488C-8EAA-18483C2A34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0106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529" rtl="0" eaLnBrk="1" fontAlgn="auto" latinLnBrk="0" hangingPunct="1">
              <a:lnSpc>
                <a:spcPct val="100000"/>
              </a:lnSpc>
              <a:spcBef>
                <a:spcPts val="0"/>
              </a:spcBef>
              <a:spcAft>
                <a:spcPts val="0"/>
              </a:spcAft>
              <a:buClrTx/>
              <a:buSzTx/>
              <a:buFontTx/>
              <a:buNone/>
              <a:tabLst/>
              <a:defRPr/>
            </a:pPr>
            <a:r>
              <a:rPr lang="en-US" b="1" baseline="0" dirty="0"/>
              <a:t>The SPS Plan includes ENHANCED biosecurity steps based on how FMD, ASF and CSF spread. Producers can work with their herd veterinarian and use the (CLICK) Self-Assessment Checklist, (CLICK) corresponding Information Manual, and (CLICK) template. These help develop an operation-specific, written, (CLICK) ENHANCED BIOSECURITY plan for their pigs raised indoors or outside. All of these resources are available on the Secure Pork website.</a:t>
            </a:r>
            <a:endParaRPr lang="en-US" b="1" dirty="0"/>
          </a:p>
        </p:txBody>
      </p:sp>
      <p:sp>
        <p:nvSpPr>
          <p:cNvPr id="4" name="Slide Number Placeholder 3"/>
          <p:cNvSpPr>
            <a:spLocks noGrp="1"/>
          </p:cNvSpPr>
          <p:nvPr>
            <p:ph type="sldNum" sz="quarter" idx="10"/>
          </p:nvPr>
        </p:nvSpPr>
        <p:spPr/>
        <p:txBody>
          <a:bodyPr/>
          <a:lstStyle/>
          <a:p>
            <a:fld id="{7A5E4EC1-87C4-4B5E-8298-308B2604F153}"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132208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Listed</a:t>
            </a:r>
            <a:r>
              <a:rPr lang="en-US" b="1" baseline="0" dirty="0"/>
              <a:t> on the screen are all the topics found in the Enhanced Biosecurity Checklist and Plan. Look familiar? It should. These are the SAME TOPICS in the Daily Biosecurity resources for pigs. This helps producers STEP UP from daily to enhanced with consistency.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Graphic source: CFSPH, Iowa State University</a:t>
            </a:r>
          </a:p>
        </p:txBody>
      </p:sp>
      <p:sp>
        <p:nvSpPr>
          <p:cNvPr id="4" name="Slide Number Placeholder 3"/>
          <p:cNvSpPr>
            <a:spLocks noGrp="1"/>
          </p:cNvSpPr>
          <p:nvPr>
            <p:ph type="sldNum" sz="quarter" idx="10"/>
          </p:nvPr>
        </p:nvSpPr>
        <p:spPr/>
        <p:txBody>
          <a:bodyPr/>
          <a:lstStyle/>
          <a:p>
            <a:fld id="{267802DC-E014-44CB-B803-312A0965C316}" type="slidenum">
              <a:rPr lang="en-US" smtClean="0"/>
              <a:t>34</a:t>
            </a:fld>
            <a:endParaRPr lang="en-US"/>
          </a:p>
        </p:txBody>
      </p:sp>
    </p:spTree>
    <p:extLst>
      <p:ext uri="{BB962C8B-B14F-4D97-AF65-F5344CB8AC3E}">
        <p14:creationId xmlns:p14="http://schemas.microsoft.com/office/powerpoint/2010/main" val="2894671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b="1" dirty="0"/>
              <a:t>Where can you find the enhanced biosecurity plan template? On the Secure Pork</a:t>
            </a:r>
            <a:r>
              <a:rPr lang="en-US" b="1" baseline="0" dirty="0"/>
              <a:t> </a:t>
            </a:r>
            <a:r>
              <a:rPr lang="en-US" b="1" dirty="0"/>
              <a:t>Supply website, under (CLICK) Pork Producers – shown in gray at the top of the page. (CLICK) Select Biosecurity from the left menu</a:t>
            </a:r>
            <a:r>
              <a:rPr lang="en-US" b="1" baseline="0" dirty="0"/>
              <a:t> (also highlighted gray on this slide). Again, using these resources is voluntary.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E4EC1-87C4-4B5E-8298-308B2604F1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17199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enhanced biosecurity steps are also included on some biosecurity posters available (CLICK) on the Secure Pork Supply website. These can help communicate expectations to all those entering the operation during a foreign animal disease outbreak. Producers can also order free laminated copies in English and Spanish from The Pork Store.</a:t>
            </a:r>
          </a:p>
          <a:p>
            <a:r>
              <a:rPr lang="en-US" i="1" baseline="0" dirty="0"/>
              <a:t>Graphics: CFSPH, Iowa State University</a:t>
            </a: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49B1C1-8CE9-488C-8EAA-18483C2A34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9733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US" b="1" dirty="0"/>
              <a:t>For</a:t>
            </a:r>
            <a:r>
              <a:rPr lang="en-US" b="1" baseline="0" dirty="0"/>
              <a:t> these biosecurity resources and more, please visit: cfsph.iastate.edu/biosecurity. You can sort by your species of interest or go to “Getting Started”. </a:t>
            </a:r>
          </a:p>
          <a:p>
            <a:pPr marL="158750" indent="0">
              <a:buFontTx/>
              <a:buNone/>
            </a:pPr>
            <a:r>
              <a:rPr lang="en-US" b="1" baseline="0" dirty="0"/>
              <a:t>Funding for the development of this material was provided by USDA’s National Animal Disease Preparedness and Response Program (NADPRP) and National Institute of Food and Agriculture through the North Central Region Sustainable Agriculture Research and Education (NCR-SARE) programs. </a:t>
            </a:r>
            <a:endParaRPr lang="en-US" b="1" dirty="0"/>
          </a:p>
        </p:txBody>
      </p:sp>
    </p:spTree>
    <p:extLst>
      <p:ext uri="{BB962C8B-B14F-4D97-AF65-F5344CB8AC3E}">
        <p14:creationId xmlns:p14="http://schemas.microsoft.com/office/powerpoint/2010/main" val="275835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Calibri" panose="020F0502020204030204" pitchFamily="34" charset="0"/>
              </a:rPr>
              <a:t>Development of this material was made possible through a grant provided to the Center for Food Security and Public Health at Iowa State University, College of Veterinary Medicine from the U.S. Department of Agriculture (USDA) Animal and Plant Health Inspection Service (APHIS) through the National Animal Disease Preparedness and Response Program (NADPRP). Iowa State University is an equal opportunity provider. For the full non-discrimination statement or accommodation inquiries, go to </a:t>
            </a:r>
            <a:r>
              <a:rPr lang="en-US" b="0" i="0" u="sng" dirty="0">
                <a:solidFill>
                  <a:srgbClr val="6888C9"/>
                </a:solidFill>
                <a:effectLst/>
                <a:latin typeface="Calibri" panose="020F0502020204030204" pitchFamily="34" charset="0"/>
                <a:hlinkClick r:id="rId3" tooltip="http://www.extension.iastate.edu/diversity/ext"/>
              </a:rPr>
              <a:t>www.extension.iastate.edu/diversity/ext</a:t>
            </a:r>
            <a:r>
              <a:rPr lang="en-US" b="0" i="0" dirty="0">
                <a:effectLst/>
                <a:latin typeface="Calibri" panose="020F0502020204030204" pitchFamily="34" charset="0"/>
              </a:rPr>
              <a:t>. </a:t>
            </a:r>
            <a:r>
              <a:rPr lang="en-US" dirty="0">
                <a:latin typeface="Calibri" panose="020F0502020204030204" pitchFamily="34" charset="0"/>
              </a:rPr>
              <a:t>Funding for the Secure Pork Supply Plan was made possible through a grant provided to the CFSPH from USDA APHIS and The Pork Checkoff.</a:t>
            </a:r>
            <a:endParaRPr lang="en-US" b="0" i="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Calibri" panose="020F0502020204030204" pitchFamily="34" charset="0"/>
              </a:rPr>
              <a:t>Author: Danelle Bickett-Weddle, DVM, MPH, PhD,</a:t>
            </a:r>
            <a:r>
              <a:rPr lang="en-US" b="0" i="0" baseline="0" dirty="0">
                <a:effectLst/>
                <a:latin typeface="Calibri" panose="020F0502020204030204" pitchFamily="34" charset="0"/>
              </a:rPr>
              <a:t> DACVPM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effectLst/>
                <a:latin typeface="Calibri" panose="020F0502020204030204" pitchFamily="34" charset="0"/>
              </a:rPr>
              <a:t>Reviewers/Contributors: Katie Steneroden, DVM, </a:t>
            </a:r>
            <a:r>
              <a:rPr lang="en-US" b="0" i="0" dirty="0">
                <a:effectLst/>
                <a:latin typeface="Calibri" panose="020F0502020204030204" pitchFamily="34" charset="0"/>
              </a:rPr>
              <a:t>MPH, PhD,</a:t>
            </a:r>
            <a:r>
              <a:rPr lang="en-US" b="0" i="0" baseline="0" dirty="0">
                <a:effectLst/>
                <a:latin typeface="Calibri" panose="020F0502020204030204" pitchFamily="34" charset="0"/>
              </a:rPr>
              <a:t> DACVPM; Ellen Dauphinais, Alicia Burleson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C490E-4853-45C9-9C51-2458EDBEE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120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5BAAA8-89C5-4668-B702-338A0CF5CDF9}" type="slidenum">
              <a:rPr lang="en-US"/>
              <a:pPr/>
              <a:t>4</a:t>
            </a:fld>
            <a:endParaRPr lang="en-US"/>
          </a:p>
        </p:txBody>
      </p:sp>
      <p:sp>
        <p:nvSpPr>
          <p:cNvPr id="462850" name="Rectangle 2"/>
          <p:cNvSpPr>
            <a:spLocks noGrp="1" noRot="1" noChangeAspect="1" noChangeArrowheads="1" noTextEdit="1"/>
          </p:cNvSpPr>
          <p:nvPr>
            <p:ph type="sldImg"/>
          </p:nvPr>
        </p:nvSpPr>
        <p:spPr>
          <a:xfrm>
            <a:off x="382588" y="684213"/>
            <a:ext cx="6094412" cy="3429000"/>
          </a:xfrm>
          <a:ln/>
        </p:spPr>
      </p:sp>
      <p:sp>
        <p:nvSpPr>
          <p:cNvPr id="462851" name="Rectangle 3"/>
          <p:cNvSpPr>
            <a:spLocks noGrp="1" noChangeArrowheads="1"/>
          </p:cNvSpPr>
          <p:nvPr>
            <p:ph type="body" idx="1"/>
          </p:nvPr>
        </p:nvSpPr>
        <p:spPr>
          <a:xfrm>
            <a:off x="686098" y="4343703"/>
            <a:ext cx="5485805" cy="4115405"/>
          </a:xfrm>
        </p:spPr>
        <p:txBody>
          <a:bodyPr/>
          <a:lstStyle/>
          <a:p>
            <a:r>
              <a:rPr lang="en-US" b="1" dirty="0">
                <a:cs typeface="Times New Roman" pitchFamily="18" charset="0"/>
              </a:rPr>
              <a:t>When you think about all</a:t>
            </a:r>
            <a:r>
              <a:rPr lang="en-US" b="1" baseline="0" dirty="0">
                <a:cs typeface="Times New Roman" pitchFamily="18" charset="0"/>
              </a:rPr>
              <a:t> the diseases animals or people can get, there are only six incredible ways they can be spread! This is easier to remember than the many bacteria, parasites and viruses. The pictures are examples of each route of exposure:</a:t>
            </a:r>
          </a:p>
          <a:p>
            <a:pPr marL="228600" indent="-228600">
              <a:buAutoNum type="arabicPeriod"/>
            </a:pPr>
            <a:r>
              <a:rPr lang="en-US" b="1" baseline="0" dirty="0">
                <a:cs typeface="Times New Roman" pitchFamily="18" charset="0"/>
              </a:rPr>
              <a:t>Aerosol: A pig sneezing. If it is infected and another pig breathes in the same droplets, spread can happen. </a:t>
            </a:r>
          </a:p>
          <a:p>
            <a:pPr marL="228600" indent="-228600">
              <a:buAutoNum type="arabicPeriod"/>
            </a:pPr>
            <a:r>
              <a:rPr lang="en-US" b="1" baseline="0" dirty="0">
                <a:cs typeface="Times New Roman" pitchFamily="18" charset="0"/>
              </a:rPr>
              <a:t>Direct contact: This sow is surrounded by her piglets. If the sow carried a disease, it could be spread directly through the uterus or during birth.</a:t>
            </a:r>
          </a:p>
          <a:p>
            <a:pPr marL="228600" indent="-228600">
              <a:buAutoNum type="arabicPeriod"/>
            </a:pPr>
            <a:r>
              <a:rPr lang="en-US" b="1" baseline="0" dirty="0">
                <a:cs typeface="Times New Roman" pitchFamily="18" charset="0"/>
              </a:rPr>
              <a:t>Fomite: If the needle becomes contaminated with a germ and shared between animals, germs can be spread.</a:t>
            </a:r>
          </a:p>
          <a:p>
            <a:pPr marL="228600" indent="-228600">
              <a:buAutoNum type="arabicPeriod"/>
            </a:pPr>
            <a:r>
              <a:rPr lang="en-US" b="1" baseline="0" dirty="0">
                <a:cs typeface="Times New Roman" pitchFamily="18" charset="0"/>
              </a:rPr>
              <a:t>Oral: If a pig eats feed that is contaminated with manure, saliva, or urine from an infected animal, they can become infected. </a:t>
            </a:r>
          </a:p>
          <a:p>
            <a:pPr marL="228600" indent="-228600">
              <a:buAutoNum type="arabicPeriod"/>
            </a:pPr>
            <a:r>
              <a:rPr lang="en-US" b="1" baseline="0" dirty="0">
                <a:cs typeface="Times New Roman" pitchFamily="18" charset="0"/>
              </a:rPr>
              <a:t>Vector: If pigs are kept outside, they can be exposed to a lot of bugs like flies or mosquitos w</a:t>
            </a:r>
            <a:r>
              <a:rPr lang="en-US" sz="1200" b="1" i="0" u="none" strike="noStrike" kern="1200" dirty="0">
                <a:solidFill>
                  <a:schemeClr val="tx1"/>
                </a:solidFill>
                <a:effectLst/>
                <a:latin typeface="+mn-lt"/>
                <a:ea typeface="+mn-ea"/>
                <a:cs typeface="+mn-cs"/>
              </a:rPr>
              <a:t>hich can spread diseases. </a:t>
            </a:r>
          </a:p>
          <a:p>
            <a:pPr marL="228600" indent="-228600">
              <a:buAutoNum type="arabicPeriod"/>
            </a:pPr>
            <a:r>
              <a:rPr lang="en-US" sz="1200" b="1" i="0" u="none" strike="noStrike" kern="1200" baseline="0" dirty="0">
                <a:solidFill>
                  <a:schemeClr val="tx1"/>
                </a:solidFill>
                <a:effectLst/>
                <a:latin typeface="+mn-lt"/>
                <a:ea typeface="+mn-ea"/>
                <a:cs typeface="+mn-cs"/>
              </a:rPr>
              <a:t>Zoonotic: If the piglet, or the human, is carrying a germ like E. coli or Salmonella, they could share that through contact. </a:t>
            </a:r>
            <a:endParaRPr lang="en-US" b="1" baseline="0" dirty="0">
              <a:cs typeface="Times New Roman"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Aerosol: Graphic designed by Dani Ausen, </a:t>
            </a:r>
            <a:r>
              <a:rPr lang="en-US" sz="1200" b="0" i="0" u="none" strike="noStrike" kern="1200" baseline="0" dirty="0">
                <a:solidFill>
                  <a:schemeClr val="tx1"/>
                </a:solidFill>
                <a:effectLst/>
                <a:latin typeface="+mn-lt"/>
                <a:ea typeface="+mn-ea"/>
                <a:cs typeface="+mn-cs"/>
              </a:rPr>
              <a:t>CFSPH, Iowa State University</a:t>
            </a:r>
            <a:r>
              <a:rPr lang="en-US"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Direct contact: Alex Ramirez, Iowa State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Fomite: </a:t>
            </a:r>
            <a:r>
              <a:rPr lang="en-US" i="0" baseline="0" dirty="0"/>
              <a:t>Alex Ramirez</a:t>
            </a:r>
            <a:r>
              <a:rPr lang="en-US" sz="1200" b="0" i="0" u="none" strike="noStrike" kern="1200" baseline="0" dirty="0">
                <a:solidFill>
                  <a:schemeClr val="tx1"/>
                </a:solidFill>
                <a:effectLst/>
                <a:latin typeface="+mn-lt"/>
                <a:ea typeface="+mn-ea"/>
                <a:cs typeface="+mn-cs"/>
              </a:rPr>
              <a:t>, Iowa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Oral: Amber </a:t>
            </a:r>
            <a:r>
              <a:rPr lang="en-US" sz="1200" b="0" i="0" u="none" strike="noStrike" kern="1200" dirty="0" err="1">
                <a:solidFill>
                  <a:schemeClr val="tx1"/>
                </a:solidFill>
                <a:effectLst/>
                <a:latin typeface="+mn-lt"/>
                <a:ea typeface="+mn-ea"/>
                <a:cs typeface="+mn-cs"/>
              </a:rPr>
              <a:t>Langmeier</a:t>
            </a:r>
            <a:r>
              <a:rPr lang="en-US" sz="1200" b="0" i="0" u="none" strike="noStrike" kern="1200" baseline="0" dirty="0">
                <a:solidFill>
                  <a:schemeClr val="tx1"/>
                </a:solidFill>
                <a:effectLst/>
                <a:latin typeface="+mn-lt"/>
                <a:ea typeface="+mn-ea"/>
                <a:cs typeface="+mn-cs"/>
              </a:rPr>
              <a:t>, Iowa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Vector: Alex Ramirez, Iowa State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Zoonotic:</a:t>
            </a:r>
            <a:r>
              <a:rPr lang="en-US" sz="1200" b="0" i="0" u="none" strike="noStrike" kern="1200" baseline="0" dirty="0">
                <a:solidFill>
                  <a:schemeClr val="tx1"/>
                </a:solidFill>
                <a:effectLst/>
                <a:latin typeface="+mn-lt"/>
                <a:ea typeface="+mn-ea"/>
                <a:cs typeface="+mn-cs"/>
              </a:rPr>
              <a:t> Alex Ramirez, Iowa State University</a:t>
            </a:r>
            <a:endParaRPr lang="en-US" dirty="0"/>
          </a:p>
        </p:txBody>
      </p:sp>
    </p:spTree>
    <p:extLst>
      <p:ext uri="{BB962C8B-B14F-4D97-AF65-F5344CB8AC3E}">
        <p14:creationId xmlns:p14="http://schemas.microsoft.com/office/powerpoint/2010/main" val="2507712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(ANIMATED</a:t>
            </a:r>
            <a:r>
              <a:rPr lang="en-US" b="1" baseline="0" dirty="0"/>
              <a:t> – appear while talking) </a:t>
            </a:r>
          </a:p>
          <a:p>
            <a:r>
              <a:rPr lang="en-US" b="1" dirty="0"/>
              <a:t>If you are interested in learning about which diseases are spread by each of the 6 ways, visit the Center for Food Security and Public Health website for handouts on pigs</a:t>
            </a:r>
            <a:r>
              <a:rPr lang="en-US" b="1" baseline="0" dirty="0"/>
              <a:t> as shown. These also show which diseases are common, known as endemic, and which ones are foreign animal, meaning not currently found in the United States. These handouts also show which diseases affect people – zoonotic diseases.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5</a:t>
            </a:fld>
            <a:endParaRPr lang="en-US"/>
          </a:p>
        </p:txBody>
      </p:sp>
    </p:spTree>
    <p:extLst>
      <p:ext uri="{BB962C8B-B14F-4D97-AF65-F5344CB8AC3E}">
        <p14:creationId xmlns:p14="http://schemas.microsoft.com/office/powerpoint/2010/main" val="2017232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CDBB96-E998-4422-BAB2-A3CB4EEA3778}" type="slidenum">
              <a:rPr lang="en-US"/>
              <a:pPr/>
              <a:t>6</a:t>
            </a:fld>
            <a:endParaRPr lang="en-US"/>
          </a:p>
        </p:txBody>
      </p:sp>
      <p:sp>
        <p:nvSpPr>
          <p:cNvPr id="378882" name="Rectangle 2"/>
          <p:cNvSpPr>
            <a:spLocks noGrp="1" noRot="1" noChangeAspect="1" noChangeArrowheads="1" noTextEdit="1"/>
          </p:cNvSpPr>
          <p:nvPr>
            <p:ph type="sldImg"/>
          </p:nvPr>
        </p:nvSpPr>
        <p:spPr>
          <a:xfrm>
            <a:off x="382588" y="684213"/>
            <a:ext cx="6094412" cy="3429000"/>
          </a:xfrm>
          <a:ln/>
        </p:spPr>
      </p:sp>
      <p:sp>
        <p:nvSpPr>
          <p:cNvPr id="378883" name="Rectangle 3"/>
          <p:cNvSpPr>
            <a:spLocks noGrp="1" noChangeArrowheads="1"/>
          </p:cNvSpPr>
          <p:nvPr>
            <p:ph type="body" idx="1"/>
          </p:nvPr>
        </p:nvSpPr>
        <p:spPr>
          <a:xfrm>
            <a:off x="686098" y="4343703"/>
            <a:ext cx="5485805" cy="4115405"/>
          </a:xfrm>
        </p:spPr>
        <p:txBody>
          <a:bodyPr/>
          <a:lstStyle/>
          <a:p>
            <a:r>
              <a:rPr lang="en-US" b="1" dirty="0">
                <a:cs typeface="Times New Roman" pitchFamily="18" charset="0"/>
              </a:rPr>
              <a:t>We must remember that disease spread can happen without animals showing obvious signs of disease. Knowing the different ways diseases</a:t>
            </a:r>
            <a:r>
              <a:rPr lang="en-US" b="1" baseline="0" dirty="0">
                <a:cs typeface="Times New Roman" pitchFamily="18" charset="0"/>
              </a:rPr>
              <a:t> are spread can help with </a:t>
            </a:r>
            <a:r>
              <a:rPr lang="en-US" b="1" dirty="0">
                <a:cs typeface="Times New Roman" pitchFamily="18" charset="0"/>
              </a:rPr>
              <a:t>prevention. This can also limit the risk of disease spread to livestock and people contacting them.  </a:t>
            </a:r>
          </a:p>
          <a:p>
            <a:r>
              <a:rPr lang="en-US" dirty="0">
                <a:cs typeface="Times New Roman" pitchFamily="18" charset="0"/>
              </a:rPr>
              <a:t>Photo: Pam Zaabel, CFSPH, Iowa State University </a:t>
            </a:r>
          </a:p>
        </p:txBody>
      </p:sp>
    </p:spTree>
    <p:extLst>
      <p:ext uri="{BB962C8B-B14F-4D97-AF65-F5344CB8AC3E}">
        <p14:creationId xmlns:p14="http://schemas.microsoft.com/office/powerpoint/2010/main" val="425078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Biosecurity is defined in the Oxford dictionary as “Procedures intended to protect humans or animals against disease or harmful biological agents”.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 PLAYS AUTOMATICALLY) The video clip states:</a:t>
            </a:r>
            <a:r>
              <a:rPr lang="en-US" baseline="0" dirty="0"/>
              <a:t> “Biosecurity towards promoting animal health, protecting public health and ensuring food security. Let’s Go!” It</a:t>
            </a:r>
            <a:r>
              <a:rPr lang="en-US" dirty="0"/>
              <a:t> is from the FAO, and the video is titled: </a:t>
            </a:r>
            <a:r>
              <a:rPr lang="en-US" sz="1200" b="0" i="0" kern="1200" dirty="0">
                <a:solidFill>
                  <a:schemeClr val="tx1"/>
                </a:solidFill>
                <a:effectLst/>
                <a:latin typeface="+mn-lt"/>
                <a:ea typeface="+mn-ea"/>
                <a:cs typeface="+mn-cs"/>
              </a:rPr>
              <a:t>Tackling AMR through farm biosecurity to strengthen food systems and secure livelihoods, created November 18, 2020 and available at</a:t>
            </a:r>
            <a:r>
              <a:rPr lang="en-US" dirty="0"/>
              <a:t>: https://youtu.be/9iy9Ebqr5-w </a:t>
            </a:r>
          </a:p>
          <a:p>
            <a:endParaRPr lang="en-US" dirty="0"/>
          </a:p>
        </p:txBody>
      </p:sp>
      <p:sp>
        <p:nvSpPr>
          <p:cNvPr id="4" name="Slide Number Placeholder 3"/>
          <p:cNvSpPr>
            <a:spLocks noGrp="1"/>
          </p:cNvSpPr>
          <p:nvPr>
            <p:ph type="sldNum" sz="quarter" idx="10"/>
          </p:nvPr>
        </p:nvSpPr>
        <p:spPr/>
        <p:txBody>
          <a:bodyPr/>
          <a:lstStyle/>
          <a:p>
            <a:fld id="{C30C490E-4853-45C9-9C51-2458EDBEEBAD}" type="slidenum">
              <a:rPr lang="en-US" smtClean="0"/>
              <a:t>7</a:t>
            </a:fld>
            <a:endParaRPr lang="en-US"/>
          </a:p>
        </p:txBody>
      </p:sp>
    </p:spTree>
    <p:extLst>
      <p:ext uri="{BB962C8B-B14F-4D97-AF65-F5344CB8AC3E}">
        <p14:creationId xmlns:p14="http://schemas.microsoft.com/office/powerpoint/2010/main" val="193390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(ANIMATED</a:t>
            </a:r>
            <a:r>
              <a:rPr lang="en-US" b="1" baseline="0" dirty="0"/>
              <a:t> – appear while talking) </a:t>
            </a:r>
            <a:br>
              <a:rPr lang="en-US" b="1" baseline="0" dirty="0"/>
            </a:br>
            <a:r>
              <a:rPr lang="en-US" b="0" baseline="0" dirty="0"/>
              <a:t>TRAINERS: Change as needed for your audience.</a:t>
            </a:r>
          </a:p>
          <a:p>
            <a:r>
              <a:rPr lang="en-US" b="1" dirty="0"/>
              <a:t>When</a:t>
            </a:r>
            <a:r>
              <a:rPr lang="en-US" b="1" baseline="0" dirty="0"/>
              <a:t> it comes to diseases, which ones worry you the most? Working with your veterinarian to design biosecurity steps to keep diseases off your farm is a great place to start. </a:t>
            </a:r>
            <a:r>
              <a:rPr lang="en-US" sz="1200" b="1" kern="1200" dirty="0">
                <a:solidFill>
                  <a:schemeClr val="tx1"/>
                </a:solidFill>
                <a:effectLst/>
                <a:latin typeface="+mn-lt"/>
                <a:ea typeface="+mn-ea"/>
                <a:cs typeface="+mn-cs"/>
              </a:rPr>
              <a:t>Start by identifying</a:t>
            </a:r>
            <a:r>
              <a:rPr lang="en-US" sz="1200" b="1" kern="1200" baseline="0" dirty="0">
                <a:solidFill>
                  <a:schemeClr val="tx1"/>
                </a:solidFill>
                <a:effectLst/>
                <a:latin typeface="+mn-lt"/>
                <a:ea typeface="+mn-ea"/>
                <a:cs typeface="+mn-cs"/>
              </a:rPr>
              <a:t> the diseases you are most concerned with or at most risk from. Then focus on putting biosecurity measures in place to protect your herd.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8</a:t>
            </a:fld>
            <a:endParaRPr lang="en-US"/>
          </a:p>
        </p:txBody>
      </p:sp>
    </p:spTree>
    <p:extLst>
      <p:ext uri="{BB962C8B-B14F-4D97-AF65-F5344CB8AC3E}">
        <p14:creationId xmlns:p14="http://schemas.microsoft.com/office/powerpoint/2010/main" val="2635189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Biosecurity</a:t>
            </a:r>
            <a:r>
              <a:rPr lang="en-US" b="1" baseline="0" dirty="0"/>
              <a:t> is the insurance needed for disease prevention. By investing in biosecurity regularly, we are paying those “premiums”. The goal is to never need to submit a “claim”. We all hope a disease challenge never happens. We appreciate the investment in daily biosecurity practices when disaster strikes.</a:t>
            </a:r>
          </a:p>
          <a:p>
            <a:r>
              <a:rPr lang="en-US" b="1" baseline="0" dirty="0"/>
              <a:t>(CLICK) In reality, if biosecurity is working, NO ONE KNOWS. This makes it hard to put a value or dollar amount on its effectiveness. The value comes when a challenge arises, and the animals do not become sick.</a:t>
            </a:r>
          </a:p>
          <a:p>
            <a:r>
              <a:rPr lang="en-US" b="1" baseline="0" dirty="0"/>
              <a:t>(CLICK) Animal agriculture has faced some big challenges with labor shortages. Time is precious on a farm when there are not enough people to get everything done. This can create challenges to make sure biosecurity steps are followed. To do biosecurity well and to be effective, it takes time. Not cutting corners, or leaving things dirty, or rushing between tasks. Effective biosecurity also takes practice to do well and become routine. All of these are reasons to start doing things now to help protect animal health. </a:t>
            </a:r>
            <a:endParaRPr lang="en-US" b="1" dirty="0"/>
          </a:p>
        </p:txBody>
      </p:sp>
      <p:sp>
        <p:nvSpPr>
          <p:cNvPr id="4" name="Slide Number Placeholder 3"/>
          <p:cNvSpPr>
            <a:spLocks noGrp="1"/>
          </p:cNvSpPr>
          <p:nvPr>
            <p:ph type="sldNum" sz="quarter" idx="10"/>
          </p:nvPr>
        </p:nvSpPr>
        <p:spPr/>
        <p:txBody>
          <a:bodyPr/>
          <a:lstStyle/>
          <a:p>
            <a:fld id="{42441E78-B122-4960-B722-B70A4DCCAED0}" type="slidenum">
              <a:rPr lang="en-US" smtClean="0"/>
              <a:t>9</a:t>
            </a:fld>
            <a:endParaRPr lang="en-US"/>
          </a:p>
        </p:txBody>
      </p:sp>
    </p:spTree>
    <p:extLst>
      <p:ext uri="{BB962C8B-B14F-4D97-AF65-F5344CB8AC3E}">
        <p14:creationId xmlns:p14="http://schemas.microsoft.com/office/powerpoint/2010/main" val="456645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www.cfsph.iastate.edu/biosecurity</a:t>
            </a:r>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73555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56A084-461A-4660-8A6E-002426C13C1C}" type="datetimeFigureOut">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4196528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513121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4181751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640793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917403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49798"/>
            <a:ext cx="10515600" cy="1039880"/>
          </a:xfrm>
        </p:spPr>
        <p:txBody>
          <a:bodyPr/>
          <a:lstStyle>
            <a:lvl1pPr>
              <a:defRPr b="0"/>
            </a:lvl1pPr>
          </a:lstStyle>
          <a:p>
            <a:r>
              <a:rPr lang="en-US" dirty="0"/>
              <a:t>Title</a:t>
            </a:r>
          </a:p>
        </p:txBody>
      </p:sp>
      <p:sp>
        <p:nvSpPr>
          <p:cNvPr id="4" name="Date Placeholder 3"/>
          <p:cNvSpPr>
            <a:spLocks noGrp="1"/>
          </p:cNvSpPr>
          <p:nvPr>
            <p:ph type="dt" sz="half" idx="10"/>
          </p:nvPr>
        </p:nvSpPr>
        <p:spPr>
          <a:xfrm>
            <a:off x="838200" y="6356354"/>
            <a:ext cx="2743200" cy="365125"/>
          </a:xfrm>
          <a:prstGeom prst="rect">
            <a:avLst/>
          </a:prstGeom>
        </p:spPr>
        <p:txBody>
          <a:bodyPr/>
          <a:lstStyle/>
          <a:p>
            <a:fld id="{C80DD5AB-5CB4-43D3-AA2F-2029B766B643}" type="datetimeFigureOut">
              <a:rPr lang="en-US" smtClean="0"/>
              <a:t>8/3/2021</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p>
            <a:fld id="{7B529B67-5DA9-4F37-BB74-6218F4075DE0}" type="slidenum">
              <a:rPr lang="en-US" smtClean="0"/>
              <a:t>‹#›</a:t>
            </a:fld>
            <a:endParaRPr lang="en-US"/>
          </a:p>
        </p:txBody>
      </p:sp>
    </p:spTree>
    <p:extLst>
      <p:ext uri="{BB962C8B-B14F-4D97-AF65-F5344CB8AC3E}">
        <p14:creationId xmlns:p14="http://schemas.microsoft.com/office/powerpoint/2010/main" val="48100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No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F56A084-461A-4660-8A6E-002426C13C1C}"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9CC57-6C1C-472F-B063-1A948705F186}" type="slidenum">
              <a:rPr lang="en-US" smtClean="0"/>
              <a:t>‹#›</a:t>
            </a:fld>
            <a:endParaRPr lang="en-US"/>
          </a:p>
        </p:txBody>
      </p:sp>
      <p:sp>
        <p:nvSpPr>
          <p:cNvPr id="7" name="Content Placeholder 6"/>
          <p:cNvSpPr>
            <a:spLocks noGrp="1"/>
          </p:cNvSpPr>
          <p:nvPr>
            <p:ph sz="quarter" idx="13"/>
          </p:nvPr>
        </p:nvSpPr>
        <p:spPr>
          <a:xfrm>
            <a:off x="838200" y="384175"/>
            <a:ext cx="10315575" cy="588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141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5425688" y="6324601"/>
            <a:ext cx="1137424" cy="443803"/>
          </a:xfrm>
          <a:prstGeom prst="rect">
            <a:avLst/>
          </a:prstGeom>
        </p:spPr>
        <p:txBody>
          <a:bodyPr/>
          <a:lstStyle>
            <a:lvl1pPr>
              <a:defRPr/>
            </a:lvl1pPr>
          </a:lstStyle>
          <a:p>
            <a:fld id="{2D754F1C-66B7-4E1E-9E3A-3150C72B3351}" type="slidenum">
              <a:rPr lang="en-US"/>
              <a:pPr/>
              <a:t>‹#›</a:t>
            </a:fld>
            <a:endParaRPr lang="en-US"/>
          </a:p>
        </p:txBody>
      </p:sp>
      <p:sp>
        <p:nvSpPr>
          <p:cNvPr id="8" name="Footer Placeholder 4"/>
          <p:cNvSpPr>
            <a:spLocks noGrp="1"/>
          </p:cNvSpPr>
          <p:nvPr>
            <p:ph type="ftr" sz="quarter" idx="3"/>
          </p:nvPr>
        </p:nvSpPr>
        <p:spPr>
          <a:xfrm>
            <a:off x="7518400" y="6324601"/>
            <a:ext cx="4064000" cy="365125"/>
          </a:xfrm>
          <a:prstGeom prst="rect">
            <a:avLst/>
          </a:prstGeom>
        </p:spPr>
        <p:txBody>
          <a:bodyPr vert="horz" lIns="91440" tIns="45720" rIns="91440" bIns="45720" rtlCol="0" anchor="ctr"/>
          <a:lstStyle>
            <a:lvl1pPr algn="ctr">
              <a:defRPr sz="105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r"/>
            <a:r>
              <a:rPr lang="en-US" dirty="0"/>
              <a:t>Center for Food Security and Public Health                 Iowa State University</a:t>
            </a:r>
          </a:p>
        </p:txBody>
      </p:sp>
    </p:spTree>
    <p:extLst>
      <p:ext uri="{BB962C8B-B14F-4D97-AF65-F5344CB8AC3E}">
        <p14:creationId xmlns:p14="http://schemas.microsoft.com/office/powerpoint/2010/main" val="1907923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6C7DC-F28A-484A-B749-C0DBBA4A6722}"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1690496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D2504-CEAC-4618-8997-EE0259AC4734}"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923681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819447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0A798-CE03-4060-A5D4-032358FE1489}"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879676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660E35-ADE8-46EF-AC8C-8596136F7F69}"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2103330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71053E-5030-443C-B3C4-F40F9C046F8C}" type="datetime1">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2951423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D9DB0-CE61-4833-980B-2082B880DF05}" type="datetime1">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201009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6077B4-FC80-4737-91C6-C90C50C8179B}" type="datetime1">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537849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894958-6269-4396-93A4-F3F3872B6A96}"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260723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D9D8EF-B2ED-49FD-8A33-A19BA8767F4C}" type="datetime1">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1501875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A034E5-14A5-41C7-9B90-75929E081699}"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3337967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3C9AD8-A08E-4810-AA6B-12C2B283C880}" type="datetime1">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31610-6EB2-433B-B2B6-50BE333B008C}" type="slidenum">
              <a:rPr lang="en-US" smtClean="0"/>
              <a:t>‹#›</a:t>
            </a:fld>
            <a:endParaRPr lang="en-US"/>
          </a:p>
        </p:txBody>
      </p:sp>
    </p:spTree>
    <p:extLst>
      <p:ext uri="{BB962C8B-B14F-4D97-AF65-F5344CB8AC3E}">
        <p14:creationId xmlns:p14="http://schemas.microsoft.com/office/powerpoint/2010/main" val="1575278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78530" name="Rectangle 2"/>
          <p:cNvSpPr>
            <a:spLocks noGrp="1" noChangeArrowheads="1"/>
          </p:cNvSpPr>
          <p:nvPr>
            <p:ph type="ctrTitle"/>
          </p:nvPr>
        </p:nvSpPr>
        <p:spPr>
          <a:xfrm>
            <a:off x="914400" y="2130426"/>
            <a:ext cx="10363200" cy="1470025"/>
          </a:xfrm>
        </p:spPr>
        <p:txBody>
          <a:bodyPr/>
          <a:lstStyle>
            <a:lvl1pPr>
              <a:defRPr sz="4300">
                <a:latin typeface="+mn-lt"/>
              </a:defRPr>
            </a:lvl1pPr>
          </a:lstStyle>
          <a:p>
            <a:r>
              <a:rPr lang="en-US" dirty="0"/>
              <a:t>Click to edit Master title style</a:t>
            </a:r>
          </a:p>
        </p:txBody>
      </p:sp>
      <p:sp>
        <p:nvSpPr>
          <p:cNvPr id="278531" name="Rectangle 3"/>
          <p:cNvSpPr>
            <a:spLocks noGrp="1" noChangeArrowheads="1"/>
          </p:cNvSpPr>
          <p:nvPr>
            <p:ph type="subTitle" idx="1"/>
          </p:nvPr>
        </p:nvSpPr>
        <p:spPr>
          <a:xfrm>
            <a:off x="1828800" y="3886200"/>
            <a:ext cx="8534400" cy="1752600"/>
          </a:xfrm>
        </p:spPr>
        <p:txBody>
          <a:bodyPr/>
          <a:lstStyle>
            <a:lvl1pPr marL="0" indent="0" algn="ctr">
              <a:buFontTx/>
              <a:buNone/>
              <a:defRPr sz="3600">
                <a:latin typeface="+mn-lt"/>
              </a:defRPr>
            </a:lvl1pPr>
          </a:lstStyle>
          <a:p>
            <a:r>
              <a:rPr lang="en-US" dirty="0"/>
              <a:t>Click to edit Master subtitle style</a:t>
            </a:r>
          </a:p>
        </p:txBody>
      </p:sp>
      <p:sp>
        <p:nvSpPr>
          <p:cNvPr id="5" name="Rectangle 4"/>
          <p:cNvSpPr>
            <a:spLocks noGrp="1" noChangeArrowheads="1"/>
          </p:cNvSpPr>
          <p:nvPr>
            <p:ph type="dt" sz="half" idx="10"/>
          </p:nvPr>
        </p:nvSpPr>
        <p:spPr>
          <a:xfrm>
            <a:off x="609600" y="6245225"/>
            <a:ext cx="2844800" cy="476250"/>
          </a:xfrm>
        </p:spPr>
        <p:txBody>
          <a:bodyPr/>
          <a:lstStyle>
            <a:lvl1pPr>
              <a:defRPr smtClean="0"/>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xfrm>
            <a:off x="4165600" y="6245225"/>
            <a:ext cx="3860800" cy="476250"/>
          </a:xfrm>
        </p:spPr>
        <p:txBody>
          <a:bodyPr/>
          <a:lstStyle>
            <a:lvl1pPr>
              <a:defRPr sz="1100" smtClean="0"/>
            </a:lvl1pPr>
          </a:lstStyle>
          <a:p>
            <a:pPr>
              <a:defRPr/>
            </a:pPr>
            <a:r>
              <a:rPr lang="en-US" dirty="0">
                <a:solidFill>
                  <a:srgbClr val="FFFFFF"/>
                </a:solidFill>
              </a:rPr>
              <a:t>Center for Food Security and Public Health, Iowa State University, 2012</a:t>
            </a:r>
          </a:p>
        </p:txBody>
      </p:sp>
    </p:spTree>
    <p:extLst>
      <p:ext uri="{BB962C8B-B14F-4D97-AF65-F5344CB8AC3E}">
        <p14:creationId xmlns:p14="http://schemas.microsoft.com/office/powerpoint/2010/main" val="2258969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Full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5647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82888" r="8758"/>
          <a:stretch/>
        </p:blipFill>
        <p:spPr>
          <a:xfrm>
            <a:off x="0" y="5684422"/>
            <a:ext cx="12192000" cy="11735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2161" y="5463104"/>
            <a:ext cx="2106278" cy="1185618"/>
          </a:xfrm>
          <a:prstGeom prst="rect">
            <a:avLst/>
          </a:prstGeom>
        </p:spPr>
      </p:pic>
    </p:spTree>
    <p:extLst>
      <p:ext uri="{BB962C8B-B14F-4D97-AF65-F5344CB8AC3E}">
        <p14:creationId xmlns:p14="http://schemas.microsoft.com/office/powerpoint/2010/main" val="1988216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Center for Food Security and Public Health, Iowa State University, 2012</a:t>
            </a:r>
          </a:p>
        </p:txBody>
      </p:sp>
      <p:sp>
        <p:nvSpPr>
          <p:cNvPr id="7" name="Rectangle 6"/>
          <p:cNvSpPr txBox="1">
            <a:spLocks noChangeArrowheads="1"/>
          </p:cNvSpPr>
          <p:nvPr userDrawn="1"/>
        </p:nvSpPr>
        <p:spPr bwMode="auto">
          <a:xfrm>
            <a:off x="3556000" y="6457950"/>
            <a:ext cx="28448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dirty="0">
              <a:solidFill>
                <a:srgbClr val="000000"/>
              </a:solidFill>
            </a:endParaRPr>
          </a:p>
        </p:txBody>
      </p:sp>
    </p:spTree>
    <p:extLst>
      <p:ext uri="{BB962C8B-B14F-4D97-AF65-F5344CB8AC3E}">
        <p14:creationId xmlns:p14="http://schemas.microsoft.com/office/powerpoint/2010/main" val="4215614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2400" y="2828925"/>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1422400" y="4214814"/>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Center for Food Security and Public Health, Iowa State University, 2012</a:t>
            </a:r>
          </a:p>
        </p:txBody>
      </p:sp>
    </p:spTree>
    <p:extLst>
      <p:ext uri="{BB962C8B-B14F-4D97-AF65-F5344CB8AC3E}">
        <p14:creationId xmlns:p14="http://schemas.microsoft.com/office/powerpoint/2010/main" val="2230409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0"/>
            <a:ext cx="52832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Center for Food Security and Public Health, Iowa State University, 2012</a:t>
            </a:r>
          </a:p>
        </p:txBody>
      </p:sp>
    </p:spTree>
    <p:extLst>
      <p:ext uri="{BB962C8B-B14F-4D97-AF65-F5344CB8AC3E}">
        <p14:creationId xmlns:p14="http://schemas.microsoft.com/office/powerpoint/2010/main" val="3151235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Center for Food Security and Public Health, Iowa State University, 2012</a:t>
            </a:r>
          </a:p>
        </p:txBody>
      </p:sp>
    </p:spTree>
    <p:extLst>
      <p:ext uri="{BB962C8B-B14F-4D97-AF65-F5344CB8AC3E}">
        <p14:creationId xmlns:p14="http://schemas.microsoft.com/office/powerpoint/2010/main" val="604065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FFFFFF"/>
                </a:solidFill>
              </a:rPr>
              <a:t>Center for Food Security and Public Health, Iowa State University, 2012</a:t>
            </a:r>
          </a:p>
        </p:txBody>
      </p:sp>
    </p:spTree>
    <p:extLst>
      <p:ext uri="{BB962C8B-B14F-4D97-AF65-F5344CB8AC3E}">
        <p14:creationId xmlns:p14="http://schemas.microsoft.com/office/powerpoint/2010/main" val="5846332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dirty="0">
              <a:solidFill>
                <a:srgbClr val="000000"/>
              </a:solidFill>
              <a:latin typeface="Arial" charset="0"/>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r>
              <a:rPr lang="en-US" dirty="0">
                <a:solidFill>
                  <a:srgbClr val="FFFFFF"/>
                </a:solidFill>
                <a:latin typeface="Arial" charset="0"/>
              </a:rPr>
              <a:t>Center for Food Security and Public Health, Iowa State University, 2012</a:t>
            </a:r>
          </a:p>
        </p:txBody>
      </p:sp>
    </p:spTree>
    <p:extLst>
      <p:ext uri="{BB962C8B-B14F-4D97-AF65-F5344CB8AC3E}">
        <p14:creationId xmlns:p14="http://schemas.microsoft.com/office/powerpoint/2010/main" val="3448270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o Logo">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pPr fontAlgn="base">
              <a:spcBef>
                <a:spcPct val="0"/>
              </a:spcBef>
              <a:spcAft>
                <a:spcPct val="0"/>
              </a:spcAft>
              <a:defRPr/>
            </a:pPr>
            <a:r>
              <a:rPr lang="en-US" dirty="0">
                <a:solidFill>
                  <a:srgbClr val="FFFFFF"/>
                </a:solidFill>
                <a:latin typeface="Arial" charset="0"/>
              </a:rPr>
              <a:t>Center for Food Security and Public Health, Iowa State University, 2012</a:t>
            </a:r>
          </a:p>
        </p:txBody>
      </p:sp>
      <p:sp>
        <p:nvSpPr>
          <p:cNvPr id="5" name="Content Placeholder 2"/>
          <p:cNvSpPr>
            <a:spLocks noGrp="1"/>
          </p:cNvSpPr>
          <p:nvPr>
            <p:ph idx="1"/>
          </p:nvPr>
        </p:nvSpPr>
        <p:spPr>
          <a:xfrm>
            <a:off x="609600" y="1371600"/>
            <a:ext cx="1097280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484117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9" name="Text Placeholder 8"/>
          <p:cNvSpPr>
            <a:spLocks noGrp="1"/>
          </p:cNvSpPr>
          <p:nvPr>
            <p:ph type="body" sz="quarter" idx="10"/>
          </p:nvPr>
        </p:nvSpPr>
        <p:spPr>
          <a:xfrm>
            <a:off x="838200" y="5187566"/>
            <a:ext cx="10515600" cy="1325563"/>
          </a:xfrm>
        </p:spPr>
        <p:txBody>
          <a:bodyPr anchor="ctr">
            <a:normAutofit/>
          </a:bodyPr>
          <a:lstStyle>
            <a:lvl1pPr marL="0" indent="0" algn="ctr">
              <a:buFontTx/>
              <a:buNone/>
              <a:defRPr sz="4400"/>
            </a:lvl1pPr>
          </a:lstStyle>
          <a:p>
            <a:pPr lvl="0"/>
            <a:endParaRPr lang="en-US" dirty="0"/>
          </a:p>
        </p:txBody>
      </p:sp>
    </p:spTree>
    <p:extLst>
      <p:ext uri="{BB962C8B-B14F-4D97-AF65-F5344CB8AC3E}">
        <p14:creationId xmlns:p14="http://schemas.microsoft.com/office/powerpoint/2010/main" val="213759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s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7958"/>
          </a:xfrm>
        </p:spPr>
        <p:txBody>
          <a:bodyPr/>
          <a:lstStyle>
            <a:lvl1pPr algn="ctr">
              <a:defRPr/>
            </a:lvl1pPr>
          </a:lstStyle>
          <a:p>
            <a:r>
              <a:rPr lang="en-US" dirty="0"/>
              <a:t>Click to edit Master title style</a:t>
            </a:r>
          </a:p>
        </p:txBody>
      </p:sp>
      <p:sp>
        <p:nvSpPr>
          <p:cNvPr id="9" name="Text Placeholder 8"/>
          <p:cNvSpPr>
            <a:spLocks noGrp="1"/>
          </p:cNvSpPr>
          <p:nvPr>
            <p:ph type="body" sz="quarter" idx="10"/>
          </p:nvPr>
        </p:nvSpPr>
        <p:spPr>
          <a:xfrm>
            <a:off x="838200" y="5781635"/>
            <a:ext cx="10515600" cy="857958"/>
          </a:xfrm>
        </p:spPr>
        <p:txBody>
          <a:bodyPr anchor="ctr">
            <a:normAutofit/>
          </a:bodyPr>
          <a:lstStyle>
            <a:lvl1pPr marL="0" indent="0" algn="ctr">
              <a:buFontTx/>
              <a:buNone/>
              <a:defRPr sz="4400">
                <a:latin typeface="Arial" panose="020B0604020202020204" pitchFamily="34" charset="0"/>
                <a:cs typeface="Arial" panose="020B0604020202020204" pitchFamily="34" charset="0"/>
              </a:defRPr>
            </a:lvl1pPr>
          </a:lstStyle>
          <a:p>
            <a:pPr lvl="0"/>
            <a:endParaRPr lang="en-US" dirty="0"/>
          </a:p>
        </p:txBody>
      </p:sp>
      <p:sp>
        <p:nvSpPr>
          <p:cNvPr id="4" name="Content Placeholder 3"/>
          <p:cNvSpPr>
            <a:spLocks noGrp="1"/>
          </p:cNvSpPr>
          <p:nvPr>
            <p:ph sz="quarter" idx="11"/>
          </p:nvPr>
        </p:nvSpPr>
        <p:spPr>
          <a:xfrm>
            <a:off x="838200" y="1287463"/>
            <a:ext cx="105156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93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56A084-461A-4660-8A6E-002426C13C1C}"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92366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56A084-461A-4660-8A6E-002426C13C1C}"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106042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56A084-461A-4660-8A6E-002426C13C1C}" type="datetimeFigureOut">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2273444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56A084-461A-4660-8A6E-002426C13C1C}"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D9CC57-6C1C-472F-B063-1A948705F186}" type="slidenum">
              <a:rPr lang="en-US" smtClean="0"/>
              <a:t>‹#›</a:t>
            </a:fld>
            <a:endParaRPr lang="en-US"/>
          </a:p>
        </p:txBody>
      </p:sp>
    </p:spTree>
    <p:extLst>
      <p:ext uri="{BB962C8B-B14F-4D97-AF65-F5344CB8AC3E}">
        <p14:creationId xmlns:p14="http://schemas.microsoft.com/office/powerpoint/2010/main" val="33738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4.jpg"/><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56A084-461A-4660-8A6E-002426C13C1C}" type="datetimeFigureOut">
              <a:rPr lang="en-US" smtClean="0"/>
              <a:t>8/3/2021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9CC57-6C1C-472F-B063-1A948705F186}" type="slidenum">
              <a:rPr lang="en-US" smtClean="0"/>
              <a:t>‹#›</a:t>
            </a:fld>
            <a:endParaRPr lang="en-US"/>
          </a:p>
        </p:txBody>
      </p:sp>
    </p:spTree>
    <p:extLst>
      <p:ext uri="{BB962C8B-B14F-4D97-AF65-F5344CB8AC3E}">
        <p14:creationId xmlns:p14="http://schemas.microsoft.com/office/powerpoint/2010/main" val="607897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68" r:id="rId4"/>
    <p:sldLayoutId id="2147483669"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99" r:id="rId15"/>
    <p:sldLayoutId id="2147483700" r:id="rId16"/>
    <p:sldLayoutId id="2147483702" r:id="rId17"/>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845834-5993-4125-AAEC-53049FD2EF5D}" type="datetime1">
              <a:rPr lang="en-US" smtClean="0"/>
              <a:t>8/3/2021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31610-6EB2-433B-B2B6-50BE333B008C}" type="slidenum">
              <a:rPr lang="en-US" smtClean="0"/>
              <a:t>‹#›</a:t>
            </a:fld>
            <a:endParaRPr lang="en-US"/>
          </a:p>
        </p:txBody>
      </p:sp>
    </p:spTree>
    <p:extLst>
      <p:ext uri="{BB962C8B-B14F-4D97-AF65-F5344CB8AC3E}">
        <p14:creationId xmlns:p14="http://schemas.microsoft.com/office/powerpoint/2010/main" val="11878607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026" name="Rectangle 2"/>
          <p:cNvSpPr>
            <a:spLocks noGrp="1" noChangeArrowheads="1"/>
          </p:cNvSpPr>
          <p:nvPr>
            <p:ph type="title"/>
          </p:nvPr>
        </p:nvSpPr>
        <p:spPr bwMode="auto">
          <a:xfrm>
            <a:off x="609600" y="7620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Headline</a:t>
            </a:r>
          </a:p>
        </p:txBody>
      </p:sp>
      <p:sp>
        <p:nvSpPr>
          <p:cNvPr id="1027" name="Rectangle 3"/>
          <p:cNvSpPr>
            <a:spLocks noGrp="1" noChangeArrowheads="1"/>
          </p:cNvSpPr>
          <p:nvPr>
            <p:ph type="body" idx="1"/>
          </p:nvPr>
        </p:nvSpPr>
        <p:spPr bwMode="auto">
          <a:xfrm>
            <a:off x="609600" y="1371600"/>
            <a:ext cx="109728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09600" y="6400801"/>
            <a:ext cx="28448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mn-lt"/>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860800" y="6477000"/>
            <a:ext cx="4470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smtClean="0">
                <a:solidFill>
                  <a:schemeClr val="bg1"/>
                </a:solidFill>
              </a:defRPr>
            </a:lvl1pPr>
          </a:lstStyle>
          <a:p>
            <a:pPr fontAlgn="base">
              <a:spcBef>
                <a:spcPct val="0"/>
              </a:spcBef>
              <a:spcAft>
                <a:spcPct val="0"/>
              </a:spcAft>
              <a:defRPr/>
            </a:pPr>
            <a:r>
              <a:rPr lang="en-US" dirty="0">
                <a:solidFill>
                  <a:srgbClr val="FFFFFF"/>
                </a:solidFill>
                <a:latin typeface="Arial" charset="0"/>
              </a:rPr>
              <a:t>Center for Food Security and Public Health, Iowa State University, 2012</a:t>
            </a:r>
          </a:p>
        </p:txBody>
      </p:sp>
      <p:sp>
        <p:nvSpPr>
          <p:cNvPr id="9" name="Rectangle 6"/>
          <p:cNvSpPr txBox="1">
            <a:spLocks noChangeArrowheads="1"/>
          </p:cNvSpPr>
          <p:nvPr/>
        </p:nvSpPr>
        <p:spPr bwMode="auto">
          <a:xfrm>
            <a:off x="3556000" y="6457950"/>
            <a:ext cx="28448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sz="1400" dirty="0">
              <a:solidFill>
                <a:srgbClr val="000000"/>
              </a:solidFill>
            </a:endParaRPr>
          </a:p>
        </p:txBody>
      </p:sp>
    </p:spTree>
    <p:extLst>
      <p:ext uri="{BB962C8B-B14F-4D97-AF65-F5344CB8AC3E}">
        <p14:creationId xmlns:p14="http://schemas.microsoft.com/office/powerpoint/2010/main" val="9122040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hf sldNum="0" hdr="0" ftr="0" dt="0"/>
  <p:txStyles>
    <p:titleStyle>
      <a:lvl1pPr algn="ctr" rtl="0" eaLnBrk="1" fontAlgn="base" hangingPunct="1">
        <a:lnSpc>
          <a:spcPts val="4500"/>
        </a:lnSpc>
        <a:spcBef>
          <a:spcPct val="0"/>
        </a:spcBef>
        <a:spcAft>
          <a:spcPct val="0"/>
        </a:spcAft>
        <a:defRPr sz="4000">
          <a:solidFill>
            <a:schemeClr val="bg1"/>
          </a:solidFill>
          <a:latin typeface="+mn-lt"/>
          <a:ea typeface="+mj-ea"/>
          <a:cs typeface="+mj-cs"/>
        </a:defRPr>
      </a:lvl1pPr>
      <a:lvl2pPr algn="ctr" rtl="0" eaLnBrk="1" fontAlgn="base" hangingPunct="1">
        <a:spcBef>
          <a:spcPct val="0"/>
        </a:spcBef>
        <a:spcAft>
          <a:spcPct val="0"/>
        </a:spcAft>
        <a:defRPr sz="4400">
          <a:solidFill>
            <a:schemeClr val="bg1"/>
          </a:solidFill>
          <a:latin typeface="Verdana" pitchFamily="34" charset="0"/>
        </a:defRPr>
      </a:lvl2pPr>
      <a:lvl3pPr algn="ctr" rtl="0" eaLnBrk="1" fontAlgn="base" hangingPunct="1">
        <a:spcBef>
          <a:spcPct val="0"/>
        </a:spcBef>
        <a:spcAft>
          <a:spcPct val="0"/>
        </a:spcAft>
        <a:defRPr sz="4400">
          <a:solidFill>
            <a:schemeClr val="bg1"/>
          </a:solidFill>
          <a:latin typeface="Verdana" pitchFamily="34" charset="0"/>
        </a:defRPr>
      </a:lvl3pPr>
      <a:lvl4pPr algn="ctr" rtl="0" eaLnBrk="1" fontAlgn="base" hangingPunct="1">
        <a:spcBef>
          <a:spcPct val="0"/>
        </a:spcBef>
        <a:spcAft>
          <a:spcPct val="0"/>
        </a:spcAft>
        <a:defRPr sz="4400">
          <a:solidFill>
            <a:schemeClr val="bg1"/>
          </a:solidFill>
          <a:latin typeface="Verdana" pitchFamily="34" charset="0"/>
        </a:defRPr>
      </a:lvl4pPr>
      <a:lvl5pPr algn="ctr" rtl="0" eaLnBrk="1" fontAlgn="base" hangingPunct="1">
        <a:spcBef>
          <a:spcPct val="0"/>
        </a:spcBef>
        <a:spcAft>
          <a:spcPct val="0"/>
        </a:spcAft>
        <a:defRPr sz="4400">
          <a:solidFill>
            <a:schemeClr val="bg1"/>
          </a:solidFill>
          <a:latin typeface="Verdana" pitchFamily="34" charset="0"/>
        </a:defRPr>
      </a:lvl5pPr>
      <a:lvl6pPr marL="457200" algn="ctr" rtl="0" eaLnBrk="1" fontAlgn="base" hangingPunct="1">
        <a:spcBef>
          <a:spcPct val="0"/>
        </a:spcBef>
        <a:spcAft>
          <a:spcPct val="0"/>
        </a:spcAft>
        <a:defRPr sz="4400">
          <a:solidFill>
            <a:schemeClr val="bg1"/>
          </a:solidFill>
          <a:latin typeface="Verdana" pitchFamily="34" charset="0"/>
        </a:defRPr>
      </a:lvl6pPr>
      <a:lvl7pPr marL="914400" algn="ctr" rtl="0" eaLnBrk="1" fontAlgn="base" hangingPunct="1">
        <a:spcBef>
          <a:spcPct val="0"/>
        </a:spcBef>
        <a:spcAft>
          <a:spcPct val="0"/>
        </a:spcAft>
        <a:defRPr sz="4400">
          <a:solidFill>
            <a:schemeClr val="bg1"/>
          </a:solidFill>
          <a:latin typeface="Verdana" pitchFamily="34" charset="0"/>
        </a:defRPr>
      </a:lvl7pPr>
      <a:lvl8pPr marL="1371600" algn="ctr" rtl="0" eaLnBrk="1" fontAlgn="base" hangingPunct="1">
        <a:spcBef>
          <a:spcPct val="0"/>
        </a:spcBef>
        <a:spcAft>
          <a:spcPct val="0"/>
        </a:spcAft>
        <a:defRPr sz="4400">
          <a:solidFill>
            <a:schemeClr val="bg1"/>
          </a:solidFill>
          <a:latin typeface="Verdana" pitchFamily="34" charset="0"/>
        </a:defRPr>
      </a:lvl8pPr>
      <a:lvl9pPr marL="1828800" algn="ctr" rtl="0" eaLnBrk="1" fontAlgn="base" hangingPunct="1">
        <a:spcBef>
          <a:spcPct val="0"/>
        </a:spcBef>
        <a:spcAft>
          <a:spcPct val="0"/>
        </a:spcAft>
        <a:defRPr sz="4400">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32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www.cfsph.iastate.edu/biosecurity/" TargetMode="Externa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www.cfsph.iastate.edu/biosecurity/"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6.png"/><Relationship Id="rId5" Type="http://schemas.openxmlformats.org/officeDocument/2006/relationships/hyperlink" Target="http://www.cfsph.iastate.edu/biosecurity/"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hyperlink" Target="http://www.cfsph.iastate.edu/biosecurit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hyperlink" Target="http://www.cfsph.iastate.edu/biosecurity/"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cfsph.iastate.edu/biosecurity/"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30.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70.tmp"/><Relationship Id="rId3" Type="http://schemas.openxmlformats.org/officeDocument/2006/relationships/image" Target="../media/image66.jpeg"/><Relationship Id="rId7" Type="http://schemas.openxmlformats.org/officeDocument/2006/relationships/hyperlink" Target="http://www.securepork.org/" TargetMode="External"/><Relationship Id="rId2" Type="http://schemas.openxmlformats.org/officeDocument/2006/relationships/notesSlide" Target="../notesSlides/notesSlide33.xml"/><Relationship Id="rId1" Type="http://schemas.openxmlformats.org/officeDocument/2006/relationships/slideLayout" Target="../slideLayouts/slideLayout32.xml"/><Relationship Id="rId6" Type="http://schemas.openxmlformats.org/officeDocument/2006/relationships/image" Target="../media/image69.tmp"/><Relationship Id="rId5" Type="http://schemas.openxmlformats.org/officeDocument/2006/relationships/image" Target="../media/image68.PNG"/><Relationship Id="rId4" Type="http://schemas.openxmlformats.org/officeDocument/2006/relationships/image" Target="../media/image67.tmp"/></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32.xml"/><Relationship Id="rId5" Type="http://schemas.openxmlformats.org/officeDocument/2006/relationships/hyperlink" Target="http://www.securepork.org/" TargetMode="External"/><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35.xml"/><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hyperlink" Target="http://www.securebeef.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securepork.org/" TargetMode="External"/><Relationship Id="rId7"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3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hyperlink" Target="http://www.cfsph.iastate.edu/biosecurity/"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8.tmp"/></Relationships>
</file>

<file path=ppt/slides/_rels/slide38.xml.rels><?xml version="1.0" encoding="UTF-8" standalone="yes"?>
<Relationships xmlns="http://schemas.openxmlformats.org/package/2006/relationships"><Relationship Id="rId3" Type="http://schemas.openxmlformats.org/officeDocument/2006/relationships/hyperlink" Target="http://www.extension.iastate.edu/diversity/ext"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4.xml"/><Relationship Id="rId7" Type="http://schemas.openxmlformats.org/officeDocument/2006/relationships/image" Target="../media/image10.jpe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8.tmp"/><Relationship Id="rId3" Type="http://schemas.openxmlformats.org/officeDocument/2006/relationships/image" Target="../media/image13.tmp"/><Relationship Id="rId7" Type="http://schemas.openxmlformats.org/officeDocument/2006/relationships/image" Target="../media/image17.tm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tmp"/><Relationship Id="rId5" Type="http://schemas.openxmlformats.org/officeDocument/2006/relationships/image" Target="../media/image15.tmp"/><Relationship Id="rId4" Type="http://schemas.openxmlformats.org/officeDocument/2006/relationships/image" Target="../media/image14.tm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9iy9Ebqr5-w" TargetMode="External"/><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PROTECT YOUR PIGS </a:t>
            </a:r>
          </a:p>
        </p:txBody>
      </p:sp>
      <p:sp>
        <p:nvSpPr>
          <p:cNvPr id="3" name="Subtitle 2"/>
          <p:cNvSpPr>
            <a:spLocks noGrp="1"/>
          </p:cNvSpPr>
          <p:nvPr>
            <p:ph type="subTitle" idx="1"/>
          </p:nvPr>
        </p:nvSpPr>
        <p:spPr/>
        <p:txBody>
          <a:bodyPr/>
          <a:lstStyle/>
          <a:p>
            <a:endParaRPr lang="en-US"/>
          </a:p>
        </p:txBody>
      </p:sp>
      <p:sp>
        <p:nvSpPr>
          <p:cNvPr id="5" name="Footer Placeholder 4"/>
          <p:cNvSpPr>
            <a:spLocks noGrp="1"/>
          </p:cNvSpPr>
          <p:nvPr>
            <p:ph type="ftr" sz="quarter" idx="11"/>
          </p:nvPr>
        </p:nvSpPr>
        <p:spPr/>
        <p:txBody>
          <a:bodyPr/>
          <a:lstStyle/>
          <a:p>
            <a:r>
              <a:rPr lang="en-US"/>
              <a:t>www.cfsph.iastate.edu/biosecurity</a:t>
            </a:r>
            <a:endParaRPr lang="en-US" dirty="0"/>
          </a:p>
        </p:txBody>
      </p:sp>
    </p:spTree>
    <p:extLst>
      <p:ext uri="{BB962C8B-B14F-4D97-AF65-F5344CB8AC3E}">
        <p14:creationId xmlns:p14="http://schemas.microsoft.com/office/powerpoint/2010/main" val="1394178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to Biosecurity NOW</a:t>
            </a:r>
          </a:p>
        </p:txBody>
      </p:sp>
      <p:sp>
        <p:nvSpPr>
          <p:cNvPr id="3" name="Content Placeholder 2"/>
          <p:cNvSpPr>
            <a:spLocks noGrp="1"/>
          </p:cNvSpPr>
          <p:nvPr>
            <p:ph idx="1"/>
          </p:nvPr>
        </p:nvSpPr>
        <p:spPr>
          <a:xfrm>
            <a:off x="838200" y="1825625"/>
            <a:ext cx="10739718" cy="4351338"/>
          </a:xfrm>
        </p:spPr>
        <p:txBody>
          <a:bodyPr/>
          <a:lstStyle/>
          <a:p>
            <a:r>
              <a:rPr lang="en-US" dirty="0"/>
              <a:t>Common disease prevention</a:t>
            </a:r>
          </a:p>
          <a:p>
            <a:pPr lvl="1"/>
            <a:r>
              <a:rPr lang="en-US" dirty="0"/>
              <a:t>Similar exposure routes for foreign animal or unknown diseases</a:t>
            </a:r>
          </a:p>
        </p:txBody>
      </p:sp>
      <p:sp>
        <p:nvSpPr>
          <p:cNvPr id="4" name="Content Placeholder 1"/>
          <p:cNvSpPr txBox="1">
            <a:spLocks/>
          </p:cNvSpPr>
          <p:nvPr/>
        </p:nvSpPr>
        <p:spPr>
          <a:xfrm>
            <a:off x="838200" y="2785033"/>
            <a:ext cx="5539740" cy="3266093"/>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Verdana" panose="020B0604030504040204" pitchFamily="34" charset="0"/>
                <a:ea typeface="Verdana" panose="020B0604030504040204" pitchFamily="34" charset="0"/>
              </a:rPr>
              <a:t>Porcine Epidemic Diarrhea</a:t>
            </a:r>
          </a:p>
          <a:p>
            <a:r>
              <a:rPr lang="en-US" dirty="0">
                <a:latin typeface="Verdana" panose="020B0604030504040204" pitchFamily="34" charset="0"/>
                <a:ea typeface="Verdana" panose="020B0604030504040204" pitchFamily="34" charset="0"/>
              </a:rPr>
              <a:t>Direct contact</a:t>
            </a:r>
          </a:p>
          <a:p>
            <a:pPr lvl="1"/>
            <a:r>
              <a:rPr lang="en-US" dirty="0">
                <a:latin typeface="Verdana" panose="020B0604030504040204" pitchFamily="34" charset="0"/>
                <a:ea typeface="Verdana" panose="020B0604030504040204" pitchFamily="34" charset="0"/>
              </a:rPr>
              <a:t>Blood, feces, semen</a:t>
            </a:r>
          </a:p>
          <a:p>
            <a:r>
              <a:rPr lang="en-US" dirty="0">
                <a:latin typeface="Verdana" panose="020B0604030504040204" pitchFamily="34" charset="0"/>
                <a:ea typeface="Verdana" panose="020B0604030504040204" pitchFamily="34" charset="0"/>
              </a:rPr>
              <a:t>Fomites</a:t>
            </a:r>
          </a:p>
          <a:p>
            <a:r>
              <a:rPr lang="en-US" dirty="0">
                <a:latin typeface="Verdana" panose="020B0604030504040204" pitchFamily="34" charset="0"/>
                <a:ea typeface="Verdana" panose="020B0604030504040204" pitchFamily="34" charset="0"/>
              </a:rPr>
              <a:t>Oral</a:t>
            </a:r>
          </a:p>
          <a:p>
            <a:pPr lvl="1"/>
            <a:r>
              <a:rPr lang="en-US" dirty="0">
                <a:latin typeface="Verdana" panose="020B0604030504040204" pitchFamily="34" charset="0"/>
                <a:ea typeface="Verdana" panose="020B0604030504040204" pitchFamily="34" charset="0"/>
              </a:rPr>
              <a:t>Consuming feces</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from infected animals</a:t>
            </a:r>
          </a:p>
        </p:txBody>
      </p:sp>
      <p:sp>
        <p:nvSpPr>
          <p:cNvPr id="5" name="Content Placeholder 6"/>
          <p:cNvSpPr txBox="1">
            <a:spLocks/>
          </p:cNvSpPr>
          <p:nvPr/>
        </p:nvSpPr>
        <p:spPr>
          <a:xfrm>
            <a:off x="6377940" y="2785033"/>
            <a:ext cx="5086350" cy="3266093"/>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Verdana" panose="020B0604030504040204" pitchFamily="34" charset="0"/>
                <a:ea typeface="Verdana" panose="020B0604030504040204" pitchFamily="34" charset="0"/>
              </a:rPr>
              <a:t>Foot and Mouth Disease</a:t>
            </a:r>
          </a:p>
          <a:p>
            <a:r>
              <a:rPr lang="en-US" dirty="0">
                <a:latin typeface="Verdana" panose="020B0604030504040204" pitchFamily="34" charset="0"/>
                <a:ea typeface="Verdana" panose="020B0604030504040204" pitchFamily="34" charset="0"/>
              </a:rPr>
              <a:t>Direct contact</a:t>
            </a:r>
          </a:p>
          <a:p>
            <a:pPr lvl="1"/>
            <a:r>
              <a:rPr lang="en-US" dirty="0">
                <a:latin typeface="Verdana" panose="020B0604030504040204" pitchFamily="34" charset="0"/>
                <a:ea typeface="Verdana" panose="020B0604030504040204" pitchFamily="34" charset="0"/>
              </a:rPr>
              <a:t>Blood, feces, semen</a:t>
            </a:r>
          </a:p>
          <a:p>
            <a:r>
              <a:rPr lang="en-US" dirty="0">
                <a:latin typeface="Verdana" panose="020B0604030504040204" pitchFamily="34" charset="0"/>
                <a:ea typeface="Verdana" panose="020B0604030504040204" pitchFamily="34" charset="0"/>
              </a:rPr>
              <a:t>Fomites</a:t>
            </a:r>
          </a:p>
          <a:p>
            <a:r>
              <a:rPr lang="en-US" dirty="0">
                <a:latin typeface="Verdana" panose="020B0604030504040204" pitchFamily="34" charset="0"/>
                <a:ea typeface="Verdana" panose="020B0604030504040204" pitchFamily="34" charset="0"/>
              </a:rPr>
              <a:t>Oral</a:t>
            </a:r>
          </a:p>
          <a:p>
            <a:pPr lvl="1"/>
            <a:r>
              <a:rPr lang="en-US" dirty="0">
                <a:latin typeface="Verdana" panose="020B0604030504040204" pitchFamily="34" charset="0"/>
                <a:ea typeface="Verdana" panose="020B0604030504040204" pitchFamily="34" charset="0"/>
              </a:rPr>
              <a:t>Consuming feces</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from infected animals</a:t>
            </a:r>
          </a:p>
        </p:txBody>
      </p:sp>
    </p:spTree>
    <p:extLst>
      <p:ext uri="{BB962C8B-B14F-4D97-AF65-F5344CB8AC3E}">
        <p14:creationId xmlns:p14="http://schemas.microsoft.com/office/powerpoint/2010/main" val="319595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g laying down in its pen"/>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9184428" y="1728418"/>
            <a:ext cx="2169372" cy="289249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a:t>Benefits to Biosecurity NOW</a:t>
            </a:r>
            <a:endParaRPr lang="en-US" dirty="0"/>
          </a:p>
        </p:txBody>
      </p:sp>
      <p:sp>
        <p:nvSpPr>
          <p:cNvPr id="3" name="Content Placeholder 2"/>
          <p:cNvSpPr>
            <a:spLocks noGrp="1"/>
          </p:cNvSpPr>
          <p:nvPr>
            <p:ph sz="half" idx="1"/>
          </p:nvPr>
        </p:nvSpPr>
        <p:spPr>
          <a:xfrm>
            <a:off x="838199" y="1825625"/>
            <a:ext cx="5728855" cy="4351338"/>
          </a:xfrm>
        </p:spPr>
        <p:txBody>
          <a:bodyPr/>
          <a:lstStyle/>
          <a:p>
            <a:r>
              <a:rPr lang="en-US" dirty="0"/>
              <a:t>Less disease challenges = better animal health</a:t>
            </a:r>
          </a:p>
          <a:p>
            <a:endParaRPr lang="en-US" dirty="0"/>
          </a:p>
          <a:p>
            <a:r>
              <a:rPr lang="en-US" dirty="0"/>
              <a:t>Decrease infectious burden = better animal health</a:t>
            </a:r>
          </a:p>
          <a:p>
            <a:pPr lvl="1"/>
            <a:r>
              <a:rPr lang="en-US" dirty="0"/>
              <a:t>Dose = Severity</a:t>
            </a:r>
          </a:p>
          <a:p>
            <a:pPr lvl="1"/>
            <a:endParaRPr lang="en-US" dirty="0"/>
          </a:p>
          <a:p>
            <a:r>
              <a:rPr lang="en-US" dirty="0"/>
              <a:t>Better animal health = economic benefits</a:t>
            </a:r>
          </a:p>
        </p:txBody>
      </p:sp>
      <p:pic>
        <p:nvPicPr>
          <p:cNvPr id="4" name="Picture 5" descr="Several piglets standing and looking at the camera.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a:xfrm>
            <a:off x="6094137" y="3883605"/>
            <a:ext cx="3237726" cy="2428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391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400" dirty="0"/>
              <a:t>Daily to Enhanced Biosecurity</a:t>
            </a:r>
            <a:endParaRPr lang="en-US" sz="4000" i="1" dirty="0"/>
          </a:p>
        </p:txBody>
      </p:sp>
      <p:sp>
        <p:nvSpPr>
          <p:cNvPr id="2" name="Text Placeholder 1"/>
          <p:cNvSpPr>
            <a:spLocks noGrp="1"/>
          </p:cNvSpPr>
          <p:nvPr>
            <p:ph type="body" idx="1"/>
          </p:nvPr>
        </p:nvSpPr>
        <p:spPr/>
        <p:txBody>
          <a:bodyPr/>
          <a:lstStyle/>
          <a:p>
            <a:r>
              <a:rPr lang="en-US" i="1" dirty="0"/>
              <a:t>Preparing for the Unexpected to Maintain Pig Health</a:t>
            </a:r>
            <a:endParaRPr lang="en-US" dirty="0"/>
          </a:p>
        </p:txBody>
      </p:sp>
    </p:spTree>
    <p:extLst>
      <p:ext uri="{BB962C8B-B14F-4D97-AF65-F5344CB8AC3E}">
        <p14:creationId xmlns:p14="http://schemas.microsoft.com/office/powerpoint/2010/main" val="4224773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Protecting the Herd</a:t>
            </a:r>
          </a:p>
        </p:txBody>
      </p:sp>
      <p:sp>
        <p:nvSpPr>
          <p:cNvPr id="3" name="Content Placeholder 2"/>
          <p:cNvSpPr>
            <a:spLocks noGrp="1"/>
          </p:cNvSpPr>
          <p:nvPr>
            <p:ph idx="1"/>
          </p:nvPr>
        </p:nvSpPr>
        <p:spPr/>
        <p:txBody>
          <a:bodyPr/>
          <a:lstStyle/>
          <a:p>
            <a:r>
              <a:rPr lang="en-US" dirty="0"/>
              <a:t>Some producers have not dealt with new, </a:t>
            </a:r>
            <a:br>
              <a:rPr lang="en-US" dirty="0"/>
            </a:br>
            <a:r>
              <a:rPr lang="en-US" dirty="0"/>
              <a:t>highly contagious disease</a:t>
            </a:r>
          </a:p>
          <a:p>
            <a:pPr lvl="1"/>
            <a:r>
              <a:rPr lang="en-US" dirty="0"/>
              <a:t>Enhanced biosecurity needed</a:t>
            </a:r>
          </a:p>
          <a:p>
            <a:pPr lvl="1"/>
            <a:r>
              <a:rPr lang="en-US" dirty="0"/>
              <a:t>Animals never zero risk </a:t>
            </a:r>
            <a:br>
              <a:rPr lang="en-US" dirty="0"/>
            </a:br>
            <a:r>
              <a:rPr lang="en-US" dirty="0"/>
              <a:t>of exposure</a:t>
            </a:r>
          </a:p>
          <a:p>
            <a:endParaRPr lang="en-US" dirty="0"/>
          </a:p>
        </p:txBody>
      </p:sp>
      <p:pic>
        <p:nvPicPr>
          <p:cNvPr id="4" name="Content Placeholder 3" descr="Staircase. Bottoms of the stairs is getting started with biosecurity and the top stair is enhanced biosecurity."/>
          <p:cNvPicPr>
            <a:picLocks noChangeAspect="1"/>
          </p:cNvPicPr>
          <p:nvPr/>
        </p:nvPicPr>
        <p:blipFill rotWithShape="1">
          <a:blip r:embed="rId3" cstate="print">
            <a:extLst>
              <a:ext uri="{28A0092B-C50C-407E-A947-70E740481C1C}">
                <a14:useLocalDpi xmlns:a14="http://schemas.microsoft.com/office/drawing/2010/main" val="0"/>
              </a:ext>
            </a:extLst>
          </a:blip>
          <a:srcRect l="14027" r="9967"/>
          <a:stretch/>
        </p:blipFill>
        <p:spPr>
          <a:xfrm>
            <a:off x="6513680" y="2471607"/>
            <a:ext cx="3688081" cy="4062943"/>
          </a:xfrm>
          <a:prstGeom prst="rect">
            <a:avLst/>
          </a:prstGeom>
        </p:spPr>
      </p:pic>
      <p:pic>
        <p:nvPicPr>
          <p:cNvPr id="5" name="Picture 4" descr="A stick figure looking at the staircase, scratching his head, thinking about it."/>
          <p:cNvPicPr>
            <a:picLocks noChangeAspect="1"/>
          </p:cNvPicPr>
          <p:nvPr/>
        </p:nvPicPr>
        <p:blipFill rotWithShape="1">
          <a:blip r:embed="rId4" cstate="print">
            <a:extLst>
              <a:ext uri="{28A0092B-C50C-407E-A947-70E740481C1C}">
                <a14:useLocalDpi xmlns:a14="http://schemas.microsoft.com/office/drawing/2010/main" val="0"/>
              </a:ext>
            </a:extLst>
          </a:blip>
          <a:srcRect t="6437" r="-709"/>
          <a:stretch/>
        </p:blipFill>
        <p:spPr>
          <a:xfrm flipH="1">
            <a:off x="9728880" y="4503078"/>
            <a:ext cx="1382404" cy="1525355"/>
          </a:xfrm>
          <a:prstGeom prst="snip1Rect">
            <a:avLst>
              <a:gd name="adj" fmla="val 46283"/>
            </a:avLst>
          </a:prstGeom>
        </p:spPr>
      </p:pic>
      <p:sp>
        <p:nvSpPr>
          <p:cNvPr id="6" name="TextBox 5"/>
          <p:cNvSpPr txBox="1"/>
          <p:nvPr/>
        </p:nvSpPr>
        <p:spPr>
          <a:xfrm>
            <a:off x="838200" y="4828104"/>
            <a:ext cx="6026727" cy="1200329"/>
          </a:xfrm>
          <a:prstGeom prst="rect">
            <a:avLst/>
          </a:prstGeom>
          <a:noFill/>
        </p:spPr>
        <p:txBody>
          <a:bodyPr wrap="square" rtlCol="0">
            <a:spAutoFit/>
          </a:bodyPr>
          <a:lstStyle/>
          <a:p>
            <a:pPr algn="ctr"/>
            <a: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t>It will be hard for some herds to go from no/little biosecurity </a:t>
            </a:r>
            <a:b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400" i="1" dirty="0">
                <a:solidFill>
                  <a:prstClr val="black"/>
                </a:solidFill>
                <a:latin typeface="Verdana" panose="020B0604030504040204" pitchFamily="34" charset="0"/>
                <a:ea typeface="Verdana" panose="020B0604030504040204" pitchFamily="34" charset="0"/>
                <a:cs typeface="Verdana" panose="020B0604030504040204" pitchFamily="34" charset="0"/>
              </a:rPr>
              <a:t>to enhanced…</a:t>
            </a:r>
          </a:p>
        </p:txBody>
      </p:sp>
    </p:spTree>
    <p:extLst>
      <p:ext uri="{BB962C8B-B14F-4D97-AF65-F5344CB8AC3E}">
        <p14:creationId xmlns:p14="http://schemas.microsoft.com/office/powerpoint/2010/main" val="159839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Big journeys begin with small steps</a:t>
            </a:r>
          </a:p>
        </p:txBody>
      </p:sp>
      <p:pic>
        <p:nvPicPr>
          <p:cNvPr id="1026" name="Picture 2" descr="One ladder with very small steps and a person getting closer to the top. Compared to a second ladder with very large steps and a person stuck at the bottom."/>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02471" y="1767669"/>
            <a:ext cx="3618834" cy="4351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Content Placeholder 8" descr="A staircase with getting started as the first step, daily as the second step, and enhanced as the last step. This is regarding biosecurity st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4036" y="1208615"/>
            <a:ext cx="6572592" cy="5469446"/>
          </a:xfrm>
          <a:prstGeom prst="rect">
            <a:avLst/>
          </a:prstGeom>
        </p:spPr>
      </p:pic>
    </p:spTree>
    <p:extLst>
      <p:ext uri="{BB962C8B-B14F-4D97-AF65-F5344CB8AC3E}">
        <p14:creationId xmlns:p14="http://schemas.microsoft.com/office/powerpoint/2010/main" val="115974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Movement Risks</a:t>
            </a:r>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5236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a drawing of a large operation farm. Showing with arrows, what movements could bring disease."/>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13136" y="579618"/>
            <a:ext cx="9965728" cy="5698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4487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rotecting Your Herd_Flock_ Line of Separation">
            <a:hlinkClick r:id="" action="ppaction://media"/>
          </p:cNvPr>
          <p:cNvPicPr>
            <a:picLocks noGrp="1" noChangeAspect="1"/>
          </p:cNvPicPr>
          <p:nvPr>
            <p:ph sz="quarter" idx="13"/>
            <a:videoFile r:link="rId1"/>
            <p:extLst>
              <p:ext uri="{DAA4B4D4-6D71-4841-9C94-3DE7FCFB9230}">
                <p14:media xmlns:p14="http://schemas.microsoft.com/office/powerpoint/2010/main" r:embed="rId2">
                  <p14:trim st="310"/>
                </p14:media>
              </p:ext>
            </p:extLst>
          </p:nvPr>
        </p:nvPicPr>
        <p:blipFill>
          <a:blip r:embed="rId5"/>
          <a:stretch>
            <a:fillRect/>
          </a:stretch>
        </p:blipFill>
        <p:spPr>
          <a:xfrm>
            <a:off x="838200" y="425450"/>
            <a:ext cx="10315575" cy="5802313"/>
          </a:xfrm>
        </p:spPr>
      </p:pic>
    </p:spTree>
    <p:extLst>
      <p:ext uri="{BB962C8B-B14F-4D97-AF65-F5344CB8AC3E}">
        <p14:creationId xmlns:p14="http://schemas.microsoft.com/office/powerpoint/2010/main" val="299503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Movement Risks</a:t>
            </a:r>
          </a:p>
        </p:txBody>
      </p:sp>
      <p:sp>
        <p:nvSpPr>
          <p:cNvPr id="5" name="Content Placeholder 3"/>
          <p:cNvSpPr txBox="1">
            <a:spLocks/>
          </p:cNvSpPr>
          <p:nvPr/>
        </p:nvSpPr>
        <p:spPr>
          <a:xfrm>
            <a:off x="5590309" y="1825625"/>
            <a:ext cx="606829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Fill it out for a typical week </a:t>
            </a:r>
            <a:br>
              <a:rPr lang="en-US" dirty="0"/>
            </a:br>
            <a:r>
              <a:rPr lang="en-US" dirty="0"/>
              <a:t>or month</a:t>
            </a:r>
          </a:p>
          <a:p>
            <a:endParaRPr lang="en-US" dirty="0"/>
          </a:p>
          <a:p>
            <a:r>
              <a:rPr lang="en-US" dirty="0"/>
              <a:t>Focus on daily movements first</a:t>
            </a:r>
          </a:p>
          <a:p>
            <a:endParaRPr lang="en-US" dirty="0"/>
          </a:p>
          <a:p>
            <a:r>
              <a:rPr lang="en-US" dirty="0"/>
              <a:t>What initial biosecurity steps could protect the herd?</a:t>
            </a:r>
          </a:p>
        </p:txBody>
      </p:sp>
      <p:sp>
        <p:nvSpPr>
          <p:cNvPr id="8" name="Oval 7"/>
          <p:cNvSpPr/>
          <p:nvPr/>
        </p:nvSpPr>
        <p:spPr>
          <a:xfrm>
            <a:off x="10896141" y="230188"/>
            <a:ext cx="1109281" cy="1109591"/>
          </a:xfrm>
          <a:prstGeom prst="ellipse">
            <a:avLst/>
          </a:prstGeom>
          <a:blipFill>
            <a:blip r:embed="rId3"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pic>
        <p:nvPicPr>
          <p:cNvPr id="11" name="Content Placeholder 10"/>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791395" y="1484953"/>
            <a:ext cx="3362397" cy="4351337"/>
          </a:xfrm>
          <a:prstGeom prst="rect">
            <a:avLst/>
          </a:prstGeom>
          <a:ln>
            <a:noFill/>
          </a:ln>
          <a:effectLst>
            <a:outerShdw blurRad="292100" dist="139700" dir="2700000" algn="tl" rotWithShape="0">
              <a:srgbClr val="333333">
                <a:alpha val="65000"/>
              </a:srgbClr>
            </a:outerShdw>
          </a:effectLst>
        </p:spPr>
      </p:pic>
      <p:pic>
        <p:nvPicPr>
          <p:cNvPr id="9" name="Content Placeholder 8" descr="Pages 1 and 2 of Step 1 biosecurity movement risks for pig operations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505" y="1825625"/>
            <a:ext cx="3362397" cy="435133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590309" y="5651624"/>
            <a:ext cx="5627108"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6"/>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2751418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can I learn more?</a:t>
            </a:r>
          </a:p>
        </p:txBody>
      </p:sp>
      <p:sp>
        <p:nvSpPr>
          <p:cNvPr id="3" name="Content Placeholder 2"/>
          <p:cNvSpPr>
            <a:spLocks noGrp="1"/>
          </p:cNvSpPr>
          <p:nvPr>
            <p:ph sz="half" idx="1"/>
          </p:nvPr>
        </p:nvSpPr>
        <p:spPr/>
        <p:txBody>
          <a:bodyPr/>
          <a:lstStyle/>
          <a:p>
            <a:pPr marL="0" indent="0">
              <a:buNone/>
            </a:pPr>
            <a:endParaRPr lang="en-US" b="1" dirty="0"/>
          </a:p>
          <a:p>
            <a:pPr marL="0" indent="0">
              <a:buNone/>
            </a:pPr>
            <a:endParaRPr lang="en-US" b="1" dirty="0"/>
          </a:p>
          <a:p>
            <a:pPr marL="0" indent="0">
              <a:buNone/>
            </a:pPr>
            <a:r>
              <a:rPr lang="en-US" b="1" dirty="0"/>
              <a:t>Biosecurity Tip Sheets </a:t>
            </a:r>
            <a:r>
              <a:rPr lang="en-US" dirty="0"/>
              <a:t>provide more info on biosecurity actions to protect your herd/flock!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64068" y="1521185"/>
            <a:ext cx="3959613" cy="512420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2079" y="159390"/>
            <a:ext cx="1122094" cy="1122094"/>
          </a:xfrm>
          <a:prstGeom prst="flowChartConnector">
            <a:avLst/>
          </a:prstGeom>
        </p:spPr>
      </p:pic>
      <p:pic>
        <p:nvPicPr>
          <p:cNvPr id="8"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3695" y="1401337"/>
            <a:ext cx="3959613" cy="5124204"/>
          </a:xfrm>
          <a:prstGeom prst="rect">
            <a:avLst/>
          </a:prstGeom>
          <a:ln>
            <a:noFill/>
          </a:ln>
          <a:effectLst>
            <a:outerShdw blurRad="292100" dist="139700" dir="2700000" algn="tl" rotWithShape="0">
              <a:srgbClr val="333333">
                <a:alpha val="65000"/>
              </a:srgbClr>
            </a:outerShdw>
          </a:effectLst>
        </p:spPr>
      </p:pic>
      <p:pic>
        <p:nvPicPr>
          <p:cNvPr id="7" name="Content Placeholder 4" descr="Pages 1-3 of the  animal movement biosecurity tip sheet.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6848" y="1281484"/>
            <a:ext cx="3959613" cy="512420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838200" y="5976908"/>
            <a:ext cx="5627108"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7"/>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234004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Germs</a:t>
            </a:r>
          </a:p>
        </p:txBody>
      </p:sp>
      <p:sp>
        <p:nvSpPr>
          <p:cNvPr id="3" name="Content Placeholder 2"/>
          <p:cNvSpPr>
            <a:spLocks noGrp="1"/>
          </p:cNvSpPr>
          <p:nvPr>
            <p:ph idx="1"/>
          </p:nvPr>
        </p:nvSpPr>
        <p:spPr/>
        <p:txBody>
          <a:bodyPr/>
          <a:lstStyle/>
          <a:p>
            <a:r>
              <a:rPr lang="en-US" dirty="0"/>
              <a:t>Bacteria</a:t>
            </a:r>
          </a:p>
          <a:p>
            <a:pPr lvl="1"/>
            <a:r>
              <a:rPr lang="en-US" i="1" dirty="0"/>
              <a:t>Strep </a:t>
            </a:r>
            <a:r>
              <a:rPr lang="en-US" i="1" dirty="0" err="1"/>
              <a:t>suis</a:t>
            </a:r>
            <a:r>
              <a:rPr lang="en-US" i="1" dirty="0"/>
              <a:t>, Salmonella, Mycoplasma, E. coli</a:t>
            </a:r>
            <a:r>
              <a:rPr lang="en-US" dirty="0"/>
              <a:t> </a:t>
            </a:r>
          </a:p>
          <a:p>
            <a:r>
              <a:rPr lang="en-US" dirty="0"/>
              <a:t>Parasites</a:t>
            </a:r>
          </a:p>
          <a:p>
            <a:pPr lvl="1"/>
            <a:r>
              <a:rPr lang="en-US" dirty="0"/>
              <a:t>Roundworms, whipworms, tapeworms, coccidiosis</a:t>
            </a:r>
            <a:endParaRPr lang="en-US" i="1" dirty="0"/>
          </a:p>
          <a:p>
            <a:r>
              <a:rPr lang="en-US" dirty="0"/>
              <a:t>Viruses</a:t>
            </a:r>
          </a:p>
          <a:p>
            <a:pPr lvl="1"/>
            <a:r>
              <a:rPr lang="en-US" dirty="0"/>
              <a:t>Porcine Epidemic Diarrhea (PED), African Swine Fever (ASF), foot and mouth disease (FMD)</a:t>
            </a:r>
          </a:p>
        </p:txBody>
      </p:sp>
      <p:sp>
        <p:nvSpPr>
          <p:cNvPr id="6" name="Rectangle 5"/>
          <p:cNvSpPr/>
          <p:nvPr/>
        </p:nvSpPr>
        <p:spPr>
          <a:xfrm>
            <a:off x="4566576" y="4800600"/>
            <a:ext cx="3058851"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dirty="0">
                <a:ln/>
                <a:solidFill>
                  <a:srgbClr val="307668"/>
                </a:solidFill>
              </a:rPr>
              <a:t>Oh My!</a:t>
            </a:r>
          </a:p>
        </p:txBody>
      </p:sp>
    </p:spTree>
    <p:extLst>
      <p:ext uri="{BB962C8B-B14F-4D97-AF65-F5344CB8AC3E}">
        <p14:creationId xmlns:p14="http://schemas.microsoft.com/office/powerpoint/2010/main" val="140416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Sheets – Videos </a:t>
            </a:r>
          </a:p>
        </p:txBody>
      </p:sp>
      <p:sp>
        <p:nvSpPr>
          <p:cNvPr id="5" name="TextBox 4"/>
          <p:cNvSpPr txBox="1"/>
          <p:nvPr/>
        </p:nvSpPr>
        <p:spPr>
          <a:xfrm>
            <a:off x="3741553" y="6234485"/>
            <a:ext cx="4708895"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5"/>
              </a:rPr>
              <a:t>www.cfsph.iastate.edu/biosecurity/</a:t>
            </a:r>
            <a:r>
              <a:rPr lang="en-US" sz="2000" dirty="0">
                <a:latin typeface="Verdana" panose="020B0604030504040204" pitchFamily="34" charset="0"/>
                <a:ea typeface="Verdana" panose="020B0604030504040204" pitchFamily="34" charset="0"/>
              </a:rPr>
              <a:t> </a:t>
            </a:r>
          </a:p>
        </p:txBody>
      </p:sp>
      <p:pic>
        <p:nvPicPr>
          <p:cNvPr id="10" name="tip-slides-animal-movement">
            <a:hlinkClick r:id="" action="ppaction://media"/>
          </p:cNvPr>
          <p:cNvPicPr>
            <a:picLocks noGrp="1" noChangeAspect="1"/>
          </p:cNvPicPr>
          <p:nvPr>
            <p:ph idx="1"/>
            <a:videoFile r:link="rId1"/>
            <p:extLst>
              <p:ext uri="{DAA4B4D4-6D71-4841-9C94-3DE7FCFB9230}">
                <p14:media xmlns:p14="http://schemas.microsoft.com/office/powerpoint/2010/main" r:embed="rId2">
                  <p14:trim st="1452"/>
                </p14:media>
              </p:ext>
            </p:extLst>
          </p:nvPr>
        </p:nvPicPr>
        <p:blipFill>
          <a:blip r:embed="rId6"/>
          <a:stretch>
            <a:fillRect/>
          </a:stretch>
        </p:blipFill>
        <p:spPr>
          <a:xfrm>
            <a:off x="2228144" y="1471023"/>
            <a:ext cx="7735712" cy="4351338"/>
          </a:xfrm>
        </p:spPr>
      </p:pic>
    </p:spTree>
    <p:extLst>
      <p:ext uri="{BB962C8B-B14F-4D97-AF65-F5344CB8AC3E}">
        <p14:creationId xmlns:p14="http://schemas.microsoft.com/office/powerpoint/2010/main" val="2406912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Preview of biosecurity tip sheet checklist "/>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49395" b="25891"/>
          <a:stretch/>
        </p:blipFill>
        <p:spPr>
          <a:xfrm>
            <a:off x="4951927" y="2433454"/>
            <a:ext cx="6807355" cy="21771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Tip Sheets – Checklist </a:t>
            </a:r>
          </a:p>
        </p:txBody>
      </p:sp>
      <p:pic>
        <p:nvPicPr>
          <p:cNvPr id="6" name="Content Placeholder 4" descr="Preview of biosecurity tip sheet "/>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08661" y="1491066"/>
            <a:ext cx="3827356" cy="4953050"/>
          </a:xfrm>
          <a:prstGeom prst="rect">
            <a:avLst/>
          </a:prstGeom>
          <a:ln>
            <a:noFill/>
          </a:ln>
          <a:effectLst>
            <a:outerShdw blurRad="292100" dist="139700" dir="2700000" algn="tl" rotWithShape="0">
              <a:srgbClr val="333333">
                <a:alpha val="65000"/>
              </a:srgbClr>
            </a:outerShdw>
          </a:effectLst>
        </p:spPr>
      </p:pic>
      <p:cxnSp>
        <p:nvCxnSpPr>
          <p:cNvPr id="9" name="Straight Connector 8"/>
          <p:cNvCxnSpPr/>
          <p:nvPr/>
        </p:nvCxnSpPr>
        <p:spPr>
          <a:xfrm flipV="1">
            <a:off x="2292438" y="2699644"/>
            <a:ext cx="2962141" cy="1316241"/>
          </a:xfrm>
          <a:prstGeom prst="line">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135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Step 2: Assess Biosecurity </a:t>
            </a:r>
          </a:p>
        </p:txBody>
      </p:sp>
      <p:sp>
        <p:nvSpPr>
          <p:cNvPr id="6" name="Content Placeholder 5"/>
          <p:cNvSpPr>
            <a:spLocks noGrp="1"/>
          </p:cNvSpPr>
          <p:nvPr>
            <p:ph sz="half" idx="1"/>
          </p:nvPr>
        </p:nvSpPr>
        <p:spPr>
          <a:xfrm>
            <a:off x="838199" y="1825625"/>
            <a:ext cx="5437909" cy="4351338"/>
          </a:xfrm>
        </p:spPr>
        <p:txBody>
          <a:bodyPr/>
          <a:lstStyle/>
          <a:p>
            <a:r>
              <a:rPr lang="en-US" dirty="0"/>
              <a:t>Biosecurity checklist has a series of questions to find strengths and gaps</a:t>
            </a:r>
          </a:p>
          <a:p>
            <a:endParaRPr lang="en-US" dirty="0"/>
          </a:p>
        </p:txBody>
      </p:sp>
      <p:pic>
        <p:nvPicPr>
          <p:cNvPr id="9" name="Picture 8" descr="chain link breaking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713" y="3415741"/>
            <a:ext cx="1995055" cy="1995055"/>
          </a:xfrm>
          <a:prstGeom prst="rect">
            <a:avLst/>
          </a:prstGeom>
        </p:spPr>
      </p:pic>
      <p:sp>
        <p:nvSpPr>
          <p:cNvPr id="10" name="Oval 9"/>
          <p:cNvSpPr/>
          <p:nvPr/>
        </p:nvSpPr>
        <p:spPr>
          <a:xfrm>
            <a:off x="10916923" y="158713"/>
            <a:ext cx="1109281" cy="1109591"/>
          </a:xfrm>
          <a:prstGeom prst="ellipse">
            <a:avLst/>
          </a:prstGeom>
          <a:blipFill>
            <a:blip r:embed="rId4"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pic>
        <p:nvPicPr>
          <p:cNvPr id="12" name="Content Placeholder 10"/>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52515" y="1788451"/>
            <a:ext cx="2393543" cy="3097527"/>
          </a:xfrm>
          <a:prstGeom prst="rect">
            <a:avLst/>
          </a:prstGeom>
          <a:ln>
            <a:noFill/>
          </a:ln>
          <a:effectLst>
            <a:outerShdw blurRad="292100" dist="139700" dir="2700000" algn="tl" rotWithShape="0">
              <a:srgbClr val="333333">
                <a:alpha val="65000"/>
              </a:srgbClr>
            </a:outerShdw>
          </a:effectLst>
        </p:spPr>
      </p:pic>
      <p:pic>
        <p:nvPicPr>
          <p:cNvPr id="13" name="Content Placeholder 10"/>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704697" y="2375835"/>
            <a:ext cx="2393543" cy="3097527"/>
          </a:xfrm>
          <a:prstGeom prst="rect">
            <a:avLst/>
          </a:prstGeom>
          <a:ln>
            <a:noFill/>
          </a:ln>
          <a:effectLst>
            <a:outerShdw blurRad="292100" dist="139700" dir="2700000" algn="tl" rotWithShape="0">
              <a:srgbClr val="333333">
                <a:alpha val="65000"/>
              </a:srgbClr>
            </a:outerShdw>
          </a:effectLst>
        </p:spPr>
      </p:pic>
      <p:pic>
        <p:nvPicPr>
          <p:cNvPr id="14" name="Content Placeholder 10"/>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15669" y="2864505"/>
            <a:ext cx="2393544" cy="3097527"/>
          </a:xfrm>
          <a:prstGeom prst="rect">
            <a:avLst/>
          </a:prstGeom>
          <a:ln>
            <a:noFill/>
          </a:ln>
          <a:effectLst>
            <a:outerShdw blurRad="292100" dist="139700" dir="2700000" algn="tl" rotWithShape="0">
              <a:srgbClr val="333333">
                <a:alpha val="65000"/>
              </a:srgbClr>
            </a:outerShdw>
          </a:effectLst>
        </p:spPr>
      </p:pic>
      <p:pic>
        <p:nvPicPr>
          <p:cNvPr id="16" name="Content Placeholder 8" descr="Pages 1 through 4 of the step 2 self assessment biosecurity checklist for a pig operations. "/>
          <p:cNvPicPr>
            <a:picLocks noGrp="1" noChangeAspect="1"/>
          </p:cNvPicPr>
          <p:nvPr>
            <p:ph sz="half" idx="2"/>
          </p:nvPr>
        </p:nvPicPr>
        <p:blipFill>
          <a:blip r:embed="rId8" cstate="print">
            <a:extLst>
              <a:ext uri="{28A0092B-C50C-407E-A947-70E740481C1C}">
                <a14:useLocalDpi xmlns:a14="http://schemas.microsoft.com/office/drawing/2010/main" val="0"/>
              </a:ext>
            </a:extLst>
          </a:blip>
          <a:srcRect/>
          <a:stretch/>
        </p:blipFill>
        <p:spPr>
          <a:xfrm>
            <a:off x="6276108" y="3337214"/>
            <a:ext cx="2393544" cy="3097527"/>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838199" y="6159936"/>
            <a:ext cx="4708895"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9"/>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971802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Checklist Topics </a:t>
            </a:r>
            <a:endParaRPr lang="en-US" i="1" dirty="0"/>
          </a:p>
        </p:txBody>
      </p:sp>
      <p:sp>
        <p:nvSpPr>
          <p:cNvPr id="3" name="Content Placeholder 2"/>
          <p:cNvSpPr>
            <a:spLocks noGrp="1"/>
          </p:cNvSpPr>
          <p:nvPr>
            <p:ph idx="1"/>
          </p:nvPr>
        </p:nvSpPr>
        <p:spPr>
          <a:xfrm>
            <a:off x="838200" y="1600200"/>
            <a:ext cx="10515600" cy="4821382"/>
          </a:xfrm>
        </p:spPr>
        <p:txBody>
          <a:bodyPr>
            <a:normAutofit fontScale="85000" lnSpcReduction="20000"/>
          </a:bodyPr>
          <a:lstStyle/>
          <a:p>
            <a:r>
              <a:rPr lang="en-US" dirty="0"/>
              <a:t>Training</a:t>
            </a:r>
          </a:p>
          <a:p>
            <a:r>
              <a:rPr lang="en-US" dirty="0"/>
              <a:t>Protecting Your Herd</a:t>
            </a:r>
          </a:p>
          <a:p>
            <a:r>
              <a:rPr lang="en-US" dirty="0"/>
              <a:t>Animal Health and Disease Monitoring</a:t>
            </a:r>
          </a:p>
          <a:p>
            <a:r>
              <a:rPr lang="en-US" dirty="0"/>
              <a:t>Vehicles and Equipment</a:t>
            </a:r>
          </a:p>
          <a:p>
            <a:r>
              <a:rPr lang="en-US" dirty="0"/>
              <a:t>Cleaning and Disinfection</a:t>
            </a:r>
          </a:p>
          <a:p>
            <a:r>
              <a:rPr lang="en-US" dirty="0"/>
              <a:t>Personnel (Family, Employees, Visitors)</a:t>
            </a:r>
          </a:p>
          <a:p>
            <a:r>
              <a:rPr lang="en-US" dirty="0"/>
              <a:t>Animal Movement</a:t>
            </a:r>
          </a:p>
          <a:p>
            <a:r>
              <a:rPr lang="en-US" dirty="0"/>
              <a:t>Animal Products</a:t>
            </a:r>
          </a:p>
          <a:p>
            <a:r>
              <a:rPr lang="en-US" dirty="0"/>
              <a:t>Carcass Disposal</a:t>
            </a:r>
          </a:p>
          <a:p>
            <a:r>
              <a:rPr lang="en-US" dirty="0"/>
              <a:t>Manure, Litter, Bedding Management</a:t>
            </a:r>
          </a:p>
          <a:p>
            <a:r>
              <a:rPr lang="en-US" dirty="0"/>
              <a:t>Wildlife, Rodent, Other Animal Control</a:t>
            </a:r>
          </a:p>
          <a:p>
            <a:r>
              <a:rPr lang="en-US" dirty="0"/>
              <a:t>Feed and Water</a:t>
            </a:r>
          </a:p>
        </p:txBody>
      </p:sp>
      <p:sp>
        <p:nvSpPr>
          <p:cNvPr id="5" name="Oval 4"/>
          <p:cNvSpPr/>
          <p:nvPr/>
        </p:nvSpPr>
        <p:spPr>
          <a:xfrm>
            <a:off x="10930777" y="152729"/>
            <a:ext cx="1109281" cy="1109591"/>
          </a:xfrm>
          <a:prstGeom prst="ellipse">
            <a:avLst/>
          </a:prstGeom>
          <a:blipFill>
            <a:blip r:embed="rId3"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pic>
        <p:nvPicPr>
          <p:cNvPr id="6" name="Picture 5" descr="icon of a rat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6964" y="4547517"/>
            <a:ext cx="1686968" cy="1686968"/>
          </a:xfrm>
          <a:prstGeom prst="rect">
            <a:avLst/>
          </a:prstGeom>
        </p:spPr>
      </p:pic>
      <p:pic>
        <p:nvPicPr>
          <p:cNvPr id="7" name="Picture 6" descr="icon of gloves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1613" y="2925763"/>
            <a:ext cx="1664506" cy="1664506"/>
          </a:xfrm>
          <a:prstGeom prst="rect">
            <a:avLst/>
          </a:prstGeom>
        </p:spPr>
      </p:pic>
      <p:pic>
        <p:nvPicPr>
          <p:cNvPr id="9" name="Picture 8" descr="icon of a fence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0190" y="1387187"/>
            <a:ext cx="1670437" cy="1670437"/>
          </a:xfrm>
          <a:prstGeom prst="rect">
            <a:avLst/>
          </a:prstGeom>
        </p:spPr>
      </p:pic>
      <p:sp>
        <p:nvSpPr>
          <p:cNvPr id="8" name="TextBox 7"/>
          <p:cNvSpPr txBox="1"/>
          <p:nvPr/>
        </p:nvSpPr>
        <p:spPr>
          <a:xfrm>
            <a:off x="3741553" y="6234485"/>
            <a:ext cx="4708895"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hlinkClick r:id="rId7"/>
              </a:rPr>
              <a:t>www.cfsph.iastate.edu/biosecurity/</a:t>
            </a:r>
            <a:r>
              <a:rPr lang="en-US" sz="2000"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3208675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 Sheet Topics</a:t>
            </a:r>
          </a:p>
        </p:txBody>
      </p:sp>
      <p:sp>
        <p:nvSpPr>
          <p:cNvPr id="3" name="Content Placeholder 2"/>
          <p:cNvSpPr>
            <a:spLocks noGrp="1"/>
          </p:cNvSpPr>
          <p:nvPr>
            <p:ph idx="1"/>
          </p:nvPr>
        </p:nvSpPr>
        <p:spPr>
          <a:xfrm>
            <a:off x="838200" y="1825625"/>
            <a:ext cx="10515600" cy="4678206"/>
          </a:xfrm>
        </p:spPr>
        <p:txBody>
          <a:bodyPr>
            <a:normAutofit fontScale="92500" lnSpcReduction="20000"/>
          </a:bodyPr>
          <a:lstStyle/>
          <a:p>
            <a:r>
              <a:rPr lang="en-US" dirty="0"/>
              <a:t>Protecting Your Herd/Flock</a:t>
            </a:r>
          </a:p>
          <a:p>
            <a:r>
              <a:rPr lang="en-US" dirty="0"/>
              <a:t>Animal Health and Disease Monitoring</a:t>
            </a:r>
          </a:p>
          <a:p>
            <a:r>
              <a:rPr lang="en-US" dirty="0"/>
              <a:t>Vehicles and Equipment</a:t>
            </a:r>
          </a:p>
          <a:p>
            <a:r>
              <a:rPr lang="en-US" dirty="0"/>
              <a:t>Cleaning and Disinfection</a:t>
            </a:r>
          </a:p>
          <a:p>
            <a:r>
              <a:rPr lang="en-US" dirty="0"/>
              <a:t>Personnel (Family, Employees, Visitors)</a:t>
            </a:r>
          </a:p>
          <a:p>
            <a:r>
              <a:rPr lang="en-US" dirty="0"/>
              <a:t>Animal Movement</a:t>
            </a:r>
          </a:p>
          <a:p>
            <a:r>
              <a:rPr lang="en-US" dirty="0"/>
              <a:t>Carcass Disposal</a:t>
            </a:r>
          </a:p>
          <a:p>
            <a:r>
              <a:rPr lang="en-US" dirty="0"/>
              <a:t>Manure, Litter, Bedding Management</a:t>
            </a:r>
          </a:p>
          <a:p>
            <a:r>
              <a:rPr lang="en-US" dirty="0"/>
              <a:t>Wildlife, Rodent, Other Animal Control</a:t>
            </a:r>
          </a:p>
          <a:p>
            <a:r>
              <a:rPr lang="en-US" dirty="0"/>
              <a:t>Feed and Water</a:t>
            </a:r>
          </a:p>
          <a:p>
            <a:r>
              <a:rPr lang="en-US" i="1" dirty="0"/>
              <a:t>More!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2079" y="159390"/>
            <a:ext cx="1122094" cy="1122094"/>
          </a:xfrm>
          <a:prstGeom prst="flowChartConnector">
            <a:avLst/>
          </a:prstGeom>
        </p:spPr>
      </p:pic>
      <p:pic>
        <p:nvPicPr>
          <p:cNvPr id="6" name="Picture 5" descr="icon of cleaning suppli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1637" y="1525472"/>
            <a:ext cx="1668978" cy="1668978"/>
          </a:xfrm>
          <a:prstGeom prst="rect">
            <a:avLst/>
          </a:prstGeom>
        </p:spPr>
      </p:pic>
      <p:pic>
        <p:nvPicPr>
          <p:cNvPr id="7" name="Picture 6" descr="icon of manur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637" y="4498039"/>
            <a:ext cx="1668978" cy="1668978"/>
          </a:xfrm>
          <a:prstGeom prst="rect">
            <a:avLst/>
          </a:prstGeom>
        </p:spPr>
      </p:pic>
      <p:sp>
        <p:nvSpPr>
          <p:cNvPr id="9" name="TextBox 8"/>
          <p:cNvSpPr txBox="1"/>
          <p:nvPr/>
        </p:nvSpPr>
        <p:spPr>
          <a:xfrm>
            <a:off x="3741553" y="6234485"/>
            <a:ext cx="47088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hlinkClick r:id="rId6"/>
              </a:rPr>
              <a:t>www.cfsph.iastate.edu/biosecurity/</a:t>
            </a: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p>
        </p:txBody>
      </p:sp>
      <p:pic>
        <p:nvPicPr>
          <p:cNvPr id="10" name="Content Placeholder 3" descr="icon of a pig "/>
          <p:cNvPicPr>
            <a:picLocks noChangeAspect="1"/>
          </p:cNvPicPr>
          <p:nvPr/>
        </p:nvPicPr>
        <p:blipFill>
          <a:blip r:embed="rId7" cstate="print">
            <a:extLst>
              <a:ext uri="{28A0092B-C50C-407E-A947-70E740481C1C}">
                <a14:useLocalDpi xmlns:a14="http://schemas.microsoft.com/office/drawing/2010/main" val="0"/>
              </a:ext>
            </a:extLst>
          </a:blip>
          <a:srcRect l="2118" r="2118"/>
          <a:stretch/>
        </p:blipFill>
        <p:spPr>
          <a:xfrm>
            <a:off x="9684822" y="2878659"/>
            <a:ext cx="1668978" cy="1742803"/>
          </a:xfrm>
          <a:prstGeom prst="rect">
            <a:avLst/>
          </a:prstGeom>
        </p:spPr>
      </p:pic>
    </p:spTree>
    <p:extLst>
      <p:ext uri="{BB962C8B-B14F-4D97-AF65-F5344CB8AC3E}">
        <p14:creationId xmlns:p14="http://schemas.microsoft.com/office/powerpoint/2010/main" val="838172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Swine Template</a:t>
            </a:r>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7596" t="7156" r="9801" b="3858"/>
          <a:stretch/>
        </p:blipFill>
        <p:spPr>
          <a:xfrm>
            <a:off x="838200" y="1485900"/>
            <a:ext cx="2982063" cy="4157260"/>
          </a:xfrm>
          <a:prstGeom prst="rect">
            <a:avLst/>
          </a:prstGeom>
          <a:ln>
            <a:noFill/>
          </a:ln>
          <a:effectLst>
            <a:outerShdw blurRad="292100" dist="139700" dir="2700000" algn="tl" rotWithShape="0">
              <a:srgbClr val="333333">
                <a:alpha val="65000"/>
              </a:srgbClr>
            </a:outerShdw>
          </a:effectLst>
        </p:spPr>
      </p:pic>
      <p:pic>
        <p:nvPicPr>
          <p:cNvPr id="8"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9256" t="7369" r="9361" b="3959"/>
          <a:stretch/>
        </p:blipFill>
        <p:spPr>
          <a:xfrm>
            <a:off x="1866900" y="1874519"/>
            <a:ext cx="2937993" cy="4142571"/>
          </a:xfrm>
          <a:prstGeom prst="rect">
            <a:avLst/>
          </a:prstGeom>
          <a:ln>
            <a:noFill/>
          </a:ln>
          <a:effectLst>
            <a:outerShdw blurRad="292100" dist="139700" dir="2700000" algn="tl" rotWithShape="0">
              <a:srgbClr val="333333">
                <a:alpha val="65000"/>
              </a:srgbClr>
            </a:outerShdw>
          </a:effectLst>
        </p:spPr>
      </p:pic>
      <p:pic>
        <p:nvPicPr>
          <p:cNvPr id="5" name="Content Placeholder 4" descr="Pages 1 through 3 of the biosecurity plan template for swine. "/>
          <p:cNvPicPr>
            <a:picLocks noGrp="1" noChangeAspect="1"/>
          </p:cNvPicPr>
          <p:nvPr>
            <p:ph sz="half" idx="1"/>
          </p:nvPr>
        </p:nvPicPr>
        <p:blipFill rotWithShape="1">
          <a:blip r:embed="rId5" cstate="print">
            <a:extLst>
              <a:ext uri="{28A0092B-C50C-407E-A947-70E740481C1C}">
                <a14:useLocalDpi xmlns:a14="http://schemas.microsoft.com/office/drawing/2010/main" val="0"/>
              </a:ext>
            </a:extLst>
          </a:blip>
          <a:srcRect l="8475" t="7268" r="8514" b="3432"/>
          <a:stretch/>
        </p:blipFill>
        <p:spPr>
          <a:xfrm>
            <a:off x="2827020" y="2251709"/>
            <a:ext cx="2996753" cy="4171951"/>
          </a:xfrm>
          <a:prstGeom prst="rect">
            <a:avLst/>
          </a:prstGeom>
          <a:ln>
            <a:noFill/>
          </a:ln>
          <a:effectLst>
            <a:outerShdw blurRad="292100" dist="139700" dir="2700000" algn="tl" rotWithShape="0">
              <a:srgbClr val="333333">
                <a:alpha val="65000"/>
              </a:srgbClr>
            </a:outerShdw>
          </a:effectLst>
        </p:spPr>
      </p:pic>
      <p:sp>
        <p:nvSpPr>
          <p:cNvPr id="12" name="Content Placeholder 6"/>
          <p:cNvSpPr txBox="1">
            <a:spLocks/>
          </p:cNvSpPr>
          <p:nvPr/>
        </p:nvSpPr>
        <p:spPr>
          <a:xfrm>
            <a:off x="6408174" y="1781380"/>
            <a:ext cx="52840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Ready to write a plan?</a:t>
            </a:r>
          </a:p>
          <a:p>
            <a:pPr marL="0" indent="0">
              <a:buNone/>
            </a:pPr>
            <a:endParaRPr lang="en-US" dirty="0"/>
          </a:p>
          <a:p>
            <a:r>
              <a:rPr lang="en-US" dirty="0"/>
              <a:t>Step 3: Biosecurity Plan </a:t>
            </a:r>
            <a:r>
              <a:rPr lang="en-US" dirty="0" smtClean="0"/>
              <a:t>Template </a:t>
            </a:r>
            <a:r>
              <a:rPr lang="en-US" smtClean="0"/>
              <a:t>for Swine </a:t>
            </a:r>
            <a:r>
              <a:rPr lang="en-US" dirty="0"/>
              <a:t>is a great start!</a:t>
            </a:r>
          </a:p>
          <a:p>
            <a:endParaRPr lang="en-US" dirty="0"/>
          </a:p>
          <a:p>
            <a:r>
              <a:rPr lang="en-US" dirty="0"/>
              <a:t>Voluntary</a:t>
            </a:r>
          </a:p>
        </p:txBody>
      </p:sp>
      <p:sp>
        <p:nvSpPr>
          <p:cNvPr id="7" name="Oval 6"/>
          <p:cNvSpPr/>
          <p:nvPr/>
        </p:nvSpPr>
        <p:spPr>
          <a:xfrm>
            <a:off x="10958486" y="165642"/>
            <a:ext cx="1109281" cy="1109591"/>
          </a:xfrm>
          <a:prstGeom prst="ellipse">
            <a:avLst/>
          </a:prstGeom>
          <a:blipFill>
            <a:blip r:embed="rId6"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4784151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Diseases Harm Animal Health</a:t>
            </a:r>
          </a:p>
        </p:txBody>
      </p:sp>
      <p:sp>
        <p:nvSpPr>
          <p:cNvPr id="3" name="Text Placeholder 2"/>
          <p:cNvSpPr>
            <a:spLocks noGrp="1"/>
          </p:cNvSpPr>
          <p:nvPr>
            <p:ph type="body" sz="quarter" idx="10"/>
          </p:nvPr>
        </p:nvSpPr>
        <p:spPr/>
        <p:txBody>
          <a:bodyPr/>
          <a:lstStyle/>
          <a:p>
            <a:r>
              <a:rPr lang="en-US" dirty="0">
                <a:latin typeface="Verdana" panose="020B0604030504040204" pitchFamily="34" charset="0"/>
              </a:rPr>
              <a:t>Diseases are Costly</a:t>
            </a:r>
          </a:p>
        </p:txBody>
      </p:sp>
      <p:pic>
        <p:nvPicPr>
          <p:cNvPr id="11" name="Content Placeholder 10" descr="Common and foreign animal diseases harm animal health and are costly. Take PRRS for instance. Not only does it kill pigs, it costs $82 more for every breeding female and almost $5 for every pig sold in the United States. PED or Porcine Epidemic Diarrhea kills piglets. ASF, or African Swine Fever, a foreign animal disease, also kills pigs and could cost $15 billion dollars if it enters the United States and $50 billion dollars if it gets into feral pigs. &#10;"/>
          <p:cNvPicPr>
            <a:picLocks noGrp="1" noChangeAspect="1"/>
          </p:cNvPicPr>
          <p:nvPr>
            <p:ph sz="quarter" idx="11"/>
          </p:nvPr>
        </p:nvPicPr>
        <p:blipFill>
          <a:blip r:embed="rId3">
            <a:extLst>
              <a:ext uri="{28A0092B-C50C-407E-A947-70E740481C1C}">
                <a14:useLocalDpi xmlns:a14="http://schemas.microsoft.com/office/drawing/2010/main" val="0"/>
              </a:ext>
            </a:extLst>
          </a:blip>
          <a:srcRect/>
          <a:stretch/>
        </p:blipFill>
        <p:spPr>
          <a:xfrm>
            <a:off x="852053" y="1416604"/>
            <a:ext cx="10487894" cy="4024792"/>
          </a:xfrm>
        </p:spPr>
      </p:pic>
    </p:spTree>
    <p:extLst>
      <p:ext uri="{BB962C8B-B14F-4D97-AF65-F5344CB8AC3E}">
        <p14:creationId xmlns:p14="http://schemas.microsoft.com/office/powerpoint/2010/main" val="3420862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Diseases are Spread By…</a:t>
            </a:r>
          </a:p>
        </p:txBody>
      </p:sp>
      <p:pic>
        <p:nvPicPr>
          <p:cNvPr id="11" name="Content Placeholder 10" descr="PRRS, PED, and ASF, and many others, are spread by semen and artificial insemination if the boar carries the disease, adding new or replacement animals to a herd, contaminated vehicles, animal transport, equipment, footwear and hands that contact animals. &#10;"/>
          <p:cNvPicPr>
            <a:picLocks noGrp="1" noChangeAspect="1"/>
          </p:cNvPicPr>
          <p:nvPr>
            <p:ph sz="quarter" idx="11"/>
          </p:nvPr>
        </p:nvPicPr>
        <p:blipFill>
          <a:blip r:embed="rId3">
            <a:extLst>
              <a:ext uri="{28A0092B-C50C-407E-A947-70E740481C1C}">
                <a14:useLocalDpi xmlns:a14="http://schemas.microsoft.com/office/drawing/2010/main" val="0"/>
              </a:ext>
            </a:extLst>
          </a:blip>
          <a:srcRect/>
          <a:stretch/>
        </p:blipFill>
        <p:spPr>
          <a:xfrm>
            <a:off x="617163" y="1531302"/>
            <a:ext cx="10957674" cy="3795396"/>
          </a:xfrm>
        </p:spPr>
      </p:pic>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431512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Take Steps Today to Keep Diseases Out!</a:t>
            </a:r>
          </a:p>
        </p:txBody>
      </p:sp>
      <p:pic>
        <p:nvPicPr>
          <p:cNvPr id="11" name="Content Placeholder 10" descr="Take steps today to keep diseases out and protect your herd by having a biosecurity plan in place and enforcing it, separate new animals and sick animals from the home herd, limit people access to your animals to only those with clean clothing, footwear and hands. Also, make sure animal pens are kept clean as well as equipment and vehicles used with animals or in their areas. For more information on biosecurity, visit www.cfsph.iastate.edu. &#10;"/>
          <p:cNvPicPr>
            <a:picLocks noGrp="1" noChangeAspect="1"/>
          </p:cNvPicPr>
          <p:nvPr>
            <p:ph sz="quarter" idx="11"/>
          </p:nvPr>
        </p:nvPicPr>
        <p:blipFill>
          <a:blip r:embed="rId3">
            <a:extLst>
              <a:ext uri="{28A0092B-C50C-407E-A947-70E740481C1C}">
                <a14:useLocalDpi xmlns:a14="http://schemas.microsoft.com/office/drawing/2010/main" val="0"/>
              </a:ext>
            </a:extLst>
          </a:blip>
          <a:srcRect/>
          <a:stretch/>
        </p:blipFill>
        <p:spPr>
          <a:xfrm>
            <a:off x="617163" y="1531302"/>
            <a:ext cx="10957674" cy="3795396"/>
          </a:xfrm>
        </p:spPr>
      </p:pic>
      <p:sp>
        <p:nvSpPr>
          <p:cNvPr id="4" name="Text Placeholder 3"/>
          <p:cNvSpPr>
            <a:spLocks noGrp="1"/>
          </p:cNvSpPr>
          <p:nvPr>
            <p:ph type="body" sz="quarter" idx="10"/>
          </p:nvPr>
        </p:nvSpPr>
        <p:spPr/>
        <p:txBody>
          <a:bodyPr/>
          <a:lstStyle/>
          <a:p>
            <a:r>
              <a:rPr lang="en-US" b="1" dirty="0">
                <a:latin typeface="Verdana" panose="020B0604030504040204" pitchFamily="34" charset="0"/>
              </a:rPr>
              <a:t>Protect Your Herd</a:t>
            </a:r>
          </a:p>
        </p:txBody>
      </p:sp>
    </p:spTree>
    <p:extLst>
      <p:ext uri="{BB962C8B-B14F-4D97-AF65-F5344CB8AC3E}">
        <p14:creationId xmlns:p14="http://schemas.microsoft.com/office/powerpoint/2010/main" val="1968759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Enhanced Biosecurity</a:t>
            </a:r>
          </a:p>
        </p:txBody>
      </p:sp>
      <p:sp>
        <p:nvSpPr>
          <p:cNvPr id="6" name="Text Placeholder 5"/>
          <p:cNvSpPr>
            <a:spLocks noGrp="1"/>
          </p:cNvSpPr>
          <p:nvPr>
            <p:ph type="body" idx="1"/>
          </p:nvPr>
        </p:nvSpPr>
        <p:spPr/>
        <p:txBody>
          <a:bodyPr/>
          <a:lstStyle/>
          <a:p>
            <a:r>
              <a:rPr lang="en-US" dirty="0"/>
              <a:t>Foreign Animal Disease Readiness to Protect Your Herd</a:t>
            </a:r>
          </a:p>
        </p:txBody>
      </p:sp>
    </p:spTree>
    <p:extLst>
      <p:ext uri="{BB962C8B-B14F-4D97-AF65-F5344CB8AC3E}">
        <p14:creationId xmlns:p14="http://schemas.microsoft.com/office/powerpoint/2010/main" val="20472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r>
              <a:rPr lang="en-US" dirty="0"/>
              <a:t>Germ Spread</a:t>
            </a:r>
          </a:p>
        </p:txBody>
      </p:sp>
      <p:sp>
        <p:nvSpPr>
          <p:cNvPr id="361475" name="Rectangle 3"/>
          <p:cNvSpPr>
            <a:spLocks noGrp="1" noChangeArrowheads="1"/>
          </p:cNvSpPr>
          <p:nvPr>
            <p:ph idx="1"/>
          </p:nvPr>
        </p:nvSpPr>
        <p:spPr/>
        <p:txBody>
          <a:bodyPr>
            <a:normAutofit/>
          </a:bodyPr>
          <a:lstStyle/>
          <a:p>
            <a:r>
              <a:rPr lang="en-US" dirty="0"/>
              <a:t>Animal       </a:t>
            </a:r>
            <a:r>
              <a:rPr lang="en-US" dirty="0" err="1"/>
              <a:t>animal</a:t>
            </a:r>
            <a:endParaRPr lang="en-US" dirty="0"/>
          </a:p>
          <a:p>
            <a:r>
              <a:rPr lang="en-US" dirty="0"/>
              <a:t>Animal       human “zoonotic”</a:t>
            </a:r>
          </a:p>
          <a:p>
            <a:endParaRPr lang="en-US" dirty="0"/>
          </a:p>
          <a:p>
            <a:r>
              <a:rPr lang="en-US" dirty="0"/>
              <a:t>Animal or human must be </a:t>
            </a:r>
            <a:br>
              <a:rPr lang="en-US" dirty="0"/>
            </a:br>
            <a:r>
              <a:rPr lang="en-US" dirty="0"/>
              <a:t>exposed to develop disease</a:t>
            </a:r>
          </a:p>
          <a:p>
            <a:r>
              <a:rPr lang="en-US" dirty="0"/>
              <a:t>Understand different </a:t>
            </a:r>
            <a:br>
              <a:rPr lang="en-US" dirty="0"/>
            </a:br>
            <a:r>
              <a:rPr lang="en-US" dirty="0"/>
              <a:t>routes of exposure = </a:t>
            </a:r>
            <a:br>
              <a:rPr lang="en-US" dirty="0"/>
            </a:br>
            <a:r>
              <a:rPr lang="en-US" dirty="0"/>
              <a:t>Gain control, prevent!</a:t>
            </a:r>
          </a:p>
        </p:txBody>
      </p:sp>
      <p:sp>
        <p:nvSpPr>
          <p:cNvPr id="10" name="Line 5"/>
          <p:cNvSpPr>
            <a:spLocks noChangeShapeType="1"/>
          </p:cNvSpPr>
          <p:nvPr/>
        </p:nvSpPr>
        <p:spPr bwMode="auto">
          <a:xfrm>
            <a:off x="2469776" y="2086535"/>
            <a:ext cx="685800" cy="0"/>
          </a:xfrm>
          <a:prstGeom prst="line">
            <a:avLst/>
          </a:prstGeom>
          <a:noFill/>
          <a:ln w="50800">
            <a:solidFill>
              <a:schemeClr val="tx1"/>
            </a:solidFill>
            <a:round/>
            <a:headEnd type="triangle" w="med" len="med"/>
            <a:tailEnd type="triangle" w="med" len="med"/>
          </a:ln>
          <a:effectLst/>
        </p:spPr>
        <p:txBody>
          <a:bodyPr/>
          <a:lstStyle/>
          <a:p>
            <a:endParaRPr lang="en-US"/>
          </a:p>
        </p:txBody>
      </p:sp>
      <p:sp>
        <p:nvSpPr>
          <p:cNvPr id="11" name="Line 6"/>
          <p:cNvSpPr>
            <a:spLocks noChangeShapeType="1"/>
          </p:cNvSpPr>
          <p:nvPr/>
        </p:nvSpPr>
        <p:spPr bwMode="auto">
          <a:xfrm>
            <a:off x="2469776" y="2581835"/>
            <a:ext cx="685800" cy="0"/>
          </a:xfrm>
          <a:prstGeom prst="line">
            <a:avLst/>
          </a:prstGeom>
          <a:noFill/>
          <a:ln w="50800">
            <a:solidFill>
              <a:schemeClr val="tx1"/>
            </a:solidFill>
            <a:round/>
            <a:headEnd type="triangle" w="med" len="med"/>
            <a:tailEnd type="triangle" w="med" len="med"/>
          </a:ln>
          <a:effectLst/>
        </p:spPr>
        <p:txBody>
          <a:bodyPr/>
          <a:lstStyle/>
          <a:p>
            <a:endParaRPr lang="en-US"/>
          </a:p>
        </p:txBody>
      </p:sp>
      <p:pic>
        <p:nvPicPr>
          <p:cNvPr id="8" name="Picture 2" descr="A large group of pigs close together in a barn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331611" y="1833049"/>
            <a:ext cx="4255869" cy="3191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845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FMD, CSF, ASF</a:t>
            </a:r>
          </a:p>
        </p:txBody>
      </p:sp>
      <p:sp>
        <p:nvSpPr>
          <p:cNvPr id="3" name="Content Placeholder 2"/>
          <p:cNvSpPr>
            <a:spLocks noGrp="1"/>
          </p:cNvSpPr>
          <p:nvPr>
            <p:ph idx="1"/>
          </p:nvPr>
        </p:nvSpPr>
        <p:spPr/>
        <p:txBody>
          <a:bodyPr/>
          <a:lstStyle/>
          <a:p>
            <a:endParaRPr lang="en-US" dirty="0"/>
          </a:p>
          <a:p>
            <a:endParaRPr lang="en-US" dirty="0"/>
          </a:p>
        </p:txBody>
      </p:sp>
      <p:pic>
        <p:nvPicPr>
          <p:cNvPr id="7" name="Picture 6" descr="Screen Clipp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3351" y="1619186"/>
            <a:ext cx="3089817" cy="398741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3859" y="1825625"/>
            <a:ext cx="3162959" cy="407525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27508" y="2102510"/>
            <a:ext cx="3126682" cy="405706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416262" y="6134896"/>
            <a:ext cx="3359477" cy="461665"/>
          </a:xfrm>
          <a:prstGeom prst="rect">
            <a:avLst/>
          </a:prstGeom>
          <a:noFill/>
        </p:spPr>
        <p:txBody>
          <a:bodyPr wrap="square" rtlCol="0">
            <a:spAutoFit/>
          </a:bodyPr>
          <a:lstStyle/>
          <a:p>
            <a:r>
              <a:rPr lang="en-US" sz="2400" dirty="0">
                <a:solidFill>
                  <a:srgbClr val="0070C0"/>
                </a:solidFill>
                <a:latin typeface="Verdana" panose="020B0604030504040204" pitchFamily="34" charset="0"/>
                <a:ea typeface="Verdana" panose="020B0604030504040204" pitchFamily="34" charset="0"/>
              </a:rPr>
              <a:t>www.securepork.org</a:t>
            </a:r>
            <a:endParaRPr lang="en-US" dirty="0">
              <a:solidFill>
                <a:srgbClr val="1861A9"/>
              </a:solidFill>
            </a:endParaRPr>
          </a:p>
        </p:txBody>
      </p:sp>
      <p:pic>
        <p:nvPicPr>
          <p:cNvPr id="2" name="Picture 1"/>
          <p:cNvPicPr>
            <a:picLocks noChangeAspect="1"/>
          </p:cNvPicPr>
          <p:nvPr/>
        </p:nvPicPr>
        <p:blipFill>
          <a:blip r:embed="rId6"/>
          <a:stretch>
            <a:fillRect/>
          </a:stretch>
        </p:blipFill>
        <p:spPr>
          <a:xfrm>
            <a:off x="3581177" y="3388897"/>
            <a:ext cx="5182049" cy="1182727"/>
          </a:xfrm>
          <a:prstGeom prst="rect">
            <a:avLst/>
          </a:prstGeom>
        </p:spPr>
      </p:pic>
    </p:spTree>
    <p:extLst>
      <p:ext uri="{BB962C8B-B14F-4D97-AF65-F5344CB8AC3E}">
        <p14:creationId xmlns:p14="http://schemas.microsoft.com/office/powerpoint/2010/main" val="42093099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ppt_x"/>
                                          </p:val>
                                        </p:tav>
                                        <p:tav tm="100000">
                                          <p:val>
                                            <p:strVal val="#ppt_x"/>
                                          </p:val>
                                        </p:tav>
                                      </p:tavLst>
                                    </p:anim>
                                    <p:anim calcmode="lin" valueType="num">
                                      <p:cBhvr additive="base">
                                        <p:cTn id="8" dur="2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4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ppt_x"/>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0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000" fill="hold"/>
                                        <p:tgtEl>
                                          <p:spTgt spid="8"/>
                                        </p:tgtEl>
                                        <p:attrNameLst>
                                          <p:attrName>ppt_x</p:attrName>
                                        </p:attrNameLst>
                                      </p:cBhvr>
                                      <p:tavLst>
                                        <p:tav tm="0">
                                          <p:val>
                                            <p:strVal val="#ppt_x"/>
                                          </p:val>
                                        </p:tav>
                                        <p:tav tm="100000">
                                          <p:val>
                                            <p:strVal val="#ppt_x"/>
                                          </p:val>
                                        </p:tav>
                                      </p:tavLst>
                                    </p:anim>
                                    <p:anim calcmode="lin" valueType="num">
                                      <p:cBhvr additive="base">
                                        <p:cTn id="17" dur="20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8000"/>
                            </p:stCondLst>
                            <p:childTnLst>
                              <p:par>
                                <p:cTn id="19" presetID="1" presetClass="entr" presetSubtype="0" fill="hold" nodeType="afterEffect">
                                  <p:stCondLst>
                                    <p:cond delay="100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par>
                          <p:cTn id="21" fill="hold">
                            <p:stCondLst>
                              <p:cond delay="9000"/>
                            </p:stCondLst>
                            <p:childTnLst>
                              <p:par>
                                <p:cTn id="22" presetID="1" presetClass="entr" presetSubtype="0" fill="hold" nodeType="afterEffect">
                                  <p:stCondLst>
                                    <p:cond delay="200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8" descr="A staircase with getting started as the first step, daily as the second step, and enhanced as the last step. This is regarding biosecurity steps.">
            <a:extLst>
              <a:ext uri="{FF2B5EF4-FFF2-40B4-BE49-F238E27FC236}">
                <a16:creationId xmlns:a16="http://schemas.microsoft.com/office/drawing/2014/main" id="{1F281A7F-4A0E-4A6D-B2ED-504160494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5906" y="1377370"/>
            <a:ext cx="5846544" cy="4865259"/>
          </a:xfrm>
          <a:prstGeom prst="rect">
            <a:avLst/>
          </a:prstGeom>
        </p:spPr>
      </p:pic>
      <p:sp>
        <p:nvSpPr>
          <p:cNvPr id="10" name="Rounded Rectangle 9" descr="routine biosecurity "/>
          <p:cNvSpPr/>
          <p:nvPr/>
        </p:nvSpPr>
        <p:spPr>
          <a:xfrm>
            <a:off x="3670972" y="3048000"/>
            <a:ext cx="4850056" cy="762000"/>
          </a:xfrm>
          <a:prstGeom prst="roundRect">
            <a:avLst/>
          </a:prstGeom>
          <a:solidFill>
            <a:srgbClr val="41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Calibri" panose="020F0502020204030204"/>
                <a:ea typeface="+mn-ea"/>
                <a:cs typeface="+mn-cs"/>
              </a:rPr>
              <a:t>Routine</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Biosecurity</a:t>
            </a:r>
          </a:p>
        </p:txBody>
      </p:sp>
      <p:sp>
        <p:nvSpPr>
          <p:cNvPr id="8" name="Rounded Rectangle 7" descr="pnuemnia"/>
          <p:cNvSpPr/>
          <p:nvPr/>
        </p:nvSpPr>
        <p:spPr>
          <a:xfrm>
            <a:off x="628752" y="1215501"/>
            <a:ext cx="2590800" cy="762000"/>
          </a:xfrm>
          <a:prstGeom prst="roundRect">
            <a:avLst/>
          </a:prstGeom>
          <a:solidFill>
            <a:srgbClr val="41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white"/>
                </a:solidFill>
              </a:rPr>
              <a:t>TGE</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descr="external parasites"/>
          <p:cNvSpPr/>
          <p:nvPr/>
        </p:nvSpPr>
        <p:spPr>
          <a:xfrm>
            <a:off x="8615865" y="1215501"/>
            <a:ext cx="2971800" cy="762000"/>
          </a:xfrm>
          <a:prstGeom prst="roundRect">
            <a:avLst/>
          </a:prstGeom>
          <a:solidFill>
            <a:srgbClr val="41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prstClr val="white"/>
                </a:solidFill>
                <a:sym typeface="Arial"/>
              </a:rPr>
              <a:t>Mycoplasma</a:t>
            </a:r>
          </a:p>
        </p:txBody>
      </p:sp>
      <p:pic>
        <p:nvPicPr>
          <p:cNvPr id="17" name="Content Placeholder 8" descr="preview of step 1 movement risks and biosecurity handout ">
            <a:extLst>
              <a:ext uri="{FF2B5EF4-FFF2-40B4-BE49-F238E27FC236}">
                <a16:creationId xmlns:a16="http://schemas.microsoft.com/office/drawing/2014/main" id="{120D8BC0-C17A-4B7F-8EFB-E5A249F548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5311" y="2394070"/>
            <a:ext cx="1392394" cy="1801922"/>
          </a:xfrm>
          <a:prstGeom prst="rect">
            <a:avLst/>
          </a:prstGeom>
          <a:ln>
            <a:noFill/>
          </a:ln>
          <a:effectLst>
            <a:outerShdw blurRad="292100" dist="139700" dir="2700000" algn="tl" rotWithShape="0">
              <a:srgbClr val="333333">
                <a:alpha val="65000"/>
              </a:srgbClr>
            </a:outerShdw>
          </a:effectLst>
        </p:spPr>
      </p:pic>
      <p:pic>
        <p:nvPicPr>
          <p:cNvPr id="18" name="Content Placeholder 8">
            <a:extLst>
              <a:ext uri="{FF2B5EF4-FFF2-40B4-BE49-F238E27FC236}">
                <a16:creationId xmlns:a16="http://schemas.microsoft.com/office/drawing/2014/main" id="{A077A846-34FD-421A-97AD-4529F682EF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286362" y="1318039"/>
            <a:ext cx="1466655" cy="1826717"/>
          </a:xfrm>
          <a:prstGeom prst="rect">
            <a:avLst/>
          </a:prstGeom>
          <a:ln>
            <a:noFill/>
          </a:ln>
          <a:effectLst>
            <a:outerShdw blurRad="292100" dist="139700" dir="2700000" algn="tl" rotWithShape="0">
              <a:srgbClr val="333333">
                <a:alpha val="65000"/>
              </a:srgbClr>
            </a:outerShdw>
          </a:effectLst>
        </p:spPr>
      </p:pic>
      <p:sp>
        <p:nvSpPr>
          <p:cNvPr id="20" name="Rounded Rectangle 4" descr="caseous lymphadenitis ">
            <a:extLst>
              <a:ext uri="{FF2B5EF4-FFF2-40B4-BE49-F238E27FC236}">
                <a16:creationId xmlns:a16="http://schemas.microsoft.com/office/drawing/2014/main" id="{2312A1E1-4713-40FD-BB4D-7961B699530F}"/>
              </a:ext>
            </a:extLst>
          </p:cNvPr>
          <p:cNvSpPr/>
          <p:nvPr/>
        </p:nvSpPr>
        <p:spPr>
          <a:xfrm>
            <a:off x="1190256" y="5571197"/>
            <a:ext cx="3190155" cy="876300"/>
          </a:xfrm>
          <a:prstGeom prst="roundRect">
            <a:avLst/>
          </a:prstGeom>
          <a:solidFill>
            <a:srgbClr val="41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white"/>
                </a:solidFill>
              </a:rPr>
              <a:t>Porcine Epidemic Diarrhea (PED)</a:t>
            </a:r>
          </a:p>
        </p:txBody>
      </p:sp>
      <p:sp>
        <p:nvSpPr>
          <p:cNvPr id="21" name="Rounded Rectangle 10" descr="footrot ">
            <a:extLst>
              <a:ext uri="{FF2B5EF4-FFF2-40B4-BE49-F238E27FC236}">
                <a16:creationId xmlns:a16="http://schemas.microsoft.com/office/drawing/2014/main" id="{68B65931-296F-4611-8380-D5123F77A691}"/>
              </a:ext>
            </a:extLst>
          </p:cNvPr>
          <p:cNvSpPr/>
          <p:nvPr/>
        </p:nvSpPr>
        <p:spPr>
          <a:xfrm>
            <a:off x="9206415" y="5571197"/>
            <a:ext cx="1790700" cy="895350"/>
          </a:xfrm>
          <a:prstGeom prst="roundRect">
            <a:avLst/>
          </a:prstGeom>
          <a:solidFill>
            <a:srgbClr val="41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a:solidFill>
                  <a:prstClr val="white"/>
                </a:solidFill>
                <a:latin typeface="Calibri" panose="020F0502020204030204"/>
              </a:rPr>
              <a:t>PRRS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Content Placeholder 11">
            <a:extLst>
              <a:ext uri="{FF2B5EF4-FFF2-40B4-BE49-F238E27FC236}">
                <a16:creationId xmlns:a16="http://schemas.microsoft.com/office/drawing/2014/main" id="{2FDEF75C-B3DC-4ED2-8B11-91F5229642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48135" y="691345"/>
            <a:ext cx="1445053" cy="18103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999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0 0 L 0 0.42269 " pathEditMode="relative" rAng="0" ptsTypes="AA">
                                      <p:cBhvr>
                                        <p:cTn id="23" dur="2000" fill="hold"/>
                                        <p:tgtEl>
                                          <p:spTgt spid="10"/>
                                        </p:tgtEl>
                                        <p:attrNameLst>
                                          <p:attrName>ppt_x</p:attrName>
                                          <p:attrName>ppt_y</p:attrName>
                                        </p:attrNameLst>
                                      </p:cBhvr>
                                      <p:rCtr x="0" y="21134"/>
                                    </p:animMotion>
                                  </p:childTnLst>
                                </p:cTn>
                              </p:par>
                              <p:par>
                                <p:cTn id="24" presetID="10" presetClass="exit" presetSubtype="0" fill="hold" grpId="0"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42" presetClass="entr" presetSubtype="0" fill="hold" nodeType="afterEffect">
                                  <p:stCondLst>
                                    <p:cond delay="75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4750"/>
                            </p:stCondLst>
                            <p:childTnLst>
                              <p:par>
                                <p:cTn id="49" presetID="42" presetClass="entr" presetSubtype="0" fill="hold" nodeType="afterEffect">
                                  <p:stCondLst>
                                    <p:cond delay="75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par>
                          <p:cTn id="54" fill="hold">
                            <p:stCondLst>
                              <p:cond delay="6500"/>
                            </p:stCondLst>
                            <p:childTnLst>
                              <p:par>
                                <p:cTn id="55" presetID="42" presetClass="entr" presetSubtype="0" fill="hold" nodeType="afterEffect">
                                  <p:stCondLst>
                                    <p:cond delay="75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8" grpId="1" animBg="1"/>
      <p:bldP spid="9" grpId="0" animBg="1"/>
      <p:bldP spid="9" grpId="1" animBg="1"/>
      <p:bldP spid="20" grpId="0" animBg="1"/>
      <p:bldP spid="20" grpId="1" animBg="1"/>
      <p:bldP spid="21" grpId="0" animBg="1"/>
      <p:bldP spid="2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www.securepork.org</a:t>
            </a:r>
          </a:p>
        </p:txBody>
      </p:sp>
      <p:pic>
        <p:nvPicPr>
          <p:cNvPr id="7" name="Content Placeholder 6" descr="Secure pork supply website with the sps plan for continuity of business">
            <a:extLst>
              <a:ext uri="{FF2B5EF4-FFF2-40B4-BE49-F238E27FC236}">
                <a16:creationId xmlns:a16="http://schemas.microsoft.com/office/drawing/2014/main" id="{74A4170E-1808-418E-B336-1504CDE06D7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752524" y="1483360"/>
            <a:ext cx="4686953" cy="472948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29791"/>
          <a:stretch/>
        </p:blipFill>
        <p:spPr>
          <a:xfrm>
            <a:off x="1173048" y="4381474"/>
            <a:ext cx="1859713" cy="1305678"/>
          </a:xfrm>
          <a:prstGeom prst="rect">
            <a:avLst/>
          </a:prstGeom>
        </p:spPr>
      </p:pic>
      <p:sp>
        <p:nvSpPr>
          <p:cNvPr id="5" name="Right Arrow 4"/>
          <p:cNvSpPr/>
          <p:nvPr/>
        </p:nvSpPr>
        <p:spPr>
          <a:xfrm>
            <a:off x="3032761" y="5339344"/>
            <a:ext cx="1157931" cy="392715"/>
          </a:xfrm>
          <a:prstGeom prst="rightArrow">
            <a:avLst/>
          </a:prstGeom>
          <a:solidFill>
            <a:srgbClr val="0B83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58315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494" y="1426956"/>
            <a:ext cx="3266863" cy="4227706"/>
          </a:xfrm>
          <a:prstGeom prst="rect">
            <a:avLst/>
          </a:prstGeom>
          <a:ln>
            <a:noFill/>
          </a:ln>
          <a:effectLst>
            <a:outerShdw blurRad="190500" algn="tl" rotWithShape="0">
              <a:srgbClr val="000000">
                <a:alpha val="70000"/>
              </a:srgbClr>
            </a:outerShdw>
          </a:effectLst>
        </p:spPr>
      </p:pic>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776" y="2174629"/>
            <a:ext cx="3223260" cy="4253601"/>
          </a:xfrm>
          <a:prstGeom prst="rect">
            <a:avLst/>
          </a:prstGeom>
          <a:ln>
            <a:noFill/>
          </a:ln>
          <a:effectLst>
            <a:outerShdw blurRad="292100" dist="139700" dir="2700000" algn="tl" rotWithShape="0">
              <a:srgbClr val="333333">
                <a:alpha val="65000"/>
              </a:srgbClr>
            </a:outerShdw>
          </a:effectLst>
        </p:spPr>
      </p:pic>
      <p:pic>
        <p:nvPicPr>
          <p:cNvPr id="12" name="Content Placeholder 11"/>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387642" y="1426956"/>
            <a:ext cx="3266863" cy="4240399"/>
          </a:xfrm>
          <a:prstGeom prst="rect">
            <a:avLst/>
          </a:prstGeom>
          <a:ln>
            <a:noFill/>
          </a:ln>
          <a:effectLst>
            <a:outerShdw blurRad="292100" dist="139700" dir="2700000" algn="tl" rotWithShape="0">
              <a:srgbClr val="333333">
                <a:alpha val="65000"/>
              </a:srgbClr>
            </a:outerShdw>
          </a:effectLst>
        </p:spPr>
      </p:pic>
      <p:pic>
        <p:nvPicPr>
          <p:cNvPr id="4" name="Picture 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4079" y="2494516"/>
            <a:ext cx="3281491" cy="3933714"/>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320329" y="6388365"/>
            <a:ext cx="3413971"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hlinkClick r:id="rId7"/>
              </a:rPr>
              <a:t>www.securepork.org</a:t>
            </a:r>
            <a:r>
              <a:rPr kumimoji="0" lang="en-US"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r>
              <a:rPr kumimoji="0" lang="en-US" b="0" i="0" u="none" strike="noStrike" kern="0" cap="none" spc="0" normalizeH="0" baseline="0" noProof="0" dirty="0">
                <a:ln>
                  <a:noFill/>
                </a:ln>
                <a:solidFill>
                  <a:srgbClr val="1861A9"/>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p>
        </p:txBody>
      </p:sp>
      <p:pic>
        <p:nvPicPr>
          <p:cNvPr id="14" name="Content Placeholder 13" descr="Screen Clipping"/>
          <p:cNvPicPr>
            <a:picLocks noGrp="1" noChangeAspect="1"/>
          </p:cNvPicPr>
          <p:nvPr>
            <p:ph sz="half" idx="1"/>
          </p:nvPr>
        </p:nvPicPr>
        <p:blipFill>
          <a:blip r:embed="rId8">
            <a:extLst>
              <a:ext uri="{28A0092B-C50C-407E-A947-70E740481C1C}">
                <a14:useLocalDpi xmlns:a14="http://schemas.microsoft.com/office/drawing/2010/main" val="0"/>
              </a:ext>
            </a:extLst>
          </a:blip>
          <a:stretch>
            <a:fillRect/>
          </a:stretch>
        </p:blipFill>
        <p:spPr>
          <a:xfrm>
            <a:off x="4460372" y="2067282"/>
            <a:ext cx="3271255" cy="4235218"/>
          </a:xfrm>
          <a:prstGeom prst="rect">
            <a:avLst/>
          </a:prstGeom>
          <a:ln>
            <a:noFill/>
          </a:ln>
          <a:effectLst>
            <a:outerShdw blurRad="292100" dist="139700" dir="2700000" algn="tl" rotWithShape="0">
              <a:srgbClr val="333333">
                <a:alpha val="65000"/>
              </a:srgbClr>
            </a:outerShdw>
          </a:effectLst>
        </p:spPr>
      </p:pic>
      <p:sp>
        <p:nvSpPr>
          <p:cNvPr id="13" name="Rounded Rectangle 12"/>
          <p:cNvSpPr/>
          <p:nvPr/>
        </p:nvSpPr>
        <p:spPr>
          <a:xfrm>
            <a:off x="3657600" y="4471988"/>
            <a:ext cx="4876800" cy="1353145"/>
          </a:xfrm>
          <a:prstGeom prst="roundRect">
            <a:avLst/>
          </a:prstGeom>
          <a:solidFill>
            <a:srgbClr val="41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Enhanced</a:t>
            </a:r>
            <a:r>
              <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Biosecurity for Indoor, Outdoor</a:t>
            </a:r>
          </a:p>
        </p:txBody>
      </p:sp>
    </p:spTree>
    <p:extLst>
      <p:ext uri="{BB962C8B-B14F-4D97-AF65-F5344CB8AC3E}">
        <p14:creationId xmlns:p14="http://schemas.microsoft.com/office/powerpoint/2010/main" val="31263470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1">
            <a:extLst>
              <a:ext uri="{FF2B5EF4-FFF2-40B4-BE49-F238E27FC236}">
                <a16:creationId xmlns:a16="http://schemas.microsoft.com/office/drawing/2014/main" id="{96394368-DFAD-4077-A143-D212FA90E0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08615" y="1260786"/>
            <a:ext cx="3234208" cy="4336427"/>
          </a:xfrm>
          <a:prstGeom prst="rect">
            <a:avLst/>
          </a:prstGeom>
          <a:ln>
            <a:noFill/>
          </a:ln>
          <a:effectLst>
            <a:outerShdw blurRad="292100" dist="139700" dir="2700000" algn="tl" rotWithShape="0">
              <a:srgbClr val="333333">
                <a:alpha val="65000"/>
              </a:srgbClr>
            </a:outerShdw>
          </a:effectLst>
        </p:spPr>
      </p:pic>
      <p:pic>
        <p:nvPicPr>
          <p:cNvPr id="13" name="Content Placeholder 8">
            <a:extLst>
              <a:ext uri="{FF2B5EF4-FFF2-40B4-BE49-F238E27FC236}">
                <a16:creationId xmlns:a16="http://schemas.microsoft.com/office/drawing/2014/main" id="{9DDD082A-C039-4C34-8727-E26229ED9B6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79354" y="2219709"/>
            <a:ext cx="3129261" cy="404963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Checklist/Plan Topics </a:t>
            </a:r>
            <a:endParaRPr lang="en-US" i="1" dirty="0"/>
          </a:p>
        </p:txBody>
      </p:sp>
      <p:sp>
        <p:nvSpPr>
          <p:cNvPr id="3" name="Content Placeholder 2"/>
          <p:cNvSpPr>
            <a:spLocks noGrp="1"/>
          </p:cNvSpPr>
          <p:nvPr>
            <p:ph sz="half" idx="1"/>
          </p:nvPr>
        </p:nvSpPr>
        <p:spPr>
          <a:xfrm>
            <a:off x="838199" y="1825625"/>
            <a:ext cx="5853545" cy="4351339"/>
          </a:xfrm>
        </p:spPr>
        <p:txBody>
          <a:bodyPr>
            <a:normAutofit fontScale="85000" lnSpcReduction="20000"/>
          </a:bodyPr>
          <a:lstStyle/>
          <a:p>
            <a:r>
              <a:rPr lang="en-US" dirty="0"/>
              <a:t>Training</a:t>
            </a:r>
          </a:p>
          <a:p>
            <a:r>
              <a:rPr lang="en-US" dirty="0"/>
              <a:t>Protecting Your Herd</a:t>
            </a:r>
          </a:p>
          <a:p>
            <a:r>
              <a:rPr lang="en-US" dirty="0"/>
              <a:t>Vehicles and Equipment</a:t>
            </a:r>
          </a:p>
          <a:p>
            <a:r>
              <a:rPr lang="en-US" dirty="0"/>
              <a:t>Cleaning and Disinfection</a:t>
            </a:r>
          </a:p>
          <a:p>
            <a:r>
              <a:rPr lang="en-US" dirty="0"/>
              <a:t>Personnel</a:t>
            </a:r>
          </a:p>
          <a:p>
            <a:r>
              <a:rPr lang="en-US" dirty="0"/>
              <a:t>Animal Movement</a:t>
            </a:r>
          </a:p>
          <a:p>
            <a:r>
              <a:rPr lang="en-US" dirty="0"/>
              <a:t>Animal Products</a:t>
            </a:r>
          </a:p>
          <a:p>
            <a:r>
              <a:rPr lang="en-US" dirty="0"/>
              <a:t>Carcass Disposal</a:t>
            </a:r>
          </a:p>
          <a:p>
            <a:r>
              <a:rPr lang="en-US" dirty="0"/>
              <a:t>Manure Management</a:t>
            </a:r>
          </a:p>
          <a:p>
            <a:r>
              <a:rPr lang="en-US" dirty="0"/>
              <a:t>Wildlife, Rodent, Other </a:t>
            </a:r>
            <a:br>
              <a:rPr lang="en-US" dirty="0"/>
            </a:br>
            <a:r>
              <a:rPr lang="en-US" dirty="0"/>
              <a:t>Animal Control</a:t>
            </a:r>
          </a:p>
          <a:p>
            <a:r>
              <a:rPr lang="en-US" dirty="0"/>
              <a:t>Feed</a:t>
            </a:r>
          </a:p>
        </p:txBody>
      </p:sp>
      <p:sp>
        <p:nvSpPr>
          <p:cNvPr id="12" name="Left-Right Arrow 11"/>
          <p:cNvSpPr/>
          <p:nvPr/>
        </p:nvSpPr>
        <p:spPr>
          <a:xfrm rot="19675039">
            <a:off x="7669046" y="3334539"/>
            <a:ext cx="1961803" cy="392715"/>
          </a:xfrm>
          <a:prstGeom prst="leftRightArrow">
            <a:avLst/>
          </a:prstGeom>
          <a:solidFill>
            <a:srgbClr val="6DAD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prstClr val="white"/>
              </a:solidFill>
              <a:latin typeface="Calibri" panose="020F0502020204030204"/>
              <a:sym typeface="Arial"/>
            </a:endParaRPr>
          </a:p>
        </p:txBody>
      </p:sp>
      <p:sp>
        <p:nvSpPr>
          <p:cNvPr id="9" name="TextBox 8">
            <a:extLst>
              <a:ext uri="{FF2B5EF4-FFF2-40B4-BE49-F238E27FC236}">
                <a16:creationId xmlns:a16="http://schemas.microsoft.com/office/drawing/2014/main" id="{469407E2-F120-4738-A832-03DB479145BC}"/>
              </a:ext>
            </a:extLst>
          </p:cNvPr>
          <p:cNvSpPr txBox="1"/>
          <p:nvPr/>
        </p:nvSpPr>
        <p:spPr>
          <a:xfrm>
            <a:off x="4820955" y="6361718"/>
            <a:ext cx="3413971"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hlinkClick r:id="rId5"/>
              </a:rPr>
              <a:t>www.securepork.org</a:t>
            </a:r>
            <a:r>
              <a:rPr kumimoji="0" lang="en-US"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r>
              <a:rPr kumimoji="0" lang="en-US" b="0" i="0" u="none" strike="noStrike" kern="0" cap="none" spc="0" normalizeH="0" baseline="0" noProof="0" dirty="0">
                <a:ln>
                  <a:noFill/>
                </a:ln>
                <a:solidFill>
                  <a:srgbClr val="1861A9"/>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p>
        </p:txBody>
      </p:sp>
    </p:spTree>
    <p:extLst>
      <p:ext uri="{BB962C8B-B14F-4D97-AF65-F5344CB8AC3E}">
        <p14:creationId xmlns:p14="http://schemas.microsoft.com/office/powerpoint/2010/main" val="2771004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7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Showing the secure pork supply website and where to find the biosecurity template. under the pork producers tab, then the biosecurity tab. "/>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4711"/>
          <a:stretch/>
        </p:blipFill>
        <p:spPr>
          <a:xfrm>
            <a:off x="3492946" y="160020"/>
            <a:ext cx="5206108" cy="6475873"/>
          </a:xfrm>
          <a:prstGeom prst="rect">
            <a:avLst/>
          </a:prstGeom>
          <a:effectLst>
            <a:outerShdw blurRad="292100" dist="139700" dir="2700000" algn="ctr" rotWithShape="0">
              <a:srgbClr val="000000">
                <a:alpha val="65000"/>
              </a:srgbClr>
            </a:outerShdw>
          </a:effectLst>
        </p:spPr>
      </p:pic>
      <p:sp>
        <p:nvSpPr>
          <p:cNvPr id="15" name="TextBox 14"/>
          <p:cNvSpPr txBox="1"/>
          <p:nvPr/>
        </p:nvSpPr>
        <p:spPr>
          <a:xfrm>
            <a:off x="5082540" y="262890"/>
            <a:ext cx="3444240"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Arial"/>
                <a:hlinkClick r:id="rId4"/>
              </a:rPr>
              <a:t>www.securepork.org</a:t>
            </a: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p>
        </p:txBody>
      </p:sp>
      <p:sp>
        <p:nvSpPr>
          <p:cNvPr id="16" name="Right Arrow 15"/>
          <p:cNvSpPr/>
          <p:nvPr/>
        </p:nvSpPr>
        <p:spPr>
          <a:xfrm rot="11508384">
            <a:off x="5077100" y="1230811"/>
            <a:ext cx="4849922" cy="337138"/>
          </a:xfrm>
          <a:prstGeom prst="rightArrow">
            <a:avLst/>
          </a:prstGeom>
          <a:solidFill>
            <a:srgbClr val="0B83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Right Arrow 17"/>
          <p:cNvSpPr/>
          <p:nvPr/>
        </p:nvSpPr>
        <p:spPr>
          <a:xfrm>
            <a:off x="2550846" y="1667828"/>
            <a:ext cx="1157931" cy="392715"/>
          </a:xfrm>
          <a:prstGeom prst="rightArrow">
            <a:avLst/>
          </a:prstGeom>
          <a:solidFill>
            <a:srgbClr val="0B83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b="29791"/>
          <a:stretch/>
        </p:blipFill>
        <p:spPr>
          <a:xfrm>
            <a:off x="691133" y="1014989"/>
            <a:ext cx="1859713" cy="1305678"/>
          </a:xfrm>
          <a:prstGeom prst="rect">
            <a:avLst/>
          </a:prstGeom>
        </p:spPr>
      </p:pic>
      <p:sp>
        <p:nvSpPr>
          <p:cNvPr id="7" name="Rounded Rectangle 6"/>
          <p:cNvSpPr/>
          <p:nvPr/>
        </p:nvSpPr>
        <p:spPr>
          <a:xfrm>
            <a:off x="1708920" y="3285098"/>
            <a:ext cx="2841781" cy="1086754"/>
          </a:xfrm>
          <a:prstGeom prst="roundRect">
            <a:avLst/>
          </a:prstGeom>
          <a:solidFill>
            <a:srgbClr val="41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1" u="none" strike="noStrike" kern="0" cap="none" spc="0" normalizeH="0" baseline="0" noProof="0" dirty="0">
                <a:ln>
                  <a:noFill/>
                </a:ln>
                <a:solidFill>
                  <a:prstClr val="white"/>
                </a:solidFill>
                <a:effectLst/>
                <a:uLnTx/>
                <a:uFillTx/>
                <a:latin typeface="Calibri" panose="020F0502020204030204"/>
                <a:ea typeface="+mn-ea"/>
                <a:cs typeface="+mn-cs"/>
                <a:sym typeface="Arial"/>
              </a:rPr>
              <a:t>Enhanced</a:t>
            </a:r>
            <a:r>
              <a:rPr kumimoji="0" lang="en-US" sz="3733" b="0" i="0" u="none" strike="noStrike" kern="0" cap="none" spc="0" normalizeH="0" baseline="0" noProof="0" dirty="0">
                <a:ln>
                  <a:noFill/>
                </a:ln>
                <a:solidFill>
                  <a:prstClr val="white"/>
                </a:solidFill>
                <a:effectLst/>
                <a:uLnTx/>
                <a:uFillTx/>
                <a:latin typeface="Calibri" panose="020F0502020204030204"/>
                <a:ea typeface="+mn-ea"/>
                <a:cs typeface="+mn-cs"/>
                <a:sym typeface="Arial"/>
              </a:rPr>
              <a:t> </a:t>
            </a:r>
            <a:r>
              <a:rPr kumimoji="0" lang="en-US" sz="3733" b="0" i="0" u="none" strike="noStrike" kern="0" cap="none" spc="0" normalizeH="0" baseline="0" noProof="0" dirty="0" smtClean="0">
                <a:ln>
                  <a:noFill/>
                </a:ln>
                <a:solidFill>
                  <a:prstClr val="white"/>
                </a:solidFill>
                <a:effectLst/>
                <a:uLnTx/>
                <a:uFillTx/>
                <a:latin typeface="Calibri" panose="020F0502020204030204"/>
                <a:ea typeface="+mn-ea"/>
                <a:cs typeface="+mn-cs"/>
                <a:sym typeface="Arial"/>
              </a:rPr>
              <a:t>Biosecurity</a:t>
            </a:r>
            <a:endParaRPr kumimoji="0" lang="en-US" sz="3733"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29791"/>
          <a:stretch/>
        </p:blipFill>
        <p:spPr>
          <a:xfrm flipH="1">
            <a:off x="9910211" y="1211346"/>
            <a:ext cx="1859713" cy="1305678"/>
          </a:xfrm>
          <a:prstGeom prst="rect">
            <a:avLst/>
          </a:prstGeom>
        </p:spPr>
      </p:pic>
    </p:spTree>
    <p:extLst>
      <p:ext uri="{BB962C8B-B14F-4D97-AF65-F5344CB8AC3E}">
        <p14:creationId xmlns:p14="http://schemas.microsoft.com/office/powerpoint/2010/main" val="37025153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22" presetClass="entr" presetSubtype="2"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righ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8"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FFFF"/>
                </a:solidFill>
              </a:rPr>
              <a:t>Biosecurity Posters</a:t>
            </a:r>
            <a:endParaRPr lang="en-US" sz="4800" dirty="0"/>
          </a:p>
        </p:txBody>
      </p:sp>
      <p:sp>
        <p:nvSpPr>
          <p:cNvPr id="9" name="TextBox 8"/>
          <p:cNvSpPr txBox="1"/>
          <p:nvPr/>
        </p:nvSpPr>
        <p:spPr>
          <a:xfrm>
            <a:off x="4811315" y="6410242"/>
            <a:ext cx="25693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hlinkClick r:id="rId3"/>
              </a:rPr>
              <a:t>www.securepork.org</a:t>
            </a:r>
            <a:endParaRPr kumimoji="0" lang="en-US" sz="1800" b="0" i="0" u="none" strike="noStrike" kern="1200" cap="none" spc="0" normalizeH="0" baseline="0" noProof="0" dirty="0">
              <a:ln>
                <a:noFill/>
              </a:ln>
              <a:solidFill>
                <a:srgbClr val="1861A9"/>
              </a:solidFill>
              <a:effectLst/>
              <a:uLnTx/>
              <a:uFillTx/>
              <a:latin typeface="Verdana"/>
              <a:ea typeface="+mn-ea"/>
              <a:cs typeface="+mn-cs"/>
            </a:endParaRPr>
          </a:p>
        </p:txBody>
      </p:sp>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46865" y="1448640"/>
            <a:ext cx="3091233" cy="4636850"/>
          </a:xfrm>
          <a:prstGeom prst="rect">
            <a:avLst/>
          </a:prstGeom>
          <a:ln>
            <a:noFill/>
          </a:ln>
          <a:effectLst>
            <a:outerShdw blurRad="292100" dist="139700" dir="2700000" algn="tl" rotWithShape="0">
              <a:srgbClr val="333333">
                <a:alpha val="65000"/>
              </a:srgbClr>
            </a:outerShdw>
          </a:effectLst>
        </p:spPr>
      </p:pic>
      <p:pic>
        <p:nvPicPr>
          <p:cNvPr id="10" name="Content Placeholder 5"/>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8148422" y="1465220"/>
            <a:ext cx="3080180" cy="4620270"/>
          </a:xfrm>
          <a:prstGeom prst="rect">
            <a:avLst/>
          </a:prstGeom>
          <a:ln>
            <a:noFill/>
          </a:ln>
          <a:effectLst>
            <a:outerShdw blurRad="292100" dist="139700" dir="2700000" algn="tl" rotWithShape="0">
              <a:srgbClr val="333333">
                <a:alpha val="65000"/>
              </a:srgbClr>
            </a:outerShdw>
          </a:effectLst>
        </p:spPr>
      </p:pic>
      <p:pic>
        <p:nvPicPr>
          <p:cNvPr id="11" name="Content Placeholder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635070" y="1694660"/>
            <a:ext cx="3091233" cy="4636850"/>
          </a:xfrm>
          <a:prstGeom prst="rect">
            <a:avLst/>
          </a:prstGeom>
          <a:noFill/>
          <a:ln w="9525">
            <a:noFill/>
            <a:miter lim="800000"/>
            <a:headEnd/>
            <a:tailEnd/>
          </a:ln>
          <a:effectLst>
            <a:outerShdw blurRad="292100" dist="139700" dir="2700000" algn="tl" rotWithShape="0">
              <a:srgbClr val="333333">
                <a:alpha val="65000"/>
              </a:srgbClr>
            </a:outerShdw>
          </a:effectLst>
        </p:spPr>
      </p:pic>
      <p:pic>
        <p:nvPicPr>
          <p:cNvPr id="12" name="Content Placeholder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6079216" y="1689252"/>
            <a:ext cx="3080180" cy="4620270"/>
          </a:xfrm>
          <a:prstGeom prst="rect">
            <a:avLst/>
          </a:prstGeom>
          <a:noFill/>
          <a:ln w="9525">
            <a:noFill/>
            <a:miter lim="800000"/>
            <a:headEnd/>
            <a:tailEnd/>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245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1+#ppt_w/2"/>
                                          </p:val>
                                        </p:tav>
                                        <p:tav tm="100000">
                                          <p:val>
                                            <p:strVal val="#ppt_x"/>
                                          </p:val>
                                        </p:tav>
                                      </p:tavLst>
                                    </p:anim>
                                    <p:anim calcmode="lin" valueType="num">
                                      <p:cBhvr additive="base">
                                        <p:cTn id="8" dur="12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2250"/>
                            </p:stCondLst>
                            <p:childTnLst>
                              <p:par>
                                <p:cTn id="15" presetID="2" presetClass="entr" presetSubtype="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250" fill="hold"/>
                                        <p:tgtEl>
                                          <p:spTgt spid="8"/>
                                        </p:tgtEl>
                                        <p:attrNameLst>
                                          <p:attrName>ppt_x</p:attrName>
                                        </p:attrNameLst>
                                      </p:cBhvr>
                                      <p:tavLst>
                                        <p:tav tm="0">
                                          <p:val>
                                            <p:strVal val="1+#ppt_w/2"/>
                                          </p:val>
                                        </p:tav>
                                        <p:tav tm="100000">
                                          <p:val>
                                            <p:strVal val="#ppt_x"/>
                                          </p:val>
                                        </p:tav>
                                      </p:tavLst>
                                    </p:anim>
                                    <p:anim calcmode="lin" valueType="num">
                                      <p:cBhvr additive="base">
                                        <p:cTn id="18" dur="125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 presetClass="entr" presetSubtype="6"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250" fill="hold"/>
                                        <p:tgtEl>
                                          <p:spTgt spid="11"/>
                                        </p:tgtEl>
                                        <p:attrNameLst>
                                          <p:attrName>ppt_x</p:attrName>
                                        </p:attrNameLst>
                                      </p:cBhvr>
                                      <p:tavLst>
                                        <p:tav tm="0">
                                          <p:val>
                                            <p:strVal val="1+#ppt_w/2"/>
                                          </p:val>
                                        </p:tav>
                                        <p:tav tm="100000">
                                          <p:val>
                                            <p:strVal val="#ppt_x"/>
                                          </p:val>
                                        </p:tav>
                                      </p:tavLst>
                                    </p:anim>
                                    <p:anim calcmode="lin" valueType="num">
                                      <p:cBhvr additive="base">
                                        <p:cTn id="23"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hlinkClick r:id="rId3"/>
              </a:rPr>
              <a:t>www.cfsph.iastate.edu/biosecurity/</a:t>
            </a:r>
            <a:r>
              <a:rPr lang="en-US" dirty="0"/>
              <a:t> </a:t>
            </a:r>
          </a:p>
        </p:txBody>
      </p:sp>
      <p:sp>
        <p:nvSpPr>
          <p:cNvPr id="8" name="TextBox 7"/>
          <p:cNvSpPr txBox="1"/>
          <p:nvPr/>
        </p:nvSpPr>
        <p:spPr>
          <a:xfrm>
            <a:off x="8554584" y="4753398"/>
            <a:ext cx="2560320" cy="1241622"/>
          </a:xfrm>
          <a:prstGeom prst="rect">
            <a:avLst/>
          </a:prstGeom>
          <a:noFill/>
        </p:spPr>
        <p:txBody>
          <a:bodyPr wrap="square" rtlCol="0">
            <a:spAutoFit/>
          </a:bodyPr>
          <a:lstStyle/>
          <a:p>
            <a:pPr defTabSz="1219170">
              <a:buClr>
                <a:srgbClr val="000000"/>
              </a:buClr>
            </a:pPr>
            <a:r>
              <a:rPr lang="en-US" sz="1867" kern="0" dirty="0">
                <a:solidFill>
                  <a:srgbClr val="000000"/>
                </a:solidFill>
                <a:latin typeface="Verdana" panose="020B0604030504040204" pitchFamily="34" charset="0"/>
                <a:ea typeface="Verdana" panose="020B0604030504040204" pitchFamily="34" charset="0"/>
                <a:cs typeface="Arial"/>
                <a:sym typeface="Arial"/>
              </a:rPr>
              <a:t>Funding provided by USDA NADPRP and USDA NIFA NCR SARE</a:t>
            </a:r>
          </a:p>
        </p:txBody>
      </p:sp>
      <p:pic>
        <p:nvPicPr>
          <p:cNvPr id="6" name="Content Placeholder 5" descr="Graphical user interface, application&#10;&#10;Description automatically generated">
            <a:extLst>
              <a:ext uri="{FF2B5EF4-FFF2-40B4-BE49-F238E27FC236}">
                <a16:creationId xmlns:a16="http://schemas.microsoft.com/office/drawing/2014/main" id="{9CB9DA85-A663-46C2-8390-68EFE4E74FF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76310" y="1482795"/>
            <a:ext cx="4439379" cy="5182976"/>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3159618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E65E-EA0B-4C88-9C9A-BAB304F4A371}"/>
              </a:ext>
            </a:extLst>
          </p:cNvPr>
          <p:cNvSpPr>
            <a:spLocks noGrp="1"/>
          </p:cNvSpPr>
          <p:nvPr>
            <p:ph type="title"/>
          </p:nvPr>
        </p:nvSpPr>
        <p:spPr/>
        <p:txBody>
          <a:bodyPr/>
          <a:lstStyle/>
          <a:p>
            <a:pPr algn="ctr"/>
            <a:r>
              <a:rPr lang="en-US" dirty="0"/>
              <a:t>Acknowledgements </a:t>
            </a:r>
          </a:p>
        </p:txBody>
      </p:sp>
      <p:sp>
        <p:nvSpPr>
          <p:cNvPr id="5" name="Content Placeholder 4"/>
          <p:cNvSpPr>
            <a:spLocks noGrp="1"/>
          </p:cNvSpPr>
          <p:nvPr>
            <p:ph idx="1"/>
          </p:nvPr>
        </p:nvSpPr>
        <p:spPr/>
        <p:txBody>
          <a:bodyPr/>
          <a:lstStyle/>
          <a:p>
            <a:pPr marL="0" indent="0" algn="ctr">
              <a:buNone/>
            </a:pPr>
            <a:r>
              <a:rPr lang="en-US" dirty="0">
                <a:latin typeface="Calibri" panose="020F0502020204030204" pitchFamily="34" charset="0"/>
              </a:rPr>
              <a:t>Development of this material was made possible through a grant provided to the CFSPH, ISU, CVM from the USDA APHIS through the NADPRP. ISU is an equal opportunity provider. For the full non-discrimination statement or accommodation inquiries, go to </a:t>
            </a:r>
            <a:r>
              <a:rPr lang="en-US" u="sng" dirty="0">
                <a:solidFill>
                  <a:srgbClr val="6888C9"/>
                </a:solidFill>
                <a:latin typeface="Calibri" panose="020F0502020204030204" pitchFamily="34" charset="0"/>
                <a:hlinkClick r:id="rId3" tooltip="http://www.extension.iastate.edu/diversity/ext"/>
              </a:rPr>
              <a:t>www.extension.iastate.edu/diversity/ext</a:t>
            </a:r>
            <a:r>
              <a:rPr lang="en-US" dirty="0">
                <a:latin typeface="Calibri" panose="020F0502020204030204" pitchFamily="34" charset="0"/>
              </a:rPr>
              <a:t>.</a:t>
            </a:r>
          </a:p>
          <a:p>
            <a:pPr marL="0" indent="0" algn="ctr">
              <a:buNone/>
            </a:pPr>
            <a:r>
              <a:rPr lang="en-US" dirty="0">
                <a:latin typeface="Calibri" panose="020F0502020204030204" pitchFamily="34" charset="0"/>
              </a:rPr>
              <a:t>Funding for the Secure Pork Supply Plan was made possible through a grant provided to the CFSPH from USDA APHIS and The Pork Checkoff.</a:t>
            </a:r>
          </a:p>
          <a:p>
            <a:endParaRPr lang="en-US" dirty="0"/>
          </a:p>
        </p:txBody>
      </p:sp>
    </p:spTree>
    <p:extLst>
      <p:ext uri="{BB962C8B-B14F-4D97-AF65-F5344CB8AC3E}">
        <p14:creationId xmlns:p14="http://schemas.microsoft.com/office/powerpoint/2010/main" val="2498847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using an ear tagging tool on a pig. If the needle becomes contaminated with a germ and shared between animals, germs can be spread between animals.">
            <a:extLst>
              <a:ext uri="{FF2B5EF4-FFF2-40B4-BE49-F238E27FC236}">
                <a16:creationId xmlns:a16="http://schemas.microsoft.com/office/drawing/2014/main" id="{5D534AF3-105F-48D6-BD2B-DCA84AE996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2" t="6472" r="8204" b="-4776"/>
          <a:stretch/>
        </p:blipFill>
        <p:spPr>
          <a:xfrm>
            <a:off x="9247808" y="1305302"/>
            <a:ext cx="2557880" cy="2557880"/>
          </a:xfrm>
          <a:prstGeom prst="rect">
            <a:avLst/>
          </a:prstGeom>
          <a:effectLst>
            <a:outerShdw blurRad="292100" dist="139700" dir="2700000" algn="ctr" rotWithShape="0">
              <a:schemeClr val="tx1">
                <a:alpha val="65000"/>
              </a:schemeClr>
            </a:outerShdw>
          </a:effectLst>
        </p:spPr>
      </p:pic>
      <p:sp>
        <p:nvSpPr>
          <p:cNvPr id="461826" name="Rectangle 2"/>
          <p:cNvSpPr>
            <a:spLocks noGrp="1" noChangeArrowheads="1"/>
          </p:cNvSpPr>
          <p:nvPr>
            <p:ph type="title"/>
          </p:nvPr>
        </p:nvSpPr>
        <p:spPr/>
        <p:txBody>
          <a:bodyPr/>
          <a:lstStyle/>
          <a:p>
            <a:r>
              <a:rPr lang="en-US" dirty="0"/>
              <a:t>Six Incredible Ways!</a:t>
            </a:r>
          </a:p>
        </p:txBody>
      </p:sp>
      <p:sp>
        <p:nvSpPr>
          <p:cNvPr id="461827" name="Rectangle 3"/>
          <p:cNvSpPr>
            <a:spLocks noGrp="1" noChangeArrowheads="1"/>
          </p:cNvSpPr>
          <p:nvPr>
            <p:ph type="body" sz="half" idx="1"/>
          </p:nvPr>
        </p:nvSpPr>
        <p:spPr/>
        <p:txBody>
          <a:bodyPr/>
          <a:lstStyle/>
          <a:p>
            <a:pPr marL="457200" indent="-457200">
              <a:buFont typeface="+mj-lt"/>
              <a:buAutoNum type="arabicPeriod"/>
            </a:pPr>
            <a:r>
              <a:rPr lang="en-US" dirty="0"/>
              <a:t>Aerosol</a:t>
            </a:r>
          </a:p>
          <a:p>
            <a:pPr marL="457200" indent="-457200">
              <a:buFont typeface="+mj-lt"/>
              <a:buAutoNum type="arabicPeriod"/>
            </a:pPr>
            <a:r>
              <a:rPr lang="en-US" dirty="0"/>
              <a:t>Direct contact</a:t>
            </a:r>
          </a:p>
          <a:p>
            <a:pPr marL="457200" indent="-457200">
              <a:buFont typeface="+mj-lt"/>
              <a:buAutoNum type="arabicPeriod"/>
            </a:pPr>
            <a:r>
              <a:rPr lang="en-US" dirty="0"/>
              <a:t>Fomite</a:t>
            </a:r>
          </a:p>
          <a:p>
            <a:pPr marL="457200" indent="-457200">
              <a:buFont typeface="+mj-lt"/>
              <a:buAutoNum type="arabicPeriod"/>
            </a:pPr>
            <a:r>
              <a:rPr lang="en-US" dirty="0"/>
              <a:t>Oral</a:t>
            </a:r>
          </a:p>
          <a:p>
            <a:pPr marL="457200" indent="-457200">
              <a:buFont typeface="+mj-lt"/>
              <a:buAutoNum type="arabicPeriod"/>
            </a:pPr>
            <a:r>
              <a:rPr lang="en-US" dirty="0"/>
              <a:t>Vector</a:t>
            </a:r>
          </a:p>
          <a:p>
            <a:pPr marL="457200" indent="-457200">
              <a:buFont typeface="+mj-lt"/>
              <a:buAutoNum type="arabicPeriod"/>
            </a:pPr>
            <a:r>
              <a:rPr lang="en-US" dirty="0"/>
              <a:t>Zoonotic</a:t>
            </a:r>
          </a:p>
        </p:txBody>
      </p:sp>
      <p:sp>
        <p:nvSpPr>
          <p:cNvPr id="461828" name="Rectangle 4"/>
          <p:cNvSpPr>
            <a:spLocks noChangeArrowheads="1"/>
          </p:cNvSpPr>
          <p:nvPr/>
        </p:nvSpPr>
        <p:spPr bwMode="auto">
          <a:xfrm>
            <a:off x="4800600" y="4419600"/>
            <a:ext cx="3886200" cy="1644650"/>
          </a:xfrm>
          <a:prstGeom prst="rect">
            <a:avLst/>
          </a:prstGeom>
          <a:noFill/>
          <a:ln w="9525">
            <a:noFill/>
            <a:miter lim="800000"/>
            <a:headEnd/>
            <a:tailEnd/>
          </a:ln>
          <a:effectLst/>
        </p:spPr>
        <p:txBody>
          <a:bodyPr lIns="91432" tIns="45716" rIns="91432" bIns="45716"/>
          <a:lstStyle/>
          <a:p>
            <a:pPr marL="971550" lvl="1" indent="-514350">
              <a:spcBef>
                <a:spcPct val="20000"/>
              </a:spcBef>
              <a:buFont typeface="+mj-lt"/>
              <a:buAutoNum type="arabicPeriod" startAt="4"/>
            </a:pPr>
            <a:endParaRPr lang="en-US" sz="2800" dirty="0"/>
          </a:p>
        </p:txBody>
      </p:sp>
      <p:sp>
        <p:nvSpPr>
          <p:cNvPr id="461831" name="Rectangle 7"/>
          <p:cNvSpPr>
            <a:spLocks noChangeArrowheads="1"/>
          </p:cNvSpPr>
          <p:nvPr/>
        </p:nvSpPr>
        <p:spPr bwMode="auto">
          <a:xfrm>
            <a:off x="1981200" y="4419600"/>
            <a:ext cx="3886200" cy="1644650"/>
          </a:xfrm>
          <a:prstGeom prst="rect">
            <a:avLst/>
          </a:prstGeom>
          <a:noFill/>
          <a:ln w="9525">
            <a:noFill/>
            <a:miter lim="800000"/>
            <a:headEnd/>
            <a:tailEnd/>
          </a:ln>
          <a:effectLst/>
        </p:spPr>
        <p:txBody>
          <a:bodyPr lIns="91432" tIns="45716" rIns="91432" bIns="45716"/>
          <a:lstStyle/>
          <a:p>
            <a:pPr marL="793750" lvl="1" indent="-514350">
              <a:spcBef>
                <a:spcPct val="20000"/>
              </a:spcBef>
              <a:buFont typeface="+mj-lt"/>
              <a:buAutoNum type="arabicPeriod"/>
            </a:pPr>
            <a:endParaRPr lang="en-US" sz="2800" b="1" dirty="0"/>
          </a:p>
        </p:txBody>
      </p:sp>
      <p:pic>
        <p:nvPicPr>
          <p:cNvPr id="13" name="Picture 4" descr="A sneezing pig. If it is infected and another pig breathes in the same droplets, disease spread can happen. "/>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p:blipFill>
        <p:spPr>
          <a:xfrm>
            <a:off x="3842709" y="1305302"/>
            <a:ext cx="2577033" cy="24276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5" descr="This sow is surrounded by her piglets. If the pig carried a disease, it could be spread directly through the uterus or during birth." title="Sow with piglets"/>
          <p:cNvPicPr>
            <a:picLocks noChangeAspect="1" noChangeArrowheads="1"/>
          </p:cNvPicPr>
          <p:nvPr/>
        </p:nvPicPr>
        <p:blipFill>
          <a:blip r:embed="rId6" cstate="print">
            <a:extLst>
              <a:ext uri="{28A0092B-C50C-407E-A947-70E740481C1C}">
                <a14:useLocalDpi xmlns:a14="http://schemas.microsoft.com/office/drawing/2010/main" val="0"/>
              </a:ext>
            </a:extLst>
          </a:blip>
          <a:srcRect l="12924" r="12924"/>
          <a:stretch/>
        </p:blipFill>
        <p:spPr>
          <a:xfrm>
            <a:off x="6622739" y="1295726"/>
            <a:ext cx="2471118" cy="2471118"/>
          </a:xfrm>
          <a:prstGeom prst="rect">
            <a:avLst/>
          </a:prstGeom>
          <a:ln>
            <a:noFill/>
          </a:ln>
          <a:effectLst>
            <a:outerShdw blurRad="292100" dist="139700" dir="2700000" algn="tl" rotWithShape="0">
              <a:srgbClr val="333333">
                <a:alpha val="65000"/>
              </a:srgbClr>
            </a:outerShdw>
          </a:effectLst>
        </p:spPr>
      </p:pic>
      <p:pic>
        <p:nvPicPr>
          <p:cNvPr id="17" name="Picture 16" descr="A human handling a piglet. If the piglet, or the human, is carrying a germ like E. coli or crypto, they could share that through contact. &#10;"/>
          <p:cNvPicPr>
            <a:picLocks noChangeAspect="1"/>
          </p:cNvPicPr>
          <p:nvPr/>
        </p:nvPicPr>
        <p:blipFill rotWithShape="1">
          <a:blip r:embed="rId7" cstate="print">
            <a:extLst>
              <a:ext uri="{28A0092B-C50C-407E-A947-70E740481C1C}">
                <a14:useLocalDpi xmlns:a14="http://schemas.microsoft.com/office/drawing/2010/main" val="0"/>
              </a:ext>
            </a:extLst>
          </a:blip>
          <a:srcRect l="22099" t="24972" r="-1433" b="6896"/>
          <a:stretch/>
        </p:blipFill>
        <p:spPr>
          <a:xfrm>
            <a:off x="9303463" y="4029596"/>
            <a:ext cx="2557880" cy="2557880"/>
          </a:xfrm>
          <a:prstGeom prst="rect">
            <a:avLst/>
          </a:prstGeom>
          <a:ln>
            <a:noFill/>
          </a:ln>
          <a:effectLst>
            <a:outerShdw blurRad="292100" dist="139700" dir="2700000" algn="tl" rotWithShape="0">
              <a:srgbClr val="333333">
                <a:alpha val="65000"/>
              </a:srgbClr>
            </a:outerShdw>
          </a:effectLst>
        </p:spPr>
      </p:pic>
      <p:pic>
        <p:nvPicPr>
          <p:cNvPr id="18" name="Picture 5" descr="Two pigs kept in an outdoor pen. If pigs are kept outside, they can be exposed to a lot of bugs like flies or mosquitos. Which can spread disease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032" t="13925" r="41711" b="30159"/>
          <a:stretch/>
        </p:blipFill>
        <p:spPr>
          <a:xfrm>
            <a:off x="6593305" y="4027720"/>
            <a:ext cx="2544766" cy="2559756"/>
          </a:xfrm>
          <a:prstGeom prst="rect">
            <a:avLst/>
          </a:prstGeom>
          <a:ln>
            <a:noFill/>
          </a:ln>
          <a:effectLst>
            <a:outerShdw blurRad="292100" dist="139700" dir="2700000" algn="tl" rotWithShape="0">
              <a:srgbClr val="333333">
                <a:alpha val="65000"/>
              </a:srgbClr>
            </a:outerShdw>
          </a:effectLst>
        </p:spPr>
      </p:pic>
      <p:pic>
        <p:nvPicPr>
          <p:cNvPr id="19" name="Picture 4" descr="Two pigs eating from their bowls. &#10;If a pig eats feed that is contaminated with manure, saliva, or urine from an infected animal, they can become infected. &#10;"/>
          <p:cNvPicPr>
            <a:picLocks noChangeAspect="1" noChangeArrowheads="1"/>
          </p:cNvPicPr>
          <p:nvPr/>
        </p:nvPicPr>
        <p:blipFill>
          <a:blip r:embed="rId9" cstate="print">
            <a:extLst>
              <a:ext uri="{28A0092B-C50C-407E-A947-70E740481C1C}">
                <a14:useLocalDpi xmlns:a14="http://schemas.microsoft.com/office/drawing/2010/main" val="0"/>
              </a:ext>
            </a:extLst>
          </a:blip>
          <a:srcRect t="15201" b="15201"/>
          <a:stretch/>
        </p:blipFill>
        <p:spPr>
          <a:xfrm>
            <a:off x="3860864" y="4031900"/>
            <a:ext cx="2538367" cy="2538367"/>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990821" y="1250647"/>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1</a:t>
            </a:r>
          </a:p>
        </p:txBody>
      </p:sp>
      <p:sp>
        <p:nvSpPr>
          <p:cNvPr id="22" name="TextBox 21"/>
          <p:cNvSpPr txBox="1"/>
          <p:nvPr/>
        </p:nvSpPr>
        <p:spPr>
          <a:xfrm>
            <a:off x="8693666" y="1216631"/>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2</a:t>
            </a:r>
          </a:p>
        </p:txBody>
      </p:sp>
      <p:sp>
        <p:nvSpPr>
          <p:cNvPr id="23" name="TextBox 22"/>
          <p:cNvSpPr txBox="1"/>
          <p:nvPr/>
        </p:nvSpPr>
        <p:spPr>
          <a:xfrm>
            <a:off x="11353562" y="1258766"/>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3</a:t>
            </a:r>
          </a:p>
        </p:txBody>
      </p:sp>
      <p:sp>
        <p:nvSpPr>
          <p:cNvPr id="24" name="TextBox 23"/>
          <p:cNvSpPr txBox="1"/>
          <p:nvPr/>
        </p:nvSpPr>
        <p:spPr>
          <a:xfrm>
            <a:off x="5990821" y="4006244"/>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4</a:t>
            </a:r>
          </a:p>
        </p:txBody>
      </p:sp>
      <p:sp>
        <p:nvSpPr>
          <p:cNvPr id="25" name="TextBox 24"/>
          <p:cNvSpPr txBox="1"/>
          <p:nvPr/>
        </p:nvSpPr>
        <p:spPr>
          <a:xfrm>
            <a:off x="8693666" y="4013110"/>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5</a:t>
            </a:r>
          </a:p>
        </p:txBody>
      </p:sp>
      <p:sp>
        <p:nvSpPr>
          <p:cNvPr id="26" name="TextBox 25"/>
          <p:cNvSpPr txBox="1"/>
          <p:nvPr/>
        </p:nvSpPr>
        <p:spPr>
          <a:xfrm>
            <a:off x="11353562" y="3993732"/>
            <a:ext cx="635497"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rPr>
              <a:t>6</a:t>
            </a:r>
          </a:p>
        </p:txBody>
      </p:sp>
    </p:spTree>
    <p:custDataLst>
      <p:tags r:id="rId1"/>
    </p:custDataLst>
    <p:extLst>
      <p:ext uri="{BB962C8B-B14F-4D97-AF65-F5344CB8AC3E}">
        <p14:creationId xmlns:p14="http://schemas.microsoft.com/office/powerpoint/2010/main" val="10445225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wine disease by transmission routes. This one is vectors ">
            <a:extLst>
              <a:ext uri="{FF2B5EF4-FFF2-40B4-BE49-F238E27FC236}">
                <a16:creationId xmlns:a16="http://schemas.microsoft.com/office/drawing/2014/main" id="{2F4E9F10-B4B6-4A4F-A801-62993E34F8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548" y="144968"/>
            <a:ext cx="3182723" cy="4162335"/>
          </a:xfrm>
          <a:prstGeom prst="rect">
            <a:avLst/>
          </a:prstGeom>
        </p:spPr>
      </p:pic>
      <p:pic>
        <p:nvPicPr>
          <p:cNvPr id="21" name="Picture 20" descr="Swine disease by transmission routes. This one is oral/ingestion">
            <a:extLst>
              <a:ext uri="{FF2B5EF4-FFF2-40B4-BE49-F238E27FC236}">
                <a16:creationId xmlns:a16="http://schemas.microsoft.com/office/drawing/2014/main" id="{55DC5680-8593-4E24-92FE-A0EDD225B2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3910" y="580932"/>
            <a:ext cx="3182723" cy="4135513"/>
          </a:xfrm>
          <a:prstGeom prst="rect">
            <a:avLst/>
          </a:prstGeom>
        </p:spPr>
      </p:pic>
      <p:pic>
        <p:nvPicPr>
          <p:cNvPr id="19" name="Picture 18" descr="Swine disease by transmission routes. This one is fomites">
            <a:extLst>
              <a:ext uri="{FF2B5EF4-FFF2-40B4-BE49-F238E27FC236}">
                <a16:creationId xmlns:a16="http://schemas.microsoft.com/office/drawing/2014/main" id="{8C35B8EF-2975-4ADE-B54B-7A89EF97FC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2698" y="1092996"/>
            <a:ext cx="3182723" cy="4135513"/>
          </a:xfrm>
          <a:prstGeom prst="rect">
            <a:avLst/>
          </a:prstGeom>
        </p:spPr>
      </p:pic>
      <p:pic>
        <p:nvPicPr>
          <p:cNvPr id="17" name="Picture 16" descr="Swine disease by transmission routes. This one is direct contact ">
            <a:extLst>
              <a:ext uri="{FF2B5EF4-FFF2-40B4-BE49-F238E27FC236}">
                <a16:creationId xmlns:a16="http://schemas.microsoft.com/office/drawing/2014/main" id="{C37E00A6-0DAD-4242-A33E-6B4E673710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3496" y="1530552"/>
            <a:ext cx="3182722" cy="4135512"/>
          </a:xfrm>
          <a:prstGeom prst="rect">
            <a:avLst/>
          </a:prstGeom>
        </p:spPr>
      </p:pic>
      <p:pic>
        <p:nvPicPr>
          <p:cNvPr id="15" name="Content Placeholder 14" descr="Swine disease by transmission routes. This one is aerosol ">
            <a:extLst>
              <a:ext uri="{FF2B5EF4-FFF2-40B4-BE49-F238E27FC236}">
                <a16:creationId xmlns:a16="http://schemas.microsoft.com/office/drawing/2014/main" id="{57756BC4-E54E-48B3-8F63-2758370891F5}"/>
              </a:ext>
            </a:extLst>
          </p:cNvPr>
          <p:cNvPicPr>
            <a:picLocks noGrp="1" noChangeAspect="1"/>
          </p:cNvPicPr>
          <p:nvPr>
            <p:ph sz="half" idx="1"/>
          </p:nvPr>
        </p:nvPicPr>
        <p:blipFill>
          <a:blip r:embed="rId7" cstate="print">
            <a:extLst>
              <a:ext uri="{28A0092B-C50C-407E-A947-70E740481C1C}">
                <a14:useLocalDpi xmlns:a14="http://schemas.microsoft.com/office/drawing/2010/main" val="0"/>
              </a:ext>
            </a:extLst>
          </a:blip>
          <a:stretch>
            <a:fillRect/>
          </a:stretch>
        </p:blipFill>
        <p:spPr>
          <a:xfrm>
            <a:off x="6404298" y="2226136"/>
            <a:ext cx="3094524" cy="3995461"/>
          </a:xfrm>
        </p:spPr>
      </p:pic>
      <p:sp>
        <p:nvSpPr>
          <p:cNvPr id="13" name="TextBox 12"/>
          <p:cNvSpPr txBox="1"/>
          <p:nvPr/>
        </p:nvSpPr>
        <p:spPr>
          <a:xfrm>
            <a:off x="290474" y="5852265"/>
            <a:ext cx="6030316"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www.cfsph.iastate.edu/infection-control/routes/ </a:t>
            </a:r>
          </a:p>
        </p:txBody>
      </p:sp>
      <p:pic>
        <p:nvPicPr>
          <p:cNvPr id="5" name="Content Placeholder 4" descr="Swine disease by transmission routes. This one is all routes ">
            <a:extLst>
              <a:ext uri="{FF2B5EF4-FFF2-40B4-BE49-F238E27FC236}">
                <a16:creationId xmlns:a16="http://schemas.microsoft.com/office/drawing/2014/main" id="{A70D755B-89ED-425C-9DFD-D080887E51A3}"/>
              </a:ext>
            </a:extLst>
          </p:cNvPr>
          <p:cNvPicPr>
            <a:picLocks noGrp="1" noChangeAspect="1"/>
          </p:cNvPicPr>
          <p:nvPr>
            <p:ph sz="half" idx="2"/>
          </p:nvPr>
        </p:nvPicPr>
        <p:blipFill>
          <a:blip r:embed="rId8" cstate="print">
            <a:extLst>
              <a:ext uri="{28A0092B-C50C-407E-A947-70E740481C1C}">
                <a14:useLocalDpi xmlns:a14="http://schemas.microsoft.com/office/drawing/2010/main" val="0"/>
              </a:ext>
            </a:extLst>
          </a:blip>
          <a:stretch>
            <a:fillRect/>
          </a:stretch>
        </p:blipFill>
        <p:spPr>
          <a:xfrm>
            <a:off x="7919018" y="2726451"/>
            <a:ext cx="3090606" cy="3995461"/>
          </a:xfrm>
        </p:spPr>
      </p:pic>
    </p:spTree>
    <p:extLst>
      <p:ext uri="{BB962C8B-B14F-4D97-AF65-F5344CB8AC3E}">
        <p14:creationId xmlns:p14="http://schemas.microsoft.com/office/powerpoint/2010/main" val="422401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0"/>
                            </p:stCondLst>
                            <p:childTnLst>
                              <p:par>
                                <p:cTn id="21" presetID="10" presetClass="entr" presetSubtype="0" fill="hold" nodeType="afterEffect">
                                  <p:stCondLst>
                                    <p:cond delay="2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en-US" dirty="0"/>
              <a:t>Disease Spread</a:t>
            </a:r>
          </a:p>
        </p:txBody>
      </p:sp>
      <p:sp>
        <p:nvSpPr>
          <p:cNvPr id="377859" name="Rectangle 3"/>
          <p:cNvSpPr>
            <a:spLocks noGrp="1" noChangeArrowheads="1"/>
          </p:cNvSpPr>
          <p:nvPr>
            <p:ph type="body" sz="half" idx="1"/>
          </p:nvPr>
        </p:nvSpPr>
        <p:spPr/>
        <p:txBody>
          <a:bodyPr/>
          <a:lstStyle/>
          <a:p>
            <a:r>
              <a:rPr lang="en-US" dirty="0"/>
              <a:t>Animals may not show</a:t>
            </a:r>
            <a:br>
              <a:rPr lang="en-US" dirty="0"/>
            </a:br>
            <a:r>
              <a:rPr lang="en-US" dirty="0"/>
              <a:t>obvious signs of disease</a:t>
            </a:r>
          </a:p>
          <a:p>
            <a:r>
              <a:rPr lang="en-US" dirty="0"/>
              <a:t>Knowing ways </a:t>
            </a:r>
            <a:br>
              <a:rPr lang="en-US" dirty="0"/>
            </a:br>
            <a:r>
              <a:rPr lang="en-US" dirty="0"/>
              <a:t>disease is spread </a:t>
            </a:r>
            <a:br>
              <a:rPr lang="en-US" dirty="0"/>
            </a:br>
            <a:r>
              <a:rPr lang="en-US" dirty="0"/>
              <a:t>helps with prevention</a:t>
            </a:r>
          </a:p>
          <a:p>
            <a:pPr lvl="1"/>
            <a:r>
              <a:rPr lang="en-US" dirty="0"/>
              <a:t>Limit disease spread risk </a:t>
            </a:r>
            <a:br>
              <a:rPr lang="en-US" dirty="0"/>
            </a:br>
            <a:r>
              <a:rPr lang="en-US" dirty="0"/>
              <a:t>to livestock and people contacting them</a:t>
            </a:r>
          </a:p>
        </p:txBody>
      </p:sp>
      <p:pic>
        <p:nvPicPr>
          <p:cNvPr id="377860" name="Picture 4" descr="A healthy looking black and white pig in s bstn. "/>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p:blipFill>
        <p:spPr>
          <a:xfrm>
            <a:off x="6654007" y="1600201"/>
            <a:ext cx="4651254" cy="311364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972212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Biosecurity</a:t>
            </a:r>
          </a:p>
        </p:txBody>
      </p:sp>
      <p:sp>
        <p:nvSpPr>
          <p:cNvPr id="3" name="Content Placeholder 2"/>
          <p:cNvSpPr>
            <a:spLocks noGrp="1"/>
          </p:cNvSpPr>
          <p:nvPr>
            <p:ph sz="half" idx="1"/>
          </p:nvPr>
        </p:nvSpPr>
        <p:spPr/>
        <p:txBody>
          <a:bodyPr>
            <a:normAutofit/>
          </a:bodyPr>
          <a:lstStyle/>
          <a:p>
            <a:r>
              <a:rPr lang="en-US" dirty="0"/>
              <a:t>“Procedures intended to protect humans or animals against disease or harmful biological agents”</a:t>
            </a:r>
          </a:p>
          <a:p>
            <a:pPr lvl="1"/>
            <a:r>
              <a:rPr lang="en-US" dirty="0"/>
              <a:t>Oxford Dictionary</a:t>
            </a:r>
          </a:p>
        </p:txBody>
      </p:sp>
      <p:pic>
        <p:nvPicPr>
          <p:cNvPr id="5" name="FAO-biosecurity-statement-clip" descr="Video clip  showing a hand drawing words on a black board that say: Biosecurity towards promoting animal health, protecting public health and ensuring food security. ">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172200" y="1825625"/>
            <a:ext cx="5181600" cy="2914650"/>
          </a:xfrm>
        </p:spPr>
      </p:pic>
      <p:sp>
        <p:nvSpPr>
          <p:cNvPr id="6" name="TextBox 5"/>
          <p:cNvSpPr txBox="1"/>
          <p:nvPr/>
        </p:nvSpPr>
        <p:spPr>
          <a:xfrm>
            <a:off x="6172200" y="4740275"/>
            <a:ext cx="5181600" cy="923330"/>
          </a:xfrm>
          <a:prstGeom prst="rect">
            <a:avLst/>
          </a:prstGeom>
          <a:noFill/>
        </p:spPr>
        <p:txBody>
          <a:bodyPr wrap="square" rtlCol="0">
            <a:spAutoFit/>
          </a:bodyPr>
          <a:lstStyle/>
          <a:p>
            <a:pPr algn="ctr"/>
            <a:r>
              <a:rPr lang="en-US" dirty="0"/>
              <a:t>Source: Food and Agriculture Organization</a:t>
            </a:r>
            <a:br>
              <a:rPr lang="en-US" dirty="0"/>
            </a:br>
            <a:r>
              <a:rPr lang="en-US" dirty="0">
                <a:hlinkClick r:id="rId6"/>
              </a:rPr>
              <a:t>https://youtu.be/9iy9Ebqr5-w</a:t>
            </a:r>
            <a:r>
              <a:rPr lang="en-US" dirty="0"/>
              <a:t>  </a:t>
            </a:r>
          </a:p>
          <a:p>
            <a:endParaRPr lang="en-US" dirty="0"/>
          </a:p>
        </p:txBody>
      </p:sp>
    </p:spTree>
    <p:extLst>
      <p:ext uri="{BB962C8B-B14F-4D97-AF65-F5344CB8AC3E}">
        <p14:creationId xmlns:p14="http://schemas.microsoft.com/office/powerpoint/2010/main" val="361922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diseases worry you most?</a:t>
            </a:r>
            <a:endParaRPr lang="en-US" dirty="0"/>
          </a:p>
        </p:txBody>
      </p:sp>
      <p:sp>
        <p:nvSpPr>
          <p:cNvPr id="6" name="Rectangle 5" descr="classical swine fever"/>
          <p:cNvSpPr/>
          <p:nvPr/>
        </p:nvSpPr>
        <p:spPr>
          <a:xfrm rot="20503781">
            <a:off x="-17443" y="2415309"/>
            <a:ext cx="5700023"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African swine fever</a:t>
            </a:r>
          </a:p>
        </p:txBody>
      </p:sp>
      <p:sp>
        <p:nvSpPr>
          <p:cNvPr id="7" name="Rectangle 6" descr="TGI"/>
          <p:cNvSpPr/>
          <p:nvPr/>
        </p:nvSpPr>
        <p:spPr>
          <a:xfrm rot="1050198">
            <a:off x="4719295" y="3509346"/>
            <a:ext cx="1405513"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TGE</a:t>
            </a:r>
          </a:p>
        </p:txBody>
      </p:sp>
      <p:sp>
        <p:nvSpPr>
          <p:cNvPr id="8" name="Rectangle 7" descr="melioidosis"/>
          <p:cNvSpPr/>
          <p:nvPr/>
        </p:nvSpPr>
        <p:spPr>
          <a:xfrm rot="1003089">
            <a:off x="1813171" y="4440316"/>
            <a:ext cx="296132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0070C0"/>
                </a:solidFill>
              </a:rPr>
              <a:t>Strep </a:t>
            </a:r>
            <a:r>
              <a:rPr lang="en-US" sz="5400" b="1" dirty="0" err="1">
                <a:ln/>
                <a:solidFill>
                  <a:srgbClr val="0070C0"/>
                </a:solidFill>
              </a:rPr>
              <a:t>suis</a:t>
            </a:r>
            <a:endParaRPr lang="en-US" sz="5400" b="1" cap="none" spc="0" dirty="0">
              <a:ln/>
              <a:solidFill>
                <a:srgbClr val="0070C0"/>
              </a:solidFill>
              <a:effectLst/>
            </a:endParaRPr>
          </a:p>
        </p:txBody>
      </p:sp>
      <p:sp>
        <p:nvSpPr>
          <p:cNvPr id="10" name="Rectangle 9" descr="foot and mouth disease"/>
          <p:cNvSpPr/>
          <p:nvPr/>
        </p:nvSpPr>
        <p:spPr>
          <a:xfrm>
            <a:off x="5270658" y="5109337"/>
            <a:ext cx="5298374"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Foot and mouth disease</a:t>
            </a:r>
          </a:p>
        </p:txBody>
      </p:sp>
      <p:sp>
        <p:nvSpPr>
          <p:cNvPr id="16" name="Rectangle 15" descr="influenza"/>
          <p:cNvSpPr/>
          <p:nvPr/>
        </p:nvSpPr>
        <p:spPr>
          <a:xfrm rot="1063095">
            <a:off x="5437969" y="2639440"/>
            <a:ext cx="282673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rgbClr val="FFC000"/>
                </a:solidFill>
              </a:rPr>
              <a:t>Influenza</a:t>
            </a:r>
            <a:endParaRPr lang="en-US" sz="5400" b="1" cap="none" spc="0" dirty="0">
              <a:ln/>
              <a:solidFill>
                <a:srgbClr val="FFC000"/>
              </a:solidFill>
              <a:effectLst/>
            </a:endParaRPr>
          </a:p>
        </p:txBody>
      </p:sp>
      <p:sp>
        <p:nvSpPr>
          <p:cNvPr id="18" name="Rectangle 17" descr="african swine fever "/>
          <p:cNvSpPr/>
          <p:nvPr/>
        </p:nvSpPr>
        <p:spPr>
          <a:xfrm rot="20915706">
            <a:off x="8664812" y="3646206"/>
            <a:ext cx="1554208" cy="830997"/>
          </a:xfrm>
          <a:prstGeom prst="rect">
            <a:avLst/>
          </a:prstGeom>
          <a:noFill/>
        </p:spPr>
        <p:txBody>
          <a:bodyPr wrap="none" lIns="91440" tIns="45720" rIns="91440" bIns="45720">
            <a:spAutoFit/>
          </a:bodyPr>
          <a:lstStyle/>
          <a:p>
            <a:pPr algn="ctr"/>
            <a:r>
              <a:rPr lang="en-US" sz="4800" b="1" dirty="0">
                <a:ln w="22225">
                  <a:noFill/>
                  <a:prstDash val="solid"/>
                </a:ln>
                <a:solidFill>
                  <a:schemeClr val="tx2">
                    <a:lumMod val="60000"/>
                    <a:lumOff val="40000"/>
                  </a:schemeClr>
                </a:solidFill>
              </a:rPr>
              <a:t>PEDV</a:t>
            </a:r>
          </a:p>
        </p:txBody>
      </p:sp>
      <p:sp>
        <p:nvSpPr>
          <p:cNvPr id="20" name="Rectangle 19" descr="nipah "/>
          <p:cNvSpPr/>
          <p:nvPr/>
        </p:nvSpPr>
        <p:spPr>
          <a:xfrm rot="20901958">
            <a:off x="8615569" y="1807446"/>
            <a:ext cx="1652697"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solidFill>
                  <a:srgbClr val="23803F"/>
                </a:solidFill>
                <a:effectLst>
                  <a:outerShdw dist="38100" dir="2640000" algn="bl" rotWithShape="0">
                    <a:schemeClr val="accent1"/>
                  </a:outerShdw>
                </a:effectLst>
              </a:rPr>
              <a:t>PRRS</a:t>
            </a:r>
          </a:p>
        </p:txBody>
      </p:sp>
    </p:spTree>
    <p:extLst>
      <p:ext uri="{BB962C8B-B14F-4D97-AF65-F5344CB8AC3E}">
        <p14:creationId xmlns:p14="http://schemas.microsoft.com/office/powerpoint/2010/main" val="140883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6"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Biosecurity = Disease Prevention</a:t>
            </a:r>
          </a:p>
        </p:txBody>
      </p:sp>
      <p:sp>
        <p:nvSpPr>
          <p:cNvPr id="3" name="Content Placeholder 2"/>
          <p:cNvSpPr>
            <a:spLocks noGrp="1"/>
          </p:cNvSpPr>
          <p:nvPr>
            <p:ph idx="1"/>
          </p:nvPr>
        </p:nvSpPr>
        <p:spPr/>
        <p:txBody>
          <a:bodyPr>
            <a:normAutofit/>
          </a:bodyPr>
          <a:lstStyle/>
          <a:p>
            <a:r>
              <a:rPr lang="en-US" dirty="0"/>
              <a:t>Disease prevention = insurance</a:t>
            </a:r>
          </a:p>
          <a:p>
            <a:pPr lvl="1"/>
            <a:r>
              <a:rPr lang="en-US" dirty="0"/>
              <a:t>Paying premiums</a:t>
            </a:r>
          </a:p>
          <a:p>
            <a:pPr lvl="1"/>
            <a:r>
              <a:rPr lang="en-US" dirty="0"/>
              <a:t>Hope it’s never needed</a:t>
            </a:r>
          </a:p>
          <a:p>
            <a:pPr lvl="1"/>
            <a:r>
              <a:rPr lang="en-US" dirty="0"/>
              <a:t>Appreciate it when “disaster” strikes</a:t>
            </a:r>
          </a:p>
          <a:p>
            <a:r>
              <a:rPr lang="en-US" dirty="0"/>
              <a:t>If biosecurity is working, NO ONE KNOWS</a:t>
            </a:r>
          </a:p>
          <a:p>
            <a:pPr lvl="1"/>
            <a:r>
              <a:rPr lang="en-US" dirty="0"/>
              <a:t>Hard to put a value on its effectiveness</a:t>
            </a:r>
          </a:p>
          <a:p>
            <a:r>
              <a:rPr lang="en-US" dirty="0"/>
              <a:t>When there is a labor shortage, time is a </a:t>
            </a:r>
            <a:br>
              <a:rPr lang="en-US" dirty="0"/>
            </a:br>
            <a:r>
              <a:rPr lang="en-US" dirty="0"/>
              <a:t>precious commodity</a:t>
            </a:r>
          </a:p>
          <a:p>
            <a:pPr lvl="1"/>
            <a:r>
              <a:rPr lang="en-US" dirty="0"/>
              <a:t>Effective biosecurity takes time, practice</a:t>
            </a:r>
          </a:p>
        </p:txBody>
      </p:sp>
    </p:spTree>
    <p:extLst>
      <p:ext uri="{BB962C8B-B14F-4D97-AF65-F5344CB8AC3E}">
        <p14:creationId xmlns:p14="http://schemas.microsoft.com/office/powerpoint/2010/main" val="30356597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left)">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wipe(left)">
                                      <p:cBhvr>
                                        <p:cTn id="15" dur="500"/>
                                        <p:tgtEl>
                                          <p:spTgt spid="3">
                                            <p:txEl>
                                              <p:pRg st="6" end="6"/>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wipe(left)">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FSPH ppt template blue 2011">
  <a:themeElements>
    <a:clrScheme name="Custom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70C0"/>
      </a:hlink>
      <a:folHlink>
        <a:srgbClr val="FFFF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E4B9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rgbClr val="E4B9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4824</TotalTime>
  <Words>4265</Words>
  <Application>Microsoft Office PowerPoint</Application>
  <PresentationFormat>Widescreen</PresentationFormat>
  <Paragraphs>320</Paragraphs>
  <Slides>38</Slides>
  <Notes>38</Notes>
  <HiddenSlides>0</HiddenSlides>
  <MMClips>3</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38</vt:i4>
      </vt:variant>
    </vt:vector>
  </HeadingPairs>
  <TitlesOfParts>
    <vt:vector size="46" baseType="lpstr">
      <vt:lpstr>Arial</vt:lpstr>
      <vt:lpstr>Calibri</vt:lpstr>
      <vt:lpstr>Segoe UI</vt:lpstr>
      <vt:lpstr>Times New Roman</vt:lpstr>
      <vt:lpstr>Verdana</vt:lpstr>
      <vt:lpstr>Office Theme</vt:lpstr>
      <vt:lpstr>2_Office Theme</vt:lpstr>
      <vt:lpstr>CFSPH ppt template blue 2011</vt:lpstr>
      <vt:lpstr>PROTECT YOUR PIGS </vt:lpstr>
      <vt:lpstr>Types of Germs</vt:lpstr>
      <vt:lpstr>Germ Spread</vt:lpstr>
      <vt:lpstr>Six Incredible Ways!</vt:lpstr>
      <vt:lpstr>PowerPoint Presentation</vt:lpstr>
      <vt:lpstr>Disease Spread</vt:lpstr>
      <vt:lpstr>Biosecurity</vt:lpstr>
      <vt:lpstr>What diseases worry you most?</vt:lpstr>
      <vt:lpstr>Biosecurity = Disease Prevention</vt:lpstr>
      <vt:lpstr>Benefits to Biosecurity NOW</vt:lpstr>
      <vt:lpstr>Benefits to Biosecurity NOW</vt:lpstr>
      <vt:lpstr>Daily to Enhanced Biosecurity</vt:lpstr>
      <vt:lpstr>Protecting the Herd</vt:lpstr>
      <vt:lpstr>Big journeys begin with small steps</vt:lpstr>
      <vt:lpstr>Movement Risks</vt:lpstr>
      <vt:lpstr>PowerPoint Presentation</vt:lpstr>
      <vt:lpstr>PowerPoint Presentation</vt:lpstr>
      <vt:lpstr>Step 1: Movement Risks</vt:lpstr>
      <vt:lpstr>Where can I learn more?</vt:lpstr>
      <vt:lpstr>Tip Sheets – Videos </vt:lpstr>
      <vt:lpstr>Tip Sheets – Checklist </vt:lpstr>
      <vt:lpstr>Step 2: Assess Biosecurity </vt:lpstr>
      <vt:lpstr>Checklist Topics </vt:lpstr>
      <vt:lpstr>Tip Sheet Topics</vt:lpstr>
      <vt:lpstr>Step 3: Swine Template</vt:lpstr>
      <vt:lpstr>Diseases Harm Animal Health</vt:lpstr>
      <vt:lpstr>Diseases are Spread By…</vt:lpstr>
      <vt:lpstr>Take Steps Today to Keep Diseases Out!</vt:lpstr>
      <vt:lpstr>Enhanced Biosecurity</vt:lpstr>
      <vt:lpstr>FMD, CSF, ASF</vt:lpstr>
      <vt:lpstr>PowerPoint Presentation</vt:lpstr>
      <vt:lpstr>www.securepork.org</vt:lpstr>
      <vt:lpstr>Resources</vt:lpstr>
      <vt:lpstr>Checklist/Plan Topics </vt:lpstr>
      <vt:lpstr>PowerPoint Presentation</vt:lpstr>
      <vt:lpstr>Biosecurity Posters</vt:lpstr>
      <vt:lpstr>www.cfsph.iastate.edu/biosecurity/ </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Daily to Enhanced Biosecurity Secure Pork Supply</dc:title>
  <dc:creator>Center for Food Security and Public Health, Iowa State University, College of Veterinary Medicine</dc:creator>
  <cp:lastModifiedBy>Bickett-Weddle, Danelle A [CFSPH]</cp:lastModifiedBy>
  <cp:revision>163</cp:revision>
  <dcterms:created xsi:type="dcterms:W3CDTF">2020-08-19T15:48:11Z</dcterms:created>
  <dcterms:modified xsi:type="dcterms:W3CDTF">2021-08-03T17:10:22Z</dcterms:modified>
</cp:coreProperties>
</file>