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7" r:id="rId2"/>
    <p:sldMasterId id="2147483703" r:id="rId3"/>
  </p:sldMasterIdLst>
  <p:notesMasterIdLst>
    <p:notesMasterId r:id="rId42"/>
  </p:notesMasterIdLst>
  <p:sldIdLst>
    <p:sldId id="256" r:id="rId4"/>
    <p:sldId id="309" r:id="rId5"/>
    <p:sldId id="313" r:id="rId6"/>
    <p:sldId id="314" r:id="rId7"/>
    <p:sldId id="303" r:id="rId8"/>
    <p:sldId id="315" r:id="rId9"/>
    <p:sldId id="310" r:id="rId10"/>
    <p:sldId id="304" r:id="rId11"/>
    <p:sldId id="317" r:id="rId12"/>
    <p:sldId id="797" r:id="rId13"/>
    <p:sldId id="305" r:id="rId14"/>
    <p:sldId id="312" r:id="rId15"/>
    <p:sldId id="306" r:id="rId16"/>
    <p:sldId id="307" r:id="rId17"/>
    <p:sldId id="285" r:id="rId18"/>
    <p:sldId id="286" r:id="rId19"/>
    <p:sldId id="796" r:id="rId20"/>
    <p:sldId id="287" r:id="rId21"/>
    <p:sldId id="288" r:id="rId22"/>
    <p:sldId id="289" r:id="rId23"/>
    <p:sldId id="290" r:id="rId24"/>
    <p:sldId id="291" r:id="rId25"/>
    <p:sldId id="292" r:id="rId26"/>
    <p:sldId id="321" r:id="rId27"/>
    <p:sldId id="297" r:id="rId28"/>
    <p:sldId id="330" r:id="rId29"/>
    <p:sldId id="331" r:id="rId30"/>
    <p:sldId id="332" r:id="rId31"/>
    <p:sldId id="299" r:id="rId32"/>
    <p:sldId id="795" r:id="rId33"/>
    <p:sldId id="492" r:id="rId34"/>
    <p:sldId id="324" r:id="rId35"/>
    <p:sldId id="794" r:id="rId36"/>
    <p:sldId id="491" r:id="rId37"/>
    <p:sldId id="326" r:id="rId38"/>
    <p:sldId id="328" r:id="rId39"/>
    <p:sldId id="388" r:id="rId40"/>
    <p:sldId id="329"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neroden, Katie [CFSPH]" initials="SK[" lastIdx="1" clrIdx="0">
    <p:extLst>
      <p:ext uri="{19B8F6BF-5375-455C-9EA6-DF929625EA0E}">
        <p15:presenceInfo xmlns:p15="http://schemas.microsoft.com/office/powerpoint/2012/main" userId="S::kksten@iastate.edu::aa1a4b8b-10b1-437a-bb72-91768390d289" providerId="AD"/>
      </p:ext>
    </p:extLst>
  </p:cmAuthor>
  <p:cmAuthor id="2" name="Dauphinais, Ellen" initials="DE" lastIdx="4" clrIdx="1">
    <p:extLst>
      <p:ext uri="{19B8F6BF-5375-455C-9EA6-DF929625EA0E}">
        <p15:presenceInfo xmlns:p15="http://schemas.microsoft.com/office/powerpoint/2012/main" userId="S-1-5-21-1659004503-1450960922-1606980848-996077" providerId="AD"/>
      </p:ext>
    </p:extLst>
  </p:cmAuthor>
  <p:cmAuthor id="3" name="alicia burleson" initials="ab" lastIdx="2" clrIdx="2">
    <p:extLst>
      <p:ext uri="{19B8F6BF-5375-455C-9EA6-DF929625EA0E}">
        <p15:presenceInfo xmlns:p15="http://schemas.microsoft.com/office/powerpoint/2012/main" userId="f1ab3528e1e3008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C99C6"/>
    <a:srgbClr val="5C99C5"/>
    <a:srgbClr val="125FA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899" autoAdjust="0"/>
    <p:restoredTop sz="64918" autoAdjust="0"/>
  </p:normalViewPr>
  <p:slideViewPr>
    <p:cSldViewPr snapToGrid="0">
      <p:cViewPr varScale="1">
        <p:scale>
          <a:sx n="62" d="100"/>
          <a:sy n="62" d="100"/>
        </p:scale>
        <p:origin x="1980" y="52"/>
      </p:cViewPr>
      <p:guideLst>
        <p:guide orient="horz" pos="2160"/>
        <p:guide pos="3840"/>
      </p:guideLst>
    </p:cSldViewPr>
  </p:slideViewPr>
  <p:outlineViewPr>
    <p:cViewPr>
      <p:scale>
        <a:sx n="33" d="100"/>
        <a:sy n="33" d="100"/>
      </p:scale>
      <p:origin x="0" y="-2736"/>
    </p:cViewPr>
  </p:outlineViewPr>
  <p:notesTextViewPr>
    <p:cViewPr>
      <p:scale>
        <a:sx n="3" d="2"/>
        <a:sy n="3" d="2"/>
      </p:scale>
      <p:origin x="0" y="0"/>
    </p:cViewPr>
  </p:notesTextViewPr>
  <p:sorterViewPr>
    <p:cViewPr>
      <p:scale>
        <a:sx n="60" d="100"/>
        <a:sy n="60" d="100"/>
      </p:scale>
      <p:origin x="0" y="0"/>
    </p:cViewPr>
  </p:sorterViewPr>
  <p:notesViewPr>
    <p:cSldViewPr snapToGrid="0">
      <p:cViewPr varScale="1">
        <p:scale>
          <a:sx n="99" d="100"/>
          <a:sy n="99" d="100"/>
        </p:scale>
        <p:origin x="3570"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commentAuthors" Target="commentAuthor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A02413-8BEC-453F-AB7D-43D0F999C753}" type="datetimeFigureOut">
              <a:rPr lang="en-US" smtClean="0"/>
              <a:t>8/3/2021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0C490E-4853-45C9-9C51-2458EDBEEBAD}" type="slidenum">
              <a:rPr lang="en-US" smtClean="0"/>
              <a:t>‹#›</a:t>
            </a:fld>
            <a:endParaRPr lang="en-US"/>
          </a:p>
        </p:txBody>
      </p:sp>
    </p:spTree>
    <p:extLst>
      <p:ext uri="{BB962C8B-B14F-4D97-AF65-F5344CB8AC3E}">
        <p14:creationId xmlns:p14="http://schemas.microsoft.com/office/powerpoint/2010/main" val="31452039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www.extension.iastate.edu/diversity/ext"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Let’s learn about ways to protect your dairy cattle from diseases.</a:t>
            </a:r>
          </a:p>
          <a:p>
            <a:r>
              <a:rPr lang="en-US" b="1" dirty="0"/>
              <a:t>For</a:t>
            </a:r>
            <a:r>
              <a:rPr lang="en-US" b="1" baseline="0" dirty="0"/>
              <a:t> more biosecurity resources, visit www.cfsph.iastate.edu/biosecurity</a:t>
            </a:r>
          </a:p>
          <a:p>
            <a:r>
              <a:rPr lang="en-US" baseline="0" dirty="0"/>
              <a:t>This presentation was developed by veterinarians at the Center for Food Security and Public Health, Iowa State University, College of Veterinary Medicine. Feel free to customize it to fit your needs. Please credit the original creators. </a:t>
            </a:r>
            <a:endParaRPr lang="en-US" dirty="0"/>
          </a:p>
        </p:txBody>
      </p:sp>
      <p:sp>
        <p:nvSpPr>
          <p:cNvPr id="4" name="Slide Number Placeholder 3"/>
          <p:cNvSpPr>
            <a:spLocks noGrp="1"/>
          </p:cNvSpPr>
          <p:nvPr>
            <p:ph type="sldNum" sz="quarter" idx="10"/>
          </p:nvPr>
        </p:nvSpPr>
        <p:spPr/>
        <p:txBody>
          <a:bodyPr/>
          <a:lstStyle/>
          <a:p>
            <a:fld id="{C30C490E-4853-45C9-9C51-2458EDBEEBAD}" type="slidenum">
              <a:rPr lang="en-US" smtClean="0"/>
              <a:t>1</a:t>
            </a:fld>
            <a:endParaRPr lang="en-US"/>
          </a:p>
        </p:txBody>
      </p:sp>
    </p:spTree>
    <p:extLst>
      <p:ext uri="{BB962C8B-B14F-4D97-AF65-F5344CB8AC3E}">
        <p14:creationId xmlns:p14="http://schemas.microsoft.com/office/powerpoint/2010/main" val="2492438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What are some of the benefits</a:t>
            </a:r>
            <a:r>
              <a:rPr lang="en-US" b="1" baseline="0" dirty="0"/>
              <a:t> to putting biosecurity in place NOW? Instead of waiting for a disease challenge like a highly contagious Foreign Animal Disease (FAD)?</a:t>
            </a:r>
          </a:p>
          <a:p>
            <a:r>
              <a:rPr lang="en-US" b="1" baseline="0" dirty="0"/>
              <a:t>First, some common diseases are spread the same way as FADs or unknown diseases. For instance, Bovine Viral Diarrhea (BVD) in cattle… (CLICK)</a:t>
            </a:r>
          </a:p>
          <a:p>
            <a:r>
              <a:rPr lang="en-US" b="1" baseline="0" dirty="0"/>
              <a:t>An infected animal can spread BVD to another cow through direct contact, through fomites which are contaminated objects, and orally when consuming things contaminated by feces, urine or milk from an infected animal. </a:t>
            </a:r>
          </a:p>
          <a:p>
            <a:r>
              <a:rPr lang="en-US" b="1" baseline="0" dirty="0"/>
              <a:t>Let’s compare that to a FAD that affects cattle (CLICK), Foot and Mouth Disease (FMD). While FMD is MUCH MORE CONTAGIOUS than BVD, how an animal gets exposed is similar. They can be exposed through direct contact, contaminated fomites, and oral consumption.</a:t>
            </a:r>
          </a:p>
          <a:p>
            <a:r>
              <a:rPr lang="en-US" b="1" baseline="0" dirty="0"/>
              <a:t>Biosecurity steps that prevent exposure to PEDV can help protect from other diseases spread the same ways. </a:t>
            </a:r>
            <a:endParaRPr lang="en-US" b="1" dirty="0"/>
          </a:p>
        </p:txBody>
      </p:sp>
      <p:sp>
        <p:nvSpPr>
          <p:cNvPr id="4" name="Slide Number Placeholder 3"/>
          <p:cNvSpPr>
            <a:spLocks noGrp="1"/>
          </p:cNvSpPr>
          <p:nvPr>
            <p:ph type="sldNum" sz="quarter" idx="10"/>
          </p:nvPr>
        </p:nvSpPr>
        <p:spPr/>
        <p:txBody>
          <a:bodyPr/>
          <a:lstStyle/>
          <a:p>
            <a:fld id="{42441E78-B122-4960-B722-B70A4DCCAED0}" type="slidenum">
              <a:rPr lang="en-US" smtClean="0"/>
              <a:t>10</a:t>
            </a:fld>
            <a:endParaRPr lang="en-US"/>
          </a:p>
        </p:txBody>
      </p:sp>
    </p:spTree>
    <p:extLst>
      <p:ext uri="{BB962C8B-B14F-4D97-AF65-F5344CB8AC3E}">
        <p14:creationId xmlns:p14="http://schemas.microsoft.com/office/powerpoint/2010/main" val="10517292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Other benefits</a:t>
            </a:r>
            <a:r>
              <a:rPr lang="en-US" b="1" baseline="0" dirty="0"/>
              <a:t> to putting biosecurity in place NOW is having less overall disease challenges. This can lead to better animal health. </a:t>
            </a:r>
            <a:r>
              <a:rPr lang="en-US" b="1" dirty="0">
                <a:cs typeface="Times New Roman" pitchFamily="18" charset="0"/>
              </a:rPr>
              <a:t>Most</a:t>
            </a:r>
            <a:r>
              <a:rPr lang="en-US" b="1" baseline="0" dirty="0">
                <a:cs typeface="Times New Roman" pitchFamily="18" charset="0"/>
              </a:rPr>
              <a:t> d</a:t>
            </a:r>
            <a:r>
              <a:rPr lang="en-US" b="1" dirty="0">
                <a:cs typeface="Times New Roman" pitchFamily="18" charset="0"/>
              </a:rPr>
              <a:t>iseases cannot be completely eliminated, but the risk can be managed. </a:t>
            </a:r>
            <a:r>
              <a:rPr lang="en-US" b="1" dirty="0"/>
              <a:t>For nearly all diseases there is a relationship between exposure dose and severity of disease. For diseases that are always present (endemic), reducing the dose of infectious agent the animal is exposed to can positively affect the animal’s health. Better animal health leads to economic</a:t>
            </a:r>
            <a:r>
              <a:rPr lang="en-US" b="1" baseline="0" dirty="0"/>
              <a:t> benefits for the producer, the industry, the state. </a:t>
            </a:r>
            <a:r>
              <a:rPr lang="en-US" b="1" dirty="0"/>
              <a:t>It also helps justify the cost of implementing biosecurity. </a:t>
            </a:r>
          </a:p>
          <a:p>
            <a:r>
              <a:rPr lang="en-US" sz="1200" b="0" i="1" u="none" strike="noStrike" kern="1200" baseline="0" dirty="0">
                <a:solidFill>
                  <a:schemeClr val="tx1"/>
                </a:solidFill>
                <a:latin typeface="+mn-lt"/>
                <a:ea typeface="+mn-ea"/>
                <a:cs typeface="+mn-cs"/>
              </a:rPr>
              <a:t>Photo source: Danelle Bickett-Weddle, Iowa State University</a:t>
            </a:r>
            <a:r>
              <a:rPr lang="en-US" b="0" i="1" baseline="0" dirty="0">
                <a:cs typeface="Times New Roman" pitchFamily="18" charset="0"/>
              </a:rPr>
              <a:t> (top/bottom)</a:t>
            </a:r>
            <a:endParaRPr lang="en-US" b="0" i="1" dirty="0"/>
          </a:p>
        </p:txBody>
      </p:sp>
      <p:sp>
        <p:nvSpPr>
          <p:cNvPr id="4" name="Slide Number Placeholder 3"/>
          <p:cNvSpPr>
            <a:spLocks noGrp="1"/>
          </p:cNvSpPr>
          <p:nvPr>
            <p:ph type="sldNum" sz="quarter" idx="10"/>
          </p:nvPr>
        </p:nvSpPr>
        <p:spPr/>
        <p:txBody>
          <a:bodyPr/>
          <a:lstStyle/>
          <a:p>
            <a:fld id="{42441E78-B122-4960-B722-B70A4DCCAED0}" type="slidenum">
              <a:rPr lang="en-US" smtClean="0"/>
              <a:t>11</a:t>
            </a:fld>
            <a:endParaRPr lang="en-US"/>
          </a:p>
        </p:txBody>
      </p:sp>
    </p:spTree>
    <p:extLst>
      <p:ext uri="{BB962C8B-B14F-4D97-AF65-F5344CB8AC3E}">
        <p14:creationId xmlns:p14="http://schemas.microsoft.com/office/powerpoint/2010/main" val="31981047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Daily to Enhanced Biosecurity: Preparing for the Unexpected to Maintain Cattle Health</a:t>
            </a:r>
            <a:endParaRPr lang="en-US" b="1" dirty="0"/>
          </a:p>
        </p:txBody>
      </p:sp>
      <p:sp>
        <p:nvSpPr>
          <p:cNvPr id="4" name="Slide Number Placeholder 3"/>
          <p:cNvSpPr>
            <a:spLocks noGrp="1"/>
          </p:cNvSpPr>
          <p:nvPr>
            <p:ph type="sldNum" sz="quarter" idx="10"/>
          </p:nvPr>
        </p:nvSpPr>
        <p:spPr/>
        <p:txBody>
          <a:bodyPr/>
          <a:lstStyle/>
          <a:p>
            <a:fld id="{267802DC-E014-44CB-B803-312A0965C316}" type="slidenum">
              <a:rPr lang="en-US" smtClean="0"/>
              <a:t>12</a:t>
            </a:fld>
            <a:endParaRPr lang="en-US"/>
          </a:p>
        </p:txBody>
      </p:sp>
    </p:spTree>
    <p:extLst>
      <p:ext uri="{BB962C8B-B14F-4D97-AF65-F5344CB8AC3E}">
        <p14:creationId xmlns:p14="http://schemas.microsoft.com/office/powerpoint/2010/main" val="9955529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Most</a:t>
            </a:r>
            <a:r>
              <a:rPr lang="en-US" sz="1200" b="1"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producers have not had to deal</a:t>
            </a:r>
            <a:r>
              <a:rPr lang="en-US" sz="1200" b="1" kern="1200" baseline="0" dirty="0">
                <a:solidFill>
                  <a:schemeClr val="tx1"/>
                </a:solidFill>
                <a:effectLst/>
                <a:latin typeface="+mn-lt"/>
                <a:ea typeface="+mn-ea"/>
                <a:cs typeface="+mn-cs"/>
              </a:rPr>
              <a:t> with a </a:t>
            </a:r>
            <a:r>
              <a:rPr lang="en-US" sz="1200" b="1" kern="1200" dirty="0">
                <a:solidFill>
                  <a:schemeClr val="tx1"/>
                </a:solidFill>
                <a:effectLst/>
                <a:latin typeface="+mn-lt"/>
                <a:ea typeface="+mn-ea"/>
                <a:cs typeface="+mn-cs"/>
              </a:rPr>
              <a:t>new, highly contagious disease. It will take an enhanced level of biosecurity to keep highly contagious diseases out of the herd. Our animals are</a:t>
            </a:r>
            <a:r>
              <a:rPr lang="en-US" sz="1200" b="1" kern="1200" baseline="0" dirty="0">
                <a:solidFill>
                  <a:schemeClr val="tx1"/>
                </a:solidFill>
                <a:effectLst/>
                <a:latin typeface="+mn-lt"/>
                <a:ea typeface="+mn-ea"/>
                <a:cs typeface="+mn-cs"/>
              </a:rPr>
              <a:t> never at</a:t>
            </a:r>
            <a:r>
              <a:rPr lang="en-US" sz="1200" b="1" kern="1200" dirty="0">
                <a:solidFill>
                  <a:schemeClr val="tx1"/>
                </a:solidFill>
                <a:effectLst/>
                <a:latin typeface="+mn-lt"/>
                <a:ea typeface="+mn-ea"/>
                <a:cs typeface="+mn-cs"/>
              </a:rPr>
              <a:t> zero risk of disease exposure.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 It will be</a:t>
            </a:r>
            <a:r>
              <a:rPr lang="en-US" b="1" baseline="0" dirty="0"/>
              <a:t> hard for some herds to go from no or little biosecurity to enhanced to protect their animals. That can be a tough journey.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Graphic source: CFSPH, Iowa State University</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CACA03-7479-4E03-89C5-271589F8C4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34473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Big journeys </a:t>
            </a:r>
            <a:r>
              <a:rPr lang="en-US" b="1" baseline="0" dirty="0"/>
              <a:t>begin with small steps. T</a:t>
            </a:r>
            <a:r>
              <a:rPr lang="en-US" b="1" dirty="0"/>
              <a:t>o get to enhanced biosecurity, </a:t>
            </a:r>
            <a:r>
              <a:rPr lang="en-US" b="1" baseline="0" dirty="0"/>
              <a:t>it takes time. This is the same for </a:t>
            </a:r>
            <a:r>
              <a:rPr lang="en-US" b="1" dirty="0"/>
              <a:t>any big changes on livestock operations – whether that is genetic</a:t>
            </a:r>
            <a:r>
              <a:rPr lang="en-US" b="1" baseline="0" dirty="0"/>
              <a:t> improvement of the herd, better weaning weights, or more milk production. Sometimes, getting started is a big first step.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(CLICK) To help producers go from no or little biosecurity, several steps have been created to help get them started and practice it daily, so they are more ready for enhanced biosecurity.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dirty="0"/>
              <a:t>Graphic</a:t>
            </a:r>
            <a:r>
              <a:rPr lang="en-US" baseline="0" dirty="0"/>
              <a:t> s</a:t>
            </a:r>
            <a:r>
              <a:rPr lang="en-US" dirty="0"/>
              <a:t>ources</a:t>
            </a:r>
            <a:r>
              <a:rPr lang="en-US" baseline="0" dirty="0"/>
              <a:t> (left): </a:t>
            </a:r>
            <a:r>
              <a:rPr lang="en-US" dirty="0"/>
              <a:t>https://i.pinimg.com/564x/60/92/6f/60926f4d71aea485a9bd25e510fe8087.jpg </a:t>
            </a:r>
            <a:br>
              <a:rPr lang="en-US" dirty="0"/>
            </a:br>
            <a:r>
              <a:rPr lang="en-US" dirty="0"/>
              <a:t>(right)</a:t>
            </a:r>
            <a:r>
              <a:rPr lang="en-US" baseline="0" dirty="0"/>
              <a:t> CFSPH, Iowa State University</a:t>
            </a:r>
            <a:endParaRPr lang="en-US" dirty="0"/>
          </a:p>
        </p:txBody>
      </p:sp>
      <p:sp>
        <p:nvSpPr>
          <p:cNvPr id="4" name="Slide Number Placeholder 3"/>
          <p:cNvSpPr>
            <a:spLocks noGrp="1"/>
          </p:cNvSpPr>
          <p:nvPr>
            <p:ph type="sldNum" sz="quarter" idx="10"/>
          </p:nvPr>
        </p:nvSpPr>
        <p:spPr/>
        <p:txBody>
          <a:bodyPr/>
          <a:lstStyle/>
          <a:p>
            <a:fld id="{267802DC-E014-44CB-B803-312A0965C316}" type="slidenum">
              <a:rPr lang="en-US" smtClean="0"/>
              <a:t>14</a:t>
            </a:fld>
            <a:endParaRPr lang="en-US"/>
          </a:p>
        </p:txBody>
      </p:sp>
    </p:spTree>
    <p:extLst>
      <p:ext uri="{BB962C8B-B14F-4D97-AF65-F5344CB8AC3E}">
        <p14:creationId xmlns:p14="http://schemas.microsoft.com/office/powerpoint/2010/main" val="23697215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Let’s start by looking at the different movements risks for dairy operations</a:t>
            </a:r>
            <a:r>
              <a:rPr lang="en-US" b="1" baseline="0" dirty="0"/>
              <a:t> that could expose animals to diseases. </a:t>
            </a:r>
            <a:endParaRPr lang="en-US" b="1" dirty="0"/>
          </a:p>
          <a:p>
            <a:endParaRPr lang="en-US" b="1" dirty="0"/>
          </a:p>
        </p:txBody>
      </p:sp>
      <p:sp>
        <p:nvSpPr>
          <p:cNvPr id="4" name="Slide Number Placeholder 3"/>
          <p:cNvSpPr>
            <a:spLocks noGrp="1"/>
          </p:cNvSpPr>
          <p:nvPr>
            <p:ph type="sldNum" sz="quarter" idx="10"/>
          </p:nvPr>
        </p:nvSpPr>
        <p:spPr/>
        <p:txBody>
          <a:bodyPr/>
          <a:lstStyle/>
          <a:p>
            <a:fld id="{42441E78-B122-4960-B722-B70A4DCCAED0}" type="slidenum">
              <a:rPr lang="en-US" smtClean="0"/>
              <a:t>15</a:t>
            </a:fld>
            <a:endParaRPr lang="en-US"/>
          </a:p>
        </p:txBody>
      </p:sp>
    </p:spTree>
    <p:extLst>
      <p:ext uri="{BB962C8B-B14F-4D97-AF65-F5344CB8AC3E}">
        <p14:creationId xmlns:p14="http://schemas.microsoft.com/office/powerpoint/2010/main" val="1459191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Items moving on and off your farm or ranch can bring disease. Identifying movement risks can help you prevent them. Some of the areas to focus on include:</a:t>
            </a:r>
          </a:p>
          <a:p>
            <a:pPr marL="228600" indent="-228600">
              <a:buAutoNum type="arabicPeriod"/>
            </a:pPr>
            <a:r>
              <a:rPr lang="en-US" sz="1200" b="1" i="0" u="none" strike="noStrike" kern="1200" baseline="0" dirty="0">
                <a:solidFill>
                  <a:schemeClr val="tx1"/>
                </a:solidFill>
                <a:latin typeface="+mn-lt"/>
                <a:ea typeface="+mn-ea"/>
                <a:cs typeface="+mn-cs"/>
              </a:rPr>
              <a:t>Animals – these could be new animals added to your herd or animals returning from shows, fairs, or breeding. </a:t>
            </a:r>
          </a:p>
          <a:p>
            <a:pPr marL="228600" indent="-228600">
              <a:buAutoNum type="arabicPeriod"/>
            </a:pPr>
            <a:r>
              <a:rPr lang="en-US" sz="1200" b="1" i="0" u="none" strike="noStrike" kern="1200" baseline="0" dirty="0">
                <a:solidFill>
                  <a:schemeClr val="tx1"/>
                </a:solidFill>
                <a:latin typeface="+mn-lt"/>
                <a:ea typeface="+mn-ea"/>
                <a:cs typeface="+mn-cs"/>
              </a:rPr>
              <a:t>Animal products – especially if they have not been treated to kill potential germs. Raw colostrum and raw milk are examples. Both can be pasteurized before being fed to help decrease germs. Semen and embryos can’t be treated prior to use. Knowing the source and the disease status of the source herd is important to keeping diseases from your animals. </a:t>
            </a:r>
          </a:p>
          <a:p>
            <a:pPr marL="228600" indent="-228600">
              <a:buAutoNum type="arabicPeriod"/>
            </a:pPr>
            <a:r>
              <a:rPr lang="en-US" sz="1200" b="1" i="0" u="none" strike="noStrike" kern="1200" baseline="0" dirty="0">
                <a:solidFill>
                  <a:schemeClr val="tx1"/>
                </a:solidFill>
                <a:latin typeface="+mn-lt"/>
                <a:ea typeface="+mn-ea"/>
                <a:cs typeface="+mn-cs"/>
              </a:rPr>
              <a:t>Deliveries – especially if the vehicle or equipment drives in animal areas or areas where animals travel. </a:t>
            </a:r>
          </a:p>
          <a:p>
            <a:pPr marL="228600" indent="-228600">
              <a:buAutoNum type="arabicPeriod"/>
            </a:pPr>
            <a:r>
              <a:rPr lang="en-US" sz="1200" b="1" i="0" u="none" strike="noStrike" kern="1200" baseline="0" dirty="0">
                <a:solidFill>
                  <a:schemeClr val="tx1"/>
                </a:solidFill>
                <a:latin typeface="+mn-lt"/>
                <a:ea typeface="+mn-ea"/>
                <a:cs typeface="+mn-cs"/>
              </a:rPr>
              <a:t>Removals – seems odd to think things leaving could introduce disease, but what item is leaving and how? Is it a dead animal and a vehicle needs to enter to pick it up? Where was that vehicle or equipment prior to your farm? Same for manure removal. Vehicles that go farm to farm could pose a risk (milk trucks, livestock trucks).</a:t>
            </a:r>
          </a:p>
          <a:p>
            <a:pPr marL="228600" indent="-228600">
              <a:buAutoNum type="arabicPeriod"/>
            </a:pPr>
            <a:r>
              <a:rPr lang="en-US" sz="1200" b="1" i="0" u="none" strike="noStrike" kern="1200" baseline="0" dirty="0">
                <a:solidFill>
                  <a:schemeClr val="tx1"/>
                </a:solidFill>
                <a:latin typeface="+mn-lt"/>
                <a:ea typeface="+mn-ea"/>
                <a:cs typeface="+mn-cs"/>
              </a:rPr>
              <a:t>Personnel – especially if they will have direct contact with animals on your operation. </a:t>
            </a:r>
          </a:p>
          <a:p>
            <a:pPr marL="0" indent="0">
              <a:buNone/>
            </a:pPr>
            <a:r>
              <a:rPr lang="en-US" sz="1200" b="0" i="0" u="none" strike="noStrike" kern="1200" baseline="0" dirty="0">
                <a:solidFill>
                  <a:schemeClr val="tx1"/>
                </a:solidFill>
                <a:latin typeface="+mn-lt"/>
                <a:ea typeface="+mn-ea"/>
                <a:cs typeface="+mn-cs"/>
              </a:rPr>
              <a:t>Graphic source: CFSPH, Iowa State University</a:t>
            </a: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42441E78-B122-4960-B722-B70A4DCCAED0}" type="slidenum">
              <a:rPr lang="en-US" smtClean="0"/>
              <a:t>16</a:t>
            </a:fld>
            <a:endParaRPr lang="en-US"/>
          </a:p>
        </p:txBody>
      </p:sp>
    </p:spTree>
    <p:extLst>
      <p:ext uri="{BB962C8B-B14F-4D97-AF65-F5344CB8AC3E}">
        <p14:creationId xmlns:p14="http://schemas.microsoft.com/office/powerpoint/2010/main" val="16349347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(VIDEO</a:t>
            </a:r>
            <a:r>
              <a:rPr lang="en-US" b="1" baseline="0" dirty="0"/>
              <a:t> SHOULD </a:t>
            </a:r>
            <a:r>
              <a:rPr lang="en-US" b="1" dirty="0"/>
              <a:t>START PLAYING AUTOMATICALLY – 2 minutes with full credits at end) </a:t>
            </a:r>
          </a:p>
          <a:p>
            <a:r>
              <a:rPr lang="en-US" dirty="0"/>
              <a:t>Protecting</a:t>
            </a:r>
            <a:r>
              <a:rPr lang="en-US" baseline="0" dirty="0"/>
              <a:t> Your Herd and Flock: Line of Separation v</a:t>
            </a:r>
            <a:r>
              <a:rPr lang="en-US" dirty="0"/>
              <a:t>ideo</a:t>
            </a:r>
            <a:r>
              <a:rPr lang="en-US" baseline="0" dirty="0"/>
              <a:t> downloaded from: </a:t>
            </a:r>
            <a:r>
              <a:rPr lang="en-US" dirty="0"/>
              <a:t>Video</a:t>
            </a:r>
            <a:r>
              <a:rPr lang="en-US" baseline="0" dirty="0"/>
              <a:t> downloaded from: https://vimeo.com/user68158100/download/553543741/24fb8bbe01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Source: CFSPH, Iowa State University; Narration, Danelle Bickett-Weddle, DVM</a:t>
            </a:r>
            <a:endParaRPr lang="en-US" dirty="0"/>
          </a:p>
          <a:p>
            <a:endParaRPr lang="en-US" dirty="0"/>
          </a:p>
        </p:txBody>
      </p:sp>
      <p:sp>
        <p:nvSpPr>
          <p:cNvPr id="4" name="Slide Number Placeholder 3"/>
          <p:cNvSpPr>
            <a:spLocks noGrp="1"/>
          </p:cNvSpPr>
          <p:nvPr>
            <p:ph type="sldNum" sz="quarter" idx="10"/>
          </p:nvPr>
        </p:nvSpPr>
        <p:spPr/>
        <p:txBody>
          <a:bodyPr/>
          <a:lstStyle/>
          <a:p>
            <a:fld id="{C30C490E-4853-45C9-9C51-2458EDBEEBAD}" type="slidenum">
              <a:rPr lang="en-US" smtClean="0"/>
              <a:t>17</a:t>
            </a:fld>
            <a:endParaRPr lang="en-US"/>
          </a:p>
        </p:txBody>
      </p:sp>
    </p:spTree>
    <p:extLst>
      <p:ext uri="{BB962C8B-B14F-4D97-AF65-F5344CB8AC3E}">
        <p14:creationId xmlns:p14="http://schemas.microsoft.com/office/powerpoint/2010/main" val="19413861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Center</a:t>
            </a:r>
            <a:r>
              <a:rPr lang="en-US" b="1" baseline="0" dirty="0"/>
              <a:t> for Food Security and Public Health at Iowa State University created an easy-to-use checklist </a:t>
            </a:r>
            <a:r>
              <a:rPr lang="en-US" b="1" dirty="0"/>
              <a:t>to explore the different movements that come onto your farm</a:t>
            </a:r>
            <a:r>
              <a:rPr lang="en-US" b="1" baseline="0" dirty="0"/>
              <a:t>. </a:t>
            </a:r>
            <a:r>
              <a:rPr lang="en-US" b="1" dirty="0"/>
              <a:t>Step 1 Movement</a:t>
            </a:r>
            <a:r>
              <a:rPr lang="en-US" b="1" baseline="0" dirty="0"/>
              <a:t> Risks is pictured and can be downloaded from the website: cfsph.iastate.edu/biosecurity/. Producers are encouraged to fill it out for a typical week or month. It is a fillable PDF. Just check the box that best describes how often each movement occurs. Are most of your checkmarks in the two left columns (lower risk)? Great! Fewer movements help keep disease away from your animals. Do you have items marked in the three right columns (higher risk)? Those need your attention first, especially daily movements. Pick one or two to start. Next we will talk about some of the biosecurity steps that could protect the herd.</a:t>
            </a:r>
          </a:p>
          <a:p>
            <a:pPr marL="0" indent="0">
              <a:buNone/>
            </a:pPr>
            <a:r>
              <a:rPr lang="en-US" sz="1200" b="0" i="0" u="none" strike="noStrike" kern="1200" baseline="0" dirty="0">
                <a:solidFill>
                  <a:schemeClr val="tx1"/>
                </a:solidFill>
                <a:latin typeface="+mn-lt"/>
                <a:ea typeface="+mn-ea"/>
                <a:cs typeface="+mn-cs"/>
              </a:rPr>
              <a:t>Graphic source: CFSPH, Iowa State University</a:t>
            </a:r>
          </a:p>
        </p:txBody>
      </p:sp>
      <p:sp>
        <p:nvSpPr>
          <p:cNvPr id="4" name="Slide Number Placeholder 3"/>
          <p:cNvSpPr>
            <a:spLocks noGrp="1"/>
          </p:cNvSpPr>
          <p:nvPr>
            <p:ph type="sldNum" sz="quarter" idx="10"/>
          </p:nvPr>
        </p:nvSpPr>
        <p:spPr/>
        <p:txBody>
          <a:bodyPr/>
          <a:lstStyle/>
          <a:p>
            <a:fld id="{42441E78-B122-4960-B722-B70A4DCCAED0}" type="slidenum">
              <a:rPr lang="en-US" smtClean="0"/>
              <a:t>18</a:t>
            </a:fld>
            <a:endParaRPr lang="en-US"/>
          </a:p>
        </p:txBody>
      </p:sp>
    </p:spTree>
    <p:extLst>
      <p:ext uri="{BB962C8B-B14F-4D97-AF65-F5344CB8AC3E}">
        <p14:creationId xmlns:p14="http://schemas.microsoft.com/office/powerpoint/2010/main" val="1441123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Once you have</a:t>
            </a:r>
            <a:r>
              <a:rPr lang="en-US" b="1" baseline="0" dirty="0"/>
              <a:t> figured out the more common movements, there are Biosecurity Tip Sheets with steps to protect your herd from exposure. Pictured is the Animal Movement Biosecurity Tip Sheet. This is available on the Center’s website listed on the screen.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Graphic source: CFSPH, Iowa State University</a:t>
            </a:r>
            <a:r>
              <a:rPr lang="en-US" b="1" baseline="0" dirty="0"/>
              <a:t> </a:t>
            </a:r>
            <a:endParaRPr lang="en-US" b="1" dirty="0"/>
          </a:p>
        </p:txBody>
      </p:sp>
      <p:sp>
        <p:nvSpPr>
          <p:cNvPr id="4" name="Slide Number Placeholder 3"/>
          <p:cNvSpPr>
            <a:spLocks noGrp="1"/>
          </p:cNvSpPr>
          <p:nvPr>
            <p:ph type="sldNum" sz="quarter" idx="10"/>
          </p:nvPr>
        </p:nvSpPr>
        <p:spPr/>
        <p:txBody>
          <a:bodyPr/>
          <a:lstStyle/>
          <a:p>
            <a:fld id="{267802DC-E014-44CB-B803-312A0965C316}" type="slidenum">
              <a:rPr lang="en-US" smtClean="0"/>
              <a:t>19</a:t>
            </a:fld>
            <a:endParaRPr lang="en-US"/>
          </a:p>
        </p:txBody>
      </p:sp>
    </p:spTree>
    <p:extLst>
      <p:ext uri="{BB962C8B-B14F-4D97-AF65-F5344CB8AC3E}">
        <p14:creationId xmlns:p14="http://schemas.microsoft.com/office/powerpoint/2010/main" val="2437833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There</a:t>
            </a:r>
            <a:r>
              <a:rPr lang="en-US" b="1" baseline="0" dirty="0"/>
              <a:t> are many types of germs, or organisms, that cause disease in cattle and other animals. Some even cause disease in people. Examples of bacteria include Staph, Strep, E. coli, and Salmonella. (CLICK) Examples of parasites include roundworms, tapeworms, and cryptosporidiosis. (CLICK) Examples of viruses that infect cattle include bovine viral diarrhea (BVD) and foot and mouth disease (FMD). (CLICK) Oh My! This list, and there are many more, can get overwhelming. Let’s take a look at a way to simply protecting your dairy cattle from these germs. </a:t>
            </a:r>
            <a:endParaRPr lang="en-US" b="1" dirty="0"/>
          </a:p>
        </p:txBody>
      </p:sp>
      <p:sp>
        <p:nvSpPr>
          <p:cNvPr id="4" name="Slide Number Placeholder 3"/>
          <p:cNvSpPr>
            <a:spLocks noGrp="1"/>
          </p:cNvSpPr>
          <p:nvPr>
            <p:ph type="sldNum" sz="quarter" idx="10"/>
          </p:nvPr>
        </p:nvSpPr>
        <p:spPr/>
        <p:txBody>
          <a:bodyPr/>
          <a:lstStyle/>
          <a:p>
            <a:fld id="{C30C490E-4853-45C9-9C51-2458EDBEEBAD}" type="slidenum">
              <a:rPr lang="en-US" smtClean="0"/>
              <a:t>2</a:t>
            </a:fld>
            <a:endParaRPr lang="en-US"/>
          </a:p>
        </p:txBody>
      </p:sp>
    </p:spTree>
    <p:extLst>
      <p:ext uri="{BB962C8B-B14F-4D97-AF65-F5344CB8AC3E}">
        <p14:creationId xmlns:p14="http://schemas.microsoft.com/office/powerpoint/2010/main" val="9701398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Want even more biosecurity ideas? Each Tip</a:t>
            </a:r>
            <a:r>
              <a:rPr lang="en-US" b="1" baseline="0" dirty="0"/>
              <a:t> Sheet has a corresponding video full of pictures! Find them on the Center’s website listed on the screen.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(CLICK ON VIDEO TO PLAY </a:t>
            </a:r>
            <a:r>
              <a:rPr lang="en-US" b="1" dirty="0"/>
              <a:t>– 6 minutes with full credits at end</a:t>
            </a:r>
            <a:r>
              <a:rPr lang="en-US"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NOTE TO TRAINERS: There are also PPTs available for your use to present live or customize for your audience. Those are available on the “training” web page: https://www.cfsph.iastate.edu/biosecurity-resource/train-the-trainer/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Source: CFSPH, Iowa State University; Narration, Glenda Dvorak, DVM</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67802DC-E014-44CB-B803-312A0965C316}" type="slidenum">
              <a:rPr lang="en-US" smtClean="0"/>
              <a:t>20</a:t>
            </a:fld>
            <a:endParaRPr lang="en-US"/>
          </a:p>
        </p:txBody>
      </p:sp>
    </p:spTree>
    <p:extLst>
      <p:ext uri="{BB962C8B-B14F-4D97-AF65-F5344CB8AC3E}">
        <p14:creationId xmlns:p14="http://schemas.microsoft.com/office/powerpoint/2010/main" val="3383302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Within</a:t>
            </a:r>
            <a:r>
              <a:rPr lang="en-US" b="1" baseline="0" dirty="0"/>
              <a:t> each </a:t>
            </a:r>
            <a:r>
              <a:rPr lang="en-US" b="1" dirty="0"/>
              <a:t>Tip Sheet (and PPT) is a checklist that has a few questions to uncover other areas of strength</a:t>
            </a:r>
            <a:r>
              <a:rPr lang="en-US" b="1" baseline="0" dirty="0"/>
              <a:t> and gaps in biosecurity steps. There are also “More Resources” to explore for more tips.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Graphic source: CFSPH, Iowa State University</a:t>
            </a:r>
          </a:p>
        </p:txBody>
      </p:sp>
      <p:sp>
        <p:nvSpPr>
          <p:cNvPr id="4" name="Slide Number Placeholder 3"/>
          <p:cNvSpPr>
            <a:spLocks noGrp="1"/>
          </p:cNvSpPr>
          <p:nvPr>
            <p:ph type="sldNum" sz="quarter" idx="10"/>
          </p:nvPr>
        </p:nvSpPr>
        <p:spPr/>
        <p:txBody>
          <a:bodyPr/>
          <a:lstStyle/>
          <a:p>
            <a:fld id="{267802DC-E014-44CB-B803-312A0965C316}" type="slidenum">
              <a:rPr lang="en-US" smtClean="0"/>
              <a:t>21</a:t>
            </a:fld>
            <a:endParaRPr lang="en-US"/>
          </a:p>
        </p:txBody>
      </p:sp>
    </p:spTree>
    <p:extLst>
      <p:ext uri="{BB962C8B-B14F-4D97-AF65-F5344CB8AC3E}">
        <p14:creationId xmlns:p14="http://schemas.microsoft.com/office/powerpoint/2010/main" val="24707160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After doing one or two checklists in the Tip Sheets, are you ready to assess other biosecurity actions? Step 2</a:t>
            </a:r>
            <a:r>
              <a:rPr lang="en-US" b="1" baseline="0" dirty="0"/>
              <a:t> is a self-assessment biosecurity checklist. The same questions found in the Tip Sheets are here too. They are meant to find strengths and gaps.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TRAINERS: The </a:t>
            </a:r>
            <a:r>
              <a:rPr lang="en-US" dirty="0"/>
              <a:t>dairy checklist has 55 questions.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Graphic source: CFSPH, Iowa State University</a:t>
            </a:r>
          </a:p>
        </p:txBody>
      </p:sp>
      <p:sp>
        <p:nvSpPr>
          <p:cNvPr id="4" name="Slide Number Placeholder 3"/>
          <p:cNvSpPr>
            <a:spLocks noGrp="1"/>
          </p:cNvSpPr>
          <p:nvPr>
            <p:ph type="sldNum" sz="quarter" idx="10"/>
          </p:nvPr>
        </p:nvSpPr>
        <p:spPr/>
        <p:txBody>
          <a:bodyPr/>
          <a:lstStyle/>
          <a:p>
            <a:fld id="{267802DC-E014-44CB-B803-312A0965C316}" type="slidenum">
              <a:rPr lang="en-US" smtClean="0"/>
              <a:t>22</a:t>
            </a:fld>
            <a:endParaRPr lang="en-US"/>
          </a:p>
        </p:txBody>
      </p:sp>
    </p:spTree>
    <p:extLst>
      <p:ext uri="{BB962C8B-B14F-4D97-AF65-F5344CB8AC3E}">
        <p14:creationId xmlns:p14="http://schemas.microsoft.com/office/powerpoint/2010/main" val="23913169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Listed</a:t>
            </a:r>
            <a:r>
              <a:rPr lang="en-US" b="1" baseline="0" dirty="0"/>
              <a:t> on the screen are all the topics found in the Dairy Self-Assessment Biosecurity Checklist</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Graphic source: CFSPH, Iowa State University</a:t>
            </a:r>
          </a:p>
        </p:txBody>
      </p:sp>
      <p:sp>
        <p:nvSpPr>
          <p:cNvPr id="4" name="Slide Number Placeholder 3"/>
          <p:cNvSpPr>
            <a:spLocks noGrp="1"/>
          </p:cNvSpPr>
          <p:nvPr>
            <p:ph type="sldNum" sz="quarter" idx="10"/>
          </p:nvPr>
        </p:nvSpPr>
        <p:spPr/>
        <p:txBody>
          <a:bodyPr/>
          <a:lstStyle/>
          <a:p>
            <a:fld id="{267802DC-E014-44CB-B803-312A0965C316}" type="slidenum">
              <a:rPr lang="en-US" smtClean="0"/>
              <a:t>23</a:t>
            </a:fld>
            <a:endParaRPr lang="en-US"/>
          </a:p>
        </p:txBody>
      </p:sp>
    </p:spTree>
    <p:extLst>
      <p:ext uri="{BB962C8B-B14F-4D97-AF65-F5344CB8AC3E}">
        <p14:creationId xmlns:p14="http://schemas.microsoft.com/office/powerpoint/2010/main" val="40492479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Listed</a:t>
            </a:r>
            <a:r>
              <a:rPr lang="en-US" b="1" baseline="0" dirty="0"/>
              <a:t> on the screen are all the Tip Sheet topics found on the biosecurity resources web page. There are additional tip sheets in development. There are also several additional tip sheets </a:t>
            </a:r>
            <a:r>
              <a:rPr lang="en-US" b="1" baseline="0"/>
              <a:t>on item-specific </a:t>
            </a:r>
            <a:r>
              <a:rPr lang="en-US" b="1" baseline="0" dirty="0"/>
              <a:t>cleaning and disinfection topics.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Graphic source: CFSPH, Iowa State University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0C490E-4853-45C9-9C51-2458EDBEEB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87101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Is writing a biosecurity plan a goal? Then the Biosecurity Plan Template for dairy cattle is just what you need. This template </a:t>
            </a:r>
            <a:r>
              <a:rPr lang="en-US" sz="1200" b="1" kern="1200" dirty="0">
                <a:solidFill>
                  <a:schemeClr val="tx1"/>
                </a:solidFill>
                <a:effectLst/>
                <a:latin typeface="+mn-lt"/>
                <a:ea typeface="+mn-ea"/>
                <a:cs typeface="+mn-cs"/>
              </a:rPr>
              <a:t>lines up with the Step 2: Dairy Biosecurity Checklist, giving producers additional tools to protect their herd. Writing</a:t>
            </a:r>
            <a:r>
              <a:rPr lang="en-US" sz="1200" b="1" kern="1200" baseline="0" dirty="0">
                <a:solidFill>
                  <a:schemeClr val="tx1"/>
                </a:solidFill>
                <a:effectLst/>
                <a:latin typeface="+mn-lt"/>
                <a:ea typeface="+mn-ea"/>
                <a:cs typeface="+mn-cs"/>
              </a:rPr>
              <a:t> a biosecurity plan is completely voluntary. </a:t>
            </a:r>
          </a:p>
          <a:p>
            <a:r>
              <a:rPr lang="en-US" sz="1200" b="0" kern="1200" baseline="0" dirty="0">
                <a:solidFill>
                  <a:schemeClr val="tx1"/>
                </a:solidFill>
                <a:effectLst/>
                <a:latin typeface="+mn-lt"/>
                <a:ea typeface="+mn-ea"/>
                <a:cs typeface="+mn-cs"/>
              </a:rPr>
              <a:t>Graphic source: CFSPH, Iowa State University</a:t>
            </a:r>
          </a:p>
          <a:p>
            <a:endParaRPr lang="en-US" b="0" dirty="0"/>
          </a:p>
        </p:txBody>
      </p:sp>
      <p:sp>
        <p:nvSpPr>
          <p:cNvPr id="4" name="Slide Number Placeholder 3"/>
          <p:cNvSpPr>
            <a:spLocks noGrp="1"/>
          </p:cNvSpPr>
          <p:nvPr>
            <p:ph type="sldNum" sz="quarter" idx="10"/>
          </p:nvPr>
        </p:nvSpPr>
        <p:spPr/>
        <p:txBody>
          <a:bodyPr/>
          <a:lstStyle/>
          <a:p>
            <a:fld id="{267802DC-E014-44CB-B803-312A0965C316}" type="slidenum">
              <a:rPr lang="en-US" smtClean="0"/>
              <a:t>25</a:t>
            </a:fld>
            <a:endParaRPr lang="en-US"/>
          </a:p>
        </p:txBody>
      </p:sp>
    </p:spTree>
    <p:extLst>
      <p:ext uri="{BB962C8B-B14F-4D97-AF65-F5344CB8AC3E}">
        <p14:creationId xmlns:p14="http://schemas.microsoft.com/office/powerpoint/2010/main" val="31212573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Common</a:t>
            </a:r>
            <a:r>
              <a:rPr lang="en-US" b="1" baseline="0" dirty="0"/>
              <a:t> and foreign animal diseases harm animal health and are costly. Take Bovine Viral Diarrhea, or BVD, for instance. Not only does it kill calves, it causes direct losses of $200 per dairy cow. Both BVD and contagious mastitis cause a decrease in milk yield. FMD, or Foot and Mouth Disease, a foreign animal disease, also kills calves and decreases milk yield in adult cattle. A U.S. outbreak of FMD would put $19 billion in meat and dairy exports at risk.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Graphic source: CFSPH, Iowa State University</a:t>
            </a:r>
          </a:p>
        </p:txBody>
      </p:sp>
      <p:sp>
        <p:nvSpPr>
          <p:cNvPr id="4" name="Slide Number Placeholder 3"/>
          <p:cNvSpPr>
            <a:spLocks noGrp="1"/>
          </p:cNvSpPr>
          <p:nvPr>
            <p:ph type="sldNum" sz="quarter" idx="10"/>
          </p:nvPr>
        </p:nvSpPr>
        <p:spPr/>
        <p:txBody>
          <a:bodyPr/>
          <a:lstStyle/>
          <a:p>
            <a:fld id="{C30C490E-4853-45C9-9C51-2458EDBEEBAD}" type="slidenum">
              <a:rPr lang="en-US" smtClean="0"/>
              <a:t>26</a:t>
            </a:fld>
            <a:endParaRPr lang="en-US"/>
          </a:p>
        </p:txBody>
      </p:sp>
    </p:spTree>
    <p:extLst>
      <p:ext uri="{BB962C8B-B14F-4D97-AF65-F5344CB8AC3E}">
        <p14:creationId xmlns:p14="http://schemas.microsoft.com/office/powerpoint/2010/main" val="38115620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BVD, Pneumonia, FMD, and many others,</a:t>
            </a:r>
            <a:r>
              <a:rPr lang="en-US" b="1" baseline="0" dirty="0"/>
              <a:t> are spread by adding new or replacement animals to a herd, contaminated fomites like vehicles, animal transport, equipment, clothing, footwear and hands that contact animals. They can also be spread by semen and artificial insemination if the bull carries the disease.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Graphic source: CFSPH, Iowa State University</a:t>
            </a:r>
          </a:p>
        </p:txBody>
      </p:sp>
      <p:sp>
        <p:nvSpPr>
          <p:cNvPr id="4" name="Slide Number Placeholder 3"/>
          <p:cNvSpPr>
            <a:spLocks noGrp="1"/>
          </p:cNvSpPr>
          <p:nvPr>
            <p:ph type="sldNum" sz="quarter" idx="10"/>
          </p:nvPr>
        </p:nvSpPr>
        <p:spPr/>
        <p:txBody>
          <a:bodyPr/>
          <a:lstStyle/>
          <a:p>
            <a:fld id="{C30C490E-4853-45C9-9C51-2458EDBEEBAD}" type="slidenum">
              <a:rPr lang="en-US" smtClean="0"/>
              <a:t>27</a:t>
            </a:fld>
            <a:endParaRPr lang="en-US"/>
          </a:p>
        </p:txBody>
      </p:sp>
    </p:spTree>
    <p:extLst>
      <p:ext uri="{BB962C8B-B14F-4D97-AF65-F5344CB8AC3E}">
        <p14:creationId xmlns:p14="http://schemas.microsoft.com/office/powerpoint/2010/main" val="38695585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Take steps today to keep diseases out</a:t>
            </a:r>
            <a:r>
              <a:rPr lang="en-US" b="1" baseline="0" dirty="0"/>
              <a:t> and protect your herd by having a biosecurity plan in place and enforcing it. Separate new animals and sick animals from the home herd. Limit people access to your animals to only those with clean clothing, footwear and hands. Also, make sure animal pens are kept clean as well as equipment and vehicles used with animals or in their areas. For more information on biosecurity, visit www.cfsph.iastate.edu.</a:t>
            </a:r>
            <a:br>
              <a:rPr lang="en-US" b="1" baseline="0" dirty="0"/>
            </a:br>
            <a:r>
              <a:rPr lang="en-US" sz="1200" b="0" i="0" u="none" strike="noStrike" kern="1200" baseline="0" dirty="0">
                <a:solidFill>
                  <a:schemeClr val="tx1"/>
                </a:solidFill>
                <a:latin typeface="+mn-lt"/>
                <a:ea typeface="+mn-ea"/>
                <a:cs typeface="+mn-cs"/>
              </a:rPr>
              <a:t>Graphic source: CFSPH, Iowa State University</a:t>
            </a:r>
            <a:r>
              <a:rPr lang="en-US" b="1" baseline="0" dirty="0"/>
              <a:t> </a:t>
            </a:r>
            <a:endParaRPr lang="en-US" b="1" dirty="0"/>
          </a:p>
        </p:txBody>
      </p:sp>
      <p:sp>
        <p:nvSpPr>
          <p:cNvPr id="4" name="Slide Number Placeholder 3"/>
          <p:cNvSpPr>
            <a:spLocks noGrp="1"/>
          </p:cNvSpPr>
          <p:nvPr>
            <p:ph type="sldNum" sz="quarter" idx="10"/>
          </p:nvPr>
        </p:nvSpPr>
        <p:spPr/>
        <p:txBody>
          <a:bodyPr/>
          <a:lstStyle/>
          <a:p>
            <a:fld id="{C30C490E-4853-45C9-9C51-2458EDBEEBAD}" type="slidenum">
              <a:rPr lang="en-US" smtClean="0"/>
              <a:t>28</a:t>
            </a:fld>
            <a:endParaRPr lang="en-US"/>
          </a:p>
        </p:txBody>
      </p:sp>
    </p:spTree>
    <p:extLst>
      <p:ext uri="{BB962C8B-B14F-4D97-AF65-F5344CB8AC3E}">
        <p14:creationId xmlns:p14="http://schemas.microsoft.com/office/powerpoint/2010/main" val="1016186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Next we will discuss</a:t>
            </a:r>
            <a:r>
              <a:rPr lang="en-US" b="1" baseline="0" dirty="0"/>
              <a:t> putting enhanced biosecurity in place. This is a readiness step to protect your herd from foreign animal diseases</a:t>
            </a:r>
            <a:r>
              <a:rPr lang="en-US" b="1" baseline="0" dirty="0" smtClean="0"/>
              <a:t>. The focus will be on foot and mouth disease or FMD.</a:t>
            </a:r>
            <a:endParaRPr lang="en-US" b="1" dirty="0" smtClean="0"/>
          </a:p>
        </p:txBody>
      </p:sp>
      <p:sp>
        <p:nvSpPr>
          <p:cNvPr id="4" name="Slide Number Placeholder 3"/>
          <p:cNvSpPr>
            <a:spLocks noGrp="1"/>
          </p:cNvSpPr>
          <p:nvPr>
            <p:ph type="sldNum" sz="quarter" idx="10"/>
          </p:nvPr>
        </p:nvSpPr>
        <p:spPr/>
        <p:txBody>
          <a:bodyPr/>
          <a:lstStyle/>
          <a:p>
            <a:fld id="{C30C490E-4853-45C9-9C51-2458EDBEEBAD}" type="slidenum">
              <a:rPr lang="en-US" smtClean="0"/>
              <a:t>29</a:t>
            </a:fld>
            <a:endParaRPr lang="en-US"/>
          </a:p>
        </p:txBody>
      </p:sp>
    </p:spTree>
    <p:extLst>
      <p:ext uri="{BB962C8B-B14F-4D97-AF65-F5344CB8AC3E}">
        <p14:creationId xmlns:p14="http://schemas.microsoft.com/office/powerpoint/2010/main" val="1053343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0FFAF3-CEC1-499A-A96D-4AB668EC563C}" type="slidenum">
              <a:rPr lang="en-US"/>
              <a:pPr/>
              <a:t>3</a:t>
            </a:fld>
            <a:endParaRPr lang="en-US"/>
          </a:p>
        </p:txBody>
      </p:sp>
      <p:sp>
        <p:nvSpPr>
          <p:cNvPr id="362498" name="Rectangle 2"/>
          <p:cNvSpPr>
            <a:spLocks noGrp="1" noRot="1" noChangeAspect="1" noChangeArrowheads="1" noTextEdit="1"/>
          </p:cNvSpPr>
          <p:nvPr>
            <p:ph type="sldImg"/>
          </p:nvPr>
        </p:nvSpPr>
        <p:spPr>
          <a:xfrm>
            <a:off x="382588" y="684213"/>
            <a:ext cx="6094412" cy="3429000"/>
          </a:xfrm>
          <a:ln/>
        </p:spPr>
      </p:sp>
      <p:sp>
        <p:nvSpPr>
          <p:cNvPr id="362499" name="Rectangle 3"/>
          <p:cNvSpPr>
            <a:spLocks noGrp="1" noChangeArrowheads="1"/>
          </p:cNvSpPr>
          <p:nvPr>
            <p:ph type="body" idx="1"/>
          </p:nvPr>
        </p:nvSpPr>
        <p:spPr>
          <a:xfrm>
            <a:off x="686098" y="4343703"/>
            <a:ext cx="5485805" cy="4115405"/>
          </a:xfrm>
        </p:spPr>
        <p:txBody>
          <a:bodyPr/>
          <a:lstStyle/>
          <a:p>
            <a:r>
              <a:rPr lang="en-US" sz="1200" b="1" kern="1200" dirty="0">
                <a:solidFill>
                  <a:schemeClr val="tx1"/>
                </a:solidFill>
                <a:effectLst/>
                <a:latin typeface="+mn-lt"/>
                <a:ea typeface="+mn-ea"/>
                <a:cs typeface="+mn-cs"/>
              </a:rPr>
              <a:t>If we look at how diseases or the germs that cause them spread, we can find ways to control and prevent them.</a:t>
            </a:r>
          </a:p>
          <a:p>
            <a:r>
              <a:rPr lang="en-US" sz="1200" b="1" kern="1200" dirty="0">
                <a:solidFill>
                  <a:schemeClr val="tx1"/>
                </a:solidFill>
                <a:effectLst/>
                <a:latin typeface="+mn-lt"/>
                <a:ea typeface="+mn-ea"/>
                <a:cs typeface="+mn-cs"/>
              </a:rPr>
              <a:t>Some diseases are spread between animals only. BVD is one example of an animal-to-animal spread disease. </a:t>
            </a:r>
          </a:p>
          <a:p>
            <a:r>
              <a:rPr lang="en-US" sz="1200" b="1" kern="1200" dirty="0">
                <a:solidFill>
                  <a:schemeClr val="tx1"/>
                </a:solidFill>
                <a:effectLst/>
                <a:latin typeface="+mn-lt"/>
                <a:ea typeface="+mn-ea"/>
                <a:cs typeface="+mn-cs"/>
              </a:rPr>
              <a:t>Some diseases spread between animals and people and are called “zoonotic” diseases. Cryptosporidiosis is one example of zoonotic disease. It is in the feces of cattle or people and can spread when it gets into the mouth. While germs and the disease they cause vary, they all have one thing in common: the animal or human must be exposed to them to get the disease. Once we understand how disease-causing germs enter a body, it is easier to control them. Thinking about how animals or people are exposed lets us put steps in place to prevent exposure.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Times New Roman" pitchFamily="18" charset="0"/>
              </a:rPr>
              <a:t>Photo source: Mark Kirkpatrick, Kuna, ID</a:t>
            </a:r>
            <a:endParaRPr lang="en-US" dirty="0"/>
          </a:p>
          <a:p>
            <a:endParaRPr lang="en-US" dirty="0"/>
          </a:p>
        </p:txBody>
      </p:sp>
    </p:spTree>
    <p:extLst>
      <p:ext uri="{BB962C8B-B14F-4D97-AF65-F5344CB8AC3E}">
        <p14:creationId xmlns:p14="http://schemas.microsoft.com/office/powerpoint/2010/main" val="40028536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cap="none" dirty="0">
                <a:solidFill>
                  <a:srgbClr val="000000"/>
                </a:solidFill>
                <a:effectLst/>
                <a:latin typeface="+mn-lt"/>
                <a:ea typeface="Arial"/>
                <a:cs typeface="Arial"/>
                <a:sym typeface="Arial"/>
              </a:rPr>
              <a:t>Foot and mouth disease (FMD), sometimes called “hoof” and mouth disease, is a very contagious disease of cloven-hooved animals (cattle, pigs, sheep, and goats). FMD causes blisters on the feet and in the mouth. Adult animals do</a:t>
            </a:r>
            <a:r>
              <a:rPr lang="en-US" sz="1200" b="1" i="0" u="none" strike="noStrike" cap="none" baseline="0" dirty="0">
                <a:solidFill>
                  <a:srgbClr val="000000"/>
                </a:solidFill>
                <a:effectLst/>
                <a:latin typeface="+mn-lt"/>
                <a:ea typeface="Arial"/>
                <a:cs typeface="Arial"/>
                <a:sym typeface="Arial"/>
              </a:rPr>
              <a:t> not die from FMD but it does make them very sick.</a:t>
            </a:r>
            <a:r>
              <a:rPr lang="en-US" sz="1200" b="1" i="0" u="none" strike="noStrike" cap="none" dirty="0">
                <a:solidFill>
                  <a:srgbClr val="000000"/>
                </a:solidFill>
                <a:effectLst/>
                <a:latin typeface="+mn-lt"/>
                <a:ea typeface="Arial"/>
                <a:cs typeface="Arial"/>
                <a:sym typeface="Arial"/>
              </a:rPr>
              <a:t> It does NOT affect public health or food safety. Meat and milk are safe to eat and drink. The U.S. has not had a case since 1929 but it can be</a:t>
            </a:r>
            <a:r>
              <a:rPr lang="en-US" sz="1200" b="1" i="0" u="none" strike="noStrike" cap="none" baseline="0" dirty="0">
                <a:solidFill>
                  <a:srgbClr val="000000"/>
                </a:solidFill>
                <a:effectLst/>
                <a:latin typeface="+mn-lt"/>
                <a:ea typeface="Arial"/>
                <a:cs typeface="Arial"/>
                <a:sym typeface="Arial"/>
              </a:rPr>
              <a:t> found </a:t>
            </a:r>
            <a:r>
              <a:rPr lang="en-US" sz="1200" b="1" i="0" u="none" strike="noStrike" cap="none" dirty="0">
                <a:solidFill>
                  <a:srgbClr val="000000"/>
                </a:solidFill>
                <a:effectLst/>
                <a:latin typeface="+mn-lt"/>
                <a:ea typeface="Arial"/>
                <a:cs typeface="Arial"/>
                <a:sym typeface="Arial"/>
              </a:rPr>
              <a:t>in over two-thirds of the countries in the world. Worldwide,</a:t>
            </a:r>
            <a:r>
              <a:rPr lang="en-US" sz="1200" b="1" i="0" u="none" strike="noStrike" cap="none" baseline="0" dirty="0">
                <a:solidFill>
                  <a:srgbClr val="000000"/>
                </a:solidFill>
                <a:effectLst/>
                <a:latin typeface="+mn-lt"/>
                <a:ea typeface="Arial"/>
                <a:cs typeface="Arial"/>
                <a:sym typeface="Arial"/>
              </a:rPr>
              <a:t> </a:t>
            </a:r>
            <a:r>
              <a:rPr lang="en-US" sz="1200" b="1" i="0" u="none" strike="noStrike" cap="none" dirty="0">
                <a:solidFill>
                  <a:srgbClr val="000000"/>
                </a:solidFill>
                <a:effectLst/>
                <a:latin typeface="+mn-lt"/>
                <a:ea typeface="Arial"/>
                <a:cs typeface="Arial"/>
                <a:sym typeface="Arial"/>
              </a:rPr>
              <a:t>FMD is a</a:t>
            </a:r>
            <a:r>
              <a:rPr lang="en-US" sz="1200" b="1" i="0" u="none" strike="noStrike" cap="none" baseline="0" dirty="0">
                <a:solidFill>
                  <a:srgbClr val="000000"/>
                </a:solidFill>
                <a:effectLst/>
                <a:latin typeface="+mn-lt"/>
                <a:ea typeface="Arial"/>
                <a:cs typeface="Arial"/>
                <a:sym typeface="Arial"/>
              </a:rPr>
              <a:t> trade limiting disease </a:t>
            </a:r>
            <a:r>
              <a:rPr lang="en-US" sz="1200" b="1" i="0" u="none" strike="noStrike" cap="none" dirty="0">
                <a:solidFill>
                  <a:srgbClr val="000000"/>
                </a:solidFill>
                <a:effectLst/>
                <a:latin typeface="+mn-lt"/>
                <a:ea typeface="Arial"/>
                <a:cs typeface="Arial"/>
                <a:sym typeface="Arial"/>
              </a:rPr>
              <a:t>because it is</a:t>
            </a:r>
            <a:r>
              <a:rPr lang="en-US" sz="1200" b="1" i="0" u="none" strike="noStrike" cap="none" baseline="0" dirty="0">
                <a:solidFill>
                  <a:srgbClr val="000000"/>
                </a:solidFill>
                <a:effectLst/>
                <a:latin typeface="+mn-lt"/>
                <a:ea typeface="Arial"/>
                <a:cs typeface="Arial"/>
                <a:sym typeface="Arial"/>
              </a:rPr>
              <a:t> so contagious. </a:t>
            </a:r>
            <a:r>
              <a:rPr lang="en-US" sz="1200" b="1" i="0" u="none" strike="noStrike" cap="none" dirty="0">
                <a:solidFill>
                  <a:srgbClr val="000000"/>
                </a:solidFill>
                <a:effectLst/>
                <a:latin typeface="+mn-lt"/>
                <a:ea typeface="Arial"/>
                <a:cs typeface="Arial"/>
                <a:sym typeface="Arial"/>
              </a:rPr>
              <a:t/>
            </a:r>
            <a:br>
              <a:rPr lang="en-US" sz="1200" b="1" i="0" u="none" strike="noStrike" cap="none" dirty="0">
                <a:solidFill>
                  <a:srgbClr val="000000"/>
                </a:solidFill>
                <a:effectLst/>
                <a:latin typeface="+mn-lt"/>
                <a:ea typeface="Arial"/>
                <a:cs typeface="Arial"/>
                <a:sym typeface="Arial"/>
              </a:rPr>
            </a:br>
            <a:r>
              <a:rPr lang="en-US" sz="1200" b="0" i="0" u="none" strike="noStrike" cap="none" dirty="0">
                <a:solidFill>
                  <a:schemeClr val="tx1"/>
                </a:solidFill>
                <a:effectLst/>
                <a:latin typeface="+mn-lt"/>
                <a:ea typeface="+mn-ea"/>
                <a:cs typeface="+mn-cs"/>
                <a:sym typeface="Arial"/>
              </a:rPr>
              <a:t>Graphic</a:t>
            </a:r>
            <a:r>
              <a:rPr lang="en-US" sz="1200" b="0" i="0" u="none" strike="noStrike" cap="none" baseline="0" dirty="0">
                <a:solidFill>
                  <a:schemeClr val="tx1"/>
                </a:solidFill>
                <a:effectLst/>
                <a:latin typeface="+mn-lt"/>
                <a:ea typeface="+mn-ea"/>
                <a:cs typeface="+mn-cs"/>
                <a:sym typeface="Arial"/>
              </a:rPr>
              <a:t> source: CFSPH, Iowa State University</a:t>
            </a:r>
            <a:endParaRPr lang="en-US" sz="1200" b="0" i="0" u="none" strike="noStrike" cap="none" dirty="0">
              <a:solidFill>
                <a:srgbClr val="000000"/>
              </a:solidFill>
              <a:effectLst/>
              <a:latin typeface="+mn-lt"/>
              <a:ea typeface="Arial"/>
              <a:cs typeface="Arial"/>
              <a:sym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782723-22ED-4076-8597-30363E7CDC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4 August 2020</a:t>
            </a:r>
          </a:p>
        </p:txBody>
      </p:sp>
      <p:sp>
        <p:nvSpPr>
          <p:cNvPr id="6" name="Header Placeholder 5"/>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Secure Sheep and Wool Supply Plan</a:t>
            </a:r>
          </a:p>
        </p:txBody>
      </p:sp>
    </p:spTree>
    <p:extLst>
      <p:ext uri="{BB962C8B-B14F-4D97-AF65-F5344CB8AC3E}">
        <p14:creationId xmlns:p14="http://schemas.microsoft.com/office/powerpoint/2010/main" val="2126166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Routine biosecurity measures for common diseases (CLICK) like mastitis, bovine respiratory disease, BVD, and calf scours are not enough to protect dairy from FMD. If FMD gets into the United States, (CLICK) you will have to step up to Enhanced Biosecurity to prevent exposing your dairy. That becomes a LOT easier when you are already halfway or two-thirds up the staircase! How do you get started on that climb? With the “getting started” </a:t>
            </a:r>
            <a:r>
              <a:rPr lang="en-US" b="1" baseline="0" dirty="0" smtClean="0"/>
              <a:t>and “daily” biosecurity </a:t>
            </a:r>
            <a:r>
              <a:rPr lang="en-US" b="1" baseline="0" dirty="0"/>
              <a:t>resources described earlier and shown here. </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2BD73-C794-48E4-B5B9-466A50B96F5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19646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The Secure Milk Supply Plan provides business guidance for your cattle operation during an FMD outbreak. For full details on the Secure Milk Supply Plan, visit securemilk.org and (CLICK) watch the short video or (CLICK) read the plan. The best way to ensure business continuity is to make sure cattle do not become INFECTED with FMD. Put enhanced biosecurity in place to prevent exposure. The Secure Milk Supply website has the resources you need to get started today!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Graphic: CFSPH, Iowa State University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0C490E-4853-45C9-9C51-2458EDBEEB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95654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The SMS Plan includes ENHANCED biosecurity steps based on how FMD spreads. Producers can work with their herd veterinarian and (CLICK) use the Self-Assessment Checklist, corresponding Information Manual, and template. These help develop an operation-specific, written, (CLICK) ENHANCED BIOSECURITY plan. (CLICK) These resources are all available on the SMS website.</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E4EC1-87C4-4B5E-8298-308B2604F1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47237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Listed</a:t>
            </a:r>
            <a:r>
              <a:rPr lang="en-US" b="1" baseline="0" dirty="0"/>
              <a:t> on the screen are all the topics found in the Enhanced Biosecurity Checklist and Plan. Look familiar? It should. </a:t>
            </a:r>
            <a:r>
              <a:rPr lang="en-US" b="1" baseline="0" dirty="0" smtClean="0"/>
              <a:t>(CLICK) These </a:t>
            </a:r>
            <a:r>
              <a:rPr lang="en-US" b="1" baseline="0" dirty="0"/>
              <a:t>are the SAME TOPICS in the Daily Biosecurity resources for </a:t>
            </a:r>
            <a:r>
              <a:rPr lang="en-US" b="1" baseline="0" smtClean="0"/>
              <a:t>dairy cattle. </a:t>
            </a:r>
            <a:r>
              <a:rPr lang="en-US" b="1" baseline="0" dirty="0"/>
              <a:t>This helps producers STEP UP from daily to enhanced with consistency.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Graphic source: CFSPH, Iowa State University</a:t>
            </a:r>
          </a:p>
        </p:txBody>
      </p:sp>
      <p:sp>
        <p:nvSpPr>
          <p:cNvPr id="4" name="Slide Number Placeholder 3"/>
          <p:cNvSpPr>
            <a:spLocks noGrp="1"/>
          </p:cNvSpPr>
          <p:nvPr>
            <p:ph type="sldNum" sz="quarter" idx="10"/>
          </p:nvPr>
        </p:nvSpPr>
        <p:spPr/>
        <p:txBody>
          <a:bodyPr/>
          <a:lstStyle/>
          <a:p>
            <a:fld id="{267802DC-E014-44CB-B803-312A0965C316}" type="slidenum">
              <a:rPr lang="en-US" smtClean="0"/>
              <a:t>34</a:t>
            </a:fld>
            <a:endParaRPr lang="en-US"/>
          </a:p>
        </p:txBody>
      </p:sp>
    </p:spTree>
    <p:extLst>
      <p:ext uri="{BB962C8B-B14F-4D97-AF65-F5344CB8AC3E}">
        <p14:creationId xmlns:p14="http://schemas.microsoft.com/office/powerpoint/2010/main" val="28946714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Where can you find the enhanced biosecurity plan template? (CLICK) On the SMS website, under Milk Producers – shown in gray at the top of the page. (CLICK) Select Biosecurity from the left menu</a:t>
            </a:r>
            <a:r>
              <a:rPr lang="en-US" b="1" baseline="0" dirty="0"/>
              <a:t> (also highlighted gray on this slide). Again, using these resources is voluntary. </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F3D7A1-C631-4F5E-913A-668CC585B8B6}"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5" name="Date Placeholder 4"/>
          <p:cNvSpPr>
            <a:spLocks noGrp="1"/>
          </p:cNvSpPr>
          <p:nvPr>
            <p:ph type="dt"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mn-ea"/>
                <a:cs typeface="Arial"/>
                <a:sym typeface="Arial"/>
              </a:rPr>
              <a:t>10 September 2020</a:t>
            </a: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mn-ea"/>
                <a:cs typeface="Arial"/>
                <a:sym typeface="Arial"/>
              </a:rPr>
              <a:t>Danelle Bickett-Weddle</a:t>
            </a:r>
          </a:p>
        </p:txBody>
      </p:sp>
      <p:sp>
        <p:nvSpPr>
          <p:cNvPr id="7" name="Header Placeholder 6"/>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Secure dairy Supply Plan: What Veterinarians Need to Know</a:t>
            </a:r>
          </a:p>
        </p:txBody>
      </p:sp>
    </p:spTree>
    <p:extLst>
      <p:ext uri="{BB962C8B-B14F-4D97-AF65-F5344CB8AC3E}">
        <p14:creationId xmlns:p14="http://schemas.microsoft.com/office/powerpoint/2010/main" val="18704182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(ANIMATED</a:t>
            </a:r>
            <a:r>
              <a:rPr lang="en-US" b="0" baseline="0" dirty="0" smtClean="0"/>
              <a:t> – appear while talking)</a:t>
            </a:r>
          </a:p>
          <a:p>
            <a:r>
              <a:rPr lang="en-US" b="1" baseline="0" dirty="0" smtClean="0"/>
              <a:t>The </a:t>
            </a:r>
            <a:r>
              <a:rPr lang="en-US" b="1" baseline="0" dirty="0"/>
              <a:t>enhanced biosecurity steps are also included on some biosecurity posters available </a:t>
            </a:r>
            <a:r>
              <a:rPr lang="en-US" b="1" baseline="0" dirty="0" smtClean="0"/>
              <a:t>on </a:t>
            </a:r>
            <a:r>
              <a:rPr lang="en-US" b="1" baseline="0" dirty="0"/>
              <a:t>the Secure Milk Supply website. These can help communicate expectations to all those entering the operation during an FMD outbreak. These are available in Spanish too. </a:t>
            </a:r>
          </a:p>
          <a:p>
            <a:r>
              <a:rPr lang="en-US" i="1" baseline="0" dirty="0"/>
              <a:t>Graphics: CFSPH, Iowa State University</a:t>
            </a:r>
            <a:endParaRPr lang="en-US"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2BD73-C794-48E4-B5B9-466A50B96F5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22060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FontTx/>
              <a:buNone/>
            </a:pPr>
            <a:r>
              <a:rPr lang="en-US" b="1" dirty="0"/>
              <a:t>For</a:t>
            </a:r>
            <a:r>
              <a:rPr lang="en-US" b="1" baseline="0" dirty="0"/>
              <a:t> these biosecurity resources and more, please visit: cfsph.iastate.edu/biosecurity. You can sort by your species of interest or go to “Getting Started”. </a:t>
            </a:r>
          </a:p>
          <a:p>
            <a:pPr marL="158750" indent="0">
              <a:buFontTx/>
              <a:buNone/>
            </a:pPr>
            <a:r>
              <a:rPr lang="en-US" b="1" baseline="0" dirty="0"/>
              <a:t>Funding for the development of this material was provided by USDA’s National Animal Disease Preparedness and Response Program (NADPRP) and National Institute of Food and Agriculture through the North Central Region Sustainable Agriculture Research and Education (NCR-SARE) programs. </a:t>
            </a:r>
            <a:endParaRPr lang="en-US" b="1" dirty="0"/>
          </a:p>
        </p:txBody>
      </p:sp>
    </p:spTree>
    <p:extLst>
      <p:ext uri="{BB962C8B-B14F-4D97-AF65-F5344CB8AC3E}">
        <p14:creationId xmlns:p14="http://schemas.microsoft.com/office/powerpoint/2010/main" val="2758350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effectLst/>
                <a:latin typeface="Calibri" panose="020F0502020204030204" pitchFamily="34" charset="0"/>
              </a:rPr>
              <a:t>Development of this material was made possible through a grant provided to the Center for Food Security and Public Health at Iowa State University, College of Veterinary Medicine from the U.S. Department of Agriculture (USDA) Animal and Plant Health Inspection Service (APHIS) through the National Animal Disease Preparedness and Response Program (NADPRP). Iowa State University is an equal opportunity provider. For the full non-discrimination statement or accommodation inquiries, go to </a:t>
            </a:r>
            <a:r>
              <a:rPr lang="en-US" b="0" i="0" u="sng" dirty="0">
                <a:solidFill>
                  <a:srgbClr val="6888C9"/>
                </a:solidFill>
                <a:effectLst/>
                <a:latin typeface="Calibri" panose="020F0502020204030204" pitchFamily="34" charset="0"/>
                <a:hlinkClick r:id="rId3" tooltip="http://www.extension.iastate.edu/diversity/ext"/>
              </a:rPr>
              <a:t>www.extension.iastate.edu/diversity/ext</a:t>
            </a:r>
            <a:r>
              <a:rPr lang="en-US" b="0" i="0" dirty="0">
                <a:effectLst/>
                <a:latin typeface="Calibri" panose="020F0502020204030204" pitchFamily="34" charset="0"/>
              </a:rPr>
              <a:t>. </a:t>
            </a:r>
            <a:r>
              <a:rPr lang="en-US" dirty="0">
                <a:latin typeface="Calibri" panose="020F0502020204030204" pitchFamily="34" charset="0"/>
              </a:rPr>
              <a:t>Funding for the Secure Milk Supply Plan was made possible through a grant provided to the CFSPH from USDA APHIS.</a:t>
            </a:r>
            <a:endParaRPr lang="en-US" b="0" i="0"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effectLst/>
                <a:latin typeface="Calibri" panose="020F0502020204030204" pitchFamily="34" charset="0"/>
              </a:rPr>
              <a:t>Author: Danelle Bickett-Weddle, DVM, MPH, PhD,</a:t>
            </a:r>
            <a:r>
              <a:rPr lang="en-US" b="0" i="0" baseline="0" dirty="0">
                <a:effectLst/>
                <a:latin typeface="Calibri" panose="020F0502020204030204" pitchFamily="34" charset="0"/>
              </a:rPr>
              <a:t> DACVPM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0" dirty="0">
                <a:effectLst/>
                <a:latin typeface="Calibri" panose="020F0502020204030204" pitchFamily="34" charset="0"/>
              </a:rPr>
              <a:t>Reviewers/Contributors: Katie Steneroden, DVM, </a:t>
            </a:r>
            <a:r>
              <a:rPr lang="en-US" b="0" i="0" dirty="0">
                <a:effectLst/>
                <a:latin typeface="Calibri" panose="020F0502020204030204" pitchFamily="34" charset="0"/>
              </a:rPr>
              <a:t>MPH, PhD,</a:t>
            </a:r>
            <a:r>
              <a:rPr lang="en-US" b="0" i="0" baseline="0" dirty="0">
                <a:effectLst/>
                <a:latin typeface="Calibri" panose="020F0502020204030204" pitchFamily="34" charset="0"/>
              </a:rPr>
              <a:t> DACVPM; Ellen Dauphinais, Alicia Burleson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0C490E-4853-45C9-9C51-2458EDBEEB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9120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5BAAA8-89C5-4668-B702-338A0CF5CDF9}" type="slidenum">
              <a:rPr lang="en-US"/>
              <a:pPr/>
              <a:t>4</a:t>
            </a:fld>
            <a:endParaRPr lang="en-US"/>
          </a:p>
        </p:txBody>
      </p:sp>
      <p:sp>
        <p:nvSpPr>
          <p:cNvPr id="462850" name="Rectangle 2"/>
          <p:cNvSpPr>
            <a:spLocks noGrp="1" noRot="1" noChangeAspect="1" noChangeArrowheads="1" noTextEdit="1"/>
          </p:cNvSpPr>
          <p:nvPr>
            <p:ph type="sldImg"/>
          </p:nvPr>
        </p:nvSpPr>
        <p:spPr>
          <a:xfrm>
            <a:off x="382588" y="684213"/>
            <a:ext cx="6094412" cy="3429000"/>
          </a:xfrm>
          <a:ln/>
        </p:spPr>
      </p:sp>
      <p:sp>
        <p:nvSpPr>
          <p:cNvPr id="462851" name="Rectangle 3"/>
          <p:cNvSpPr>
            <a:spLocks noGrp="1" noChangeArrowheads="1"/>
          </p:cNvSpPr>
          <p:nvPr>
            <p:ph type="body" idx="1"/>
          </p:nvPr>
        </p:nvSpPr>
        <p:spPr>
          <a:xfrm>
            <a:off x="686098" y="4343703"/>
            <a:ext cx="5485805" cy="4115405"/>
          </a:xfrm>
        </p:spPr>
        <p:txBody>
          <a:bodyPr/>
          <a:lstStyle/>
          <a:p>
            <a:r>
              <a:rPr lang="en-US" b="1" dirty="0">
                <a:cs typeface="Times New Roman" pitchFamily="18" charset="0"/>
              </a:rPr>
              <a:t>When you think about all</a:t>
            </a:r>
            <a:r>
              <a:rPr lang="en-US" b="1" baseline="0" dirty="0">
                <a:cs typeface="Times New Roman" pitchFamily="18" charset="0"/>
              </a:rPr>
              <a:t> the diseases animals or people can get, there are only six incredible ways they can be spread! This is easier to remember than all the bacteria, parasites and viruses there are. The pictures are examples:</a:t>
            </a:r>
          </a:p>
          <a:p>
            <a:pPr marL="228600" indent="-228600">
              <a:buAutoNum type="arabicPeriod"/>
            </a:pPr>
            <a:r>
              <a:rPr lang="en-US" b="1" baseline="0" dirty="0">
                <a:cs typeface="Times New Roman" pitchFamily="18" charset="0"/>
              </a:rPr>
              <a:t>Aerosol: A cow sneezing. If it is infected and another cow breathes in the same droplets, spread can happen. </a:t>
            </a:r>
          </a:p>
          <a:p>
            <a:pPr marL="228600" indent="-228600">
              <a:buAutoNum type="arabicPeriod"/>
            </a:pPr>
            <a:r>
              <a:rPr lang="en-US" b="1" baseline="0" dirty="0">
                <a:cs typeface="Times New Roman" pitchFamily="18" charset="0"/>
              </a:rPr>
              <a:t>Direct contact: This heifer is licking her newborn calf. If the cow carried a disease, it could be spread directly through the uterus or during birth.</a:t>
            </a:r>
          </a:p>
          <a:p>
            <a:pPr marL="228600" indent="-228600">
              <a:buAutoNum type="arabicPeriod"/>
            </a:pPr>
            <a:r>
              <a:rPr lang="en-US" b="1" baseline="0" dirty="0">
                <a:cs typeface="Times New Roman" pitchFamily="18" charset="0"/>
              </a:rPr>
              <a:t>Fomite: If a syringe or the needle becomes contaminated with a germ, it can be spread to the rest of the animals it touches.</a:t>
            </a:r>
          </a:p>
          <a:p>
            <a:pPr marL="228600" indent="-228600">
              <a:buAutoNum type="arabicPeriod"/>
            </a:pPr>
            <a:r>
              <a:rPr lang="en-US" b="1" baseline="0" dirty="0">
                <a:cs typeface="Times New Roman" pitchFamily="18" charset="0"/>
              </a:rPr>
              <a:t>Oral: If a cow eats feed that is contaminated with manure, saliva, or urine from an infected animal, they can become infected. </a:t>
            </a:r>
          </a:p>
          <a:p>
            <a:pPr marL="228600" indent="-228600">
              <a:buAutoNum type="arabicPeriod"/>
            </a:pPr>
            <a:r>
              <a:rPr lang="en-US" b="1" baseline="0" dirty="0">
                <a:cs typeface="Times New Roman" pitchFamily="18" charset="0"/>
              </a:rPr>
              <a:t>Vector: This cow has </a:t>
            </a:r>
            <a:r>
              <a:rPr lang="en-US" sz="1200" b="1" i="0" u="none" strike="noStrike" kern="1200" dirty="0">
                <a:solidFill>
                  <a:schemeClr val="tx1"/>
                </a:solidFill>
                <a:effectLst/>
                <a:latin typeface="+mn-lt"/>
                <a:ea typeface="+mn-ea"/>
                <a:cs typeface="+mn-cs"/>
              </a:rPr>
              <a:t>a lot of face flies, which can spread diseases. </a:t>
            </a:r>
          </a:p>
          <a:p>
            <a:pPr marL="228600" indent="-228600">
              <a:buAutoNum type="arabicPeriod"/>
            </a:pPr>
            <a:r>
              <a:rPr lang="en-US" sz="1200" b="1" i="0" u="none" strike="noStrike" kern="1200" baseline="0" dirty="0">
                <a:solidFill>
                  <a:schemeClr val="tx1"/>
                </a:solidFill>
                <a:effectLst/>
                <a:latin typeface="+mn-lt"/>
                <a:ea typeface="+mn-ea"/>
                <a:cs typeface="+mn-cs"/>
              </a:rPr>
              <a:t>Zoonotic: If the cow, or the dairy worker, is carrying a germ like ringworm, they could share that through contact. </a:t>
            </a:r>
            <a:endParaRPr lang="en-US" b="1" baseline="0" dirty="0">
              <a:cs typeface="Times New Roman" pitchFamily="18" charset="0"/>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Aerosol: Graphic designed by Dani</a:t>
            </a:r>
            <a:r>
              <a:rPr lang="en-US" sz="1200" b="0" i="0" u="none" strike="noStrike" kern="1200" baseline="0" dirty="0">
                <a:solidFill>
                  <a:schemeClr val="tx1"/>
                </a:solidFill>
                <a:effectLst/>
                <a:latin typeface="+mn-lt"/>
                <a:ea typeface="+mn-ea"/>
                <a:cs typeface="+mn-cs"/>
              </a:rPr>
              <a:t> Ausen</a:t>
            </a:r>
            <a:r>
              <a:rPr lang="en-US" sz="1200" b="0" i="0" u="none" strike="noStrike" kern="1200" dirty="0">
                <a:solidFill>
                  <a:schemeClr val="tx1"/>
                </a:solidFill>
                <a:effectLst/>
                <a:latin typeface="+mn-lt"/>
                <a:ea typeface="+mn-ea"/>
                <a:cs typeface="+mn-cs"/>
              </a:rPr>
              <a:t>, </a:t>
            </a:r>
            <a:r>
              <a:rPr lang="en-US" sz="1200" b="0" i="0" u="none" strike="noStrike" kern="1200" baseline="0" dirty="0">
                <a:solidFill>
                  <a:schemeClr val="tx1"/>
                </a:solidFill>
                <a:effectLst/>
                <a:latin typeface="+mn-lt"/>
                <a:ea typeface="+mn-ea"/>
                <a:cs typeface="+mn-cs"/>
              </a:rPr>
              <a:t>CFSPH, Iowa State University</a:t>
            </a:r>
            <a:r>
              <a:rPr lang="en-US" sz="1200" b="0" i="0" u="none" strike="noStrike"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Direct contact: Mark Kirkpatrick, Kuna,</a:t>
            </a:r>
            <a:r>
              <a:rPr lang="en-US" sz="1200" b="0" i="0" u="none" strike="noStrike" kern="1200" baseline="0" dirty="0">
                <a:solidFill>
                  <a:schemeClr val="tx1"/>
                </a:solidFill>
                <a:effectLst/>
                <a:latin typeface="+mn-lt"/>
                <a:ea typeface="+mn-ea"/>
                <a:cs typeface="+mn-cs"/>
              </a:rPr>
              <a:t> ID</a:t>
            </a: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Fomite: </a:t>
            </a:r>
            <a:r>
              <a:rPr lang="en-US" sz="1200" b="0" i="0" u="none" strike="noStrike" kern="1200" baseline="0" dirty="0">
                <a:solidFill>
                  <a:schemeClr val="tx1"/>
                </a:solidFill>
                <a:effectLst/>
                <a:latin typeface="+mn-lt"/>
                <a:ea typeface="+mn-ea"/>
                <a:cs typeface="+mn-cs"/>
              </a:rPr>
              <a:t>Danelle Bickett-Weddle, CFSPH, Iowa State University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Oral: </a:t>
            </a:r>
            <a:r>
              <a:rPr lang="en-US" sz="1200" b="0" i="0" u="none" strike="noStrike" kern="1200" baseline="0" dirty="0">
                <a:solidFill>
                  <a:schemeClr val="tx1"/>
                </a:solidFill>
                <a:effectLst/>
                <a:latin typeface="+mn-lt"/>
                <a:ea typeface="+mn-ea"/>
                <a:cs typeface="+mn-cs"/>
              </a:rPr>
              <a:t>Mark Kirkpatrick, Kuna, ID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Vector: </a:t>
            </a:r>
            <a:r>
              <a:rPr lang="en-US" sz="1200" b="0" i="0" u="none" strike="noStrike" kern="1200" baseline="0" dirty="0">
                <a:solidFill>
                  <a:schemeClr val="tx1"/>
                </a:solidFill>
                <a:effectLst/>
                <a:latin typeface="+mn-lt"/>
                <a:ea typeface="+mn-ea"/>
                <a:cs typeface="+mn-cs"/>
              </a:rPr>
              <a:t>Danelle Bickett-Weddle, CFSPH, Iowa State University</a:t>
            </a: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Zoonotic:</a:t>
            </a:r>
            <a:r>
              <a:rPr lang="en-US" sz="1200" b="0" i="0" u="none" strike="noStrike" kern="1200" baseline="0" dirty="0">
                <a:solidFill>
                  <a:schemeClr val="tx1"/>
                </a:solidFill>
                <a:effectLst/>
                <a:latin typeface="+mn-lt"/>
                <a:ea typeface="+mn-ea"/>
                <a:cs typeface="+mn-cs"/>
              </a:rPr>
              <a:t> Danelle Bickett-Weddle, CFSPH, Iowa State University</a:t>
            </a:r>
            <a:endParaRPr lang="en-US" dirty="0"/>
          </a:p>
        </p:txBody>
      </p:sp>
    </p:spTree>
    <p:extLst>
      <p:ext uri="{BB962C8B-B14F-4D97-AF65-F5344CB8AC3E}">
        <p14:creationId xmlns:p14="http://schemas.microsoft.com/office/powerpoint/2010/main" val="2507712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(ANIMATED</a:t>
            </a:r>
            <a:r>
              <a:rPr lang="en-US" b="0" baseline="0" dirty="0"/>
              <a:t> – appear while talking) </a:t>
            </a:r>
          </a:p>
          <a:p>
            <a:r>
              <a:rPr lang="en-US" b="1" dirty="0"/>
              <a:t>If you are interested in learning about which diseases are spread by each of the 6 ways, visit the Center for Food Security and Public Health website for handouts on cattle</a:t>
            </a:r>
            <a:r>
              <a:rPr lang="en-US" b="1" baseline="0" dirty="0"/>
              <a:t> as shown. These also show which diseases are common, known as endemic, and which ones are foreign animal, meaning not currently found in the United States. These handouts also show which diseases affect people – zoonotic diseases. </a:t>
            </a:r>
            <a:endParaRPr lang="en-US" b="1" dirty="0"/>
          </a:p>
        </p:txBody>
      </p:sp>
      <p:sp>
        <p:nvSpPr>
          <p:cNvPr id="4" name="Slide Number Placeholder 3"/>
          <p:cNvSpPr>
            <a:spLocks noGrp="1"/>
          </p:cNvSpPr>
          <p:nvPr>
            <p:ph type="sldNum" sz="quarter" idx="10"/>
          </p:nvPr>
        </p:nvSpPr>
        <p:spPr/>
        <p:txBody>
          <a:bodyPr/>
          <a:lstStyle/>
          <a:p>
            <a:fld id="{42441E78-B122-4960-B722-B70A4DCCAED0}" type="slidenum">
              <a:rPr lang="en-US" smtClean="0"/>
              <a:t>5</a:t>
            </a:fld>
            <a:endParaRPr lang="en-US"/>
          </a:p>
        </p:txBody>
      </p:sp>
    </p:spTree>
    <p:extLst>
      <p:ext uri="{BB962C8B-B14F-4D97-AF65-F5344CB8AC3E}">
        <p14:creationId xmlns:p14="http://schemas.microsoft.com/office/powerpoint/2010/main" val="2017232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CDBB96-E998-4422-BAB2-A3CB4EEA3778}" type="slidenum">
              <a:rPr lang="en-US"/>
              <a:pPr/>
              <a:t>6</a:t>
            </a:fld>
            <a:endParaRPr lang="en-US"/>
          </a:p>
        </p:txBody>
      </p:sp>
      <p:sp>
        <p:nvSpPr>
          <p:cNvPr id="378882" name="Rectangle 2"/>
          <p:cNvSpPr>
            <a:spLocks noGrp="1" noRot="1" noChangeAspect="1" noChangeArrowheads="1" noTextEdit="1"/>
          </p:cNvSpPr>
          <p:nvPr>
            <p:ph type="sldImg"/>
          </p:nvPr>
        </p:nvSpPr>
        <p:spPr>
          <a:xfrm>
            <a:off x="382588" y="684213"/>
            <a:ext cx="6094412" cy="3429000"/>
          </a:xfrm>
          <a:ln/>
        </p:spPr>
      </p:sp>
      <p:sp>
        <p:nvSpPr>
          <p:cNvPr id="378883" name="Rectangle 3"/>
          <p:cNvSpPr>
            <a:spLocks noGrp="1" noChangeArrowheads="1"/>
          </p:cNvSpPr>
          <p:nvPr>
            <p:ph type="body" idx="1"/>
          </p:nvPr>
        </p:nvSpPr>
        <p:spPr>
          <a:xfrm>
            <a:off x="686098" y="4343703"/>
            <a:ext cx="5485805" cy="4115405"/>
          </a:xfrm>
        </p:spPr>
        <p:txBody>
          <a:bodyPr/>
          <a:lstStyle/>
          <a:p>
            <a:r>
              <a:rPr lang="en-US" b="1" dirty="0">
                <a:cs typeface="Times New Roman" pitchFamily="18" charset="0"/>
              </a:rPr>
              <a:t>We must remember that disease spread can happen without animals showing obvious signs of disease. Knowing the different ways diseases</a:t>
            </a:r>
            <a:r>
              <a:rPr lang="en-US" b="1" baseline="0" dirty="0">
                <a:cs typeface="Times New Roman" pitchFamily="18" charset="0"/>
              </a:rPr>
              <a:t> are spread can help with </a:t>
            </a:r>
            <a:r>
              <a:rPr lang="en-US" b="1" dirty="0">
                <a:cs typeface="Times New Roman" pitchFamily="18" charset="0"/>
              </a:rPr>
              <a:t>prevention. This can also limit the risk of disease spread to livestock and people contacting them. </a:t>
            </a:r>
          </a:p>
          <a:p>
            <a:r>
              <a:rPr lang="en-US" sz="1200" b="0" i="1" u="none" strike="noStrike" kern="1200" baseline="0" dirty="0">
                <a:solidFill>
                  <a:schemeClr val="tx1"/>
                </a:solidFill>
                <a:latin typeface="+mn-lt"/>
                <a:ea typeface="+mn-ea"/>
                <a:cs typeface="+mn-cs"/>
              </a:rPr>
              <a:t>Photo source: Danelle Bickett-Weddle, Iowa State University</a:t>
            </a:r>
          </a:p>
          <a:p>
            <a:endParaRPr lang="en-US" dirty="0">
              <a:cs typeface="Times New Roman" pitchFamily="18" charset="0"/>
            </a:endParaRPr>
          </a:p>
        </p:txBody>
      </p:sp>
    </p:spTree>
    <p:extLst>
      <p:ext uri="{BB962C8B-B14F-4D97-AF65-F5344CB8AC3E}">
        <p14:creationId xmlns:p14="http://schemas.microsoft.com/office/powerpoint/2010/main" val="4250788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Biosecurity is defined in the Oxford dictionary as “Procedures intended to protect humans or animals against disease or harmful biological agents”.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(VIDEO PLAYS AUTOMATICALLY) The video clip states:</a:t>
            </a:r>
            <a:r>
              <a:rPr lang="en-US" baseline="0" dirty="0"/>
              <a:t> “Biosecurity towards promoting animal health, protecting public health and ensuring food security. Let’s Go!” It</a:t>
            </a:r>
            <a:r>
              <a:rPr lang="en-US" dirty="0"/>
              <a:t> is from the FAO, and the video is titled: </a:t>
            </a:r>
            <a:r>
              <a:rPr lang="en-US" sz="1200" b="0" i="0" kern="1200" dirty="0">
                <a:solidFill>
                  <a:schemeClr val="tx1"/>
                </a:solidFill>
                <a:effectLst/>
                <a:latin typeface="+mn-lt"/>
                <a:ea typeface="+mn-ea"/>
                <a:cs typeface="+mn-cs"/>
              </a:rPr>
              <a:t>Tackling AMR through farm biosecurity to strengthen food systems and secure livelihoods, created November 18, 2020 and available at</a:t>
            </a:r>
            <a:r>
              <a:rPr lang="en-US" dirty="0"/>
              <a:t>: https://youtu.be/9iy9Ebqr5-w </a:t>
            </a:r>
          </a:p>
          <a:p>
            <a:endParaRPr lang="en-US" dirty="0"/>
          </a:p>
        </p:txBody>
      </p:sp>
      <p:sp>
        <p:nvSpPr>
          <p:cNvPr id="4" name="Slide Number Placeholder 3"/>
          <p:cNvSpPr>
            <a:spLocks noGrp="1"/>
          </p:cNvSpPr>
          <p:nvPr>
            <p:ph type="sldNum" sz="quarter" idx="10"/>
          </p:nvPr>
        </p:nvSpPr>
        <p:spPr/>
        <p:txBody>
          <a:bodyPr/>
          <a:lstStyle/>
          <a:p>
            <a:fld id="{C30C490E-4853-45C9-9C51-2458EDBEEBAD}" type="slidenum">
              <a:rPr lang="en-US" smtClean="0"/>
              <a:t>7</a:t>
            </a:fld>
            <a:endParaRPr lang="en-US"/>
          </a:p>
        </p:txBody>
      </p:sp>
    </p:spTree>
    <p:extLst>
      <p:ext uri="{BB962C8B-B14F-4D97-AF65-F5344CB8AC3E}">
        <p14:creationId xmlns:p14="http://schemas.microsoft.com/office/powerpoint/2010/main" val="19339040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(ANIMATED</a:t>
            </a:r>
            <a:r>
              <a:rPr lang="en-US" b="1" baseline="0" dirty="0"/>
              <a:t> – appear while talking)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TRAINERS: Change as needed for your audience.</a:t>
            </a:r>
          </a:p>
          <a:p>
            <a:r>
              <a:rPr lang="en-US" b="1" dirty="0"/>
              <a:t>When</a:t>
            </a:r>
            <a:r>
              <a:rPr lang="en-US" b="1" baseline="0" dirty="0"/>
              <a:t> it comes to diseases, which ones worry you the most? Working with your veterinarian to design biosecurity steps to keep diseases off your farm is a great place to start. </a:t>
            </a:r>
            <a:r>
              <a:rPr lang="en-US" sz="1200" b="1" kern="1200" dirty="0">
                <a:solidFill>
                  <a:schemeClr val="tx1"/>
                </a:solidFill>
                <a:effectLst/>
                <a:latin typeface="+mn-lt"/>
                <a:ea typeface="+mn-ea"/>
                <a:cs typeface="+mn-cs"/>
              </a:rPr>
              <a:t>Start by identifying</a:t>
            </a:r>
            <a:r>
              <a:rPr lang="en-US" sz="1200" b="1" kern="1200" baseline="0" dirty="0">
                <a:solidFill>
                  <a:schemeClr val="tx1"/>
                </a:solidFill>
                <a:effectLst/>
                <a:latin typeface="+mn-lt"/>
                <a:ea typeface="+mn-ea"/>
                <a:cs typeface="+mn-cs"/>
              </a:rPr>
              <a:t> the diseases you are most concerned with or at most risk from. Then focus on putting biosecurity measures in place to protect your herd. </a:t>
            </a:r>
            <a:endParaRPr lang="en-US" b="1" dirty="0"/>
          </a:p>
        </p:txBody>
      </p:sp>
      <p:sp>
        <p:nvSpPr>
          <p:cNvPr id="4" name="Slide Number Placeholder 3"/>
          <p:cNvSpPr>
            <a:spLocks noGrp="1"/>
          </p:cNvSpPr>
          <p:nvPr>
            <p:ph type="sldNum" sz="quarter" idx="10"/>
          </p:nvPr>
        </p:nvSpPr>
        <p:spPr/>
        <p:txBody>
          <a:bodyPr/>
          <a:lstStyle/>
          <a:p>
            <a:fld id="{42441E78-B122-4960-B722-B70A4DCCAED0}" type="slidenum">
              <a:rPr lang="en-US" smtClean="0"/>
              <a:t>8</a:t>
            </a:fld>
            <a:endParaRPr lang="en-US"/>
          </a:p>
        </p:txBody>
      </p:sp>
    </p:spTree>
    <p:extLst>
      <p:ext uri="{BB962C8B-B14F-4D97-AF65-F5344CB8AC3E}">
        <p14:creationId xmlns:p14="http://schemas.microsoft.com/office/powerpoint/2010/main" val="26351895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Biosecurity</a:t>
            </a:r>
            <a:r>
              <a:rPr lang="en-US" b="1" baseline="0" dirty="0"/>
              <a:t> is the insurance needed for disease prevention. By investing in biosecurity regularly, we are are paying those “premiums” with the goal of never needing to submit a claim. We all hope a disease challenge never happens but appreciate the investment in daily biosecurity practices when disaster strikes.</a:t>
            </a:r>
          </a:p>
          <a:p>
            <a:r>
              <a:rPr lang="en-US" b="1" baseline="0" dirty="0"/>
              <a:t>(CLICK) In reality, if biosecurity is working, NO ONE KNOWS. This makes it hard to put a value or dollar amount on its effectiveness. We can value it when a challenge arises, and the animals do not become sick.</a:t>
            </a:r>
          </a:p>
          <a:p>
            <a:r>
              <a:rPr lang="en-US" b="1" baseline="0" dirty="0"/>
              <a:t>(CLICK) Animal agriculture has faced some big challenges with labor shortages. Time becomes precious on a farm when there are not enough people to get everything done. This can create challenges when making sure good biosecurity steps are followed. To do it well, to be effective, biosecurity takes time. Not cutting corners, not leaving things dirty, not rushing between tasks. Effective biosecurity also takes practice to do well, to become routine. All of these are reasons to start doing things now to help protect animal health. </a:t>
            </a:r>
            <a:endParaRPr lang="en-US" b="1" dirty="0"/>
          </a:p>
        </p:txBody>
      </p:sp>
      <p:sp>
        <p:nvSpPr>
          <p:cNvPr id="4" name="Slide Number Placeholder 3"/>
          <p:cNvSpPr>
            <a:spLocks noGrp="1"/>
          </p:cNvSpPr>
          <p:nvPr>
            <p:ph type="sldNum" sz="quarter" idx="10"/>
          </p:nvPr>
        </p:nvSpPr>
        <p:spPr/>
        <p:txBody>
          <a:bodyPr/>
          <a:lstStyle/>
          <a:p>
            <a:fld id="{42441E78-B122-4960-B722-B70A4DCCAED0}" type="slidenum">
              <a:rPr lang="en-US" smtClean="0"/>
              <a:t>9</a:t>
            </a:fld>
            <a:endParaRPr lang="en-US"/>
          </a:p>
        </p:txBody>
      </p:sp>
    </p:spTree>
    <p:extLst>
      <p:ext uri="{BB962C8B-B14F-4D97-AF65-F5344CB8AC3E}">
        <p14:creationId xmlns:p14="http://schemas.microsoft.com/office/powerpoint/2010/main" val="4566452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latin typeface="Verdana" panose="020B0604030504040204" pitchFamily="34" charset="0"/>
                <a:ea typeface="Verdana" panose="020B060403050404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5F56A084-461A-4660-8A6E-002426C13C1C}" type="datetimeFigureOut">
              <a:rPr lang="en-US" smtClean="0"/>
              <a:t>8/3/2021</a:t>
            </a:fld>
            <a:endParaRPr lang="en-US"/>
          </a:p>
        </p:txBody>
      </p:sp>
      <p:sp>
        <p:nvSpPr>
          <p:cNvPr id="5" name="Footer Placeholder 4"/>
          <p:cNvSpPr>
            <a:spLocks noGrp="1"/>
          </p:cNvSpPr>
          <p:nvPr>
            <p:ph type="ftr" sz="quarter" idx="11"/>
          </p:nvPr>
        </p:nvSpPr>
        <p:spPr/>
        <p:txBody>
          <a:bodyPr/>
          <a:lstStyle>
            <a:lvl1pPr>
              <a:defRPr>
                <a:solidFill>
                  <a:schemeClr val="bg1"/>
                </a:solidFill>
                <a:latin typeface="Arial" panose="020B0604020202020204" pitchFamily="34" charset="0"/>
                <a:cs typeface="Arial" panose="020B0604020202020204" pitchFamily="34" charset="0"/>
              </a:defRPr>
            </a:lvl1pPr>
          </a:lstStyle>
          <a:p>
            <a:r>
              <a:rPr lang="en-US" dirty="0"/>
              <a:t>www.cfsph.iastate.edu/biosecurity</a:t>
            </a:r>
          </a:p>
        </p:txBody>
      </p:sp>
      <p:sp>
        <p:nvSpPr>
          <p:cNvPr id="6" name="Slide Number Placeholder 5"/>
          <p:cNvSpPr>
            <a:spLocks noGrp="1"/>
          </p:cNvSpPr>
          <p:nvPr>
            <p:ph type="sldNum" sz="quarter" idx="12"/>
          </p:nvPr>
        </p:nvSpPr>
        <p:spPr/>
        <p:txBody>
          <a:bodyPr/>
          <a:lstStyle/>
          <a:p>
            <a:fld id="{BDD9CC57-6C1C-472F-B063-1A948705F186}" type="slidenum">
              <a:rPr lang="en-US" smtClean="0"/>
              <a:t>‹#›</a:t>
            </a:fld>
            <a:endParaRPr lang="en-US"/>
          </a:p>
        </p:txBody>
      </p:sp>
    </p:spTree>
    <p:extLst>
      <p:ext uri="{BB962C8B-B14F-4D97-AF65-F5344CB8AC3E}">
        <p14:creationId xmlns:p14="http://schemas.microsoft.com/office/powerpoint/2010/main" val="2735552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56A084-461A-4660-8A6E-002426C13C1C}" type="datetimeFigureOut">
              <a:rPr lang="en-US" smtClean="0"/>
              <a:t>8/3/2021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D9CC57-6C1C-472F-B063-1A948705F186}" type="slidenum">
              <a:rPr lang="en-US" smtClean="0"/>
              <a:t>‹#›</a:t>
            </a:fld>
            <a:endParaRPr lang="en-US"/>
          </a:p>
        </p:txBody>
      </p:sp>
    </p:spTree>
    <p:extLst>
      <p:ext uri="{BB962C8B-B14F-4D97-AF65-F5344CB8AC3E}">
        <p14:creationId xmlns:p14="http://schemas.microsoft.com/office/powerpoint/2010/main" val="4196528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F56A084-461A-4660-8A6E-002426C13C1C}" type="datetimeFigureOut">
              <a:rPr lang="en-US" smtClean="0"/>
              <a:t>8/3/2021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D9CC57-6C1C-472F-B063-1A948705F186}" type="slidenum">
              <a:rPr lang="en-US" smtClean="0"/>
              <a:t>‹#›</a:t>
            </a:fld>
            <a:endParaRPr lang="en-US"/>
          </a:p>
        </p:txBody>
      </p:sp>
    </p:spTree>
    <p:extLst>
      <p:ext uri="{BB962C8B-B14F-4D97-AF65-F5344CB8AC3E}">
        <p14:creationId xmlns:p14="http://schemas.microsoft.com/office/powerpoint/2010/main" val="15131214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F56A084-461A-4660-8A6E-002426C13C1C}" type="datetimeFigureOut">
              <a:rPr lang="en-US" smtClean="0"/>
              <a:t>8/3/2021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D9CC57-6C1C-472F-B063-1A948705F186}" type="slidenum">
              <a:rPr lang="en-US" smtClean="0"/>
              <a:t>‹#›</a:t>
            </a:fld>
            <a:endParaRPr lang="en-US"/>
          </a:p>
        </p:txBody>
      </p:sp>
    </p:spTree>
    <p:extLst>
      <p:ext uri="{BB962C8B-B14F-4D97-AF65-F5344CB8AC3E}">
        <p14:creationId xmlns:p14="http://schemas.microsoft.com/office/powerpoint/2010/main" val="41817510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56A084-461A-4660-8A6E-002426C13C1C}" type="datetimeFigureOut">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D9CC57-6C1C-472F-B063-1A948705F186}" type="slidenum">
              <a:rPr lang="en-US" smtClean="0"/>
              <a:t>‹#›</a:t>
            </a:fld>
            <a:endParaRPr lang="en-US"/>
          </a:p>
        </p:txBody>
      </p:sp>
    </p:spTree>
    <p:extLst>
      <p:ext uri="{BB962C8B-B14F-4D97-AF65-F5344CB8AC3E}">
        <p14:creationId xmlns:p14="http://schemas.microsoft.com/office/powerpoint/2010/main" val="6407939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56A084-461A-4660-8A6E-002426C13C1C}" type="datetimeFigureOut">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D9CC57-6C1C-472F-B063-1A948705F186}" type="slidenum">
              <a:rPr lang="en-US" smtClean="0"/>
              <a:t>‹#›</a:t>
            </a:fld>
            <a:endParaRPr lang="en-US"/>
          </a:p>
        </p:txBody>
      </p:sp>
    </p:spTree>
    <p:extLst>
      <p:ext uri="{BB962C8B-B14F-4D97-AF65-F5344CB8AC3E}">
        <p14:creationId xmlns:p14="http://schemas.microsoft.com/office/powerpoint/2010/main" val="19174039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lank with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749798"/>
            <a:ext cx="10515600" cy="1039880"/>
          </a:xfrm>
        </p:spPr>
        <p:txBody>
          <a:bodyPr/>
          <a:lstStyle>
            <a:lvl1pPr>
              <a:defRPr b="0"/>
            </a:lvl1pPr>
          </a:lstStyle>
          <a:p>
            <a:r>
              <a:rPr lang="en-US" dirty="0"/>
              <a:t>Title</a:t>
            </a:r>
          </a:p>
        </p:txBody>
      </p:sp>
      <p:sp>
        <p:nvSpPr>
          <p:cNvPr id="4" name="Date Placeholder 3"/>
          <p:cNvSpPr>
            <a:spLocks noGrp="1"/>
          </p:cNvSpPr>
          <p:nvPr>
            <p:ph type="dt" sz="half" idx="10"/>
          </p:nvPr>
        </p:nvSpPr>
        <p:spPr>
          <a:xfrm>
            <a:off x="838200" y="6356354"/>
            <a:ext cx="2743200" cy="365125"/>
          </a:xfrm>
          <a:prstGeom prst="rect">
            <a:avLst/>
          </a:prstGeom>
        </p:spPr>
        <p:txBody>
          <a:bodyPr/>
          <a:lstStyle/>
          <a:p>
            <a:fld id="{C80DD5AB-5CB4-43D3-AA2F-2029B766B643}" type="datetimeFigureOut">
              <a:rPr lang="en-US" smtClean="0"/>
              <a:t>8/3/2021</a:t>
            </a:fld>
            <a:endParaRPr lang="en-US"/>
          </a:p>
        </p:txBody>
      </p:sp>
      <p:sp>
        <p:nvSpPr>
          <p:cNvPr id="5" name="Footer Placeholder 4"/>
          <p:cNvSpPr>
            <a:spLocks noGrp="1"/>
          </p:cNvSpPr>
          <p:nvPr>
            <p:ph type="ftr" sz="quarter" idx="11"/>
          </p:nvPr>
        </p:nvSpPr>
        <p:spPr>
          <a:xfrm>
            <a:off x="4038600" y="6356354"/>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4"/>
            <a:ext cx="2743200" cy="365125"/>
          </a:xfrm>
          <a:prstGeom prst="rect">
            <a:avLst/>
          </a:prstGeom>
        </p:spPr>
        <p:txBody>
          <a:bodyPr/>
          <a:lstStyle/>
          <a:p>
            <a:fld id="{7B529B67-5DA9-4F37-BB74-6218F4075DE0}" type="slidenum">
              <a:rPr lang="en-US" smtClean="0"/>
              <a:t>‹#›</a:t>
            </a:fld>
            <a:endParaRPr lang="en-US"/>
          </a:p>
        </p:txBody>
      </p:sp>
    </p:spTree>
    <p:extLst>
      <p:ext uri="{BB962C8B-B14F-4D97-AF65-F5344CB8AC3E}">
        <p14:creationId xmlns:p14="http://schemas.microsoft.com/office/powerpoint/2010/main" val="4810005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ent No Titl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F56A084-461A-4660-8A6E-002426C13C1C}" type="datetimeFigureOut">
              <a:rPr lang="en-US" smtClean="0"/>
              <a:t>8/3/2021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D9CC57-6C1C-472F-B063-1A948705F186}" type="slidenum">
              <a:rPr lang="en-US" smtClean="0"/>
              <a:t>‹#›</a:t>
            </a:fld>
            <a:endParaRPr lang="en-US"/>
          </a:p>
        </p:txBody>
      </p:sp>
      <p:sp>
        <p:nvSpPr>
          <p:cNvPr id="7" name="Content Placeholder 6"/>
          <p:cNvSpPr>
            <a:spLocks noGrp="1"/>
          </p:cNvSpPr>
          <p:nvPr>
            <p:ph sz="quarter" idx="13"/>
          </p:nvPr>
        </p:nvSpPr>
        <p:spPr>
          <a:xfrm>
            <a:off x="838200" y="384175"/>
            <a:ext cx="10315575" cy="58832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81416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5425688" y="6324601"/>
            <a:ext cx="1137424" cy="443803"/>
          </a:xfrm>
          <a:prstGeom prst="rect">
            <a:avLst/>
          </a:prstGeom>
        </p:spPr>
        <p:txBody>
          <a:bodyPr/>
          <a:lstStyle>
            <a:lvl1pPr>
              <a:defRPr/>
            </a:lvl1pPr>
          </a:lstStyle>
          <a:p>
            <a:fld id="{2D754F1C-66B7-4E1E-9E3A-3150C72B3351}" type="slidenum">
              <a:rPr lang="en-US"/>
              <a:pPr/>
              <a:t>‹#›</a:t>
            </a:fld>
            <a:endParaRPr lang="en-US"/>
          </a:p>
        </p:txBody>
      </p:sp>
      <p:sp>
        <p:nvSpPr>
          <p:cNvPr id="8" name="Footer Placeholder 4"/>
          <p:cNvSpPr>
            <a:spLocks noGrp="1"/>
          </p:cNvSpPr>
          <p:nvPr>
            <p:ph type="ftr" sz="quarter" idx="3"/>
          </p:nvPr>
        </p:nvSpPr>
        <p:spPr>
          <a:xfrm>
            <a:off x="7518400" y="6324601"/>
            <a:ext cx="4064000" cy="365125"/>
          </a:xfrm>
          <a:prstGeom prst="rect">
            <a:avLst/>
          </a:prstGeom>
        </p:spPr>
        <p:txBody>
          <a:bodyPr vert="horz" lIns="91440" tIns="45720" rIns="91440" bIns="45720" rtlCol="0" anchor="ctr"/>
          <a:lstStyle>
            <a:lvl1pPr algn="ctr">
              <a:defRPr sz="105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algn="r"/>
            <a:r>
              <a:rPr lang="en-US" dirty="0"/>
              <a:t>Center for Food Security and Public Health                 Iowa State University</a:t>
            </a:r>
          </a:p>
        </p:txBody>
      </p:sp>
    </p:spTree>
    <p:extLst>
      <p:ext uri="{BB962C8B-B14F-4D97-AF65-F5344CB8AC3E}">
        <p14:creationId xmlns:p14="http://schemas.microsoft.com/office/powerpoint/2010/main" val="19079234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1E6C7DC-F28A-484A-B749-C0DBBA4A6722}" type="datetime1">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431610-6EB2-433B-B2B6-50BE333B008C}" type="slidenum">
              <a:rPr lang="en-US" smtClean="0"/>
              <a:t>‹#›</a:t>
            </a:fld>
            <a:endParaRPr lang="en-US"/>
          </a:p>
        </p:txBody>
      </p:sp>
    </p:spTree>
    <p:extLst>
      <p:ext uri="{BB962C8B-B14F-4D97-AF65-F5344CB8AC3E}">
        <p14:creationId xmlns:p14="http://schemas.microsoft.com/office/powerpoint/2010/main" val="16904964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4D2504-CEAC-4618-8997-EE0259AC4734}" type="datetime1">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431610-6EB2-433B-B2B6-50BE333B008C}" type="slidenum">
              <a:rPr lang="en-US" smtClean="0"/>
              <a:t>‹#›</a:t>
            </a:fld>
            <a:endParaRPr lang="en-US"/>
          </a:p>
        </p:txBody>
      </p:sp>
    </p:spTree>
    <p:extLst>
      <p:ext uri="{BB962C8B-B14F-4D97-AF65-F5344CB8AC3E}">
        <p14:creationId xmlns:p14="http://schemas.microsoft.com/office/powerpoint/2010/main" val="39236811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56A084-461A-4660-8A6E-002426C13C1C}" type="datetimeFigureOut">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D9CC57-6C1C-472F-B063-1A948705F186}" type="slidenum">
              <a:rPr lang="en-US" smtClean="0"/>
              <a:t>‹#›</a:t>
            </a:fld>
            <a:endParaRPr lang="en-US"/>
          </a:p>
        </p:txBody>
      </p:sp>
    </p:spTree>
    <p:extLst>
      <p:ext uri="{BB962C8B-B14F-4D97-AF65-F5344CB8AC3E}">
        <p14:creationId xmlns:p14="http://schemas.microsoft.com/office/powerpoint/2010/main" val="18194471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F0A798-CE03-4060-A5D4-032358FE1489}" type="datetime1">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431610-6EB2-433B-B2B6-50BE333B008C}" type="slidenum">
              <a:rPr lang="en-US" smtClean="0"/>
              <a:t>‹#›</a:t>
            </a:fld>
            <a:endParaRPr lang="en-US"/>
          </a:p>
        </p:txBody>
      </p:sp>
    </p:spTree>
    <p:extLst>
      <p:ext uri="{BB962C8B-B14F-4D97-AF65-F5344CB8AC3E}">
        <p14:creationId xmlns:p14="http://schemas.microsoft.com/office/powerpoint/2010/main" val="8796768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1660E35-ADE8-46EF-AC8C-8596136F7F69}" type="datetime1">
              <a:rPr lang="en-US" smtClean="0"/>
              <a:t>8/3/2021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431610-6EB2-433B-B2B6-50BE333B008C}" type="slidenum">
              <a:rPr lang="en-US" smtClean="0"/>
              <a:t>‹#›</a:t>
            </a:fld>
            <a:endParaRPr lang="en-US"/>
          </a:p>
        </p:txBody>
      </p:sp>
    </p:spTree>
    <p:extLst>
      <p:ext uri="{BB962C8B-B14F-4D97-AF65-F5344CB8AC3E}">
        <p14:creationId xmlns:p14="http://schemas.microsoft.com/office/powerpoint/2010/main" val="21033300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671053E-5030-443C-B3C4-F40F9C046F8C}" type="datetime1">
              <a:rPr lang="en-US" smtClean="0"/>
              <a:t>8/3/2021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431610-6EB2-433B-B2B6-50BE333B008C}" type="slidenum">
              <a:rPr lang="en-US" smtClean="0"/>
              <a:t>‹#›</a:t>
            </a:fld>
            <a:endParaRPr lang="en-US"/>
          </a:p>
        </p:txBody>
      </p:sp>
    </p:spTree>
    <p:extLst>
      <p:ext uri="{BB962C8B-B14F-4D97-AF65-F5344CB8AC3E}">
        <p14:creationId xmlns:p14="http://schemas.microsoft.com/office/powerpoint/2010/main" val="29514230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FD9DB0-CE61-4833-980B-2082B880DF05}" type="datetime1">
              <a:rPr lang="en-US" smtClean="0"/>
              <a:t>8/3/2021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431610-6EB2-433B-B2B6-50BE333B008C}" type="slidenum">
              <a:rPr lang="en-US" smtClean="0"/>
              <a:t>‹#›</a:t>
            </a:fld>
            <a:endParaRPr lang="en-US"/>
          </a:p>
        </p:txBody>
      </p:sp>
    </p:spTree>
    <p:extLst>
      <p:ext uri="{BB962C8B-B14F-4D97-AF65-F5344CB8AC3E}">
        <p14:creationId xmlns:p14="http://schemas.microsoft.com/office/powerpoint/2010/main" val="32010091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6077B4-FC80-4737-91C6-C90C50C8179B}" type="datetime1">
              <a:rPr lang="en-US" smtClean="0"/>
              <a:t>8/3/2021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431610-6EB2-433B-B2B6-50BE333B008C}" type="slidenum">
              <a:rPr lang="en-US" smtClean="0"/>
              <a:t>‹#›</a:t>
            </a:fld>
            <a:endParaRPr lang="en-US"/>
          </a:p>
        </p:txBody>
      </p:sp>
    </p:spTree>
    <p:extLst>
      <p:ext uri="{BB962C8B-B14F-4D97-AF65-F5344CB8AC3E}">
        <p14:creationId xmlns:p14="http://schemas.microsoft.com/office/powerpoint/2010/main" val="35378493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894958-6269-4396-93A4-F3F3872B6A96}" type="datetime1">
              <a:rPr lang="en-US" smtClean="0"/>
              <a:t>8/3/2021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431610-6EB2-433B-B2B6-50BE333B008C}" type="slidenum">
              <a:rPr lang="en-US" smtClean="0"/>
              <a:t>‹#›</a:t>
            </a:fld>
            <a:endParaRPr lang="en-US"/>
          </a:p>
        </p:txBody>
      </p:sp>
    </p:spTree>
    <p:extLst>
      <p:ext uri="{BB962C8B-B14F-4D97-AF65-F5344CB8AC3E}">
        <p14:creationId xmlns:p14="http://schemas.microsoft.com/office/powerpoint/2010/main" val="32607231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D9D8EF-B2ED-49FD-8A33-A19BA8767F4C}" type="datetime1">
              <a:rPr lang="en-US" smtClean="0"/>
              <a:t>8/3/2021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431610-6EB2-433B-B2B6-50BE333B008C}" type="slidenum">
              <a:rPr lang="en-US" smtClean="0"/>
              <a:t>‹#›</a:t>
            </a:fld>
            <a:endParaRPr lang="en-US"/>
          </a:p>
        </p:txBody>
      </p:sp>
    </p:spTree>
    <p:extLst>
      <p:ext uri="{BB962C8B-B14F-4D97-AF65-F5344CB8AC3E}">
        <p14:creationId xmlns:p14="http://schemas.microsoft.com/office/powerpoint/2010/main" val="15018755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A034E5-14A5-41C7-9B90-75929E081699}" type="datetime1">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431610-6EB2-433B-B2B6-50BE333B008C}" type="slidenum">
              <a:rPr lang="en-US" smtClean="0"/>
              <a:t>‹#›</a:t>
            </a:fld>
            <a:endParaRPr lang="en-US"/>
          </a:p>
        </p:txBody>
      </p:sp>
    </p:spTree>
    <p:extLst>
      <p:ext uri="{BB962C8B-B14F-4D97-AF65-F5344CB8AC3E}">
        <p14:creationId xmlns:p14="http://schemas.microsoft.com/office/powerpoint/2010/main" val="33379673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3C9AD8-A08E-4810-AA6B-12C2B283C880}" type="datetime1">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431610-6EB2-433B-B2B6-50BE333B008C}" type="slidenum">
              <a:rPr lang="en-US" smtClean="0"/>
              <a:t>‹#›</a:t>
            </a:fld>
            <a:endParaRPr lang="en-US"/>
          </a:p>
        </p:txBody>
      </p:sp>
    </p:spTree>
    <p:extLst>
      <p:ext uri="{BB962C8B-B14F-4D97-AF65-F5344CB8AC3E}">
        <p14:creationId xmlns:p14="http://schemas.microsoft.com/office/powerpoint/2010/main" val="15752787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atin typeface="Verdana" pitchFamily="34" charset="0"/>
                <a:ea typeface="Verdana" pitchFamily="34" charset="0"/>
                <a:cs typeface="Verdana"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Verdana" pitchFamily="34" charset="0"/>
                <a:ea typeface="Verdana" pitchFamily="34" charset="0"/>
                <a:cs typeface="Verdana" pitchFamily="34" charset="0"/>
              </a:defRPr>
            </a:lvl1pPr>
            <a:lvl2pPr>
              <a:defRPr>
                <a:latin typeface="Verdana" pitchFamily="34" charset="0"/>
                <a:ea typeface="Verdana" pitchFamily="34" charset="0"/>
                <a:cs typeface="Verdana" pitchFamily="34" charset="0"/>
              </a:defRPr>
            </a:lvl2pPr>
            <a:lvl3pPr>
              <a:defRPr>
                <a:latin typeface="Verdana" pitchFamily="34" charset="0"/>
                <a:ea typeface="Verdana" pitchFamily="34" charset="0"/>
                <a:cs typeface="Verdana" pitchFamily="34" charset="0"/>
              </a:defRPr>
            </a:lvl3pPr>
            <a:lvl4pPr>
              <a:defRPr>
                <a:latin typeface="Verdana" pitchFamily="34" charset="0"/>
                <a:ea typeface="Verdana" pitchFamily="34" charset="0"/>
                <a:cs typeface="Verdana" pitchFamily="34" charset="0"/>
              </a:defRPr>
            </a:lvl4pPr>
            <a:lvl5pPr>
              <a:defRPr>
                <a:latin typeface="Verdana" pitchFamily="34" charset="0"/>
                <a:ea typeface="Verdana" pitchFamily="34" charset="0"/>
                <a:cs typeface="Verdana"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A9AE131F-D2E6-48CD-AC75-AD7DFC6CEC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295139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Full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35647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56A084-461A-4660-8A6E-002426C13C1C}" type="datetimeFigureOut">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D9CC57-6C1C-472F-B063-1A948705F186}"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82888" r="8758"/>
          <a:stretch/>
        </p:blipFill>
        <p:spPr>
          <a:xfrm>
            <a:off x="0" y="5684422"/>
            <a:ext cx="12192000" cy="1173577"/>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72161" y="5463104"/>
            <a:ext cx="2106278" cy="1185618"/>
          </a:xfrm>
          <a:prstGeom prst="rect">
            <a:avLst/>
          </a:prstGeom>
        </p:spPr>
      </p:pic>
    </p:spTree>
    <p:extLst>
      <p:ext uri="{BB962C8B-B14F-4D97-AF65-F5344CB8AC3E}">
        <p14:creationId xmlns:p14="http://schemas.microsoft.com/office/powerpoint/2010/main" val="19882166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eaLnBrk="0" fontAlgn="base" hangingPunct="0">
              <a:spcBef>
                <a:spcPct val="0"/>
              </a:spcBef>
              <a:spcAft>
                <a:spcPct val="0"/>
              </a:spcAft>
              <a:defRPr/>
            </a:pPr>
            <a:endParaRPr lang="en-US" sz="2400">
              <a:solidFill>
                <a:prstClr val="black"/>
              </a:solidFill>
              <a:latin typeface="Times"/>
            </a:endParaRPr>
          </a:p>
        </p:txBody>
      </p:sp>
      <p:sp>
        <p:nvSpPr>
          <p:cNvPr id="7" name="Rectangle 6"/>
          <p:cNvSpPr>
            <a:spLocks noGrp="1" noChangeArrowheads="1"/>
          </p:cNvSpPr>
          <p:nvPr>
            <p:ph type="sldNum" sz="quarter" idx="12"/>
          </p:nvPr>
        </p:nvSpPr>
        <p:spPr>
          <a:ln/>
        </p:spPr>
        <p:txBody>
          <a:bodyPr/>
          <a:lstStyle>
            <a:lvl1pPr>
              <a:defRPr/>
            </a:lvl1pPr>
          </a:lstStyle>
          <a:p>
            <a:pPr>
              <a:defRPr/>
            </a:pPr>
            <a:fld id="{0C40BB10-246B-472C-9FEB-0BA55C6F5FC7}"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486969053"/>
      </p:ext>
    </p:extLst>
  </p:cSld>
  <p:clrMapOvr>
    <a:masterClrMapping/>
  </p:clrMapOvr>
  <p:transition advClick="0"/>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88" y="0"/>
            <a:ext cx="12189023" cy="6858000"/>
          </a:xfrm>
          <a:prstGeom prst="rect">
            <a:avLst/>
          </a:prstGeom>
        </p:spPr>
      </p:pic>
      <p:sp>
        <p:nvSpPr>
          <p:cNvPr id="2" name="Title 1"/>
          <p:cNvSpPr>
            <a:spLocks noGrp="1"/>
          </p:cNvSpPr>
          <p:nvPr>
            <p:ph type="ctrTitle"/>
          </p:nvPr>
        </p:nvSpPr>
        <p:spPr>
          <a:xfrm>
            <a:off x="914400" y="2130426"/>
            <a:ext cx="10363200" cy="1470025"/>
          </a:xfrm>
        </p:spPr>
        <p:txBody>
          <a:bodyPr/>
          <a:lstStyle>
            <a:lvl1pPr>
              <a:defRPr>
                <a:solidFill>
                  <a:schemeClr val="tx1"/>
                </a:solidFill>
                <a:latin typeface="Verdana" pitchFamily="34" charset="0"/>
                <a:ea typeface="Verdana" pitchFamily="34" charset="0"/>
                <a:cs typeface="Verdana" pitchFamily="34" charset="0"/>
              </a:defRPr>
            </a:lvl1pPr>
          </a:lstStyle>
          <a:p>
            <a:r>
              <a:rPr lang="en-US" dirty="0"/>
              <a:t>Click to edit Master title style</a:t>
            </a:r>
          </a:p>
        </p:txBody>
      </p:sp>
      <p:sp>
        <p:nvSpPr>
          <p:cNvPr id="3" name="Subtitle 2"/>
          <p:cNvSpPr>
            <a:spLocks noGrp="1"/>
          </p:cNvSpPr>
          <p:nvPr>
            <p:ph type="subTitle" idx="1"/>
          </p:nvPr>
        </p:nvSpPr>
        <p:spPr>
          <a:xfrm>
            <a:off x="1828800" y="3733800"/>
            <a:ext cx="8534400" cy="1752600"/>
          </a:xfrm>
        </p:spPr>
        <p:txBody>
          <a:bodyPr/>
          <a:lstStyle>
            <a:lvl1pPr marL="0" indent="0" algn="ctr">
              <a:buNone/>
              <a:defRPr>
                <a:solidFill>
                  <a:schemeClr val="bg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6" name="Slide Number Placeholder 5"/>
          <p:cNvSpPr>
            <a:spLocks noGrp="1"/>
          </p:cNvSpPr>
          <p:nvPr>
            <p:ph type="sldNum" sz="quarter" idx="12"/>
          </p:nvPr>
        </p:nvSpPr>
        <p:spPr/>
        <p:txBody>
          <a:bodyPr/>
          <a:lstStyle/>
          <a:p>
            <a:fld id="{A9AE131F-D2E6-48CD-AC75-AD7DFC6CEC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7639810"/>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76400"/>
            <a:ext cx="5384800" cy="41910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76400"/>
            <a:ext cx="5384800" cy="41910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94189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835872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2"/>
          <p:cNvSpPr>
            <a:spLocks noGrp="1"/>
          </p:cNvSpPr>
          <p:nvPr>
            <p:ph idx="1"/>
          </p:nvPr>
        </p:nvSpPr>
        <p:spPr>
          <a:xfrm>
            <a:off x="609600" y="1600201"/>
            <a:ext cx="5486400" cy="4525963"/>
          </a:xfrm>
        </p:spPr>
        <p:txBody>
          <a:bodyPr>
            <a:normAutofit/>
          </a:bodyPr>
          <a:lstStyle>
            <a:lvl1pPr>
              <a:defRPr sz="2800">
                <a:latin typeface="Verdana" pitchFamily="34" charset="0"/>
                <a:ea typeface="Verdana" pitchFamily="34" charset="0"/>
                <a:cs typeface="Verdana" pitchFamily="34" charset="0"/>
              </a:defRPr>
            </a:lvl1pPr>
            <a:lvl2pPr>
              <a:defRPr sz="2400">
                <a:latin typeface="Verdana" pitchFamily="34" charset="0"/>
                <a:ea typeface="Verdana" pitchFamily="34" charset="0"/>
                <a:cs typeface="Verdana" pitchFamily="34" charset="0"/>
              </a:defRPr>
            </a:lvl2pPr>
            <a:lvl3pPr>
              <a:defRPr sz="2000">
                <a:latin typeface="Verdana" pitchFamily="34" charset="0"/>
                <a:ea typeface="Verdana" pitchFamily="34" charset="0"/>
                <a:cs typeface="Verdana" pitchFamily="34" charset="0"/>
              </a:defRPr>
            </a:lvl3pPr>
            <a:lvl4pPr>
              <a:defRPr sz="1800">
                <a:latin typeface="Verdana" pitchFamily="34" charset="0"/>
                <a:ea typeface="Verdana" pitchFamily="34" charset="0"/>
                <a:cs typeface="Verdana" pitchFamily="34" charset="0"/>
              </a:defRPr>
            </a:lvl4pPr>
            <a:lvl5pPr>
              <a:defRPr sz="1800">
                <a:latin typeface="Verdana" pitchFamily="34" charset="0"/>
                <a:ea typeface="Verdana" pitchFamily="34" charset="0"/>
                <a:cs typeface="Verdana"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p:cNvSpPr>
            <a:spLocks noGrp="1"/>
          </p:cNvSpPr>
          <p:nvPr>
            <p:ph idx="12"/>
          </p:nvPr>
        </p:nvSpPr>
        <p:spPr>
          <a:xfrm>
            <a:off x="6299200" y="1600201"/>
            <a:ext cx="5486400" cy="4525963"/>
          </a:xfrm>
        </p:spPr>
        <p:txBody>
          <a:bodyPr>
            <a:normAutofit/>
          </a:bodyPr>
          <a:lstStyle>
            <a:lvl1pPr>
              <a:defRPr sz="2800">
                <a:latin typeface="Verdana" pitchFamily="34" charset="0"/>
                <a:ea typeface="Verdana" pitchFamily="34" charset="0"/>
                <a:cs typeface="Verdana" pitchFamily="34" charset="0"/>
              </a:defRPr>
            </a:lvl1pPr>
            <a:lvl2pPr>
              <a:defRPr sz="2400">
                <a:latin typeface="Verdana" pitchFamily="34" charset="0"/>
                <a:ea typeface="Verdana" pitchFamily="34" charset="0"/>
                <a:cs typeface="Verdana" pitchFamily="34" charset="0"/>
              </a:defRPr>
            </a:lvl2pPr>
            <a:lvl3pPr>
              <a:defRPr sz="2000">
                <a:latin typeface="Verdana" pitchFamily="34" charset="0"/>
                <a:ea typeface="Verdana" pitchFamily="34" charset="0"/>
                <a:cs typeface="Verdana" pitchFamily="34" charset="0"/>
              </a:defRPr>
            </a:lvl3pPr>
            <a:lvl4pPr>
              <a:defRPr sz="1800">
                <a:latin typeface="Verdana" pitchFamily="34" charset="0"/>
                <a:ea typeface="Verdana" pitchFamily="34" charset="0"/>
                <a:cs typeface="Verdana" pitchFamily="34" charset="0"/>
              </a:defRPr>
            </a:lvl4pPr>
            <a:lvl5pPr>
              <a:defRPr sz="1800">
                <a:latin typeface="Verdana" pitchFamily="34" charset="0"/>
                <a:ea typeface="Verdana" pitchFamily="34" charset="0"/>
                <a:cs typeface="Verdana"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4"/>
          <p:cNvSpPr>
            <a:spLocks noGrp="1"/>
          </p:cNvSpPr>
          <p:nvPr>
            <p:ph type="ftr" sz="quarter" idx="13"/>
          </p:nvPr>
        </p:nvSpPr>
        <p:spPr>
          <a:xfrm>
            <a:off x="609600" y="6324601"/>
            <a:ext cx="4470400" cy="365125"/>
          </a:xfrm>
          <a:prstGeom prst="rect">
            <a:avLst/>
          </a:prstGeom>
        </p:spPr>
        <p:txBody>
          <a:bodyPr/>
          <a:lstStyle>
            <a:lvl1pPr>
              <a:defRPr/>
            </a:lvl1pPr>
          </a:lstStyle>
          <a:p>
            <a:pPr>
              <a:defRPr/>
            </a:pPr>
            <a:endParaRPr lang="en-US">
              <a:solidFill>
                <a:prstClr val="black">
                  <a:tint val="75000"/>
                </a:prstClr>
              </a:solidFill>
            </a:endParaRPr>
          </a:p>
        </p:txBody>
      </p:sp>
      <p:sp>
        <p:nvSpPr>
          <p:cNvPr id="8" name="Slide Number Placeholder 5"/>
          <p:cNvSpPr>
            <a:spLocks noGrp="1"/>
          </p:cNvSpPr>
          <p:nvPr>
            <p:ph type="sldNum" sz="quarter" idx="14"/>
          </p:nvPr>
        </p:nvSpPr>
        <p:spPr/>
        <p:txBody>
          <a:bodyPr/>
          <a:lstStyle>
            <a:lvl1pPr>
              <a:defRPr/>
            </a:lvl1pPr>
          </a:lstStyle>
          <a:p>
            <a:pPr>
              <a:defRPr/>
            </a:pPr>
            <a:fld id="{DDE00BEA-EEF2-465D-931A-2C10A295654C}"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7626272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2"/>
          <p:cNvSpPr>
            <a:spLocks noGrp="1"/>
          </p:cNvSpPr>
          <p:nvPr>
            <p:ph idx="1"/>
          </p:nvPr>
        </p:nvSpPr>
        <p:spPr>
          <a:xfrm>
            <a:off x="609600" y="1600201"/>
            <a:ext cx="5486400" cy="4525963"/>
          </a:xfrm>
        </p:spPr>
        <p:txBody>
          <a:bodyPr>
            <a:normAutofit/>
          </a:bodyPr>
          <a:lstStyle>
            <a:lvl1pPr>
              <a:defRPr sz="2800">
                <a:latin typeface="Verdana" pitchFamily="34" charset="0"/>
                <a:ea typeface="Verdana" pitchFamily="34" charset="0"/>
                <a:cs typeface="Verdana" pitchFamily="34" charset="0"/>
              </a:defRPr>
            </a:lvl1pPr>
            <a:lvl2pPr>
              <a:defRPr sz="2400">
                <a:latin typeface="Verdana" pitchFamily="34" charset="0"/>
                <a:ea typeface="Verdana" pitchFamily="34" charset="0"/>
                <a:cs typeface="Verdana" pitchFamily="34" charset="0"/>
              </a:defRPr>
            </a:lvl2pPr>
            <a:lvl3pPr>
              <a:defRPr sz="2000">
                <a:latin typeface="Verdana" pitchFamily="34" charset="0"/>
                <a:ea typeface="Verdana" pitchFamily="34" charset="0"/>
                <a:cs typeface="Verdana" pitchFamily="34" charset="0"/>
              </a:defRPr>
            </a:lvl3pPr>
            <a:lvl4pPr>
              <a:defRPr sz="1800">
                <a:latin typeface="Verdana" pitchFamily="34" charset="0"/>
                <a:ea typeface="Verdana" pitchFamily="34" charset="0"/>
                <a:cs typeface="Verdana" pitchFamily="34" charset="0"/>
              </a:defRPr>
            </a:lvl4pPr>
            <a:lvl5pPr>
              <a:defRPr sz="1800">
                <a:latin typeface="Verdana" pitchFamily="34" charset="0"/>
                <a:ea typeface="Verdana" pitchFamily="34" charset="0"/>
                <a:cs typeface="Verdana"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p:cNvSpPr>
            <a:spLocks noGrp="1"/>
          </p:cNvSpPr>
          <p:nvPr>
            <p:ph idx="12"/>
          </p:nvPr>
        </p:nvSpPr>
        <p:spPr>
          <a:xfrm>
            <a:off x="6299200" y="1600201"/>
            <a:ext cx="5486400" cy="4525963"/>
          </a:xfrm>
        </p:spPr>
        <p:txBody>
          <a:bodyPr>
            <a:normAutofit/>
          </a:bodyPr>
          <a:lstStyle>
            <a:lvl1pPr>
              <a:defRPr sz="2800">
                <a:latin typeface="Verdana" pitchFamily="34" charset="0"/>
                <a:ea typeface="Verdana" pitchFamily="34" charset="0"/>
                <a:cs typeface="Verdana" pitchFamily="34" charset="0"/>
              </a:defRPr>
            </a:lvl1pPr>
            <a:lvl2pPr>
              <a:defRPr sz="2400">
                <a:latin typeface="Verdana" pitchFamily="34" charset="0"/>
                <a:ea typeface="Verdana" pitchFamily="34" charset="0"/>
                <a:cs typeface="Verdana" pitchFamily="34" charset="0"/>
              </a:defRPr>
            </a:lvl2pPr>
            <a:lvl3pPr>
              <a:defRPr sz="2000">
                <a:latin typeface="Verdana" pitchFamily="34" charset="0"/>
                <a:ea typeface="Verdana" pitchFamily="34" charset="0"/>
                <a:cs typeface="Verdana" pitchFamily="34" charset="0"/>
              </a:defRPr>
            </a:lvl3pPr>
            <a:lvl4pPr>
              <a:defRPr sz="1800">
                <a:latin typeface="Verdana" pitchFamily="34" charset="0"/>
                <a:ea typeface="Verdana" pitchFamily="34" charset="0"/>
                <a:cs typeface="Verdana" pitchFamily="34" charset="0"/>
              </a:defRPr>
            </a:lvl4pPr>
            <a:lvl5pPr>
              <a:defRPr sz="1800">
                <a:latin typeface="Verdana" pitchFamily="34" charset="0"/>
                <a:ea typeface="Verdana" pitchFamily="34" charset="0"/>
                <a:cs typeface="Verdana"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4"/>
          <p:cNvSpPr>
            <a:spLocks noGrp="1"/>
          </p:cNvSpPr>
          <p:nvPr>
            <p:ph type="ftr" sz="quarter" idx="13"/>
          </p:nvPr>
        </p:nvSpPr>
        <p:spPr>
          <a:xfrm>
            <a:off x="609600" y="6324601"/>
            <a:ext cx="4470400" cy="365125"/>
          </a:xfrm>
          <a:prstGeom prst="rect">
            <a:avLst/>
          </a:prstGeom>
        </p:spPr>
        <p:txBody>
          <a:bodyPr/>
          <a:lstStyle>
            <a:lvl1pPr>
              <a:defRPr/>
            </a:lvl1pPr>
          </a:lstStyle>
          <a:p>
            <a:pPr>
              <a:defRPr/>
            </a:pPr>
            <a:endParaRPr lang="en-US">
              <a:solidFill>
                <a:prstClr val="black">
                  <a:tint val="75000"/>
                </a:prstClr>
              </a:solidFill>
            </a:endParaRPr>
          </a:p>
        </p:txBody>
      </p:sp>
      <p:sp>
        <p:nvSpPr>
          <p:cNvPr id="8" name="Slide Number Placeholder 5"/>
          <p:cNvSpPr>
            <a:spLocks noGrp="1"/>
          </p:cNvSpPr>
          <p:nvPr>
            <p:ph type="sldNum" sz="quarter" idx="14"/>
          </p:nvPr>
        </p:nvSpPr>
        <p:spPr/>
        <p:txBody>
          <a:bodyPr/>
          <a:lstStyle>
            <a:lvl1pPr>
              <a:defRPr/>
            </a:lvl1pPr>
          </a:lstStyle>
          <a:p>
            <a:pPr>
              <a:defRPr/>
            </a:pPr>
            <a:fld id="{DDE00BEA-EEF2-465D-931A-2C10A295654C}"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6525131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3_Blank">
    <p:spTree>
      <p:nvGrpSpPr>
        <p:cNvPr id="1" name=""/>
        <p:cNvGrpSpPr/>
        <p:nvPr/>
      </p:nvGrpSpPr>
      <p:grpSpPr>
        <a:xfrm>
          <a:off x="0" y="0"/>
          <a:ext cx="0" cy="0"/>
          <a:chOff x="0" y="0"/>
          <a:chExt cx="0" cy="0"/>
        </a:xfrm>
      </p:grpSpPr>
      <p:sp>
        <p:nvSpPr>
          <p:cNvPr id="5" name="Content Placeholder 2"/>
          <p:cNvSpPr>
            <a:spLocks noGrp="1"/>
          </p:cNvSpPr>
          <p:nvPr>
            <p:ph idx="1"/>
          </p:nvPr>
        </p:nvSpPr>
        <p:spPr>
          <a:xfrm>
            <a:off x="609600" y="670720"/>
            <a:ext cx="10972800" cy="5516563"/>
          </a:xfrm>
        </p:spPr>
        <p:txBody>
          <a:bodyPr/>
          <a:lstStyle>
            <a:lvl1pPr>
              <a:defRPr>
                <a:latin typeface="Verdana" pitchFamily="34" charset="0"/>
                <a:ea typeface="Verdana" pitchFamily="34" charset="0"/>
                <a:cs typeface="Verdana" pitchFamily="34" charset="0"/>
              </a:defRPr>
            </a:lvl1pPr>
            <a:lvl2pPr>
              <a:defRPr>
                <a:latin typeface="Verdana" pitchFamily="34" charset="0"/>
                <a:ea typeface="Verdana" pitchFamily="34" charset="0"/>
                <a:cs typeface="Verdana" pitchFamily="34" charset="0"/>
              </a:defRPr>
            </a:lvl2pPr>
            <a:lvl3pPr>
              <a:defRPr>
                <a:latin typeface="Verdana" pitchFamily="34" charset="0"/>
                <a:ea typeface="Verdana" pitchFamily="34" charset="0"/>
                <a:cs typeface="Verdana" pitchFamily="34" charset="0"/>
              </a:defRPr>
            </a:lvl3pPr>
            <a:lvl4pPr>
              <a:defRPr>
                <a:latin typeface="Verdana" pitchFamily="34" charset="0"/>
                <a:ea typeface="Verdana" pitchFamily="34" charset="0"/>
                <a:cs typeface="Verdana" pitchFamily="34" charset="0"/>
              </a:defRPr>
            </a:lvl4pPr>
            <a:lvl5pPr>
              <a:defRPr>
                <a:latin typeface="Verdana" pitchFamily="34" charset="0"/>
                <a:ea typeface="Verdana" pitchFamily="34" charset="0"/>
                <a:cs typeface="Verdana"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795859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2"/>
          <p:cNvSpPr>
            <a:spLocks noGrp="1"/>
          </p:cNvSpPr>
          <p:nvPr>
            <p:ph idx="1"/>
          </p:nvPr>
        </p:nvSpPr>
        <p:spPr>
          <a:xfrm>
            <a:off x="609600" y="1600201"/>
            <a:ext cx="5486400" cy="4525963"/>
          </a:xfrm>
        </p:spPr>
        <p:txBody>
          <a:bodyPr>
            <a:normAutofit/>
          </a:bodyPr>
          <a:lstStyle>
            <a:lvl1pPr>
              <a:defRPr sz="2800">
                <a:latin typeface="Verdana" pitchFamily="34" charset="0"/>
                <a:ea typeface="Verdana" pitchFamily="34" charset="0"/>
                <a:cs typeface="Verdana" pitchFamily="34" charset="0"/>
              </a:defRPr>
            </a:lvl1pPr>
            <a:lvl2pPr>
              <a:defRPr sz="2400">
                <a:latin typeface="Verdana" pitchFamily="34" charset="0"/>
                <a:ea typeface="Verdana" pitchFamily="34" charset="0"/>
                <a:cs typeface="Verdana" pitchFamily="34" charset="0"/>
              </a:defRPr>
            </a:lvl2pPr>
            <a:lvl3pPr>
              <a:defRPr sz="2000">
                <a:latin typeface="Verdana" pitchFamily="34" charset="0"/>
                <a:ea typeface="Verdana" pitchFamily="34" charset="0"/>
                <a:cs typeface="Verdana" pitchFamily="34" charset="0"/>
              </a:defRPr>
            </a:lvl3pPr>
            <a:lvl4pPr>
              <a:defRPr sz="1800">
                <a:latin typeface="Verdana" pitchFamily="34" charset="0"/>
                <a:ea typeface="Verdana" pitchFamily="34" charset="0"/>
                <a:cs typeface="Verdana" pitchFamily="34" charset="0"/>
              </a:defRPr>
            </a:lvl4pPr>
            <a:lvl5pPr>
              <a:defRPr sz="1800">
                <a:latin typeface="Verdana" pitchFamily="34" charset="0"/>
                <a:ea typeface="Verdana" pitchFamily="34" charset="0"/>
                <a:cs typeface="Verdana"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p:cNvSpPr>
            <a:spLocks noGrp="1"/>
          </p:cNvSpPr>
          <p:nvPr>
            <p:ph idx="12"/>
          </p:nvPr>
        </p:nvSpPr>
        <p:spPr>
          <a:xfrm>
            <a:off x="6299200" y="1600201"/>
            <a:ext cx="5486400" cy="4525963"/>
          </a:xfrm>
        </p:spPr>
        <p:txBody>
          <a:bodyPr>
            <a:normAutofit/>
          </a:bodyPr>
          <a:lstStyle>
            <a:lvl1pPr>
              <a:defRPr sz="2800">
                <a:latin typeface="Verdana" pitchFamily="34" charset="0"/>
                <a:ea typeface="Verdana" pitchFamily="34" charset="0"/>
                <a:cs typeface="Verdana" pitchFamily="34" charset="0"/>
              </a:defRPr>
            </a:lvl1pPr>
            <a:lvl2pPr>
              <a:defRPr sz="2400">
                <a:latin typeface="Verdana" pitchFamily="34" charset="0"/>
                <a:ea typeface="Verdana" pitchFamily="34" charset="0"/>
                <a:cs typeface="Verdana" pitchFamily="34" charset="0"/>
              </a:defRPr>
            </a:lvl2pPr>
            <a:lvl3pPr>
              <a:defRPr sz="2000">
                <a:latin typeface="Verdana" pitchFamily="34" charset="0"/>
                <a:ea typeface="Verdana" pitchFamily="34" charset="0"/>
                <a:cs typeface="Verdana" pitchFamily="34" charset="0"/>
              </a:defRPr>
            </a:lvl3pPr>
            <a:lvl4pPr>
              <a:defRPr sz="1800">
                <a:latin typeface="Verdana" pitchFamily="34" charset="0"/>
                <a:ea typeface="Verdana" pitchFamily="34" charset="0"/>
                <a:cs typeface="Verdana" pitchFamily="34" charset="0"/>
              </a:defRPr>
            </a:lvl4pPr>
            <a:lvl5pPr>
              <a:defRPr sz="1800">
                <a:latin typeface="Verdana" pitchFamily="34" charset="0"/>
                <a:ea typeface="Verdana" pitchFamily="34" charset="0"/>
                <a:cs typeface="Verdana"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4"/>
          <p:cNvSpPr>
            <a:spLocks noGrp="1"/>
          </p:cNvSpPr>
          <p:nvPr>
            <p:ph type="ftr" sz="quarter" idx="13"/>
          </p:nvPr>
        </p:nvSpPr>
        <p:spPr>
          <a:xfrm>
            <a:off x="609600" y="6324601"/>
            <a:ext cx="4470400" cy="365125"/>
          </a:xfrm>
          <a:prstGeom prst="rect">
            <a:avLst/>
          </a:prstGeom>
        </p:spPr>
        <p:txBody>
          <a:bodyPr/>
          <a:lstStyle>
            <a:lvl1pPr>
              <a:defRPr/>
            </a:lvl1pPr>
          </a:lstStyle>
          <a:p>
            <a:pPr>
              <a:defRPr/>
            </a:pPr>
            <a:endParaRPr lang="en-US">
              <a:solidFill>
                <a:prstClr val="black">
                  <a:tint val="75000"/>
                </a:prstClr>
              </a:solidFill>
            </a:endParaRPr>
          </a:p>
        </p:txBody>
      </p:sp>
      <p:sp>
        <p:nvSpPr>
          <p:cNvPr id="8" name="Slide Number Placeholder 5"/>
          <p:cNvSpPr>
            <a:spLocks noGrp="1"/>
          </p:cNvSpPr>
          <p:nvPr>
            <p:ph type="sldNum" sz="quarter" idx="14"/>
          </p:nvPr>
        </p:nvSpPr>
        <p:spPr/>
        <p:txBody>
          <a:bodyPr/>
          <a:lstStyle>
            <a:lvl1pPr>
              <a:defRPr/>
            </a:lvl1pPr>
          </a:lstStyle>
          <a:p>
            <a:pPr>
              <a:defRPr/>
            </a:pPr>
            <a:fld id="{DDE00BEA-EEF2-465D-931A-2C10A295654C}"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7050396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atin typeface="Verdana" pitchFamily="34" charset="0"/>
                <a:ea typeface="Verdana" pitchFamily="34" charset="0"/>
                <a:cs typeface="Verdana" pitchFamily="34" charset="0"/>
              </a:defRPr>
            </a:lvl1pPr>
          </a:lstStyle>
          <a:p>
            <a:r>
              <a:rPr lang="en-US"/>
              <a:t>Click to edit Master title style</a:t>
            </a:r>
            <a:endParaRPr lang="en-US" dirty="0"/>
          </a:p>
        </p:txBody>
      </p:sp>
      <p:sp>
        <p:nvSpPr>
          <p:cNvPr id="5" name="Footer Placeholder 4"/>
          <p:cNvSpPr>
            <a:spLocks noGrp="1"/>
          </p:cNvSpPr>
          <p:nvPr>
            <p:ph type="ftr" sz="quarter" idx="11"/>
          </p:nvPr>
        </p:nvSpPr>
        <p:spPr>
          <a:xfrm>
            <a:off x="609600" y="6324601"/>
            <a:ext cx="4470400" cy="365125"/>
          </a:xfrm>
          <a:prstGeom prst="rect">
            <a:avLst/>
          </a:prstGeom>
        </p:spPr>
        <p:txBody>
          <a:bodyPr/>
          <a:lstStyle/>
          <a:p>
            <a:endParaRPr lang="en-US">
              <a:solidFill>
                <a:prstClr val="black">
                  <a:tint val="75000"/>
                </a:prstClr>
              </a:solidFill>
            </a:endParaRPr>
          </a:p>
        </p:txBody>
      </p:sp>
    </p:spTree>
    <p:extLst>
      <p:ext uri="{BB962C8B-B14F-4D97-AF65-F5344CB8AC3E}">
        <p14:creationId xmlns:p14="http://schemas.microsoft.com/office/powerpoint/2010/main" val="26435437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a:t>Click to edit Master title style</a:t>
            </a:r>
          </a:p>
        </p:txBody>
      </p:sp>
      <p:sp>
        <p:nvSpPr>
          <p:cNvPr id="9" name="Text Placeholder 8"/>
          <p:cNvSpPr>
            <a:spLocks noGrp="1"/>
          </p:cNvSpPr>
          <p:nvPr>
            <p:ph type="body" sz="quarter" idx="10"/>
          </p:nvPr>
        </p:nvSpPr>
        <p:spPr>
          <a:xfrm>
            <a:off x="838200" y="5187566"/>
            <a:ext cx="10515600" cy="1325563"/>
          </a:xfrm>
        </p:spPr>
        <p:txBody>
          <a:bodyPr anchor="ctr">
            <a:normAutofit/>
          </a:bodyPr>
          <a:lstStyle>
            <a:lvl1pPr marL="0" indent="0" algn="ctr">
              <a:buFontTx/>
              <a:buNone/>
              <a:defRPr sz="4400"/>
            </a:lvl1pPr>
          </a:lstStyle>
          <a:p>
            <a:pPr lvl="0"/>
            <a:endParaRPr lang="en-US" dirty="0"/>
          </a:p>
        </p:txBody>
      </p:sp>
    </p:spTree>
    <p:extLst>
      <p:ext uri="{BB962C8B-B14F-4D97-AF65-F5344CB8AC3E}">
        <p14:creationId xmlns:p14="http://schemas.microsoft.com/office/powerpoint/2010/main" val="2137592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s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57958"/>
          </a:xfrm>
        </p:spPr>
        <p:txBody>
          <a:bodyPr/>
          <a:lstStyle>
            <a:lvl1pPr algn="ctr">
              <a:defRPr/>
            </a:lvl1pPr>
          </a:lstStyle>
          <a:p>
            <a:r>
              <a:rPr lang="en-US" dirty="0"/>
              <a:t>Click to edit Master title style</a:t>
            </a:r>
          </a:p>
        </p:txBody>
      </p:sp>
      <p:sp>
        <p:nvSpPr>
          <p:cNvPr id="9" name="Text Placeholder 8"/>
          <p:cNvSpPr>
            <a:spLocks noGrp="1"/>
          </p:cNvSpPr>
          <p:nvPr>
            <p:ph type="body" sz="quarter" idx="10"/>
          </p:nvPr>
        </p:nvSpPr>
        <p:spPr>
          <a:xfrm>
            <a:off x="838200" y="5781635"/>
            <a:ext cx="10515600" cy="857958"/>
          </a:xfrm>
        </p:spPr>
        <p:txBody>
          <a:bodyPr anchor="ctr">
            <a:normAutofit/>
          </a:bodyPr>
          <a:lstStyle>
            <a:lvl1pPr marL="0" indent="0" algn="ctr">
              <a:buFontTx/>
              <a:buNone/>
              <a:defRPr sz="4400">
                <a:latin typeface="Arial" panose="020B0604020202020204" pitchFamily="34" charset="0"/>
                <a:cs typeface="Arial" panose="020B0604020202020204" pitchFamily="34" charset="0"/>
              </a:defRPr>
            </a:lvl1pPr>
          </a:lstStyle>
          <a:p>
            <a:pPr lvl="0"/>
            <a:endParaRPr lang="en-US" dirty="0"/>
          </a:p>
        </p:txBody>
      </p:sp>
      <p:sp>
        <p:nvSpPr>
          <p:cNvPr id="4" name="Content Placeholder 3"/>
          <p:cNvSpPr>
            <a:spLocks noGrp="1"/>
          </p:cNvSpPr>
          <p:nvPr>
            <p:ph sz="quarter" idx="11"/>
          </p:nvPr>
        </p:nvSpPr>
        <p:spPr>
          <a:xfrm>
            <a:off x="838200" y="1287463"/>
            <a:ext cx="10515600" cy="4419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2939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F56A084-461A-4660-8A6E-002426C13C1C}" type="datetimeFigureOut">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D9CC57-6C1C-472F-B063-1A948705F186}" type="slidenum">
              <a:rPr lang="en-US" smtClean="0"/>
              <a:t>‹#›</a:t>
            </a:fld>
            <a:endParaRPr lang="en-US"/>
          </a:p>
        </p:txBody>
      </p:sp>
    </p:spTree>
    <p:extLst>
      <p:ext uri="{BB962C8B-B14F-4D97-AF65-F5344CB8AC3E}">
        <p14:creationId xmlns:p14="http://schemas.microsoft.com/office/powerpoint/2010/main" val="2923666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F56A084-461A-4660-8A6E-002426C13C1C}" type="datetimeFigureOut">
              <a:rPr lang="en-US" smtClean="0"/>
              <a:t>8/3/2021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D9CC57-6C1C-472F-B063-1A948705F186}" type="slidenum">
              <a:rPr lang="en-US" smtClean="0"/>
              <a:t>‹#›</a:t>
            </a:fld>
            <a:endParaRPr lang="en-US"/>
          </a:p>
        </p:txBody>
      </p:sp>
    </p:spTree>
    <p:extLst>
      <p:ext uri="{BB962C8B-B14F-4D97-AF65-F5344CB8AC3E}">
        <p14:creationId xmlns:p14="http://schemas.microsoft.com/office/powerpoint/2010/main" val="1060423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F56A084-461A-4660-8A6E-002426C13C1C}" type="datetimeFigureOut">
              <a:rPr lang="en-US" smtClean="0"/>
              <a:t>8/3/2021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D9CC57-6C1C-472F-B063-1A948705F186}" type="slidenum">
              <a:rPr lang="en-US" smtClean="0"/>
              <a:t>‹#›</a:t>
            </a:fld>
            <a:endParaRPr lang="en-US"/>
          </a:p>
        </p:txBody>
      </p:sp>
    </p:spTree>
    <p:extLst>
      <p:ext uri="{BB962C8B-B14F-4D97-AF65-F5344CB8AC3E}">
        <p14:creationId xmlns:p14="http://schemas.microsoft.com/office/powerpoint/2010/main" val="2273444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F56A084-461A-4660-8A6E-002426C13C1C}" type="datetimeFigureOut">
              <a:rPr lang="en-US" smtClean="0"/>
              <a:t>8/3/2021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D9CC57-6C1C-472F-B063-1A948705F186}" type="slidenum">
              <a:rPr lang="en-US" smtClean="0"/>
              <a:t>‹#›</a:t>
            </a:fld>
            <a:endParaRPr lang="en-US"/>
          </a:p>
        </p:txBody>
      </p:sp>
    </p:spTree>
    <p:extLst>
      <p:ext uri="{BB962C8B-B14F-4D97-AF65-F5344CB8AC3E}">
        <p14:creationId xmlns:p14="http://schemas.microsoft.com/office/powerpoint/2010/main" val="3373882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image" Target="../media/image4.jpg"/><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theme" Target="../theme/theme3.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56A084-461A-4660-8A6E-002426C13C1C}" type="datetimeFigureOut">
              <a:rPr lang="en-US" smtClean="0"/>
              <a:t>8/3/2021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D9CC57-6C1C-472F-B063-1A948705F186}" type="slidenum">
              <a:rPr lang="en-US" smtClean="0"/>
              <a:t>‹#›</a:t>
            </a:fld>
            <a:endParaRPr lang="en-US"/>
          </a:p>
        </p:txBody>
      </p:sp>
    </p:spTree>
    <p:extLst>
      <p:ext uri="{BB962C8B-B14F-4D97-AF65-F5344CB8AC3E}">
        <p14:creationId xmlns:p14="http://schemas.microsoft.com/office/powerpoint/2010/main" val="6078972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70" r:id="rId3"/>
    <p:sldLayoutId id="2147483668" r:id="rId4"/>
    <p:sldLayoutId id="2147483669"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99" r:id="rId15"/>
    <p:sldLayoutId id="2147483700" r:id="rId16"/>
    <p:sldLayoutId id="2147483702" r:id="rId17"/>
  </p:sldLayoutIdLst>
  <p:txStyles>
    <p:title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845834-5993-4125-AAEC-53049FD2EF5D}" type="datetime1">
              <a:rPr lang="en-US" smtClean="0"/>
              <a:t>8/3/2021</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431610-6EB2-433B-B2B6-50BE333B008C}" type="slidenum">
              <a:rPr lang="en-US" smtClean="0"/>
              <a:t>‹#›</a:t>
            </a:fld>
            <a:endParaRPr lang="en-US"/>
          </a:p>
        </p:txBody>
      </p:sp>
    </p:spTree>
    <p:extLst>
      <p:ext uri="{BB962C8B-B14F-4D97-AF65-F5344CB8AC3E}">
        <p14:creationId xmlns:p14="http://schemas.microsoft.com/office/powerpoint/2010/main" val="118786074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hdr="0" ftr="0" dt="0"/>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488" y="0"/>
            <a:ext cx="12189023" cy="6858000"/>
          </a:xfrm>
          <a:prstGeom prst="rect">
            <a:avLst/>
          </a:prstGeom>
        </p:spPr>
      </p:pic>
      <p:sp>
        <p:nvSpPr>
          <p:cNvPr id="2" name="Title Placeholder 1"/>
          <p:cNvSpPr>
            <a:spLocks noGrp="1"/>
          </p:cNvSpPr>
          <p:nvPr>
            <p:ph type="title"/>
          </p:nvPr>
        </p:nvSpPr>
        <p:spPr>
          <a:xfrm>
            <a:off x="609600" y="152400"/>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5283200" y="6324601"/>
            <a:ext cx="1422400" cy="365125"/>
          </a:xfrm>
          <a:prstGeom prst="rect">
            <a:avLst/>
          </a:prstGeom>
        </p:spPr>
        <p:txBody>
          <a:bodyPr vert="horz" lIns="91440" tIns="45720" rIns="91440" bIns="45720" rtlCol="0" anchor="ctr"/>
          <a:lstStyle>
            <a:lvl1pPr algn="ctr">
              <a:defRPr sz="1100">
                <a:solidFill>
                  <a:schemeClr val="tx1"/>
                </a:solidFill>
                <a:latin typeface="Verdana" pitchFamily="34" charset="0"/>
                <a:ea typeface="Verdana" pitchFamily="34" charset="0"/>
                <a:cs typeface="Verdana" pitchFamily="34" charset="0"/>
              </a:defRPr>
            </a:lvl1pPr>
          </a:lstStyle>
          <a:p>
            <a:fld id="{A9AE131F-D2E6-48CD-AC75-AD7DFC6CEC5F}"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873429790"/>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683" r:id="rId9"/>
    <p:sldLayoutId id="2147483686" r:id="rId10"/>
  </p:sldLayoutIdLst>
  <p:timing>
    <p:tnLst>
      <p:par>
        <p:cTn id="1" dur="indefinite" restart="never" nodeType="tmRoot"/>
      </p:par>
    </p:tnLst>
  </p:timing>
  <p:hf sldNum="0" hdr="0" ftr="0" dt="0"/>
  <p:txStyles>
    <p:titleStyle>
      <a:lvl1pPr algn="ctr" defTabSz="914400" rtl="0" eaLnBrk="1" latinLnBrk="0" hangingPunct="1">
        <a:spcBef>
          <a:spcPct val="0"/>
        </a:spcBef>
        <a:buNone/>
        <a:defRPr sz="4000" b="0" kern="1200">
          <a:solidFill>
            <a:schemeClr val="bg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27.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hyperlink" Target="http://www.cfsph.iastate.edu/biosecurity/" TargetMode="External"/><Relationship Id="rId5" Type="http://schemas.openxmlformats.org/officeDocument/2006/relationships/image" Target="../media/image30.jpeg"/><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hyperlink" Target="http://www.cfsph.iastate.edu/biosecurity/"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35.png"/><Relationship Id="rId5" Type="http://schemas.openxmlformats.org/officeDocument/2006/relationships/hyperlink" Target="http://www.cfsph.iastate.edu/biosecurity/" TargetMode="External"/><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png"/><Relationship Id="rId7"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10" Type="http://schemas.openxmlformats.org/officeDocument/2006/relationships/hyperlink" Target="http://www.cfsph.iastate.edu/biosecurity/" TargetMode="External"/><Relationship Id="rId4" Type="http://schemas.openxmlformats.org/officeDocument/2006/relationships/image" Target="../media/image37.jpeg"/><Relationship Id="rId9"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hyperlink" Target="http://www.cfsph.iastate.edu/biosecurity/"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www.cfsph.iastate.edu/biosecurity/" TargetMode="External"/><Relationship Id="rId5" Type="http://schemas.openxmlformats.org/officeDocument/2006/relationships/image" Target="../media/image47.pn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hyperlink" Target="http://www.cfsph.iastate.edu/biosecurity/"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19.xml"/><Relationship Id="rId6" Type="http://schemas.openxmlformats.org/officeDocument/2006/relationships/image" Target="../media/image59.jpeg"/><Relationship Id="rId5" Type="http://schemas.openxmlformats.org/officeDocument/2006/relationships/image" Target="../media/image58.png"/><Relationship Id="rId4" Type="http://schemas.openxmlformats.org/officeDocument/2006/relationships/image" Target="../media/image57.jpeg"/></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29.xml"/><Relationship Id="rId5" Type="http://schemas.openxmlformats.org/officeDocument/2006/relationships/image" Target="../media/image62.png"/><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3.xml"/><Relationship Id="rId1" Type="http://schemas.openxmlformats.org/officeDocument/2006/relationships/slideLayout" Target="../slideLayouts/slideLayout30.xml"/><Relationship Id="rId6" Type="http://schemas.openxmlformats.org/officeDocument/2006/relationships/image" Target="../media/image65.tmp"/><Relationship Id="rId5" Type="http://schemas.openxmlformats.org/officeDocument/2006/relationships/hyperlink" Target="http://www.securemilksupply.org/" TargetMode="External"/><Relationship Id="rId4" Type="http://schemas.openxmlformats.org/officeDocument/2006/relationships/image" Target="../media/image64.tiff"/></Relationships>
</file>

<file path=ppt/slides/_rels/slide34.xml.rels><?xml version="1.0" encoding="UTF-8" standalone="yes"?>
<Relationships xmlns="http://schemas.openxmlformats.org/package/2006/relationships"><Relationship Id="rId3" Type="http://schemas.openxmlformats.org/officeDocument/2006/relationships/hyperlink" Target="http://www.securemilk.org/" TargetMode="External"/><Relationship Id="rId2" Type="http://schemas.openxmlformats.org/officeDocument/2006/relationships/notesSlide" Target="../notesSlides/notesSlide34.xml"/><Relationship Id="rId1" Type="http://schemas.openxmlformats.org/officeDocument/2006/relationships/slideLayout" Target="../slideLayouts/slideLayout30.xml"/><Relationship Id="rId5" Type="http://schemas.openxmlformats.org/officeDocument/2006/relationships/image" Target="../media/image67.png"/><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5.xml"/><Relationship Id="rId1" Type="http://schemas.openxmlformats.org/officeDocument/2006/relationships/slideLayout" Target="../slideLayouts/slideLayout36.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hyperlink" Target="http://www.securemilk.org/"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6.xml"/><Relationship Id="rId1" Type="http://schemas.openxmlformats.org/officeDocument/2006/relationships/slideLayout" Target="../slideLayouts/slideLayout30.xml"/><Relationship Id="rId6" Type="http://schemas.openxmlformats.org/officeDocument/2006/relationships/hyperlink" Target="http://www.securebeef.org/" TargetMode="External"/><Relationship Id="rId5" Type="http://schemas.openxmlformats.org/officeDocument/2006/relationships/image" Target="../media/image71.jpeg"/><Relationship Id="rId4" Type="http://schemas.openxmlformats.org/officeDocument/2006/relationships/image" Target="../media/image70.jpeg"/></Relationships>
</file>

<file path=ppt/slides/_rels/slide37.xml.rels><?xml version="1.0" encoding="UTF-8" standalone="yes"?>
<Relationships xmlns="http://schemas.openxmlformats.org/package/2006/relationships"><Relationship Id="rId3" Type="http://schemas.openxmlformats.org/officeDocument/2006/relationships/hyperlink" Target="http://www.cfsph.iastate.edu/biosecurity/"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72.tmp"/></Relationships>
</file>

<file path=ppt/slides/_rels/slide38.xml.rels><?xml version="1.0" encoding="UTF-8" standalone="yes"?>
<Relationships xmlns="http://schemas.openxmlformats.org/package/2006/relationships"><Relationship Id="rId3" Type="http://schemas.openxmlformats.org/officeDocument/2006/relationships/hyperlink" Target="http://www.extension.iastate.edu/diversity/ext" TargetMode="External"/><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notesSlide" Target="../notesSlides/notesSlide4.xml"/><Relationship Id="rId7" Type="http://schemas.openxmlformats.org/officeDocument/2006/relationships/image" Target="../media/image10.jpeg"/><Relationship Id="rId2" Type="http://schemas.openxmlformats.org/officeDocument/2006/relationships/slideLayout" Target="../slideLayouts/slideLayout17.xml"/><Relationship Id="rId1" Type="http://schemas.openxmlformats.org/officeDocument/2006/relationships/tags" Target="../tags/tag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g"/><Relationship Id="rId9"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7.xml"/><Relationship Id="rId1" Type="http://schemas.openxmlformats.org/officeDocument/2006/relationships/tags" Target="../tags/tag3.xml"/><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youtu.be/9iy9Ebqr5-w" TargetMode="External"/><Relationship Id="rId5" Type="http://schemas.openxmlformats.org/officeDocument/2006/relationships/image" Target="../media/image1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PROTECT YOUR </a:t>
            </a:r>
            <a:br>
              <a:rPr lang="en-US" dirty="0"/>
            </a:br>
            <a:r>
              <a:rPr lang="en-US" dirty="0"/>
              <a:t>DAIRY CATTLE </a:t>
            </a:r>
          </a:p>
        </p:txBody>
      </p:sp>
      <p:sp>
        <p:nvSpPr>
          <p:cNvPr id="3" name="Subtitle 2"/>
          <p:cNvSpPr>
            <a:spLocks noGrp="1"/>
          </p:cNvSpPr>
          <p:nvPr>
            <p:ph type="subTitle" idx="1"/>
          </p:nvPr>
        </p:nvSpPr>
        <p:spPr/>
        <p:txBody>
          <a:bodyPr/>
          <a:lstStyle/>
          <a:p>
            <a:endParaRPr lang="en-US"/>
          </a:p>
        </p:txBody>
      </p:sp>
      <p:sp>
        <p:nvSpPr>
          <p:cNvPr id="5" name="Footer Placeholder 4"/>
          <p:cNvSpPr>
            <a:spLocks noGrp="1"/>
          </p:cNvSpPr>
          <p:nvPr>
            <p:ph type="ftr" sz="quarter" idx="11"/>
          </p:nvPr>
        </p:nvSpPr>
        <p:spPr/>
        <p:txBody>
          <a:bodyPr/>
          <a:lstStyle/>
          <a:p>
            <a:r>
              <a:rPr lang="en-US"/>
              <a:t>www.cfsph.iastate.edu/biosecurity</a:t>
            </a:r>
            <a:endParaRPr lang="en-US" dirty="0"/>
          </a:p>
        </p:txBody>
      </p:sp>
    </p:spTree>
    <p:extLst>
      <p:ext uri="{BB962C8B-B14F-4D97-AF65-F5344CB8AC3E}">
        <p14:creationId xmlns:p14="http://schemas.microsoft.com/office/powerpoint/2010/main" val="13941782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to Biosecurity NOW</a:t>
            </a:r>
          </a:p>
        </p:txBody>
      </p:sp>
      <p:sp>
        <p:nvSpPr>
          <p:cNvPr id="3" name="Content Placeholder 2"/>
          <p:cNvSpPr>
            <a:spLocks noGrp="1"/>
          </p:cNvSpPr>
          <p:nvPr>
            <p:ph idx="1"/>
          </p:nvPr>
        </p:nvSpPr>
        <p:spPr>
          <a:xfrm>
            <a:off x="838200" y="1825625"/>
            <a:ext cx="10739718" cy="4351338"/>
          </a:xfrm>
        </p:spPr>
        <p:txBody>
          <a:bodyPr/>
          <a:lstStyle/>
          <a:p>
            <a:r>
              <a:rPr lang="en-US" dirty="0"/>
              <a:t>Common disease prevention</a:t>
            </a:r>
          </a:p>
          <a:p>
            <a:pPr lvl="1"/>
            <a:r>
              <a:rPr lang="en-US" dirty="0"/>
              <a:t>Similar exposure routes for foreign animal or unknown diseases</a:t>
            </a:r>
          </a:p>
        </p:txBody>
      </p:sp>
      <p:sp>
        <p:nvSpPr>
          <p:cNvPr id="4" name="Content Placeholder 1"/>
          <p:cNvSpPr txBox="1">
            <a:spLocks/>
          </p:cNvSpPr>
          <p:nvPr/>
        </p:nvSpPr>
        <p:spPr>
          <a:xfrm>
            <a:off x="1435261" y="2785033"/>
            <a:ext cx="4616661" cy="3266093"/>
          </a:xfrm>
          <a:prstGeom prst="rect">
            <a:avLst/>
          </a:prstGeom>
        </p:spPr>
        <p:txBody>
          <a:bodyPr vert="horz" lIns="91440" tIns="45720" rIns="91440" bIns="45720" rtlCol="0">
            <a:normAutofit fontScale="925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baseline="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00" b="1" dirty="0">
                <a:latin typeface="Verdana" panose="020B0604030504040204" pitchFamily="34" charset="0"/>
                <a:ea typeface="Verdana" panose="020B0604030504040204" pitchFamily="34" charset="0"/>
              </a:rPr>
              <a:t>Bovine Viral Diarrhea</a:t>
            </a:r>
          </a:p>
          <a:p>
            <a:r>
              <a:rPr lang="en-US" dirty="0">
                <a:latin typeface="Verdana" panose="020B0604030504040204" pitchFamily="34" charset="0"/>
                <a:ea typeface="Verdana" panose="020B0604030504040204" pitchFamily="34" charset="0"/>
              </a:rPr>
              <a:t>Direct contact</a:t>
            </a:r>
          </a:p>
          <a:p>
            <a:pPr lvl="1"/>
            <a:r>
              <a:rPr lang="en-US" dirty="0">
                <a:latin typeface="Verdana" panose="020B0604030504040204" pitchFamily="34" charset="0"/>
                <a:ea typeface="Verdana" panose="020B0604030504040204" pitchFamily="34" charset="0"/>
              </a:rPr>
              <a:t>Blood, saliva, feces, </a:t>
            </a:r>
            <a:br>
              <a:rPr lang="en-US" dirty="0">
                <a:latin typeface="Verdana" panose="020B0604030504040204" pitchFamily="34" charset="0"/>
                <a:ea typeface="Verdana" panose="020B0604030504040204" pitchFamily="34" charset="0"/>
              </a:rPr>
            </a:br>
            <a:r>
              <a:rPr lang="en-US" dirty="0">
                <a:latin typeface="Verdana" panose="020B0604030504040204" pitchFamily="34" charset="0"/>
                <a:ea typeface="Verdana" panose="020B0604030504040204" pitchFamily="34" charset="0"/>
              </a:rPr>
              <a:t>urine, reproductive</a:t>
            </a:r>
          </a:p>
          <a:p>
            <a:r>
              <a:rPr lang="en-US" dirty="0">
                <a:latin typeface="Verdana" panose="020B0604030504040204" pitchFamily="34" charset="0"/>
                <a:ea typeface="Verdana" panose="020B0604030504040204" pitchFamily="34" charset="0"/>
              </a:rPr>
              <a:t>Fomites</a:t>
            </a:r>
          </a:p>
          <a:p>
            <a:r>
              <a:rPr lang="en-US" dirty="0">
                <a:latin typeface="Verdana" panose="020B0604030504040204" pitchFamily="34" charset="0"/>
                <a:ea typeface="Verdana" panose="020B0604030504040204" pitchFamily="34" charset="0"/>
              </a:rPr>
              <a:t>Oral</a:t>
            </a:r>
          </a:p>
          <a:p>
            <a:pPr lvl="1"/>
            <a:r>
              <a:rPr lang="en-US" dirty="0">
                <a:latin typeface="Verdana" panose="020B0604030504040204" pitchFamily="34" charset="0"/>
                <a:ea typeface="Verdana" panose="020B0604030504040204" pitchFamily="34" charset="0"/>
              </a:rPr>
              <a:t>Consuming feces, urine, milk from infected animals</a:t>
            </a:r>
          </a:p>
        </p:txBody>
      </p:sp>
      <p:sp>
        <p:nvSpPr>
          <p:cNvPr id="5" name="Content Placeholder 6"/>
          <p:cNvSpPr txBox="1">
            <a:spLocks/>
          </p:cNvSpPr>
          <p:nvPr/>
        </p:nvSpPr>
        <p:spPr>
          <a:xfrm>
            <a:off x="6153149" y="2785034"/>
            <a:ext cx="5097053" cy="3266093"/>
          </a:xfrm>
          <a:prstGeom prst="rect">
            <a:avLst/>
          </a:prstGeom>
        </p:spPr>
        <p:txBody>
          <a:bodyPr>
            <a:normAutofit fontScale="925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00" b="1" dirty="0">
                <a:latin typeface="Verdana" panose="020B0604030504040204" pitchFamily="34" charset="0"/>
                <a:ea typeface="Verdana" panose="020B0604030504040204" pitchFamily="34" charset="0"/>
              </a:rPr>
              <a:t>Foot and Mouth Disease</a:t>
            </a:r>
          </a:p>
          <a:p>
            <a:r>
              <a:rPr lang="en-US" dirty="0">
                <a:latin typeface="Verdana" panose="020B0604030504040204" pitchFamily="34" charset="0"/>
                <a:ea typeface="Verdana" panose="020B0604030504040204" pitchFamily="34" charset="0"/>
              </a:rPr>
              <a:t>Direct contact</a:t>
            </a:r>
          </a:p>
          <a:p>
            <a:pPr lvl="1"/>
            <a:r>
              <a:rPr lang="en-US" dirty="0">
                <a:latin typeface="Verdana" panose="020B0604030504040204" pitchFamily="34" charset="0"/>
                <a:ea typeface="Verdana" panose="020B0604030504040204" pitchFamily="34" charset="0"/>
              </a:rPr>
              <a:t>Blood, saliva, feces, </a:t>
            </a:r>
            <a:br>
              <a:rPr lang="en-US" dirty="0">
                <a:latin typeface="Verdana" panose="020B0604030504040204" pitchFamily="34" charset="0"/>
                <a:ea typeface="Verdana" panose="020B0604030504040204" pitchFamily="34" charset="0"/>
              </a:rPr>
            </a:br>
            <a:r>
              <a:rPr lang="en-US" dirty="0">
                <a:latin typeface="Verdana" panose="020B0604030504040204" pitchFamily="34" charset="0"/>
                <a:ea typeface="Verdana" panose="020B0604030504040204" pitchFamily="34" charset="0"/>
              </a:rPr>
              <a:t>urine, reproductive</a:t>
            </a:r>
          </a:p>
          <a:p>
            <a:r>
              <a:rPr lang="en-US" dirty="0">
                <a:latin typeface="Verdana" panose="020B0604030504040204" pitchFamily="34" charset="0"/>
                <a:ea typeface="Verdana" panose="020B0604030504040204" pitchFamily="34" charset="0"/>
              </a:rPr>
              <a:t>Fomites</a:t>
            </a:r>
          </a:p>
          <a:p>
            <a:r>
              <a:rPr lang="en-US" dirty="0">
                <a:latin typeface="Verdana" panose="020B0604030504040204" pitchFamily="34" charset="0"/>
                <a:ea typeface="Verdana" panose="020B0604030504040204" pitchFamily="34" charset="0"/>
              </a:rPr>
              <a:t>Oral</a:t>
            </a:r>
          </a:p>
          <a:p>
            <a:pPr lvl="1"/>
            <a:r>
              <a:rPr lang="en-US" dirty="0">
                <a:latin typeface="Verdana" panose="020B0604030504040204" pitchFamily="34" charset="0"/>
                <a:ea typeface="Verdana" panose="020B0604030504040204" pitchFamily="34" charset="0"/>
              </a:rPr>
              <a:t>Consuming feces, urine, </a:t>
            </a:r>
            <a:br>
              <a:rPr lang="en-US" dirty="0">
                <a:latin typeface="Verdana" panose="020B0604030504040204" pitchFamily="34" charset="0"/>
                <a:ea typeface="Verdana" panose="020B0604030504040204" pitchFamily="34" charset="0"/>
              </a:rPr>
            </a:br>
            <a:r>
              <a:rPr lang="en-US" dirty="0">
                <a:latin typeface="Verdana" panose="020B0604030504040204" pitchFamily="34" charset="0"/>
                <a:ea typeface="Verdana" panose="020B0604030504040204" pitchFamily="34" charset="0"/>
              </a:rPr>
              <a:t>milk from infected animals</a:t>
            </a:r>
          </a:p>
        </p:txBody>
      </p:sp>
    </p:spTree>
    <p:extLst>
      <p:ext uri="{BB962C8B-B14F-4D97-AF65-F5344CB8AC3E}">
        <p14:creationId xmlns:p14="http://schemas.microsoft.com/office/powerpoint/2010/main" val="2702478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Benefits to Biosecurity NOW</a:t>
            </a:r>
            <a:endParaRPr lang="en-US" dirty="0"/>
          </a:p>
        </p:txBody>
      </p:sp>
      <p:sp>
        <p:nvSpPr>
          <p:cNvPr id="3" name="Content Placeholder 2"/>
          <p:cNvSpPr>
            <a:spLocks noGrp="1"/>
          </p:cNvSpPr>
          <p:nvPr>
            <p:ph sz="half" idx="1"/>
          </p:nvPr>
        </p:nvSpPr>
        <p:spPr>
          <a:xfrm>
            <a:off x="838199" y="1825625"/>
            <a:ext cx="5728855" cy="4351338"/>
          </a:xfrm>
        </p:spPr>
        <p:txBody>
          <a:bodyPr/>
          <a:lstStyle/>
          <a:p>
            <a:r>
              <a:rPr lang="en-US" dirty="0"/>
              <a:t>Less disease challenges = better animal health</a:t>
            </a:r>
          </a:p>
          <a:p>
            <a:endParaRPr lang="en-US" dirty="0"/>
          </a:p>
          <a:p>
            <a:r>
              <a:rPr lang="en-US" dirty="0"/>
              <a:t>Decrease infectious burden = better animal health</a:t>
            </a:r>
          </a:p>
          <a:p>
            <a:pPr lvl="1"/>
            <a:r>
              <a:rPr lang="en-US" dirty="0"/>
              <a:t>Dose = Severity</a:t>
            </a:r>
          </a:p>
          <a:p>
            <a:pPr lvl="1"/>
            <a:endParaRPr lang="en-US" dirty="0"/>
          </a:p>
          <a:p>
            <a:r>
              <a:rPr lang="en-US" dirty="0"/>
              <a:t>Better animal health = economic benefits</a:t>
            </a:r>
          </a:p>
        </p:txBody>
      </p:sp>
      <p:pic>
        <p:nvPicPr>
          <p:cNvPr id="4" name="Picture 5" descr="Cows at a feed bun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a:xfrm>
            <a:off x="9025370" y="1492593"/>
            <a:ext cx="2527610" cy="33701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Content Placeholder 5" descr="Three young calves on straw in a barn. "/>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l="49711" t="23936" r="1665" b="11380"/>
          <a:stretch/>
        </p:blipFill>
        <p:spPr>
          <a:xfrm>
            <a:off x="6766234" y="3698875"/>
            <a:ext cx="2800351" cy="2794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303917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4400" dirty="0"/>
              <a:t>Daily to Enhanced Biosecurity</a:t>
            </a:r>
            <a:endParaRPr lang="en-US" sz="4000" i="1" dirty="0"/>
          </a:p>
        </p:txBody>
      </p:sp>
      <p:sp>
        <p:nvSpPr>
          <p:cNvPr id="2" name="Text Placeholder 1"/>
          <p:cNvSpPr>
            <a:spLocks noGrp="1"/>
          </p:cNvSpPr>
          <p:nvPr>
            <p:ph type="body" idx="1"/>
          </p:nvPr>
        </p:nvSpPr>
        <p:spPr/>
        <p:txBody>
          <a:bodyPr/>
          <a:lstStyle/>
          <a:p>
            <a:r>
              <a:rPr lang="en-US" i="1" dirty="0"/>
              <a:t>Preparing for the Unexpected to Maintain Cattle Health</a:t>
            </a:r>
            <a:endParaRPr lang="en-US" dirty="0"/>
          </a:p>
        </p:txBody>
      </p:sp>
    </p:spTree>
    <p:extLst>
      <p:ext uri="{BB962C8B-B14F-4D97-AF65-F5344CB8AC3E}">
        <p14:creationId xmlns:p14="http://schemas.microsoft.com/office/powerpoint/2010/main" val="42247734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Protecting the Herd</a:t>
            </a:r>
          </a:p>
        </p:txBody>
      </p:sp>
      <p:sp>
        <p:nvSpPr>
          <p:cNvPr id="3" name="Content Placeholder 2"/>
          <p:cNvSpPr>
            <a:spLocks noGrp="1"/>
          </p:cNvSpPr>
          <p:nvPr>
            <p:ph idx="1"/>
          </p:nvPr>
        </p:nvSpPr>
        <p:spPr/>
        <p:txBody>
          <a:bodyPr/>
          <a:lstStyle/>
          <a:p>
            <a:r>
              <a:rPr lang="en-US" dirty="0"/>
              <a:t>Most producers have not dealt with new, </a:t>
            </a:r>
            <a:br>
              <a:rPr lang="en-US" dirty="0"/>
            </a:br>
            <a:r>
              <a:rPr lang="en-US" dirty="0"/>
              <a:t>highly contagious disease</a:t>
            </a:r>
          </a:p>
          <a:p>
            <a:pPr lvl="1"/>
            <a:r>
              <a:rPr lang="en-US" dirty="0"/>
              <a:t>Enhanced biosecurity needed</a:t>
            </a:r>
          </a:p>
          <a:p>
            <a:pPr lvl="1"/>
            <a:r>
              <a:rPr lang="en-US" dirty="0"/>
              <a:t>Animals never zero risk </a:t>
            </a:r>
            <a:br>
              <a:rPr lang="en-US" dirty="0"/>
            </a:br>
            <a:r>
              <a:rPr lang="en-US" dirty="0"/>
              <a:t>of exposure</a:t>
            </a:r>
          </a:p>
          <a:p>
            <a:endParaRPr lang="en-US" dirty="0"/>
          </a:p>
        </p:txBody>
      </p:sp>
      <p:pic>
        <p:nvPicPr>
          <p:cNvPr id="4" name="Content Placeholder 3" descr="Staircase. Bottoms of the stairs is getting started with biosecurity and the top stair is enhanced biosecurity."/>
          <p:cNvPicPr>
            <a:picLocks noChangeAspect="1"/>
          </p:cNvPicPr>
          <p:nvPr/>
        </p:nvPicPr>
        <p:blipFill rotWithShape="1">
          <a:blip r:embed="rId3" cstate="print">
            <a:extLst>
              <a:ext uri="{28A0092B-C50C-407E-A947-70E740481C1C}">
                <a14:useLocalDpi xmlns:a14="http://schemas.microsoft.com/office/drawing/2010/main" val="0"/>
              </a:ext>
            </a:extLst>
          </a:blip>
          <a:srcRect l="14027" r="9967"/>
          <a:stretch/>
        </p:blipFill>
        <p:spPr>
          <a:xfrm>
            <a:off x="6513680" y="2471607"/>
            <a:ext cx="3688081" cy="4062943"/>
          </a:xfrm>
          <a:prstGeom prst="rect">
            <a:avLst/>
          </a:prstGeom>
        </p:spPr>
      </p:pic>
      <p:pic>
        <p:nvPicPr>
          <p:cNvPr id="5" name="Picture 4" descr="A stick figure looking at the staircase, scratching his head, thinking about it."/>
          <p:cNvPicPr>
            <a:picLocks noChangeAspect="1"/>
          </p:cNvPicPr>
          <p:nvPr/>
        </p:nvPicPr>
        <p:blipFill rotWithShape="1">
          <a:blip r:embed="rId4" cstate="print">
            <a:extLst>
              <a:ext uri="{28A0092B-C50C-407E-A947-70E740481C1C}">
                <a14:useLocalDpi xmlns:a14="http://schemas.microsoft.com/office/drawing/2010/main" val="0"/>
              </a:ext>
            </a:extLst>
          </a:blip>
          <a:srcRect t="6437" r="-709"/>
          <a:stretch/>
        </p:blipFill>
        <p:spPr>
          <a:xfrm flipH="1">
            <a:off x="9728880" y="4503078"/>
            <a:ext cx="1382404" cy="1525355"/>
          </a:xfrm>
          <a:prstGeom prst="snip1Rect">
            <a:avLst>
              <a:gd name="adj" fmla="val 46283"/>
            </a:avLst>
          </a:prstGeom>
        </p:spPr>
      </p:pic>
      <p:sp>
        <p:nvSpPr>
          <p:cNvPr id="6" name="TextBox 5"/>
          <p:cNvSpPr txBox="1"/>
          <p:nvPr/>
        </p:nvSpPr>
        <p:spPr>
          <a:xfrm>
            <a:off x="838200" y="4828104"/>
            <a:ext cx="6026727" cy="1200329"/>
          </a:xfrm>
          <a:prstGeom prst="rect">
            <a:avLst/>
          </a:prstGeom>
          <a:noFill/>
        </p:spPr>
        <p:txBody>
          <a:bodyPr wrap="square" rtlCol="0">
            <a:spAutoFit/>
          </a:bodyPr>
          <a:lstStyle/>
          <a:p>
            <a:pPr algn="ctr"/>
            <a:r>
              <a:rPr lang="en-US" sz="2400" i="1" dirty="0">
                <a:solidFill>
                  <a:prstClr val="black"/>
                </a:solidFill>
                <a:latin typeface="Verdana" panose="020B0604030504040204" pitchFamily="34" charset="0"/>
                <a:ea typeface="Verdana" panose="020B0604030504040204" pitchFamily="34" charset="0"/>
                <a:cs typeface="Verdana" panose="020B0604030504040204" pitchFamily="34" charset="0"/>
              </a:rPr>
              <a:t>It will be hard for some herds</a:t>
            </a:r>
            <a:br>
              <a:rPr lang="en-US" sz="2400" i="1" dirty="0">
                <a:solidFill>
                  <a:prstClr val="black"/>
                </a:solidFill>
                <a:latin typeface="Verdana" panose="020B0604030504040204" pitchFamily="34" charset="0"/>
                <a:ea typeface="Verdana" panose="020B0604030504040204" pitchFamily="34" charset="0"/>
                <a:cs typeface="Verdana" panose="020B0604030504040204" pitchFamily="34" charset="0"/>
              </a:rPr>
            </a:br>
            <a:r>
              <a:rPr lang="en-US" sz="2400" i="1" dirty="0">
                <a:solidFill>
                  <a:prstClr val="black"/>
                </a:solidFill>
                <a:latin typeface="Verdana" panose="020B0604030504040204" pitchFamily="34" charset="0"/>
                <a:ea typeface="Verdana" panose="020B0604030504040204" pitchFamily="34" charset="0"/>
                <a:cs typeface="Verdana" panose="020B0604030504040204" pitchFamily="34" charset="0"/>
              </a:rPr>
              <a:t> to go from no/little biosecurity </a:t>
            </a:r>
            <a:br>
              <a:rPr lang="en-US" sz="2400" i="1" dirty="0">
                <a:solidFill>
                  <a:prstClr val="black"/>
                </a:solidFill>
                <a:latin typeface="Verdana" panose="020B0604030504040204" pitchFamily="34" charset="0"/>
                <a:ea typeface="Verdana" panose="020B0604030504040204" pitchFamily="34" charset="0"/>
                <a:cs typeface="Verdana" panose="020B0604030504040204" pitchFamily="34" charset="0"/>
              </a:rPr>
            </a:br>
            <a:r>
              <a:rPr lang="en-US" sz="2400" i="1" dirty="0">
                <a:solidFill>
                  <a:prstClr val="black"/>
                </a:solidFill>
                <a:latin typeface="Verdana" panose="020B0604030504040204" pitchFamily="34" charset="0"/>
                <a:ea typeface="Verdana" panose="020B0604030504040204" pitchFamily="34" charset="0"/>
                <a:cs typeface="Verdana" panose="020B0604030504040204" pitchFamily="34" charset="0"/>
              </a:rPr>
              <a:t>to enhanced…</a:t>
            </a:r>
          </a:p>
        </p:txBody>
      </p:sp>
    </p:spTree>
    <p:extLst>
      <p:ext uri="{BB962C8B-B14F-4D97-AF65-F5344CB8AC3E}">
        <p14:creationId xmlns:p14="http://schemas.microsoft.com/office/powerpoint/2010/main" val="1598390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Big journeys begin with small steps</a:t>
            </a:r>
          </a:p>
        </p:txBody>
      </p:sp>
      <p:pic>
        <p:nvPicPr>
          <p:cNvPr id="1026" name="Picture 2" descr="One ladder with very small steps and a person getting closer to the top. Compared to a second ladder with very large steps and a person stuck at the bottom."/>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002471" y="1767669"/>
            <a:ext cx="3618834" cy="43513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Content Placeholder 8" descr="A staircase with getting started as the first step, daily as the second step, and enhanced as the last step. This is regarding biosecurity step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4036" y="1208615"/>
            <a:ext cx="6572592" cy="5469446"/>
          </a:xfrm>
          <a:prstGeom prst="rect">
            <a:avLst/>
          </a:prstGeom>
        </p:spPr>
      </p:pic>
    </p:spTree>
    <p:extLst>
      <p:ext uri="{BB962C8B-B14F-4D97-AF65-F5344CB8AC3E}">
        <p14:creationId xmlns:p14="http://schemas.microsoft.com/office/powerpoint/2010/main" val="1159746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Movement Risks</a:t>
            </a:r>
          </a:p>
        </p:txBody>
      </p:sp>
      <p:sp>
        <p:nvSpPr>
          <p:cNvPr id="4" name="Text Placeholder 3"/>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452366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descr="Drawn out diagram of movements on a farm that could bring disease"/>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113136" y="579617"/>
            <a:ext cx="9965728" cy="56987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044872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rotecting Your Herd_Flock_ Line of Separation">
            <a:hlinkClick r:id="" action="ppaction://media"/>
          </p:cNvPr>
          <p:cNvPicPr>
            <a:picLocks noGrp="1" noChangeAspect="1"/>
          </p:cNvPicPr>
          <p:nvPr>
            <p:ph sz="quarter" idx="13"/>
            <a:videoFile r:link="rId1"/>
            <p:extLst>
              <p:ext uri="{DAA4B4D4-6D71-4841-9C94-3DE7FCFB9230}">
                <p14:media xmlns:p14="http://schemas.microsoft.com/office/powerpoint/2010/main" r:embed="rId2">
                  <p14:trim st="310"/>
                </p14:media>
              </p:ext>
            </p:extLst>
          </p:nvPr>
        </p:nvPicPr>
        <p:blipFill>
          <a:blip r:embed="rId5"/>
          <a:stretch>
            <a:fillRect/>
          </a:stretch>
        </p:blipFill>
        <p:spPr>
          <a:xfrm>
            <a:off x="838200" y="425450"/>
            <a:ext cx="10315575" cy="5802313"/>
          </a:xfrm>
        </p:spPr>
      </p:pic>
    </p:spTree>
    <p:extLst>
      <p:ext uri="{BB962C8B-B14F-4D97-AF65-F5344CB8AC3E}">
        <p14:creationId xmlns:p14="http://schemas.microsoft.com/office/powerpoint/2010/main" val="4044086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6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1: Movement Risks</a:t>
            </a:r>
          </a:p>
        </p:txBody>
      </p:sp>
      <p:sp>
        <p:nvSpPr>
          <p:cNvPr id="5" name="Content Placeholder 3"/>
          <p:cNvSpPr txBox="1">
            <a:spLocks/>
          </p:cNvSpPr>
          <p:nvPr/>
        </p:nvSpPr>
        <p:spPr>
          <a:xfrm>
            <a:off x="5590309" y="1825625"/>
            <a:ext cx="606829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Fill it out for a typical week </a:t>
            </a:r>
            <a:br>
              <a:rPr lang="en-US" dirty="0"/>
            </a:br>
            <a:r>
              <a:rPr lang="en-US" dirty="0"/>
              <a:t>or month</a:t>
            </a:r>
          </a:p>
          <a:p>
            <a:endParaRPr lang="en-US" dirty="0"/>
          </a:p>
          <a:p>
            <a:r>
              <a:rPr lang="en-US" dirty="0"/>
              <a:t>Focus on daily movements first</a:t>
            </a:r>
          </a:p>
          <a:p>
            <a:endParaRPr lang="en-US" dirty="0"/>
          </a:p>
          <a:p>
            <a:r>
              <a:rPr lang="en-US" dirty="0"/>
              <a:t>What initial biosecurity steps could protect the herd?</a:t>
            </a:r>
          </a:p>
        </p:txBody>
      </p:sp>
      <p:sp>
        <p:nvSpPr>
          <p:cNvPr id="8" name="Oval 7"/>
          <p:cNvSpPr/>
          <p:nvPr/>
        </p:nvSpPr>
        <p:spPr>
          <a:xfrm>
            <a:off x="10896141" y="230188"/>
            <a:ext cx="1109281" cy="1109591"/>
          </a:xfrm>
          <a:prstGeom prst="ellipse">
            <a:avLst/>
          </a:prstGeom>
          <a:blipFill>
            <a:blip r:embed="rId3" cstate="print">
              <a:extLst>
                <a:ext uri="{28A0092B-C50C-407E-A947-70E740481C1C}">
                  <a14:useLocalDpi xmlns:a14="http://schemas.microsoft.com/office/drawing/2010/main" val="0"/>
                </a:ext>
              </a:extLst>
            </a:blip>
            <a:srcRect/>
            <a:stretch>
              <a:fillRect/>
            </a:stretch>
          </a:blip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pic>
        <p:nvPicPr>
          <p:cNvPr id="11" name="Content Placeholder 10"/>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1791395" y="1484953"/>
            <a:ext cx="3362397" cy="4351337"/>
          </a:xfrm>
          <a:prstGeom prst="rect">
            <a:avLst/>
          </a:prstGeom>
          <a:ln>
            <a:noFill/>
          </a:ln>
          <a:effectLst>
            <a:outerShdw blurRad="292100" dist="139700" dir="2700000" algn="tl" rotWithShape="0">
              <a:srgbClr val="333333">
                <a:alpha val="65000"/>
              </a:srgbClr>
            </a:outerShdw>
          </a:effectLst>
        </p:spPr>
      </p:pic>
      <p:pic>
        <p:nvPicPr>
          <p:cNvPr id="9" name="Content Placeholder 8" descr="Page 1 and 2 of the Step 1 movement risks checklist "/>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2505" y="1825625"/>
            <a:ext cx="3362397" cy="4351337"/>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5590309" y="5651624"/>
            <a:ext cx="5627108" cy="400110"/>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hlinkClick r:id="rId6"/>
              </a:rPr>
              <a:t>www.cfsph.iastate.edu/biosecurity/</a:t>
            </a:r>
            <a:r>
              <a:rPr lang="en-US" sz="2000" dirty="0">
                <a:latin typeface="Verdana" panose="020B0604030504040204" pitchFamily="34" charset="0"/>
                <a:ea typeface="Verdana" panose="020B0604030504040204" pitchFamily="34" charset="0"/>
              </a:rPr>
              <a:t> </a:t>
            </a:r>
          </a:p>
        </p:txBody>
      </p:sp>
    </p:spTree>
    <p:extLst>
      <p:ext uri="{BB962C8B-B14F-4D97-AF65-F5344CB8AC3E}">
        <p14:creationId xmlns:p14="http://schemas.microsoft.com/office/powerpoint/2010/main" val="27514183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can I learn more?</a:t>
            </a:r>
          </a:p>
        </p:txBody>
      </p:sp>
      <p:sp>
        <p:nvSpPr>
          <p:cNvPr id="3" name="Content Placeholder 2"/>
          <p:cNvSpPr>
            <a:spLocks noGrp="1"/>
          </p:cNvSpPr>
          <p:nvPr>
            <p:ph sz="half" idx="1"/>
          </p:nvPr>
        </p:nvSpPr>
        <p:spPr/>
        <p:txBody>
          <a:bodyPr/>
          <a:lstStyle/>
          <a:p>
            <a:pPr marL="0" indent="0">
              <a:buNone/>
            </a:pPr>
            <a:endParaRPr lang="en-US" b="1" dirty="0"/>
          </a:p>
          <a:p>
            <a:pPr marL="0" indent="0">
              <a:buNone/>
            </a:pPr>
            <a:endParaRPr lang="en-US" b="1" dirty="0"/>
          </a:p>
          <a:p>
            <a:pPr marL="0" indent="0">
              <a:buNone/>
            </a:pPr>
            <a:r>
              <a:rPr lang="en-US" b="1" dirty="0"/>
              <a:t>Biosecurity Tip Sheets </a:t>
            </a:r>
            <a:r>
              <a:rPr lang="en-US" dirty="0"/>
              <a:t>provide more info on biosecurity actions to protect your herd/flock! </a:t>
            </a:r>
          </a:p>
          <a:p>
            <a:endParaRPr lang="en-US" dirty="0"/>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064068" y="1521185"/>
            <a:ext cx="3959613" cy="5124206"/>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52079" y="159390"/>
            <a:ext cx="1122094" cy="1122094"/>
          </a:xfrm>
          <a:prstGeom prst="flowChartConnector">
            <a:avLst/>
          </a:prstGeom>
        </p:spPr>
      </p:pic>
      <p:pic>
        <p:nvPicPr>
          <p:cNvPr id="8" name="Content Placeholder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43695" y="1401337"/>
            <a:ext cx="3959613" cy="5124204"/>
          </a:xfrm>
          <a:prstGeom prst="rect">
            <a:avLst/>
          </a:prstGeom>
          <a:ln>
            <a:noFill/>
          </a:ln>
          <a:effectLst>
            <a:outerShdw blurRad="292100" dist="139700" dir="2700000" algn="tl" rotWithShape="0">
              <a:srgbClr val="333333">
                <a:alpha val="65000"/>
              </a:srgbClr>
            </a:outerShdw>
          </a:effectLst>
        </p:spPr>
      </p:pic>
      <p:pic>
        <p:nvPicPr>
          <p:cNvPr id="7" name="Content Placeholder 4" descr="Pages 1-3 preview of the animal movement biosecurity tipsheet."/>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96848" y="1281484"/>
            <a:ext cx="3959613" cy="5124206"/>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838200" y="5976908"/>
            <a:ext cx="5627108" cy="400110"/>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hlinkClick r:id="rId7"/>
              </a:rPr>
              <a:t>www.cfsph.iastate.edu/biosecurity/</a:t>
            </a:r>
            <a:r>
              <a:rPr lang="en-US" sz="2000" dirty="0">
                <a:latin typeface="Verdana" panose="020B0604030504040204" pitchFamily="34" charset="0"/>
                <a:ea typeface="Verdana" panose="020B0604030504040204" pitchFamily="34" charset="0"/>
              </a:rPr>
              <a:t> </a:t>
            </a:r>
          </a:p>
        </p:txBody>
      </p:sp>
    </p:spTree>
    <p:extLst>
      <p:ext uri="{BB962C8B-B14F-4D97-AF65-F5344CB8AC3E}">
        <p14:creationId xmlns:p14="http://schemas.microsoft.com/office/powerpoint/2010/main" val="12340048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Germs</a:t>
            </a:r>
          </a:p>
        </p:txBody>
      </p:sp>
      <p:sp>
        <p:nvSpPr>
          <p:cNvPr id="3" name="Content Placeholder 2"/>
          <p:cNvSpPr>
            <a:spLocks noGrp="1"/>
          </p:cNvSpPr>
          <p:nvPr>
            <p:ph idx="1"/>
          </p:nvPr>
        </p:nvSpPr>
        <p:spPr/>
        <p:txBody>
          <a:bodyPr/>
          <a:lstStyle/>
          <a:p>
            <a:r>
              <a:rPr lang="en-US" dirty="0"/>
              <a:t>Bacteria</a:t>
            </a:r>
          </a:p>
          <a:p>
            <a:pPr lvl="1"/>
            <a:r>
              <a:rPr lang="en-US" i="1" dirty="0"/>
              <a:t>Staph, Strep, E. coli</a:t>
            </a:r>
            <a:r>
              <a:rPr lang="en-US" dirty="0"/>
              <a:t>, </a:t>
            </a:r>
            <a:r>
              <a:rPr lang="en-US" i="1" dirty="0"/>
              <a:t>Salmonella</a:t>
            </a:r>
            <a:r>
              <a:rPr lang="en-US" dirty="0"/>
              <a:t> </a:t>
            </a:r>
          </a:p>
          <a:p>
            <a:r>
              <a:rPr lang="en-US" dirty="0"/>
              <a:t>Parasites</a:t>
            </a:r>
          </a:p>
          <a:p>
            <a:pPr lvl="1"/>
            <a:r>
              <a:rPr lang="en-US" dirty="0"/>
              <a:t>Roundworms, tapeworms, crypto</a:t>
            </a:r>
            <a:endParaRPr lang="en-US" i="1" dirty="0"/>
          </a:p>
          <a:p>
            <a:r>
              <a:rPr lang="en-US" dirty="0"/>
              <a:t>Viruses</a:t>
            </a:r>
          </a:p>
          <a:p>
            <a:pPr lvl="1"/>
            <a:r>
              <a:rPr lang="en-US" dirty="0"/>
              <a:t>Bovine viral diarrhea (BVD), foot and mouth disease (FMD)</a:t>
            </a:r>
          </a:p>
        </p:txBody>
      </p:sp>
      <p:sp>
        <p:nvSpPr>
          <p:cNvPr id="6" name="Rectangle 5"/>
          <p:cNvSpPr/>
          <p:nvPr/>
        </p:nvSpPr>
        <p:spPr>
          <a:xfrm>
            <a:off x="4566576" y="4800600"/>
            <a:ext cx="3058851" cy="1200329"/>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7200" b="1" dirty="0">
                <a:ln/>
                <a:solidFill>
                  <a:srgbClr val="307668"/>
                </a:solidFill>
              </a:rPr>
              <a:t>Oh My!</a:t>
            </a:r>
          </a:p>
        </p:txBody>
      </p:sp>
    </p:spTree>
    <p:extLst>
      <p:ext uri="{BB962C8B-B14F-4D97-AF65-F5344CB8AC3E}">
        <p14:creationId xmlns:p14="http://schemas.microsoft.com/office/powerpoint/2010/main" val="1404168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Tip Sheets – Videos </a:t>
            </a:r>
          </a:p>
        </p:txBody>
      </p:sp>
      <p:sp>
        <p:nvSpPr>
          <p:cNvPr id="5" name="TextBox 4"/>
          <p:cNvSpPr txBox="1"/>
          <p:nvPr/>
        </p:nvSpPr>
        <p:spPr>
          <a:xfrm>
            <a:off x="3741553" y="6234485"/>
            <a:ext cx="4708895" cy="400110"/>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hlinkClick r:id="rId5"/>
              </a:rPr>
              <a:t>www.cfsph.iastate.edu/biosecurity/</a:t>
            </a:r>
            <a:r>
              <a:rPr lang="en-US" sz="2000" dirty="0">
                <a:latin typeface="Verdana" panose="020B0604030504040204" pitchFamily="34" charset="0"/>
                <a:ea typeface="Verdana" panose="020B0604030504040204" pitchFamily="34" charset="0"/>
              </a:rPr>
              <a:t> </a:t>
            </a:r>
          </a:p>
        </p:txBody>
      </p:sp>
      <p:pic>
        <p:nvPicPr>
          <p:cNvPr id="10" name="tip-slides-animal-movement" descr="Animal Movement video">
            <a:hlinkClick r:id="" action="ppaction://media"/>
          </p:cNvPr>
          <p:cNvPicPr>
            <a:picLocks noGrp="1" noChangeAspect="1"/>
          </p:cNvPicPr>
          <p:nvPr>
            <p:ph idx="1"/>
            <a:videoFile r:link="rId1"/>
            <p:extLst>
              <p:ext uri="{DAA4B4D4-6D71-4841-9C94-3DE7FCFB9230}">
                <p14:media xmlns:p14="http://schemas.microsoft.com/office/powerpoint/2010/main" r:embed="rId2">
                  <p14:trim st="1452"/>
                </p14:media>
              </p:ext>
            </p:extLst>
          </p:nvPr>
        </p:nvPicPr>
        <p:blipFill>
          <a:blip r:embed="rId6"/>
          <a:stretch>
            <a:fillRect/>
          </a:stretch>
        </p:blipFill>
        <p:spPr>
          <a:xfrm>
            <a:off x="2228144" y="1471023"/>
            <a:ext cx="7735712" cy="4351338"/>
          </a:xfrm>
        </p:spPr>
      </p:pic>
    </p:spTree>
    <p:extLst>
      <p:ext uri="{BB962C8B-B14F-4D97-AF65-F5344CB8AC3E}">
        <p14:creationId xmlns:p14="http://schemas.microsoft.com/office/powerpoint/2010/main" val="24069123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4" descr="Preview of a tipsheet checklist "/>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t="49395" b="25891"/>
          <a:stretch/>
        </p:blipFill>
        <p:spPr>
          <a:xfrm>
            <a:off x="4951927" y="2433454"/>
            <a:ext cx="6807355" cy="2177183"/>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dirty="0"/>
              <a:t>Tip Sheets – Checklist </a:t>
            </a:r>
          </a:p>
        </p:txBody>
      </p:sp>
      <p:pic>
        <p:nvPicPr>
          <p:cNvPr id="6" name="Content Placeholder 4" descr="Preview of a tipsheet"/>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008661" y="1491066"/>
            <a:ext cx="3827356" cy="4953050"/>
          </a:xfrm>
          <a:prstGeom prst="rect">
            <a:avLst/>
          </a:prstGeom>
          <a:ln>
            <a:noFill/>
          </a:ln>
          <a:effectLst>
            <a:outerShdw blurRad="292100" dist="139700" dir="2700000" algn="tl" rotWithShape="0">
              <a:srgbClr val="333333">
                <a:alpha val="65000"/>
              </a:srgbClr>
            </a:outerShdw>
          </a:effectLst>
        </p:spPr>
      </p:pic>
      <p:cxnSp>
        <p:nvCxnSpPr>
          <p:cNvPr id="9" name="Straight Connector 8"/>
          <p:cNvCxnSpPr/>
          <p:nvPr/>
        </p:nvCxnSpPr>
        <p:spPr>
          <a:xfrm flipV="1">
            <a:off x="2292438" y="2699644"/>
            <a:ext cx="2962141" cy="1316241"/>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91357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Step 2: Assess Biosecurity </a:t>
            </a:r>
          </a:p>
        </p:txBody>
      </p:sp>
      <p:sp>
        <p:nvSpPr>
          <p:cNvPr id="6" name="Content Placeholder 5"/>
          <p:cNvSpPr>
            <a:spLocks noGrp="1"/>
          </p:cNvSpPr>
          <p:nvPr>
            <p:ph sz="half" idx="1"/>
          </p:nvPr>
        </p:nvSpPr>
        <p:spPr>
          <a:xfrm>
            <a:off x="838199" y="1825625"/>
            <a:ext cx="5437909" cy="4351338"/>
          </a:xfrm>
        </p:spPr>
        <p:txBody>
          <a:bodyPr/>
          <a:lstStyle/>
          <a:p>
            <a:r>
              <a:rPr lang="en-US" dirty="0"/>
              <a:t>Biosecurity checklist has a series of questions to find strengths and gaps</a:t>
            </a:r>
          </a:p>
          <a:p>
            <a:endParaRPr lang="en-US" dirty="0"/>
          </a:p>
        </p:txBody>
      </p:sp>
      <p:pic>
        <p:nvPicPr>
          <p:cNvPr id="9" name="Picture 8" descr="chain link breaking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47713" y="3415741"/>
            <a:ext cx="1995055" cy="1995055"/>
          </a:xfrm>
          <a:prstGeom prst="rect">
            <a:avLst/>
          </a:prstGeom>
        </p:spPr>
      </p:pic>
      <p:sp>
        <p:nvSpPr>
          <p:cNvPr id="10" name="Oval 9"/>
          <p:cNvSpPr/>
          <p:nvPr/>
        </p:nvSpPr>
        <p:spPr>
          <a:xfrm>
            <a:off x="10916923" y="158713"/>
            <a:ext cx="1109281" cy="1109591"/>
          </a:xfrm>
          <a:prstGeom prst="ellipse">
            <a:avLst/>
          </a:prstGeom>
          <a:blipFill>
            <a:blip r:embed="rId4" cstate="print">
              <a:extLst>
                <a:ext uri="{28A0092B-C50C-407E-A947-70E740481C1C}">
                  <a14:useLocalDpi xmlns:a14="http://schemas.microsoft.com/office/drawing/2010/main" val="0"/>
                </a:ext>
              </a:extLst>
            </a:blip>
            <a:srcRect/>
            <a:stretch>
              <a:fillRect/>
            </a:stretch>
          </a:blip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pic>
        <p:nvPicPr>
          <p:cNvPr id="11" name="Content Placeholder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57113" y="1345705"/>
            <a:ext cx="2393543" cy="3097527"/>
          </a:xfrm>
          <a:prstGeom prst="rect">
            <a:avLst/>
          </a:prstGeom>
          <a:ln>
            <a:noFill/>
          </a:ln>
          <a:effectLst>
            <a:outerShdw blurRad="292100" dist="139700" dir="2700000" algn="tl" rotWithShape="0">
              <a:srgbClr val="333333">
                <a:alpha val="65000"/>
              </a:srgbClr>
            </a:outerShdw>
          </a:effectLst>
        </p:spPr>
      </p:pic>
      <p:pic>
        <p:nvPicPr>
          <p:cNvPr id="12" name="Content Placeholder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52515" y="1788451"/>
            <a:ext cx="2393543" cy="3097527"/>
          </a:xfrm>
          <a:prstGeom prst="rect">
            <a:avLst/>
          </a:prstGeom>
          <a:ln>
            <a:noFill/>
          </a:ln>
          <a:effectLst>
            <a:outerShdw blurRad="292100" dist="139700" dir="2700000" algn="tl" rotWithShape="0">
              <a:srgbClr val="333333">
                <a:alpha val="65000"/>
              </a:srgbClr>
            </a:outerShdw>
          </a:effectLst>
        </p:spPr>
      </p:pic>
      <p:pic>
        <p:nvPicPr>
          <p:cNvPr id="13" name="Content Placeholder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04697" y="2375835"/>
            <a:ext cx="2393543" cy="3097527"/>
          </a:xfrm>
          <a:prstGeom prst="rect">
            <a:avLst/>
          </a:prstGeom>
          <a:ln>
            <a:noFill/>
          </a:ln>
          <a:effectLst>
            <a:outerShdw blurRad="292100" dist="139700" dir="2700000" algn="tl" rotWithShape="0">
              <a:srgbClr val="333333">
                <a:alpha val="65000"/>
              </a:srgbClr>
            </a:outerShdw>
          </a:effectLst>
        </p:spPr>
      </p:pic>
      <p:pic>
        <p:nvPicPr>
          <p:cNvPr id="14" name="Content Placeholder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15669" y="2864505"/>
            <a:ext cx="2393544" cy="3097527"/>
          </a:xfrm>
          <a:prstGeom prst="rect">
            <a:avLst/>
          </a:prstGeom>
          <a:ln>
            <a:noFill/>
          </a:ln>
          <a:effectLst>
            <a:outerShdw blurRad="292100" dist="139700" dir="2700000" algn="tl" rotWithShape="0">
              <a:srgbClr val="333333">
                <a:alpha val="65000"/>
              </a:srgbClr>
            </a:outerShdw>
          </a:effectLst>
        </p:spPr>
      </p:pic>
      <p:pic>
        <p:nvPicPr>
          <p:cNvPr id="16" name="Content Placeholder 8" descr="Preview of pages 1-5 of the Step 2 self assessment biosecurity checklist for a dairy farm. "/>
          <p:cNvPicPr>
            <a:picLocks noGrp="1" noChangeAspect="1"/>
          </p:cNvPicPr>
          <p:nvPr>
            <p:ph sz="half" idx="2"/>
          </p:nvPr>
        </p:nvPicPr>
        <p:blipFill>
          <a:blip r:embed="rId9" cstate="print">
            <a:extLst>
              <a:ext uri="{28A0092B-C50C-407E-A947-70E740481C1C}">
                <a14:useLocalDpi xmlns:a14="http://schemas.microsoft.com/office/drawing/2010/main" val="0"/>
              </a:ext>
            </a:extLst>
          </a:blip>
          <a:stretch>
            <a:fillRect/>
          </a:stretch>
        </p:blipFill>
        <p:spPr>
          <a:xfrm>
            <a:off x="6276106" y="3307251"/>
            <a:ext cx="2393544" cy="3097527"/>
          </a:xfrm>
          <a:prstGeom prst="rect">
            <a:avLst/>
          </a:prstGeom>
          <a:ln>
            <a:noFill/>
          </a:ln>
          <a:effectLst>
            <a:outerShdw blurRad="292100" dist="139700" dir="2700000" algn="tl" rotWithShape="0">
              <a:srgbClr val="333333">
                <a:alpha val="65000"/>
              </a:srgbClr>
            </a:outerShdw>
          </a:effectLst>
        </p:spPr>
      </p:pic>
      <p:sp>
        <p:nvSpPr>
          <p:cNvPr id="15" name="TextBox 14"/>
          <p:cNvSpPr txBox="1"/>
          <p:nvPr/>
        </p:nvSpPr>
        <p:spPr>
          <a:xfrm>
            <a:off x="838199" y="6159936"/>
            <a:ext cx="4708895" cy="400110"/>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hlinkClick r:id="rId10"/>
              </a:rPr>
              <a:t>www.cfsph.iastate.edu/biosecurity/</a:t>
            </a:r>
            <a:r>
              <a:rPr lang="en-US" sz="2000" dirty="0">
                <a:latin typeface="Verdana" panose="020B0604030504040204" pitchFamily="34" charset="0"/>
                <a:ea typeface="Verdana" panose="020B0604030504040204" pitchFamily="34" charset="0"/>
              </a:rPr>
              <a:t> </a:t>
            </a:r>
          </a:p>
        </p:txBody>
      </p:sp>
    </p:spTree>
    <p:extLst>
      <p:ext uri="{BB962C8B-B14F-4D97-AF65-F5344CB8AC3E}">
        <p14:creationId xmlns:p14="http://schemas.microsoft.com/office/powerpoint/2010/main" val="19718023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Checklist Topics </a:t>
            </a:r>
            <a:endParaRPr lang="en-US" i="1" dirty="0"/>
          </a:p>
        </p:txBody>
      </p:sp>
      <p:sp>
        <p:nvSpPr>
          <p:cNvPr id="3" name="Content Placeholder 2"/>
          <p:cNvSpPr>
            <a:spLocks noGrp="1"/>
          </p:cNvSpPr>
          <p:nvPr>
            <p:ph idx="1"/>
          </p:nvPr>
        </p:nvSpPr>
        <p:spPr>
          <a:xfrm>
            <a:off x="838200" y="1600200"/>
            <a:ext cx="10515600" cy="4821382"/>
          </a:xfrm>
        </p:spPr>
        <p:txBody>
          <a:bodyPr>
            <a:normAutofit fontScale="85000" lnSpcReduction="20000"/>
          </a:bodyPr>
          <a:lstStyle/>
          <a:p>
            <a:r>
              <a:rPr lang="en-US" dirty="0"/>
              <a:t>Training</a:t>
            </a:r>
          </a:p>
          <a:p>
            <a:r>
              <a:rPr lang="en-US" dirty="0"/>
              <a:t>Protecting Your Herd</a:t>
            </a:r>
          </a:p>
          <a:p>
            <a:r>
              <a:rPr lang="en-US" dirty="0"/>
              <a:t>Animal Health and Disease Monitoring</a:t>
            </a:r>
          </a:p>
          <a:p>
            <a:r>
              <a:rPr lang="en-US" dirty="0"/>
              <a:t>Vehicles and Equipment</a:t>
            </a:r>
          </a:p>
          <a:p>
            <a:r>
              <a:rPr lang="en-US" dirty="0"/>
              <a:t>Cleaning and Disinfection</a:t>
            </a:r>
          </a:p>
          <a:p>
            <a:r>
              <a:rPr lang="en-US" dirty="0"/>
              <a:t>Personnel (Family, Employees, Visitors)</a:t>
            </a:r>
          </a:p>
          <a:p>
            <a:r>
              <a:rPr lang="en-US" dirty="0"/>
              <a:t>Animal Movement</a:t>
            </a:r>
          </a:p>
          <a:p>
            <a:r>
              <a:rPr lang="en-US" dirty="0"/>
              <a:t>Animal Products</a:t>
            </a:r>
          </a:p>
          <a:p>
            <a:r>
              <a:rPr lang="en-US" dirty="0"/>
              <a:t>Carcass Disposal</a:t>
            </a:r>
          </a:p>
          <a:p>
            <a:r>
              <a:rPr lang="en-US" dirty="0"/>
              <a:t>Manure, Litter, Bedding Management</a:t>
            </a:r>
          </a:p>
          <a:p>
            <a:r>
              <a:rPr lang="en-US" dirty="0"/>
              <a:t>Wildlife, Rodent, Other Animal Control</a:t>
            </a:r>
          </a:p>
          <a:p>
            <a:r>
              <a:rPr lang="en-US" dirty="0"/>
              <a:t>Feed and Water</a:t>
            </a:r>
          </a:p>
        </p:txBody>
      </p:sp>
      <p:sp>
        <p:nvSpPr>
          <p:cNvPr id="5" name="Oval 4" descr="icon of a checkmark "/>
          <p:cNvSpPr/>
          <p:nvPr/>
        </p:nvSpPr>
        <p:spPr>
          <a:xfrm>
            <a:off x="10930777" y="152729"/>
            <a:ext cx="1109281" cy="1109591"/>
          </a:xfrm>
          <a:prstGeom prst="ellipse">
            <a:avLst/>
          </a:prstGeom>
          <a:blipFill>
            <a:blip r:embed="rId3" cstate="print">
              <a:extLst>
                <a:ext uri="{28A0092B-C50C-407E-A947-70E740481C1C}">
                  <a14:useLocalDpi xmlns:a14="http://schemas.microsoft.com/office/drawing/2010/main" val="0"/>
                </a:ext>
              </a:extLst>
            </a:blip>
            <a:srcRect/>
            <a:stretch>
              <a:fillRect/>
            </a:stretch>
          </a:blip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pic>
        <p:nvPicPr>
          <p:cNvPr id="6" name="Picture 5" descr="icon of a rat "/>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02665" y="4491682"/>
            <a:ext cx="1742803" cy="1742803"/>
          </a:xfrm>
          <a:prstGeom prst="rect">
            <a:avLst/>
          </a:prstGeom>
        </p:spPr>
      </p:pic>
      <p:pic>
        <p:nvPicPr>
          <p:cNvPr id="7" name="Picture 6" descr="icon of glove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65297" y="2995641"/>
            <a:ext cx="1665480" cy="1665480"/>
          </a:xfrm>
          <a:prstGeom prst="rect">
            <a:avLst/>
          </a:prstGeom>
        </p:spPr>
      </p:pic>
      <p:pic>
        <p:nvPicPr>
          <p:cNvPr id="9" name="Picture 8" descr="icon of a fence "/>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02665" y="1458942"/>
            <a:ext cx="1694290" cy="1694290"/>
          </a:xfrm>
          <a:prstGeom prst="rect">
            <a:avLst/>
          </a:prstGeom>
        </p:spPr>
      </p:pic>
      <p:sp>
        <p:nvSpPr>
          <p:cNvPr id="8" name="TextBox 7"/>
          <p:cNvSpPr txBox="1"/>
          <p:nvPr/>
        </p:nvSpPr>
        <p:spPr>
          <a:xfrm>
            <a:off x="3741553" y="6234485"/>
            <a:ext cx="4708895" cy="400110"/>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hlinkClick r:id="rId7"/>
              </a:rPr>
              <a:t>www.cfsph.iastate.edu/biosecurity/</a:t>
            </a:r>
            <a:r>
              <a:rPr lang="en-US" sz="2000" dirty="0">
                <a:latin typeface="Verdana" panose="020B0604030504040204" pitchFamily="34" charset="0"/>
                <a:ea typeface="Verdana" panose="020B0604030504040204" pitchFamily="34" charset="0"/>
              </a:rPr>
              <a:t> </a:t>
            </a:r>
          </a:p>
        </p:txBody>
      </p:sp>
    </p:spTree>
    <p:extLst>
      <p:ext uri="{BB962C8B-B14F-4D97-AF65-F5344CB8AC3E}">
        <p14:creationId xmlns:p14="http://schemas.microsoft.com/office/powerpoint/2010/main" val="32086754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Tip Sheet Topics</a:t>
            </a:r>
          </a:p>
        </p:txBody>
      </p:sp>
      <p:sp>
        <p:nvSpPr>
          <p:cNvPr id="3" name="Content Placeholder 2"/>
          <p:cNvSpPr>
            <a:spLocks noGrp="1"/>
          </p:cNvSpPr>
          <p:nvPr>
            <p:ph idx="1"/>
          </p:nvPr>
        </p:nvSpPr>
        <p:spPr>
          <a:xfrm>
            <a:off x="838200" y="1825625"/>
            <a:ext cx="10515600" cy="4678206"/>
          </a:xfrm>
        </p:spPr>
        <p:txBody>
          <a:bodyPr>
            <a:normAutofit fontScale="92500" lnSpcReduction="20000"/>
          </a:bodyPr>
          <a:lstStyle/>
          <a:p>
            <a:r>
              <a:rPr lang="en-US" dirty="0"/>
              <a:t>Protecting Your Herd/Flock</a:t>
            </a:r>
          </a:p>
          <a:p>
            <a:r>
              <a:rPr lang="en-US" dirty="0"/>
              <a:t>Animal Health and Disease Monitoring</a:t>
            </a:r>
          </a:p>
          <a:p>
            <a:r>
              <a:rPr lang="en-US" dirty="0"/>
              <a:t>Vehicles and Equipment</a:t>
            </a:r>
          </a:p>
          <a:p>
            <a:r>
              <a:rPr lang="en-US" dirty="0"/>
              <a:t>Cleaning and Disinfection</a:t>
            </a:r>
          </a:p>
          <a:p>
            <a:r>
              <a:rPr lang="en-US" dirty="0"/>
              <a:t>Personnel (Family, Employees, Visitors)</a:t>
            </a:r>
          </a:p>
          <a:p>
            <a:r>
              <a:rPr lang="en-US" dirty="0"/>
              <a:t>Animal Movement</a:t>
            </a:r>
          </a:p>
          <a:p>
            <a:r>
              <a:rPr lang="en-US" dirty="0"/>
              <a:t>Carcass Disposal</a:t>
            </a:r>
          </a:p>
          <a:p>
            <a:r>
              <a:rPr lang="en-US" dirty="0"/>
              <a:t>Manure, Litter, Bedding Management</a:t>
            </a:r>
          </a:p>
          <a:p>
            <a:r>
              <a:rPr lang="en-US" dirty="0"/>
              <a:t>Wildlife, Rodent, Other Animal Control</a:t>
            </a:r>
          </a:p>
          <a:p>
            <a:r>
              <a:rPr lang="en-US" dirty="0"/>
              <a:t>Feed and Water</a:t>
            </a:r>
          </a:p>
          <a:p>
            <a:r>
              <a:rPr lang="en-US" i="1" dirty="0"/>
              <a:t>More!</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52079" y="159390"/>
            <a:ext cx="1122094" cy="1122094"/>
          </a:xfrm>
          <a:prstGeom prst="flowChartConnector">
            <a:avLst/>
          </a:prstGeom>
        </p:spPr>
      </p:pic>
      <p:pic>
        <p:nvPicPr>
          <p:cNvPr id="6" name="Picture 5" descr="icon of cleaning supplie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7227" y="1497827"/>
            <a:ext cx="1668978" cy="1668978"/>
          </a:xfrm>
          <a:prstGeom prst="rect">
            <a:avLst/>
          </a:prstGeom>
        </p:spPr>
      </p:pic>
      <p:pic>
        <p:nvPicPr>
          <p:cNvPr id="7" name="Picture 6" descr="icon of manur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7227" y="4507985"/>
            <a:ext cx="1668978" cy="1668978"/>
          </a:xfrm>
          <a:prstGeom prst="rect">
            <a:avLst/>
          </a:prstGeom>
        </p:spPr>
      </p:pic>
      <p:sp>
        <p:nvSpPr>
          <p:cNvPr id="9" name="TextBox 8"/>
          <p:cNvSpPr txBox="1"/>
          <p:nvPr/>
        </p:nvSpPr>
        <p:spPr>
          <a:xfrm>
            <a:off x="3741553" y="6234485"/>
            <a:ext cx="470889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hlinkClick r:id="rId6"/>
              </a:rPr>
              <a:t>www.cfsph.iastate.edu/biosecurity/</a:t>
            </a:r>
            <a:r>
              <a:rPr kumimoji="0" lang="en-US"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a:t>
            </a:r>
          </a:p>
        </p:txBody>
      </p:sp>
      <p:pic>
        <p:nvPicPr>
          <p:cNvPr id="10" name="Content Placeholder 3" descr="icon of a dairy cow"/>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21502" y="3071563"/>
            <a:ext cx="1668978" cy="1668978"/>
          </a:xfrm>
          <a:prstGeom prst="rect">
            <a:avLst/>
          </a:prstGeom>
        </p:spPr>
      </p:pic>
    </p:spTree>
    <p:extLst>
      <p:ext uri="{BB962C8B-B14F-4D97-AF65-F5344CB8AC3E}">
        <p14:creationId xmlns:p14="http://schemas.microsoft.com/office/powerpoint/2010/main" val="8381721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3: Biosecurity Plan Template</a:t>
            </a:r>
          </a:p>
        </p:txBody>
      </p:sp>
      <p:pic>
        <p:nvPicPr>
          <p:cNvPr id="6" name="Content Placeholder 5"/>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8281" t="7836" r="8622" b="3129"/>
          <a:stretch/>
        </p:blipFill>
        <p:spPr>
          <a:xfrm>
            <a:off x="838200" y="1542356"/>
            <a:ext cx="2688305" cy="3727599"/>
          </a:xfrm>
          <a:prstGeom prst="rect">
            <a:avLst/>
          </a:prstGeom>
          <a:ln>
            <a:noFill/>
          </a:ln>
          <a:effectLst>
            <a:outerShdw blurRad="292100" dist="139700" dir="2700000" algn="tl" rotWithShape="0">
              <a:srgbClr val="333333">
                <a:alpha val="65000"/>
              </a:srgbClr>
            </a:outerShdw>
          </a:effectLst>
        </p:spPr>
      </p:pic>
      <p:pic>
        <p:nvPicPr>
          <p:cNvPr id="8" name="Content Placeholder 4"/>
          <p:cNvPicPr>
            <a:picLocks noChangeAspect="1"/>
          </p:cNvPicPr>
          <p:nvPr/>
        </p:nvPicPr>
        <p:blipFill rotWithShape="1">
          <a:blip r:embed="rId4" cstate="print">
            <a:extLst>
              <a:ext uri="{28A0092B-C50C-407E-A947-70E740481C1C}">
                <a14:useLocalDpi xmlns:a14="http://schemas.microsoft.com/office/drawing/2010/main" val="0"/>
              </a:ext>
            </a:extLst>
          </a:blip>
          <a:srcRect l="8443" t="6626" r="8889" b="3347"/>
          <a:stretch/>
        </p:blipFill>
        <p:spPr>
          <a:xfrm>
            <a:off x="1825988" y="1875644"/>
            <a:ext cx="2674449" cy="3769171"/>
          </a:xfrm>
          <a:prstGeom prst="rect">
            <a:avLst/>
          </a:prstGeom>
          <a:ln>
            <a:noFill/>
          </a:ln>
          <a:effectLst>
            <a:outerShdw blurRad="292100" dist="139700" dir="2700000" algn="tl" rotWithShape="0">
              <a:srgbClr val="333333">
                <a:alpha val="65000"/>
              </a:srgbClr>
            </a:outerShdw>
          </a:effectLst>
        </p:spPr>
      </p:pic>
      <p:pic>
        <p:nvPicPr>
          <p:cNvPr id="5" name="Content Placeholder 4" descr="Preview of the step 3 biosecurity plan template. pages 1-3.  "/>
          <p:cNvPicPr>
            <a:picLocks noGrp="1" noChangeAspect="1"/>
          </p:cNvPicPr>
          <p:nvPr>
            <p:ph sz="half" idx="1"/>
          </p:nvPr>
        </p:nvPicPr>
        <p:blipFill rotWithShape="1">
          <a:blip r:embed="rId5" cstate="print">
            <a:extLst>
              <a:ext uri="{28A0092B-C50C-407E-A947-70E740481C1C}">
                <a14:useLocalDpi xmlns:a14="http://schemas.microsoft.com/office/drawing/2010/main" val="0"/>
              </a:ext>
            </a:extLst>
          </a:blip>
          <a:srcRect l="9032" t="7401" r="8727" b="2902"/>
          <a:stretch/>
        </p:blipFill>
        <p:spPr>
          <a:xfrm>
            <a:off x="2825808" y="2285917"/>
            <a:ext cx="2660591" cy="3755314"/>
          </a:xfrm>
          <a:prstGeom prst="rect">
            <a:avLst/>
          </a:prstGeom>
          <a:ln>
            <a:noFill/>
          </a:ln>
          <a:effectLst>
            <a:outerShdw blurRad="292100" dist="139700" dir="2700000" algn="tl" rotWithShape="0">
              <a:srgbClr val="333333">
                <a:alpha val="65000"/>
              </a:srgbClr>
            </a:outerShdw>
          </a:effectLst>
        </p:spPr>
      </p:pic>
      <p:sp>
        <p:nvSpPr>
          <p:cNvPr id="12" name="Content Placeholder 6"/>
          <p:cNvSpPr txBox="1">
            <a:spLocks/>
          </p:cNvSpPr>
          <p:nvPr/>
        </p:nvSpPr>
        <p:spPr>
          <a:xfrm>
            <a:off x="6408174" y="1781380"/>
            <a:ext cx="528404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Ready to write a plan? </a:t>
            </a:r>
          </a:p>
          <a:p>
            <a:endParaRPr lang="en-US" dirty="0"/>
          </a:p>
          <a:p>
            <a:r>
              <a:rPr lang="en-US" dirty="0"/>
              <a:t>Step 3: Biosecurity Plan Template – Dairy Cattle is a great start!</a:t>
            </a:r>
          </a:p>
          <a:p>
            <a:pPr marL="0" indent="0">
              <a:buNone/>
            </a:pPr>
            <a:endParaRPr lang="en-US" dirty="0"/>
          </a:p>
          <a:p>
            <a:r>
              <a:rPr lang="en-US" dirty="0"/>
              <a:t>Voluntary</a:t>
            </a:r>
          </a:p>
        </p:txBody>
      </p:sp>
      <p:sp>
        <p:nvSpPr>
          <p:cNvPr id="7" name="Oval 6"/>
          <p:cNvSpPr/>
          <p:nvPr/>
        </p:nvSpPr>
        <p:spPr>
          <a:xfrm>
            <a:off x="10958486" y="165642"/>
            <a:ext cx="1109281" cy="1109591"/>
          </a:xfrm>
          <a:prstGeom prst="ellipse">
            <a:avLst/>
          </a:prstGeom>
          <a:blipFill>
            <a:blip r:embed="rId6" cstate="print">
              <a:extLst>
                <a:ext uri="{28A0092B-C50C-407E-A947-70E740481C1C}">
                  <a14:useLocalDpi xmlns:a14="http://schemas.microsoft.com/office/drawing/2010/main" val="0"/>
                </a:ext>
              </a:extLst>
            </a:blip>
            <a:srcRect/>
            <a:stretch>
              <a:fillRect/>
            </a:stretch>
          </a:blip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9" name="TextBox 8"/>
          <p:cNvSpPr txBox="1"/>
          <p:nvPr/>
        </p:nvSpPr>
        <p:spPr>
          <a:xfrm>
            <a:off x="838200" y="6192646"/>
            <a:ext cx="5627108" cy="369332"/>
          </a:xfrm>
          <a:prstGeom prst="rect">
            <a:avLst/>
          </a:prstGeom>
          <a:noFill/>
        </p:spPr>
        <p:txBody>
          <a:bodyPr wrap="square" rtlCol="0">
            <a:spAutoFit/>
          </a:bodyPr>
          <a:lstStyle/>
          <a:p>
            <a:pPr marL="0" lvl="1"/>
            <a:r>
              <a:rPr lang="en-US" dirty="0">
                <a:latin typeface="Verdana" panose="020B0604030504040204" pitchFamily="34" charset="0"/>
                <a:ea typeface="Verdana" panose="020B0604030504040204" pitchFamily="34" charset="0"/>
                <a:hlinkClick r:id="rId7"/>
              </a:rPr>
              <a:t>http://www.cfsph.iastate.edu/biosecurity/</a:t>
            </a:r>
            <a:endParaRPr lang="en-US"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4784151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Diseases Harm Animal Health</a:t>
            </a:r>
          </a:p>
        </p:txBody>
      </p:sp>
      <p:sp>
        <p:nvSpPr>
          <p:cNvPr id="3" name="Text Placeholder 2"/>
          <p:cNvSpPr>
            <a:spLocks noGrp="1"/>
          </p:cNvSpPr>
          <p:nvPr>
            <p:ph type="body" sz="quarter" idx="10"/>
          </p:nvPr>
        </p:nvSpPr>
        <p:spPr/>
        <p:txBody>
          <a:bodyPr/>
          <a:lstStyle/>
          <a:p>
            <a:r>
              <a:rPr lang="en-US" dirty="0">
                <a:latin typeface="Verdana" panose="020B0604030504040204" pitchFamily="34" charset="0"/>
              </a:rPr>
              <a:t>Diseases are Costly</a:t>
            </a:r>
          </a:p>
        </p:txBody>
      </p:sp>
      <p:pic>
        <p:nvPicPr>
          <p:cNvPr id="11" name="Content Placeholder 10" descr="Common and foreign animal diseases harm animal health and are costly. Take Bovine Viral Diarrhea, or BVD, for instance. Not only does it kill calves, it causes direct losses of $200 per dairy cow. Both BVD and contagious mastitis cause a decrease in milk yield. FMD, or Foot and Mouth Disease, a foreign animal disease, also kills calves and decreases milk yield in adult cattle. A U.S. outbreak of FMD would put $19 billion in meat and dairy exports at risk. &#10;"/>
          <p:cNvPicPr>
            <a:picLocks noGrp="1" noChangeAspect="1"/>
          </p:cNvPicPr>
          <p:nvPr>
            <p:ph sz="quarter" idx="11"/>
          </p:nvPr>
        </p:nvPicPr>
        <p:blipFill>
          <a:blip r:embed="rId3">
            <a:extLst>
              <a:ext uri="{28A0092B-C50C-407E-A947-70E740481C1C}">
                <a14:useLocalDpi xmlns:a14="http://schemas.microsoft.com/office/drawing/2010/main" val="0"/>
              </a:ext>
            </a:extLst>
          </a:blip>
          <a:srcRect/>
          <a:stretch/>
        </p:blipFill>
        <p:spPr>
          <a:xfrm>
            <a:off x="857667" y="1326463"/>
            <a:ext cx="10476665" cy="4205074"/>
          </a:xfrm>
        </p:spPr>
      </p:pic>
    </p:spTree>
    <p:extLst>
      <p:ext uri="{BB962C8B-B14F-4D97-AF65-F5344CB8AC3E}">
        <p14:creationId xmlns:p14="http://schemas.microsoft.com/office/powerpoint/2010/main" val="25951345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Diseases are Spread By…</a:t>
            </a:r>
          </a:p>
        </p:txBody>
      </p:sp>
      <p:pic>
        <p:nvPicPr>
          <p:cNvPr id="11" name="Content Placeholder 10" descr="BVD, Pneumonia, FMD, and many others diseases  are spread by adding new or replacement animals to a herd, contaminated fomites like vehicles, animal transport, equipment, clothing, footwear and hands that contact animals. They can also be spread by semen and artificial insemination if the bull carries the disease.&#10;"/>
          <p:cNvPicPr>
            <a:picLocks noGrp="1" noChangeAspect="1"/>
          </p:cNvPicPr>
          <p:nvPr>
            <p:ph sz="quarter" idx="11"/>
          </p:nvPr>
        </p:nvPicPr>
        <p:blipFill>
          <a:blip r:embed="rId3">
            <a:extLst>
              <a:ext uri="{28A0092B-C50C-407E-A947-70E740481C1C}">
                <a14:useLocalDpi xmlns:a14="http://schemas.microsoft.com/office/drawing/2010/main" val="0"/>
              </a:ext>
            </a:extLst>
          </a:blip>
          <a:srcRect/>
          <a:stretch/>
        </p:blipFill>
        <p:spPr>
          <a:xfrm>
            <a:off x="617163" y="1531302"/>
            <a:ext cx="10957674" cy="3795396"/>
          </a:xfrm>
        </p:spPr>
      </p:pic>
    </p:spTree>
    <p:extLst>
      <p:ext uri="{BB962C8B-B14F-4D97-AF65-F5344CB8AC3E}">
        <p14:creationId xmlns:p14="http://schemas.microsoft.com/office/powerpoint/2010/main" val="39161939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Take Steps Today to Keep Diseases Out!</a:t>
            </a:r>
          </a:p>
        </p:txBody>
      </p:sp>
      <p:sp>
        <p:nvSpPr>
          <p:cNvPr id="4" name="Text Placeholder 3"/>
          <p:cNvSpPr>
            <a:spLocks noGrp="1"/>
          </p:cNvSpPr>
          <p:nvPr>
            <p:ph type="body" sz="quarter" idx="10"/>
          </p:nvPr>
        </p:nvSpPr>
        <p:spPr/>
        <p:txBody>
          <a:bodyPr/>
          <a:lstStyle/>
          <a:p>
            <a:r>
              <a:rPr lang="en-US" b="1" dirty="0">
                <a:latin typeface="Verdana" panose="020B0604030504040204" pitchFamily="34" charset="0"/>
              </a:rPr>
              <a:t>Protect Your Herd</a:t>
            </a:r>
          </a:p>
        </p:txBody>
      </p:sp>
      <p:pic>
        <p:nvPicPr>
          <p:cNvPr id="11" name="Content Placeholder 10" descr="Take steps today to keep diseases out and protect your herd by having a biosecurity plan in place and enforcing it, separate new animals and sick animals from the home herd, limit people access to your animals to only those with clean clothing, footwear and hands. Also, make sure animal pens are kept clean as well as equipment and vehicles used with animals or in their areas. For more information on biosecurity, visit www.cfsph.iastate.edu. &#10;"/>
          <p:cNvPicPr>
            <a:picLocks noGrp="1" noChangeAspect="1"/>
          </p:cNvPicPr>
          <p:nvPr>
            <p:ph sz="quarter" idx="11"/>
          </p:nvPr>
        </p:nvPicPr>
        <p:blipFill>
          <a:blip r:embed="rId3">
            <a:extLst>
              <a:ext uri="{28A0092B-C50C-407E-A947-70E740481C1C}">
                <a14:useLocalDpi xmlns:a14="http://schemas.microsoft.com/office/drawing/2010/main" val="0"/>
              </a:ext>
            </a:extLst>
          </a:blip>
          <a:srcRect/>
          <a:stretch/>
        </p:blipFill>
        <p:spPr>
          <a:xfrm>
            <a:off x="617163" y="1531302"/>
            <a:ext cx="10957674" cy="3795396"/>
          </a:xfrm>
        </p:spPr>
      </p:pic>
    </p:spTree>
    <p:extLst>
      <p:ext uri="{BB962C8B-B14F-4D97-AF65-F5344CB8AC3E}">
        <p14:creationId xmlns:p14="http://schemas.microsoft.com/office/powerpoint/2010/main" val="27044728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Enhanced Biosecurity</a:t>
            </a:r>
          </a:p>
        </p:txBody>
      </p:sp>
      <p:sp>
        <p:nvSpPr>
          <p:cNvPr id="6" name="Text Placeholder 5"/>
          <p:cNvSpPr>
            <a:spLocks noGrp="1"/>
          </p:cNvSpPr>
          <p:nvPr>
            <p:ph type="body" idx="1"/>
          </p:nvPr>
        </p:nvSpPr>
        <p:spPr/>
        <p:txBody>
          <a:bodyPr/>
          <a:lstStyle/>
          <a:p>
            <a:r>
              <a:rPr lang="en-US" dirty="0"/>
              <a:t>Foreign Animal Disease Readiness to Protect Your Herd</a:t>
            </a:r>
          </a:p>
        </p:txBody>
      </p:sp>
    </p:spTree>
    <p:extLst>
      <p:ext uri="{BB962C8B-B14F-4D97-AF65-F5344CB8AC3E}">
        <p14:creationId xmlns:p14="http://schemas.microsoft.com/office/powerpoint/2010/main" val="2047247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2"/>
          <p:cNvSpPr>
            <a:spLocks noGrp="1" noChangeArrowheads="1"/>
          </p:cNvSpPr>
          <p:nvPr>
            <p:ph type="title"/>
          </p:nvPr>
        </p:nvSpPr>
        <p:spPr/>
        <p:txBody>
          <a:bodyPr/>
          <a:lstStyle/>
          <a:p>
            <a:r>
              <a:rPr lang="en-US" dirty="0"/>
              <a:t>Germ Spread</a:t>
            </a:r>
          </a:p>
        </p:txBody>
      </p:sp>
      <p:sp>
        <p:nvSpPr>
          <p:cNvPr id="361475" name="Rectangle 3"/>
          <p:cNvSpPr>
            <a:spLocks noGrp="1" noChangeArrowheads="1"/>
          </p:cNvSpPr>
          <p:nvPr>
            <p:ph idx="1"/>
          </p:nvPr>
        </p:nvSpPr>
        <p:spPr/>
        <p:txBody>
          <a:bodyPr>
            <a:normAutofit/>
          </a:bodyPr>
          <a:lstStyle/>
          <a:p>
            <a:r>
              <a:rPr lang="en-US" dirty="0"/>
              <a:t>Animal       </a:t>
            </a:r>
            <a:r>
              <a:rPr lang="en-US" dirty="0" err="1"/>
              <a:t>animal</a:t>
            </a:r>
            <a:endParaRPr lang="en-US" dirty="0"/>
          </a:p>
          <a:p>
            <a:r>
              <a:rPr lang="en-US" dirty="0"/>
              <a:t>Animal       human “zoonotic”</a:t>
            </a:r>
          </a:p>
          <a:p>
            <a:endParaRPr lang="en-US" dirty="0"/>
          </a:p>
          <a:p>
            <a:r>
              <a:rPr lang="en-US" dirty="0"/>
              <a:t>Animal or human must be </a:t>
            </a:r>
            <a:br>
              <a:rPr lang="en-US" dirty="0"/>
            </a:br>
            <a:r>
              <a:rPr lang="en-US" dirty="0"/>
              <a:t>exposed to develop disease</a:t>
            </a:r>
          </a:p>
          <a:p>
            <a:r>
              <a:rPr lang="en-US" dirty="0"/>
              <a:t>Understand different </a:t>
            </a:r>
            <a:br>
              <a:rPr lang="en-US" dirty="0"/>
            </a:br>
            <a:r>
              <a:rPr lang="en-US" dirty="0"/>
              <a:t>routes of exposure = </a:t>
            </a:r>
            <a:br>
              <a:rPr lang="en-US" dirty="0"/>
            </a:br>
            <a:r>
              <a:rPr lang="en-US" dirty="0"/>
              <a:t>Gain control, prevent!</a:t>
            </a:r>
          </a:p>
        </p:txBody>
      </p:sp>
      <p:sp>
        <p:nvSpPr>
          <p:cNvPr id="10" name="Line 5"/>
          <p:cNvSpPr>
            <a:spLocks noChangeShapeType="1"/>
          </p:cNvSpPr>
          <p:nvPr/>
        </p:nvSpPr>
        <p:spPr bwMode="auto">
          <a:xfrm>
            <a:off x="2469776" y="2086535"/>
            <a:ext cx="685800" cy="0"/>
          </a:xfrm>
          <a:prstGeom prst="line">
            <a:avLst/>
          </a:prstGeom>
          <a:noFill/>
          <a:ln w="50800">
            <a:solidFill>
              <a:schemeClr val="tx1"/>
            </a:solidFill>
            <a:round/>
            <a:headEnd type="triangle" w="med" len="med"/>
            <a:tailEnd type="triangle" w="med" len="med"/>
          </a:ln>
          <a:effectLst/>
        </p:spPr>
        <p:txBody>
          <a:bodyPr/>
          <a:lstStyle/>
          <a:p>
            <a:endParaRPr lang="en-US"/>
          </a:p>
        </p:txBody>
      </p:sp>
      <p:sp>
        <p:nvSpPr>
          <p:cNvPr id="11" name="Line 6"/>
          <p:cNvSpPr>
            <a:spLocks noChangeShapeType="1"/>
          </p:cNvSpPr>
          <p:nvPr/>
        </p:nvSpPr>
        <p:spPr bwMode="auto">
          <a:xfrm>
            <a:off x="2469776" y="2581835"/>
            <a:ext cx="685800" cy="0"/>
          </a:xfrm>
          <a:prstGeom prst="line">
            <a:avLst/>
          </a:prstGeom>
          <a:noFill/>
          <a:ln w="50800">
            <a:solidFill>
              <a:schemeClr val="tx1"/>
            </a:solidFill>
            <a:round/>
            <a:headEnd type="triangle" w="med" len="med"/>
            <a:tailEnd type="triangle" w="med" len="med"/>
          </a:ln>
          <a:effectLst/>
        </p:spPr>
        <p:txBody>
          <a:bodyPr/>
          <a:lstStyle/>
          <a:p>
            <a:endParaRPr lang="en-US"/>
          </a:p>
        </p:txBody>
      </p:sp>
      <p:pic>
        <p:nvPicPr>
          <p:cNvPr id="8" name="Picture 2" descr="Cows very close together in an outdoor pen. "/>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25" t="2059" r="1194" b="1919"/>
          <a:stretch/>
        </p:blipFill>
        <p:spPr bwMode="auto">
          <a:xfrm>
            <a:off x="7150100" y="1524000"/>
            <a:ext cx="4152900" cy="2908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484544"/>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a:spLocks noGrp="1"/>
          </p:cNvSpPr>
          <p:nvPr>
            <p:ph type="title"/>
          </p:nvPr>
        </p:nvSpPr>
        <p:spPr/>
        <p:txBody>
          <a:bodyPr>
            <a:normAutofit/>
          </a:bodyPr>
          <a:lstStyle/>
          <a:p>
            <a:r>
              <a:rPr lang="en-US" sz="4000" dirty="0"/>
              <a:t>Foot and Mouth Disease</a:t>
            </a:r>
            <a:r>
              <a:rPr lang="en-US" sz="3733" dirty="0"/>
              <a:t>: </a:t>
            </a:r>
            <a:br>
              <a:rPr lang="en-US" sz="3733" dirty="0"/>
            </a:br>
            <a:r>
              <a:rPr lang="en-US" sz="3733" dirty="0"/>
              <a:t>Very Contagious Disease of Animals</a:t>
            </a:r>
          </a:p>
        </p:txBody>
      </p:sp>
      <p:sp>
        <p:nvSpPr>
          <p:cNvPr id="2" name="Content Placeholder 1"/>
          <p:cNvSpPr>
            <a:spLocks noGrp="1"/>
          </p:cNvSpPr>
          <p:nvPr>
            <p:ph idx="1"/>
          </p:nvPr>
        </p:nvSpPr>
        <p:spPr/>
        <p:txBody>
          <a:bodyPr>
            <a:normAutofit/>
          </a:bodyPr>
          <a:lstStyle/>
          <a:p>
            <a:pPr marL="0" indent="0" fontAlgn="base">
              <a:spcBef>
                <a:spcPct val="0"/>
              </a:spcBef>
              <a:spcAft>
                <a:spcPct val="0"/>
              </a:spcAft>
              <a:buNone/>
            </a:pPr>
            <a:r>
              <a:rPr lang="en-US" dirty="0">
                <a:solidFill>
                  <a:srgbClr val="000000"/>
                </a:solidFill>
                <a:cs typeface="Verdana" panose="020B0604030504040204" pitchFamily="34" charset="0"/>
              </a:rPr>
              <a:t>Cattle, pigs, sheep, goats = blisters</a:t>
            </a:r>
          </a:p>
          <a:p>
            <a:pPr marL="0" indent="0" fontAlgn="base">
              <a:spcBef>
                <a:spcPct val="0"/>
              </a:spcBef>
              <a:spcAft>
                <a:spcPct val="0"/>
              </a:spcAft>
              <a:buNone/>
            </a:pPr>
            <a:endParaRPr lang="en-US" dirty="0">
              <a:solidFill>
                <a:srgbClr val="000000"/>
              </a:solidFill>
              <a:cs typeface="Verdana" panose="020B0604030504040204" pitchFamily="34" charset="0"/>
            </a:endParaRPr>
          </a:p>
          <a:p>
            <a:pPr marL="0" indent="0" fontAlgn="base">
              <a:spcBef>
                <a:spcPct val="0"/>
              </a:spcBef>
              <a:spcAft>
                <a:spcPct val="0"/>
              </a:spcAft>
              <a:buNone/>
            </a:pPr>
            <a:r>
              <a:rPr lang="en-US" dirty="0">
                <a:solidFill>
                  <a:srgbClr val="000000"/>
                </a:solidFill>
                <a:cs typeface="Verdana" panose="020B0604030504040204" pitchFamily="34" charset="0"/>
              </a:rPr>
              <a:t>Death: low in adults</a:t>
            </a:r>
          </a:p>
          <a:p>
            <a:pPr marL="0" indent="0" fontAlgn="base">
              <a:spcBef>
                <a:spcPct val="0"/>
              </a:spcBef>
              <a:spcAft>
                <a:spcPct val="0"/>
              </a:spcAft>
              <a:buNone/>
            </a:pPr>
            <a:r>
              <a:rPr lang="en-US" dirty="0">
                <a:solidFill>
                  <a:srgbClr val="000000"/>
                </a:solidFill>
                <a:cs typeface="Verdana" panose="020B0604030504040204" pitchFamily="34" charset="0"/>
              </a:rPr>
              <a:t>Sickness: high</a:t>
            </a:r>
          </a:p>
          <a:p>
            <a:pPr marL="0" indent="0" fontAlgn="base">
              <a:spcBef>
                <a:spcPct val="0"/>
              </a:spcBef>
              <a:spcAft>
                <a:spcPct val="0"/>
              </a:spcAft>
              <a:buNone/>
            </a:pPr>
            <a:endParaRPr lang="en-US" dirty="0">
              <a:solidFill>
                <a:srgbClr val="000000"/>
              </a:solidFill>
              <a:cs typeface="Verdana" panose="020B0604030504040204" pitchFamily="34" charset="0"/>
            </a:endParaRPr>
          </a:p>
          <a:p>
            <a:pPr marL="0" indent="0" fontAlgn="base">
              <a:spcBef>
                <a:spcPct val="0"/>
              </a:spcBef>
              <a:spcAft>
                <a:spcPct val="0"/>
              </a:spcAft>
              <a:buNone/>
            </a:pPr>
            <a:r>
              <a:rPr lang="en-US" b="1" dirty="0">
                <a:solidFill>
                  <a:srgbClr val="000000"/>
                </a:solidFill>
                <a:cs typeface="Verdana" panose="020B0604030504040204" pitchFamily="34" charset="0"/>
              </a:rPr>
              <a:t>Not</a:t>
            </a:r>
            <a:r>
              <a:rPr lang="en-US" dirty="0">
                <a:solidFill>
                  <a:srgbClr val="000000"/>
                </a:solidFill>
                <a:cs typeface="Verdana" panose="020B0604030504040204" pitchFamily="34" charset="0"/>
              </a:rPr>
              <a:t> a public health or </a:t>
            </a:r>
            <a:br>
              <a:rPr lang="en-US" dirty="0">
                <a:solidFill>
                  <a:srgbClr val="000000"/>
                </a:solidFill>
                <a:cs typeface="Verdana" panose="020B0604030504040204" pitchFamily="34" charset="0"/>
              </a:rPr>
            </a:br>
            <a:r>
              <a:rPr lang="en-US" dirty="0">
                <a:solidFill>
                  <a:srgbClr val="000000"/>
                </a:solidFill>
                <a:cs typeface="Verdana" panose="020B0604030504040204" pitchFamily="34" charset="0"/>
              </a:rPr>
              <a:t>food safety concern</a:t>
            </a:r>
          </a:p>
          <a:p>
            <a:pPr marL="0" indent="0" fontAlgn="base">
              <a:spcBef>
                <a:spcPct val="0"/>
              </a:spcBef>
              <a:spcAft>
                <a:spcPct val="0"/>
              </a:spcAft>
              <a:buNone/>
            </a:pPr>
            <a:endParaRPr lang="en-US" dirty="0">
              <a:solidFill>
                <a:srgbClr val="000000"/>
              </a:solidFill>
              <a:cs typeface="Verdana" panose="020B0604030504040204" pitchFamily="34" charset="0"/>
            </a:endParaRPr>
          </a:p>
          <a:p>
            <a:pPr marL="0" indent="0" fontAlgn="base">
              <a:spcBef>
                <a:spcPct val="0"/>
              </a:spcBef>
              <a:spcAft>
                <a:spcPct val="0"/>
              </a:spcAft>
              <a:buNone/>
            </a:pPr>
            <a:r>
              <a:rPr lang="en-US" dirty="0">
                <a:solidFill>
                  <a:srgbClr val="000000"/>
                </a:solidFill>
                <a:cs typeface="Verdana" panose="020B0604030504040204" pitchFamily="34" charset="0"/>
              </a:rPr>
              <a:t>1929: Last U.S. case</a:t>
            </a:r>
          </a:p>
          <a:p>
            <a:pPr marL="0" indent="0" fontAlgn="base">
              <a:spcBef>
                <a:spcPct val="0"/>
              </a:spcBef>
              <a:spcAft>
                <a:spcPct val="0"/>
              </a:spcAft>
              <a:buNone/>
            </a:pPr>
            <a:endParaRPr lang="en-US" dirty="0">
              <a:solidFill>
                <a:srgbClr val="000000"/>
              </a:solidFill>
              <a:cs typeface="Verdana" panose="020B0604030504040204" pitchFamily="34" charset="0"/>
            </a:endParaRPr>
          </a:p>
          <a:p>
            <a:pPr marL="0" indent="0" fontAlgn="base">
              <a:spcBef>
                <a:spcPct val="0"/>
              </a:spcBef>
              <a:spcAft>
                <a:spcPct val="0"/>
              </a:spcAft>
              <a:buNone/>
            </a:pPr>
            <a:r>
              <a:rPr lang="en-US" dirty="0">
                <a:solidFill>
                  <a:srgbClr val="000000"/>
                </a:solidFill>
                <a:cs typeface="Verdana" panose="020B0604030504040204" pitchFamily="34" charset="0"/>
              </a:rPr>
              <a:t>World trade-limiting disease</a:t>
            </a:r>
          </a:p>
        </p:txBody>
      </p:sp>
      <p:pic>
        <p:nvPicPr>
          <p:cNvPr id="13" name="Content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53378">
            <a:off x="7647867" y="2201964"/>
            <a:ext cx="3225578" cy="4174277"/>
          </a:xfrm>
          <a:prstGeom prst="rect">
            <a:avLst/>
          </a:prstGeom>
          <a:ln>
            <a:solidFill>
              <a:schemeClr val="tx1"/>
            </a:solidFill>
          </a:ln>
        </p:spPr>
      </p:pic>
    </p:spTree>
    <p:extLst>
      <p:ext uri="{BB962C8B-B14F-4D97-AF65-F5344CB8AC3E}">
        <p14:creationId xmlns:p14="http://schemas.microsoft.com/office/powerpoint/2010/main" val="123829981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8" descr="A staircase with getting started as the first step, daily as the second step, and enhanced as the last step. This is regarding biosecurity steps.">
            <a:extLst>
              <a:ext uri="{FF2B5EF4-FFF2-40B4-BE49-F238E27FC236}">
                <a16:creationId xmlns:a16="http://schemas.microsoft.com/office/drawing/2014/main" id="{1F281A7F-4A0E-4A6D-B2ED-5041604941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5906" y="1377370"/>
            <a:ext cx="5846544" cy="4865259"/>
          </a:xfrm>
          <a:prstGeom prst="rect">
            <a:avLst/>
          </a:prstGeom>
        </p:spPr>
      </p:pic>
      <p:sp>
        <p:nvSpPr>
          <p:cNvPr id="10" name="Rounded Rectangle 9" descr="routine biosecurity "/>
          <p:cNvSpPr/>
          <p:nvPr/>
        </p:nvSpPr>
        <p:spPr>
          <a:xfrm>
            <a:off x="3670972" y="3048000"/>
            <a:ext cx="4850056" cy="762000"/>
          </a:xfrm>
          <a:prstGeom prst="roundRect">
            <a:avLst/>
          </a:prstGeom>
          <a:solidFill>
            <a:srgbClr val="5C99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a:ln>
                  <a:noFill/>
                </a:ln>
                <a:solidFill>
                  <a:prstClr val="white"/>
                </a:solidFill>
                <a:effectLst/>
                <a:uLnTx/>
                <a:uFillTx/>
                <a:latin typeface="Calibri" panose="020F0502020204030204"/>
                <a:ea typeface="+mn-ea"/>
                <a:cs typeface="+mn-cs"/>
              </a:rPr>
              <a:t>Routine</a:t>
            </a: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 Biosecurity</a:t>
            </a:r>
          </a:p>
        </p:txBody>
      </p:sp>
      <p:sp>
        <p:nvSpPr>
          <p:cNvPr id="8" name="Rounded Rectangle 7" descr="pnuemnia"/>
          <p:cNvSpPr/>
          <p:nvPr/>
        </p:nvSpPr>
        <p:spPr>
          <a:xfrm>
            <a:off x="628752" y="1215501"/>
            <a:ext cx="2590800" cy="762000"/>
          </a:xfrm>
          <a:prstGeom prst="roundRect">
            <a:avLst/>
          </a:prstGeom>
          <a:solidFill>
            <a:srgbClr val="5C99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noProof="0" dirty="0">
                <a:solidFill>
                  <a:prstClr val="white"/>
                </a:solidFill>
              </a:rPr>
              <a:t>Mastitis</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ounded Rectangle 8" descr="external parasites"/>
          <p:cNvSpPr/>
          <p:nvPr/>
        </p:nvSpPr>
        <p:spPr>
          <a:xfrm>
            <a:off x="8521028" y="1019955"/>
            <a:ext cx="3120986" cy="957546"/>
          </a:xfrm>
          <a:prstGeom prst="roundRect">
            <a:avLst/>
          </a:prstGeom>
          <a:solidFill>
            <a:srgbClr val="5C99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a:solidFill>
                  <a:prstClr val="white"/>
                </a:solidFill>
              </a:rPr>
              <a:t>Bovine Respiratory Disease</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7" name="Content Placeholder 8" descr="preview of step 1 movement risks and biosecurity handout ">
            <a:extLst>
              <a:ext uri="{FF2B5EF4-FFF2-40B4-BE49-F238E27FC236}">
                <a16:creationId xmlns:a16="http://schemas.microsoft.com/office/drawing/2014/main" id="{120D8BC0-C17A-4B7F-8EFB-E5A249F548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45311" y="2322152"/>
            <a:ext cx="1392394" cy="1801922"/>
          </a:xfrm>
          <a:prstGeom prst="rect">
            <a:avLst/>
          </a:prstGeom>
          <a:ln>
            <a:noFill/>
          </a:ln>
          <a:effectLst>
            <a:outerShdw blurRad="292100" dist="139700" dir="2700000" algn="tl" rotWithShape="0">
              <a:srgbClr val="333333">
                <a:alpha val="65000"/>
              </a:srgbClr>
            </a:outerShdw>
          </a:effectLst>
        </p:spPr>
      </p:pic>
      <p:sp>
        <p:nvSpPr>
          <p:cNvPr id="20" name="Rounded Rectangle 4" descr="caseous lymphadenitis ">
            <a:extLst>
              <a:ext uri="{FF2B5EF4-FFF2-40B4-BE49-F238E27FC236}">
                <a16:creationId xmlns:a16="http://schemas.microsoft.com/office/drawing/2014/main" id="{2312A1E1-4713-40FD-BB4D-7961B699530F}"/>
              </a:ext>
            </a:extLst>
          </p:cNvPr>
          <p:cNvSpPr/>
          <p:nvPr/>
        </p:nvSpPr>
        <p:spPr>
          <a:xfrm>
            <a:off x="1465145" y="5366329"/>
            <a:ext cx="2613212" cy="876300"/>
          </a:xfrm>
          <a:prstGeom prst="roundRect">
            <a:avLst/>
          </a:prstGeom>
          <a:solidFill>
            <a:srgbClr val="5C99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Calibri" panose="020F0502020204030204"/>
              </a:rPr>
              <a:t>Bovine Viral Diarrhea</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ounded Rectangle 10" descr="footrot ">
            <a:extLst>
              <a:ext uri="{FF2B5EF4-FFF2-40B4-BE49-F238E27FC236}">
                <a16:creationId xmlns:a16="http://schemas.microsoft.com/office/drawing/2014/main" id="{68B65931-296F-4611-8380-D5123F77A691}"/>
              </a:ext>
            </a:extLst>
          </p:cNvPr>
          <p:cNvSpPr/>
          <p:nvPr/>
        </p:nvSpPr>
        <p:spPr>
          <a:xfrm>
            <a:off x="9186171" y="5366329"/>
            <a:ext cx="1790700" cy="895350"/>
          </a:xfrm>
          <a:prstGeom prst="roundRect">
            <a:avLst/>
          </a:prstGeom>
          <a:solidFill>
            <a:srgbClr val="5C99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Calibri" panose="020F0502020204030204"/>
              </a:rPr>
              <a:t>Calf Scours</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2" name="Content Placeholder 11">
            <a:extLst>
              <a:ext uri="{FF2B5EF4-FFF2-40B4-BE49-F238E27FC236}">
                <a16:creationId xmlns:a16="http://schemas.microsoft.com/office/drawing/2014/main" id="{2FDEF75C-B3DC-4ED2-8B11-91F5229642F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716706" y="485132"/>
            <a:ext cx="1501400" cy="2013078"/>
          </a:xfrm>
          <a:prstGeom prst="rect">
            <a:avLst/>
          </a:prstGeom>
          <a:ln>
            <a:noFill/>
          </a:ln>
          <a:effectLst>
            <a:outerShdw blurRad="292100" dist="139700" dir="2700000" algn="tl" rotWithShape="0">
              <a:srgbClr val="333333">
                <a:alpha val="65000"/>
              </a:srgbClr>
            </a:outerShdw>
          </a:effectLst>
        </p:spPr>
      </p:pic>
      <p:pic>
        <p:nvPicPr>
          <p:cNvPr id="12" name="Content Placeholder 8" descr="Preview of pages 1-5 of the Step 2 self assessment biosecurity checklist for a dairy farm. "/>
          <p:cNvPicPr>
            <a:picLocks noGrp="1" noChangeAspect="1"/>
          </p:cNvPicPr>
          <p:nvPr>
            <p:ph sz="half" idx="4294967295"/>
          </p:nvPr>
        </p:nvPicPr>
        <p:blipFill>
          <a:blip r:embed="rId6" cstate="print">
            <a:extLst>
              <a:ext uri="{28A0092B-C50C-407E-A947-70E740481C1C}">
                <a14:useLocalDpi xmlns:a14="http://schemas.microsoft.com/office/drawing/2010/main" val="0"/>
              </a:ext>
            </a:extLst>
          </a:blip>
          <a:stretch>
            <a:fillRect/>
          </a:stretch>
        </p:blipFill>
        <p:spPr>
          <a:xfrm>
            <a:off x="7344270" y="1252438"/>
            <a:ext cx="1402469" cy="18149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89998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grpId="0" nodeType="clickEffect">
                                  <p:stCondLst>
                                    <p:cond delay="0"/>
                                  </p:stCondLst>
                                  <p:childTnLst>
                                    <p:animMotion origin="layout" path="M 0 0 L 0 0.42269 " pathEditMode="relative" rAng="0" ptsTypes="AA">
                                      <p:cBhvr>
                                        <p:cTn id="23" dur="2000" fill="hold"/>
                                        <p:tgtEl>
                                          <p:spTgt spid="10"/>
                                        </p:tgtEl>
                                        <p:attrNameLst>
                                          <p:attrName>ppt_x</p:attrName>
                                          <p:attrName>ppt_y</p:attrName>
                                        </p:attrNameLst>
                                      </p:cBhvr>
                                      <p:rCtr x="0" y="21134"/>
                                    </p:animMotion>
                                  </p:childTnLst>
                                </p:cTn>
                              </p:par>
                              <p:par>
                                <p:cTn id="24" presetID="10" presetClass="exit" presetSubtype="0" fill="hold" grpId="0" nodeType="withEffect">
                                  <p:stCondLst>
                                    <p:cond delay="0"/>
                                  </p:stCondLst>
                                  <p:childTnLst>
                                    <p:animEffect transition="out" filter="fade">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20"/>
                                        </p:tgtEl>
                                      </p:cBhvr>
                                    </p:animEffect>
                                    <p:set>
                                      <p:cBhvr>
                                        <p:cTn id="29" dur="1" fill="hold">
                                          <p:stCondLst>
                                            <p:cond delay="499"/>
                                          </p:stCondLst>
                                        </p:cTn>
                                        <p:tgtEl>
                                          <p:spTgt spid="20"/>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21"/>
                                        </p:tgtEl>
                                      </p:cBhvr>
                                    </p:animEffect>
                                    <p:set>
                                      <p:cBhvr>
                                        <p:cTn id="35" dur="1" fill="hold">
                                          <p:stCondLst>
                                            <p:cond delay="499"/>
                                          </p:stCondLst>
                                        </p:cTn>
                                        <p:tgtEl>
                                          <p:spTgt spid="21"/>
                                        </p:tgtEl>
                                        <p:attrNameLst>
                                          <p:attrName>style.visibility</p:attrName>
                                        </p:attrNameLst>
                                      </p:cBhvr>
                                      <p:to>
                                        <p:strVal val="hidden"/>
                                      </p:to>
                                    </p:set>
                                  </p:childTnLst>
                                </p:cTn>
                              </p:par>
                            </p:childTnLst>
                          </p:cTn>
                        </p:par>
                        <p:par>
                          <p:cTn id="36" fill="hold">
                            <p:stCondLst>
                              <p:cond delay="2000"/>
                            </p:stCondLst>
                            <p:childTnLst>
                              <p:par>
                                <p:cTn id="37" presetID="42" presetClass="entr" presetSubtype="0"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childTnLst>
                          </p:cTn>
                        </p:par>
                        <p:par>
                          <p:cTn id="42" fill="hold">
                            <p:stCondLst>
                              <p:cond delay="3000"/>
                            </p:stCondLst>
                            <p:childTnLst>
                              <p:par>
                                <p:cTn id="43" presetID="42" presetClass="entr" presetSubtype="0" fill="hold" nodeType="afterEffect">
                                  <p:stCondLst>
                                    <p:cond delay="75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1000"/>
                                        <p:tgtEl>
                                          <p:spTgt spid="17"/>
                                        </p:tgtEl>
                                      </p:cBhvr>
                                    </p:animEffect>
                                    <p:anim calcmode="lin" valueType="num">
                                      <p:cBhvr>
                                        <p:cTn id="46" dur="1000" fill="hold"/>
                                        <p:tgtEl>
                                          <p:spTgt spid="17"/>
                                        </p:tgtEl>
                                        <p:attrNameLst>
                                          <p:attrName>ppt_x</p:attrName>
                                        </p:attrNameLst>
                                      </p:cBhvr>
                                      <p:tavLst>
                                        <p:tav tm="0">
                                          <p:val>
                                            <p:strVal val="#ppt_x"/>
                                          </p:val>
                                        </p:tav>
                                        <p:tav tm="100000">
                                          <p:val>
                                            <p:strVal val="#ppt_x"/>
                                          </p:val>
                                        </p:tav>
                                      </p:tavLst>
                                    </p:anim>
                                    <p:anim calcmode="lin" valueType="num">
                                      <p:cBhvr>
                                        <p:cTn id="47" dur="1000" fill="hold"/>
                                        <p:tgtEl>
                                          <p:spTgt spid="17"/>
                                        </p:tgtEl>
                                        <p:attrNameLst>
                                          <p:attrName>ppt_y</p:attrName>
                                        </p:attrNameLst>
                                      </p:cBhvr>
                                      <p:tavLst>
                                        <p:tav tm="0">
                                          <p:val>
                                            <p:strVal val="#ppt_y+.1"/>
                                          </p:val>
                                        </p:tav>
                                        <p:tav tm="100000">
                                          <p:val>
                                            <p:strVal val="#ppt_y"/>
                                          </p:val>
                                        </p:tav>
                                      </p:tavLst>
                                    </p:anim>
                                  </p:childTnLst>
                                </p:cTn>
                              </p:par>
                            </p:childTnLst>
                          </p:cTn>
                        </p:par>
                        <p:par>
                          <p:cTn id="48" fill="hold">
                            <p:stCondLst>
                              <p:cond delay="4750"/>
                            </p:stCondLst>
                            <p:childTnLst>
                              <p:par>
                                <p:cTn id="49" presetID="42" presetClass="entr" presetSubtype="0" fill="hold" nodeType="after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1000"/>
                                        <p:tgtEl>
                                          <p:spTgt spid="12"/>
                                        </p:tgtEl>
                                      </p:cBhvr>
                                    </p:animEffect>
                                    <p:anim calcmode="lin" valueType="num">
                                      <p:cBhvr>
                                        <p:cTn id="52" dur="1000" fill="hold"/>
                                        <p:tgtEl>
                                          <p:spTgt spid="12"/>
                                        </p:tgtEl>
                                        <p:attrNameLst>
                                          <p:attrName>ppt_x</p:attrName>
                                        </p:attrNameLst>
                                      </p:cBhvr>
                                      <p:tavLst>
                                        <p:tav tm="0">
                                          <p:val>
                                            <p:strVal val="#ppt_x"/>
                                          </p:val>
                                        </p:tav>
                                        <p:tav tm="100000">
                                          <p:val>
                                            <p:strVal val="#ppt_x"/>
                                          </p:val>
                                        </p:tav>
                                      </p:tavLst>
                                    </p:anim>
                                    <p:anim calcmode="lin" valueType="num">
                                      <p:cBhvr>
                                        <p:cTn id="53" dur="1000" fill="hold"/>
                                        <p:tgtEl>
                                          <p:spTgt spid="12"/>
                                        </p:tgtEl>
                                        <p:attrNameLst>
                                          <p:attrName>ppt_y</p:attrName>
                                        </p:attrNameLst>
                                      </p:cBhvr>
                                      <p:tavLst>
                                        <p:tav tm="0">
                                          <p:val>
                                            <p:strVal val="#ppt_y+.1"/>
                                          </p:val>
                                        </p:tav>
                                        <p:tav tm="100000">
                                          <p:val>
                                            <p:strVal val="#ppt_y"/>
                                          </p:val>
                                        </p:tav>
                                      </p:tavLst>
                                    </p:anim>
                                  </p:childTnLst>
                                </p:cTn>
                              </p:par>
                            </p:childTnLst>
                          </p:cTn>
                        </p:par>
                        <p:par>
                          <p:cTn id="54" fill="hold">
                            <p:stCondLst>
                              <p:cond delay="5750"/>
                            </p:stCondLst>
                            <p:childTnLst>
                              <p:par>
                                <p:cTn id="55" presetID="42" presetClass="entr" presetSubtype="0" fill="hold" nodeType="after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1000"/>
                                        <p:tgtEl>
                                          <p:spTgt spid="22"/>
                                        </p:tgtEl>
                                      </p:cBhvr>
                                    </p:animEffect>
                                    <p:anim calcmode="lin" valueType="num">
                                      <p:cBhvr>
                                        <p:cTn id="58" dur="1000" fill="hold"/>
                                        <p:tgtEl>
                                          <p:spTgt spid="22"/>
                                        </p:tgtEl>
                                        <p:attrNameLst>
                                          <p:attrName>ppt_x</p:attrName>
                                        </p:attrNameLst>
                                      </p:cBhvr>
                                      <p:tavLst>
                                        <p:tav tm="0">
                                          <p:val>
                                            <p:strVal val="#ppt_x"/>
                                          </p:val>
                                        </p:tav>
                                        <p:tav tm="100000">
                                          <p:val>
                                            <p:strVal val="#ppt_x"/>
                                          </p:val>
                                        </p:tav>
                                      </p:tavLst>
                                    </p:anim>
                                    <p:anim calcmode="lin" valueType="num">
                                      <p:cBhvr>
                                        <p:cTn id="5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8" grpId="1" animBg="1"/>
      <p:bldP spid="9" grpId="0" animBg="1"/>
      <p:bldP spid="9" grpId="1" animBg="1"/>
      <p:bldP spid="20" grpId="0" animBg="1"/>
      <p:bldP spid="20" grpId="1" animBg="1"/>
      <p:bldP spid="21" grpId="0" animBg="1"/>
      <p:bldP spid="21"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www.securemilk.org</a:t>
            </a:r>
          </a:p>
        </p:txBody>
      </p:sp>
      <p:pic>
        <p:nvPicPr>
          <p:cNvPr id="3" name="Content Placeholder 2" descr="Secure milk supply website with arrows pointing to the SMS plan and video on the home page."/>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750366" y="1418056"/>
            <a:ext cx="4731025" cy="5121660"/>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33802" y="3978886"/>
            <a:ext cx="2476500" cy="1767522"/>
          </a:xfrm>
          <a:prstGeom prst="rect">
            <a:avLst/>
          </a:prstGeom>
          <a:ln>
            <a:noFill/>
          </a:ln>
          <a:effectLst>
            <a:outerShdw blurRad="292100" dist="139700" dir="2700000" algn="tl" rotWithShape="0">
              <a:srgbClr val="333333">
                <a:alpha val="65000"/>
              </a:srgbClr>
            </a:outerShdw>
          </a:effectLst>
        </p:spPr>
      </p:pic>
      <p:sp>
        <p:nvSpPr>
          <p:cNvPr id="14" name="Right Arrow 13"/>
          <p:cNvSpPr/>
          <p:nvPr/>
        </p:nvSpPr>
        <p:spPr>
          <a:xfrm rot="9009308">
            <a:off x="6356700" y="4945570"/>
            <a:ext cx="2434461" cy="418260"/>
          </a:xfrm>
          <a:prstGeom prst="rightArrow">
            <a:avLst/>
          </a:prstGeom>
          <a:solidFill>
            <a:srgbClr val="5C99C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50155" y="5154701"/>
            <a:ext cx="1447800" cy="1447800"/>
          </a:xfrm>
          <a:prstGeom prst="rect">
            <a:avLst/>
          </a:prstGeom>
          <a:ln>
            <a:noFill/>
          </a:ln>
          <a:effectLst>
            <a:outerShdw blurRad="292100" dist="139700" dir="2700000" algn="tl" rotWithShape="0">
              <a:srgbClr val="333333">
                <a:alpha val="65000"/>
              </a:srgbClr>
            </a:outerShdw>
          </a:effectLst>
        </p:spPr>
      </p:pic>
      <p:sp>
        <p:nvSpPr>
          <p:cNvPr id="16" name="Right Arrow 15"/>
          <p:cNvSpPr/>
          <p:nvPr/>
        </p:nvSpPr>
        <p:spPr>
          <a:xfrm>
            <a:off x="3352802" y="5682244"/>
            <a:ext cx="1057274" cy="392715"/>
          </a:xfrm>
          <a:prstGeom prst="rightArrow">
            <a:avLst/>
          </a:prstGeom>
          <a:solidFill>
            <a:srgbClr val="5C99C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34796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22" presetClass="entr" presetSubtype="2"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wipe(right)">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par>
                                <p:cTn id="14" presetID="22" presetClass="entr" presetSubtype="8"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Preview of self assessment checklist for enhanced biosecurity and FMD prevention. "/>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7950" t="7019" r="6339"/>
          <a:stretch/>
        </p:blipFill>
        <p:spPr>
          <a:xfrm>
            <a:off x="1532244" y="1611475"/>
            <a:ext cx="3214610" cy="4515630"/>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normAutofit/>
          </a:bodyPr>
          <a:lstStyle/>
          <a:p>
            <a:r>
              <a:rPr lang="en-US" dirty="0"/>
              <a:t>Resources</a:t>
            </a:r>
          </a:p>
        </p:txBody>
      </p:sp>
      <p:pic>
        <p:nvPicPr>
          <p:cNvPr id="7" name="Picture 6" descr="Preview of information manual on enhanced biosecurity FMD prevention. "/>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91001" y="2057400"/>
            <a:ext cx="3278575" cy="4242860"/>
          </a:xfrm>
          <a:prstGeom prst="rect">
            <a:avLst/>
          </a:prstGeom>
          <a:ln>
            <a:noFill/>
          </a:ln>
          <a:effectLst>
            <a:outerShdw blurRad="190500" algn="tl" rotWithShape="0">
              <a:srgbClr val="000000">
                <a:alpha val="70000"/>
              </a:srgbClr>
            </a:outerShdw>
          </a:effectLst>
        </p:spPr>
      </p:pic>
      <p:sp>
        <p:nvSpPr>
          <p:cNvPr id="10" name="TextBox 9"/>
          <p:cNvSpPr txBox="1"/>
          <p:nvPr/>
        </p:nvSpPr>
        <p:spPr>
          <a:xfrm>
            <a:off x="4191000" y="6388364"/>
            <a:ext cx="3276600" cy="369332"/>
          </a:xfrm>
          <a:prstGeom prst="rect">
            <a:avLst/>
          </a:prstGeom>
          <a:noFill/>
        </p:spPr>
        <p:txBody>
          <a:bodyPr wrap="square" rtlCol="0">
            <a:spAutoFit/>
          </a:bodyPr>
          <a:lstStyle/>
          <a:p>
            <a:pPr algn="ctr"/>
            <a:r>
              <a:rPr lang="en-US" dirty="0">
                <a:solidFill>
                  <a:srgbClr val="000000"/>
                </a:solidFill>
                <a:latin typeface="Verdana" panose="020B0604030504040204" pitchFamily="34" charset="0"/>
                <a:ea typeface="Verdana" panose="020B0604030504040204" pitchFamily="34" charset="0"/>
                <a:cs typeface="Verdana" panose="020B0604030504040204" pitchFamily="34" charset="0"/>
                <a:hlinkClick r:id="rId5"/>
              </a:rPr>
              <a:t>www.securemilk.org</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 </a:t>
            </a:r>
            <a:r>
              <a:rPr lang="en-US" dirty="0">
                <a:solidFill>
                  <a:srgbClr val="1861A9"/>
                </a:solidFill>
                <a:latin typeface="Verdana" panose="020B0604030504040204" pitchFamily="34" charset="0"/>
                <a:ea typeface="Verdana" panose="020B0604030504040204" pitchFamily="34" charset="0"/>
                <a:cs typeface="Verdana" panose="020B0604030504040204" pitchFamily="34" charset="0"/>
              </a:rPr>
              <a:t> </a:t>
            </a:r>
          </a:p>
        </p:txBody>
      </p:sp>
      <p:pic>
        <p:nvPicPr>
          <p:cNvPr id="11" name="Content Placeholder 6" descr="Preview of enhanced biosecurity plan for FMD prevention"/>
          <p:cNvPicPr>
            <a:picLocks noGrp="1" noChangeAspect="1"/>
          </p:cNvPicPr>
          <p:nvPr>
            <p:ph sz="half" idx="2"/>
          </p:nvPr>
        </p:nvPicPr>
        <p:blipFill>
          <a:blip r:embed="rId6" cstate="print">
            <a:extLst>
              <a:ext uri="{28A0092B-C50C-407E-A947-70E740481C1C}">
                <a14:useLocalDpi xmlns:a14="http://schemas.microsoft.com/office/drawing/2010/main" val="0"/>
              </a:ext>
            </a:extLst>
          </a:blip>
          <a:stretch>
            <a:fillRect/>
          </a:stretch>
        </p:blipFill>
        <p:spPr>
          <a:xfrm>
            <a:off x="7399318" y="1611475"/>
            <a:ext cx="3294872" cy="4525963"/>
          </a:xfrm>
          <a:prstGeom prst="rect">
            <a:avLst/>
          </a:prstGeom>
          <a:ln>
            <a:noFill/>
          </a:ln>
          <a:effectLst>
            <a:outerShdw blurRad="292100" dist="139700" dir="2700000" algn="tl" rotWithShape="0">
              <a:srgbClr val="333333">
                <a:alpha val="65000"/>
              </a:srgbClr>
            </a:outerShdw>
          </a:effectLst>
        </p:spPr>
      </p:pic>
      <p:sp>
        <p:nvSpPr>
          <p:cNvPr id="8" name="Rounded Rectangle 7"/>
          <p:cNvSpPr/>
          <p:nvPr/>
        </p:nvSpPr>
        <p:spPr>
          <a:xfrm>
            <a:off x="3670972" y="2895600"/>
            <a:ext cx="4850056" cy="762000"/>
          </a:xfrm>
          <a:prstGeom prst="roundRect">
            <a:avLst/>
          </a:prstGeom>
          <a:solidFill>
            <a:srgbClr val="5C99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i="1" dirty="0">
                <a:solidFill>
                  <a:prstClr val="white"/>
                </a:solidFill>
                <a:latin typeface="Calibri"/>
              </a:rPr>
              <a:t>Enhanced</a:t>
            </a:r>
            <a:r>
              <a:rPr lang="en-US" sz="4000" dirty="0">
                <a:solidFill>
                  <a:prstClr val="white"/>
                </a:solidFill>
                <a:latin typeface="Calibri"/>
              </a:rPr>
              <a:t> Biosecurity</a:t>
            </a:r>
          </a:p>
        </p:txBody>
      </p:sp>
    </p:spTree>
    <p:extLst>
      <p:ext uri="{BB962C8B-B14F-4D97-AF65-F5344CB8AC3E}">
        <p14:creationId xmlns:p14="http://schemas.microsoft.com/office/powerpoint/2010/main" val="367385826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50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childTnLst>
                                </p:cTn>
                              </p:par>
                              <p:par>
                                <p:cTn id="21" presetID="42" presetClass="entr" presetSubtype="0" fill="hold" grpId="0" nodeType="withEffect">
                                  <p:stCondLst>
                                    <p:cond delay="50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Checklist/Plan Topics </a:t>
            </a:r>
            <a:endParaRPr lang="en-US" i="1" dirty="0"/>
          </a:p>
        </p:txBody>
      </p:sp>
      <p:sp>
        <p:nvSpPr>
          <p:cNvPr id="3" name="Content Placeholder 2"/>
          <p:cNvSpPr>
            <a:spLocks noGrp="1"/>
          </p:cNvSpPr>
          <p:nvPr>
            <p:ph sz="half" idx="1"/>
          </p:nvPr>
        </p:nvSpPr>
        <p:spPr>
          <a:xfrm>
            <a:off x="838199" y="1825625"/>
            <a:ext cx="5853545" cy="4351339"/>
          </a:xfrm>
        </p:spPr>
        <p:txBody>
          <a:bodyPr>
            <a:normAutofit fontScale="85000" lnSpcReduction="20000"/>
          </a:bodyPr>
          <a:lstStyle/>
          <a:p>
            <a:r>
              <a:rPr lang="en-US" dirty="0"/>
              <a:t>Training</a:t>
            </a:r>
          </a:p>
          <a:p>
            <a:r>
              <a:rPr lang="en-US" dirty="0"/>
              <a:t>Protecting Your Herd</a:t>
            </a:r>
          </a:p>
          <a:p>
            <a:r>
              <a:rPr lang="en-US" dirty="0"/>
              <a:t>Vehicles and Equipment</a:t>
            </a:r>
          </a:p>
          <a:p>
            <a:r>
              <a:rPr lang="en-US" dirty="0"/>
              <a:t>Cleaning and Disinfection</a:t>
            </a:r>
          </a:p>
          <a:p>
            <a:r>
              <a:rPr lang="en-US" dirty="0"/>
              <a:t>Personnel</a:t>
            </a:r>
          </a:p>
          <a:p>
            <a:r>
              <a:rPr lang="en-US" dirty="0"/>
              <a:t>Animal Movement</a:t>
            </a:r>
          </a:p>
          <a:p>
            <a:r>
              <a:rPr lang="en-US" dirty="0"/>
              <a:t>Animal Products</a:t>
            </a:r>
          </a:p>
          <a:p>
            <a:r>
              <a:rPr lang="en-US" dirty="0"/>
              <a:t>Carcass Disposal</a:t>
            </a:r>
          </a:p>
          <a:p>
            <a:r>
              <a:rPr lang="en-US" dirty="0"/>
              <a:t>Manure Management</a:t>
            </a:r>
          </a:p>
          <a:p>
            <a:r>
              <a:rPr lang="en-US" dirty="0"/>
              <a:t>Wildlife, Rodent, Other </a:t>
            </a:r>
            <a:br>
              <a:rPr lang="en-US" dirty="0"/>
            </a:br>
            <a:r>
              <a:rPr lang="en-US" dirty="0"/>
              <a:t>Animal Control</a:t>
            </a:r>
          </a:p>
          <a:p>
            <a:r>
              <a:rPr lang="en-US" dirty="0"/>
              <a:t>Feed</a:t>
            </a:r>
          </a:p>
        </p:txBody>
      </p:sp>
      <p:sp>
        <p:nvSpPr>
          <p:cNvPr id="8" name="TextBox 7">
            <a:extLst>
              <a:ext uri="{FF2B5EF4-FFF2-40B4-BE49-F238E27FC236}">
                <a16:creationId xmlns:a16="http://schemas.microsoft.com/office/drawing/2014/main" id="{FB09661B-6E66-4BB8-B5CA-D9BDC1BA579F}"/>
              </a:ext>
            </a:extLst>
          </p:cNvPr>
          <p:cNvSpPr txBox="1"/>
          <p:nvPr/>
        </p:nvSpPr>
        <p:spPr>
          <a:xfrm>
            <a:off x="4518870" y="6182379"/>
            <a:ext cx="4495800" cy="52322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sym typeface="Arial"/>
                <a:hlinkClick r:id="rId3"/>
              </a:rPr>
              <a:t>www.securemilk.org</a:t>
            </a:r>
            <a:r>
              <a:rPr kumimoji="0" lang="en-US" sz="18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sym typeface="Arial"/>
              </a:rPr>
              <a:t>  </a:t>
            </a:r>
          </a:p>
        </p:txBody>
      </p:sp>
      <p:pic>
        <p:nvPicPr>
          <p:cNvPr id="9" name="Content Placeholder 8"/>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5722204" y="2084777"/>
            <a:ext cx="2961889" cy="3833033"/>
          </a:xfrm>
          <a:prstGeom prst="rect">
            <a:avLst/>
          </a:prstGeom>
          <a:ln>
            <a:noFill/>
          </a:ln>
          <a:effectLst>
            <a:outerShdw blurRad="292100" dist="139700" dir="2700000" algn="tl" rotWithShape="0">
              <a:srgbClr val="333333">
                <a:alpha val="65000"/>
              </a:srgbClr>
            </a:outerShdw>
          </a:effectLst>
        </p:spPr>
      </p:pic>
      <p:pic>
        <p:nvPicPr>
          <p:cNvPr id="14" name="Content Placeholder 11">
            <a:extLst>
              <a:ext uri="{FF2B5EF4-FFF2-40B4-BE49-F238E27FC236}">
                <a16:creationId xmlns:a16="http://schemas.microsoft.com/office/drawing/2014/main" id="{96394368-DFAD-4077-A143-D212FA90E0E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508615" y="1260786"/>
            <a:ext cx="3234208" cy="4336427"/>
          </a:xfrm>
          <a:prstGeom prst="rect">
            <a:avLst/>
          </a:prstGeom>
          <a:ln>
            <a:noFill/>
          </a:ln>
          <a:effectLst>
            <a:outerShdw blurRad="292100" dist="139700" dir="2700000" algn="tl" rotWithShape="0">
              <a:srgbClr val="333333">
                <a:alpha val="65000"/>
              </a:srgbClr>
            </a:outerShdw>
          </a:effectLst>
        </p:spPr>
      </p:pic>
      <p:sp>
        <p:nvSpPr>
          <p:cNvPr id="12" name="Left-Right Arrow 11"/>
          <p:cNvSpPr/>
          <p:nvPr/>
        </p:nvSpPr>
        <p:spPr>
          <a:xfrm rot="19675039">
            <a:off x="7669046" y="3334539"/>
            <a:ext cx="1961803" cy="392715"/>
          </a:xfrm>
          <a:prstGeom prst="leftRightArrow">
            <a:avLst/>
          </a:prstGeom>
          <a:solidFill>
            <a:srgbClr val="5C99C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prstClr val="white"/>
              </a:solidFill>
              <a:latin typeface="Calibri" panose="020F0502020204030204"/>
              <a:sym typeface="Arial"/>
            </a:endParaRPr>
          </a:p>
        </p:txBody>
      </p:sp>
    </p:spTree>
    <p:extLst>
      <p:ext uri="{BB962C8B-B14F-4D97-AF65-F5344CB8AC3E}">
        <p14:creationId xmlns:p14="http://schemas.microsoft.com/office/powerpoint/2010/main" val="2771004434"/>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22" presetClass="entr" presetSubtype="8"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wipe(left)">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Secure milk supply website with arrows pointing to the producer tab where  the enhanced biosecurity plan template can be found."/>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81705" y="195949"/>
            <a:ext cx="6428590" cy="6389786"/>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4681201" y="337285"/>
            <a:ext cx="4495800" cy="52322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sym typeface="Arial"/>
                <a:hlinkClick r:id="rId4"/>
              </a:rPr>
              <a:t>www.securemilk.org</a:t>
            </a:r>
            <a:r>
              <a:rPr kumimoji="0" lang="en-US" sz="18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sym typeface="Arial"/>
              </a:rPr>
              <a:t>  </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50463" y="1804236"/>
            <a:ext cx="2476500" cy="1767522"/>
          </a:xfrm>
          <a:prstGeom prst="rect">
            <a:avLst/>
          </a:prstGeom>
          <a:ln>
            <a:noFill/>
          </a:ln>
          <a:effectLst>
            <a:outerShdw blurRad="292100" dist="139700" dir="2700000" algn="tl" rotWithShape="0">
              <a:srgbClr val="333333">
                <a:alpha val="65000"/>
              </a:srgbClr>
            </a:outerShdw>
          </a:effectLst>
        </p:spPr>
      </p:pic>
      <p:sp>
        <p:nvSpPr>
          <p:cNvPr id="6" name="Right Arrow 5"/>
          <p:cNvSpPr/>
          <p:nvPr/>
        </p:nvSpPr>
        <p:spPr>
          <a:xfrm rot="11688294">
            <a:off x="4585497" y="1714542"/>
            <a:ext cx="5052031" cy="413135"/>
          </a:xfrm>
          <a:prstGeom prst="rightArrow">
            <a:avLst/>
          </a:prstGeom>
          <a:solidFill>
            <a:srgbClr val="5C99C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6472" y="1575017"/>
            <a:ext cx="1447800" cy="1447800"/>
          </a:xfrm>
          <a:prstGeom prst="rect">
            <a:avLst/>
          </a:prstGeom>
          <a:ln>
            <a:noFill/>
          </a:ln>
          <a:effectLst>
            <a:outerShdw blurRad="292100" dist="139700" dir="2700000" algn="tl" rotWithShape="0">
              <a:srgbClr val="333333">
                <a:alpha val="65000"/>
              </a:srgbClr>
            </a:outerShdw>
          </a:effectLst>
        </p:spPr>
      </p:pic>
      <p:sp>
        <p:nvSpPr>
          <p:cNvPr id="8" name="Right Arrow 7"/>
          <p:cNvSpPr/>
          <p:nvPr/>
        </p:nvSpPr>
        <p:spPr>
          <a:xfrm>
            <a:off x="1727600" y="2225850"/>
            <a:ext cx="1157931" cy="392715"/>
          </a:xfrm>
          <a:prstGeom prst="rightArrow">
            <a:avLst/>
          </a:prstGeom>
          <a:solidFill>
            <a:srgbClr val="5C99C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9" name="Rounded Rectangle 8"/>
          <p:cNvSpPr/>
          <p:nvPr/>
        </p:nvSpPr>
        <p:spPr>
          <a:xfrm>
            <a:off x="885674" y="4105089"/>
            <a:ext cx="2841781" cy="1086754"/>
          </a:xfrm>
          <a:prstGeom prst="roundRect">
            <a:avLst/>
          </a:prstGeom>
          <a:solidFill>
            <a:srgbClr val="5C99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0" i="1" u="none" strike="noStrike" kern="0" cap="none" spc="0" normalizeH="0" baseline="0" noProof="0" dirty="0">
                <a:ln>
                  <a:noFill/>
                </a:ln>
                <a:solidFill>
                  <a:prstClr val="white"/>
                </a:solidFill>
                <a:effectLst/>
                <a:uLnTx/>
                <a:uFillTx/>
                <a:latin typeface="Calibri" panose="020F0502020204030204"/>
                <a:ea typeface="+mn-ea"/>
                <a:cs typeface="+mn-cs"/>
                <a:sym typeface="Arial"/>
              </a:rPr>
              <a:t>Enhanced</a:t>
            </a:r>
            <a:r>
              <a:rPr kumimoji="0" lang="en-US" sz="3733" b="0" i="0" u="none" strike="noStrike" kern="0" cap="none" spc="0" normalizeH="0" baseline="0" noProof="0" dirty="0">
                <a:ln>
                  <a:noFill/>
                </a:ln>
                <a:solidFill>
                  <a:prstClr val="white"/>
                </a:solidFill>
                <a:effectLst/>
                <a:uLnTx/>
                <a:uFillTx/>
                <a:latin typeface="Calibri" panose="020F0502020204030204"/>
                <a:ea typeface="+mn-ea"/>
                <a:cs typeface="+mn-cs"/>
                <a:sym typeface="Arial"/>
              </a:rPr>
              <a:t> </a:t>
            </a:r>
            <a:r>
              <a:rPr kumimoji="0" lang="en-US" sz="3733" b="0" i="0" u="none" strike="noStrike" kern="0" cap="none" spc="0" normalizeH="0" baseline="0" noProof="0" dirty="0" smtClean="0">
                <a:ln>
                  <a:noFill/>
                </a:ln>
                <a:solidFill>
                  <a:prstClr val="white"/>
                </a:solidFill>
                <a:effectLst/>
                <a:uLnTx/>
                <a:uFillTx/>
                <a:latin typeface="Calibri" panose="020F0502020204030204"/>
                <a:ea typeface="+mn-ea"/>
                <a:cs typeface="+mn-cs"/>
                <a:sym typeface="Arial"/>
              </a:rPr>
              <a:t>Biosecurity</a:t>
            </a:r>
            <a:endParaRPr kumimoji="0" lang="en-US" sz="3733" b="0" i="0" u="none" strike="noStrike" kern="0" cap="none" spc="0" normalizeH="0" baseline="0" noProof="0" dirty="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2869458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par>
                                <p:cTn id="12" presetID="22" presetClass="entr" presetSubtype="2"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right)">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22" presetClass="entr" presetSubtype="8"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8" grpId="0" animBg="1"/>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0"/>
            <a:ext cx="8229600" cy="1143000"/>
          </a:xfrm>
        </p:spPr>
        <p:txBody>
          <a:bodyPr/>
          <a:lstStyle/>
          <a:p>
            <a:r>
              <a:rPr lang="en-US" dirty="0"/>
              <a:t>Biosecurity Posters</a:t>
            </a:r>
          </a:p>
        </p:txBody>
      </p:sp>
      <p:pic>
        <p:nvPicPr>
          <p:cNvPr id="11" name="Content Placeholder 10" descr="Protecting the dairy herd biosecurity poster in Spanish"/>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2355637" y="1109539"/>
            <a:ext cx="3276600" cy="4914900"/>
          </a:xfrm>
          <a:prstGeom prst="rect">
            <a:avLst/>
          </a:prstGeom>
          <a:effectLst>
            <a:outerShdw blurRad="114300" dist="38100" dir="2700000" sx="101000" sy="101000" algn="tl" rotWithShape="0">
              <a:prstClr val="black">
                <a:alpha val="40000"/>
              </a:prstClr>
            </a:outerShdw>
          </a:effectLst>
        </p:spPr>
      </p:pic>
      <p:pic>
        <p:nvPicPr>
          <p:cNvPr id="8" name="Picture 7" descr="Protecting the dairy herd, visitors without cattle contact biosecurity post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36987" y="1126673"/>
            <a:ext cx="3212009" cy="4818013"/>
          </a:xfrm>
          <a:prstGeom prst="rect">
            <a:avLst/>
          </a:prstGeom>
          <a:effectLst>
            <a:outerShdw blurRad="114300" dist="38100" dir="2700000" sx="101000" sy="101000" algn="tl" rotWithShape="0">
              <a:prstClr val="black">
                <a:alpha val="40000"/>
              </a:prstClr>
            </a:outerShdw>
          </a:effectLst>
        </p:spPr>
      </p:pic>
      <p:pic>
        <p:nvPicPr>
          <p:cNvPr id="7" name="Picture 6" descr="Protecting the dairy heard farm activities biosecurity poste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8200" y="1751381"/>
            <a:ext cx="3268460" cy="4902690"/>
          </a:xfrm>
          <a:prstGeom prst="rect">
            <a:avLst/>
          </a:prstGeom>
          <a:effectLst>
            <a:outerShdw blurRad="114300" dist="38100" dir="2700000" sx="101000" sy="101000" algn="tl" rotWithShape="0">
              <a:prstClr val="black">
                <a:alpha val="40000"/>
              </a:prstClr>
            </a:outerShdw>
          </a:effectLst>
        </p:spPr>
      </p:pic>
      <p:sp>
        <p:nvSpPr>
          <p:cNvPr id="9" name="TextBox 8"/>
          <p:cNvSpPr txBox="1"/>
          <p:nvPr/>
        </p:nvSpPr>
        <p:spPr>
          <a:xfrm>
            <a:off x="1600200" y="6228828"/>
            <a:ext cx="32766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hlinkClick r:id="rId6"/>
              </a:rPr>
              <a:t>www.securemilk.org</a:t>
            </a:r>
            <a:r>
              <a:rPr kumimoji="0" lang="en-US"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1800" b="0" i="0" u="none" strike="noStrike" kern="1200" cap="none" spc="0" normalizeH="0" baseline="0" noProof="0" dirty="0">
                <a:ln>
                  <a:noFill/>
                </a:ln>
                <a:solidFill>
                  <a:srgbClr val="1861A9"/>
                </a:solidFill>
                <a:effectLst/>
                <a:uLnTx/>
                <a:uFillTx/>
                <a:latin typeface="Verdana" panose="020B0604030504040204" pitchFamily="34" charset="0"/>
                <a:ea typeface="Verdana" panose="020B0604030504040204" pitchFamily="34" charset="0"/>
                <a:cs typeface="Verdana" panose="020B0604030504040204" pitchFamily="34" charset="0"/>
              </a:rPr>
              <a:t> </a:t>
            </a:r>
          </a:p>
        </p:txBody>
      </p:sp>
    </p:spTree>
    <p:extLst>
      <p:ext uri="{BB962C8B-B14F-4D97-AF65-F5344CB8AC3E}">
        <p14:creationId xmlns:p14="http://schemas.microsoft.com/office/powerpoint/2010/main" val="230786843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6"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250" fill="hold"/>
                                        <p:tgtEl>
                                          <p:spTgt spid="8"/>
                                        </p:tgtEl>
                                        <p:attrNameLst>
                                          <p:attrName>ppt_x</p:attrName>
                                        </p:attrNameLst>
                                      </p:cBhvr>
                                      <p:tavLst>
                                        <p:tav tm="0">
                                          <p:val>
                                            <p:strVal val="1+#ppt_w/2"/>
                                          </p:val>
                                        </p:tav>
                                        <p:tav tm="100000">
                                          <p:val>
                                            <p:strVal val="#ppt_x"/>
                                          </p:val>
                                        </p:tav>
                                      </p:tavLst>
                                    </p:anim>
                                    <p:anim calcmode="lin" valueType="num">
                                      <p:cBhvr additive="base">
                                        <p:cTn id="13" dur="125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2250"/>
                            </p:stCondLst>
                            <p:childTnLst>
                              <p:par>
                                <p:cTn id="15" presetID="2" presetClass="entr" presetSubtype="6"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250" fill="hold"/>
                                        <p:tgtEl>
                                          <p:spTgt spid="11"/>
                                        </p:tgtEl>
                                        <p:attrNameLst>
                                          <p:attrName>ppt_x</p:attrName>
                                        </p:attrNameLst>
                                      </p:cBhvr>
                                      <p:tavLst>
                                        <p:tav tm="0">
                                          <p:val>
                                            <p:strVal val="1+#ppt_w/2"/>
                                          </p:val>
                                        </p:tav>
                                        <p:tav tm="100000">
                                          <p:val>
                                            <p:strVal val="#ppt_x"/>
                                          </p:val>
                                        </p:tav>
                                      </p:tavLst>
                                    </p:anim>
                                    <p:anim calcmode="lin" valueType="num">
                                      <p:cBhvr additive="base">
                                        <p:cTn id="18" dur="125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3500"/>
                            </p:stCondLst>
                            <p:childTnLst>
                              <p:par>
                                <p:cTn id="20" presetID="42" presetClass="entr" presetSubtype="0"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hlinkClick r:id="rId3"/>
              </a:rPr>
              <a:t>www.cfsph.iastate.edu/biosecurity/</a:t>
            </a:r>
            <a:r>
              <a:rPr lang="en-US" dirty="0"/>
              <a:t> </a:t>
            </a:r>
          </a:p>
        </p:txBody>
      </p:sp>
      <p:sp>
        <p:nvSpPr>
          <p:cNvPr id="8" name="TextBox 7"/>
          <p:cNvSpPr txBox="1"/>
          <p:nvPr/>
        </p:nvSpPr>
        <p:spPr>
          <a:xfrm>
            <a:off x="9333653" y="4781973"/>
            <a:ext cx="2560320" cy="1241622"/>
          </a:xfrm>
          <a:prstGeom prst="rect">
            <a:avLst/>
          </a:prstGeom>
          <a:noFill/>
        </p:spPr>
        <p:txBody>
          <a:bodyPr wrap="square" rtlCol="0">
            <a:spAutoFit/>
          </a:bodyPr>
          <a:lstStyle/>
          <a:p>
            <a:pPr defTabSz="1219170">
              <a:buClr>
                <a:srgbClr val="000000"/>
              </a:buClr>
            </a:pPr>
            <a:r>
              <a:rPr lang="en-US" sz="1867" kern="0" dirty="0">
                <a:solidFill>
                  <a:srgbClr val="000000"/>
                </a:solidFill>
                <a:latin typeface="Verdana" panose="020B0604030504040204" pitchFamily="34" charset="0"/>
                <a:ea typeface="Verdana" panose="020B0604030504040204" pitchFamily="34" charset="0"/>
                <a:cs typeface="Arial"/>
                <a:sym typeface="Arial"/>
              </a:rPr>
              <a:t>Funding provided by USDA NADPRP and USDA NIFA NCR SARE</a:t>
            </a:r>
          </a:p>
        </p:txBody>
      </p:sp>
      <p:pic>
        <p:nvPicPr>
          <p:cNvPr id="6" name="Content Placeholder 5" descr="Graphical user interface, application&#10;&#10;Description automatically generated">
            <a:extLst>
              <a:ext uri="{FF2B5EF4-FFF2-40B4-BE49-F238E27FC236}">
                <a16:creationId xmlns:a16="http://schemas.microsoft.com/office/drawing/2014/main" id="{CACCE99B-356F-460E-B93B-EB667FBEA389}"/>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050625" y="1439187"/>
            <a:ext cx="6090750" cy="5222806"/>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331596184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1E65E-EA0B-4C88-9C9A-BAB304F4A371}"/>
              </a:ext>
            </a:extLst>
          </p:cNvPr>
          <p:cNvSpPr>
            <a:spLocks noGrp="1"/>
          </p:cNvSpPr>
          <p:nvPr>
            <p:ph type="title"/>
          </p:nvPr>
        </p:nvSpPr>
        <p:spPr/>
        <p:txBody>
          <a:bodyPr/>
          <a:lstStyle/>
          <a:p>
            <a:pPr algn="ctr"/>
            <a:r>
              <a:rPr lang="en-US" dirty="0"/>
              <a:t>Acknowledgements </a:t>
            </a:r>
          </a:p>
        </p:txBody>
      </p:sp>
      <p:sp>
        <p:nvSpPr>
          <p:cNvPr id="5" name="Content Placeholder 4"/>
          <p:cNvSpPr>
            <a:spLocks noGrp="1"/>
          </p:cNvSpPr>
          <p:nvPr>
            <p:ph idx="1"/>
          </p:nvPr>
        </p:nvSpPr>
        <p:spPr/>
        <p:txBody>
          <a:bodyPr/>
          <a:lstStyle/>
          <a:p>
            <a:pPr marL="0" indent="0" algn="ctr">
              <a:buNone/>
            </a:pPr>
            <a:r>
              <a:rPr lang="en-US" dirty="0">
                <a:latin typeface="Calibri" panose="020F0502020204030204" pitchFamily="34" charset="0"/>
              </a:rPr>
              <a:t>Development of this material was made possible through a grant provided to the CFSPH, ISU, CVM from the USDA APHIS through the NADPRP. ISU is an equal opportunity provider. For the full non-discrimination statement or accommodation inquiries, go to </a:t>
            </a:r>
            <a:r>
              <a:rPr lang="en-US" u="sng" dirty="0">
                <a:solidFill>
                  <a:srgbClr val="6888C9"/>
                </a:solidFill>
                <a:latin typeface="Calibri" panose="020F0502020204030204" pitchFamily="34" charset="0"/>
                <a:hlinkClick r:id="rId3" tooltip="http://www.extension.iastate.edu/diversity/ext"/>
              </a:rPr>
              <a:t>www.extension.iastate.edu/diversity/ext</a:t>
            </a:r>
            <a:r>
              <a:rPr lang="en-US" dirty="0">
                <a:latin typeface="Calibri" panose="020F0502020204030204" pitchFamily="34" charset="0"/>
              </a:rPr>
              <a:t>.</a:t>
            </a:r>
          </a:p>
          <a:p>
            <a:pPr marL="0" indent="0" algn="ctr">
              <a:buNone/>
            </a:pPr>
            <a:r>
              <a:rPr lang="en-US" dirty="0">
                <a:latin typeface="Calibri" panose="020F0502020204030204" pitchFamily="34" charset="0"/>
              </a:rPr>
              <a:t>Funding for the Secure Milk Supply Plan was made possible through a grant provided to the CFSPH from USDA APHIS.</a:t>
            </a:r>
          </a:p>
          <a:p>
            <a:endParaRPr lang="en-US" dirty="0"/>
          </a:p>
        </p:txBody>
      </p:sp>
    </p:spTree>
    <p:extLst>
      <p:ext uri="{BB962C8B-B14F-4D97-AF65-F5344CB8AC3E}">
        <p14:creationId xmlns:p14="http://schemas.microsoft.com/office/powerpoint/2010/main" val="24988479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2"/>
          <p:cNvSpPr>
            <a:spLocks noGrp="1" noChangeArrowheads="1"/>
          </p:cNvSpPr>
          <p:nvPr>
            <p:ph type="title"/>
          </p:nvPr>
        </p:nvSpPr>
        <p:spPr/>
        <p:txBody>
          <a:bodyPr/>
          <a:lstStyle/>
          <a:p>
            <a:r>
              <a:rPr lang="en-US" dirty="0"/>
              <a:t>Six Incredible Ways!</a:t>
            </a:r>
          </a:p>
        </p:txBody>
      </p:sp>
      <p:sp>
        <p:nvSpPr>
          <p:cNvPr id="461827" name="Rectangle 3"/>
          <p:cNvSpPr>
            <a:spLocks noGrp="1" noChangeArrowheads="1"/>
          </p:cNvSpPr>
          <p:nvPr>
            <p:ph type="body" sz="half" idx="1"/>
          </p:nvPr>
        </p:nvSpPr>
        <p:spPr/>
        <p:txBody>
          <a:bodyPr/>
          <a:lstStyle/>
          <a:p>
            <a:pPr marL="457200" indent="-457200">
              <a:buFont typeface="+mj-lt"/>
              <a:buAutoNum type="arabicPeriod"/>
            </a:pPr>
            <a:r>
              <a:rPr lang="en-US" dirty="0"/>
              <a:t>Aerosol</a:t>
            </a:r>
          </a:p>
          <a:p>
            <a:pPr marL="457200" indent="-457200">
              <a:buFont typeface="+mj-lt"/>
              <a:buAutoNum type="arabicPeriod"/>
            </a:pPr>
            <a:r>
              <a:rPr lang="en-US" dirty="0"/>
              <a:t>Direct contact</a:t>
            </a:r>
          </a:p>
          <a:p>
            <a:pPr marL="457200" indent="-457200">
              <a:buFont typeface="+mj-lt"/>
              <a:buAutoNum type="arabicPeriod"/>
            </a:pPr>
            <a:r>
              <a:rPr lang="en-US" dirty="0"/>
              <a:t>Fomite</a:t>
            </a:r>
          </a:p>
          <a:p>
            <a:pPr marL="457200" indent="-457200">
              <a:buFont typeface="+mj-lt"/>
              <a:buAutoNum type="arabicPeriod"/>
            </a:pPr>
            <a:r>
              <a:rPr lang="en-US" dirty="0"/>
              <a:t>Oral</a:t>
            </a:r>
          </a:p>
          <a:p>
            <a:pPr marL="457200" indent="-457200">
              <a:buFont typeface="+mj-lt"/>
              <a:buAutoNum type="arabicPeriod"/>
            </a:pPr>
            <a:r>
              <a:rPr lang="en-US" dirty="0"/>
              <a:t>Vector</a:t>
            </a:r>
          </a:p>
          <a:p>
            <a:pPr marL="457200" indent="-457200">
              <a:buFont typeface="+mj-lt"/>
              <a:buAutoNum type="arabicPeriod"/>
            </a:pPr>
            <a:r>
              <a:rPr lang="en-US" dirty="0"/>
              <a:t>Zoonotic</a:t>
            </a:r>
          </a:p>
        </p:txBody>
      </p:sp>
      <p:sp>
        <p:nvSpPr>
          <p:cNvPr id="461828" name="Rectangle 4"/>
          <p:cNvSpPr>
            <a:spLocks noChangeArrowheads="1"/>
          </p:cNvSpPr>
          <p:nvPr/>
        </p:nvSpPr>
        <p:spPr bwMode="auto">
          <a:xfrm>
            <a:off x="4800600" y="4419600"/>
            <a:ext cx="3886200" cy="1644650"/>
          </a:xfrm>
          <a:prstGeom prst="rect">
            <a:avLst/>
          </a:prstGeom>
          <a:noFill/>
          <a:ln w="9525">
            <a:noFill/>
            <a:miter lim="800000"/>
            <a:headEnd/>
            <a:tailEnd/>
          </a:ln>
          <a:effectLst/>
        </p:spPr>
        <p:txBody>
          <a:bodyPr lIns="91432" tIns="45716" rIns="91432" bIns="45716"/>
          <a:lstStyle/>
          <a:p>
            <a:pPr marL="971550" lvl="1" indent="-514350">
              <a:spcBef>
                <a:spcPct val="20000"/>
              </a:spcBef>
              <a:buFont typeface="+mj-lt"/>
              <a:buAutoNum type="arabicPeriod" startAt="4"/>
            </a:pPr>
            <a:endParaRPr lang="en-US" sz="2800" dirty="0"/>
          </a:p>
        </p:txBody>
      </p:sp>
      <p:sp>
        <p:nvSpPr>
          <p:cNvPr id="461831" name="Rectangle 7"/>
          <p:cNvSpPr>
            <a:spLocks noChangeArrowheads="1"/>
          </p:cNvSpPr>
          <p:nvPr/>
        </p:nvSpPr>
        <p:spPr bwMode="auto">
          <a:xfrm>
            <a:off x="1981200" y="4419600"/>
            <a:ext cx="3886200" cy="1644650"/>
          </a:xfrm>
          <a:prstGeom prst="rect">
            <a:avLst/>
          </a:prstGeom>
          <a:noFill/>
          <a:ln w="9525">
            <a:noFill/>
            <a:miter lim="800000"/>
            <a:headEnd/>
            <a:tailEnd/>
          </a:ln>
          <a:effectLst/>
        </p:spPr>
        <p:txBody>
          <a:bodyPr lIns="91432" tIns="45716" rIns="91432" bIns="45716"/>
          <a:lstStyle/>
          <a:p>
            <a:pPr marL="793750" lvl="1" indent="-514350">
              <a:spcBef>
                <a:spcPct val="20000"/>
              </a:spcBef>
              <a:buFont typeface="+mj-lt"/>
              <a:buAutoNum type="arabicPeriod"/>
            </a:pPr>
            <a:endParaRPr lang="en-US" sz="2800" b="1" dirty="0"/>
          </a:p>
        </p:txBody>
      </p:sp>
      <p:pic>
        <p:nvPicPr>
          <p:cNvPr id="13" name="Picture 4" descr="A cow sneezing. "/>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p:blipFill>
        <p:spPr>
          <a:xfrm>
            <a:off x="3913975" y="1488820"/>
            <a:ext cx="2647487" cy="24940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5" descr="A heifer licking her newly born calf "/>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928" r="12928" b="6031"/>
          <a:stretch/>
        </p:blipFill>
        <p:spPr>
          <a:xfrm>
            <a:off x="6674396" y="1463147"/>
            <a:ext cx="2651760" cy="2520582"/>
          </a:xfrm>
          <a:prstGeom prst="rect">
            <a:avLst/>
          </a:prstGeom>
          <a:ln>
            <a:noFill/>
          </a:ln>
          <a:effectLst>
            <a:outerShdw blurRad="292100" dist="139700" dir="2700000" algn="tl" rotWithShape="0">
              <a:srgbClr val="333333">
                <a:alpha val="65000"/>
              </a:srgbClr>
            </a:outerShdw>
          </a:effectLst>
        </p:spPr>
      </p:pic>
      <p:pic>
        <p:nvPicPr>
          <p:cNvPr id="17" name="Picture 16" descr="A person handling a cow. "/>
          <p:cNvPicPr>
            <a:picLocks noChangeAspect="1"/>
          </p:cNvPicPr>
          <p:nvPr/>
        </p:nvPicPr>
        <p:blipFill rotWithShape="1">
          <a:blip r:embed="rId6" cstate="print">
            <a:extLst>
              <a:ext uri="{28A0092B-C50C-407E-A947-70E740481C1C}">
                <a14:useLocalDpi xmlns:a14="http://schemas.microsoft.com/office/drawing/2010/main" val="0"/>
              </a:ext>
            </a:extLst>
          </a:blip>
          <a:srcRect l="13890" r="18663"/>
          <a:stretch/>
        </p:blipFill>
        <p:spPr>
          <a:xfrm>
            <a:off x="9441021" y="4128585"/>
            <a:ext cx="2526553" cy="2496312"/>
          </a:xfrm>
          <a:prstGeom prst="rect">
            <a:avLst/>
          </a:prstGeom>
          <a:ln>
            <a:noFill/>
          </a:ln>
          <a:effectLst>
            <a:outerShdw blurRad="292100" dist="139700" dir="2700000" algn="tl" rotWithShape="0">
              <a:srgbClr val="333333">
                <a:alpha val="65000"/>
              </a:srgbClr>
            </a:outerShdw>
          </a:effectLst>
        </p:spPr>
      </p:pic>
      <p:pic>
        <p:nvPicPr>
          <p:cNvPr id="18" name="Picture 5" descr="A calf that is surrounded by flies"/>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1289" t="1879" r="11289" b="887"/>
          <a:stretch/>
        </p:blipFill>
        <p:spPr>
          <a:xfrm>
            <a:off x="6674396" y="4115898"/>
            <a:ext cx="2651760" cy="2497788"/>
          </a:xfrm>
          <a:prstGeom prst="rect">
            <a:avLst/>
          </a:prstGeom>
          <a:ln>
            <a:noFill/>
          </a:ln>
          <a:effectLst>
            <a:outerShdw blurRad="292100" dist="139700" dir="2700000" algn="tl" rotWithShape="0">
              <a:srgbClr val="333333">
                <a:alpha val="65000"/>
              </a:srgbClr>
            </a:outerShdw>
          </a:effectLst>
        </p:spPr>
      </p:pic>
      <p:pic>
        <p:nvPicPr>
          <p:cNvPr id="19" name="Picture 4" descr="Cows in a pen eating feed. "/>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9589" r="11069" b="996"/>
          <a:stretch/>
        </p:blipFill>
        <p:spPr>
          <a:xfrm>
            <a:off x="3911028" y="4115898"/>
            <a:ext cx="2647487" cy="2477699"/>
          </a:xfrm>
          <a:prstGeom prst="rect">
            <a:avLst/>
          </a:prstGeom>
          <a:ln>
            <a:noFill/>
          </a:ln>
          <a:effectLst>
            <a:outerShdw blurRad="292100" dist="139700" dir="2700000" algn="tl" rotWithShape="0">
              <a:srgbClr val="333333">
                <a:alpha val="65000"/>
              </a:srgbClr>
            </a:outerShdw>
          </a:effectLst>
        </p:spPr>
      </p:pic>
      <p:pic>
        <p:nvPicPr>
          <p:cNvPr id="20" name="Picture 2" descr="Instruments used to place ear tags on cows. "/>
          <p:cNvPicPr>
            <a:picLocks noChangeAspect="1" noChangeArrowheads="1"/>
          </p:cNvPicPr>
          <p:nvPr/>
        </p:nvPicPr>
        <p:blipFill rotWithShape="1">
          <a:blip r:embed="rId9">
            <a:extLst>
              <a:ext uri="{28A0092B-C50C-407E-A947-70E740481C1C}">
                <a14:useLocalDpi xmlns:a14="http://schemas.microsoft.com/office/drawing/2010/main" val="0"/>
              </a:ext>
            </a:extLst>
          </a:blip>
          <a:srcRect l="15752" t="49729" r="18455" b="1705"/>
          <a:stretch/>
        </p:blipFill>
        <p:spPr bwMode="auto">
          <a:xfrm>
            <a:off x="9441021" y="1481259"/>
            <a:ext cx="2522690" cy="2520582"/>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6031300" y="1460295"/>
            <a:ext cx="635497" cy="584775"/>
          </a:xfrm>
          <a:prstGeom prst="rect">
            <a:avLst/>
          </a:prstGeom>
          <a:noFill/>
        </p:spPr>
        <p:txBody>
          <a:bodyPr wrap="square" rtlCol="0">
            <a:spAutoFit/>
          </a:bodyPr>
          <a:lstStyle/>
          <a:p>
            <a:r>
              <a:rPr lang="en-US" sz="3200" dirty="0">
                <a:solidFill>
                  <a:schemeClr val="bg1"/>
                </a:solidFill>
                <a:latin typeface="Verdana" panose="020B0604030504040204" pitchFamily="34" charset="0"/>
                <a:ea typeface="Verdana" panose="020B0604030504040204" pitchFamily="34" charset="0"/>
              </a:rPr>
              <a:t>1</a:t>
            </a:r>
          </a:p>
        </p:txBody>
      </p:sp>
      <p:sp>
        <p:nvSpPr>
          <p:cNvPr id="22" name="TextBox 21"/>
          <p:cNvSpPr txBox="1"/>
          <p:nvPr/>
        </p:nvSpPr>
        <p:spPr>
          <a:xfrm>
            <a:off x="8700273" y="1368567"/>
            <a:ext cx="635497" cy="584775"/>
          </a:xfrm>
          <a:prstGeom prst="rect">
            <a:avLst/>
          </a:prstGeom>
          <a:noFill/>
        </p:spPr>
        <p:txBody>
          <a:bodyPr wrap="square" rtlCol="0">
            <a:spAutoFit/>
          </a:bodyPr>
          <a:lstStyle/>
          <a:p>
            <a:r>
              <a:rPr lang="en-US" sz="3200" dirty="0">
                <a:latin typeface="Verdana" panose="020B0604030504040204" pitchFamily="34" charset="0"/>
                <a:ea typeface="Verdana" panose="020B0604030504040204" pitchFamily="34" charset="0"/>
              </a:rPr>
              <a:t>2</a:t>
            </a:r>
          </a:p>
        </p:txBody>
      </p:sp>
      <p:sp>
        <p:nvSpPr>
          <p:cNvPr id="23" name="TextBox 22"/>
          <p:cNvSpPr txBox="1"/>
          <p:nvPr/>
        </p:nvSpPr>
        <p:spPr>
          <a:xfrm>
            <a:off x="11546709" y="1388624"/>
            <a:ext cx="635497" cy="1077218"/>
          </a:xfrm>
          <a:prstGeom prst="rect">
            <a:avLst/>
          </a:prstGeom>
          <a:noFill/>
        </p:spPr>
        <p:txBody>
          <a:bodyPr wrap="square" rtlCol="0">
            <a:spAutoFit/>
          </a:bodyPr>
          <a:lstStyle/>
          <a:p>
            <a:r>
              <a:rPr lang="en-US" sz="3200" dirty="0">
                <a:solidFill>
                  <a:schemeClr val="bg1"/>
                </a:solidFill>
                <a:latin typeface="Verdana" panose="020B0604030504040204" pitchFamily="34" charset="0"/>
                <a:ea typeface="Verdana" panose="020B0604030504040204" pitchFamily="34" charset="0"/>
              </a:rPr>
              <a:t>3</a:t>
            </a:r>
          </a:p>
          <a:p>
            <a:endParaRPr lang="en-US" sz="3200" dirty="0">
              <a:solidFill>
                <a:schemeClr val="bg1"/>
              </a:solidFill>
              <a:latin typeface="Verdana" panose="020B0604030504040204" pitchFamily="34" charset="0"/>
              <a:ea typeface="Verdana" panose="020B0604030504040204" pitchFamily="34" charset="0"/>
            </a:endParaRPr>
          </a:p>
        </p:txBody>
      </p:sp>
      <p:sp>
        <p:nvSpPr>
          <p:cNvPr id="24" name="TextBox 23"/>
          <p:cNvSpPr txBox="1"/>
          <p:nvPr/>
        </p:nvSpPr>
        <p:spPr>
          <a:xfrm>
            <a:off x="6165916" y="4080568"/>
            <a:ext cx="635497" cy="584775"/>
          </a:xfrm>
          <a:prstGeom prst="rect">
            <a:avLst/>
          </a:prstGeom>
          <a:noFill/>
        </p:spPr>
        <p:txBody>
          <a:bodyPr wrap="square" rtlCol="0">
            <a:spAutoFit/>
          </a:bodyPr>
          <a:lstStyle/>
          <a:p>
            <a:r>
              <a:rPr lang="en-US" sz="3200" dirty="0">
                <a:latin typeface="Verdana" panose="020B0604030504040204" pitchFamily="34" charset="0"/>
                <a:ea typeface="Verdana" panose="020B0604030504040204" pitchFamily="34" charset="0"/>
              </a:rPr>
              <a:t>4</a:t>
            </a:r>
          </a:p>
        </p:txBody>
      </p:sp>
      <p:sp>
        <p:nvSpPr>
          <p:cNvPr id="25" name="TextBox 24"/>
          <p:cNvSpPr txBox="1"/>
          <p:nvPr/>
        </p:nvSpPr>
        <p:spPr>
          <a:xfrm>
            <a:off x="8932369" y="4076364"/>
            <a:ext cx="635497" cy="584775"/>
          </a:xfrm>
          <a:prstGeom prst="rect">
            <a:avLst/>
          </a:prstGeom>
          <a:noFill/>
        </p:spPr>
        <p:txBody>
          <a:bodyPr wrap="square" rtlCol="0">
            <a:spAutoFit/>
          </a:bodyPr>
          <a:lstStyle/>
          <a:p>
            <a:r>
              <a:rPr lang="en-US" sz="3200" dirty="0">
                <a:solidFill>
                  <a:schemeClr val="bg1"/>
                </a:solidFill>
                <a:latin typeface="Verdana" panose="020B0604030504040204" pitchFamily="34" charset="0"/>
                <a:ea typeface="Verdana" panose="020B0604030504040204" pitchFamily="34" charset="0"/>
              </a:rPr>
              <a:t>5</a:t>
            </a:r>
          </a:p>
        </p:txBody>
      </p:sp>
      <p:sp>
        <p:nvSpPr>
          <p:cNvPr id="26" name="TextBox 25"/>
          <p:cNvSpPr txBox="1"/>
          <p:nvPr/>
        </p:nvSpPr>
        <p:spPr>
          <a:xfrm>
            <a:off x="11457112" y="4095567"/>
            <a:ext cx="635497" cy="584775"/>
          </a:xfrm>
          <a:prstGeom prst="rect">
            <a:avLst/>
          </a:prstGeom>
          <a:noFill/>
        </p:spPr>
        <p:txBody>
          <a:bodyPr wrap="square" rtlCol="0">
            <a:spAutoFit/>
          </a:bodyPr>
          <a:lstStyle/>
          <a:p>
            <a:r>
              <a:rPr lang="en-US" sz="3200" dirty="0">
                <a:solidFill>
                  <a:schemeClr val="bg1"/>
                </a:solidFill>
                <a:latin typeface="Verdana" panose="020B0604030504040204" pitchFamily="34" charset="0"/>
                <a:ea typeface="Verdana" panose="020B0604030504040204" pitchFamily="34" charset="0"/>
              </a:rPr>
              <a:t>6</a:t>
            </a:r>
          </a:p>
        </p:txBody>
      </p:sp>
    </p:spTree>
    <p:custDataLst>
      <p:tags r:id="rId1"/>
    </p:custDataLst>
    <p:extLst>
      <p:ext uri="{BB962C8B-B14F-4D97-AF65-F5344CB8AC3E}">
        <p14:creationId xmlns:p14="http://schemas.microsoft.com/office/powerpoint/2010/main" val="10445225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7" descr="bovine disease exposure routes document. This one being vecto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0474" y="730857"/>
            <a:ext cx="3362397" cy="4351337"/>
          </a:xfrm>
          <a:prstGeom prst="rect">
            <a:avLst/>
          </a:prstGeom>
          <a:ln>
            <a:noFill/>
          </a:ln>
          <a:effectLst>
            <a:outerShdw blurRad="292100" dist="139700" dir="2700000" algn="tl" rotWithShape="0">
              <a:srgbClr val="333333">
                <a:alpha val="65000"/>
              </a:srgbClr>
            </a:outerShdw>
          </a:effectLst>
        </p:spPr>
      </p:pic>
      <p:pic>
        <p:nvPicPr>
          <p:cNvPr id="7" name="Content Placeholder 6" descr="bovine disease exposure routes document. This one being aerosol"/>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1841880" y="1049102"/>
            <a:ext cx="3362397" cy="4351338"/>
          </a:xfrm>
          <a:prstGeom prst="rect">
            <a:avLst/>
          </a:prstGeom>
          <a:ln>
            <a:noFill/>
          </a:ln>
          <a:effectLst>
            <a:outerShdw blurRad="292100" dist="139700" dir="2700000" algn="tl" rotWithShape="0">
              <a:srgbClr val="333333">
                <a:alpha val="65000"/>
              </a:srgbClr>
            </a:outerShdw>
          </a:effectLst>
        </p:spPr>
      </p:pic>
      <p:pic>
        <p:nvPicPr>
          <p:cNvPr id="10" name="Content Placeholder 7" descr="bovine disease exposure routes document. This one being fomit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72696" y="1367348"/>
            <a:ext cx="3362397" cy="4351337"/>
          </a:xfrm>
          <a:prstGeom prst="rect">
            <a:avLst/>
          </a:prstGeom>
          <a:ln>
            <a:noFill/>
          </a:ln>
          <a:effectLst>
            <a:outerShdw blurRad="292100" dist="139700" dir="2700000" algn="tl" rotWithShape="0">
              <a:srgbClr val="333333">
                <a:alpha val="65000"/>
              </a:srgbClr>
            </a:outerShdw>
          </a:effectLst>
        </p:spPr>
      </p:pic>
      <p:pic>
        <p:nvPicPr>
          <p:cNvPr id="11" name="Content Placeholder 7" descr="bovine disease exposure routes document. This one being oral"/>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48564" y="1685594"/>
            <a:ext cx="3362397" cy="4351337"/>
          </a:xfrm>
          <a:prstGeom prst="rect">
            <a:avLst/>
          </a:prstGeom>
          <a:ln>
            <a:noFill/>
          </a:ln>
          <a:effectLst>
            <a:outerShdw blurRad="292100" dist="139700" dir="2700000" algn="tl" rotWithShape="0">
              <a:srgbClr val="333333">
                <a:alpha val="65000"/>
              </a:srgbClr>
            </a:outerShdw>
          </a:effectLst>
        </p:spPr>
      </p:pic>
      <p:sp>
        <p:nvSpPr>
          <p:cNvPr id="13" name="TextBox 12"/>
          <p:cNvSpPr txBox="1"/>
          <p:nvPr/>
        </p:nvSpPr>
        <p:spPr>
          <a:xfrm>
            <a:off x="290474" y="5852265"/>
            <a:ext cx="5956214" cy="369332"/>
          </a:xfrm>
          <a:prstGeom prst="rect">
            <a:avLst/>
          </a:prstGeom>
          <a:noFill/>
        </p:spPr>
        <p:txBody>
          <a:bodyPr wrap="square" rtlCol="0">
            <a:spAutoFit/>
          </a:bodyPr>
          <a:lstStyle/>
          <a:p>
            <a:r>
              <a:rPr lang="en-US" dirty="0">
                <a:latin typeface="Verdana" panose="020B0604030504040204" pitchFamily="34" charset="0"/>
                <a:ea typeface="Verdana" panose="020B0604030504040204" pitchFamily="34" charset="0"/>
              </a:rPr>
              <a:t>www.cfsph.iastate.edu/infection-control/routes/ </a:t>
            </a:r>
          </a:p>
        </p:txBody>
      </p:sp>
      <p:pic>
        <p:nvPicPr>
          <p:cNvPr id="8" name="Content Placeholder 7" descr="bovine disease exposure routes document. This one being direct contact"/>
          <p:cNvPicPr>
            <a:picLocks noGrp="1" noChangeAspect="1"/>
          </p:cNvPicPr>
          <p:nvPr>
            <p:ph sz="half" idx="2"/>
          </p:nvPr>
        </p:nvPicPr>
        <p:blipFill>
          <a:blip r:embed="rId7" cstate="print">
            <a:extLst>
              <a:ext uri="{28A0092B-C50C-407E-A947-70E740481C1C}">
                <a14:useLocalDpi xmlns:a14="http://schemas.microsoft.com/office/drawing/2010/main" val="0"/>
              </a:ext>
            </a:extLst>
          </a:blip>
          <a:stretch>
            <a:fillRect/>
          </a:stretch>
        </p:blipFill>
        <p:spPr>
          <a:xfrm>
            <a:off x="7729762" y="2072177"/>
            <a:ext cx="3362397" cy="43513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24018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2500"/>
                            </p:stCondLst>
                            <p:childTnLst>
                              <p:par>
                                <p:cTn id="9" presetID="10" presetClass="entr" presetSubtype="0" fill="hold" nodeType="afterEffect">
                                  <p:stCondLst>
                                    <p:cond delay="20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5000"/>
                            </p:stCondLst>
                            <p:childTnLst>
                              <p:par>
                                <p:cTn id="13" presetID="10" presetClass="entr" presetSubtype="0" fill="hold" nodeType="afterEffect">
                                  <p:stCondLst>
                                    <p:cond delay="200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7500"/>
                            </p:stCondLst>
                            <p:childTnLst>
                              <p:par>
                                <p:cTn id="17" presetID="10" presetClass="entr" presetSubtype="0" fill="hold" nodeType="afterEffect">
                                  <p:stCondLst>
                                    <p:cond delay="20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2"/>
          <p:cNvSpPr>
            <a:spLocks noGrp="1" noChangeArrowheads="1"/>
          </p:cNvSpPr>
          <p:nvPr>
            <p:ph type="title"/>
          </p:nvPr>
        </p:nvSpPr>
        <p:spPr/>
        <p:txBody>
          <a:bodyPr/>
          <a:lstStyle/>
          <a:p>
            <a:r>
              <a:rPr lang="en-US" dirty="0"/>
              <a:t>Disease Spread</a:t>
            </a:r>
          </a:p>
        </p:txBody>
      </p:sp>
      <p:sp>
        <p:nvSpPr>
          <p:cNvPr id="377859" name="Rectangle 3"/>
          <p:cNvSpPr>
            <a:spLocks noGrp="1" noChangeArrowheads="1"/>
          </p:cNvSpPr>
          <p:nvPr>
            <p:ph type="body" sz="half" idx="1"/>
          </p:nvPr>
        </p:nvSpPr>
        <p:spPr/>
        <p:txBody>
          <a:bodyPr/>
          <a:lstStyle/>
          <a:p>
            <a:r>
              <a:rPr lang="en-US" dirty="0"/>
              <a:t>Animals may not show</a:t>
            </a:r>
            <a:br>
              <a:rPr lang="en-US" dirty="0"/>
            </a:br>
            <a:r>
              <a:rPr lang="en-US" dirty="0"/>
              <a:t>obvious signs of disease</a:t>
            </a:r>
          </a:p>
          <a:p>
            <a:r>
              <a:rPr lang="en-US" dirty="0"/>
              <a:t>Knowing ways </a:t>
            </a:r>
            <a:br>
              <a:rPr lang="en-US" dirty="0"/>
            </a:br>
            <a:r>
              <a:rPr lang="en-US" dirty="0"/>
              <a:t>disease is spread </a:t>
            </a:r>
            <a:br>
              <a:rPr lang="en-US" dirty="0"/>
            </a:br>
            <a:r>
              <a:rPr lang="en-US" dirty="0"/>
              <a:t>helps with prevention</a:t>
            </a:r>
          </a:p>
          <a:p>
            <a:pPr lvl="1"/>
            <a:r>
              <a:rPr lang="en-US" dirty="0"/>
              <a:t>Limit disease spread risk </a:t>
            </a:r>
            <a:br>
              <a:rPr lang="en-US" dirty="0"/>
            </a:br>
            <a:r>
              <a:rPr lang="en-US" dirty="0"/>
              <a:t>to livestock and people contacting them</a:t>
            </a:r>
          </a:p>
        </p:txBody>
      </p:sp>
      <p:pic>
        <p:nvPicPr>
          <p:cNvPr id="377860" name="Picture 4" descr="Cows in a barn that look healthy "/>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l="9744" r="9744"/>
          <a:stretch/>
        </p:blipFill>
        <p:spPr>
          <a:xfrm>
            <a:off x="6911547" y="1572956"/>
            <a:ext cx="4514335" cy="3712088"/>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39722129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Biosecurity</a:t>
            </a:r>
          </a:p>
        </p:txBody>
      </p:sp>
      <p:sp>
        <p:nvSpPr>
          <p:cNvPr id="3" name="Content Placeholder 2"/>
          <p:cNvSpPr>
            <a:spLocks noGrp="1"/>
          </p:cNvSpPr>
          <p:nvPr>
            <p:ph sz="half" idx="1"/>
          </p:nvPr>
        </p:nvSpPr>
        <p:spPr/>
        <p:txBody>
          <a:bodyPr>
            <a:normAutofit/>
          </a:bodyPr>
          <a:lstStyle/>
          <a:p>
            <a:r>
              <a:rPr lang="en-US" dirty="0"/>
              <a:t>“Procedures intended to protect humans or animals against disease or harmful biological agents”</a:t>
            </a:r>
          </a:p>
          <a:p>
            <a:pPr lvl="1"/>
            <a:r>
              <a:rPr lang="en-US" dirty="0"/>
              <a:t>Oxford Dictionary</a:t>
            </a:r>
          </a:p>
        </p:txBody>
      </p:sp>
      <p:pic>
        <p:nvPicPr>
          <p:cNvPr id="5" name="FAO-biosecurity-statement-clip" descr="Video clip  showing a hand drawing words on a black board that say: Biosecurity towards promoting animal health, protecting public health and ensuring food security. ">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5"/>
          <a:stretch>
            <a:fillRect/>
          </a:stretch>
        </p:blipFill>
        <p:spPr>
          <a:xfrm>
            <a:off x="6172200" y="1825625"/>
            <a:ext cx="5181600" cy="2914650"/>
          </a:xfrm>
        </p:spPr>
      </p:pic>
      <p:sp>
        <p:nvSpPr>
          <p:cNvPr id="6" name="TextBox 5"/>
          <p:cNvSpPr txBox="1"/>
          <p:nvPr/>
        </p:nvSpPr>
        <p:spPr>
          <a:xfrm>
            <a:off x="6172200" y="4740275"/>
            <a:ext cx="5181600" cy="923330"/>
          </a:xfrm>
          <a:prstGeom prst="rect">
            <a:avLst/>
          </a:prstGeom>
          <a:noFill/>
        </p:spPr>
        <p:txBody>
          <a:bodyPr wrap="square" rtlCol="0">
            <a:spAutoFit/>
          </a:bodyPr>
          <a:lstStyle/>
          <a:p>
            <a:pPr algn="ctr"/>
            <a:r>
              <a:rPr lang="en-US" dirty="0"/>
              <a:t>Source: Food and Agriculture Organization</a:t>
            </a:r>
            <a:br>
              <a:rPr lang="en-US" dirty="0"/>
            </a:br>
            <a:r>
              <a:rPr lang="en-US" dirty="0">
                <a:hlinkClick r:id="rId6"/>
              </a:rPr>
              <a:t>https://youtu.be/9iy9Ebqr5-w</a:t>
            </a:r>
            <a:r>
              <a:rPr lang="en-US" dirty="0"/>
              <a:t>  </a:t>
            </a:r>
          </a:p>
          <a:p>
            <a:endParaRPr lang="en-US" dirty="0"/>
          </a:p>
        </p:txBody>
      </p:sp>
    </p:spTree>
    <p:extLst>
      <p:ext uri="{BB962C8B-B14F-4D97-AF65-F5344CB8AC3E}">
        <p14:creationId xmlns:p14="http://schemas.microsoft.com/office/powerpoint/2010/main" val="3619227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9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diseases worry you most?</a:t>
            </a:r>
          </a:p>
        </p:txBody>
      </p:sp>
      <p:sp>
        <p:nvSpPr>
          <p:cNvPr id="6" name="Rectangle 5"/>
          <p:cNvSpPr/>
          <p:nvPr/>
        </p:nvSpPr>
        <p:spPr>
          <a:xfrm rot="20503781">
            <a:off x="1592276" y="2388702"/>
            <a:ext cx="2496454"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chemeClr val="tx2"/>
                </a:solidFill>
                <a:effectLst>
                  <a:outerShdw blurRad="12700" dist="38100" dir="2700000" algn="tl" rotWithShape="0">
                    <a:schemeClr val="accent5">
                      <a:lumMod val="60000"/>
                      <a:lumOff val="40000"/>
                    </a:schemeClr>
                  </a:outerShdw>
                </a:effectLst>
              </a:rPr>
              <a:t>Mastitis</a:t>
            </a:r>
          </a:p>
        </p:txBody>
      </p:sp>
      <p:sp>
        <p:nvSpPr>
          <p:cNvPr id="7" name="Rectangle 6"/>
          <p:cNvSpPr/>
          <p:nvPr/>
        </p:nvSpPr>
        <p:spPr>
          <a:xfrm rot="1050198">
            <a:off x="4276850" y="3613157"/>
            <a:ext cx="1405513"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BVD</a:t>
            </a:r>
          </a:p>
        </p:txBody>
      </p:sp>
      <p:sp>
        <p:nvSpPr>
          <p:cNvPr id="8" name="Rectangle 7"/>
          <p:cNvSpPr/>
          <p:nvPr/>
        </p:nvSpPr>
        <p:spPr>
          <a:xfrm rot="20425762">
            <a:off x="9181674" y="3449390"/>
            <a:ext cx="2105064"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a:solidFill>
                  <a:schemeClr val="accent1">
                    <a:lumMod val="75000"/>
                    <a:lumOff val="25000"/>
                  </a:schemeClr>
                </a:solidFill>
              </a:rPr>
              <a:t>Crypto</a:t>
            </a:r>
            <a:endParaRPr lang="en-US" sz="5400" b="1" cap="none" spc="0" dirty="0">
              <a:ln/>
              <a:solidFill>
                <a:schemeClr val="accent1">
                  <a:lumMod val="75000"/>
                  <a:lumOff val="25000"/>
                </a:schemeClr>
              </a:solidFill>
              <a:effectLst/>
            </a:endParaRPr>
          </a:p>
        </p:txBody>
      </p:sp>
      <p:sp>
        <p:nvSpPr>
          <p:cNvPr id="10" name="Rectangle 9"/>
          <p:cNvSpPr/>
          <p:nvPr/>
        </p:nvSpPr>
        <p:spPr>
          <a:xfrm>
            <a:off x="6619398" y="4882993"/>
            <a:ext cx="5298374" cy="707886"/>
          </a:xfrm>
          <a:prstGeom prst="rect">
            <a:avLst/>
          </a:prstGeom>
          <a:noFill/>
        </p:spPr>
        <p:txBody>
          <a:bodyPr wrap="none" lIns="91440" tIns="45720" rIns="91440" bIns="45720">
            <a:spAutoFit/>
          </a:bodyPr>
          <a:lstStyle/>
          <a:p>
            <a:pPr algn="ctr"/>
            <a:r>
              <a:rPr lang="en-US" sz="4000" b="1" dirty="0">
                <a:ln w="9525">
                  <a:solidFill>
                    <a:schemeClr val="bg1"/>
                  </a:solidFill>
                  <a:prstDash val="solid"/>
                </a:ln>
                <a:effectLst>
                  <a:outerShdw blurRad="12700" dist="38100" dir="2700000" algn="tl" rotWithShape="0">
                    <a:schemeClr val="bg1">
                      <a:lumMod val="50000"/>
                    </a:schemeClr>
                  </a:outerShdw>
                </a:effectLst>
              </a:rPr>
              <a:t>Foot and mouth disease</a:t>
            </a:r>
          </a:p>
        </p:txBody>
      </p:sp>
      <p:sp>
        <p:nvSpPr>
          <p:cNvPr id="16" name="Rectangle 15"/>
          <p:cNvSpPr/>
          <p:nvPr/>
        </p:nvSpPr>
        <p:spPr>
          <a:xfrm rot="1063095">
            <a:off x="4689316" y="2767549"/>
            <a:ext cx="3358613"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rgbClr val="FFC000"/>
                </a:solidFill>
                <a:effectLst/>
              </a:rPr>
              <a:t>Salmonella</a:t>
            </a:r>
          </a:p>
        </p:txBody>
      </p:sp>
      <p:sp>
        <p:nvSpPr>
          <p:cNvPr id="18" name="Rectangle 17"/>
          <p:cNvSpPr/>
          <p:nvPr/>
        </p:nvSpPr>
        <p:spPr>
          <a:xfrm rot="767372">
            <a:off x="646876" y="4447588"/>
            <a:ext cx="5023298" cy="1569660"/>
          </a:xfrm>
          <a:prstGeom prst="rect">
            <a:avLst/>
          </a:prstGeom>
          <a:noFill/>
        </p:spPr>
        <p:txBody>
          <a:bodyPr wrap="none" lIns="91440" tIns="45720" rIns="91440" bIns="45720">
            <a:spAutoFit/>
          </a:bodyPr>
          <a:lstStyle/>
          <a:p>
            <a:pPr algn="ctr"/>
            <a:r>
              <a:rPr lang="en-US" sz="4800" b="1" dirty="0">
                <a:ln w="22225">
                  <a:noFill/>
                  <a:prstDash val="solid"/>
                </a:ln>
                <a:solidFill>
                  <a:schemeClr val="tx2">
                    <a:lumMod val="60000"/>
                    <a:lumOff val="40000"/>
                  </a:schemeClr>
                </a:solidFill>
              </a:rPr>
              <a:t>Bovine respiratory </a:t>
            </a:r>
            <a:br>
              <a:rPr lang="en-US" sz="4800" b="1" dirty="0">
                <a:ln w="22225">
                  <a:noFill/>
                  <a:prstDash val="solid"/>
                </a:ln>
                <a:solidFill>
                  <a:schemeClr val="tx2">
                    <a:lumMod val="60000"/>
                    <a:lumOff val="40000"/>
                  </a:schemeClr>
                </a:solidFill>
              </a:rPr>
            </a:br>
            <a:r>
              <a:rPr lang="en-US" sz="4800" b="1" dirty="0">
                <a:ln w="22225">
                  <a:noFill/>
                  <a:prstDash val="solid"/>
                </a:ln>
                <a:solidFill>
                  <a:schemeClr val="tx2">
                    <a:lumMod val="60000"/>
                    <a:lumOff val="40000"/>
                  </a:schemeClr>
                </a:solidFill>
              </a:rPr>
              <a:t>disease</a:t>
            </a:r>
          </a:p>
        </p:txBody>
      </p:sp>
      <p:sp>
        <p:nvSpPr>
          <p:cNvPr id="20" name="Rectangle 19"/>
          <p:cNvSpPr/>
          <p:nvPr/>
        </p:nvSpPr>
        <p:spPr>
          <a:xfrm rot="20901958">
            <a:off x="6923219" y="1807446"/>
            <a:ext cx="5037406" cy="923330"/>
          </a:xfrm>
          <a:prstGeom prst="rect">
            <a:avLst/>
          </a:prstGeom>
          <a:noFill/>
        </p:spPr>
        <p:txBody>
          <a:bodyPr wrap="none" lIns="91440" tIns="45720" rIns="91440" bIns="45720">
            <a:spAutoFit/>
          </a:bodyPr>
          <a:lstStyle/>
          <a:p>
            <a:pPr algn="ctr"/>
            <a:r>
              <a:rPr lang="en-US" sz="5400" b="1" dirty="0">
                <a:ln w="12700">
                  <a:solidFill>
                    <a:schemeClr val="accent1"/>
                  </a:solidFill>
                  <a:prstDash val="solid"/>
                </a:ln>
                <a:solidFill>
                  <a:srgbClr val="23803F"/>
                </a:solidFill>
                <a:effectLst>
                  <a:outerShdw dist="38100" dir="2640000" algn="bl" rotWithShape="0">
                    <a:schemeClr val="accent1"/>
                  </a:outerShdw>
                </a:effectLst>
              </a:rPr>
              <a:t>Hairy Heel Warts</a:t>
            </a:r>
          </a:p>
        </p:txBody>
      </p:sp>
    </p:spTree>
    <p:extLst>
      <p:ext uri="{BB962C8B-B14F-4D97-AF65-F5344CB8AC3E}">
        <p14:creationId xmlns:p14="http://schemas.microsoft.com/office/powerpoint/2010/main" val="1408830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2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3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3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4500"/>
                            </p:stCondLst>
                            <p:childTnLst>
                              <p:par>
                                <p:cTn id="25" presetID="10" presetClass="entr" presetSubtype="0"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par>
                          <p:cTn id="28" fill="hold">
                            <p:stCondLst>
                              <p:cond delay="5000"/>
                            </p:stCondLst>
                            <p:childTnLst>
                              <p:par>
                                <p:cTn id="29" presetID="10" presetClass="entr" presetSubtype="0"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P spid="16" grpId="0"/>
      <p:bldP spid="18"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Biosecurity = Disease Prevention</a:t>
            </a:r>
          </a:p>
        </p:txBody>
      </p:sp>
      <p:sp>
        <p:nvSpPr>
          <p:cNvPr id="3" name="Content Placeholder 2"/>
          <p:cNvSpPr>
            <a:spLocks noGrp="1"/>
          </p:cNvSpPr>
          <p:nvPr>
            <p:ph idx="1"/>
          </p:nvPr>
        </p:nvSpPr>
        <p:spPr/>
        <p:txBody>
          <a:bodyPr>
            <a:normAutofit/>
          </a:bodyPr>
          <a:lstStyle/>
          <a:p>
            <a:r>
              <a:rPr lang="en-US" dirty="0"/>
              <a:t>Disease prevention = insurance</a:t>
            </a:r>
          </a:p>
          <a:p>
            <a:pPr lvl="1"/>
            <a:r>
              <a:rPr lang="en-US" dirty="0"/>
              <a:t>Paying premiums</a:t>
            </a:r>
          </a:p>
          <a:p>
            <a:pPr lvl="1"/>
            <a:r>
              <a:rPr lang="en-US" dirty="0"/>
              <a:t>Hope it’s never needed</a:t>
            </a:r>
          </a:p>
          <a:p>
            <a:pPr lvl="1"/>
            <a:r>
              <a:rPr lang="en-US" dirty="0"/>
              <a:t>Appreciate it when “disaster” strikes</a:t>
            </a:r>
          </a:p>
          <a:p>
            <a:r>
              <a:rPr lang="en-US" dirty="0"/>
              <a:t>If biosecurity is working, NO ONE KNOWS</a:t>
            </a:r>
          </a:p>
          <a:p>
            <a:pPr lvl="1"/>
            <a:r>
              <a:rPr lang="en-US" dirty="0"/>
              <a:t>Hard to put a value on its effectiveness</a:t>
            </a:r>
          </a:p>
          <a:p>
            <a:r>
              <a:rPr lang="en-US" dirty="0"/>
              <a:t>When there is a labor shortage, time is a </a:t>
            </a:r>
            <a:br>
              <a:rPr lang="en-US" dirty="0"/>
            </a:br>
            <a:r>
              <a:rPr lang="en-US" dirty="0"/>
              <a:t>precious commodity</a:t>
            </a:r>
          </a:p>
          <a:p>
            <a:pPr lvl="1"/>
            <a:r>
              <a:rPr lang="en-US" dirty="0"/>
              <a:t>Effective biosecurity takes time, practice</a:t>
            </a:r>
          </a:p>
        </p:txBody>
      </p:sp>
    </p:spTree>
    <p:extLst>
      <p:ext uri="{BB962C8B-B14F-4D97-AF65-F5344CB8AC3E}">
        <p14:creationId xmlns:p14="http://schemas.microsoft.com/office/powerpoint/2010/main" val="303565977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wipe(left)">
                                      <p:cBhvr>
                                        <p:cTn id="7" dur="500"/>
                                        <p:tgtEl>
                                          <p:spTgt spid="3">
                                            <p:txEl>
                                              <p:pRg st="4" end="4"/>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wipe(left)">
                                      <p:cBhvr>
                                        <p:cTn id="10" dur="500"/>
                                        <p:tgtEl>
                                          <p:spTgt spid="3">
                                            <p:txEl>
                                              <p:pRg st="5" end="5"/>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wipe(left)">
                                      <p:cBhvr>
                                        <p:cTn id="15" dur="500"/>
                                        <p:tgtEl>
                                          <p:spTgt spid="3">
                                            <p:txEl>
                                              <p:pRg st="6" end="6"/>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3">
                                            <p:txEl>
                                              <p:pRg st="7" end="7"/>
                                            </p:txEl>
                                          </p:spTgt>
                                        </p:tgtEl>
                                        <p:attrNameLst>
                                          <p:attrName>style.visibility</p:attrName>
                                        </p:attrNameLst>
                                      </p:cBhvr>
                                      <p:to>
                                        <p:strVal val="visible"/>
                                      </p:to>
                                    </p:set>
                                    <p:animEffect transition="in" filter="wipe(left)">
                                      <p:cBhvr>
                                        <p:cTn id="1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6002</TotalTime>
  <Words>4373</Words>
  <Application>Microsoft Office PowerPoint</Application>
  <PresentationFormat>Widescreen</PresentationFormat>
  <Paragraphs>333</Paragraphs>
  <Slides>38</Slides>
  <Notes>38</Notes>
  <HiddenSlides>0</HiddenSlides>
  <MMClips>3</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38</vt:i4>
      </vt:variant>
    </vt:vector>
  </HeadingPairs>
  <TitlesOfParts>
    <vt:vector size="46" baseType="lpstr">
      <vt:lpstr>Arial</vt:lpstr>
      <vt:lpstr>Calibri</vt:lpstr>
      <vt:lpstr>Times</vt:lpstr>
      <vt:lpstr>Times New Roman</vt:lpstr>
      <vt:lpstr>Verdana</vt:lpstr>
      <vt:lpstr>Office Theme</vt:lpstr>
      <vt:lpstr>2_Office Theme</vt:lpstr>
      <vt:lpstr>4_Office Theme</vt:lpstr>
      <vt:lpstr>PROTECT YOUR  DAIRY CATTLE </vt:lpstr>
      <vt:lpstr>Types of Germs</vt:lpstr>
      <vt:lpstr>Germ Spread</vt:lpstr>
      <vt:lpstr>Six Incredible Ways!</vt:lpstr>
      <vt:lpstr>PowerPoint Presentation</vt:lpstr>
      <vt:lpstr>Disease Spread</vt:lpstr>
      <vt:lpstr>Biosecurity</vt:lpstr>
      <vt:lpstr>What diseases worry you most?</vt:lpstr>
      <vt:lpstr>Biosecurity = Disease Prevention</vt:lpstr>
      <vt:lpstr>Benefits to Biosecurity NOW</vt:lpstr>
      <vt:lpstr>Benefits to Biosecurity NOW</vt:lpstr>
      <vt:lpstr>Daily to Enhanced Biosecurity</vt:lpstr>
      <vt:lpstr>Protecting the Herd</vt:lpstr>
      <vt:lpstr>Big journeys begin with small steps</vt:lpstr>
      <vt:lpstr>Movement Risks</vt:lpstr>
      <vt:lpstr>PowerPoint Presentation</vt:lpstr>
      <vt:lpstr>PowerPoint Presentation</vt:lpstr>
      <vt:lpstr>Step 1: Movement Risks</vt:lpstr>
      <vt:lpstr>Where can I learn more?</vt:lpstr>
      <vt:lpstr>Tip Sheets – Videos </vt:lpstr>
      <vt:lpstr>Tip Sheets – Checklist </vt:lpstr>
      <vt:lpstr>Step 2: Assess Biosecurity </vt:lpstr>
      <vt:lpstr>Checklist Topics </vt:lpstr>
      <vt:lpstr>Tip Sheet Topics</vt:lpstr>
      <vt:lpstr>Step 3: Biosecurity Plan Template</vt:lpstr>
      <vt:lpstr>Diseases Harm Animal Health</vt:lpstr>
      <vt:lpstr>Diseases are Spread By…</vt:lpstr>
      <vt:lpstr>Take Steps Today to Keep Diseases Out!</vt:lpstr>
      <vt:lpstr>Enhanced Biosecurity</vt:lpstr>
      <vt:lpstr>Foot and Mouth Disease:  Very Contagious Disease of Animals</vt:lpstr>
      <vt:lpstr>PowerPoint Presentation</vt:lpstr>
      <vt:lpstr>www.securemilk.org</vt:lpstr>
      <vt:lpstr>Resources</vt:lpstr>
      <vt:lpstr>Checklist/Plan Topics </vt:lpstr>
      <vt:lpstr>PowerPoint Presentation</vt:lpstr>
      <vt:lpstr>Biosecurity Posters</vt:lpstr>
      <vt:lpstr>www.cfsph.iastate.edu/biosecurity/ </vt:lpstr>
      <vt:lpstr>Acknowledgements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Daily to Enhanced Biosecurity Secure Milk Supply</dc:title>
  <dc:creator>Center for Food Security and Public Health, Iowa State University, College of Veterinary Medicine</dc:creator>
  <cp:lastModifiedBy>Bickett-Weddle, Danelle A [CFSPH]</cp:lastModifiedBy>
  <cp:revision>165</cp:revision>
  <dcterms:created xsi:type="dcterms:W3CDTF">2020-08-19T15:48:11Z</dcterms:created>
  <dcterms:modified xsi:type="dcterms:W3CDTF">2021-08-03T16:56:32Z</dcterms:modified>
</cp:coreProperties>
</file>