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4"/>
  </p:notesMasterIdLst>
  <p:handoutMasterIdLst>
    <p:handoutMasterId r:id="rId25"/>
  </p:handoutMasterIdLst>
  <p:sldIdLst>
    <p:sldId id="260" r:id="rId2"/>
    <p:sldId id="321" r:id="rId3"/>
    <p:sldId id="322" r:id="rId4"/>
    <p:sldId id="316" r:id="rId5"/>
    <p:sldId id="315" r:id="rId6"/>
    <p:sldId id="306" r:id="rId7"/>
    <p:sldId id="317" r:id="rId8"/>
    <p:sldId id="303" r:id="rId9"/>
    <p:sldId id="310" r:id="rId10"/>
    <p:sldId id="311" r:id="rId11"/>
    <p:sldId id="282" r:id="rId12"/>
    <p:sldId id="300" r:id="rId13"/>
    <p:sldId id="292" r:id="rId14"/>
    <p:sldId id="285" r:id="rId15"/>
    <p:sldId id="286" r:id="rId16"/>
    <p:sldId id="293" r:id="rId17"/>
    <p:sldId id="289" r:id="rId18"/>
    <p:sldId id="284" r:id="rId19"/>
    <p:sldId id="305" r:id="rId20"/>
    <p:sldId id="318" r:id="rId21"/>
    <p:sldId id="323" r:id="rId22"/>
    <p:sldId id="320" r:id="rId2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97" autoAdjust="0"/>
    <p:restoredTop sz="63697" autoAdjust="0"/>
  </p:normalViewPr>
  <p:slideViewPr>
    <p:cSldViewPr>
      <p:cViewPr varScale="1">
        <p:scale>
          <a:sx n="53" d="100"/>
          <a:sy n="53" d="100"/>
        </p:scale>
        <p:origin x="185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2" d="100"/>
        <a:sy n="8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EA85FA34-4AD4-4C7C-95CD-B31CB1FE3B7D}" type="datetimeFigureOut">
              <a:rPr lang="en-US"/>
              <a:pPr>
                <a:defRPr/>
              </a:pPr>
              <a:t>8/20/2015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B92604F9-D21B-4D5D-9998-089C4F831555}" type="slidenum">
              <a:rPr lang="en-US"/>
              <a:pPr>
                <a:defRPr/>
              </a:pPr>
              <a:t>‹#›</a:t>
            </a:fld>
            <a:endParaRPr lang="en-US"/>
          </a:p>
        </p:txBody>
      </p:sp>
    </p:spTree>
    <p:extLst>
      <p:ext uri="{BB962C8B-B14F-4D97-AF65-F5344CB8AC3E}">
        <p14:creationId xmlns:p14="http://schemas.microsoft.com/office/powerpoint/2010/main" val="40806999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0D0E1F43-E688-43B6-A74A-A9BEB37A69EF}" type="datetimeFigureOut">
              <a:rPr lang="en-US"/>
              <a:pPr>
                <a:defRPr/>
              </a:pPr>
              <a:t>8/20/2015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F1EBCD77-3582-4C03-8F3B-2CC5BDE87563}" type="slidenum">
              <a:rPr lang="en-US"/>
              <a:pPr>
                <a:defRPr/>
              </a:pPr>
              <a:t>‹#›</a:t>
            </a:fld>
            <a:endParaRPr lang="en-US"/>
          </a:p>
        </p:txBody>
      </p:sp>
    </p:spTree>
    <p:extLst>
      <p:ext uri="{BB962C8B-B14F-4D97-AF65-F5344CB8AC3E}">
        <p14:creationId xmlns:p14="http://schemas.microsoft.com/office/powerpoint/2010/main" val="334881183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The</a:t>
            </a:r>
            <a:r>
              <a:rPr lang="en-US" baseline="0" dirty="0" smtClean="0">
                <a:latin typeface="+mn-lt"/>
              </a:rPr>
              <a:t> purpose of this </a:t>
            </a:r>
            <a:r>
              <a:rPr lang="en-US" dirty="0" smtClean="0">
                <a:latin typeface="+mn-lt"/>
              </a:rPr>
              <a:t>presentation is</a:t>
            </a:r>
            <a:r>
              <a:rPr lang="en-US" baseline="0" dirty="0" smtClean="0">
                <a:latin typeface="+mn-lt"/>
              </a:rPr>
              <a:t> to </a:t>
            </a:r>
            <a:r>
              <a:rPr lang="en-US" dirty="0" smtClean="0">
                <a:latin typeface="+mn-lt"/>
              </a:rPr>
              <a:t>describe </a:t>
            </a:r>
            <a:r>
              <a:rPr lang="en-US" dirty="0" smtClean="0">
                <a:solidFill>
                  <a:schemeClr val="accent2"/>
                </a:solidFill>
                <a:latin typeface="+mn-lt"/>
              </a:rPr>
              <a:t>general methods and techniques that might be selected</a:t>
            </a:r>
            <a:r>
              <a:rPr lang="en-US" baseline="0" dirty="0" smtClean="0">
                <a:solidFill>
                  <a:schemeClr val="accent2"/>
                </a:solidFill>
                <a:latin typeface="+mn-lt"/>
              </a:rPr>
              <a:t> </a:t>
            </a:r>
            <a:r>
              <a:rPr lang="en-US" dirty="0" smtClean="0">
                <a:solidFill>
                  <a:schemeClr val="accent2"/>
                </a:solidFill>
                <a:latin typeface="+mn-lt"/>
              </a:rPr>
              <a:t>for euthanasia of avian</a:t>
            </a:r>
            <a:r>
              <a:rPr lang="en-US" baseline="0" dirty="0" smtClean="0">
                <a:solidFill>
                  <a:schemeClr val="accent2"/>
                </a:solidFill>
                <a:latin typeface="+mn-lt"/>
              </a:rPr>
              <a:t> species</a:t>
            </a:r>
            <a:r>
              <a:rPr lang="en-US" dirty="0" smtClean="0">
                <a:solidFill>
                  <a:schemeClr val="accent2"/>
                </a:solidFill>
                <a:latin typeface="+mn-lt"/>
              </a:rPr>
              <a:t> during an animal</a:t>
            </a:r>
            <a:r>
              <a:rPr lang="en-US" baseline="0" dirty="0" smtClean="0">
                <a:solidFill>
                  <a:schemeClr val="accent2"/>
                </a:solidFill>
                <a:latin typeface="+mn-lt"/>
              </a:rPr>
              <a:t> health emergency</a:t>
            </a:r>
            <a:r>
              <a:rPr lang="en-US" dirty="0" smtClean="0">
                <a:solidFill>
                  <a:schemeClr val="accent2"/>
                </a:solidFill>
                <a:latin typeface="+mn-lt"/>
              </a:rPr>
              <a:t>. This information was derived from </a:t>
            </a:r>
            <a:r>
              <a:rPr lang="en-US" i="0" dirty="0" smtClean="0">
                <a:solidFill>
                  <a:schemeClr val="accent2"/>
                </a:solidFill>
                <a:latin typeface="+mn-lt"/>
              </a:rPr>
              <a:t>the Foreign Animal Disease Preparedness and Response</a:t>
            </a:r>
            <a:r>
              <a:rPr lang="en-US" i="0" dirty="0" smtClean="0">
                <a:latin typeface="+mn-lt"/>
              </a:rPr>
              <a:t> (FAD PReP)/National Animal Health Emergency Management System (NAHEMS) Guidelines: Mass Depopulation and Euthanasia (2015) </a:t>
            </a:r>
            <a:r>
              <a:rPr lang="en-US" dirty="0" smtClean="0">
                <a:latin typeface="+mn-lt"/>
              </a:rPr>
              <a:t>and also the web-based training module. </a:t>
            </a:r>
          </a:p>
          <a:p>
            <a:endParaRPr lang="en-US" dirty="0" smtClean="0">
              <a:latin typeface="+mn-lt"/>
            </a:endParaRPr>
          </a:p>
          <a:p>
            <a:pPr eaLnBrk="1" hangingPunct="1">
              <a:spcBef>
                <a:spcPct val="0"/>
              </a:spcBef>
            </a:pPr>
            <a:endParaRPr lang="en-US" dirty="0" smtClean="0">
              <a:solidFill>
                <a:srgbClr val="000000"/>
              </a:solidFill>
              <a:latin typeface="+mn-lt"/>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EBB02E-8607-4AFE-B324-8CA26C3351F6}"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1892043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If</a:t>
            </a:r>
            <a:r>
              <a:rPr lang="en-US" baseline="0" dirty="0" smtClean="0">
                <a:latin typeface="+mn-lt"/>
              </a:rPr>
              <a:t> </a:t>
            </a:r>
            <a:r>
              <a:rPr lang="en-US" dirty="0" smtClean="0">
                <a:latin typeface="+mn-lt"/>
              </a:rPr>
              <a:t>the primary euthanasia measure fails to cause rapid</a:t>
            </a:r>
            <a:r>
              <a:rPr lang="en-US" baseline="0" dirty="0" smtClean="0">
                <a:latin typeface="+mn-lt"/>
              </a:rPr>
              <a:t> death</a:t>
            </a:r>
            <a:r>
              <a:rPr lang="en-US" dirty="0" smtClean="0">
                <a:latin typeface="+mn-lt"/>
              </a:rPr>
              <a:t>, </a:t>
            </a:r>
            <a:r>
              <a:rPr lang="en-US" baseline="0" dirty="0" smtClean="0">
                <a:latin typeface="+mn-lt"/>
              </a:rPr>
              <a:t>personnel should be prepared to immediately apply an </a:t>
            </a:r>
            <a:r>
              <a:rPr lang="en-US" dirty="0" smtClean="0">
                <a:latin typeface="+mn-lt"/>
              </a:rPr>
              <a:t>adjunct measure. The AVMA has listed the</a:t>
            </a:r>
            <a:r>
              <a:rPr lang="en-US" baseline="0" dirty="0" smtClean="0">
                <a:latin typeface="+mn-lt"/>
              </a:rPr>
              <a:t> intravenous or </a:t>
            </a:r>
            <a:r>
              <a:rPr lang="en-US" baseline="0" dirty="0" err="1" smtClean="0">
                <a:latin typeface="+mn-lt"/>
              </a:rPr>
              <a:t>intracardiac</a:t>
            </a:r>
            <a:r>
              <a:rPr lang="en-US" baseline="0" dirty="0" smtClean="0">
                <a:latin typeface="+mn-lt"/>
              </a:rPr>
              <a:t> injection of a </a:t>
            </a:r>
            <a:r>
              <a:rPr lang="en-US" sz="1200" b="0" i="0" u="none" strike="noStrike" kern="1200" baseline="0" dirty="0" smtClean="0">
                <a:solidFill>
                  <a:schemeClr val="tx1"/>
                </a:solidFill>
                <a:latin typeface="+mn-lt"/>
                <a:ea typeface="ＭＳ Ｐゴシック" charset="-128"/>
                <a:cs typeface="ＭＳ Ｐゴシック" charset="-128"/>
              </a:rPr>
              <a:t>saturated solution of potassium chloride or magnesium sulfate as an acceptable adjunct method. Exsanguination is also an approved option but may present significant biosecurity risks since the disease of interest may be blood borne. These methods must only be used on unconscious birds. </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pPr>
                <a:defRPr/>
              </a:pPr>
              <a:t>10</a:t>
            </a:fld>
            <a:endParaRPr lang="en-US"/>
          </a:p>
        </p:txBody>
      </p:sp>
    </p:spTree>
    <p:extLst>
      <p:ext uri="{BB962C8B-B14F-4D97-AF65-F5344CB8AC3E}">
        <p14:creationId xmlns:p14="http://schemas.microsoft.com/office/powerpoint/2010/main" val="443930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If only a few birds require euthanasia, </a:t>
            </a:r>
            <a:r>
              <a:rPr lang="en-US" dirty="0" smtClean="0">
                <a:latin typeface="+mn-lt"/>
              </a:rPr>
              <a:t>an IV </a:t>
            </a:r>
            <a:r>
              <a:rPr lang="en-US" dirty="0">
                <a:latin typeface="+mn-lt"/>
              </a:rPr>
              <a:t>intraperitoneal injection of nonirritating euthanasia agent is an acceptable method. This will be the method of choice for destruction of companion birds if necessary. Ketamine hydrochloride (20-50 mg/Kg IM) can be used to provide restraint if absolutely necessary. </a:t>
            </a:r>
            <a:r>
              <a:rPr lang="en-US" dirty="0" smtClean="0">
                <a:latin typeface="+mn-lt"/>
              </a:rPr>
              <a:t>When </a:t>
            </a:r>
            <a:r>
              <a:rPr lang="en-US" dirty="0">
                <a:latin typeface="+mn-lt"/>
              </a:rPr>
              <a:t>injecting chemical euthanasia into the peritoneal cavity, one can expect it to require an extended period of time (minutes) for absorption of the chemical. The time from administration to death is considerably prolonged when compared to intravenous methods. </a:t>
            </a:r>
            <a:r>
              <a:rPr lang="en-US" dirty="0" smtClean="0">
                <a:latin typeface="+mn-lt"/>
              </a:rPr>
              <a:t>The</a:t>
            </a:r>
            <a:r>
              <a:rPr lang="en-US" baseline="0" dirty="0" smtClean="0">
                <a:latin typeface="+mn-lt"/>
              </a:rPr>
              <a:t> use of injectable chemical agents, also known as </a:t>
            </a:r>
            <a:r>
              <a:rPr lang="en-US" baseline="0" dirty="0" err="1" smtClean="0">
                <a:latin typeface="+mn-lt"/>
              </a:rPr>
              <a:t>noninhaled</a:t>
            </a:r>
            <a:r>
              <a:rPr lang="en-US" baseline="0" dirty="0" smtClean="0">
                <a:latin typeface="+mn-lt"/>
              </a:rPr>
              <a:t> agents also presents potential carcass disposal issues. Thus, it is not a likely option for widespread use in an animal health emergency. </a:t>
            </a:r>
            <a:endParaRPr lang="en-US" dirty="0">
              <a:latin typeface="+mn-lt"/>
            </a:endParaRPr>
          </a:p>
        </p:txBody>
      </p:sp>
    </p:spTree>
    <p:extLst>
      <p:ext uri="{BB962C8B-B14F-4D97-AF65-F5344CB8AC3E}">
        <p14:creationId xmlns:p14="http://schemas.microsoft.com/office/powerpoint/2010/main" val="3692065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several types of gaseous agents which can be</a:t>
            </a:r>
            <a:r>
              <a:rPr lang="en-US" baseline="0" dirty="0" smtClean="0"/>
              <a:t> employed for euthanasia. Carbon dioxide has been used extensively in the past for mass euthanasia during disease eradication. Carbon dioxide is heavier than atmospheric air and will sink to the bottom of the room or container in which it is used. Carbon monoxide may be used but produces more convulsions when compared to carbon dioxide. Nitrogen and argon gas may also be used to euthanize poultry. The specific gravity of these gases is near that of atmospheric air, making them more difficult to use. They will not remain at the bottom of containers like carbon dioxide and must be used in a completely closed (gas tight) system where the oxygen concentration remains at less than 2%. If an </a:t>
            </a:r>
            <a:r>
              <a:rPr lang="en-US" baseline="0" dirty="0" err="1" smtClean="0"/>
              <a:t>asphyxiant</a:t>
            </a:r>
            <a:r>
              <a:rPr lang="en-US" baseline="0" dirty="0" smtClean="0"/>
              <a:t> or toxic gas is used, personnel must be provided with appropriate safety training and PPE.</a:t>
            </a: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pPr>
                <a:defRPr/>
              </a:pPr>
              <a:t>12</a:t>
            </a:fld>
            <a:endParaRPr lang="en-US"/>
          </a:p>
        </p:txBody>
      </p:sp>
    </p:spTree>
    <p:extLst>
      <p:ext uri="{BB962C8B-B14F-4D97-AF65-F5344CB8AC3E}">
        <p14:creationId xmlns:p14="http://schemas.microsoft.com/office/powerpoint/2010/main" val="2450529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Cervical dislocation for</a:t>
            </a:r>
            <a:r>
              <a:rPr lang="en-US" baseline="0" dirty="0" smtClean="0">
                <a:latin typeface="+mn-lt"/>
              </a:rPr>
              <a:t> the euthanasia of avian species should only be performed by well-trained individuals proficient in the technique. It is reasonable to use cervical dislocation with smaller birds and when a small number of birds are being euthanized or when tissues are being collected. </a:t>
            </a:r>
            <a:r>
              <a:rPr lang="en-US" dirty="0" smtClean="0">
                <a:latin typeface="+mn-lt"/>
              </a:rPr>
              <a:t>When training personnel to perform this technique, birds should be heavily sedated or anesthetized. Carbon dioxide in a suitable container may be used for anesthesia. </a:t>
            </a:r>
            <a:endParaRPr lang="en-US" dirty="0">
              <a:latin typeface="+mn-lt"/>
            </a:endParaRPr>
          </a:p>
        </p:txBody>
      </p:sp>
    </p:spTree>
    <p:extLst>
      <p:ext uri="{BB962C8B-B14F-4D97-AF65-F5344CB8AC3E}">
        <p14:creationId xmlns:p14="http://schemas.microsoft.com/office/powerpoint/2010/main" val="3665791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Decapitation is</a:t>
            </a:r>
            <a:r>
              <a:rPr lang="en-US" baseline="0" dirty="0" smtClean="0">
                <a:latin typeface="+mn-lt"/>
              </a:rPr>
              <a:t> not recommended as a method of euthanasia for avian species in most mass depopulation situations even though it is accepted by the AVMA as a humane method under certain conditions. Decapitation is offensive to onlookers and personnel and poses a risk for disease spread. When compared to other euthanasia methods, it is inefficient because each bird must be handled individually. Handling of the birds and the procedure itself may be unduly stressful for both the birds and the personnel involved. Additionally, there is a debated welfare issue that brain activity continues for at least 13-14 seconds post decapitation. Unless there is a need to collect physically or chemically undamaged brain tissue, other methods of euthanasia are recommended. </a:t>
            </a:r>
            <a:endParaRPr lang="en-US" dirty="0">
              <a:latin typeface="+mn-lt"/>
            </a:endParaRPr>
          </a:p>
        </p:txBody>
      </p:sp>
    </p:spTree>
    <p:extLst>
      <p:ext uri="{BB962C8B-B14F-4D97-AF65-F5344CB8AC3E}">
        <p14:creationId xmlns:p14="http://schemas.microsoft.com/office/powerpoint/2010/main" val="539360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The Cash Poultry Killer (CPK) </a:t>
            </a:r>
            <a:r>
              <a:rPr lang="en-US" dirty="0" smtClean="0">
                <a:latin typeface="+mn-lt"/>
              </a:rPr>
              <a:t>is</a:t>
            </a:r>
            <a:r>
              <a:rPr lang="en-US" baseline="0" dirty="0" smtClean="0">
                <a:latin typeface="+mn-lt"/>
              </a:rPr>
              <a:t> a physical euthanasia method which </a:t>
            </a:r>
            <a:r>
              <a:rPr lang="en-US" dirty="0" smtClean="0">
                <a:latin typeface="+mn-lt"/>
              </a:rPr>
              <a:t>has </a:t>
            </a:r>
            <a:r>
              <a:rPr lang="en-US" dirty="0">
                <a:latin typeface="+mn-lt"/>
              </a:rPr>
              <a:t>been specifically designed for euthanizing poultry in emergency situations. When applied correctly, the CPK renders the bird immediately unconscious and kills the bird. The CPK is suitable for use on chickens, turkeys, ducks, and geese. There are two types of devices: 1) cartridge-powered and 2) air-powered. Although the cartridge-powered tool is excellent when an independent power source is needed, it may not be suitable for depopulating large numbers of poultry </a:t>
            </a:r>
            <a:r>
              <a:rPr lang="en-US" dirty="0" smtClean="0">
                <a:latin typeface="+mn-lt"/>
              </a:rPr>
              <a:t>because </a:t>
            </a:r>
            <a:r>
              <a:rPr lang="en-US" dirty="0">
                <a:latin typeface="+mn-lt"/>
              </a:rPr>
              <a:t>it was not designed for high volume stunning. The cartridge must be replaced after each fire of the CPK, and the device may overheat when used continuously for an extended period of time. The </a:t>
            </a:r>
            <a:r>
              <a:rPr lang="en-US" dirty="0" smtClean="0">
                <a:latin typeface="+mn-lt"/>
              </a:rPr>
              <a:t>air powered </a:t>
            </a:r>
            <a:r>
              <a:rPr lang="en-US" dirty="0">
                <a:latin typeface="+mn-lt"/>
              </a:rPr>
              <a:t>CPK, originally intended for slaughter production purposes, is a better choice for large numbers of birds.</a:t>
            </a:r>
          </a:p>
        </p:txBody>
      </p:sp>
    </p:spTree>
    <p:extLst>
      <p:ext uri="{BB962C8B-B14F-4D97-AF65-F5344CB8AC3E}">
        <p14:creationId xmlns:p14="http://schemas.microsoft.com/office/powerpoint/2010/main" val="2711240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ceholder 2"/>
          <p:cNvSpPr>
            <a:spLocks noGrp="1" noRot="1" noChangeAspec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Electrocution </a:t>
            </a:r>
            <a:r>
              <a:rPr lang="en-US" dirty="0">
                <a:latin typeface="+mn-lt"/>
              </a:rPr>
              <a:t>has been used </a:t>
            </a:r>
            <a:r>
              <a:rPr lang="en-US" dirty="0" smtClean="0">
                <a:latin typeface="+mn-lt"/>
              </a:rPr>
              <a:t>successfully</a:t>
            </a:r>
            <a:r>
              <a:rPr lang="en-US" baseline="0" dirty="0" smtClean="0">
                <a:latin typeface="+mn-lt"/>
              </a:rPr>
              <a:t> to euthanize</a:t>
            </a:r>
            <a:r>
              <a:rPr lang="en-US" dirty="0" smtClean="0">
                <a:latin typeface="+mn-lt"/>
              </a:rPr>
              <a:t> </a:t>
            </a:r>
            <a:r>
              <a:rPr lang="en-US" dirty="0">
                <a:latin typeface="+mn-lt"/>
              </a:rPr>
              <a:t>poultry. </a:t>
            </a:r>
            <a:r>
              <a:rPr lang="en-US" dirty="0" smtClean="0">
                <a:latin typeface="+mn-lt"/>
              </a:rPr>
              <a:t>Mobile </a:t>
            </a:r>
            <a:r>
              <a:rPr lang="en-US" dirty="0">
                <a:latin typeface="+mn-lt"/>
              </a:rPr>
              <a:t>electrical water bath systems have been designed for on-farm stunning and euthanasia of poultry </a:t>
            </a:r>
            <a:r>
              <a:rPr lang="en-US" dirty="0" smtClean="0">
                <a:latin typeface="+mn-lt"/>
              </a:rPr>
              <a:t>in other countries. </a:t>
            </a:r>
            <a:r>
              <a:rPr lang="en-US" dirty="0">
                <a:latin typeface="+mn-lt"/>
              </a:rPr>
              <a:t>The voltage on these machines is set at sufficient levels that birds are killed without the need for exsanguination as an adjunct method. One drawback to consider when using this technique is the need to individually handle and leg-shackle live birds. This may be a safety issue if a zoonotic disease is involved. In addition, there are no currently existing electrocution mass depopulation systems in the United States. Thus, this is not likely to be used to euthanize large populations of avian </a:t>
            </a:r>
            <a:r>
              <a:rPr lang="en-US" dirty="0" smtClean="0">
                <a:latin typeface="+mn-lt"/>
              </a:rPr>
              <a:t>species in the United States.</a:t>
            </a:r>
            <a:endParaRPr lang="en-US" dirty="0">
              <a:latin typeface="+mn-lt"/>
            </a:endParaRPr>
          </a:p>
        </p:txBody>
      </p:sp>
    </p:spTree>
    <p:extLst>
      <p:ext uri="{BB962C8B-B14F-4D97-AF65-F5344CB8AC3E}">
        <p14:creationId xmlns:p14="http://schemas.microsoft.com/office/powerpoint/2010/main" val="1726772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laceholder 2"/>
          <p:cNvSpPr>
            <a:spLocks noGrp="1" noRot="1" noChangeAspec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When euthanasia of small numbers of feral or wild birds becomes </a:t>
            </a:r>
            <a:r>
              <a:rPr lang="en-US" dirty="0" smtClean="0">
                <a:latin typeface="+mn-lt"/>
              </a:rPr>
              <a:t>necessary </a:t>
            </a:r>
            <a:r>
              <a:rPr lang="en-US" dirty="0">
                <a:latin typeface="+mn-lt"/>
              </a:rPr>
              <a:t>and they cannot be moved into a building or otherwise trapped, the use of shotguns with shot size appropriate to the size of the birds can be used. Gunshot may also be an appropriate euthanasia method for ratites and other large birds. </a:t>
            </a:r>
          </a:p>
        </p:txBody>
      </p:sp>
    </p:spTree>
    <p:extLst>
      <p:ext uri="{BB962C8B-B14F-4D97-AF65-F5344CB8AC3E}">
        <p14:creationId xmlns:p14="http://schemas.microsoft.com/office/powerpoint/2010/main" val="1767440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mn-lt"/>
                <a:ea typeface="ＭＳ Ｐゴシック" charset="-128"/>
                <a:cs typeface="ＭＳ Ｐゴシック" charset="-128"/>
              </a:rPr>
              <a:t>The advantages of water-based</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foam depopulation include increased speed of depopulation compared to other methods and decreased labor</a:t>
            </a:r>
            <a:r>
              <a:rPr lang="en-US" sz="1200" kern="1200" baseline="0" dirty="0" smtClean="0">
                <a:solidFill>
                  <a:schemeClr val="tx1"/>
                </a:solidFill>
                <a:effectLst/>
                <a:latin typeface="+mn-lt"/>
                <a:ea typeface="ＭＳ Ｐゴシック" charset="-128"/>
                <a:cs typeface="ＭＳ Ｐゴシック" charset="-128"/>
              </a:rPr>
              <a:t> because </a:t>
            </a:r>
            <a:r>
              <a:rPr lang="en-US" sz="1200" kern="1200" dirty="0" smtClean="0">
                <a:solidFill>
                  <a:schemeClr val="tx1"/>
                </a:solidFill>
                <a:effectLst/>
                <a:latin typeface="+mn-lt"/>
                <a:ea typeface="ＭＳ Ｐゴシック" charset="-128"/>
                <a:cs typeface="ＭＳ Ｐゴシック" charset="-128"/>
              </a:rPr>
              <a:t>fewer personnel are needed. There is little or no bird handling and the foam</a:t>
            </a:r>
            <a:r>
              <a:rPr lang="en-US" sz="1200" kern="1200" baseline="0" dirty="0" smtClean="0">
                <a:solidFill>
                  <a:schemeClr val="tx1"/>
                </a:solidFill>
                <a:effectLst/>
                <a:latin typeface="+mn-lt"/>
                <a:ea typeface="ＭＳ Ｐゴシック" charset="-128"/>
                <a:cs typeface="ＭＳ Ｐゴシック" charset="-128"/>
              </a:rPr>
              <a:t> may reduce biosecurity risks from dust and </a:t>
            </a:r>
            <a:r>
              <a:rPr lang="en-US" sz="1200" kern="1200" dirty="0" smtClean="0">
                <a:solidFill>
                  <a:schemeClr val="tx1"/>
                </a:solidFill>
                <a:effectLst/>
                <a:latin typeface="+mn-lt"/>
                <a:ea typeface="ＭＳ Ｐゴシック" charset="-128"/>
                <a:cs typeface="ＭＳ Ｐゴシック" charset="-128"/>
              </a:rPr>
              <a:t>airborne pathogens. Disadvantages of foam include the availability of copious amounts of water. Also, some advance preparation is involved because birds must be on floor and slats and other items allowing birds to be off floor must be removed. </a:t>
            </a:r>
            <a:r>
              <a:rPr lang="en-US" sz="1200" b="0" i="1" u="none" strike="noStrike" kern="1200" baseline="0" dirty="0" smtClean="0">
                <a:solidFill>
                  <a:schemeClr val="tx1"/>
                </a:solidFill>
                <a:latin typeface="+mn-lt"/>
                <a:ea typeface="ＭＳ Ｐゴシック" charset="-128"/>
                <a:cs typeface="ＭＳ Ｐゴシック" charset="-128"/>
              </a:rPr>
              <a:t>[This photo shows water-based foam being applied in a floor-housed broiler system. Photo source: Eric Benson, University of Delaware]</a:t>
            </a:r>
            <a:endParaRPr lang="en-US" i="1" dirty="0" smtClean="0">
              <a:latin typeface="+mn-lt"/>
            </a:endParaRPr>
          </a:p>
          <a:p>
            <a:endParaRPr lang="en-US" dirty="0" smtClean="0">
              <a:latin typeface="+mn-lt"/>
            </a:endParaRPr>
          </a:p>
          <a:p>
            <a:endParaRPr lang="en-US" dirty="0">
              <a:latin typeface="Times New Roman" charset="0"/>
            </a:endParaRPr>
          </a:p>
        </p:txBody>
      </p:sp>
    </p:spTree>
    <p:extLst>
      <p:ext uri="{BB962C8B-B14F-4D97-AF65-F5344CB8AC3E}">
        <p14:creationId xmlns:p14="http://schemas.microsoft.com/office/powerpoint/2010/main" val="927836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the application of a euthanasia method, death must be confirmed. Lack of a heartbeat and respiration (at least 10 minutes) as well as onset of rigor mortis are indicators that death has occurred. Animals should be evaluated for confirmation of death by competent and experienced personnel. </a:t>
            </a:r>
          </a:p>
          <a:p>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2857389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document, the terms mass depopulation and euthanasia may be used interchangeably or simply be referred to as “euthanasia,” regardless of whether they are actually considered euthanasia or depopulation.</a:t>
            </a:r>
            <a:r>
              <a:rPr lang="en-US" sz="1200" b="0" i="0" u="none" strike="noStrike" kern="1200" baseline="0" dirty="0" smtClean="0">
                <a:solidFill>
                  <a:schemeClr val="tx1"/>
                </a:solidFill>
                <a:latin typeface="+mn-lt"/>
                <a:ea typeface="ＭＳ Ｐゴシック" charset="-128"/>
                <a:cs typeface="ＭＳ Ｐゴシック" charset="-128"/>
                <a:sym typeface="Symbol" charset="2"/>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Symbol" charset="2"/>
              <a:ea typeface="ＭＳ Ｐゴシック" charset="-128"/>
              <a:cs typeface="ＭＳ Ｐゴシック" charset="-128"/>
              <a:sym typeface="Symbol" charset="2"/>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(http://www.aphis.usda.gov/fadprep) and </a:t>
            </a:r>
            <a:r>
              <a:rPr lang="en-US" dirty="0" smtClean="0">
                <a:ea typeface="ＭＳ Ｐゴシック" charset="-128"/>
                <a:cs typeface="ＭＳ Ｐゴシック" charset="-128"/>
              </a:rPr>
              <a:t>the NAHERC Training Site (http://naherc.sws.iastate.edu/). </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20</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143488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21</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34444464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22</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129207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One of the overall goals in conducting euthanasia is to provide humane treatment of animals at all times until they are euthanized. As required for mammalian species, euthanasia must be performed by competent personnel trained and experienced in species-specific euthanasia methods. The animals must be restrained in a manner that does not elicit injury or undue pain. Decreasing stress and excitement during movement and handling will increase bird welfare as increase human safety and efficiency. </a:t>
            </a:r>
            <a:r>
              <a:rPr lang="en-US" baseline="0" dirty="0" smtClean="0">
                <a:latin typeface="+mn-lt"/>
              </a:rPr>
              <a:t>Avoid</a:t>
            </a:r>
            <a:r>
              <a:rPr lang="en-US" dirty="0" smtClean="0">
                <a:latin typeface="+mn-lt"/>
              </a:rPr>
              <a:t> shouting and screaming. Restrain animals in a manner that does not elicit undue risk of injury or pain to themselves or personnel. Animals handled in a rough or hurried manner will become excited, making further handling unnecessarily difficult.</a:t>
            </a:r>
          </a:p>
          <a:p>
            <a:endParaRPr lang="en-US" dirty="0">
              <a:latin typeface="+mn-lt"/>
            </a:endParaRPr>
          </a:p>
        </p:txBody>
      </p:sp>
    </p:spTree>
    <p:extLst>
      <p:ext uri="{BB962C8B-B14F-4D97-AF65-F5344CB8AC3E}">
        <p14:creationId xmlns:p14="http://schemas.microsoft.com/office/powerpoint/2010/main" val="1369071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Acceptable</a:t>
            </a:r>
            <a:r>
              <a:rPr lang="en-US" baseline="0" dirty="0" smtClean="0">
                <a:latin typeface="+mn-lt"/>
              </a:rPr>
              <a:t> and conditionally acceptable methods of euthanasia have been outlined in the American Veterinary Medical Association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Guidance has been provided for adjunctive, or supplementary, methods of euthanasia. In addition, nonconventional methods not addressed by the AVMA have been specifically designed for mass depopulation.</a:t>
            </a:r>
            <a:r>
              <a:rPr lang="en-US" dirty="0" smtClean="0">
                <a:latin typeface="+mn-lt"/>
              </a:rPr>
              <a:t> If the method used is dangerous to the operator, then the process must be carried out according to guidelines established by the Safety Officer.</a:t>
            </a:r>
            <a:r>
              <a:rPr lang="en-US" baseline="0" dirty="0" smtClean="0">
                <a:latin typeface="+mn-lt"/>
              </a:rPr>
              <a:t> </a:t>
            </a:r>
            <a:r>
              <a:rPr lang="en-US" dirty="0" smtClean="0">
                <a:latin typeface="+mn-lt"/>
              </a:rPr>
              <a:t>When planning for mass depopulation due to disease outbreak, it is critical to consider the agent involved and zoonotic potential. Depopulation methods that reduce or eliminate contact between humans and the animal should be considered for diseases that pose a zoonotic risk to personnel. </a:t>
            </a:r>
            <a:r>
              <a:rPr lang="en-US" sz="1200" b="0" i="1" u="none" strike="noStrike" kern="1200" baseline="0" dirty="0" smtClean="0">
                <a:solidFill>
                  <a:schemeClr val="tx1"/>
                </a:solidFill>
                <a:latin typeface="+mn-lt"/>
                <a:ea typeface="ＭＳ Ｐゴシック" charset="-128"/>
                <a:cs typeface="ＭＳ Ｐゴシック" charset="-128"/>
              </a:rPr>
              <a:t>[This photo shows two free range laying hens. Photo source: Elizabeth </a:t>
            </a:r>
            <a:r>
              <a:rPr lang="en-US" sz="1200" b="0" i="1" u="none" strike="noStrike" kern="1200" baseline="0" dirty="0" err="1" smtClean="0">
                <a:solidFill>
                  <a:schemeClr val="tx1"/>
                </a:solidFill>
                <a:latin typeface="+mn-lt"/>
                <a:ea typeface="ＭＳ Ｐゴシック" charset="-128"/>
                <a:cs typeface="ＭＳ Ｐゴシック" charset="-128"/>
              </a:rPr>
              <a:t>Wormley</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083645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Acceptable</a:t>
            </a:r>
            <a:r>
              <a:rPr lang="en-US" baseline="0" dirty="0" smtClean="0">
                <a:latin typeface="+mn-lt"/>
              </a:rPr>
              <a:t> and conditionally acceptable methods of euthanasia have been outlined in the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r>
              <a:rPr lang="en-US" baseline="0" dirty="0" smtClean="0">
                <a:latin typeface="+mn-lt"/>
              </a:rPr>
              <a:t>For poultry, the AVMA has stated that the use of noninhalants such as injectable barbiturates or barbiturate derivatives are acceptable means of euthanasia. </a:t>
            </a:r>
            <a:r>
              <a:rPr lang="en-US" sz="1200" b="0" i="1" u="none" strike="noStrike" kern="1200" baseline="0" dirty="0" smtClean="0">
                <a:solidFill>
                  <a:schemeClr val="tx1"/>
                </a:solidFill>
                <a:latin typeface="+mn-lt"/>
                <a:ea typeface="ＭＳ Ｐゴシック" charset="-128"/>
                <a:cs typeface="ＭＳ Ｐゴシック" charset="-128"/>
              </a:rPr>
              <a:t>[This photo shows chemical euthanasia being drawn up in a single use-syringe. Photo source: Andrew Kingsbury, Iowa State University]</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pPr>
                <a:defRPr/>
              </a:pPr>
              <a:t>6</a:t>
            </a:fld>
            <a:endParaRPr lang="en-US"/>
          </a:p>
        </p:txBody>
      </p:sp>
    </p:spTree>
    <p:extLst>
      <p:ext uri="{BB962C8B-B14F-4D97-AF65-F5344CB8AC3E}">
        <p14:creationId xmlns:p14="http://schemas.microsoft.com/office/powerpoint/2010/main" val="1083645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Inhaled agents such as carbon dioxide, carbon monoxide, nitrogen, or argon have been designated by the AVMA as conditionally acceptable.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pPr>
                <a:defRPr/>
              </a:pPr>
              <a:t>7</a:t>
            </a:fld>
            <a:endParaRPr lang="en-US"/>
          </a:p>
        </p:txBody>
      </p:sp>
    </p:spTree>
    <p:extLst>
      <p:ext uri="{BB962C8B-B14F-4D97-AF65-F5344CB8AC3E}">
        <p14:creationId xmlns:p14="http://schemas.microsoft.com/office/powerpoint/2010/main" val="1083645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Physical methods such as cervical dislocation, decapitation, electrocution, gunshot, and percussive stunning or captive bolt are also possible avian euthanasia methods. The AVMA has conditionally approved the use of manually applied blunt force trauma for euthanasia or some poultry but this is not a practical euthanasia method during an animal health emergency if large numbers of birds must be depopulated.  </a:t>
            </a:r>
            <a:endParaRPr lang="en-US" dirty="0">
              <a:latin typeface="Times New Roman" charset="0"/>
            </a:endParaRPr>
          </a:p>
        </p:txBody>
      </p:sp>
    </p:spTree>
    <p:extLst>
      <p:ext uri="{BB962C8B-B14F-4D97-AF65-F5344CB8AC3E}">
        <p14:creationId xmlns:p14="http://schemas.microsoft.com/office/powerpoint/2010/main" val="1488764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Depopulation methods have been specifically designed for mass depopulation of avian species. </a:t>
            </a:r>
            <a:r>
              <a:rPr lang="en-US" sz="1200" kern="1200" dirty="0" smtClean="0">
                <a:solidFill>
                  <a:schemeClr val="tx1"/>
                </a:solidFill>
                <a:effectLst/>
                <a:latin typeface="+mn-lt"/>
                <a:ea typeface="ＭＳ Ｐゴシック" charset="-128"/>
                <a:cs typeface="ＭＳ Ｐゴシック" charset="-128"/>
              </a:rPr>
              <a:t>Water-based foam is a new</a:t>
            </a:r>
            <a:r>
              <a:rPr lang="en-US" sz="1200" kern="1200" baseline="0" dirty="0" smtClean="0">
                <a:solidFill>
                  <a:schemeClr val="tx1"/>
                </a:solidFill>
                <a:effectLst/>
                <a:latin typeface="+mn-lt"/>
                <a:ea typeface="ＭＳ Ｐゴシック" charset="-128"/>
                <a:cs typeface="ＭＳ Ｐゴシック" charset="-128"/>
              </a:rPr>
              <a:t>er method of emergency depopulation for land-based poultry and waterfowl that</a:t>
            </a:r>
            <a:r>
              <a:rPr lang="en-US" sz="1200" kern="1200" dirty="0" smtClean="0">
                <a:solidFill>
                  <a:schemeClr val="tx1"/>
                </a:solidFill>
                <a:effectLst/>
                <a:latin typeface="+mn-lt"/>
                <a:ea typeface="ＭＳ Ｐゴシック" charset="-128"/>
                <a:cs typeface="ＭＳ Ｐゴシック" charset="-128"/>
              </a:rPr>
              <a:t> has been used in the United States and other countries during avian influenza outbreaks. </a:t>
            </a:r>
            <a:r>
              <a:rPr lang="en-US" dirty="0" smtClean="0">
                <a:latin typeface="+mn-lt"/>
              </a:rPr>
              <a:t>Although water-based foam has not been officially approved as a euthanasia tool, it is used and approved for poultry mass depopulation under APHIS specified emergency response conditions.</a:t>
            </a:r>
            <a:r>
              <a:rPr lang="en-US" sz="1200" kern="1200" baseline="0" dirty="0" smtClean="0">
                <a:solidFill>
                  <a:schemeClr val="tx1"/>
                </a:solidFill>
                <a:effectLst/>
                <a:latin typeface="+mn-lt"/>
                <a:ea typeface="ＭＳ Ｐゴシック" charset="-128"/>
              </a:rPr>
              <a:t> </a:t>
            </a:r>
            <a:r>
              <a:rPr lang="en-US" sz="1200" kern="1200" dirty="0" smtClean="0">
                <a:solidFill>
                  <a:schemeClr val="tx1"/>
                </a:solidFill>
                <a:effectLst/>
                <a:latin typeface="+mn-lt"/>
                <a:ea typeface="ＭＳ Ｐゴシック" charset="-128"/>
                <a:cs typeface="ＭＳ Ｐゴシック" charset="-128"/>
              </a:rPr>
              <a:t>This foam is similar to that used by firefighters and is generated from a foam concentrate and air or an anoxic gas using specially designed equipment. Poultry die from physical asphyxiation</a:t>
            </a:r>
            <a:r>
              <a:rPr lang="en-US" sz="1200" kern="1200" baseline="0" dirty="0" smtClean="0">
                <a:solidFill>
                  <a:schemeClr val="tx1"/>
                </a:solidFill>
                <a:effectLst/>
                <a:latin typeface="+mn-lt"/>
                <a:ea typeface="ＭＳ Ｐゴシック" charset="-128"/>
                <a:cs typeface="ＭＳ Ｐゴシック" charset="-128"/>
              </a:rPr>
              <a:t> rather than from chemical asphyxiation as with CO2. </a:t>
            </a:r>
            <a:r>
              <a:rPr lang="en-US" dirty="0" smtClean="0">
                <a:latin typeface="+mn-lt"/>
              </a:rPr>
              <a:t>Ventilation shutdown is defined as the cessation of natural or mechanical ventilation of atmospheric air in a building where birds are housed, with or without action to increase the ambient temperature. </a:t>
            </a:r>
            <a:r>
              <a:rPr lang="en-US" baseline="0" dirty="0" smtClean="0">
                <a:latin typeface="+mn-lt"/>
              </a:rPr>
              <a:t>If possible,</a:t>
            </a:r>
            <a:r>
              <a:rPr lang="en-US" dirty="0" smtClean="0">
                <a:latin typeface="+mn-lt"/>
              </a:rPr>
              <a:t> other euthanasia methods should be considered.</a:t>
            </a:r>
            <a:endParaRPr lang="en-US" baseline="0"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F1EBCD77-3582-4C03-8F3B-2CC5BDE87563}" type="slidenum">
              <a:rPr lang="en-US" smtClean="0"/>
              <a:pPr>
                <a:defRPr/>
              </a:pPr>
              <a:t>9</a:t>
            </a:fld>
            <a:endParaRPr lang="en-US"/>
          </a:p>
        </p:txBody>
      </p:sp>
    </p:spTree>
    <p:extLst>
      <p:ext uri="{BB962C8B-B14F-4D97-AF65-F5344CB8AC3E}">
        <p14:creationId xmlns:p14="http://schemas.microsoft.com/office/powerpoint/2010/main" val="1254857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MDE- Avian</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AD9262EC-D7FA-4EB2-AE2C-B41D20A441BB}"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FAD PReP/NAHEMS Guidelines: MDE- Avian</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7E8042F6-C323-423A-AF88-59F6550F0E39}" type="slidenum">
              <a:rPr lang="en-US">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29157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2"/>
          <p:cNvSpPr>
            <a:spLocks noGrp="1"/>
          </p:cNvSpPr>
          <p:nvPr>
            <p:ph type="ftr" sz="quarter" idx="15"/>
          </p:nvPr>
        </p:nvSpPr>
        <p:spPr/>
        <p:txBody>
          <a:bodyPr/>
          <a:lstStyle>
            <a:lvl1pPr>
              <a:defRPr/>
            </a:lvl1pPr>
          </a:lstStyle>
          <a:p>
            <a:pPr>
              <a:defRPr/>
            </a:pPr>
            <a:r>
              <a:rPr lang="en-US" smtClean="0">
                <a:solidFill>
                  <a:prstClr val="black">
                    <a:tint val="75000"/>
                  </a:prstClr>
                </a:solidFill>
              </a:rPr>
              <a:t>FAD PReP/NAHEMS Guidelines: MDE- Avian</a:t>
            </a:r>
            <a:endParaRPr lang="en-US" dirty="0">
              <a:solidFill>
                <a:prstClr val="black">
                  <a:tint val="75000"/>
                </a:prstClr>
              </a:solidFill>
            </a:endParaRPr>
          </a:p>
        </p:txBody>
      </p:sp>
      <p:sp>
        <p:nvSpPr>
          <p:cNvPr id="8" name="Slide Number Placeholder 3"/>
          <p:cNvSpPr>
            <a:spLocks noGrp="1"/>
          </p:cNvSpPr>
          <p:nvPr>
            <p:ph type="sldNum" sz="quarter" idx="16"/>
          </p:nvPr>
        </p:nvSpPr>
        <p:spPr/>
        <p:txBody>
          <a:bodyPr/>
          <a:lstStyle>
            <a:lvl1pPr>
              <a:defRPr/>
            </a:lvl1pPr>
          </a:lstStyle>
          <a:p>
            <a:pPr>
              <a:defRPr/>
            </a:pPr>
            <a:fld id="{EB4E49EC-A3E4-49B2-BA6C-D8BA334056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1924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Avian</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9F3510FD-9BE7-4308-83CD-6BAA95B02575}"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MDE- Avian</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AD9262EC-D7FA-4EB2-AE2C-B41D20A441BB}"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lgn="l">
              <a:defRPr/>
            </a:pPr>
            <a:r>
              <a:rPr lang="en-US" smtClean="0"/>
              <a:t>FAD PReP/NAHEMS Guidelines: MDE- Avian</a:t>
            </a:r>
            <a:endParaRPr lang="en-US" dirty="0"/>
          </a:p>
        </p:txBody>
      </p:sp>
      <p:sp>
        <p:nvSpPr>
          <p:cNvPr id="7" name="Slide Number Placeholder 6"/>
          <p:cNvSpPr>
            <a:spLocks noGrp="1"/>
          </p:cNvSpPr>
          <p:nvPr>
            <p:ph type="sldNum" sz="quarter" idx="12"/>
          </p:nvPr>
        </p:nvSpPr>
        <p:spPr/>
        <p:txBody>
          <a:bodyPr/>
          <a:lstStyle/>
          <a:p>
            <a:pPr>
              <a:defRPr/>
            </a:pPr>
            <a:fld id="{83D47999-82BF-40D8-A661-5C0599264B16}"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defRPr/>
            </a:pPr>
            <a:r>
              <a:rPr lang="en-US" smtClean="0"/>
              <a:t>FAD PReP/NAHEMS Guidelines: MDE- Avian</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9CC205D4-0F24-42BB-8DB1-ECCD09C1612E}"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t>USDA APHIS and CFSPH</a:t>
            </a:r>
            <a:endParaRPr lang="en-US" dirty="0"/>
          </a:p>
        </p:txBody>
      </p:sp>
      <p:sp>
        <p:nvSpPr>
          <p:cNvPr id="4" name="Footer Placeholder 3"/>
          <p:cNvSpPr>
            <a:spLocks noGrp="1"/>
          </p:cNvSpPr>
          <p:nvPr>
            <p:ph type="ftr" sz="quarter" idx="11"/>
          </p:nvPr>
        </p:nvSpPr>
        <p:spPr/>
        <p:txBody>
          <a:bodyPr/>
          <a:lstStyle/>
          <a:p>
            <a:pPr algn="l">
              <a:defRPr/>
            </a:pPr>
            <a:r>
              <a:rPr lang="en-US" smtClean="0"/>
              <a:t>FAD PReP/NAHEMS Guidelines: MDE- Avian</a:t>
            </a:r>
            <a:endParaRPr lang="en-US" dirty="0"/>
          </a:p>
        </p:txBody>
      </p:sp>
      <p:sp>
        <p:nvSpPr>
          <p:cNvPr id="5" name="Slide Number Placeholder 4"/>
          <p:cNvSpPr>
            <a:spLocks noGrp="1"/>
          </p:cNvSpPr>
          <p:nvPr>
            <p:ph type="sldNum" sz="quarter" idx="12"/>
          </p:nvPr>
        </p:nvSpPr>
        <p:spPr/>
        <p:txBody>
          <a:bodyPr/>
          <a:lstStyle/>
          <a:p>
            <a:pPr>
              <a:defRPr/>
            </a:pPr>
            <a:fld id="{77E5B4A1-5925-454F-ABE9-2131452FD637}"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t>USDA APHIS and CFSPH</a:t>
            </a:r>
            <a:endParaRPr lang="en-US" dirty="0"/>
          </a:p>
        </p:txBody>
      </p:sp>
      <p:sp>
        <p:nvSpPr>
          <p:cNvPr id="3" name="Footer Placeholder 2"/>
          <p:cNvSpPr>
            <a:spLocks noGrp="1"/>
          </p:cNvSpPr>
          <p:nvPr>
            <p:ph type="ftr" sz="quarter" idx="11"/>
          </p:nvPr>
        </p:nvSpPr>
        <p:spPr/>
        <p:txBody>
          <a:bodyPr/>
          <a:lstStyle/>
          <a:p>
            <a:pPr algn="l">
              <a:defRPr/>
            </a:pPr>
            <a:r>
              <a:rPr lang="en-US" smtClean="0"/>
              <a:t>FAD PReP/NAHEMS Guidelines: MDE- Avian</a:t>
            </a:r>
            <a:endParaRPr lang="en-US" dirty="0"/>
          </a:p>
        </p:txBody>
      </p:sp>
      <p:sp>
        <p:nvSpPr>
          <p:cNvPr id="4" name="Slide Number Placeholder 3"/>
          <p:cNvSpPr>
            <a:spLocks noGrp="1"/>
          </p:cNvSpPr>
          <p:nvPr>
            <p:ph type="sldNum" sz="quarter" idx="12"/>
          </p:nvPr>
        </p:nvSpPr>
        <p:spPr/>
        <p:txBody>
          <a:bodyPr/>
          <a:lstStyle/>
          <a:p>
            <a:pPr>
              <a:defRPr/>
            </a:pPr>
            <a:fld id="{006A76AD-91CA-47E5-8BA5-490DA0A2CCCC}"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Avian</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AD9262EC-D7FA-4EB2-AE2C-B41D20A441BB}"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FAD PReP/NAHEMS Guidelines: MDE- Avian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C2328A-2198-470D-B43B-820FB139B9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4268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Avian</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AD9262EC-D7FA-4EB2-AE2C-B41D20A441BB}" type="slidenum">
              <a:rPr lang="en-US" smtClean="0"/>
              <a:pPr>
                <a:defRPr/>
              </a:pPr>
              <a:t>‹#›</a:t>
            </a:fld>
            <a:endParaRPr lang="en-US" dirty="0"/>
          </a:p>
        </p:txBody>
      </p:sp>
      <p:pic>
        <p:nvPicPr>
          <p:cNvPr id="8" name="Picture 7"/>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39" r:id="rId9"/>
    <p:sldLayoutId id="2147483740" r:id="rId10"/>
    <p:sldLayoutId id="2147483741" r:id="rId11"/>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eaLnBrk="1" hangingPunct="1"/>
            <a:r>
              <a:rPr lang="en-US" dirty="0" smtClean="0">
                <a:latin typeface="Verdana" charset="0"/>
                <a:ea typeface="Verdana" charset="0"/>
                <a:cs typeface="Verdana" charset="0"/>
              </a:rPr>
              <a:t>Mass Depopulation </a:t>
            </a:r>
            <a:br>
              <a:rPr lang="en-US" dirty="0" smtClean="0">
                <a:latin typeface="Verdana" charset="0"/>
                <a:ea typeface="Verdana" charset="0"/>
                <a:cs typeface="Verdana" charset="0"/>
              </a:rPr>
            </a:br>
            <a:r>
              <a:rPr lang="en-US" dirty="0" smtClean="0">
                <a:latin typeface="Verdana" charset="0"/>
                <a:ea typeface="Verdana" charset="0"/>
                <a:cs typeface="Verdana" charset="0"/>
              </a:rPr>
              <a:t>&amp; Euthanasia</a:t>
            </a:r>
          </a:p>
        </p:txBody>
      </p:sp>
      <p:sp>
        <p:nvSpPr>
          <p:cNvPr id="19458" name="Subtitle 2"/>
          <p:cNvSpPr>
            <a:spLocks noGrp="1"/>
          </p:cNvSpPr>
          <p:nvPr>
            <p:ph type="subTitle" idx="1"/>
          </p:nvPr>
        </p:nvSpPr>
        <p:spPr>
          <a:xfrm>
            <a:off x="2590800" y="3933056"/>
            <a:ext cx="5867400" cy="881608"/>
          </a:xfrm>
        </p:spPr>
        <p:txBody>
          <a:bodyPr/>
          <a:lstStyle/>
          <a:p>
            <a:pPr eaLnBrk="1" hangingPunct="1"/>
            <a:r>
              <a:rPr lang="en-US" dirty="0" smtClean="0">
                <a:latin typeface="Verdana" charset="0"/>
                <a:ea typeface="Verdana" charset="0"/>
                <a:cs typeface="Verdana" charset="0"/>
              </a:rPr>
              <a:t>Avian Euthanasia</a:t>
            </a:r>
          </a:p>
        </p:txBody>
      </p:sp>
      <p:sp>
        <p:nvSpPr>
          <p:cNvPr id="4" name="TextBox 3"/>
          <p:cNvSpPr txBox="1"/>
          <p:nvPr/>
        </p:nvSpPr>
        <p:spPr>
          <a:xfrm>
            <a:off x="2590800" y="5085184"/>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Potassium chloride or magnesium sulfate  </a:t>
            </a:r>
          </a:p>
          <a:p>
            <a:pPr lvl="2"/>
            <a:r>
              <a:rPr lang="en-US" dirty="0" smtClean="0"/>
              <a:t>IV or </a:t>
            </a:r>
            <a:r>
              <a:rPr lang="en-US" dirty="0" err="1" smtClean="0"/>
              <a:t>Intracardiac</a:t>
            </a:r>
            <a:r>
              <a:rPr lang="en-US" dirty="0" smtClean="0"/>
              <a:t> </a:t>
            </a:r>
            <a:endParaRPr lang="en-US" dirty="0"/>
          </a:p>
          <a:p>
            <a:pPr lvl="1"/>
            <a:r>
              <a:rPr lang="en-US" dirty="0" smtClean="0"/>
              <a:t>Exsanguination (consider biosecurity)</a:t>
            </a:r>
          </a:p>
          <a:p>
            <a:pPr lvl="1"/>
            <a:r>
              <a:rPr lang="en-US" dirty="0" smtClean="0"/>
              <a:t>Bird MUST be unconscious</a:t>
            </a:r>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lstStyle/>
          <a:p>
            <a:r>
              <a:rPr lang="en-US" dirty="0" smtClean="0"/>
              <a:t>Adjunct Methods</a:t>
            </a:r>
            <a:endParaRPr lang="en-US" dirty="0"/>
          </a:p>
        </p:txBody>
      </p:sp>
    </p:spTree>
    <p:extLst>
      <p:ext uri="{BB962C8B-B14F-4D97-AF65-F5344CB8AC3E}">
        <p14:creationId xmlns:p14="http://schemas.microsoft.com/office/powerpoint/2010/main" val="4031097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7"/>
          <p:cNvSpPr>
            <a:spLocks noGrp="1"/>
          </p:cNvSpPr>
          <p:nvPr>
            <p:ph idx="1"/>
          </p:nvPr>
        </p:nvSpPr>
        <p:spPr/>
        <p:txBody>
          <a:bodyPr/>
          <a:lstStyle/>
          <a:p>
            <a:r>
              <a:rPr lang="en-US" dirty="0">
                <a:latin typeface="Verdana" charset="0"/>
                <a:ea typeface="Verdana" charset="0"/>
                <a:cs typeface="Verdana" charset="0"/>
              </a:rPr>
              <a:t>S</a:t>
            </a:r>
            <a:r>
              <a:rPr lang="en-US" dirty="0" smtClean="0">
                <a:latin typeface="Verdana" charset="0"/>
                <a:ea typeface="Verdana" charset="0"/>
                <a:cs typeface="Verdana" charset="0"/>
              </a:rPr>
              <a:t>mall number</a:t>
            </a:r>
            <a:r>
              <a:rPr lang="en-US" dirty="0">
                <a:latin typeface="Verdana" charset="0"/>
                <a:ea typeface="Verdana" charset="0"/>
                <a:cs typeface="Verdana" charset="0"/>
              </a:rPr>
              <a:t> </a:t>
            </a:r>
            <a:r>
              <a:rPr lang="en-US" dirty="0" smtClean="0">
                <a:latin typeface="Verdana" charset="0"/>
                <a:ea typeface="Verdana" charset="0"/>
                <a:cs typeface="Verdana" charset="0"/>
              </a:rPr>
              <a:t>of birds, companion birds</a:t>
            </a:r>
          </a:p>
          <a:p>
            <a:r>
              <a:rPr lang="en-US" dirty="0" smtClean="0">
                <a:latin typeface="Verdana" charset="0"/>
                <a:ea typeface="Verdana" charset="0"/>
                <a:cs typeface="Verdana" charset="0"/>
              </a:rPr>
              <a:t>Intraperitoneal injection</a:t>
            </a:r>
          </a:p>
          <a:p>
            <a:pPr lvl="1"/>
            <a:r>
              <a:rPr lang="en-US" dirty="0" smtClean="0">
                <a:latin typeface="Verdana" charset="0"/>
                <a:ea typeface="Verdana" charset="0"/>
                <a:cs typeface="Verdana" charset="0"/>
              </a:rPr>
              <a:t>Nonirritating euthanasia agent</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Restrain with Ketamine hydrochloride, if necessary</a:t>
            </a:r>
          </a:p>
          <a:p>
            <a:pPr lvl="1"/>
            <a:r>
              <a:rPr lang="en-US" dirty="0" smtClean="0">
                <a:latin typeface="Verdana" charset="0"/>
                <a:ea typeface="Verdana" charset="0"/>
                <a:cs typeface="Verdana" charset="0"/>
              </a:rPr>
              <a:t>Death is prolonged when compared to intravenous methods</a:t>
            </a:r>
          </a:p>
          <a:p>
            <a:pPr lvl="1"/>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23553" name="Rectangle 1026"/>
          <p:cNvSpPr>
            <a:spLocks noGrp="1"/>
          </p:cNvSpPr>
          <p:nvPr>
            <p:ph type="title"/>
          </p:nvPr>
        </p:nvSpPr>
        <p:spPr/>
        <p:txBody>
          <a:bodyPr/>
          <a:lstStyle/>
          <a:p>
            <a:r>
              <a:rPr lang="en-US" sz="3600">
                <a:latin typeface="Verdana" charset="0"/>
                <a:ea typeface="Verdana" charset="0"/>
                <a:cs typeface="Verdana" charset="0"/>
              </a:rPr>
              <a:t>Injectable Chemical Agents</a:t>
            </a:r>
            <a:endParaRPr lang="en-US">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Verdana" charset="0"/>
                <a:ea typeface="Verdana" charset="0"/>
                <a:cs typeface="Verdana" charset="0"/>
              </a:rPr>
              <a:t>CO</a:t>
            </a:r>
            <a:r>
              <a:rPr lang="en-US" baseline="-25000" dirty="0" smtClean="0">
                <a:latin typeface="Verdana" charset="0"/>
                <a:ea typeface="Verdana" charset="0"/>
                <a:cs typeface="Verdana" charset="0"/>
              </a:rPr>
              <a:t>2</a:t>
            </a:r>
            <a:r>
              <a:rPr lang="en-US" dirty="0" smtClean="0">
                <a:latin typeface="Verdana" charset="0"/>
                <a:ea typeface="Verdana" charset="0"/>
                <a:cs typeface="Verdana" charset="0"/>
              </a:rPr>
              <a:t>– used extensively</a:t>
            </a:r>
          </a:p>
          <a:p>
            <a:pPr lvl="1"/>
            <a:r>
              <a:rPr lang="en-US" dirty="0" smtClean="0">
                <a:latin typeface="Verdana" charset="0"/>
                <a:ea typeface="Verdana" charset="0"/>
                <a:cs typeface="Verdana" charset="0"/>
              </a:rPr>
              <a:t>Heavier than air, will remain near floor </a:t>
            </a:r>
          </a:p>
          <a:p>
            <a:r>
              <a:rPr lang="en-US" dirty="0" smtClean="0">
                <a:latin typeface="Verdana" charset="0"/>
                <a:ea typeface="Verdana" charset="0"/>
                <a:cs typeface="Verdana" charset="0"/>
              </a:rPr>
              <a:t>Nitrogen, argon</a:t>
            </a:r>
          </a:p>
          <a:p>
            <a:pPr lvl="1"/>
            <a:r>
              <a:rPr lang="en-US" dirty="0">
                <a:latin typeface="Verdana" charset="0"/>
                <a:ea typeface="Verdana" charset="0"/>
                <a:cs typeface="Verdana" charset="0"/>
              </a:rPr>
              <a:t> </a:t>
            </a:r>
            <a:r>
              <a:rPr lang="en-US" dirty="0" smtClean="0">
                <a:latin typeface="Verdana" charset="0"/>
                <a:ea typeface="Verdana" charset="0"/>
                <a:cs typeface="Verdana" charset="0"/>
              </a:rPr>
              <a:t>Specific gravity similar to air</a:t>
            </a:r>
          </a:p>
          <a:p>
            <a:pPr lvl="1"/>
            <a:r>
              <a:rPr lang="en-US" dirty="0">
                <a:latin typeface="Verdana" charset="0"/>
                <a:ea typeface="Verdana" charset="0"/>
                <a:cs typeface="Verdana" charset="0"/>
              </a:rPr>
              <a:t> </a:t>
            </a:r>
            <a:r>
              <a:rPr lang="en-US" dirty="0" smtClean="0">
                <a:latin typeface="Verdana" charset="0"/>
                <a:ea typeface="Verdana" charset="0"/>
                <a:cs typeface="Verdana" charset="0"/>
              </a:rPr>
              <a:t>Does not sink</a:t>
            </a:r>
          </a:p>
          <a:p>
            <a:pPr lvl="1"/>
            <a:r>
              <a:rPr lang="en-US" dirty="0" smtClean="0">
                <a:latin typeface="Verdana" charset="0"/>
                <a:ea typeface="Verdana" charset="0"/>
                <a:cs typeface="Verdana" charset="0"/>
              </a:rPr>
              <a:t>Must be used in a completely closed system</a:t>
            </a:r>
          </a:p>
          <a:p>
            <a:endParaRPr lang="en-US" dirty="0">
              <a:latin typeface="Verdana" charset="0"/>
              <a:ea typeface="Verdana" charset="0"/>
              <a:cs typeface="Verdana" charset="0"/>
            </a:endParaRPr>
          </a:p>
          <a:p>
            <a:endParaRPr lang="en-US" dirty="0"/>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lstStyle/>
          <a:p>
            <a:r>
              <a:rPr lang="en-US" dirty="0" smtClean="0"/>
              <a:t>Types of Gaseous Agents</a:t>
            </a:r>
            <a:endParaRPr lang="en-US" dirty="0"/>
          </a:p>
        </p:txBody>
      </p:sp>
    </p:spTree>
    <p:extLst>
      <p:ext uri="{BB962C8B-B14F-4D97-AF65-F5344CB8AC3E}">
        <p14:creationId xmlns:p14="http://schemas.microsoft.com/office/powerpoint/2010/main" val="3316240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p:cNvSpPr>
          <p:nvPr>
            <p:ph idx="1"/>
          </p:nvPr>
        </p:nvSpPr>
        <p:spPr/>
        <p:txBody>
          <a:bodyPr/>
          <a:lstStyle/>
          <a:p>
            <a:r>
              <a:rPr lang="en-US" dirty="0">
                <a:latin typeface="Verdana" charset="0"/>
                <a:ea typeface="Verdana" charset="0"/>
                <a:cs typeface="Verdana" charset="0"/>
              </a:rPr>
              <a:t>Should only be performed by </a:t>
            </a:r>
            <a:r>
              <a:rPr lang="en-US" dirty="0" smtClean="0">
                <a:latin typeface="Verdana" charset="0"/>
                <a:ea typeface="Verdana" charset="0"/>
                <a:cs typeface="Verdana" charset="0"/>
              </a:rPr>
              <a:t>             well-trained </a:t>
            </a:r>
            <a:r>
              <a:rPr lang="en-US" dirty="0">
                <a:latin typeface="Verdana" charset="0"/>
                <a:ea typeface="Verdana" charset="0"/>
                <a:cs typeface="Verdana" charset="0"/>
              </a:rPr>
              <a:t>individuals</a:t>
            </a:r>
          </a:p>
          <a:p>
            <a:r>
              <a:rPr lang="en-US" dirty="0" smtClean="0">
                <a:latin typeface="Verdana" charset="0"/>
                <a:ea typeface="Verdana" charset="0"/>
                <a:cs typeface="Verdana" charset="0"/>
              </a:rPr>
              <a:t>Only practical if:</a:t>
            </a:r>
          </a:p>
          <a:p>
            <a:pPr lvl="1"/>
            <a:r>
              <a:rPr lang="en-US" dirty="0">
                <a:latin typeface="Verdana" charset="0"/>
                <a:ea typeface="Verdana" charset="0"/>
                <a:cs typeface="Verdana" charset="0"/>
              </a:rPr>
              <a:t>S</a:t>
            </a:r>
            <a:r>
              <a:rPr lang="en-US" dirty="0" smtClean="0">
                <a:latin typeface="Verdana" charset="0"/>
                <a:ea typeface="Verdana" charset="0"/>
                <a:cs typeface="Verdana" charset="0"/>
              </a:rPr>
              <a:t>mall birds</a:t>
            </a:r>
          </a:p>
          <a:p>
            <a:pPr lvl="1"/>
            <a:r>
              <a:rPr lang="en-US" dirty="0">
                <a:latin typeface="Verdana" charset="0"/>
                <a:ea typeface="Verdana" charset="0"/>
                <a:cs typeface="Verdana" charset="0"/>
              </a:rPr>
              <a:t>S</a:t>
            </a:r>
            <a:r>
              <a:rPr lang="en-US" dirty="0" smtClean="0">
                <a:latin typeface="Verdana" charset="0"/>
                <a:ea typeface="Verdana" charset="0"/>
                <a:cs typeface="Verdana" charset="0"/>
              </a:rPr>
              <a:t>mall number to be euthanized</a:t>
            </a:r>
          </a:p>
          <a:p>
            <a:pPr lvl="1"/>
            <a:r>
              <a:rPr lang="en-US" dirty="0" smtClean="0">
                <a:latin typeface="Verdana" charset="0"/>
                <a:ea typeface="Verdana" charset="0"/>
                <a:cs typeface="Verdana" charset="0"/>
              </a:rPr>
              <a:t>Tissues collection</a:t>
            </a:r>
          </a:p>
          <a:p>
            <a:r>
              <a:rPr lang="en-US" dirty="0" smtClean="0">
                <a:latin typeface="Verdana" charset="0"/>
                <a:ea typeface="Verdana" charset="0"/>
                <a:cs typeface="Verdana" charset="0"/>
              </a:rPr>
              <a:t>When learning technique, sedate or anesthetize birds first</a:t>
            </a:r>
          </a:p>
          <a:p>
            <a:endParaRPr lang="en-US" dirty="0">
              <a:latin typeface="Verdana" charset="0"/>
              <a:ea typeface="Verdana" charset="0"/>
              <a:cs typeface="Verdana" charset="0"/>
            </a:endParaRPr>
          </a:p>
          <a:p>
            <a:pPr lvl="1"/>
            <a:endParaRPr lang="en-US" sz="1000" dirty="0">
              <a:solidFill>
                <a:prstClr val="black">
                  <a:tint val="75000"/>
                </a:prstClr>
              </a:solidFill>
              <a:latin typeface="+mn-lt"/>
              <a:ea typeface="+mn-ea"/>
              <a:cs typeface="+mn-cs"/>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31745" name="Rectangle 2"/>
          <p:cNvSpPr>
            <a:spLocks noGrp="1"/>
          </p:cNvSpPr>
          <p:nvPr>
            <p:ph type="title"/>
          </p:nvPr>
        </p:nvSpPr>
        <p:spPr/>
        <p:txBody>
          <a:bodyPr>
            <a:normAutofit/>
          </a:bodyPr>
          <a:lstStyle/>
          <a:p>
            <a:r>
              <a:rPr lang="en-US" dirty="0" smtClean="0">
                <a:latin typeface="Verdana" charset="0"/>
                <a:ea typeface="Verdana" charset="0"/>
                <a:cs typeface="Verdana" charset="0"/>
              </a:rPr>
              <a:t>Physical- Cervical </a:t>
            </a:r>
            <a:r>
              <a:rPr lang="en-US" dirty="0">
                <a:latin typeface="Verdana" charset="0"/>
                <a:ea typeface="Verdana" charset="0"/>
                <a:cs typeface="Verdana" charset="0"/>
              </a:rPr>
              <a:t>Dislocation</a:t>
            </a:r>
            <a:endParaRPr lang="en-US" sz="3000"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p:txBody>
          <a:bodyPr/>
          <a:lstStyle/>
          <a:p>
            <a:r>
              <a:rPr lang="en-US" dirty="0">
                <a:latin typeface="Verdana" charset="0"/>
                <a:ea typeface="Verdana" charset="0"/>
                <a:cs typeface="Verdana" charset="0"/>
              </a:rPr>
              <a:t>N</a:t>
            </a:r>
            <a:r>
              <a:rPr lang="en-US" dirty="0" smtClean="0">
                <a:latin typeface="Verdana" charset="0"/>
                <a:ea typeface="Verdana" charset="0"/>
                <a:cs typeface="Verdana" charset="0"/>
              </a:rPr>
              <a:t>ot </a:t>
            </a:r>
            <a:r>
              <a:rPr lang="en-US" dirty="0">
                <a:latin typeface="Verdana" charset="0"/>
                <a:ea typeface="Verdana" charset="0"/>
                <a:cs typeface="Verdana" charset="0"/>
              </a:rPr>
              <a:t>recommended in mass depopulation situations</a:t>
            </a:r>
          </a:p>
          <a:p>
            <a:pPr lvl="1"/>
            <a:r>
              <a:rPr lang="en-US" dirty="0">
                <a:latin typeface="Verdana" charset="0"/>
                <a:ea typeface="Verdana" charset="0"/>
                <a:cs typeface="Verdana" charset="0"/>
              </a:rPr>
              <a:t>Risk of disease spread</a:t>
            </a:r>
          </a:p>
          <a:p>
            <a:pPr lvl="1"/>
            <a:r>
              <a:rPr lang="en-US" dirty="0">
                <a:latin typeface="Verdana" charset="0"/>
                <a:ea typeface="Verdana" charset="0"/>
                <a:cs typeface="Verdana" charset="0"/>
              </a:rPr>
              <a:t>Offensive </a:t>
            </a:r>
          </a:p>
          <a:p>
            <a:pPr lvl="1"/>
            <a:r>
              <a:rPr lang="en-US" dirty="0" smtClean="0">
                <a:latin typeface="Verdana" charset="0"/>
                <a:ea typeface="Verdana" charset="0"/>
                <a:cs typeface="Verdana" charset="0"/>
              </a:rPr>
              <a:t>Stressful to birds and responders</a:t>
            </a:r>
            <a:endParaRPr lang="en-US" dirty="0">
              <a:latin typeface="Verdana" charset="0"/>
              <a:ea typeface="Verdana" charset="0"/>
              <a:cs typeface="Verdana" charset="0"/>
            </a:endParaRPr>
          </a:p>
          <a:p>
            <a:pPr lvl="1"/>
            <a:r>
              <a:rPr lang="en-US" dirty="0">
                <a:latin typeface="Verdana" charset="0"/>
                <a:ea typeface="Verdana" charset="0"/>
                <a:cs typeface="Verdana" charset="0"/>
              </a:rPr>
              <a:t>Inefficient </a:t>
            </a:r>
          </a:p>
          <a:p>
            <a:pPr lvl="1"/>
            <a:r>
              <a:rPr lang="en-US" dirty="0" smtClean="0">
                <a:latin typeface="Verdana" charset="0"/>
                <a:ea typeface="Verdana" charset="0"/>
                <a:cs typeface="Verdana" charset="0"/>
              </a:rPr>
              <a:t>Welfare concerns</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33793" name="Rectangle 2"/>
          <p:cNvSpPr>
            <a:spLocks noGrp="1"/>
          </p:cNvSpPr>
          <p:nvPr>
            <p:ph type="title"/>
          </p:nvPr>
        </p:nvSpPr>
        <p:spPr/>
        <p:txBody>
          <a:bodyPr/>
          <a:lstStyle/>
          <a:p>
            <a:r>
              <a:rPr lang="en-US" dirty="0" smtClean="0">
                <a:latin typeface="Verdana" charset="0"/>
                <a:ea typeface="Verdana" charset="0"/>
                <a:cs typeface="Verdana" charset="0"/>
              </a:rPr>
              <a:t>Physical- Decapitation</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p:txBody>
          <a:bodyPr>
            <a:normAutofit/>
          </a:bodyPr>
          <a:lstStyle/>
          <a:p>
            <a:r>
              <a:rPr lang="en-US" dirty="0">
                <a:latin typeface="Verdana" charset="0"/>
                <a:ea typeface="Verdana" charset="0"/>
                <a:cs typeface="Verdana" charset="0"/>
              </a:rPr>
              <a:t>Cash Poultry Killer (CPK</a:t>
            </a:r>
            <a:r>
              <a:rPr lang="en-US" dirty="0" smtClean="0">
                <a:latin typeface="Verdana" charset="0"/>
                <a:ea typeface="Verdana" charset="0"/>
                <a:cs typeface="Verdana" charset="0"/>
              </a:rPr>
              <a:t>)</a:t>
            </a:r>
          </a:p>
          <a:p>
            <a:pPr lvl="1"/>
            <a:r>
              <a:rPr lang="en-US" dirty="0" smtClean="0">
                <a:latin typeface="Verdana" charset="0"/>
                <a:ea typeface="Verdana" charset="0"/>
                <a:cs typeface="Verdana" charset="0"/>
              </a:rPr>
              <a:t>Chickens, turkeys, ducks, geese</a:t>
            </a:r>
          </a:p>
          <a:p>
            <a:pPr lvl="1"/>
            <a:r>
              <a:rPr lang="en-US" dirty="0" smtClean="0">
                <a:latin typeface="Verdana" charset="0"/>
                <a:ea typeface="Verdana" charset="0"/>
                <a:cs typeface="Verdana" charset="0"/>
              </a:rPr>
              <a:t>Cartridge-powered </a:t>
            </a:r>
          </a:p>
          <a:p>
            <a:pPr lvl="2"/>
            <a:r>
              <a:rPr lang="en-US" dirty="0" smtClean="0">
                <a:latin typeface="Verdana" charset="0"/>
                <a:ea typeface="Verdana" charset="0"/>
                <a:cs typeface="Verdana" charset="0"/>
              </a:rPr>
              <a:t>New cartridge for each use</a:t>
            </a:r>
          </a:p>
          <a:p>
            <a:pPr lvl="2"/>
            <a:r>
              <a:rPr lang="en-US" dirty="0" smtClean="0">
                <a:latin typeface="Verdana" charset="0"/>
                <a:ea typeface="Verdana" charset="0"/>
                <a:cs typeface="Verdana" charset="0"/>
              </a:rPr>
              <a:t>May overheat with continuous use</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Air-powered</a:t>
            </a:r>
          </a:p>
          <a:p>
            <a:pPr lvl="2"/>
            <a:r>
              <a:rPr lang="en-US" dirty="0" smtClean="0">
                <a:latin typeface="Verdana" charset="0"/>
                <a:ea typeface="Verdana" charset="0"/>
                <a:cs typeface="Verdana" charset="0"/>
              </a:rPr>
              <a:t>Intended for production slaughter</a:t>
            </a:r>
          </a:p>
          <a:p>
            <a:pPr lvl="1">
              <a:buFont typeface="Arial" charset="0"/>
              <a:buNone/>
            </a:pPr>
            <a:endParaRPr lang="en-US" dirty="0">
              <a:latin typeface="Times New Roman" charset="0"/>
              <a:ea typeface="Verdana" charset="0"/>
              <a:cs typeface="Verdana" charset="0"/>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35841" name="Rectangle 2"/>
          <p:cNvSpPr>
            <a:spLocks noGrp="1"/>
          </p:cNvSpPr>
          <p:nvPr>
            <p:ph type="title"/>
          </p:nvPr>
        </p:nvSpPr>
        <p:spPr/>
        <p:txBody>
          <a:bodyPr>
            <a:normAutofit/>
          </a:bodyPr>
          <a:lstStyle/>
          <a:p>
            <a:r>
              <a:rPr lang="en-US" dirty="0" smtClean="0">
                <a:latin typeface="Verdana" charset="0"/>
                <a:ea typeface="Verdana" charset="0"/>
                <a:cs typeface="Verdana" charset="0"/>
              </a:rPr>
              <a:t>Physical- Percussive </a:t>
            </a:r>
            <a:r>
              <a:rPr lang="en-US" dirty="0">
                <a:latin typeface="Verdana" charset="0"/>
                <a:ea typeface="Verdana" charset="0"/>
                <a:cs typeface="Verdana" charset="0"/>
              </a:rPr>
              <a:t>Stunning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p:cNvSpPr>
          <p:nvPr>
            <p:ph idx="1"/>
          </p:nvPr>
        </p:nvSpPr>
        <p:spPr/>
        <p:txBody>
          <a:bodyPr>
            <a:normAutofit/>
          </a:bodyPr>
          <a:lstStyle/>
          <a:p>
            <a:r>
              <a:rPr lang="en-US" dirty="0" smtClean="0">
                <a:latin typeface="Verdana" charset="0"/>
                <a:ea typeface="Verdana" charset="0"/>
                <a:cs typeface="Verdana" charset="0"/>
              </a:rPr>
              <a:t>Successfully used with poultry</a:t>
            </a:r>
          </a:p>
          <a:p>
            <a:r>
              <a:rPr lang="en-US" dirty="0" smtClean="0">
                <a:latin typeface="Verdana" charset="0"/>
                <a:ea typeface="Verdana" charset="0"/>
                <a:cs typeface="Verdana" charset="0"/>
              </a:rPr>
              <a:t>Mobile </a:t>
            </a:r>
            <a:r>
              <a:rPr lang="en-US" dirty="0">
                <a:latin typeface="Verdana" charset="0"/>
                <a:ea typeface="Verdana" charset="0"/>
                <a:cs typeface="Verdana" charset="0"/>
              </a:rPr>
              <a:t>electrical water bath </a:t>
            </a:r>
            <a:r>
              <a:rPr lang="en-US" dirty="0" smtClean="0">
                <a:latin typeface="Verdana" charset="0"/>
                <a:ea typeface="Verdana" charset="0"/>
                <a:cs typeface="Verdana" charset="0"/>
              </a:rPr>
              <a:t>systems</a:t>
            </a:r>
          </a:p>
          <a:p>
            <a:pPr lvl="1"/>
            <a:r>
              <a:rPr lang="en-US" dirty="0">
                <a:latin typeface="Verdana" charset="0"/>
                <a:ea typeface="Verdana" charset="0"/>
                <a:cs typeface="Verdana" charset="0"/>
              </a:rPr>
              <a:t>O</a:t>
            </a:r>
            <a:r>
              <a:rPr lang="en-US" dirty="0" smtClean="0">
                <a:latin typeface="Verdana" charset="0"/>
                <a:ea typeface="Verdana" charset="0"/>
                <a:cs typeface="Verdana" charset="0"/>
              </a:rPr>
              <a:t>n-farm stunning, euthanasia</a:t>
            </a:r>
          </a:p>
          <a:p>
            <a:pPr lvl="1"/>
            <a:r>
              <a:rPr lang="en-US" dirty="0" smtClean="0">
                <a:latin typeface="Verdana" charset="0"/>
                <a:ea typeface="Verdana" charset="0"/>
                <a:cs typeface="Verdana" charset="0"/>
              </a:rPr>
              <a:t>Sufficient to kill without need for adjunct method</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Requires individual </a:t>
            </a:r>
            <a:r>
              <a:rPr lang="en-US" dirty="0">
                <a:latin typeface="Verdana" charset="0"/>
                <a:ea typeface="Verdana" charset="0"/>
                <a:cs typeface="Verdana" charset="0"/>
              </a:rPr>
              <a:t>handling and </a:t>
            </a:r>
            <a:r>
              <a:rPr lang="en-US" dirty="0" smtClean="0">
                <a:latin typeface="Verdana" charset="0"/>
                <a:ea typeface="Verdana" charset="0"/>
                <a:cs typeface="Verdana" charset="0"/>
              </a:rPr>
              <a:t> leg-shackling necessary</a:t>
            </a:r>
          </a:p>
          <a:p>
            <a:r>
              <a:rPr lang="en-US" dirty="0" smtClean="0">
                <a:latin typeface="Verdana" charset="0"/>
                <a:ea typeface="Verdana" charset="0"/>
                <a:cs typeface="Verdana" charset="0"/>
              </a:rPr>
              <a:t>No </a:t>
            </a:r>
            <a:r>
              <a:rPr lang="en-US" dirty="0">
                <a:latin typeface="Verdana" charset="0"/>
                <a:ea typeface="Verdana" charset="0"/>
                <a:cs typeface="Verdana" charset="0"/>
              </a:rPr>
              <a:t>existing electrocution mass depopulation systems in the U.S. </a:t>
            </a: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66562" name="Rectangle 2"/>
          <p:cNvSpPr>
            <a:spLocks noGrp="1"/>
          </p:cNvSpPr>
          <p:nvPr>
            <p:ph type="title"/>
          </p:nvPr>
        </p:nvSpPr>
        <p:spPr/>
        <p:txBody>
          <a:bodyPr/>
          <a:lstStyle/>
          <a:p>
            <a:r>
              <a:rPr lang="en-US" dirty="0" smtClean="0">
                <a:latin typeface="Verdana" charset="0"/>
                <a:ea typeface="Verdana" charset="0"/>
                <a:cs typeface="Verdana" charset="0"/>
              </a:rPr>
              <a:t>Physical- Electrocution</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p:cNvSpPr>
          <p:nvPr>
            <p:ph idx="1"/>
          </p:nvPr>
        </p:nvSpPr>
        <p:spPr/>
        <p:txBody>
          <a:bodyPr/>
          <a:lstStyle/>
          <a:p>
            <a:r>
              <a:rPr lang="en-US" dirty="0" smtClean="0">
                <a:latin typeface="Verdana" charset="0"/>
                <a:ea typeface="Verdana" charset="0"/>
                <a:cs typeface="Verdana" charset="0"/>
              </a:rPr>
              <a:t>Acceptable for small </a:t>
            </a:r>
            <a:r>
              <a:rPr lang="en-US" dirty="0">
                <a:latin typeface="Verdana" charset="0"/>
                <a:ea typeface="Verdana" charset="0"/>
                <a:cs typeface="Verdana" charset="0"/>
              </a:rPr>
              <a:t>number of feral/wild birds that cannot be moved, trapped</a:t>
            </a:r>
          </a:p>
          <a:p>
            <a:pPr lvl="1"/>
            <a:r>
              <a:rPr lang="en-US" dirty="0" smtClean="0">
                <a:latin typeface="Verdana" charset="0"/>
                <a:ea typeface="Verdana" charset="0"/>
                <a:cs typeface="Verdana" charset="0"/>
              </a:rPr>
              <a:t>Use appropriate </a:t>
            </a:r>
            <a:r>
              <a:rPr lang="en-US" dirty="0">
                <a:latin typeface="Verdana" charset="0"/>
                <a:ea typeface="Verdana" charset="0"/>
                <a:cs typeface="Verdana" charset="0"/>
              </a:rPr>
              <a:t>shot size</a:t>
            </a:r>
          </a:p>
          <a:p>
            <a:r>
              <a:rPr lang="en-US" dirty="0">
                <a:latin typeface="Verdana" charset="0"/>
                <a:ea typeface="Verdana" charset="0"/>
                <a:cs typeface="Verdana" charset="0"/>
              </a:rPr>
              <a:t>A</a:t>
            </a:r>
            <a:r>
              <a:rPr lang="en-US" dirty="0" smtClean="0">
                <a:latin typeface="Verdana" charset="0"/>
                <a:ea typeface="Verdana" charset="0"/>
                <a:cs typeface="Verdana" charset="0"/>
              </a:rPr>
              <a:t>cceptable </a:t>
            </a:r>
            <a:r>
              <a:rPr lang="en-US" dirty="0">
                <a:latin typeface="Verdana" charset="0"/>
                <a:ea typeface="Verdana" charset="0"/>
                <a:cs typeface="Verdana" charset="0"/>
              </a:rPr>
              <a:t>for large </a:t>
            </a:r>
            <a:r>
              <a:rPr lang="en-US" dirty="0" smtClean="0">
                <a:latin typeface="Verdana" charset="0"/>
                <a:ea typeface="Verdana" charset="0"/>
                <a:cs typeface="Verdana" charset="0"/>
              </a:rPr>
              <a:t>birds or ratites</a:t>
            </a: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41985" name="Rectangle 2"/>
          <p:cNvSpPr>
            <a:spLocks noGrp="1"/>
          </p:cNvSpPr>
          <p:nvPr>
            <p:ph type="title"/>
          </p:nvPr>
        </p:nvSpPr>
        <p:spPr/>
        <p:txBody>
          <a:bodyPr/>
          <a:lstStyle/>
          <a:p>
            <a:r>
              <a:rPr lang="en-US" dirty="0" smtClean="0">
                <a:latin typeface="Verdana" charset="0"/>
                <a:ea typeface="Verdana" charset="0"/>
                <a:cs typeface="Verdana" charset="0"/>
              </a:rPr>
              <a:t>Physical- Gunshot</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normAutofit/>
          </a:bodyPr>
          <a:lstStyle/>
          <a:p>
            <a:r>
              <a:rPr lang="en-US" dirty="0" smtClean="0">
                <a:latin typeface="Verdana" charset="0"/>
                <a:ea typeface="Verdana" charset="0"/>
                <a:cs typeface="Verdana" charset="0"/>
              </a:rPr>
              <a:t>Advantages:</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Decreased </a:t>
            </a:r>
            <a:r>
              <a:rPr lang="en-US" dirty="0">
                <a:latin typeface="Verdana" charset="0"/>
                <a:ea typeface="Verdana" charset="0"/>
                <a:cs typeface="Verdana" charset="0"/>
              </a:rPr>
              <a:t>labor</a:t>
            </a:r>
          </a:p>
          <a:p>
            <a:pPr lvl="1"/>
            <a:r>
              <a:rPr lang="en-US" dirty="0">
                <a:latin typeface="Verdana" charset="0"/>
                <a:ea typeface="Verdana" charset="0"/>
                <a:cs typeface="Verdana" charset="0"/>
              </a:rPr>
              <a:t>Little/no bird handling</a:t>
            </a:r>
          </a:p>
          <a:p>
            <a:pPr lvl="1"/>
            <a:r>
              <a:rPr lang="en-US" dirty="0">
                <a:latin typeface="Verdana" charset="0"/>
                <a:ea typeface="Verdana" charset="0"/>
                <a:cs typeface="Verdana" charset="0"/>
              </a:rPr>
              <a:t>Decreases dust</a:t>
            </a:r>
          </a:p>
          <a:p>
            <a:r>
              <a:rPr lang="en-US" dirty="0" smtClean="0">
                <a:latin typeface="Verdana" charset="0"/>
                <a:ea typeface="Verdana" charset="0"/>
                <a:cs typeface="Verdana" charset="0"/>
              </a:rPr>
              <a:t>Disadvantages:	</a:t>
            </a:r>
          </a:p>
          <a:p>
            <a:pPr lvl="1"/>
            <a:r>
              <a:rPr lang="en-US" dirty="0" smtClean="0">
                <a:latin typeface="Verdana" charset="0"/>
                <a:ea typeface="Verdana" charset="0"/>
                <a:cs typeface="Verdana" charset="0"/>
              </a:rPr>
              <a:t>Water supply</a:t>
            </a:r>
          </a:p>
          <a:p>
            <a:pPr lvl="1"/>
            <a:r>
              <a:rPr lang="en-US" dirty="0" smtClean="0">
                <a:latin typeface="Verdana" charset="0"/>
                <a:ea typeface="Verdana" charset="0"/>
                <a:cs typeface="Verdana" charset="0"/>
              </a:rPr>
              <a:t>Birds must be on floor</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29697" name="Rectangle 2"/>
          <p:cNvSpPr>
            <a:spLocks noGrp="1"/>
          </p:cNvSpPr>
          <p:nvPr>
            <p:ph type="title"/>
          </p:nvPr>
        </p:nvSpPr>
        <p:spPr/>
        <p:txBody>
          <a:bodyPr/>
          <a:lstStyle/>
          <a:p>
            <a:r>
              <a:rPr lang="en-US" dirty="0" smtClean="0">
                <a:latin typeface="Verdana" charset="0"/>
                <a:ea typeface="Verdana" charset="0"/>
                <a:cs typeface="Verdana" charset="0"/>
              </a:rPr>
              <a:t>Water-Based </a:t>
            </a:r>
            <a:r>
              <a:rPr lang="en-US" dirty="0">
                <a:latin typeface="Verdana" charset="0"/>
                <a:ea typeface="Verdana" charset="0"/>
                <a:cs typeface="Verdana" charset="0"/>
              </a:rPr>
              <a:t>F</a:t>
            </a:r>
            <a:r>
              <a:rPr lang="en-US" dirty="0" smtClean="0">
                <a:latin typeface="Verdana" charset="0"/>
                <a:ea typeface="Verdana" charset="0"/>
                <a:cs typeface="Verdana" charset="0"/>
              </a:rPr>
              <a:t>oam</a:t>
            </a:r>
            <a:endParaRPr lang="en-US" dirty="0">
              <a:latin typeface="Verdana" charset="0"/>
              <a:ea typeface="Verdana" charset="0"/>
              <a:cs typeface="Verdana" charset="0"/>
            </a:endParaRPr>
          </a:p>
        </p:txBody>
      </p:sp>
      <p:pic>
        <p:nvPicPr>
          <p:cNvPr id="29702" name="Picture 1030"/>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24128" y="2166730"/>
            <a:ext cx="3055937" cy="2584174"/>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Confirmation of death can be difficult</a:t>
            </a:r>
          </a:p>
          <a:p>
            <a:pPr lvl="1"/>
            <a:r>
              <a:rPr lang="en-US" dirty="0" smtClean="0"/>
              <a:t>Sustained lack of heartbeat and respiration</a:t>
            </a:r>
          </a:p>
          <a:p>
            <a:pPr lvl="1"/>
            <a:r>
              <a:rPr lang="en-US" dirty="0" smtClean="0"/>
              <a:t>Rigor mortis</a:t>
            </a:r>
            <a:endParaRPr lang="en-US" dirty="0"/>
          </a:p>
          <a:p>
            <a:pPr lvl="1"/>
            <a:r>
              <a:rPr lang="en-US" dirty="0"/>
              <a:t>Evaluate by competent, experienced personnel</a:t>
            </a:r>
          </a:p>
          <a:p>
            <a:pPr lvl="1"/>
            <a:endParaRPr lang="en-US" dirty="0" smtClean="0"/>
          </a:p>
          <a:p>
            <a:pPr lvl="1"/>
            <a:endParaRPr lang="en-US" dirty="0" smtClean="0"/>
          </a:p>
          <a:p>
            <a:endParaRPr lang="en-US" dirty="0" smtClean="0"/>
          </a:p>
          <a:p>
            <a:endParaRPr lang="en-US" sz="1000" dirty="0">
              <a:solidFill>
                <a:prstClr val="black">
                  <a:tint val="75000"/>
                </a:prstClr>
              </a:solidFill>
              <a:latin typeface="+mn-lt"/>
              <a:ea typeface="+mn-ea"/>
              <a:cs typeface="+mn-cs"/>
            </a:endParaRPr>
          </a:p>
        </p:txBody>
      </p:sp>
      <p:sp>
        <p:nvSpPr>
          <p:cNvPr id="4" name="Date Placeholder 3"/>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5" name="Footer Placeholder 4"/>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2555892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Euthanasia</a:t>
            </a:r>
          </a:p>
          <a:p>
            <a:pPr lvl="1"/>
            <a:r>
              <a:rPr lang="en-US" dirty="0"/>
              <a:t>Transitioning painlessly and stress-free as possible</a:t>
            </a:r>
          </a:p>
          <a:p>
            <a:r>
              <a:rPr lang="en-US" dirty="0"/>
              <a:t>Mass Depopulation</a:t>
            </a:r>
          </a:p>
          <a:p>
            <a:pPr lvl="1"/>
            <a:r>
              <a:rPr lang="en-US" dirty="0"/>
              <a:t>Large numbers, quickly and efficiently</a:t>
            </a:r>
          </a:p>
          <a:p>
            <a:pPr lvl="1"/>
            <a:r>
              <a:rPr lang="en-US" dirty="0"/>
              <a:t>Consideration to welfare as practicable</a:t>
            </a:r>
          </a:p>
          <a:p>
            <a:pPr marL="342900" lvl="1" indent="-342900">
              <a:buFont typeface="Arial" pitchFamily="34" charset="0"/>
              <a:buChar char="•"/>
            </a:pPr>
            <a:r>
              <a:rPr lang="en-US" sz="3200" dirty="0"/>
              <a:t>Terms used interchangeably here</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 Avian</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1887691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16624"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3" name="Footer Placeholder 2"/>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4160255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 Avian</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12969058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18519609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 Avian</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18969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7"/>
          <p:cNvSpPr>
            <a:spLocks noGrp="1"/>
          </p:cNvSpPr>
          <p:nvPr>
            <p:ph idx="1"/>
          </p:nvPr>
        </p:nvSpPr>
        <p:spPr/>
        <p:txBody>
          <a:bodyPr/>
          <a:lstStyle/>
          <a:p>
            <a:pPr>
              <a:lnSpc>
                <a:spcPct val="90000"/>
              </a:lnSpc>
            </a:pPr>
            <a:r>
              <a:rPr lang="en-US" dirty="0" smtClean="0">
                <a:latin typeface="Verdana" charset="0"/>
                <a:ea typeface="Verdana" charset="0"/>
                <a:cs typeface="Verdana" charset="0"/>
              </a:rPr>
              <a:t>Goal: </a:t>
            </a:r>
            <a:r>
              <a:rPr lang="en-US" dirty="0">
                <a:latin typeface="Verdana" charset="0"/>
                <a:ea typeface="Verdana" charset="0"/>
                <a:cs typeface="Verdana" charset="0"/>
              </a:rPr>
              <a:t>Humane Treatment</a:t>
            </a:r>
          </a:p>
          <a:p>
            <a:pPr>
              <a:lnSpc>
                <a:spcPct val="90000"/>
              </a:lnSpc>
            </a:pPr>
            <a:r>
              <a:rPr lang="en-US" dirty="0" smtClean="0">
                <a:latin typeface="Verdana" charset="0"/>
                <a:ea typeface="Verdana" charset="0"/>
                <a:cs typeface="Verdana" charset="0"/>
              </a:rPr>
              <a:t>Decrease </a:t>
            </a:r>
            <a:r>
              <a:rPr lang="en-US" dirty="0">
                <a:latin typeface="Verdana" charset="0"/>
                <a:ea typeface="Verdana" charset="0"/>
                <a:cs typeface="Verdana" charset="0"/>
              </a:rPr>
              <a:t>animal </a:t>
            </a:r>
            <a:r>
              <a:rPr lang="en-US" dirty="0" smtClean="0">
                <a:latin typeface="Verdana" charset="0"/>
                <a:ea typeface="Verdana" charset="0"/>
                <a:cs typeface="Verdana" charset="0"/>
              </a:rPr>
              <a:t>stress, excitement</a:t>
            </a:r>
            <a:endParaRPr lang="en-US" dirty="0">
              <a:latin typeface="Verdana" charset="0"/>
              <a:ea typeface="Verdana" charset="0"/>
              <a:cs typeface="Verdana" charset="0"/>
            </a:endParaRPr>
          </a:p>
          <a:p>
            <a:pPr>
              <a:lnSpc>
                <a:spcPct val="90000"/>
              </a:lnSpc>
            </a:pPr>
            <a:r>
              <a:rPr lang="en-US" dirty="0">
                <a:latin typeface="Verdana" charset="0"/>
                <a:ea typeface="Verdana" charset="0"/>
                <a:cs typeface="Verdana" charset="0"/>
              </a:rPr>
              <a:t>Competent, trained and experienced personnel</a:t>
            </a:r>
          </a:p>
          <a:p>
            <a:pPr>
              <a:lnSpc>
                <a:spcPct val="90000"/>
              </a:lnSpc>
            </a:pPr>
            <a:r>
              <a:rPr lang="en-US" dirty="0">
                <a:latin typeface="Verdana" charset="0"/>
                <a:ea typeface="Verdana" charset="0"/>
                <a:cs typeface="Verdana" charset="0"/>
              </a:rPr>
              <a:t>Restrain without undue</a:t>
            </a:r>
            <a:br>
              <a:rPr lang="en-US" dirty="0">
                <a:latin typeface="Verdana" charset="0"/>
                <a:ea typeface="Verdana" charset="0"/>
                <a:cs typeface="Verdana" charset="0"/>
              </a:rPr>
            </a:br>
            <a:r>
              <a:rPr lang="en-US" dirty="0">
                <a:latin typeface="Verdana" charset="0"/>
                <a:ea typeface="Verdana" charset="0"/>
                <a:cs typeface="Verdana" charset="0"/>
              </a:rPr>
              <a:t>injury or pain</a:t>
            </a:r>
          </a:p>
          <a:p>
            <a:pPr>
              <a:lnSpc>
                <a:spcPct val="90000"/>
              </a:lnSpc>
            </a:pPr>
            <a:r>
              <a:rPr lang="en-US" dirty="0" smtClean="0">
                <a:latin typeface="Verdana" charset="0"/>
                <a:ea typeface="Verdana" charset="0"/>
                <a:cs typeface="Verdana" charset="0"/>
              </a:rPr>
              <a:t>Handle animals quietly</a:t>
            </a:r>
            <a:endParaRPr lang="en-US" dirty="0">
              <a:latin typeface="Verdana" charset="0"/>
              <a:ea typeface="Verdana" charset="0"/>
              <a:cs typeface="Verdana" charset="0"/>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a:t>
            </a:r>
            <a:r>
              <a:rPr lang="en-US" dirty="0" smtClean="0">
                <a:solidFill>
                  <a:prstClr val="black">
                    <a:tint val="75000"/>
                  </a:prstClr>
                </a:solidFill>
                <a:latin typeface="+mn-lt"/>
              </a:rPr>
              <a:t> Guidelines: MDE- Avian</a:t>
            </a:r>
            <a:endParaRPr lang="en-US" dirty="0">
              <a:solidFill>
                <a:prstClr val="black">
                  <a:tint val="75000"/>
                </a:prstClr>
              </a:solidFill>
              <a:latin typeface="+mn-lt"/>
            </a:endParaRPr>
          </a:p>
        </p:txBody>
      </p:sp>
      <p:sp>
        <p:nvSpPr>
          <p:cNvPr id="23553" name="Rectangle 1026"/>
          <p:cNvSpPr>
            <a:spLocks noGrp="1"/>
          </p:cNvSpPr>
          <p:nvPr>
            <p:ph type="title"/>
          </p:nvPr>
        </p:nvSpPr>
        <p:spPr/>
        <p:txBody>
          <a:bodyPr/>
          <a:lstStyle/>
          <a:p>
            <a:r>
              <a:rPr lang="en-US" dirty="0" smtClean="0">
                <a:latin typeface="Verdana" charset="0"/>
                <a:ea typeface="Verdana" charset="0"/>
                <a:cs typeface="Verdana" charset="0"/>
              </a:rPr>
              <a:t>Handling</a:t>
            </a:r>
            <a:endParaRPr lang="en-US" dirty="0">
              <a:latin typeface="Verdana" charset="0"/>
              <a:ea typeface="Verdana" charset="0"/>
              <a:cs typeface="Verdana" charset="0"/>
            </a:endParaRPr>
          </a:p>
        </p:txBody>
      </p:sp>
      <p:sp>
        <p:nvSpPr>
          <p:cNvPr id="7" name="Date Placeholder 2"/>
          <p:cNvSpPr>
            <a:spLocks noGrp="1"/>
          </p:cNvSpPr>
          <p:nvPr>
            <p:ph type="dt" sz="half" idx="2"/>
          </p:nvPr>
        </p:nvSpPr>
        <p:spPr>
          <a:xfrm>
            <a:off x="6553200" y="6356350"/>
            <a:ext cx="2133600" cy="365125"/>
          </a:xfrm>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Tree>
    <p:extLst>
      <p:ext uri="{BB962C8B-B14F-4D97-AF65-F5344CB8AC3E}">
        <p14:creationId xmlns:p14="http://schemas.microsoft.com/office/powerpoint/2010/main" val="2240419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Acceptable (</a:t>
            </a:r>
            <a:r>
              <a:rPr lang="en-US" dirty="0" err="1" smtClean="0"/>
              <a:t>noninhalant</a:t>
            </a:r>
            <a:r>
              <a:rPr lang="en-US" dirty="0" smtClean="0"/>
              <a:t>)</a:t>
            </a:r>
            <a:endParaRPr lang="en-US" dirty="0"/>
          </a:p>
          <a:p>
            <a:r>
              <a:rPr lang="en-US" dirty="0" smtClean="0"/>
              <a:t>Conditionally acceptable</a:t>
            </a:r>
          </a:p>
          <a:p>
            <a:r>
              <a:rPr lang="en-US" dirty="0" smtClean="0"/>
              <a:t>Adjunct</a:t>
            </a:r>
          </a:p>
          <a:p>
            <a:r>
              <a:rPr lang="en-US" dirty="0" smtClean="0"/>
              <a:t>“Other”</a:t>
            </a:r>
          </a:p>
          <a:p>
            <a:pPr>
              <a:lnSpc>
                <a:spcPct val="90000"/>
              </a:lnSpc>
            </a:pPr>
            <a:r>
              <a:rPr lang="en-US" dirty="0">
                <a:latin typeface="Verdana" charset="0"/>
                <a:ea typeface="Verdana" charset="0"/>
                <a:cs typeface="Verdana" charset="0"/>
              </a:rPr>
              <a:t>Consider disease agent</a:t>
            </a:r>
            <a:br>
              <a:rPr lang="en-US" dirty="0">
                <a:latin typeface="Verdana" charset="0"/>
                <a:ea typeface="Verdana" charset="0"/>
                <a:cs typeface="Verdana" charset="0"/>
              </a:rPr>
            </a:br>
            <a:r>
              <a:rPr lang="en-US" dirty="0">
                <a:latin typeface="Verdana" charset="0"/>
                <a:ea typeface="Verdana" charset="0"/>
                <a:cs typeface="Verdana" charset="0"/>
              </a:rPr>
              <a:t>when choosing method</a:t>
            </a:r>
          </a:p>
          <a:p>
            <a:pPr lvl="1">
              <a:lnSpc>
                <a:spcPct val="90000"/>
              </a:lnSpc>
            </a:pPr>
            <a:r>
              <a:rPr lang="en-US" dirty="0">
                <a:latin typeface="Verdana" charset="0"/>
                <a:ea typeface="Verdana" charset="0"/>
                <a:cs typeface="Verdana" charset="0"/>
              </a:rPr>
              <a:t>Zoonotic potential</a:t>
            </a:r>
          </a:p>
          <a:p>
            <a:pPr marL="0" indent="0">
              <a:buNone/>
            </a:pPr>
            <a:endParaRPr lang="en-US" dirty="0"/>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normAutofit/>
          </a:bodyPr>
          <a:lstStyle/>
          <a:p>
            <a:r>
              <a:rPr lang="en-US" dirty="0" smtClean="0"/>
              <a:t> Euthanasia Methods</a:t>
            </a:r>
            <a:endParaRPr lang="en-US"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56176" y="3435508"/>
            <a:ext cx="273685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28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Injectable </a:t>
            </a:r>
            <a:r>
              <a:rPr lang="en-US" dirty="0" err="1" smtClean="0"/>
              <a:t>barbituates</a:t>
            </a:r>
            <a:endParaRPr lang="en-US" dirty="0" smtClean="0"/>
          </a:p>
          <a:p>
            <a:r>
              <a:rPr lang="en-US" dirty="0" smtClean="0"/>
              <a:t> </a:t>
            </a:r>
            <a:r>
              <a:rPr lang="en-US" dirty="0" err="1" smtClean="0"/>
              <a:t>Barbituate</a:t>
            </a:r>
            <a:r>
              <a:rPr lang="en-US" dirty="0" smtClean="0"/>
              <a:t> </a:t>
            </a:r>
            <a:r>
              <a:rPr lang="en-US" dirty="0" err="1" smtClean="0"/>
              <a:t>derivates</a:t>
            </a:r>
            <a:r>
              <a:rPr lang="en-US" dirty="0" smtClean="0"/>
              <a:t> </a:t>
            </a:r>
          </a:p>
          <a:p>
            <a:pPr lvl="1"/>
            <a:endParaRPr lang="en-US" dirty="0"/>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normAutofit/>
          </a:bodyPr>
          <a:lstStyle/>
          <a:p>
            <a:r>
              <a:rPr lang="en-US" dirty="0" err="1">
                <a:latin typeface="Verdana" charset="0"/>
                <a:ea typeface="Verdana" charset="0"/>
                <a:cs typeface="Verdana" charset="0"/>
              </a:rPr>
              <a:t>Noninhalant</a:t>
            </a:r>
            <a:r>
              <a:rPr lang="en-US" dirty="0">
                <a:latin typeface="Verdana" charset="0"/>
                <a:ea typeface="Verdana" charset="0"/>
                <a:cs typeface="Verdana" charset="0"/>
              </a:rPr>
              <a:t> </a:t>
            </a:r>
            <a:r>
              <a:rPr lang="en-US" dirty="0" err="1" smtClean="0">
                <a:latin typeface="Verdana" charset="0"/>
                <a:ea typeface="Verdana" charset="0"/>
                <a:cs typeface="Verdana" charset="0"/>
              </a:rPr>
              <a:t>Injectables</a:t>
            </a:r>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6136" y="2276872"/>
            <a:ext cx="2865437"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795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Conditionally acceptable</a:t>
            </a:r>
          </a:p>
          <a:p>
            <a:pPr lvl="1"/>
            <a:r>
              <a:rPr lang="en-US" dirty="0"/>
              <a:t>Carbon </a:t>
            </a:r>
            <a:r>
              <a:rPr lang="en-US" dirty="0" smtClean="0"/>
              <a:t>dioxide</a:t>
            </a:r>
          </a:p>
          <a:p>
            <a:pPr lvl="1"/>
            <a:r>
              <a:rPr lang="en-US" dirty="0" smtClean="0"/>
              <a:t>Carbon monoxide</a:t>
            </a:r>
          </a:p>
          <a:p>
            <a:pPr lvl="1"/>
            <a:r>
              <a:rPr lang="en-US" dirty="0" smtClean="0"/>
              <a:t>Nitrogen</a:t>
            </a:r>
          </a:p>
          <a:p>
            <a:pPr lvl="1"/>
            <a:r>
              <a:rPr lang="en-US" dirty="0" smtClean="0"/>
              <a:t>Argon</a:t>
            </a:r>
            <a:endParaRPr lang="en-US" dirty="0"/>
          </a:p>
          <a:p>
            <a:pPr lvl="1"/>
            <a:endParaRPr lang="en-US" dirty="0"/>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normAutofit/>
          </a:bodyPr>
          <a:lstStyle/>
          <a:p>
            <a:r>
              <a:rPr lang="en-US" dirty="0" smtClean="0">
                <a:latin typeface="Verdana" charset="0"/>
                <a:ea typeface="Verdana" charset="0"/>
                <a:cs typeface="Verdana" charset="0"/>
              </a:rPr>
              <a:t>Inhalant</a:t>
            </a:r>
            <a:endParaRPr lang="en-US" dirty="0"/>
          </a:p>
        </p:txBody>
      </p:sp>
    </p:spTree>
    <p:extLst>
      <p:ext uri="{BB962C8B-B14F-4D97-AF65-F5344CB8AC3E}">
        <p14:creationId xmlns:p14="http://schemas.microsoft.com/office/powerpoint/2010/main" val="286524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normAutofit/>
          </a:bodyPr>
          <a:lstStyle/>
          <a:p>
            <a:r>
              <a:rPr lang="en-US" dirty="0" smtClean="0"/>
              <a:t>Conditionally acceptable</a:t>
            </a:r>
          </a:p>
          <a:p>
            <a:pPr lvl="1"/>
            <a:r>
              <a:rPr lang="en-US" dirty="0" smtClean="0"/>
              <a:t>Cervical dislocation</a:t>
            </a:r>
          </a:p>
          <a:p>
            <a:pPr lvl="1"/>
            <a:r>
              <a:rPr lang="en-US" dirty="0" smtClean="0"/>
              <a:t>Decapitation</a:t>
            </a:r>
          </a:p>
          <a:p>
            <a:pPr lvl="1"/>
            <a:r>
              <a:rPr lang="en-US" dirty="0" smtClean="0"/>
              <a:t>Electrocution</a:t>
            </a:r>
          </a:p>
          <a:p>
            <a:pPr lvl="1"/>
            <a:r>
              <a:rPr lang="en-US" dirty="0" smtClean="0"/>
              <a:t>Gunshot</a:t>
            </a:r>
          </a:p>
          <a:p>
            <a:pPr lvl="1"/>
            <a:r>
              <a:rPr lang="en-US" dirty="0" smtClean="0"/>
              <a:t>Percussive stunning/Captive bolt</a:t>
            </a:r>
          </a:p>
          <a:p>
            <a:pPr lvl="1"/>
            <a:r>
              <a:rPr lang="en-US" dirty="0" smtClean="0"/>
              <a:t>Manually </a:t>
            </a:r>
            <a:r>
              <a:rPr lang="en-US" dirty="0"/>
              <a:t>applied blunt force trauma</a:t>
            </a:r>
          </a:p>
          <a:p>
            <a:pPr lvl="1"/>
            <a:endParaRPr lang="en-US" dirty="0" smtClean="0"/>
          </a:p>
          <a:p>
            <a:pPr marL="0" indent="0">
              <a:buNone/>
            </a:pPr>
            <a:endParaRPr lang="en-US" dirty="0">
              <a:latin typeface="Verdana" charset="0"/>
              <a:ea typeface="Verdana" charset="0"/>
              <a:cs typeface="Verdana" charset="0"/>
            </a:endParaRPr>
          </a:p>
        </p:txBody>
      </p:sp>
      <p:sp>
        <p:nvSpPr>
          <p:cNvPr id="2" name="Date Placeholder 1"/>
          <p:cNvSpPr>
            <a:spLocks noGrp="1"/>
          </p:cNvSpPr>
          <p:nvPr>
            <p:ph type="dt" sz="half" idx="2"/>
          </p:nvPr>
        </p:nvSpPr>
        <p:spPr>
          <a:xfrm>
            <a:off x="6553200" y="6356350"/>
            <a:ext cx="2133600" cy="365125"/>
          </a:xfrm>
          <a:prstGeom prst="rect">
            <a:avLst/>
          </a:prstGeom>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3" name="Footer Placeholder 2"/>
          <p:cNvSpPr>
            <a:spLocks noGrp="1"/>
          </p:cNvSpPr>
          <p:nvPr>
            <p:ph type="ftr" sz="quarter" idx="3"/>
          </p:nvPr>
        </p:nvSpPr>
        <p:spPr>
          <a:xfrm>
            <a:off x="457200" y="6356350"/>
            <a:ext cx="4572000" cy="365125"/>
          </a:xfrm>
          <a:prstGeom prst="rect">
            <a:avLst/>
          </a:prstGeom>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64514" name="Rectangle 2"/>
          <p:cNvSpPr>
            <a:spLocks noGrp="1"/>
          </p:cNvSpPr>
          <p:nvPr>
            <p:ph type="title"/>
          </p:nvPr>
        </p:nvSpPr>
        <p:spPr/>
        <p:txBody>
          <a:bodyPr>
            <a:normAutofit/>
          </a:bodyPr>
          <a:lstStyle/>
          <a:p>
            <a:r>
              <a:rPr lang="en-US" dirty="0" smtClean="0">
                <a:latin typeface="Verdana" charset="0"/>
                <a:ea typeface="Verdana" charset="0"/>
                <a:cs typeface="Verdana" charset="0"/>
              </a:rPr>
              <a:t>Physical Methods</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347495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mass/emergency depopulation</a:t>
            </a:r>
          </a:p>
          <a:p>
            <a:pPr lvl="1"/>
            <a:r>
              <a:rPr lang="en-US" dirty="0" smtClean="0"/>
              <a:t>Water-based foam for land-based poultry and waterfowl</a:t>
            </a:r>
          </a:p>
          <a:p>
            <a:pPr lvl="1"/>
            <a:r>
              <a:rPr lang="en-US" dirty="0" smtClean="0"/>
              <a:t>Ventilation shut down</a:t>
            </a:r>
          </a:p>
        </p:txBody>
      </p:sp>
      <p:sp>
        <p:nvSpPr>
          <p:cNvPr id="3" name="Date Placeholder 2"/>
          <p:cNvSpPr>
            <a:spLocks noGrp="1"/>
          </p:cNvSpPr>
          <p:nvPr>
            <p:ph type="dt" sz="half" idx="2"/>
          </p:nvPr>
        </p:nvSpPr>
        <p:spPr/>
        <p:txBody>
          <a:bodyPr/>
          <a:lstStyle/>
          <a:p>
            <a:pPr algn="r" fontAlgn="auto">
              <a:spcBef>
                <a:spcPts val="0"/>
              </a:spcBef>
              <a:spcAft>
                <a:spcPts val="0"/>
              </a:spcAft>
              <a:defRPr/>
            </a:pPr>
            <a:r>
              <a:rPr lang="en-US" dirty="0">
                <a:solidFill>
                  <a:prstClr val="black">
                    <a:tint val="75000"/>
                  </a:prstClr>
                </a:solidFill>
                <a:latin typeface="+mn-lt"/>
                <a:ea typeface="+mn-ea"/>
                <a:cs typeface="+mn-cs"/>
              </a:rPr>
              <a:t>USDA APHIS and CFSPH</a:t>
            </a:r>
          </a:p>
        </p:txBody>
      </p:sp>
      <p:sp>
        <p:nvSpPr>
          <p:cNvPr id="4" name="Footer Placeholder 3"/>
          <p:cNvSpPr>
            <a:spLocks noGrp="1"/>
          </p:cNvSpPr>
          <p:nvPr>
            <p:ph type="ftr" sz="quarter" idx="3"/>
          </p:nvPr>
        </p:nvSpPr>
        <p:spPr/>
        <p:txBody>
          <a:bodyPr/>
          <a:lstStyle/>
          <a:p>
            <a:pPr algn="l" fontAlgn="auto">
              <a:spcBef>
                <a:spcPts val="0"/>
              </a:spcBef>
              <a:spcAft>
                <a:spcPts val="0"/>
              </a:spcAft>
              <a:defRPr/>
            </a:pPr>
            <a:r>
              <a:rPr lang="en-US" dirty="0">
                <a:solidFill>
                  <a:prstClr val="black">
                    <a:tint val="75000"/>
                  </a:prstClr>
                </a:solidFill>
                <a:latin typeface="+mn-lt"/>
                <a:ea typeface="+mn-ea"/>
                <a:cs typeface="+mn-cs"/>
              </a:rPr>
              <a:t>FAD </a:t>
            </a:r>
            <a:r>
              <a:rPr lang="en-US" dirty="0" err="1">
                <a:solidFill>
                  <a:prstClr val="black">
                    <a:tint val="75000"/>
                  </a:prstClr>
                </a:solidFill>
                <a:latin typeface="+mn-lt"/>
                <a:ea typeface="+mn-ea"/>
                <a:cs typeface="+mn-cs"/>
              </a:rPr>
              <a:t>PReP</a:t>
            </a:r>
            <a:r>
              <a:rPr lang="en-US" dirty="0">
                <a:solidFill>
                  <a:prstClr val="black">
                    <a:tint val="75000"/>
                  </a:prstClr>
                </a:solidFill>
                <a:latin typeface="+mn-lt"/>
                <a:ea typeface="+mn-ea"/>
                <a:cs typeface="+mn-cs"/>
              </a:rPr>
              <a:t>/NAHEMS Guidelines: MDE- Avian</a:t>
            </a:r>
          </a:p>
        </p:txBody>
      </p:sp>
      <p:sp>
        <p:nvSpPr>
          <p:cNvPr id="5" name="Title 4"/>
          <p:cNvSpPr>
            <a:spLocks noGrp="1"/>
          </p:cNvSpPr>
          <p:nvPr>
            <p:ph type="title"/>
          </p:nvPr>
        </p:nvSpPr>
        <p:spPr/>
        <p:txBody>
          <a:bodyPr/>
          <a:lstStyle/>
          <a:p>
            <a:r>
              <a:rPr lang="en-US" dirty="0" smtClean="0"/>
              <a:t>Additional Methods </a:t>
            </a:r>
            <a:endParaRPr lang="en-US" dirty="0"/>
          </a:p>
        </p:txBody>
      </p:sp>
    </p:spTree>
    <p:extLst>
      <p:ext uri="{BB962C8B-B14F-4D97-AF65-F5344CB8AC3E}">
        <p14:creationId xmlns:p14="http://schemas.microsoft.com/office/powerpoint/2010/main" val="3838505585"/>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4755</TotalTime>
  <Words>2931</Words>
  <Application>Microsoft Office PowerPoint</Application>
  <PresentationFormat>On-screen Show (4:3)</PresentationFormat>
  <Paragraphs>227</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vt:lpstr>
      <vt:lpstr>Symbol</vt:lpstr>
      <vt:lpstr>Times New Roman</vt:lpstr>
      <vt:lpstr>Verdana</vt:lpstr>
      <vt:lpstr>FAD PReP PPT Template 2011-10</vt:lpstr>
      <vt:lpstr>Mass Depopulation  &amp; Euthanasia</vt:lpstr>
      <vt:lpstr>Euthanasia and Depopulation</vt:lpstr>
      <vt:lpstr>Euthanasia and Depopulation</vt:lpstr>
      <vt:lpstr>Handling</vt:lpstr>
      <vt:lpstr> Euthanasia Methods</vt:lpstr>
      <vt:lpstr>Noninhalant Injectables</vt:lpstr>
      <vt:lpstr>Inhalant</vt:lpstr>
      <vt:lpstr>Physical Methods</vt:lpstr>
      <vt:lpstr>Additional Methods </vt:lpstr>
      <vt:lpstr>Adjunct Methods</vt:lpstr>
      <vt:lpstr>Injectable Chemical Agents</vt:lpstr>
      <vt:lpstr>Types of Gaseous Agents</vt:lpstr>
      <vt:lpstr>Physical- Cervical Dislocation</vt:lpstr>
      <vt:lpstr>Physical- Decapitation</vt:lpstr>
      <vt:lpstr>Physical- Percussive Stunning</vt:lpstr>
      <vt:lpstr>Physical- Electrocution</vt:lpstr>
      <vt:lpstr>Physical- Gunshot</vt:lpstr>
      <vt:lpstr>Water-Based Foam</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Poultry</dc:title>
  <dc:creator>dmbailey@iastate.edu;kleedom@mail.iastate.edu</dc:creator>
  <cp:keywords>FAD PReP/NAHEMS</cp:keywords>
  <cp:lastModifiedBy>Mogan-King, Janice P [CFSPH]</cp:lastModifiedBy>
  <cp:revision>261</cp:revision>
  <cp:lastPrinted>2011-03-29T19:20:30Z</cp:lastPrinted>
  <dcterms:created xsi:type="dcterms:W3CDTF">2011-04-11T21:56:02Z</dcterms:created>
  <dcterms:modified xsi:type="dcterms:W3CDTF">2015-08-20T19:03:44Z</dcterms:modified>
  <cp:category>FAD PReP/NAHEMS</cp:category>
</cp:coreProperties>
</file>