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Lst>
  <p:notesMasterIdLst>
    <p:notesMasterId r:id="rId25"/>
  </p:notesMasterIdLst>
  <p:handoutMasterIdLst>
    <p:handoutMasterId r:id="rId26"/>
  </p:handoutMasterIdLst>
  <p:sldIdLst>
    <p:sldId id="260" r:id="rId2"/>
    <p:sldId id="320" r:id="rId3"/>
    <p:sldId id="321" r:id="rId4"/>
    <p:sldId id="295" r:id="rId5"/>
    <p:sldId id="311" r:id="rId6"/>
    <p:sldId id="302" r:id="rId7"/>
    <p:sldId id="309" r:id="rId8"/>
    <p:sldId id="310" r:id="rId9"/>
    <p:sldId id="315" r:id="rId10"/>
    <p:sldId id="316" r:id="rId11"/>
    <p:sldId id="291" r:id="rId12"/>
    <p:sldId id="283" r:id="rId13"/>
    <p:sldId id="284" r:id="rId14"/>
    <p:sldId id="298" r:id="rId15"/>
    <p:sldId id="299" r:id="rId16"/>
    <p:sldId id="300" r:id="rId17"/>
    <p:sldId id="285" r:id="rId18"/>
    <p:sldId id="286" r:id="rId19"/>
    <p:sldId id="287" r:id="rId20"/>
    <p:sldId id="305" r:id="rId21"/>
    <p:sldId id="317" r:id="rId22"/>
    <p:sldId id="322" r:id="rId23"/>
    <p:sldId id="319"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a, Cheryl L [CFSPH]" initials="CLE" lastIdx="1" clrIdx="0"/>
  <p:cmAuthor id="1" name="Futoma, Patricia J" initials="FPJ" lastIdx="4" clrIdx="1"/>
  <p:cmAuthor id="2" name="Dewell, Renee' [VDPAM]" initials="RD"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9836" autoAdjust="0"/>
  </p:normalViewPr>
  <p:slideViewPr>
    <p:cSldViewPr>
      <p:cViewPr varScale="1">
        <p:scale>
          <a:sx n="54" d="100"/>
          <a:sy n="54" d="100"/>
        </p:scale>
        <p:origin x="210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0"/>
    </p:cViewPr>
  </p:sorterViewPr>
  <p:notesViewPr>
    <p:cSldViewPr>
      <p:cViewPr varScale="1">
        <p:scale>
          <a:sx n="83" d="100"/>
          <a:sy n="83" d="100"/>
        </p:scale>
        <p:origin x="-54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AB00EDB1-8B78-4D2E-9ACD-BFF37D7BFF6D}"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ABFC45CA-98BC-4822-BA50-6A2AD84EF11F}" type="slidenum">
              <a:rPr lang="en-US"/>
              <a:pPr>
                <a:defRPr/>
              </a:pPr>
              <a:t>‹#›</a:t>
            </a:fld>
            <a:endParaRPr lang="en-US"/>
          </a:p>
        </p:txBody>
      </p:sp>
    </p:spTree>
    <p:extLst>
      <p:ext uri="{BB962C8B-B14F-4D97-AF65-F5344CB8AC3E}">
        <p14:creationId xmlns:p14="http://schemas.microsoft.com/office/powerpoint/2010/main" val="33316670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C4706325-3026-446C-8ECE-3CD3440A37E6}"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08ED23DE-D034-40DB-B449-C6FB476E175C}" type="slidenum">
              <a:rPr lang="en-US"/>
              <a:pPr>
                <a:defRPr/>
              </a:pPr>
              <a:t>‹#›</a:t>
            </a:fld>
            <a:endParaRPr lang="en-US"/>
          </a:p>
        </p:txBody>
      </p:sp>
    </p:spTree>
    <p:extLst>
      <p:ext uri="{BB962C8B-B14F-4D97-AF65-F5344CB8AC3E}">
        <p14:creationId xmlns:p14="http://schemas.microsoft.com/office/powerpoint/2010/main" val="55243158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The</a:t>
            </a:r>
            <a:r>
              <a:rPr lang="en-US" baseline="0" dirty="0" smtClean="0">
                <a:latin typeface="+mn-lt"/>
              </a:rPr>
              <a:t> purpose of this </a:t>
            </a:r>
            <a:r>
              <a:rPr lang="en-US" dirty="0" smtClean="0">
                <a:latin typeface="+mn-lt"/>
              </a:rPr>
              <a:t>presentation is</a:t>
            </a:r>
            <a:r>
              <a:rPr lang="en-US" baseline="0" dirty="0" smtClean="0">
                <a:latin typeface="+mn-lt"/>
              </a:rPr>
              <a:t> to </a:t>
            </a:r>
            <a:r>
              <a:rPr lang="en-US" dirty="0" smtClean="0">
                <a:latin typeface="+mn-lt"/>
              </a:rPr>
              <a:t>describe </a:t>
            </a:r>
            <a:r>
              <a:rPr lang="en-US" dirty="0" smtClean="0">
                <a:solidFill>
                  <a:schemeClr val="accent2"/>
                </a:solidFill>
                <a:latin typeface="+mn-lt"/>
              </a:rPr>
              <a:t>general methods and techniques that might be selected</a:t>
            </a:r>
            <a:r>
              <a:rPr lang="en-US" baseline="0" dirty="0" smtClean="0">
                <a:solidFill>
                  <a:schemeClr val="accent2"/>
                </a:solidFill>
                <a:latin typeface="+mn-lt"/>
              </a:rPr>
              <a:t> </a:t>
            </a:r>
            <a:r>
              <a:rPr lang="en-US" dirty="0" smtClean="0">
                <a:solidFill>
                  <a:schemeClr val="accent2"/>
                </a:solidFill>
                <a:latin typeface="+mn-lt"/>
              </a:rPr>
              <a:t>for euthanasia of swine during an animal</a:t>
            </a:r>
            <a:r>
              <a:rPr lang="en-US" baseline="0" dirty="0" smtClean="0">
                <a:solidFill>
                  <a:schemeClr val="accent2"/>
                </a:solidFill>
                <a:latin typeface="+mn-lt"/>
              </a:rPr>
              <a:t> health emergency</a:t>
            </a:r>
            <a:r>
              <a:rPr lang="en-US" dirty="0" smtClean="0">
                <a:solidFill>
                  <a:schemeClr val="accent2"/>
                </a:solidFill>
                <a:latin typeface="+mn-lt"/>
              </a:rPr>
              <a:t>. This information was derived from </a:t>
            </a:r>
            <a:r>
              <a:rPr lang="en-US" i="0" dirty="0" smtClean="0">
                <a:solidFill>
                  <a:schemeClr val="accent2"/>
                </a:solidFill>
                <a:latin typeface="+mn-lt"/>
              </a:rPr>
              <a:t>the Foreign Animal Disease Preparedness and Response</a:t>
            </a:r>
            <a:r>
              <a:rPr lang="en-US" i="0" dirty="0" smtClean="0">
                <a:latin typeface="+mn-lt"/>
              </a:rPr>
              <a:t> (FAD </a:t>
            </a:r>
            <a:r>
              <a:rPr lang="en-US" i="0" dirty="0" err="1" smtClean="0">
                <a:latin typeface="+mn-lt"/>
              </a:rPr>
              <a:t>PReP</a:t>
            </a:r>
            <a:r>
              <a:rPr lang="en-US" i="0" dirty="0" smtClean="0">
                <a:latin typeface="+mn-lt"/>
              </a:rPr>
              <a:t>)/National Animal Health Emergency Management System (NAHEMS) Guidelines: Mass Depopulation and Euthanasia (2015). </a:t>
            </a:r>
          </a:p>
          <a:p>
            <a:pPr eaLnBrk="1" hangingPunct="1">
              <a:spcBef>
                <a:spcPct val="0"/>
              </a:spcBef>
            </a:pPr>
            <a:endParaRPr lang="en-US" i="0" dirty="0" smtClean="0">
              <a:solidFill>
                <a:srgbClr val="000000"/>
              </a:solidFill>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4F73A-91F7-4761-BB43-85E5C2D4D5BE}"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17412"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Test Template HANDS 2011-03</a:t>
            </a:r>
          </a:p>
        </p:txBody>
      </p:sp>
    </p:spTree>
    <p:extLst>
      <p:ext uri="{BB962C8B-B14F-4D97-AF65-F5344CB8AC3E}">
        <p14:creationId xmlns:p14="http://schemas.microsoft.com/office/powerpoint/2010/main" val="125462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Major drawbacks of using injectable euthanasia agents in swine include the large volume of euthanasia solution required, the relative difficulty of suitable venous access, and the potential carcass disposal issues of animals containing barbiturates or other anesthetic agents. For chemical euthanasia in animals over 100 lbs it is strongly suggested that euthanasia solution be injected into the anterior vena </a:t>
            </a:r>
            <a:r>
              <a:rPr lang="en-US" dirty="0" smtClean="0">
                <a:latin typeface="+mn-lt"/>
              </a:rPr>
              <a:t>cava.</a:t>
            </a:r>
            <a:r>
              <a:rPr lang="en-US" baseline="0" dirty="0" smtClean="0">
                <a:latin typeface="+mn-lt"/>
              </a:rPr>
              <a:t> T</a:t>
            </a:r>
            <a:r>
              <a:rPr lang="en-US" dirty="0" smtClean="0">
                <a:latin typeface="+mn-lt"/>
              </a:rPr>
              <a:t>his </a:t>
            </a:r>
            <a:r>
              <a:rPr lang="en-US" dirty="0">
                <a:latin typeface="+mn-lt"/>
              </a:rPr>
              <a:t>technique requires training and practice, and the potential for inadvertent extravascular administration of the agent is </a:t>
            </a:r>
            <a:r>
              <a:rPr lang="en-US" dirty="0" smtClean="0">
                <a:latin typeface="+mn-lt"/>
              </a:rPr>
              <a:t>high. The </a:t>
            </a:r>
            <a:r>
              <a:rPr lang="en-US" dirty="0">
                <a:latin typeface="+mn-lt"/>
              </a:rPr>
              <a:t>prolonged </a:t>
            </a:r>
            <a:r>
              <a:rPr lang="en-US" dirty="0" smtClean="0">
                <a:latin typeface="+mn-lt"/>
              </a:rPr>
              <a:t>restraint period </a:t>
            </a:r>
            <a:r>
              <a:rPr lang="en-US" dirty="0">
                <a:latin typeface="+mn-lt"/>
              </a:rPr>
              <a:t>may not be practical or safe in some field </a:t>
            </a:r>
            <a:r>
              <a:rPr lang="en-US" dirty="0" smtClean="0">
                <a:latin typeface="+mn-lt"/>
              </a:rPr>
              <a:t>settings. </a:t>
            </a:r>
          </a:p>
          <a:p>
            <a:endParaRPr lang="en-US" dirty="0" smtClean="0">
              <a:latin typeface="+mn-lt"/>
            </a:endParaRPr>
          </a:p>
          <a:p>
            <a:endParaRPr lang="en-US" dirty="0">
              <a:latin typeface="Times New Roman" charset="0"/>
            </a:endParaRPr>
          </a:p>
        </p:txBody>
      </p:sp>
    </p:spTree>
    <p:extLst>
      <p:ext uri="{BB962C8B-B14F-4D97-AF65-F5344CB8AC3E}">
        <p14:creationId xmlns:p14="http://schemas.microsoft.com/office/powerpoint/2010/main" val="101352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Carbon dioxide (CO2) can be used to euthanize swine. </a:t>
            </a:r>
            <a:r>
              <a:rPr lang="en-US" dirty="0" smtClean="0">
                <a:latin typeface="+mn-lt"/>
              </a:rPr>
              <a:t>Protocols </a:t>
            </a:r>
            <a:r>
              <a:rPr lang="en-US" dirty="0">
                <a:latin typeface="+mn-lt"/>
              </a:rPr>
              <a:t>are currently being developed for on-farm mass depopulation of swine using CO2 gas. The National Pork Board and American Association of Swine Veterinarians endorse CO2 for smaller swine (i.e., weighing up to 70 lbs or 32 kg) and have provided detailed guidelines for euthanasia. The weight limitation is applied because euthanasia of larger animals with CO2 is not typically practical in a farm situation. This euthanasia method requires purchase or construction of special equipment and containers designed to handle swine. </a:t>
            </a:r>
            <a:r>
              <a:rPr lang="en-US" dirty="0" smtClean="0">
                <a:latin typeface="+mn-lt"/>
              </a:rPr>
              <a:t>Although </a:t>
            </a:r>
            <a:r>
              <a:rPr lang="en-US" dirty="0">
                <a:latin typeface="+mn-lt"/>
              </a:rPr>
              <a:t>the skill level </a:t>
            </a:r>
            <a:r>
              <a:rPr lang="en-US" dirty="0" smtClean="0">
                <a:latin typeface="+mn-lt"/>
              </a:rPr>
              <a:t>required of personnel </a:t>
            </a:r>
            <a:r>
              <a:rPr lang="en-US" dirty="0">
                <a:latin typeface="+mn-lt"/>
              </a:rPr>
              <a:t>to euthanize swine with CO2 is low to moderate, human fatalities are still </a:t>
            </a:r>
            <a:r>
              <a:rPr lang="en-US" dirty="0" smtClean="0">
                <a:latin typeface="+mn-lt"/>
              </a:rPr>
              <a:t>possible. Personnel </a:t>
            </a:r>
            <a:r>
              <a:rPr lang="en-US" dirty="0">
                <a:latin typeface="+mn-lt"/>
              </a:rPr>
              <a:t>must be provided with appropriate safety training. Suitable respirator equipment (e.g., a self-contained breathing apparatus and oxygen equipment) should be available on site. All equipment must be used according to guidelines established by the Safety Officer</a:t>
            </a:r>
            <a:r>
              <a:rPr lang="en-US" dirty="0" smtClean="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a homemade CO2 chamber used to euthanize piglets. Photo source: Scanlon Daniels, Circle H LLC]</a:t>
            </a:r>
            <a:endParaRPr lang="en-US" dirty="0" smtClean="0">
              <a:latin typeface="+mn-lt"/>
            </a:endParaRPr>
          </a:p>
          <a:p>
            <a:endParaRPr lang="en-US" dirty="0" smtClean="0">
              <a:latin typeface="Times New Roman" charset="0"/>
            </a:endParaRPr>
          </a:p>
          <a:p>
            <a:endParaRPr lang="en-US" dirty="0" smtClean="0">
              <a:latin typeface="Times New Roman" charset="0"/>
            </a:endParaRPr>
          </a:p>
          <a:p>
            <a:endParaRPr lang="en-US" dirty="0">
              <a:latin typeface="Times New Roman" charset="0"/>
            </a:endParaRPr>
          </a:p>
        </p:txBody>
      </p:sp>
    </p:spTree>
    <p:extLst>
      <p:ext uri="{BB962C8B-B14F-4D97-AF65-F5344CB8AC3E}">
        <p14:creationId xmlns:p14="http://schemas.microsoft.com/office/powerpoint/2010/main" val="341194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Euthanasia of swine by means of a penetrating captive bolt is both humane and efficient. Animals must be properly restrained to minimize potential for improper stunning or human injury. For suckling and younger nursery pigs, they can be restrained by firmly and securely holding them, using a body sling, or lifting them using a two points of contact (such as one hand on their leg and one on their flank). Larger pigs can be restrained using specific restraining systems such as a center-line conveyor or snaring individually</a:t>
            </a:r>
            <a:r>
              <a:rPr lang="en-US" dirty="0">
                <a:latin typeface="Times New Roman" charset="0"/>
              </a:rPr>
              <a:t>.</a:t>
            </a:r>
          </a:p>
        </p:txBody>
      </p:sp>
    </p:spTree>
    <p:extLst>
      <p:ext uri="{BB962C8B-B14F-4D97-AF65-F5344CB8AC3E}">
        <p14:creationId xmlns:p14="http://schemas.microsoft.com/office/powerpoint/2010/main" val="12016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Correctly aiming the penetrating captive bolt is essential. For pigs weighing less than 300 pounds, the penetrating captive bolt should be placed firmly against the skull and directed at the midline of the forehead and half an inch above the eyes, even with the eyebrows. Aim the bolt at the brain and direct the bolt toward the tail. For more</a:t>
            </a:r>
            <a:r>
              <a:rPr lang="en-US" sz="1200" kern="1200" baseline="0" dirty="0" smtClean="0">
                <a:solidFill>
                  <a:schemeClr val="tx1"/>
                </a:solidFill>
                <a:effectLst/>
                <a:latin typeface="+mn-lt"/>
                <a:ea typeface="ＭＳ Ｐゴシック" charset="-128"/>
                <a:cs typeface="ＭＳ Ｐゴシック" charset="-128"/>
              </a:rPr>
              <a:t> mature pigs with a</a:t>
            </a:r>
            <a:r>
              <a:rPr lang="en-US" sz="1200" kern="1200" dirty="0" smtClean="0">
                <a:solidFill>
                  <a:schemeClr val="tx1"/>
                </a:solidFill>
                <a:effectLst/>
                <a:latin typeface="+mn-lt"/>
                <a:ea typeface="ＭＳ Ｐゴシック" charset="-128"/>
                <a:cs typeface="ＭＳ Ｐゴシック" charset="-128"/>
              </a:rPr>
              <a:t> thicker skull structure, adjust the targeted point of entry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to about an inch above the eyebrow line. Move the target slightly to one side of the skull ridge. If time permits, it is advisable to draw landmarks to increase efficacy of placement, as illustrated at right. There are significant differences between skulls of growing and adult swine; therefore, it is important to use an appropriate sized bolt to ensure penetration for larger sows and boars. Breed differences may make proper placement more challenging. Different charges are required depending on bolt length. Refer to the operating manual for information about charge for the particular captive bolt being utilized. Many variables can affect the energy a captive bolt imparts to the skull to produce unconsciousness or death in an animal. An adjunct method of euthanasia (e.g., exsanguination or pithing) is recommended to ensure death if traditional captive bolts are used. Preliminary research indicates that for the captive bolts no adjunct methods are indicated if the correct combination of muzzle and cartridges of penetrating captive bolts are utilized. </a:t>
            </a:r>
            <a:r>
              <a:rPr lang="en-US" sz="1200" b="0" i="1" u="none" strike="noStrike" kern="1200" baseline="0" dirty="0" smtClean="0">
                <a:solidFill>
                  <a:schemeClr val="tx1"/>
                </a:solidFill>
                <a:latin typeface="+mn-lt"/>
                <a:ea typeface="ＭＳ Ｐゴシック" charset="-128"/>
                <a:cs typeface="ＭＳ Ｐゴシック" charset="-128"/>
              </a:rPr>
              <a:t>[This illustration shows the proper aiming point for a captive bolt or gunshot euthanasia in swine. Photo source: JK Shearer, Iowa State University]</a:t>
            </a:r>
            <a:endParaRPr lang="en-US" dirty="0" smtClean="0"/>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 </a:t>
            </a:r>
          </a:p>
          <a:p>
            <a:endParaRPr lang="en-US" dirty="0">
              <a:latin typeface="Times New Roman" charset="0"/>
            </a:endParaRPr>
          </a:p>
        </p:txBody>
      </p:sp>
    </p:spTree>
    <p:extLst>
      <p:ext uri="{BB962C8B-B14F-4D97-AF65-F5344CB8AC3E}">
        <p14:creationId xmlns:p14="http://schemas.microsoft.com/office/powerpoint/2010/main" val="170622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 new era of penetrating captive bolts has been developed and, when used correctly, these produce enough damage to the brain including the brain stem they</a:t>
            </a:r>
            <a:r>
              <a:rPr lang="en-US" baseline="0" dirty="0" smtClean="0">
                <a:latin typeface="+mn-lt"/>
              </a:rPr>
              <a:t> </a:t>
            </a:r>
            <a:r>
              <a:rPr lang="en-US" dirty="0" smtClean="0">
                <a:latin typeface="+mn-lt"/>
              </a:rPr>
              <a:t>can be used as a single-step euthanasia device. These new captive bolts systems have several interchangeable captive bolts with varying lengths and thicknesses as well as several cartridges of varying strengths. The correct combination of captive bolt size and cartridge are determined based on pig size, age, and type. See the FAD </a:t>
            </a:r>
            <a:r>
              <a:rPr lang="en-US" dirty="0" err="1" smtClean="0">
                <a:latin typeface="+mn-lt"/>
              </a:rPr>
              <a:t>PReP</a:t>
            </a:r>
            <a:r>
              <a:rPr lang="en-US" dirty="0" smtClean="0">
                <a:latin typeface="+mn-lt"/>
              </a:rPr>
              <a:t> Guidelines</a:t>
            </a:r>
            <a:r>
              <a:rPr lang="en-US" baseline="0" dirty="0" smtClean="0">
                <a:latin typeface="+mn-lt"/>
              </a:rPr>
              <a:t>: Mass Depopulation and Euthanasia for more information. </a:t>
            </a:r>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14</a:t>
            </a:fld>
            <a:endParaRPr lang="en-US"/>
          </a:p>
        </p:txBody>
      </p:sp>
    </p:spTree>
    <p:extLst>
      <p:ext uri="{BB962C8B-B14F-4D97-AF65-F5344CB8AC3E}">
        <p14:creationId xmlns:p14="http://schemas.microsoft.com/office/powerpoint/2010/main" val="310054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Non-penetrating captive bolt devices deliver a lethal</a:t>
            </a:r>
            <a:r>
              <a:rPr lang="en-US" baseline="0" dirty="0" smtClean="0">
                <a:latin typeface="+mn-lt"/>
              </a:rPr>
              <a:t> blow through concussive trauma. The placement of the device on the animal’s skull is identical to the placement used for traditional penetrating captive bolts. </a:t>
            </a:r>
            <a:r>
              <a:rPr lang="en-US" dirty="0" smtClean="0">
                <a:latin typeface="+mn-lt"/>
              </a:rPr>
              <a:t>This method is </a:t>
            </a:r>
            <a:r>
              <a:rPr lang="en-US" baseline="0" dirty="0" smtClean="0">
                <a:latin typeface="+mn-lt"/>
              </a:rPr>
              <a:t>approved for use on nursery pigs up to 70 pounds, with the use of an adjunct step such as pithing or exsanguination. </a:t>
            </a:r>
            <a:r>
              <a:rPr lang="en-US" dirty="0" smtClean="0">
                <a:latin typeface="+mn-lt"/>
              </a:rPr>
              <a:t>Non-penetrating captive bolts are not recommended for euthanasia</a:t>
            </a:r>
            <a:r>
              <a:rPr lang="en-US" baseline="0" dirty="0" smtClean="0">
                <a:latin typeface="+mn-lt"/>
              </a:rPr>
              <a:t> of pigs over 70 pounds due to increased skull thickness.  </a:t>
            </a:r>
            <a:endParaRPr lang="en-US" dirty="0" smtClean="0">
              <a:latin typeface="+mn-lt"/>
            </a:endParaRPr>
          </a:p>
          <a:p>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15</a:t>
            </a:fld>
            <a:endParaRPr lang="en-US"/>
          </a:p>
        </p:txBody>
      </p:sp>
    </p:spTree>
    <p:extLst>
      <p:ext uri="{BB962C8B-B14F-4D97-AF65-F5344CB8AC3E}">
        <p14:creationId xmlns:p14="http://schemas.microsoft.com/office/powerpoint/2010/main" val="343637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Use of a captive bolt device, whether penetrating or non-penetrating, typically produces immediate collapse followed by a period of postural rigidity and then gradual relaxation. Often, correctly “bolted” pigs will have a period of involuntary kicking and paddling. Pigs that are rendered insensible should demonstrate signs such as lack of a corneal reflex, no deliberate movements, and no rhythmic breathing. If there is doubt as to whether a pig is insensible, the animal should be immediately re-stunned or an adjunct euthanasia method should be applied.</a:t>
            </a:r>
            <a:r>
              <a:rPr lang="en-US" b="1" baseline="0" dirty="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young swine in a typical hoop building. Photo source: Alex Ramirez, Iowa State University]</a:t>
            </a:r>
            <a:endParaRPr lang="en-US" dirty="0" smtClean="0">
              <a:latin typeface="+mn-lt"/>
            </a:endParaRPr>
          </a:p>
          <a:p>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16</a:t>
            </a:fld>
            <a:endParaRPr lang="en-US"/>
          </a:p>
        </p:txBody>
      </p:sp>
    </p:spTree>
    <p:extLst>
      <p:ext uri="{BB962C8B-B14F-4D97-AF65-F5344CB8AC3E}">
        <p14:creationId xmlns:p14="http://schemas.microsoft.com/office/powerpoint/2010/main" val="380144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rPr>
              <a:t>Due to the potential for uncontrolled incidents, the use of gunshot with </a:t>
            </a:r>
            <a:r>
              <a:rPr lang="en-US" dirty="0" smtClean="0">
                <a:latin typeface="+mn-lt"/>
              </a:rPr>
              <a:t>species-appropriate </a:t>
            </a:r>
            <a:r>
              <a:rPr lang="en-US" dirty="0">
                <a:latin typeface="+mn-lt"/>
              </a:rPr>
              <a:t>ammunition is a conditionally </a:t>
            </a:r>
            <a:r>
              <a:rPr lang="en-US" dirty="0" smtClean="0">
                <a:latin typeface="+mn-lt"/>
              </a:rPr>
              <a:t>acceptable, rather than acceptable, method </a:t>
            </a:r>
            <a:r>
              <a:rPr lang="en-US" dirty="0">
                <a:latin typeface="+mn-lt"/>
              </a:rPr>
              <a:t>of euthanasia for swine </a:t>
            </a:r>
            <a:r>
              <a:rPr lang="en-US" dirty="0" smtClean="0">
                <a:latin typeface="+mn-lt"/>
              </a:rPr>
              <a:t>under</a:t>
            </a:r>
            <a:r>
              <a:rPr lang="en-US" baseline="0" dirty="0" smtClean="0">
                <a:latin typeface="+mn-lt"/>
              </a:rPr>
              <a:t> the</a:t>
            </a:r>
            <a:r>
              <a:rPr lang="en-US" dirty="0" smtClean="0">
                <a:latin typeface="+mn-lt"/>
              </a:rPr>
              <a:t> AVMA’s guidelines. Only </a:t>
            </a:r>
            <a:r>
              <a:rPr lang="en-US" dirty="0">
                <a:latin typeface="+mn-lt"/>
              </a:rPr>
              <a:t>personnel with the appropriate skills, training, and experience in gunshot should perform the procedure. Safety guidelines jointly developed and agreed to by local law enforcement and the Safety Officer should be strictly </a:t>
            </a:r>
            <a:r>
              <a:rPr lang="en-US" dirty="0" smtClean="0">
                <a:latin typeface="+mn-lt"/>
              </a:rPr>
              <a:t>followed.</a:t>
            </a:r>
            <a:r>
              <a:rPr lang="en-US" baseline="0" dirty="0" smtClean="0">
                <a:latin typeface="+mn-lt"/>
              </a:rPr>
              <a:t> </a:t>
            </a:r>
            <a:r>
              <a:rPr lang="en-US" dirty="0" smtClean="0">
                <a:latin typeface="+mn-lt"/>
              </a:rPr>
              <a:t>The </a:t>
            </a:r>
            <a:r>
              <a:rPr lang="en-US" dirty="0">
                <a:latin typeface="+mn-lt"/>
              </a:rPr>
              <a:t>preferred gunshot ammunition for swine is a slug, due to reduced chance for ricochet, lack of stray shot, and improved accuracy and consistency. In the case of firearms used at close range, the </a:t>
            </a:r>
            <a:r>
              <a:rPr lang="en-US" dirty="0" smtClean="0">
                <a:latin typeface="+mn-lt"/>
              </a:rPr>
              <a:t>aiming </a:t>
            </a:r>
            <a:r>
              <a:rPr lang="en-US" dirty="0">
                <a:latin typeface="+mn-lt"/>
              </a:rPr>
              <a:t>point for entrance of the projectile is the same as for the penetrating captive bolt. The operator should be aware that the swine brain is located very high when considering the total mass of the skull. Persons unfamiliar with the anatomy of the swine skull should receive instruction with sectioned swine heads. When used at close range to place a bullet through the brain of an animal, the firearm should NEVER be placed in contact with the head of the animal. </a:t>
            </a:r>
            <a:r>
              <a:rPr lang="en-US" dirty="0" smtClean="0">
                <a:latin typeface="+mn-lt"/>
              </a:rPr>
              <a:t>Position the muzzle of the firearm 2-10 inches from the intended entry point. Large </a:t>
            </a:r>
            <a:r>
              <a:rPr lang="en-US" dirty="0">
                <a:latin typeface="+mn-lt"/>
              </a:rPr>
              <a:t>or aged adult swine typically have very thick skulls that may be difficult to penetrate with some projectiles. Thus, it is critical to use projectiles specifically engineered for extreme penetrating ability to avoid human injury or unnecessary animal suffering. </a:t>
            </a:r>
          </a:p>
          <a:p>
            <a:endParaRPr lang="en-US" dirty="0">
              <a:latin typeface="+mn-lt"/>
            </a:endParaRPr>
          </a:p>
        </p:txBody>
      </p:sp>
    </p:spTree>
    <p:extLst>
      <p:ext uri="{BB962C8B-B14F-4D97-AF65-F5344CB8AC3E}">
        <p14:creationId xmlns:p14="http://schemas.microsoft.com/office/powerpoint/2010/main" val="258481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latin typeface="+mn-lt"/>
              </a:rPr>
              <a:t>It is generally unacceptable to </a:t>
            </a:r>
            <a:r>
              <a:rPr lang="en-US" dirty="0" smtClean="0">
                <a:latin typeface="+mn-lt"/>
              </a:rPr>
              <a:t>use </a:t>
            </a:r>
            <a:r>
              <a:rPr lang="en-US" dirty="0">
                <a:latin typeface="+mn-lt"/>
              </a:rPr>
              <a:t>firearms to kill swine at a distance farther than a few feet from the firearms operator. </a:t>
            </a:r>
            <a:r>
              <a:rPr lang="en-US" dirty="0" smtClean="0">
                <a:latin typeface="+mn-lt"/>
              </a:rPr>
              <a:t>This</a:t>
            </a:r>
            <a:r>
              <a:rPr lang="en-US" baseline="0" dirty="0" smtClean="0">
                <a:latin typeface="+mn-lt"/>
              </a:rPr>
              <a:t> method</a:t>
            </a:r>
            <a:r>
              <a:rPr lang="en-US" dirty="0" smtClean="0">
                <a:latin typeface="+mn-lt"/>
              </a:rPr>
              <a:t> </a:t>
            </a:r>
            <a:r>
              <a:rPr lang="en-US" dirty="0">
                <a:latin typeface="+mn-lt"/>
              </a:rPr>
              <a:t>may be considered in very unusual and unique circumstances. </a:t>
            </a:r>
            <a:r>
              <a:rPr lang="en-US" dirty="0" smtClean="0">
                <a:latin typeface="+mn-lt"/>
              </a:rPr>
              <a:t>If it is necessary</a:t>
            </a:r>
            <a:r>
              <a:rPr lang="en-US" baseline="0" dirty="0" smtClean="0">
                <a:latin typeface="+mn-lt"/>
              </a:rPr>
              <a:t> to use a firearm to kill swine at long range, an aiming point is located </a:t>
            </a:r>
            <a:r>
              <a:rPr lang="en-US" dirty="0" smtClean="0">
                <a:latin typeface="+mn-lt"/>
              </a:rPr>
              <a:t>half </a:t>
            </a:r>
            <a:r>
              <a:rPr lang="en-US" dirty="0">
                <a:latin typeface="+mn-lt"/>
              </a:rPr>
              <a:t>way between the eye and the base of the ear. This can be dangerous because the projectile may have sufficient energy to exit through the same point on the opposite side of the skull. Thus, the increased likelihood of free bullets and subsequent human injury makes this a hazardous method</a:t>
            </a:r>
            <a:r>
              <a:rPr lang="en-US" dirty="0" smtClean="0">
                <a:latin typeface="+mn-lt"/>
              </a:rPr>
              <a:t>. As a safety reminder, with the use of firearms for euthanasia, all nonessential personnel should be excluded from the site. Use extreme caution to avoid damage or injury to property or persons in the background beyond the animal.</a:t>
            </a:r>
            <a:endParaRPr lang="en-US" dirty="0">
              <a:latin typeface="+mn-lt"/>
            </a:endParaRPr>
          </a:p>
        </p:txBody>
      </p:sp>
    </p:spTree>
    <p:extLst>
      <p:ext uri="{BB962C8B-B14F-4D97-AF65-F5344CB8AC3E}">
        <p14:creationId xmlns:p14="http://schemas.microsoft.com/office/powerpoint/2010/main" val="182928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Electrocution</a:t>
            </a:r>
            <a:r>
              <a:rPr lang="en-US" baseline="0" dirty="0" smtClean="0">
                <a:latin typeface="+mn-lt"/>
              </a:rPr>
              <a:t> was successfully used during the Accelerated Pseudorabies Eradication Program (EPAP) operations and it is also extensively used in the slaughter industry. The USDA is investigating the use of portable high-throughput mass electrocution units designed to simultaneously stun and deliver a lethal charge to swine as they pass under the electrode. Stunning with simultaneous cardiac arrest can be achieved by placing the electrodes on the animal so that the current crosses the brain and heart. This method requires a restraining device so that the animal does not fall away from the electrodes before a complete shock and stun occurs. Current must be applied for 15 seconds to achieve death. Head stunning involves placing electrodes on both sides of the head like earmuffs, or on the forehead. Electrical current must be applied for a full 2-3 seconds for a proper stun. The animal will remain unconscious for up to 30 seconds. Use an appropriate secondary kill method such as exsanguination or captive bolt within 15 seconds to avoid the risk of the animal regaining consciousness. If the head-to-heart method is used, the current must be applied for 15 seconds to achieve death. </a:t>
            </a:r>
            <a:r>
              <a:rPr lang="en-US" sz="1200" b="0" i="1" u="none" strike="noStrike" kern="1200" baseline="0" dirty="0" smtClean="0">
                <a:solidFill>
                  <a:schemeClr val="tx1"/>
                </a:solidFill>
                <a:latin typeface="+mn-lt"/>
                <a:ea typeface="ＭＳ Ｐゴシック" charset="-128"/>
                <a:cs typeface="ＭＳ Ｐゴシック" charset="-128"/>
              </a:rPr>
              <a:t>[This photo shows the proper placement of an electrocution device on a pig. Photo source: Temple </a:t>
            </a:r>
            <a:r>
              <a:rPr lang="en-US" sz="1200" b="0" i="1" u="none" strike="noStrike" kern="1200" baseline="0" dirty="0" err="1" smtClean="0">
                <a:solidFill>
                  <a:schemeClr val="tx1"/>
                </a:solidFill>
                <a:latin typeface="+mn-lt"/>
                <a:ea typeface="ＭＳ Ｐゴシック" charset="-128"/>
                <a:cs typeface="ＭＳ Ｐゴシック" charset="-128"/>
              </a:rPr>
              <a:t>Grandin</a:t>
            </a:r>
            <a:r>
              <a:rPr lang="en-US" sz="1200" b="0" i="1" u="none" strike="noStrike" kern="1200" baseline="0" dirty="0" smtClean="0">
                <a:solidFill>
                  <a:schemeClr val="tx1"/>
                </a:solidFill>
                <a:latin typeface="+mn-lt"/>
                <a:ea typeface="ＭＳ Ｐゴシック" charset="-128"/>
                <a:cs typeface="ＭＳ Ｐゴシック" charset="-128"/>
              </a:rPr>
              <a:t>]</a:t>
            </a:r>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126382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document, the terms mass depopulation and euthanasia may be used interchangeably or simply be referred to as “euthanasia,” regardless of whether they are actually considered euthanasia or depopulation.</a:t>
            </a:r>
            <a:r>
              <a:rPr lang="en-US" sz="1200" b="0" i="0" u="none" strike="noStrike" kern="1200" baseline="0" dirty="0" smtClean="0">
                <a:solidFill>
                  <a:schemeClr val="tx1"/>
                </a:solidFill>
                <a:latin typeface="+mn-lt"/>
                <a:ea typeface="ＭＳ Ｐゴシック" charset="-128"/>
                <a:cs typeface="ＭＳ Ｐゴシック" charset="-128"/>
                <a:sym typeface="Symbol" charset="2"/>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Following the application of a euthanasia method, death must be confirmed. Lack of a heartbeat and respiration (at least 10 minutes) as well as onset of rigor mortis are indicators that death has occurred. Animals should be evaluated for confirmation of death by competent and experienced personnel. </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B05F192-C891-499A-9314-770D70BE5485}"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857389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a:t>
            </a:r>
            <a:r>
              <a:rPr lang="en-US" smtClean="0">
                <a:ea typeface="ＭＳ Ｐゴシック" charset="-128"/>
                <a:cs typeface="ＭＳ Ｐゴシック" charset="-128"/>
              </a:rPr>
              <a:t>(http://www.aphis.usda.gov/fadprep) and </a:t>
            </a:r>
            <a:r>
              <a:rPr lang="en-US" dirty="0" smtClean="0">
                <a:ea typeface="ＭＳ Ｐゴシック" charset="-128"/>
                <a:cs typeface="ＭＳ Ｐゴシック" charset="-128"/>
              </a:rPr>
              <a:t>the NAHERC Training Site (http://naherc.sws.iastate.edu/).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21</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254679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86248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23</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12993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The overall goals of euthanasia are to: provide humane treatment of animals at all times until they are euthanized; select and use an acceptable method of depopulation/euthanasia to be executed as quickly, efficiently, and humanely as possible; minimize the negative emotional and psychological impact on animal owners, caretakers, and the public; prevent adulterated or potentially adulterated meat products from entering the food chain; and prevent or mitigate disease spread in the event of the introduction of a FAD within the U.S. </a:t>
            </a:r>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One of the overall goals in conducting euthanasia is to provide humane treatment of animals at all times until they are euthanized. Decreasing stress and excitement during movement and handling will ultimately increase swine welfare and</a:t>
            </a:r>
            <a:r>
              <a:rPr lang="en-US" baseline="0" dirty="0" smtClean="0">
                <a:latin typeface="+mn-lt"/>
              </a:rPr>
              <a:t> increase</a:t>
            </a:r>
            <a:r>
              <a:rPr lang="en-US" dirty="0" smtClean="0">
                <a:latin typeface="+mn-lt"/>
              </a:rPr>
              <a:t> human safety and efficiency. From</a:t>
            </a:r>
            <a:r>
              <a:rPr lang="en-US" baseline="0" dirty="0" smtClean="0">
                <a:latin typeface="+mn-lt"/>
              </a:rPr>
              <a:t> a</a:t>
            </a:r>
            <a:r>
              <a:rPr lang="en-US" dirty="0" smtClean="0">
                <a:latin typeface="+mn-lt"/>
              </a:rPr>
              <a:t> practical standpoint, as well as a humane consideration, swine must not be forced to travel faster than normal walking speed.</a:t>
            </a:r>
            <a:r>
              <a:rPr lang="en-US" baseline="0" dirty="0" smtClean="0">
                <a:latin typeface="+mn-lt"/>
              </a:rPr>
              <a:t> T</a:t>
            </a:r>
            <a:r>
              <a:rPr lang="en-US" dirty="0" smtClean="0">
                <a:latin typeface="+mn-lt"/>
              </a:rPr>
              <a:t>he use of electric prods must be kept to an absolute minimum. Instead of electric prods or whips, use moveable partitions as well as sorting</a:t>
            </a:r>
            <a:r>
              <a:rPr lang="en-US" baseline="0" dirty="0" smtClean="0">
                <a:latin typeface="+mn-lt"/>
              </a:rPr>
              <a:t> boards, </a:t>
            </a:r>
            <a:r>
              <a:rPr lang="en-US" dirty="0" smtClean="0">
                <a:latin typeface="+mn-lt"/>
              </a:rPr>
              <a:t>flags, plastic paddles, or sticks with plastic ribbons attached to them as much as possible to move animals. Animals handled in a rough or hurried manner will become excited, making further handling unnecessarily difficult.</a:t>
            </a:r>
            <a:r>
              <a:rPr lang="en-US" baseline="0" dirty="0" smtClean="0">
                <a:latin typeface="+mn-lt"/>
              </a:rPr>
              <a:t> </a:t>
            </a:r>
            <a:r>
              <a:rPr lang="en-US" dirty="0" smtClean="0">
                <a:latin typeface="+mn-lt"/>
              </a:rPr>
              <a:t>As a humane consideration, and if human safety will not be compromised, non-ambulatory or disabled animals should be euthanized where they are and moved to the disposal site after death.</a:t>
            </a:r>
            <a:endParaRPr lang="en-US" dirty="0">
              <a:latin typeface="+mn-lt"/>
            </a:endParaRPr>
          </a:p>
        </p:txBody>
      </p:sp>
    </p:spTree>
    <p:extLst>
      <p:ext uri="{BB962C8B-B14F-4D97-AF65-F5344CB8AC3E}">
        <p14:creationId xmlns:p14="http://schemas.microsoft.com/office/powerpoint/2010/main" val="233156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handlers should be trained to use behavioral principles such as flight zone and point of balance to make moving and handling the animal much easier, safer and less stressful. In general, an animal will turn towards the handler and will be inclined to stop moving when the handler is standing outside the flight zone (position A in the illustration), and will move away when the handler steps into the flight zone (position B). Invading an animal's flight zone too deeply can result in unpredictable behavior and possible injury to both the handler and animal. The size of the flight zone varies depending on the animal’s temperament and the extent of past handling. Most species have blind spots directly behind their shoulders where an animal may not see a handler,</a:t>
            </a:r>
            <a:r>
              <a:rPr lang="en-US" baseline="0" dirty="0" smtClean="0"/>
              <a:t> causing the animal to be startled. </a:t>
            </a:r>
            <a:r>
              <a:rPr lang="en-US" dirty="0" smtClean="0"/>
              <a:t>These are principles that can be applied to many species, not just the pig.</a:t>
            </a:r>
            <a:r>
              <a:rPr lang="en-US" baseline="0" dirty="0" smtClean="0"/>
              <a:t> </a:t>
            </a:r>
            <a:r>
              <a:rPr lang="en-US" i="1" dirty="0">
                <a:ea typeface="+mn-ea"/>
                <a:cs typeface="+mn-cs"/>
              </a:rPr>
              <a:t>[This illustration depicts a pig’s flight zone. Illustration source: Transportation Quality Assurance, National Pork Board]</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7931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Acceptable</a:t>
            </a:r>
            <a:r>
              <a:rPr lang="en-US" baseline="0" dirty="0" smtClean="0">
                <a:latin typeface="+mn-lt"/>
              </a:rPr>
              <a:t> and conditionally acceptable methods of euthanasia have been outlined in the American Veterinary Medical Association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latin typeface="+mn-lt"/>
              </a:rPr>
              <a:t>For swine, the AVMA has stated that the use of non-inhalants such as injectable barbiturates or barbiturate derivatives are acceptable means of euthanasia for all classes of pigs. </a:t>
            </a:r>
            <a:r>
              <a:rPr lang="en-US" dirty="0" smtClean="0">
                <a:latin typeface="+mn-lt"/>
              </a:rPr>
              <a:t>Although these procedures may need to be adapted for field conditions, they should be followed as closely as possible.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New Roman" charset="0"/>
            </a:endParaRPr>
          </a:p>
        </p:txBody>
      </p:sp>
    </p:spTree>
    <p:extLst>
      <p:ext uri="{BB962C8B-B14F-4D97-AF65-F5344CB8AC3E}">
        <p14:creationId xmlns:p14="http://schemas.microsoft.com/office/powerpoint/2010/main" val="384120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mn-lt"/>
              </a:rPr>
              <a:t>Conditionally acceptable methods of euthanasia have been outlined in the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latin typeface="+mn-lt"/>
              </a:rPr>
              <a:t>Conditionally acceptable methods of euthanasia for swine include physical methods such as a penetrating captive bolt or gunshot for mature or grower/finisher swine. The use of a purpose built non-penetrating captive bolt is also acceptable for nursery pigs less than 70 pounds and for suckling pigs. Electrocution is also appropriate for all classes of pigs including suckling pigs over 10 pounds. Although blunt force trauma is approved for suckling pigs, it is not likely for mass euthanasia and depopulation. Inhaled agents are also conditionally acceptable methods for mature, grower-finisher, and nursery pigs.</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7</a:t>
            </a:fld>
            <a:endParaRPr lang="en-US"/>
          </a:p>
        </p:txBody>
      </p:sp>
    </p:spTree>
    <p:extLst>
      <p:ext uri="{BB962C8B-B14F-4D97-AF65-F5344CB8AC3E}">
        <p14:creationId xmlns:p14="http://schemas.microsoft.com/office/powerpoint/2010/main" val="96282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If</a:t>
            </a:r>
            <a:r>
              <a:rPr lang="en-US" baseline="0" dirty="0" smtClean="0">
                <a:latin typeface="+mn-lt"/>
              </a:rPr>
              <a:t> </a:t>
            </a:r>
            <a:r>
              <a:rPr lang="en-US" dirty="0" smtClean="0">
                <a:latin typeface="+mn-lt"/>
              </a:rPr>
              <a:t>the primary euthanasia measure fails to cause rapid</a:t>
            </a:r>
            <a:r>
              <a:rPr lang="en-US" baseline="0" dirty="0" smtClean="0">
                <a:latin typeface="+mn-lt"/>
              </a:rPr>
              <a:t> death</a:t>
            </a:r>
            <a:r>
              <a:rPr lang="en-US" dirty="0" smtClean="0">
                <a:latin typeface="+mn-lt"/>
              </a:rPr>
              <a:t>, </a:t>
            </a:r>
            <a:r>
              <a:rPr lang="en-US" baseline="0" dirty="0" smtClean="0">
                <a:latin typeface="+mn-lt"/>
              </a:rPr>
              <a:t>personnel should be prepared to immediately apply an </a:t>
            </a:r>
            <a:r>
              <a:rPr lang="en-US" dirty="0" smtClean="0">
                <a:latin typeface="+mn-lt"/>
              </a:rPr>
              <a:t>adjunct measure. A second</a:t>
            </a:r>
            <a:r>
              <a:rPr lang="en-US" baseline="0" dirty="0" smtClean="0">
                <a:latin typeface="+mn-lt"/>
              </a:rPr>
              <a:t> gunshot or application of the captive bolt is an acceptable adjunct method. </a:t>
            </a:r>
            <a:r>
              <a:rPr lang="en-US" dirty="0" smtClean="0">
                <a:latin typeface="+mn-lt"/>
              </a:rPr>
              <a:t>The AVMA has also listed the</a:t>
            </a:r>
            <a:r>
              <a:rPr lang="en-US" baseline="0" dirty="0" smtClean="0">
                <a:latin typeface="+mn-lt"/>
              </a:rPr>
              <a:t> pithing and exsanguination</a:t>
            </a:r>
            <a:r>
              <a:rPr lang="en-US" sz="1200" b="0" i="0" u="none" strike="noStrike" kern="1200" baseline="0" dirty="0" smtClean="0">
                <a:solidFill>
                  <a:schemeClr val="tx1"/>
                </a:solidFill>
                <a:latin typeface="+mn-lt"/>
                <a:ea typeface="ＭＳ Ｐゴシック" charset="-128"/>
                <a:cs typeface="ＭＳ Ｐゴシック" charset="-128"/>
              </a:rPr>
              <a:t>. P</a:t>
            </a:r>
            <a:r>
              <a:rPr lang="en-US" dirty="0" smtClean="0">
                <a:latin typeface="+mn-lt"/>
              </a:rPr>
              <a:t>ithing could also be employed to ensure rapid death and prevent the possibility of a</a:t>
            </a:r>
            <a:r>
              <a:rPr lang="en-US" baseline="0" dirty="0" smtClean="0">
                <a:latin typeface="+mn-lt"/>
              </a:rPr>
              <a:t> stunned </a:t>
            </a:r>
            <a:r>
              <a:rPr lang="en-US" dirty="0" smtClean="0">
                <a:latin typeface="+mn-lt"/>
              </a:rPr>
              <a:t>animal regaining consciousness.</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0" u="none" strike="noStrike" kern="1200" baseline="0" dirty="0" smtClean="0">
                <a:solidFill>
                  <a:schemeClr val="tx1"/>
                </a:solidFill>
                <a:latin typeface="+mn-lt"/>
                <a:ea typeface="ＭＳ Ｐゴシック" charset="-128"/>
                <a:cs typeface="ＭＳ Ｐゴシック" charset="-128"/>
              </a:rPr>
              <a:t>Exsanguination is also an approved option but may present significant biosecurity risks since the disease of interest may be blood borne. With the exception of the second shot, these methods must only be used on swine that are already stunned. </a:t>
            </a:r>
            <a:endParaRPr lang="en-US" dirty="0" smtClean="0">
              <a:latin typeface="+mn-lt"/>
            </a:endParaRPr>
          </a:p>
          <a:p>
            <a:endParaRPr lang="en-US" dirty="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ED23DE-D034-40DB-B449-C6FB476E175C}" type="slidenum">
              <a:rPr lang="en-US" smtClean="0"/>
              <a:pPr>
                <a:defRPr/>
              </a:pPr>
              <a:t>8</a:t>
            </a:fld>
            <a:endParaRPr lang="en-US"/>
          </a:p>
        </p:txBody>
      </p:sp>
    </p:spTree>
    <p:extLst>
      <p:ext uri="{BB962C8B-B14F-4D97-AF65-F5344CB8AC3E}">
        <p14:creationId xmlns:p14="http://schemas.microsoft.com/office/powerpoint/2010/main" val="165780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p:cNvSpPr>
            <a:spLocks noGrp="1" noRot="1" noChangeAspec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The use of injectable euthanasia agents, although very effective, is a less practical mass euthanasia method for swine since the process requires a veterinarian to perform each euthanasia, and it entails prolonged individual handling and restraint. In addition, this method is comparatively expensive and may make carcass disposal a hardship. Unless a Drug Enforcement Agency (DEA) unscheduled product (e.g. T-61) is made available, the adoption of a protocol utilizing injectable euthanasia agents in swine is unlikely. Even if carcass disposal were not an issue, the necessary </a:t>
            </a:r>
            <a:r>
              <a:rPr lang="en-US" dirty="0" smtClean="0">
                <a:latin typeface="+mn-lt"/>
              </a:rPr>
              <a:t>recordkeeping </a:t>
            </a:r>
            <a:r>
              <a:rPr lang="en-US" dirty="0">
                <a:latin typeface="+mn-lt"/>
              </a:rPr>
              <a:t>and special requirements of scheduled substances is a strong deterrent to using this method </a:t>
            </a:r>
            <a:r>
              <a:rPr lang="en-US" dirty="0" smtClean="0">
                <a:latin typeface="+mn-lt"/>
              </a:rPr>
              <a:t>during </a:t>
            </a:r>
            <a:r>
              <a:rPr lang="en-US" dirty="0">
                <a:latin typeface="+mn-lt"/>
              </a:rPr>
              <a:t>an animal health </a:t>
            </a:r>
            <a:r>
              <a:rPr lang="en-US" dirty="0" smtClean="0">
                <a:latin typeface="+mn-lt"/>
              </a:rPr>
              <a:t>emergency. </a:t>
            </a:r>
            <a:r>
              <a:rPr lang="en-US" dirty="0">
                <a:latin typeface="+mn-lt"/>
              </a:rPr>
              <a:t>Injectable products are much more practical for </a:t>
            </a:r>
            <a:r>
              <a:rPr lang="en-US" dirty="0" smtClean="0">
                <a:latin typeface="+mn-lt"/>
              </a:rPr>
              <a:t>use</a:t>
            </a:r>
            <a:r>
              <a:rPr lang="en-US" baseline="0" dirty="0" smtClean="0">
                <a:latin typeface="+mn-lt"/>
              </a:rPr>
              <a:t> on</a:t>
            </a:r>
            <a:r>
              <a:rPr lang="en-US" dirty="0" smtClean="0">
                <a:latin typeface="+mn-lt"/>
              </a:rPr>
              <a:t> </a:t>
            </a:r>
            <a:r>
              <a:rPr lang="en-US" dirty="0">
                <a:latin typeface="+mn-lt"/>
              </a:rPr>
              <a:t>small </a:t>
            </a:r>
            <a:r>
              <a:rPr lang="en-US" dirty="0" smtClean="0">
                <a:latin typeface="+mn-lt"/>
              </a:rPr>
              <a:t>swine than </a:t>
            </a:r>
            <a:r>
              <a:rPr lang="en-US" dirty="0">
                <a:latin typeface="+mn-lt"/>
              </a:rPr>
              <a:t>adults because restraint problems are minimal in young animals. </a:t>
            </a:r>
            <a:r>
              <a:rPr lang="en-US" dirty="0" smtClean="0">
                <a:latin typeface="+mn-lt"/>
              </a:rPr>
              <a:t>Injectable </a:t>
            </a:r>
            <a:r>
              <a:rPr lang="en-US" dirty="0">
                <a:latin typeface="+mn-lt"/>
              </a:rPr>
              <a:t>products might be considered when animal numbers are few or animals have been hand-raised (e.g., 4-H projects); particularly when the owner of a </a:t>
            </a:r>
            <a:r>
              <a:rPr lang="en-US" dirty="0" smtClean="0">
                <a:latin typeface="+mn-lt"/>
              </a:rPr>
              <a:t>hand-raised </a:t>
            </a:r>
            <a:r>
              <a:rPr lang="en-US" dirty="0">
                <a:latin typeface="+mn-lt"/>
              </a:rPr>
              <a:t>animal insists on being present during euthanasia</a:t>
            </a:r>
            <a:r>
              <a:rPr lang="en-US" dirty="0" smtClean="0">
                <a:latin typeface="+mn-lt"/>
              </a:rPr>
              <a:t>.</a:t>
            </a:r>
            <a:r>
              <a:rPr lang="en-US" sz="1200" b="0" i="1" u="none" strike="noStrike" kern="1200" baseline="0" dirty="0" smtClean="0">
                <a:solidFill>
                  <a:schemeClr val="tx1"/>
                </a:solidFill>
                <a:latin typeface="+mn-lt"/>
                <a:ea typeface="ＭＳ Ｐゴシック" charset="-128"/>
                <a:cs typeface="ＭＳ Ｐゴシック" charset="-128"/>
              </a:rPr>
              <a:t> [Careful records must be maintained when using controlled substances. Photo source: Center of Food Security and Public Health, Iowa State University]</a:t>
            </a:r>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64303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FB3ABE26-4A22-4514-B63A-869CF9656CD3}"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MDE-Swine</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9A4FE37-E731-4133-B654-AEDE361B62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t>USDA APHIS and CFSPH</a:t>
            </a:r>
            <a:endParaRPr lang="en-US"/>
          </a:p>
        </p:txBody>
      </p:sp>
      <p:sp>
        <p:nvSpPr>
          <p:cNvPr id="6" name="Footer Placeholder 2"/>
          <p:cNvSpPr>
            <a:spLocks noGrp="1"/>
          </p:cNvSpPr>
          <p:nvPr>
            <p:ph type="ftr" sz="quarter" idx="15"/>
          </p:nvPr>
        </p:nvSpPr>
        <p:spPr/>
        <p:txBody>
          <a:bodyPr/>
          <a:lstStyle>
            <a:lvl1pPr>
              <a:defRPr/>
            </a:lvl1pPr>
          </a:lstStyle>
          <a:p>
            <a:pPr>
              <a:defRPr/>
            </a:pPr>
            <a:r>
              <a:rPr lang="en-US" smtClean="0"/>
              <a:t>FAD PReP/NAHEMS Guidelines: MDE-Swine</a:t>
            </a:r>
            <a:endParaRPr lang="en-US" dirty="0"/>
          </a:p>
        </p:txBody>
      </p:sp>
      <p:sp>
        <p:nvSpPr>
          <p:cNvPr id="8" name="Slide Number Placeholder 3"/>
          <p:cNvSpPr>
            <a:spLocks noGrp="1"/>
          </p:cNvSpPr>
          <p:nvPr>
            <p:ph type="sldNum" sz="quarter" idx="16"/>
          </p:nvPr>
        </p:nvSpPr>
        <p:spPr/>
        <p:txBody>
          <a:bodyPr/>
          <a:lstStyle>
            <a:lvl1pPr>
              <a:defRPr/>
            </a:lvl1pPr>
          </a:lstStyle>
          <a:p>
            <a:pPr>
              <a:defRPr/>
            </a:pPr>
            <a:fld id="{00A1B523-6A75-402B-AF85-306842FDCB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5468C12F-FF90-4C53-A14D-8ECBFB7BDF1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FB3ABE26-4A22-4514-B63A-869CF9656CD3}"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defRPr/>
            </a:pPr>
            <a:r>
              <a:rPr lang="en-US" smtClean="0"/>
              <a:t>FAD PReP/NAHEMS Guidelines: MDE-Swine</a:t>
            </a:r>
            <a:endParaRPr lang="en-US" dirty="0"/>
          </a:p>
        </p:txBody>
      </p:sp>
      <p:sp>
        <p:nvSpPr>
          <p:cNvPr id="7" name="Slide Number Placeholder 6"/>
          <p:cNvSpPr>
            <a:spLocks noGrp="1"/>
          </p:cNvSpPr>
          <p:nvPr>
            <p:ph type="sldNum" sz="quarter" idx="12"/>
          </p:nvPr>
        </p:nvSpPr>
        <p:spPr/>
        <p:txBody>
          <a:bodyPr/>
          <a:lstStyle/>
          <a:p>
            <a:pPr>
              <a:defRPr/>
            </a:pPr>
            <a:fld id="{A5E84A23-7595-4057-8629-1CF13D692310}"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MDE-Swine</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4B4859ED-4B0D-4037-8FB9-F6EABB6F879F}"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USDA APHIS and CFSPH</a:t>
            </a:r>
            <a:endParaRPr lang="en-US"/>
          </a:p>
        </p:txBody>
      </p:sp>
      <p:sp>
        <p:nvSpPr>
          <p:cNvPr id="4" name="Footer Placeholder 3"/>
          <p:cNvSpPr>
            <a:spLocks noGrp="1"/>
          </p:cNvSpPr>
          <p:nvPr>
            <p:ph type="ftr" sz="quarter" idx="11"/>
          </p:nvPr>
        </p:nvSpPr>
        <p:spPr/>
        <p:txBody>
          <a:bodyPr/>
          <a:lstStyle/>
          <a:p>
            <a:pPr>
              <a:defRPr/>
            </a:pPr>
            <a:r>
              <a:rPr lang="en-US" smtClean="0"/>
              <a:t>FAD PReP/NAHEMS Guidelines: MDE-Swine</a:t>
            </a:r>
            <a:endParaRPr lang="en-US" dirty="0"/>
          </a:p>
        </p:txBody>
      </p:sp>
      <p:sp>
        <p:nvSpPr>
          <p:cNvPr id="5" name="Slide Number Placeholder 4"/>
          <p:cNvSpPr>
            <a:spLocks noGrp="1"/>
          </p:cNvSpPr>
          <p:nvPr>
            <p:ph type="sldNum" sz="quarter" idx="12"/>
          </p:nvPr>
        </p:nvSpPr>
        <p:spPr/>
        <p:txBody>
          <a:bodyPr/>
          <a:lstStyle/>
          <a:p>
            <a:pPr>
              <a:defRPr/>
            </a:pPr>
            <a:fld id="{FBC07591-5315-4EC4-A4A4-7BA2CFC77552}"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USDA APHIS and CFSPH</a:t>
            </a:r>
            <a:endParaRPr lang="en-US"/>
          </a:p>
        </p:txBody>
      </p:sp>
      <p:sp>
        <p:nvSpPr>
          <p:cNvPr id="3" name="Footer Placeholder 2"/>
          <p:cNvSpPr>
            <a:spLocks noGrp="1"/>
          </p:cNvSpPr>
          <p:nvPr>
            <p:ph type="ftr" sz="quarter" idx="11"/>
          </p:nvPr>
        </p:nvSpPr>
        <p:spPr/>
        <p:txBody>
          <a:bodyPr/>
          <a:lstStyle/>
          <a:p>
            <a:pPr>
              <a:defRPr/>
            </a:pPr>
            <a:r>
              <a:rPr lang="en-US" smtClean="0"/>
              <a:t>FAD PReP/NAHEMS Guidelines: MDE-Swine</a:t>
            </a:r>
            <a:endParaRPr lang="en-US" dirty="0"/>
          </a:p>
        </p:txBody>
      </p:sp>
      <p:sp>
        <p:nvSpPr>
          <p:cNvPr id="4" name="Slide Number Placeholder 3"/>
          <p:cNvSpPr>
            <a:spLocks noGrp="1"/>
          </p:cNvSpPr>
          <p:nvPr>
            <p:ph type="sldNum" sz="quarter" idx="12"/>
          </p:nvPr>
        </p:nvSpPr>
        <p:spPr/>
        <p:txBody>
          <a:bodyPr/>
          <a:lstStyle/>
          <a:p>
            <a:pPr>
              <a:defRPr/>
            </a:pPr>
            <a:fld id="{4E68D9FB-5F86-4F6A-813F-8B7587D346F8}"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B3ABE26-4A22-4514-B63A-869CF9656CD3}"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E9C44A-57E5-4090-AA5B-86E13865426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MDE-Swine</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FB3ABE26-4A22-4514-B63A-869CF9656CD3}" type="slidenum">
              <a:rPr lang="en-US" smtClean="0"/>
              <a:pPr>
                <a:defRPr/>
              </a:pPr>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695" r:id="rId9"/>
    <p:sldLayoutId id="2147483705" r:id="rId10"/>
    <p:sldLayoutId id="2147483706" r:id="rId11"/>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naherc.sws.iastate.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dirty="0" smtClean="0">
                <a:latin typeface="Verdana" charset="0"/>
                <a:ea typeface="Verdana" charset="0"/>
                <a:cs typeface="Verdana" charset="0"/>
              </a:rPr>
              <a:t>Mass Depopulation </a:t>
            </a:r>
            <a:br>
              <a:rPr lang="en-US" dirty="0" smtClean="0">
                <a:latin typeface="Verdana" charset="0"/>
                <a:ea typeface="Verdana" charset="0"/>
                <a:cs typeface="Verdana" charset="0"/>
              </a:rPr>
            </a:br>
            <a:r>
              <a:rPr lang="en-US" dirty="0" smtClean="0">
                <a:latin typeface="Verdana" charset="0"/>
                <a:ea typeface="Verdana" charset="0"/>
                <a:cs typeface="Verdana" charset="0"/>
              </a:rPr>
              <a:t>&amp; Euthanasia</a:t>
            </a:r>
          </a:p>
        </p:txBody>
      </p:sp>
      <p:sp>
        <p:nvSpPr>
          <p:cNvPr id="19458" name="Subtitle 2"/>
          <p:cNvSpPr>
            <a:spLocks noGrp="1"/>
          </p:cNvSpPr>
          <p:nvPr>
            <p:ph type="subTitle" idx="1"/>
          </p:nvPr>
        </p:nvSpPr>
        <p:spPr>
          <a:xfrm>
            <a:off x="2590800" y="4077072"/>
            <a:ext cx="5867400" cy="864096"/>
          </a:xfrm>
        </p:spPr>
        <p:txBody>
          <a:bodyPr/>
          <a:lstStyle/>
          <a:p>
            <a:pPr eaLnBrk="1" hangingPunct="1"/>
            <a:r>
              <a:rPr lang="en-US" dirty="0" smtClean="0">
                <a:latin typeface="Verdana" charset="0"/>
                <a:ea typeface="Verdana" charset="0"/>
                <a:cs typeface="Verdana" charset="0"/>
              </a:rPr>
              <a:t>Swine Euthanasia</a:t>
            </a:r>
          </a:p>
        </p:txBody>
      </p:sp>
      <p:sp>
        <p:nvSpPr>
          <p:cNvPr id="4" name="TextBox 3"/>
          <p:cNvSpPr txBox="1"/>
          <p:nvPr/>
        </p:nvSpPr>
        <p:spPr>
          <a:xfrm>
            <a:off x="2590800" y="5013176"/>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idx="1"/>
          </p:nvPr>
        </p:nvSpPr>
        <p:spPr/>
        <p:txBody>
          <a:bodyPr/>
          <a:lstStyle/>
          <a:p>
            <a:r>
              <a:rPr lang="en-US" dirty="0">
                <a:latin typeface="Verdana" charset="0"/>
                <a:ea typeface="Verdana" charset="0"/>
                <a:cs typeface="Verdana" charset="0"/>
              </a:rPr>
              <a:t>Major drawbacks</a:t>
            </a:r>
          </a:p>
          <a:p>
            <a:pPr lvl="1"/>
            <a:r>
              <a:rPr lang="en-US" dirty="0" smtClean="0">
                <a:latin typeface="Verdana" charset="0"/>
                <a:ea typeface="Verdana" charset="0"/>
                <a:cs typeface="Verdana" charset="0"/>
              </a:rPr>
              <a:t>Volume of agent required</a:t>
            </a:r>
            <a:endParaRPr lang="en-US" dirty="0">
              <a:latin typeface="Verdana" charset="0"/>
              <a:ea typeface="Verdana" charset="0"/>
              <a:cs typeface="Verdana" charset="0"/>
            </a:endParaRPr>
          </a:p>
          <a:p>
            <a:pPr lvl="1"/>
            <a:r>
              <a:rPr lang="en-US" dirty="0">
                <a:latin typeface="Verdana" charset="0"/>
                <a:ea typeface="Verdana" charset="0"/>
                <a:cs typeface="Verdana" charset="0"/>
              </a:rPr>
              <a:t>Difficulty of suitable venous access </a:t>
            </a:r>
          </a:p>
          <a:p>
            <a:pPr lvl="1"/>
            <a:r>
              <a:rPr lang="en-US" dirty="0">
                <a:latin typeface="Verdana" charset="0"/>
                <a:ea typeface="Verdana" charset="0"/>
                <a:cs typeface="Verdana" charset="0"/>
              </a:rPr>
              <a:t>Carcass disposal </a:t>
            </a:r>
            <a:r>
              <a:rPr lang="en-US" dirty="0" smtClean="0">
                <a:latin typeface="Verdana" charset="0"/>
                <a:ea typeface="Verdana" charset="0"/>
                <a:cs typeface="Verdana" charset="0"/>
              </a:rPr>
              <a:t>issues</a:t>
            </a:r>
          </a:p>
          <a:p>
            <a:pPr lvl="1"/>
            <a:r>
              <a:rPr lang="en-US" dirty="0" smtClean="0">
                <a:latin typeface="Verdana" charset="0"/>
                <a:ea typeface="Verdana" charset="0"/>
                <a:cs typeface="Verdana" charset="0"/>
              </a:rPr>
              <a:t>Prolonged restraint time needed</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MDE-Swine</a:t>
            </a:r>
            <a:endParaRPr lang="en-US" dirty="0">
              <a:latin typeface="+mn-lt"/>
            </a:endParaRPr>
          </a:p>
        </p:txBody>
      </p:sp>
      <p:sp>
        <p:nvSpPr>
          <p:cNvPr id="39937" name="Rectangle 2"/>
          <p:cNvSpPr>
            <a:spLocks noGrp="1"/>
          </p:cNvSpPr>
          <p:nvPr>
            <p:ph type="title"/>
          </p:nvPr>
        </p:nvSpPr>
        <p:spPr/>
        <p:txBody>
          <a:bodyPr/>
          <a:lstStyle/>
          <a:p>
            <a:r>
              <a:rPr lang="en-US" dirty="0">
                <a:latin typeface="Verdana" charset="0"/>
                <a:ea typeface="Verdana" charset="0"/>
                <a:cs typeface="Verdana" charset="0"/>
              </a:rPr>
              <a:t>Chemical </a:t>
            </a:r>
            <a:r>
              <a:rPr lang="en-US" dirty="0" smtClean="0">
                <a:latin typeface="Verdana" charset="0"/>
                <a:ea typeface="Verdana" charset="0"/>
                <a:cs typeface="Verdana" charset="0"/>
              </a:rPr>
              <a:t>Agents</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389037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p:txBody>
          <a:bodyPr/>
          <a:lstStyle/>
          <a:p>
            <a:pPr>
              <a:lnSpc>
                <a:spcPct val="90000"/>
              </a:lnSpc>
            </a:pPr>
            <a:r>
              <a:rPr lang="en-US" dirty="0">
                <a:latin typeface="Verdana" charset="0"/>
                <a:ea typeface="Verdana" charset="0"/>
                <a:cs typeface="Verdana" charset="0"/>
              </a:rPr>
              <a:t>Protocols </a:t>
            </a:r>
            <a:r>
              <a:rPr lang="en-US" dirty="0" smtClean="0">
                <a:latin typeface="Verdana" charset="0"/>
                <a:ea typeface="Verdana" charset="0"/>
                <a:cs typeface="Verdana" charset="0"/>
              </a:rPr>
              <a:t>under development</a:t>
            </a:r>
            <a:endParaRPr lang="en-US" dirty="0">
              <a:latin typeface="Verdana" charset="0"/>
              <a:ea typeface="Verdana" charset="0"/>
              <a:cs typeface="Verdana" charset="0"/>
            </a:endParaRPr>
          </a:p>
          <a:p>
            <a:pPr>
              <a:lnSpc>
                <a:spcPct val="90000"/>
              </a:lnSpc>
            </a:pPr>
            <a:r>
              <a:rPr lang="en-US" dirty="0" smtClean="0">
                <a:latin typeface="Verdana" charset="0"/>
                <a:ea typeface="Verdana" charset="0"/>
                <a:cs typeface="Verdana" charset="0"/>
              </a:rPr>
              <a:t>Endorsed </a:t>
            </a:r>
            <a:r>
              <a:rPr lang="en-US" dirty="0">
                <a:latin typeface="Verdana" charset="0"/>
                <a:ea typeface="Verdana" charset="0"/>
                <a:cs typeface="Verdana" charset="0"/>
              </a:rPr>
              <a:t>for smaller swine</a:t>
            </a:r>
          </a:p>
          <a:p>
            <a:pPr lvl="1">
              <a:lnSpc>
                <a:spcPct val="90000"/>
              </a:lnSpc>
            </a:pPr>
            <a:r>
              <a:rPr lang="en-US" dirty="0">
                <a:latin typeface="Verdana" charset="0"/>
                <a:ea typeface="Verdana" charset="0"/>
                <a:cs typeface="Verdana" charset="0"/>
              </a:rPr>
              <a:t>Up to 70lbs (32kg)</a:t>
            </a:r>
          </a:p>
          <a:p>
            <a:pPr>
              <a:lnSpc>
                <a:spcPct val="90000"/>
              </a:lnSpc>
            </a:pPr>
            <a:r>
              <a:rPr lang="en-US" dirty="0">
                <a:latin typeface="Verdana" charset="0"/>
                <a:ea typeface="Verdana" charset="0"/>
                <a:cs typeface="Verdana" charset="0"/>
              </a:rPr>
              <a:t>Impractical for </a:t>
            </a:r>
            <a:br>
              <a:rPr lang="en-US" dirty="0">
                <a:latin typeface="Verdana" charset="0"/>
                <a:ea typeface="Verdana" charset="0"/>
                <a:cs typeface="Verdana" charset="0"/>
              </a:rPr>
            </a:br>
            <a:r>
              <a:rPr lang="en-US" dirty="0">
                <a:latin typeface="Verdana" charset="0"/>
                <a:ea typeface="Verdana" charset="0"/>
                <a:cs typeface="Verdana" charset="0"/>
              </a:rPr>
              <a:t>larger </a:t>
            </a:r>
            <a:r>
              <a:rPr lang="en-US" dirty="0" smtClean="0">
                <a:latin typeface="Verdana" charset="0"/>
                <a:ea typeface="Verdana" charset="0"/>
                <a:cs typeface="Verdana" charset="0"/>
              </a:rPr>
              <a:t>animals/farms</a:t>
            </a:r>
          </a:p>
          <a:p>
            <a:pPr>
              <a:lnSpc>
                <a:spcPct val="90000"/>
              </a:lnSpc>
            </a:pPr>
            <a:r>
              <a:rPr lang="en-US" dirty="0" smtClean="0">
                <a:latin typeface="Verdana" charset="0"/>
                <a:ea typeface="Verdana" charset="0"/>
                <a:cs typeface="Verdana" charset="0"/>
              </a:rPr>
              <a:t>Safety of personnel</a:t>
            </a:r>
          </a:p>
          <a:p>
            <a:pPr lvl="1">
              <a:lnSpc>
                <a:spcPct val="90000"/>
              </a:lnSpc>
            </a:pPr>
            <a:r>
              <a:rPr lang="en-US" dirty="0" smtClean="0">
                <a:latin typeface="Verdana" charset="0"/>
                <a:ea typeface="Verdana" charset="0"/>
                <a:cs typeface="Verdana" charset="0"/>
              </a:rPr>
              <a:t>Training </a:t>
            </a:r>
          </a:p>
          <a:p>
            <a:pPr lvl="1">
              <a:lnSpc>
                <a:spcPct val="90000"/>
              </a:lnSpc>
            </a:pPr>
            <a:r>
              <a:rPr lang="en-US" dirty="0" smtClean="0">
                <a:latin typeface="Verdana" charset="0"/>
                <a:ea typeface="Verdana" charset="0"/>
                <a:cs typeface="Verdana" charset="0"/>
              </a:rPr>
              <a:t>Equipment</a:t>
            </a: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MDE-Swine</a:t>
            </a:r>
            <a:endParaRPr lang="en-US" dirty="0"/>
          </a:p>
        </p:txBody>
      </p:sp>
      <p:sp>
        <p:nvSpPr>
          <p:cNvPr id="25601" name="Rectangle 2"/>
          <p:cNvSpPr>
            <a:spLocks noGrp="1"/>
          </p:cNvSpPr>
          <p:nvPr>
            <p:ph type="title"/>
          </p:nvPr>
        </p:nvSpPr>
        <p:spPr/>
        <p:txBody>
          <a:bodyPr/>
          <a:lstStyle/>
          <a:p>
            <a:r>
              <a:rPr lang="en-US" dirty="0" smtClean="0">
                <a:latin typeface="Verdana" charset="0"/>
                <a:ea typeface="Verdana" charset="0"/>
                <a:cs typeface="Verdana" charset="0"/>
              </a:rPr>
              <a:t>Physical- Carbon </a:t>
            </a:r>
            <a:r>
              <a:rPr lang="en-US" dirty="0">
                <a:latin typeface="Verdana" charset="0"/>
                <a:ea typeface="Verdana" charset="0"/>
                <a:cs typeface="Verdana" charset="0"/>
              </a:rPr>
              <a:t>Dioxide</a:t>
            </a:r>
          </a:p>
        </p:txBody>
      </p:sp>
      <p:pic>
        <p:nvPicPr>
          <p:cNvPr id="25603" name="Picture 102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12070" y="2627747"/>
            <a:ext cx="3200625" cy="3033501"/>
          </a:xfrm>
          <a:prstGeom prst="rect">
            <a:avLst/>
          </a:prstGeom>
          <a:noFill/>
          <a:ln w="28575">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lstStyle/>
          <a:p>
            <a:r>
              <a:rPr lang="en-US" dirty="0">
                <a:latin typeface="Verdana" charset="0"/>
                <a:ea typeface="Verdana" charset="0"/>
                <a:cs typeface="Verdana" charset="0"/>
              </a:rPr>
              <a:t>Use appropriate restraint </a:t>
            </a:r>
            <a:endParaRPr lang="en-US" dirty="0" smtClean="0">
              <a:latin typeface="Verdana" charset="0"/>
              <a:ea typeface="Verdana" charset="0"/>
              <a:cs typeface="Verdana" charset="0"/>
            </a:endParaRPr>
          </a:p>
          <a:p>
            <a:r>
              <a:rPr lang="en-US" dirty="0" smtClean="0">
                <a:latin typeface="Verdana" charset="0"/>
                <a:ea typeface="Verdana" charset="0"/>
                <a:cs typeface="Verdana" charset="0"/>
              </a:rPr>
              <a:t>Methods</a:t>
            </a:r>
            <a:endParaRPr lang="en-US" dirty="0">
              <a:latin typeface="Verdana" charset="0"/>
              <a:ea typeface="Verdana" charset="0"/>
              <a:cs typeface="Verdana" charset="0"/>
            </a:endParaRPr>
          </a:p>
          <a:p>
            <a:pPr lvl="1"/>
            <a:r>
              <a:rPr lang="en-US" dirty="0">
                <a:latin typeface="Verdana" charset="0"/>
                <a:ea typeface="Verdana" charset="0"/>
                <a:cs typeface="Verdana" charset="0"/>
              </a:rPr>
              <a:t>Young </a:t>
            </a:r>
            <a:r>
              <a:rPr lang="en-US" dirty="0" smtClean="0">
                <a:latin typeface="Verdana" charset="0"/>
                <a:ea typeface="Verdana" charset="0"/>
                <a:cs typeface="Verdana" charset="0"/>
              </a:rPr>
              <a:t>pigs</a:t>
            </a:r>
          </a:p>
          <a:p>
            <a:pPr lvl="2"/>
            <a:r>
              <a:rPr lang="en-US" dirty="0" smtClean="0">
                <a:latin typeface="Verdana" charset="0"/>
                <a:ea typeface="Verdana" charset="0"/>
                <a:cs typeface="Verdana" charset="0"/>
              </a:rPr>
              <a:t>Firm holding, </a:t>
            </a:r>
            <a:r>
              <a:rPr lang="en-US" dirty="0">
                <a:latin typeface="Verdana" charset="0"/>
                <a:ea typeface="Verdana" charset="0"/>
                <a:cs typeface="Verdana" charset="0"/>
              </a:rPr>
              <a:t>body </a:t>
            </a:r>
            <a:r>
              <a:rPr lang="en-US" dirty="0" smtClean="0">
                <a:latin typeface="Verdana" charset="0"/>
                <a:ea typeface="Verdana" charset="0"/>
                <a:cs typeface="Verdana" charset="0"/>
              </a:rPr>
              <a:t>sling</a:t>
            </a:r>
          </a:p>
          <a:p>
            <a:pPr lvl="2"/>
            <a:r>
              <a:rPr lang="en-US" dirty="0">
                <a:latin typeface="Verdana" charset="0"/>
                <a:ea typeface="Verdana" charset="0"/>
                <a:cs typeface="Verdana" charset="0"/>
              </a:rPr>
              <a:t>L</a:t>
            </a:r>
            <a:r>
              <a:rPr lang="en-US" dirty="0" smtClean="0">
                <a:latin typeface="Verdana" charset="0"/>
                <a:ea typeface="Verdana" charset="0"/>
                <a:cs typeface="Verdana" charset="0"/>
              </a:rPr>
              <a:t>ifting </a:t>
            </a:r>
            <a:r>
              <a:rPr lang="en-US" dirty="0">
                <a:latin typeface="Verdana" charset="0"/>
                <a:ea typeface="Verdana" charset="0"/>
                <a:cs typeface="Verdana" charset="0"/>
              </a:rPr>
              <a:t>with two contact points</a:t>
            </a:r>
          </a:p>
          <a:p>
            <a:pPr lvl="1"/>
            <a:r>
              <a:rPr lang="en-US" dirty="0">
                <a:latin typeface="Verdana" charset="0"/>
                <a:ea typeface="Verdana" charset="0"/>
                <a:cs typeface="Verdana" charset="0"/>
              </a:rPr>
              <a:t>Larger </a:t>
            </a:r>
            <a:r>
              <a:rPr lang="en-US" dirty="0" smtClean="0">
                <a:latin typeface="Verdana" charset="0"/>
                <a:ea typeface="Verdana" charset="0"/>
                <a:cs typeface="Verdana" charset="0"/>
              </a:rPr>
              <a:t>pigs</a:t>
            </a:r>
          </a:p>
          <a:p>
            <a:pPr lvl="2"/>
            <a:r>
              <a:rPr lang="en-US" dirty="0">
                <a:latin typeface="Verdana" charset="0"/>
                <a:ea typeface="Verdana" charset="0"/>
                <a:cs typeface="Verdana" charset="0"/>
              </a:rPr>
              <a:t>C</a:t>
            </a:r>
            <a:r>
              <a:rPr lang="en-US" dirty="0" smtClean="0">
                <a:latin typeface="Verdana" charset="0"/>
                <a:ea typeface="Verdana" charset="0"/>
                <a:cs typeface="Verdana" charset="0"/>
              </a:rPr>
              <a:t>enter-line conveyor</a:t>
            </a:r>
          </a:p>
          <a:p>
            <a:pPr lvl="2"/>
            <a:r>
              <a:rPr lang="en-US" dirty="0">
                <a:latin typeface="Verdana" charset="0"/>
                <a:ea typeface="Verdana" charset="0"/>
                <a:cs typeface="Verdana" charset="0"/>
              </a:rPr>
              <a:t>S</a:t>
            </a:r>
            <a:r>
              <a:rPr lang="en-US" dirty="0" smtClean="0">
                <a:latin typeface="Verdana" charset="0"/>
                <a:ea typeface="Verdana" charset="0"/>
                <a:cs typeface="Verdana" charset="0"/>
              </a:rPr>
              <a:t>naring </a:t>
            </a:r>
            <a:r>
              <a:rPr lang="en-US" dirty="0">
                <a:latin typeface="Verdana" charset="0"/>
                <a:ea typeface="Verdana" charset="0"/>
                <a:cs typeface="Verdana" charset="0"/>
              </a:rPr>
              <a:t>individually </a:t>
            </a: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Physical- Captive </a:t>
            </a:r>
            <a:r>
              <a:rPr lang="en-US" dirty="0">
                <a:latin typeface="Verdana" charset="0"/>
                <a:ea typeface="Verdana" charset="0"/>
                <a:cs typeface="Verdana" charset="0"/>
              </a:rPr>
              <a:t>Bolt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lstStyle/>
          <a:p>
            <a:pPr>
              <a:lnSpc>
                <a:spcPct val="90000"/>
              </a:lnSpc>
            </a:pPr>
            <a:r>
              <a:rPr lang="en-US" dirty="0">
                <a:latin typeface="Verdana" charset="0"/>
                <a:ea typeface="Verdana" charset="0"/>
                <a:cs typeface="Verdana" charset="0"/>
              </a:rPr>
              <a:t>Pigs &lt;300 </a:t>
            </a:r>
            <a:r>
              <a:rPr lang="en-US" dirty="0" smtClean="0">
                <a:latin typeface="Verdana" charset="0"/>
                <a:ea typeface="Verdana" charset="0"/>
                <a:cs typeface="Verdana" charset="0"/>
              </a:rPr>
              <a:t>lbs</a:t>
            </a:r>
            <a:endParaRPr lang="en-US" dirty="0">
              <a:latin typeface="Verdana" charset="0"/>
              <a:ea typeface="Verdana" charset="0"/>
              <a:cs typeface="Verdana" charset="0"/>
            </a:endParaRPr>
          </a:p>
          <a:p>
            <a:pPr lvl="1">
              <a:lnSpc>
                <a:spcPct val="90000"/>
              </a:lnSpc>
            </a:pPr>
            <a:r>
              <a:rPr lang="en-US" dirty="0">
                <a:latin typeface="Verdana" charset="0"/>
                <a:ea typeface="Verdana" charset="0"/>
                <a:cs typeface="Verdana" charset="0"/>
              </a:rPr>
              <a:t>Middle of </a:t>
            </a:r>
            <a:r>
              <a:rPr lang="en-US" dirty="0" smtClean="0">
                <a:latin typeface="Verdana" charset="0"/>
                <a:ea typeface="Verdana" charset="0"/>
                <a:cs typeface="Verdana" charset="0"/>
              </a:rPr>
              <a:t>forehead; 0.5-1 in. </a:t>
            </a:r>
            <a:r>
              <a:rPr lang="en-US" dirty="0">
                <a:latin typeface="Verdana" charset="0"/>
                <a:ea typeface="Verdana" charset="0"/>
                <a:cs typeface="Verdana" charset="0"/>
              </a:rPr>
              <a:t>above eyes</a:t>
            </a:r>
          </a:p>
          <a:p>
            <a:pPr>
              <a:lnSpc>
                <a:spcPct val="90000"/>
              </a:lnSpc>
            </a:pPr>
            <a:r>
              <a:rPr lang="en-US" dirty="0" smtClean="0">
                <a:latin typeface="Verdana" charset="0"/>
                <a:ea typeface="Verdana" charset="0"/>
                <a:cs typeface="Verdana" charset="0"/>
              </a:rPr>
              <a:t>Mature pigs: sows, boars</a:t>
            </a:r>
            <a:endParaRPr lang="en-US" dirty="0">
              <a:latin typeface="Verdana" charset="0"/>
              <a:ea typeface="Verdana" charset="0"/>
              <a:cs typeface="Verdana" charset="0"/>
            </a:endParaRPr>
          </a:p>
          <a:p>
            <a:pPr lvl="1">
              <a:lnSpc>
                <a:spcPct val="90000"/>
              </a:lnSpc>
            </a:pPr>
            <a:r>
              <a:rPr lang="en-US" dirty="0" smtClean="0">
                <a:latin typeface="Verdana" charset="0"/>
                <a:ea typeface="Verdana" charset="0"/>
                <a:cs typeface="Verdana" charset="0"/>
              </a:rPr>
              <a:t>Adjust target area</a:t>
            </a:r>
          </a:p>
          <a:p>
            <a:pPr lvl="1">
              <a:lnSpc>
                <a:spcPct val="90000"/>
              </a:lnSpc>
            </a:pPr>
            <a:r>
              <a:rPr lang="en-US" dirty="0" smtClean="0">
                <a:latin typeface="Verdana" charset="0"/>
                <a:ea typeface="Verdana" charset="0"/>
                <a:cs typeface="Verdana" charset="0"/>
              </a:rPr>
              <a:t>Use correct size bolt, </a:t>
            </a:r>
            <a:br>
              <a:rPr lang="en-US" dirty="0" smtClean="0">
                <a:latin typeface="Verdana" charset="0"/>
                <a:ea typeface="Verdana" charset="0"/>
                <a:cs typeface="Verdana" charset="0"/>
              </a:rPr>
            </a:br>
            <a:r>
              <a:rPr lang="en-US" dirty="0" smtClean="0">
                <a:latin typeface="Verdana" charset="0"/>
                <a:ea typeface="Verdana" charset="0"/>
                <a:cs typeface="Verdana" charset="0"/>
              </a:rPr>
              <a:t>charge</a:t>
            </a:r>
          </a:p>
          <a:p>
            <a:pPr>
              <a:lnSpc>
                <a:spcPct val="90000"/>
              </a:lnSpc>
            </a:pPr>
            <a:r>
              <a:rPr lang="en-US" dirty="0" smtClean="0">
                <a:latin typeface="Verdana" charset="0"/>
                <a:ea typeface="Verdana" charset="0"/>
                <a:cs typeface="Verdana" charset="0"/>
              </a:rPr>
              <a:t>Adjunct method </a:t>
            </a:r>
            <a:br>
              <a:rPr lang="en-US" dirty="0" smtClean="0">
                <a:latin typeface="Verdana" charset="0"/>
                <a:ea typeface="Verdana" charset="0"/>
                <a:cs typeface="Verdana" charset="0"/>
              </a:rPr>
            </a:br>
            <a:r>
              <a:rPr lang="en-US" dirty="0" smtClean="0">
                <a:latin typeface="Verdana" charset="0"/>
                <a:ea typeface="Verdana" charset="0"/>
                <a:cs typeface="Verdana" charset="0"/>
              </a:rPr>
              <a:t>on hand</a:t>
            </a:r>
            <a:endParaRPr lang="en-US" dirty="0">
              <a:latin typeface="Verdana" charset="0"/>
              <a:ea typeface="Verdana" charset="0"/>
              <a:cs typeface="Verdana" charset="0"/>
            </a:endParaRPr>
          </a:p>
          <a:p>
            <a:pPr lvl="1">
              <a:lnSpc>
                <a:spcPct val="90000"/>
              </a:lnSpc>
            </a:pPr>
            <a:endParaRPr lang="en-US" dirty="0" smtClean="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MDE-Swine</a:t>
            </a:r>
            <a:endParaRPr lang="en-US" dirty="0"/>
          </a:p>
        </p:txBody>
      </p:sp>
      <p:sp>
        <p:nvSpPr>
          <p:cNvPr id="29697" name="Rectangle 2"/>
          <p:cNvSpPr>
            <a:spLocks noGrp="1"/>
          </p:cNvSpPr>
          <p:nvPr>
            <p:ph type="title"/>
          </p:nvPr>
        </p:nvSpPr>
        <p:spPr/>
        <p:txBody>
          <a:bodyPr/>
          <a:lstStyle/>
          <a:p>
            <a:r>
              <a:rPr lang="en-US" dirty="0" smtClean="0">
                <a:latin typeface="Verdana" charset="0"/>
                <a:ea typeface="Verdana" charset="0"/>
                <a:cs typeface="Verdana" charset="0"/>
              </a:rPr>
              <a:t>Aiming Captive Bolt</a:t>
            </a:r>
            <a:endParaRPr lang="en-US" dirty="0">
              <a:latin typeface="Verdana" charset="0"/>
              <a:ea typeface="Verdana" charset="0"/>
              <a:cs typeface="Verdana" charset="0"/>
            </a:endParaRPr>
          </a:p>
        </p:txBody>
      </p:sp>
      <p:pic>
        <p:nvPicPr>
          <p:cNvPr id="29701" name="Picture 102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962621"/>
            <a:ext cx="2825874" cy="3155903"/>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Under development</a:t>
            </a:r>
          </a:p>
          <a:p>
            <a:r>
              <a:rPr lang="en-US" dirty="0" smtClean="0"/>
              <a:t>Euthanizes in one step</a:t>
            </a:r>
          </a:p>
          <a:p>
            <a:r>
              <a:rPr lang="en-US" dirty="0" smtClean="0"/>
              <a:t>Interchangeable captive bolts for different size animals</a:t>
            </a:r>
          </a:p>
          <a:p>
            <a:pPr lvl="1"/>
            <a:r>
              <a:rPr lang="en-US" dirty="0" smtClean="0"/>
              <a:t>Various lengths, thicknesses, charges</a:t>
            </a:r>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Single Step Captive Bolt</a:t>
            </a:r>
            <a:endParaRPr lang="en-US" dirty="0"/>
          </a:p>
        </p:txBody>
      </p:sp>
    </p:spTree>
    <p:extLst>
      <p:ext uri="{BB962C8B-B14F-4D97-AF65-F5344CB8AC3E}">
        <p14:creationId xmlns:p14="http://schemas.microsoft.com/office/powerpoint/2010/main" val="34473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Lethal concussive trauma</a:t>
            </a:r>
          </a:p>
          <a:p>
            <a:r>
              <a:rPr lang="en-US" dirty="0"/>
              <a:t>U</a:t>
            </a:r>
            <a:r>
              <a:rPr lang="en-US" dirty="0" smtClean="0"/>
              <a:t>p to 12 </a:t>
            </a:r>
            <a:r>
              <a:rPr lang="en-US" dirty="0" err="1" smtClean="0"/>
              <a:t>lbs</a:t>
            </a:r>
            <a:r>
              <a:rPr lang="en-US" dirty="0" smtClean="0"/>
              <a:t> – primary euthanasia</a:t>
            </a:r>
          </a:p>
          <a:p>
            <a:r>
              <a:rPr lang="en-US" dirty="0" smtClean="0"/>
              <a:t>Up to 70 </a:t>
            </a:r>
            <a:r>
              <a:rPr lang="en-US" dirty="0" err="1" smtClean="0"/>
              <a:t>lbs</a:t>
            </a:r>
            <a:r>
              <a:rPr lang="en-US" dirty="0" smtClean="0"/>
              <a:t> </a:t>
            </a:r>
            <a:r>
              <a:rPr lang="en-US" dirty="0"/>
              <a:t>– </a:t>
            </a:r>
            <a:r>
              <a:rPr lang="en-US" dirty="0" smtClean="0"/>
              <a:t>use with adjunct step</a:t>
            </a:r>
          </a:p>
          <a:p>
            <a:pPr lvl="1"/>
            <a:r>
              <a:rPr lang="en-US" dirty="0" smtClean="0"/>
              <a:t>Lethal concussive trauma</a:t>
            </a:r>
          </a:p>
          <a:p>
            <a:pPr lvl="1"/>
            <a:r>
              <a:rPr lang="en-US" dirty="0" smtClean="0"/>
              <a:t>Positioning same as captive bolt</a:t>
            </a:r>
          </a:p>
          <a:p>
            <a:r>
              <a:rPr lang="en-US" dirty="0" smtClean="0"/>
              <a:t>Not recommended &gt;70 </a:t>
            </a:r>
            <a:r>
              <a:rPr lang="en-US" dirty="0" err="1" smtClean="0"/>
              <a:t>lbs</a:t>
            </a:r>
            <a:endParaRPr lang="en-US" dirty="0" smtClean="0"/>
          </a:p>
          <a:p>
            <a:pPr marL="0" indent="0">
              <a:buNone/>
            </a:pPr>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Non-Penetrating Captive Bolt	</a:t>
            </a:r>
            <a:endParaRPr lang="en-US" dirty="0"/>
          </a:p>
        </p:txBody>
      </p:sp>
    </p:spTree>
    <p:extLst>
      <p:ext uri="{BB962C8B-B14F-4D97-AF65-F5344CB8AC3E}">
        <p14:creationId xmlns:p14="http://schemas.microsoft.com/office/powerpoint/2010/main" val="238148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Immediate collapse, postural rigidity, gradual relaxation</a:t>
            </a:r>
          </a:p>
          <a:p>
            <a:r>
              <a:rPr lang="en-US" dirty="0"/>
              <a:t>I</a:t>
            </a:r>
            <a:r>
              <a:rPr lang="en-US" dirty="0" smtClean="0"/>
              <a:t>nvoluntary kicking and paddling</a:t>
            </a:r>
          </a:p>
          <a:p>
            <a:r>
              <a:rPr lang="en-US" dirty="0" smtClean="0"/>
              <a:t>Insensible pigs:</a:t>
            </a:r>
          </a:p>
          <a:p>
            <a:pPr lvl="1"/>
            <a:r>
              <a:rPr lang="en-US" dirty="0" smtClean="0"/>
              <a:t>Lack corneal reflex</a:t>
            </a:r>
          </a:p>
          <a:p>
            <a:pPr lvl="1"/>
            <a:r>
              <a:rPr lang="en-US" dirty="0" smtClean="0"/>
              <a:t>No deliberate movement</a:t>
            </a:r>
          </a:p>
          <a:p>
            <a:pPr lvl="1"/>
            <a:r>
              <a:rPr lang="en-US" dirty="0" smtClean="0"/>
              <a:t>No rhythmic breathing</a:t>
            </a:r>
          </a:p>
          <a:p>
            <a:r>
              <a:rPr lang="en-US" dirty="0" smtClean="0"/>
              <a:t>If in doubt: re-stun, adjunct method</a:t>
            </a:r>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 name="Title 1"/>
          <p:cNvSpPr>
            <a:spLocks noGrp="1"/>
          </p:cNvSpPr>
          <p:nvPr>
            <p:ph type="title"/>
          </p:nvPr>
        </p:nvSpPr>
        <p:spPr/>
        <p:txBody>
          <a:bodyPr/>
          <a:lstStyle/>
          <a:p>
            <a:r>
              <a:rPr lang="en-US" dirty="0" smtClean="0"/>
              <a:t>Captive Bolt: Effects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3068960"/>
            <a:ext cx="2240945" cy="20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75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p:txBody>
          <a:bodyPr/>
          <a:lstStyle/>
          <a:p>
            <a:r>
              <a:rPr lang="en-US" dirty="0" smtClean="0">
                <a:latin typeface="Verdana" charset="0"/>
                <a:ea typeface="Verdana" charset="0"/>
                <a:cs typeface="Verdana" charset="0"/>
              </a:rPr>
              <a:t>Trained, experienced personnel</a:t>
            </a:r>
          </a:p>
          <a:p>
            <a:pPr lvl="1"/>
            <a:r>
              <a:rPr lang="en-US" dirty="0" smtClean="0">
                <a:latin typeface="Verdana" charset="0"/>
                <a:ea typeface="Verdana" charset="0"/>
                <a:cs typeface="Verdana" charset="0"/>
              </a:rPr>
              <a:t>Follow safety guidelines</a:t>
            </a:r>
            <a:endParaRPr lang="en-US" dirty="0">
              <a:latin typeface="Verdana" charset="0"/>
              <a:ea typeface="Verdana" charset="0"/>
              <a:cs typeface="Verdana" charset="0"/>
            </a:endParaRPr>
          </a:p>
          <a:p>
            <a:r>
              <a:rPr lang="en-US" dirty="0" smtClean="0">
                <a:latin typeface="Verdana" charset="0"/>
                <a:ea typeface="Verdana" charset="0"/>
                <a:cs typeface="Verdana" charset="0"/>
              </a:rPr>
              <a:t>At </a:t>
            </a:r>
            <a:r>
              <a:rPr lang="en-US" dirty="0">
                <a:latin typeface="Verdana" charset="0"/>
                <a:ea typeface="Verdana" charset="0"/>
                <a:cs typeface="Verdana" charset="0"/>
              </a:rPr>
              <a:t>close range, same point of entry as captive bolt</a:t>
            </a:r>
          </a:p>
          <a:p>
            <a:pPr lvl="1"/>
            <a:r>
              <a:rPr lang="en-US" dirty="0">
                <a:latin typeface="Verdana" charset="0"/>
                <a:ea typeface="Verdana" charset="0"/>
                <a:cs typeface="Verdana" charset="0"/>
              </a:rPr>
              <a:t>Muzzle NEVER </a:t>
            </a:r>
            <a:r>
              <a:rPr lang="en-US" dirty="0" smtClean="0">
                <a:latin typeface="Verdana" charset="0"/>
                <a:ea typeface="Verdana" charset="0"/>
                <a:cs typeface="Verdana" charset="0"/>
              </a:rPr>
              <a:t>in contact with head</a:t>
            </a:r>
            <a:endParaRPr lang="en-US" dirty="0">
              <a:latin typeface="Verdana" charset="0"/>
              <a:ea typeface="Verdana" charset="0"/>
              <a:cs typeface="Verdana" charset="0"/>
            </a:endParaRPr>
          </a:p>
          <a:p>
            <a:pPr lvl="1"/>
            <a:r>
              <a:rPr lang="en-US" dirty="0">
                <a:latin typeface="Verdana" charset="0"/>
                <a:ea typeface="Verdana" charset="0"/>
                <a:cs typeface="Verdana" charset="0"/>
              </a:rPr>
              <a:t>Mature animal skulls may be more difficult to </a:t>
            </a:r>
            <a:r>
              <a:rPr lang="en-US" dirty="0" smtClean="0">
                <a:latin typeface="Verdana" charset="0"/>
                <a:ea typeface="Verdana" charset="0"/>
                <a:cs typeface="Verdana" charset="0"/>
              </a:rPr>
              <a:t>penetrate</a:t>
            </a:r>
          </a:p>
          <a:p>
            <a:pPr lvl="1"/>
            <a:r>
              <a:rPr lang="en-US" dirty="0" smtClean="0">
                <a:latin typeface="Verdana" charset="0"/>
                <a:ea typeface="Verdana" charset="0"/>
                <a:cs typeface="Verdana" charset="0"/>
              </a:rPr>
              <a:t>Use appropriate ammunition</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1745" name="Rectangle 2"/>
          <p:cNvSpPr>
            <a:spLocks noGrp="1"/>
          </p:cNvSpPr>
          <p:nvPr>
            <p:ph type="title"/>
          </p:nvPr>
        </p:nvSpPr>
        <p:spPr/>
        <p:txBody>
          <a:bodyPr/>
          <a:lstStyle/>
          <a:p>
            <a:r>
              <a:rPr lang="en-US" dirty="0" smtClean="0">
                <a:latin typeface="Verdana" charset="0"/>
                <a:ea typeface="Verdana" charset="0"/>
                <a:cs typeface="Verdana" charset="0"/>
              </a:rPr>
              <a:t>Physical- Gunshot</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p:txBody>
          <a:bodyPr/>
          <a:lstStyle/>
          <a:p>
            <a:r>
              <a:rPr lang="en-US" dirty="0">
                <a:latin typeface="Verdana" charset="0"/>
                <a:ea typeface="Verdana" charset="0"/>
                <a:cs typeface="Verdana" charset="0"/>
              </a:rPr>
              <a:t>Long range </a:t>
            </a:r>
            <a:r>
              <a:rPr lang="en-US" dirty="0" smtClean="0">
                <a:latin typeface="Verdana" charset="0"/>
                <a:ea typeface="Verdana" charset="0"/>
                <a:cs typeface="Verdana" charset="0"/>
              </a:rPr>
              <a:t>gunshot generally </a:t>
            </a:r>
            <a:r>
              <a:rPr lang="en-US" dirty="0">
                <a:latin typeface="Verdana" charset="0"/>
                <a:ea typeface="Verdana" charset="0"/>
                <a:cs typeface="Verdana" charset="0"/>
              </a:rPr>
              <a:t>unacceptable</a:t>
            </a:r>
          </a:p>
          <a:p>
            <a:r>
              <a:rPr lang="en-US" dirty="0">
                <a:latin typeface="Verdana" charset="0"/>
                <a:ea typeface="Verdana" charset="0"/>
                <a:cs typeface="Verdana" charset="0"/>
              </a:rPr>
              <a:t>If </a:t>
            </a:r>
            <a:r>
              <a:rPr lang="en-US" dirty="0" smtClean="0">
                <a:latin typeface="Verdana" charset="0"/>
                <a:ea typeface="Verdana" charset="0"/>
                <a:cs typeface="Verdana" charset="0"/>
              </a:rPr>
              <a:t>necessary</a:t>
            </a:r>
          </a:p>
          <a:p>
            <a:pPr lvl="1"/>
            <a:r>
              <a:rPr lang="en-US" dirty="0">
                <a:latin typeface="Verdana" charset="0"/>
                <a:ea typeface="Verdana" charset="0"/>
                <a:cs typeface="Verdana" charset="0"/>
              </a:rPr>
              <a:t>P</a:t>
            </a:r>
            <a:r>
              <a:rPr lang="en-US" dirty="0" smtClean="0">
                <a:latin typeface="Verdana" charset="0"/>
                <a:ea typeface="Verdana" charset="0"/>
                <a:cs typeface="Verdana" charset="0"/>
              </a:rPr>
              <a:t>oint </a:t>
            </a:r>
            <a:r>
              <a:rPr lang="en-US" dirty="0">
                <a:latin typeface="Verdana" charset="0"/>
                <a:ea typeface="Verdana" charset="0"/>
                <a:cs typeface="Verdana" charset="0"/>
              </a:rPr>
              <a:t>of entry </a:t>
            </a:r>
            <a:r>
              <a:rPr lang="en-US" dirty="0" smtClean="0">
                <a:latin typeface="Verdana" charset="0"/>
                <a:ea typeface="Verdana" charset="0"/>
                <a:cs typeface="Verdana" charset="0"/>
              </a:rPr>
              <a:t>between </a:t>
            </a:r>
            <a:r>
              <a:rPr lang="en-US" dirty="0">
                <a:latin typeface="Verdana" charset="0"/>
                <a:ea typeface="Verdana" charset="0"/>
                <a:cs typeface="Verdana" charset="0"/>
              </a:rPr>
              <a:t>eye and base of ear</a:t>
            </a:r>
          </a:p>
          <a:p>
            <a:pPr lvl="1"/>
            <a:r>
              <a:rPr lang="en-US" dirty="0">
                <a:latin typeface="Verdana" charset="0"/>
                <a:ea typeface="Verdana" charset="0"/>
                <a:cs typeface="Verdana" charset="0"/>
              </a:rPr>
              <a:t>Do not target chest, </a:t>
            </a:r>
            <a:r>
              <a:rPr lang="en-US" dirty="0" smtClean="0">
                <a:latin typeface="Verdana" charset="0"/>
                <a:ea typeface="Verdana" charset="0"/>
                <a:cs typeface="Verdana" charset="0"/>
              </a:rPr>
              <a:t>neck</a:t>
            </a:r>
          </a:p>
          <a:p>
            <a:r>
              <a:rPr lang="en-US" dirty="0" smtClean="0">
                <a:latin typeface="Verdana" charset="0"/>
                <a:ea typeface="Verdana" charset="0"/>
                <a:cs typeface="Verdana" charset="0"/>
              </a:rPr>
              <a:t>Risk of free bullets and human injuries</a:t>
            </a:r>
            <a:endParaRPr lang="en-US" dirty="0">
              <a:latin typeface="Verdana" charset="0"/>
              <a:ea typeface="Verdana" charset="0"/>
              <a:cs typeface="Verdana" charset="0"/>
            </a:endParaRPr>
          </a:p>
          <a:p>
            <a:pPr lvl="1">
              <a:buFont typeface="Arial" charset="0"/>
              <a:buNone/>
            </a:pPr>
            <a:endParaRPr lang="en-US" dirty="0">
              <a:latin typeface="Times New Roman"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3793" name="Rectangle 2"/>
          <p:cNvSpPr>
            <a:spLocks noGrp="1"/>
          </p:cNvSpPr>
          <p:nvPr>
            <p:ph type="title"/>
          </p:nvPr>
        </p:nvSpPr>
        <p:spPr/>
        <p:txBody>
          <a:bodyPr/>
          <a:lstStyle/>
          <a:p>
            <a:r>
              <a:rPr lang="en-US" dirty="0" smtClean="0">
                <a:latin typeface="Verdana" charset="0"/>
                <a:ea typeface="Verdana" charset="0"/>
                <a:cs typeface="Verdana" charset="0"/>
              </a:rPr>
              <a:t>Physical- Gunshot (cont’d)</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pPr>
              <a:lnSpc>
                <a:spcPct val="90000"/>
              </a:lnSpc>
            </a:pPr>
            <a:r>
              <a:rPr lang="en-US" sz="2800" dirty="0" smtClean="0">
                <a:latin typeface="Verdana" charset="0"/>
                <a:ea typeface="Verdana" charset="0"/>
                <a:cs typeface="Verdana" charset="0"/>
              </a:rPr>
              <a:t>Method has been successfully used</a:t>
            </a:r>
            <a:endParaRPr lang="en-US" sz="2800" dirty="0">
              <a:latin typeface="Verdana" charset="0"/>
              <a:ea typeface="Verdana" charset="0"/>
              <a:cs typeface="Verdana" charset="0"/>
            </a:endParaRPr>
          </a:p>
          <a:p>
            <a:pPr>
              <a:lnSpc>
                <a:spcPct val="90000"/>
              </a:lnSpc>
            </a:pPr>
            <a:r>
              <a:rPr lang="en-US" sz="2800" dirty="0" smtClean="0">
                <a:latin typeface="Verdana" charset="0"/>
                <a:ea typeface="Verdana" charset="0"/>
                <a:cs typeface="Verdana" charset="0"/>
              </a:rPr>
              <a:t>Stunning and death</a:t>
            </a:r>
          </a:p>
          <a:p>
            <a:pPr lvl="1">
              <a:lnSpc>
                <a:spcPct val="90000"/>
              </a:lnSpc>
            </a:pPr>
            <a:r>
              <a:rPr lang="en-US" sz="2400" dirty="0" smtClean="0">
                <a:latin typeface="Verdana" charset="0"/>
                <a:ea typeface="Verdana" charset="0"/>
                <a:cs typeface="Verdana" charset="0"/>
              </a:rPr>
              <a:t>Electric current directly </a:t>
            </a:r>
            <a:r>
              <a:rPr lang="en-US" sz="2400" dirty="0">
                <a:latin typeface="Verdana" charset="0"/>
                <a:ea typeface="Verdana" charset="0"/>
                <a:cs typeface="Verdana" charset="0"/>
              </a:rPr>
              <a:t/>
            </a:r>
            <a:br>
              <a:rPr lang="en-US" sz="2400" dirty="0">
                <a:latin typeface="Verdana" charset="0"/>
                <a:ea typeface="Verdana" charset="0"/>
                <a:cs typeface="Verdana" charset="0"/>
              </a:rPr>
            </a:br>
            <a:r>
              <a:rPr lang="en-US" sz="2400" dirty="0">
                <a:latin typeface="Verdana" charset="0"/>
                <a:ea typeface="Verdana" charset="0"/>
                <a:cs typeface="Verdana" charset="0"/>
              </a:rPr>
              <a:t>through </a:t>
            </a:r>
            <a:r>
              <a:rPr lang="en-US" sz="2400" dirty="0" smtClean="0">
                <a:latin typeface="Verdana" charset="0"/>
                <a:ea typeface="Verdana" charset="0"/>
                <a:cs typeface="Verdana" charset="0"/>
              </a:rPr>
              <a:t>head and </a:t>
            </a:r>
            <a:r>
              <a:rPr lang="en-US" sz="2400" dirty="0">
                <a:latin typeface="Verdana" charset="0"/>
                <a:ea typeface="Verdana" charset="0"/>
                <a:cs typeface="Verdana" charset="0"/>
              </a:rPr>
              <a:t>heart </a:t>
            </a:r>
          </a:p>
          <a:p>
            <a:pPr lvl="1">
              <a:lnSpc>
                <a:spcPct val="90000"/>
              </a:lnSpc>
            </a:pPr>
            <a:r>
              <a:rPr lang="en-US" sz="2400" dirty="0">
                <a:latin typeface="Verdana" charset="0"/>
                <a:ea typeface="Verdana" charset="0"/>
                <a:cs typeface="Verdana" charset="0"/>
              </a:rPr>
              <a:t>15 seconds to achieve death</a:t>
            </a:r>
          </a:p>
          <a:p>
            <a:pPr>
              <a:lnSpc>
                <a:spcPct val="90000"/>
              </a:lnSpc>
            </a:pPr>
            <a:r>
              <a:rPr lang="en-US" sz="2800" dirty="0" smtClean="0">
                <a:latin typeface="Verdana" charset="0"/>
                <a:ea typeface="Verdana" charset="0"/>
                <a:cs typeface="Verdana" charset="0"/>
              </a:rPr>
              <a:t>Head stunning</a:t>
            </a:r>
          </a:p>
          <a:p>
            <a:pPr lvl="1">
              <a:lnSpc>
                <a:spcPct val="90000"/>
              </a:lnSpc>
            </a:pPr>
            <a:r>
              <a:rPr lang="en-US" sz="2400" dirty="0" smtClean="0">
                <a:latin typeface="Verdana" charset="0"/>
                <a:ea typeface="Verdana" charset="0"/>
                <a:cs typeface="Verdana" charset="0"/>
              </a:rPr>
              <a:t>Electrodes on sides of head</a:t>
            </a:r>
          </a:p>
          <a:p>
            <a:pPr lvl="1">
              <a:lnSpc>
                <a:spcPct val="90000"/>
              </a:lnSpc>
            </a:pPr>
            <a:r>
              <a:rPr lang="en-US" sz="2400" dirty="0" smtClean="0">
                <a:latin typeface="Verdana" charset="0"/>
                <a:ea typeface="Verdana" charset="0"/>
                <a:cs typeface="Verdana" charset="0"/>
              </a:rPr>
              <a:t>2-3 seconds for proper stun</a:t>
            </a:r>
          </a:p>
          <a:p>
            <a:pPr lvl="1">
              <a:lnSpc>
                <a:spcPct val="90000"/>
              </a:lnSpc>
            </a:pPr>
            <a:r>
              <a:rPr lang="en-US" sz="2400" dirty="0" smtClean="0">
                <a:latin typeface="Verdana" charset="0"/>
                <a:ea typeface="Verdana" charset="0"/>
                <a:cs typeface="Verdana" charset="0"/>
              </a:rPr>
              <a:t>Unconscious for 30 sec</a:t>
            </a:r>
          </a:p>
          <a:p>
            <a:pPr lvl="1">
              <a:lnSpc>
                <a:spcPct val="90000"/>
              </a:lnSpc>
            </a:pPr>
            <a:r>
              <a:rPr lang="en-US" sz="2400" dirty="0" smtClean="0">
                <a:latin typeface="Verdana" charset="0"/>
                <a:ea typeface="Verdana" charset="0"/>
                <a:cs typeface="Verdana" charset="0"/>
              </a:rPr>
              <a:t>Adjunct method within 15 sec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Physical- Electrocution</a:t>
            </a:r>
            <a:endParaRPr lang="en-US" dirty="0">
              <a:latin typeface="Verdana" charset="0"/>
              <a:ea typeface="Verdana" charset="0"/>
              <a:cs typeface="Verdana" charset="0"/>
            </a:endParaRPr>
          </a:p>
        </p:txBody>
      </p:sp>
      <p:pic>
        <p:nvPicPr>
          <p:cNvPr id="35845" name="Picture 1029"/>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305050"/>
            <a:ext cx="2825750" cy="266700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Euthanasia</a:t>
            </a:r>
          </a:p>
          <a:p>
            <a:pPr lvl="1"/>
            <a:r>
              <a:rPr lang="en-US" dirty="0"/>
              <a:t>Transitioning painlessly and stress-free as possible</a:t>
            </a:r>
          </a:p>
          <a:p>
            <a:r>
              <a:rPr lang="en-US" dirty="0"/>
              <a:t>Mass Depopulation</a:t>
            </a:r>
          </a:p>
          <a:p>
            <a:pPr lvl="1"/>
            <a:r>
              <a:rPr lang="en-US" dirty="0"/>
              <a:t>Large numbers, quickly and efficiently</a:t>
            </a:r>
          </a:p>
          <a:p>
            <a:pPr lvl="1"/>
            <a:r>
              <a:rPr lang="en-US" dirty="0"/>
              <a:t>Consideration to welfare as practicable</a:t>
            </a:r>
          </a:p>
          <a:p>
            <a:pPr marL="342900" lvl="1" indent="-342900">
              <a:buFont typeface="Arial" pitchFamily="34" charset="0"/>
              <a:buChar char="•"/>
            </a:pPr>
            <a:r>
              <a:rPr lang="en-US" sz="3200" dirty="0"/>
              <a:t>Terms used interchangeably here</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6537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Confirmation of death can be difficult</a:t>
            </a:r>
          </a:p>
          <a:p>
            <a:pPr lvl="1"/>
            <a:r>
              <a:rPr lang="en-US" dirty="0" smtClean="0"/>
              <a:t>Sustained lack of heartbeat and respiration</a:t>
            </a:r>
          </a:p>
          <a:p>
            <a:pPr lvl="1"/>
            <a:r>
              <a:rPr lang="en-US" dirty="0" smtClean="0"/>
              <a:t>Rigor mortis</a:t>
            </a:r>
            <a:endParaRPr lang="en-US" dirty="0"/>
          </a:p>
          <a:p>
            <a:pPr lvl="1"/>
            <a:r>
              <a:rPr lang="en-US" dirty="0"/>
              <a:t>Evaluate by competent, experienced personnel</a:t>
            </a:r>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pPr algn="r">
              <a:defRPr/>
            </a:pP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5" name="Footer Placeholder 4"/>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3" name="Title 2"/>
          <p:cNvSpPr>
            <a:spLocks noGrp="1"/>
          </p:cNvSpPr>
          <p:nvPr>
            <p:ph type="title"/>
          </p:nvPr>
        </p:nvSpPr>
        <p:spPr/>
        <p:txBody>
          <a:bodyPr/>
          <a:lstStyle/>
          <a:p>
            <a:r>
              <a:rPr lang="en-US" dirty="0" smtClean="0"/>
              <a:t>Confirmation of Death</a:t>
            </a:r>
            <a:endParaRPr lang="en-US" dirty="0"/>
          </a:p>
        </p:txBody>
      </p:sp>
    </p:spTree>
    <p:extLst>
      <p:ext uri="{BB962C8B-B14F-4D97-AF65-F5344CB8AC3E}">
        <p14:creationId xmlns:p14="http://schemas.microsoft.com/office/powerpoint/2010/main" val="189844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16624" cy="4876800"/>
          </a:xfrm>
        </p:spPr>
        <p:txBody>
          <a:bodyPr>
            <a:noAutofit/>
          </a:bodyPr>
          <a:lstStyle/>
          <a:p>
            <a:r>
              <a:rPr lang="en-US" sz="2400" dirty="0" smtClean="0"/>
              <a:t>FAD </a:t>
            </a:r>
            <a:r>
              <a:rPr lang="en-US" sz="2400" dirty="0" err="1" smtClean="0"/>
              <a:t>PReP</a:t>
            </a:r>
            <a:r>
              <a:rPr lang="en-US" sz="2400" smtClean="0"/>
              <a:t>/NAHEMS Guidelines: Mass Depopulation and </a:t>
            </a:r>
            <a:r>
              <a:rPr lang="en-US" sz="2400" dirty="0" smtClean="0"/>
              <a:t>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3" name="Footer Placeholder 2"/>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MDE-Swine</a:t>
            </a:r>
            <a:endParaRPr lang="en-US" dirty="0">
              <a:solidFill>
                <a:prstClr val="black">
                  <a:tint val="75000"/>
                </a:prstClr>
              </a:solidFill>
              <a:latin typeface="+mn-lt"/>
            </a:endParaRP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308363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smtClean="0">
                <a:solidFill>
                  <a:prstClr val="black">
                    <a:tint val="75000"/>
                  </a:prstClr>
                </a:solidFill>
                <a:latin typeface="Calibri"/>
              </a:rPr>
              <a:t>FAD PReP/NAHEMS Guidelines: MDE-Swine</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005855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lvl="0">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8829736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practiced during an animal health emergency</a:t>
            </a:r>
          </a:p>
          <a:p>
            <a:r>
              <a:rPr lang="en-US" dirty="0" smtClean="0"/>
              <a:t>Goals of Euthanasia </a:t>
            </a:r>
          </a:p>
          <a:p>
            <a:pPr lvl="1"/>
            <a:r>
              <a:rPr lang="en-US" dirty="0" smtClean="0">
                <a:latin typeface="Verdana" charset="0"/>
                <a:ea typeface="Verdana" charset="0"/>
                <a:cs typeface="Verdana" charset="0"/>
              </a:rPr>
              <a:t>Provide </a:t>
            </a:r>
            <a:r>
              <a:rPr lang="en-US" dirty="0">
                <a:latin typeface="Verdana" charset="0"/>
                <a:ea typeface="Verdana" charset="0"/>
                <a:cs typeface="Verdana" charset="0"/>
              </a:rPr>
              <a:t>humane treatment</a:t>
            </a:r>
          </a:p>
          <a:p>
            <a:pPr lvl="1"/>
            <a:r>
              <a:rPr lang="en-US" dirty="0" smtClean="0">
                <a:latin typeface="Verdana" charset="0"/>
                <a:ea typeface="Verdana" charset="0"/>
                <a:cs typeface="Verdana" charset="0"/>
              </a:rPr>
              <a:t>Select </a:t>
            </a:r>
            <a:r>
              <a:rPr lang="en-US" dirty="0">
                <a:latin typeface="Verdana" charset="0"/>
                <a:ea typeface="Verdana" charset="0"/>
                <a:cs typeface="Verdana" charset="0"/>
              </a:rPr>
              <a:t>acceptable method</a:t>
            </a:r>
          </a:p>
          <a:p>
            <a:pPr lvl="1"/>
            <a:r>
              <a:rPr lang="en-US" dirty="0">
                <a:latin typeface="Verdana" charset="0"/>
                <a:ea typeface="Verdana" charset="0"/>
                <a:cs typeface="Verdana" charset="0"/>
              </a:rPr>
              <a:t>Minimize negative </a:t>
            </a:r>
            <a:r>
              <a:rPr lang="en-US" dirty="0" smtClean="0">
                <a:latin typeface="Verdana" charset="0"/>
                <a:ea typeface="Verdana" charset="0"/>
                <a:cs typeface="Verdana" charset="0"/>
              </a:rPr>
              <a:t>emotional impact</a:t>
            </a:r>
            <a:endParaRPr lang="en-US" dirty="0">
              <a:latin typeface="Verdana" charset="0"/>
              <a:ea typeface="Verdana" charset="0"/>
              <a:cs typeface="Verdana" charset="0"/>
            </a:endParaRPr>
          </a:p>
          <a:p>
            <a:pPr lvl="1"/>
            <a:r>
              <a:rPr lang="en-US" dirty="0">
                <a:latin typeface="Verdana" charset="0"/>
                <a:ea typeface="Verdana" charset="0"/>
                <a:cs typeface="Verdana" charset="0"/>
              </a:rPr>
              <a:t>Safeguard food chain</a:t>
            </a:r>
          </a:p>
          <a:p>
            <a:pPr lvl="1"/>
            <a:r>
              <a:rPr lang="en-US" dirty="0">
                <a:latin typeface="Verdana" charset="0"/>
                <a:ea typeface="Verdana" charset="0"/>
                <a:cs typeface="Verdana" charset="0"/>
              </a:rPr>
              <a:t>Prevent or mitigate disease spread</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cs typeface="Arial" pitchFamily="34" charset="0"/>
              </a:rPr>
              <a:t>FAD </a:t>
            </a:r>
            <a:r>
              <a:rPr lang="en-US" dirty="0" err="1" smtClean="0">
                <a:solidFill>
                  <a:prstClr val="black">
                    <a:tint val="75000"/>
                  </a:prstClr>
                </a:solidFill>
                <a:latin typeface="+mn-lt"/>
                <a:cs typeface="Arial" pitchFamily="34" charset="0"/>
              </a:rPr>
              <a:t>PReP</a:t>
            </a:r>
            <a:r>
              <a:rPr lang="en-US" dirty="0" smtClean="0">
                <a:solidFill>
                  <a:prstClr val="black">
                    <a:tint val="75000"/>
                  </a:prstClr>
                </a:solidFill>
                <a:latin typeface="+mn-lt"/>
                <a:cs typeface="Arial" pitchFamily="34" charset="0"/>
              </a:rPr>
              <a:t>/NAHEMS Guidelines: MDE-Swine</a:t>
            </a:r>
            <a:endParaRPr lang="en-US" dirty="0">
              <a:solidFill>
                <a:prstClr val="black">
                  <a:tint val="75000"/>
                </a:prstClr>
              </a:solidFill>
              <a:latin typeface="+mn-lt"/>
              <a:cs typeface="Arial" pitchFamily="34" charset="0"/>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30374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7"/>
          <p:cNvSpPr>
            <a:spLocks noGrp="1"/>
          </p:cNvSpPr>
          <p:nvPr>
            <p:ph idx="1"/>
          </p:nvPr>
        </p:nvSpPr>
        <p:spPr/>
        <p:txBody>
          <a:bodyPr/>
          <a:lstStyle/>
          <a:p>
            <a:pPr>
              <a:lnSpc>
                <a:spcPct val="90000"/>
              </a:lnSpc>
            </a:pPr>
            <a:r>
              <a:rPr lang="en-US" dirty="0" smtClean="0">
                <a:latin typeface="Verdana" charset="0"/>
                <a:ea typeface="Verdana" charset="0"/>
                <a:cs typeface="Verdana" charset="0"/>
              </a:rPr>
              <a:t>Goal: </a:t>
            </a:r>
            <a:r>
              <a:rPr lang="en-US" dirty="0">
                <a:latin typeface="Verdana" charset="0"/>
                <a:ea typeface="Verdana" charset="0"/>
                <a:cs typeface="Verdana" charset="0"/>
              </a:rPr>
              <a:t>Humane Treatment</a:t>
            </a:r>
          </a:p>
          <a:p>
            <a:pPr lvl="1">
              <a:lnSpc>
                <a:spcPct val="90000"/>
              </a:lnSpc>
            </a:pPr>
            <a:r>
              <a:rPr lang="en-US" dirty="0" smtClean="0">
                <a:latin typeface="Verdana" charset="0"/>
                <a:ea typeface="Verdana" charset="0"/>
                <a:cs typeface="Verdana" charset="0"/>
              </a:rPr>
              <a:t>Decrease </a:t>
            </a:r>
            <a:r>
              <a:rPr lang="en-US" dirty="0">
                <a:latin typeface="Verdana" charset="0"/>
                <a:ea typeface="Verdana" charset="0"/>
                <a:cs typeface="Verdana" charset="0"/>
              </a:rPr>
              <a:t>animal </a:t>
            </a:r>
            <a:r>
              <a:rPr lang="en-US" dirty="0" smtClean="0">
                <a:latin typeface="Verdana" charset="0"/>
                <a:ea typeface="Verdana" charset="0"/>
                <a:cs typeface="Verdana" charset="0"/>
              </a:rPr>
              <a:t>stress, excitement</a:t>
            </a:r>
            <a:endParaRPr lang="en-US" dirty="0">
              <a:latin typeface="Verdana" charset="0"/>
              <a:ea typeface="Verdana" charset="0"/>
              <a:cs typeface="Verdana" charset="0"/>
            </a:endParaRPr>
          </a:p>
          <a:p>
            <a:pPr lvl="1">
              <a:lnSpc>
                <a:spcPct val="90000"/>
              </a:lnSpc>
            </a:pPr>
            <a:r>
              <a:rPr lang="en-US" dirty="0" smtClean="0">
                <a:latin typeface="Verdana" charset="0"/>
                <a:ea typeface="Verdana" charset="0"/>
                <a:cs typeface="Verdana" charset="0"/>
              </a:rPr>
              <a:t>Do not force animals to travel quickly</a:t>
            </a:r>
          </a:p>
          <a:p>
            <a:pPr lvl="1">
              <a:lnSpc>
                <a:spcPct val="90000"/>
              </a:lnSpc>
            </a:pPr>
            <a:r>
              <a:rPr lang="en-US" dirty="0" smtClean="0">
                <a:latin typeface="Verdana" charset="0"/>
                <a:ea typeface="Verdana" charset="0"/>
                <a:cs typeface="Verdana" charset="0"/>
              </a:rPr>
              <a:t>Avoid </a:t>
            </a:r>
            <a:r>
              <a:rPr lang="en-US" dirty="0">
                <a:latin typeface="Verdana" charset="0"/>
                <a:ea typeface="Verdana" charset="0"/>
                <a:cs typeface="Verdana" charset="0"/>
              </a:rPr>
              <a:t>electric prods </a:t>
            </a:r>
          </a:p>
          <a:p>
            <a:pPr lvl="2">
              <a:lnSpc>
                <a:spcPct val="90000"/>
              </a:lnSpc>
            </a:pPr>
            <a:r>
              <a:rPr lang="en-US" dirty="0" smtClean="0">
                <a:latin typeface="Verdana" charset="0"/>
                <a:ea typeface="Verdana" charset="0"/>
                <a:cs typeface="Verdana" charset="0"/>
              </a:rPr>
              <a:t>Sorting boards</a:t>
            </a:r>
          </a:p>
          <a:p>
            <a:pPr lvl="2">
              <a:lnSpc>
                <a:spcPct val="90000"/>
              </a:lnSpc>
            </a:pPr>
            <a:r>
              <a:rPr lang="en-US" dirty="0" smtClean="0">
                <a:latin typeface="Verdana" charset="0"/>
                <a:ea typeface="Verdana" charset="0"/>
                <a:cs typeface="Verdana" charset="0"/>
              </a:rPr>
              <a:t>Human </a:t>
            </a:r>
            <a:r>
              <a:rPr lang="en-US" dirty="0">
                <a:latin typeface="Verdana" charset="0"/>
                <a:ea typeface="Verdana" charset="0"/>
                <a:cs typeface="Verdana" charset="0"/>
              </a:rPr>
              <a:t>body </a:t>
            </a:r>
            <a:r>
              <a:rPr lang="en-US" dirty="0" smtClean="0">
                <a:latin typeface="Verdana" charset="0"/>
                <a:ea typeface="Verdana" charset="0"/>
                <a:cs typeface="Verdana" charset="0"/>
              </a:rPr>
              <a:t>position</a:t>
            </a:r>
          </a:p>
          <a:p>
            <a:pPr lvl="2">
              <a:lnSpc>
                <a:spcPct val="90000"/>
              </a:lnSpc>
            </a:pPr>
            <a:r>
              <a:rPr lang="en-US" dirty="0" smtClean="0">
                <a:latin typeface="Verdana" charset="0"/>
                <a:ea typeface="Verdana" charset="0"/>
                <a:cs typeface="Verdana" charset="0"/>
              </a:rPr>
              <a:t>Flight zones</a:t>
            </a:r>
          </a:p>
          <a:p>
            <a:pPr lvl="2">
              <a:lnSpc>
                <a:spcPct val="90000"/>
              </a:lnSpc>
            </a:pPr>
            <a:r>
              <a:rPr lang="en-US" dirty="0" smtClean="0">
                <a:latin typeface="Verdana" charset="0"/>
                <a:ea typeface="Verdana" charset="0"/>
                <a:cs typeface="Verdana" charset="0"/>
              </a:rPr>
              <a:t>Flags and plastic paddles</a:t>
            </a:r>
          </a:p>
          <a:p>
            <a:pPr lvl="1">
              <a:lnSpc>
                <a:spcPct val="90000"/>
              </a:lnSpc>
            </a:pPr>
            <a:r>
              <a:rPr lang="en-US" dirty="0" smtClean="0">
                <a:latin typeface="Verdana" charset="0"/>
                <a:ea typeface="Verdana" charset="0"/>
                <a:cs typeface="Verdana" charset="0"/>
              </a:rPr>
              <a:t>Handle animals quietly</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23553" name="Rectangle 1026"/>
          <p:cNvSpPr>
            <a:spLocks noGrp="1"/>
          </p:cNvSpPr>
          <p:nvPr>
            <p:ph type="title"/>
          </p:nvPr>
        </p:nvSpPr>
        <p:spPr/>
        <p:txBody>
          <a:bodyPr/>
          <a:lstStyle/>
          <a:p>
            <a:r>
              <a:rPr lang="en-US" dirty="0" smtClean="0">
                <a:latin typeface="Verdana" charset="0"/>
                <a:ea typeface="Verdana" charset="0"/>
                <a:cs typeface="Verdana" charset="0"/>
              </a:rPr>
              <a:t>Handling</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64626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81000" y="1295400"/>
            <a:ext cx="8458200" cy="4953000"/>
          </a:xfrm>
        </p:spPr>
        <p:txBody>
          <a:bodyPr>
            <a:normAutofit/>
          </a:bodyPr>
          <a:lstStyle/>
          <a:p>
            <a:pPr marL="0" indent="0">
              <a:buNone/>
            </a:pPr>
            <a:r>
              <a:rPr lang="en-US" dirty="0" smtClean="0"/>
              <a:t>Flight Zone, Point of Balance, Blind Spot </a:t>
            </a:r>
          </a:p>
        </p:txBody>
      </p:sp>
      <p:sp>
        <p:nvSpPr>
          <p:cNvPr id="2" name="Date Placeholder 1"/>
          <p:cNvSpPr>
            <a:spLocks noGrp="1"/>
          </p:cNvSpPr>
          <p:nvPr>
            <p:ph type="dt" sz="half" idx="2"/>
          </p:nvPr>
        </p:nvSpPr>
        <p:spPr/>
        <p:txBody>
          <a:bodyPr/>
          <a:lstStyle/>
          <a:p>
            <a:pPr algn="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3" name="Footer Placeholder 2"/>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MDE-Swine</a:t>
            </a:r>
            <a:endParaRPr lang="en-US" dirty="0">
              <a:solidFill>
                <a:prstClr val="black">
                  <a:tint val="75000"/>
                </a:prstClr>
              </a:solidFill>
              <a:latin typeface="+mn-lt"/>
            </a:endParaRPr>
          </a:p>
        </p:txBody>
      </p:sp>
      <p:sp>
        <p:nvSpPr>
          <p:cNvPr id="4" name="Title 3"/>
          <p:cNvSpPr>
            <a:spLocks noGrp="1"/>
          </p:cNvSpPr>
          <p:nvPr>
            <p:ph type="title"/>
          </p:nvPr>
        </p:nvSpPr>
        <p:spPr/>
        <p:txBody>
          <a:bodyPr/>
          <a:lstStyle/>
          <a:p>
            <a:r>
              <a:rPr lang="en-US" smtClean="0"/>
              <a:t>General Handling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057400"/>
            <a:ext cx="5209359" cy="4114800"/>
          </a:xfrm>
          <a:prstGeom prst="rect">
            <a:avLst/>
          </a:prstGeom>
          <a:ln w="38100">
            <a:solidFill>
              <a:srgbClr val="17375E"/>
            </a:solidFill>
          </a:ln>
        </p:spPr>
      </p:pic>
    </p:spTree>
    <p:extLst>
      <p:ext uri="{BB962C8B-B14F-4D97-AF65-F5344CB8AC3E}">
        <p14:creationId xmlns:p14="http://schemas.microsoft.com/office/powerpoint/2010/main" val="107825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a:xfrm>
            <a:off x="457200" y="1196752"/>
            <a:ext cx="5698976" cy="5051648"/>
          </a:xfrm>
        </p:spPr>
        <p:txBody>
          <a:bodyPr/>
          <a:lstStyle/>
          <a:p>
            <a:r>
              <a:rPr lang="en-US" dirty="0" smtClean="0"/>
              <a:t>Acceptable: </a:t>
            </a:r>
            <a:r>
              <a:rPr lang="en-US" dirty="0" err="1" smtClean="0"/>
              <a:t>noninhalant</a:t>
            </a:r>
            <a:r>
              <a:rPr lang="en-US" dirty="0" smtClean="0"/>
              <a:t> injectable</a:t>
            </a:r>
          </a:p>
          <a:p>
            <a:r>
              <a:rPr lang="en-US" dirty="0" smtClean="0"/>
              <a:t>Acceptable for all </a:t>
            </a:r>
            <a:br>
              <a:rPr lang="en-US" dirty="0" smtClean="0"/>
            </a:br>
            <a:r>
              <a:rPr lang="en-US" dirty="0" smtClean="0"/>
              <a:t>classes of pigs</a:t>
            </a:r>
            <a:endParaRPr lang="en-US" dirty="0"/>
          </a:p>
          <a:p>
            <a:pPr lvl="2"/>
            <a:r>
              <a:rPr lang="en-US" dirty="0" smtClean="0"/>
              <a:t>Barbiturates</a:t>
            </a:r>
          </a:p>
          <a:p>
            <a:pPr lvl="2"/>
            <a:r>
              <a:rPr lang="en-US" i="1" dirty="0" err="1"/>
              <a:t>B</a:t>
            </a:r>
            <a:r>
              <a:rPr lang="en-US" i="1" dirty="0" err="1" smtClean="0"/>
              <a:t>arbituric</a:t>
            </a:r>
            <a:r>
              <a:rPr lang="en-US" i="1" dirty="0" smtClean="0"/>
              <a:t> </a:t>
            </a:r>
            <a:r>
              <a:rPr lang="en-US" i="1" dirty="0"/>
              <a:t>acid </a:t>
            </a:r>
            <a:r>
              <a:rPr lang="en-US" i="1" dirty="0" smtClean="0"/>
              <a:t/>
            </a:r>
            <a:br>
              <a:rPr lang="en-US" i="1" dirty="0" smtClean="0"/>
            </a:br>
            <a:r>
              <a:rPr lang="en-US" i="1" dirty="0" smtClean="0"/>
              <a:t>derivatives</a:t>
            </a:r>
            <a:endParaRPr lang="en-US" dirty="0" smtClean="0"/>
          </a:p>
          <a:p>
            <a:pPr lvl="2"/>
            <a:endParaRPr lang="en-US" dirty="0"/>
          </a:p>
          <a:p>
            <a:pPr marL="0" indent="0">
              <a:buNone/>
            </a:pPr>
            <a:r>
              <a:rPr lang="en-US" dirty="0" smtClean="0"/>
              <a:t>	</a:t>
            </a:r>
          </a:p>
          <a:p>
            <a:pPr marL="400050" lvl="2" indent="0">
              <a:buNone/>
            </a:pPr>
            <a:endParaRPr lang="en-US" dirty="0">
              <a:latin typeface="Verdana" charset="0"/>
              <a:ea typeface="Verdana" charset="0"/>
              <a:cs typeface="Verdana" charset="0"/>
            </a:endParaRPr>
          </a:p>
          <a:p>
            <a:endParaRPr lang="en-US" dirty="0">
              <a:latin typeface="Verdana" charset="0"/>
              <a:ea typeface="Verdana" charset="0"/>
              <a:cs typeface="Verdana" charset="0"/>
            </a:endParaRPr>
          </a:p>
        </p:txBody>
      </p:sp>
      <p:sp>
        <p:nvSpPr>
          <p:cNvPr id="2" name="Date Placeholder 1"/>
          <p:cNvSpPr>
            <a:spLocks noGrp="1"/>
          </p:cNvSpPr>
          <p:nvPr>
            <p:ph type="dt" sz="half" idx="2"/>
          </p:nvPr>
        </p:nvSpPr>
        <p:spPr>
          <a:xfrm>
            <a:off x="6553200" y="6356350"/>
            <a:ext cx="2133600" cy="365125"/>
          </a:xfrm>
          <a:prstGeom prst="rect">
            <a:avLst/>
          </a:prstGeom>
        </p:spPr>
        <p:txBody>
          <a:bodyPr/>
          <a:lstStyle/>
          <a:p>
            <a:pPr>
              <a:defRPr/>
            </a:pPr>
            <a:r>
              <a:rPr lang="en-US" dirty="0" smtClean="0"/>
              <a:t>USDA APHIS and CFSPH</a:t>
            </a:r>
            <a:endParaRPr lang="en-US" dirty="0"/>
          </a:p>
        </p:txBody>
      </p:sp>
      <p:sp>
        <p:nvSpPr>
          <p:cNvPr id="3" name="Footer Placeholder 2"/>
          <p:cNvSpPr>
            <a:spLocks noGrp="1"/>
          </p:cNvSpPr>
          <p:nvPr>
            <p:ph type="ftr" sz="quarter" idx="3"/>
          </p:nvPr>
        </p:nvSpPr>
        <p:spPr>
          <a:xfrm>
            <a:off x="457200" y="6356350"/>
            <a:ext cx="4572000" cy="365125"/>
          </a:xfrm>
          <a:prstGeom prst="rect">
            <a:avLst/>
          </a:prstGeom>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64514" name="Rectangle 2"/>
          <p:cNvSpPr>
            <a:spLocks noGrp="1"/>
          </p:cNvSpPr>
          <p:nvPr>
            <p:ph type="title"/>
          </p:nvPr>
        </p:nvSpPr>
        <p:spPr/>
        <p:txBody>
          <a:bodyPr/>
          <a:lstStyle/>
          <a:p>
            <a:r>
              <a:rPr lang="en-US" dirty="0" smtClean="0">
                <a:latin typeface="Verdana" charset="0"/>
                <a:ea typeface="Verdana" charset="0"/>
                <a:cs typeface="Verdana" charset="0"/>
              </a:rPr>
              <a:t>Acceptable Methods</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2492893"/>
            <a:ext cx="3244898" cy="29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35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Physical</a:t>
            </a:r>
          </a:p>
          <a:p>
            <a:pPr lvl="1"/>
            <a:r>
              <a:rPr lang="en-US" dirty="0"/>
              <a:t>Captive bolt </a:t>
            </a:r>
          </a:p>
          <a:p>
            <a:pPr lvl="2"/>
            <a:r>
              <a:rPr lang="en-US" dirty="0"/>
              <a:t>Penetrating- mature and grower-finisher  </a:t>
            </a:r>
          </a:p>
          <a:p>
            <a:pPr lvl="2"/>
            <a:r>
              <a:rPr lang="en-US" dirty="0"/>
              <a:t>Non-penetrating- nursery, suckling</a:t>
            </a:r>
          </a:p>
          <a:p>
            <a:pPr lvl="1"/>
            <a:r>
              <a:rPr lang="en-US" dirty="0"/>
              <a:t>Gunshot (mature, grower-finisher)</a:t>
            </a:r>
          </a:p>
          <a:p>
            <a:pPr lvl="1"/>
            <a:r>
              <a:rPr lang="en-US" dirty="0"/>
              <a:t>Electrocution (mature, grower-finisher, nursery, suckling &gt;10 </a:t>
            </a:r>
            <a:r>
              <a:rPr lang="en-US" dirty="0" err="1"/>
              <a:t>lbs</a:t>
            </a:r>
            <a:r>
              <a:rPr lang="en-US" dirty="0" smtClean="0"/>
              <a:t>)</a:t>
            </a:r>
          </a:p>
          <a:p>
            <a:pPr lvl="1"/>
            <a:r>
              <a:rPr lang="en-US" dirty="0" smtClean="0"/>
              <a:t>Blunt force trauma (suckling pigs)</a:t>
            </a:r>
          </a:p>
          <a:p>
            <a:pPr lvl="1"/>
            <a:r>
              <a:rPr lang="en-US" dirty="0" smtClean="0"/>
              <a:t>Inhaled agents </a:t>
            </a:r>
            <a:endParaRPr lang="en-US" dirty="0"/>
          </a:p>
          <a:p>
            <a:pPr lvl="1"/>
            <a:endParaRPr lang="en-US" dirty="0" smtClean="0"/>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 name="Title 2"/>
          <p:cNvSpPr>
            <a:spLocks noGrp="1"/>
          </p:cNvSpPr>
          <p:nvPr>
            <p:ph type="title"/>
          </p:nvPr>
        </p:nvSpPr>
        <p:spPr/>
        <p:txBody>
          <a:bodyPr>
            <a:normAutofit fontScale="90000"/>
          </a:bodyPr>
          <a:lstStyle/>
          <a:p>
            <a:r>
              <a:rPr lang="en-US" dirty="0" smtClean="0"/>
              <a:t>Conditionally Acceptable Methods</a:t>
            </a:r>
            <a:endParaRPr lang="en-US" dirty="0"/>
          </a:p>
        </p:txBody>
      </p:sp>
    </p:spTree>
    <p:extLst>
      <p:ext uri="{BB962C8B-B14F-4D97-AF65-F5344CB8AC3E}">
        <p14:creationId xmlns:p14="http://schemas.microsoft.com/office/powerpoint/2010/main" val="317253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primary euthanasia fails, personnel should be prepared to apply an adjunct measure such as:</a:t>
            </a:r>
          </a:p>
          <a:p>
            <a:pPr lvl="1"/>
            <a:r>
              <a:rPr lang="en-US" dirty="0" smtClean="0"/>
              <a:t>Pithing</a:t>
            </a:r>
          </a:p>
          <a:p>
            <a:pPr lvl="1"/>
            <a:r>
              <a:rPr lang="en-US" dirty="0" smtClean="0"/>
              <a:t>Exsanguination</a:t>
            </a:r>
          </a:p>
          <a:p>
            <a:pPr lvl="1"/>
            <a:r>
              <a:rPr lang="en-US" dirty="0" smtClean="0"/>
              <a:t>Second shot  </a:t>
            </a:r>
          </a:p>
          <a:p>
            <a:endParaRPr lang="en-US" dirty="0"/>
          </a:p>
        </p:txBody>
      </p:sp>
      <p:sp>
        <p:nvSpPr>
          <p:cNvPr id="4" name="Date Placeholder 3"/>
          <p:cNvSpPr>
            <a:spLocks noGrp="1"/>
          </p:cNvSpPr>
          <p:nvPr>
            <p:ph type="dt" sz="half" idx="2"/>
          </p:nvPr>
        </p:nvSpPr>
        <p:spPr/>
        <p:txBody>
          <a:bodyPr/>
          <a:lstStyle/>
          <a:p>
            <a:pPr>
              <a:defRPr/>
            </a:pPr>
            <a:r>
              <a:rPr lang="en-US" dirty="0"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MDE-Swine</a:t>
            </a:r>
            <a:endParaRPr lang="en-US" dirty="0"/>
          </a:p>
        </p:txBody>
      </p:sp>
      <p:sp>
        <p:nvSpPr>
          <p:cNvPr id="3" name="Title 2"/>
          <p:cNvSpPr>
            <a:spLocks noGrp="1"/>
          </p:cNvSpPr>
          <p:nvPr>
            <p:ph type="title"/>
          </p:nvPr>
        </p:nvSpPr>
        <p:spPr/>
        <p:txBody>
          <a:bodyPr/>
          <a:lstStyle/>
          <a:p>
            <a:r>
              <a:rPr lang="en-US" dirty="0" smtClean="0"/>
              <a:t>Adjunct Methods</a:t>
            </a:r>
            <a:endParaRPr lang="en-US" dirty="0"/>
          </a:p>
        </p:txBody>
      </p:sp>
    </p:spTree>
    <p:extLst>
      <p:ext uri="{BB962C8B-B14F-4D97-AF65-F5344CB8AC3E}">
        <p14:creationId xmlns:p14="http://schemas.microsoft.com/office/powerpoint/2010/main" val="230490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idx="1"/>
          </p:nvPr>
        </p:nvSpPr>
        <p:spPr/>
        <p:txBody>
          <a:bodyPr/>
          <a:lstStyle/>
          <a:p>
            <a:r>
              <a:rPr lang="en-US" dirty="0">
                <a:latin typeface="Verdana" charset="0"/>
                <a:ea typeface="Verdana" charset="0"/>
                <a:cs typeface="Verdana" charset="0"/>
              </a:rPr>
              <a:t>U</a:t>
            </a:r>
            <a:r>
              <a:rPr lang="en-US" dirty="0" smtClean="0">
                <a:latin typeface="Verdana" charset="0"/>
                <a:ea typeface="Verdana" charset="0"/>
                <a:cs typeface="Verdana" charset="0"/>
              </a:rPr>
              <a:t>sually </a:t>
            </a:r>
            <a:r>
              <a:rPr lang="en-US" dirty="0">
                <a:latin typeface="Verdana" charset="0"/>
                <a:ea typeface="Verdana" charset="0"/>
                <a:cs typeface="Verdana" charset="0"/>
              </a:rPr>
              <a:t>impractical </a:t>
            </a:r>
          </a:p>
          <a:p>
            <a:pPr lvl="1"/>
            <a:r>
              <a:rPr lang="en-US" dirty="0">
                <a:latin typeface="Verdana" charset="0"/>
                <a:ea typeface="Verdana" charset="0"/>
                <a:cs typeface="Verdana" charset="0"/>
              </a:rPr>
              <a:t>Individual handling/restraint</a:t>
            </a:r>
          </a:p>
          <a:p>
            <a:pPr lvl="1"/>
            <a:r>
              <a:rPr lang="en-US" dirty="0">
                <a:latin typeface="Verdana" charset="0"/>
                <a:ea typeface="Verdana" charset="0"/>
                <a:cs typeface="Verdana" charset="0"/>
              </a:rPr>
              <a:t>Expensive</a:t>
            </a:r>
          </a:p>
          <a:p>
            <a:pPr lvl="1"/>
            <a:r>
              <a:rPr lang="en-US" dirty="0">
                <a:latin typeface="Verdana" charset="0"/>
                <a:ea typeface="Verdana" charset="0"/>
                <a:cs typeface="Verdana" charset="0"/>
              </a:rPr>
              <a:t>Carcass disposal</a:t>
            </a:r>
          </a:p>
          <a:p>
            <a:pPr lvl="1"/>
            <a:r>
              <a:rPr lang="en-US" dirty="0" smtClean="0">
                <a:latin typeface="Verdana" charset="0"/>
                <a:ea typeface="Verdana" charset="0"/>
                <a:cs typeface="Verdana" charset="0"/>
              </a:rPr>
              <a:t>Recordkeeping</a:t>
            </a:r>
            <a:endParaRPr lang="en-US" dirty="0">
              <a:latin typeface="Verdana" charset="0"/>
              <a:ea typeface="Verdana" charset="0"/>
              <a:cs typeface="Verdana" charset="0"/>
            </a:endParaRPr>
          </a:p>
          <a:p>
            <a:r>
              <a:rPr lang="en-US" dirty="0">
                <a:latin typeface="Verdana" charset="0"/>
                <a:ea typeface="Verdana" charset="0"/>
                <a:cs typeface="Verdana" charset="0"/>
              </a:rPr>
              <a:t>May be used if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animal is hand-raised</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MDE-Swine</a:t>
            </a:r>
            <a:endParaRPr lang="en-US" dirty="0">
              <a:latin typeface="+mn-lt"/>
            </a:endParaRPr>
          </a:p>
        </p:txBody>
      </p:sp>
      <p:sp>
        <p:nvSpPr>
          <p:cNvPr id="37889" name="Rectangle 2"/>
          <p:cNvSpPr>
            <a:spLocks noGrp="1"/>
          </p:cNvSpPr>
          <p:nvPr>
            <p:ph type="title"/>
          </p:nvPr>
        </p:nvSpPr>
        <p:spPr/>
        <p:txBody>
          <a:bodyPr/>
          <a:lstStyle/>
          <a:p>
            <a:r>
              <a:rPr lang="en-US">
                <a:latin typeface="Verdana" charset="0"/>
                <a:ea typeface="Verdana" charset="0"/>
                <a:cs typeface="Verdana" charset="0"/>
              </a:rPr>
              <a:t>Chemical Agents</a:t>
            </a:r>
          </a:p>
        </p:txBody>
      </p:sp>
      <p:pic>
        <p:nvPicPr>
          <p:cNvPr id="37891"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96136" y="2617124"/>
            <a:ext cx="2880320" cy="3188140"/>
          </a:xfrm>
          <a:prstGeom prst="rect">
            <a:avLst/>
          </a:prstGeom>
          <a:noFill/>
          <a:ln w="38100">
            <a:solidFill>
              <a:srgbClr val="17375E"/>
            </a:solidFill>
            <a:miter lim="800000"/>
            <a:headEnd/>
            <a:tailEnd/>
          </a:ln>
          <a:effectLst/>
        </p:spPr>
      </p:pic>
    </p:spTree>
    <p:extLst>
      <p:ext uri="{BB962C8B-B14F-4D97-AF65-F5344CB8AC3E}">
        <p14:creationId xmlns:p14="http://schemas.microsoft.com/office/powerpoint/2010/main" val="2136706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5375</TotalTime>
  <Words>3866</Words>
  <Application>Microsoft Office PowerPoint</Application>
  <PresentationFormat>On-screen Show (4:3)</PresentationFormat>
  <Paragraphs>253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and Depopulation</vt:lpstr>
      <vt:lpstr>Handling</vt:lpstr>
      <vt:lpstr>General Handling </vt:lpstr>
      <vt:lpstr>Acceptable Methods</vt:lpstr>
      <vt:lpstr>Conditionally Acceptable Methods</vt:lpstr>
      <vt:lpstr>Adjunct Methods</vt:lpstr>
      <vt:lpstr>Chemical Agents</vt:lpstr>
      <vt:lpstr>Chemical Agents</vt:lpstr>
      <vt:lpstr>Physical- Carbon Dioxide</vt:lpstr>
      <vt:lpstr>Physical- Captive Bolt</vt:lpstr>
      <vt:lpstr>Aiming Captive Bolt</vt:lpstr>
      <vt:lpstr>Single Step Captive Bolt</vt:lpstr>
      <vt:lpstr>Non-Penetrating Captive Bolt </vt:lpstr>
      <vt:lpstr>Captive Bolt: Effects</vt:lpstr>
      <vt:lpstr>Physical- Gunshot</vt:lpstr>
      <vt:lpstr>Physical- Gunshot (cont’d)</vt:lpstr>
      <vt:lpstr>Physical- Electrocution</vt:lpstr>
      <vt:lpstr>Confirmation of Death</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Swine</dc:title>
  <dc:creator>dmbailey@iastate.edu;kleedom@mail.iastate.edu</dc:creator>
  <cp:keywords>FAD PReP/NAHEMS</cp:keywords>
  <cp:lastModifiedBy>Mogan-King, Janice P [CFSPH]</cp:lastModifiedBy>
  <cp:revision>257</cp:revision>
  <cp:lastPrinted>2011-03-29T19:20:30Z</cp:lastPrinted>
  <dcterms:created xsi:type="dcterms:W3CDTF">2011-04-11T21:56:02Z</dcterms:created>
  <dcterms:modified xsi:type="dcterms:W3CDTF">2015-08-17T22:06:51Z</dcterms:modified>
  <cp:category>FAD PReP/NAHEMS</cp:category>
</cp:coreProperties>
</file>