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9" r:id="rId1"/>
  </p:sldMasterIdLst>
  <p:notesMasterIdLst>
    <p:notesMasterId r:id="rId17"/>
  </p:notesMasterIdLst>
  <p:handoutMasterIdLst>
    <p:handoutMasterId r:id="rId18"/>
  </p:handoutMasterIdLst>
  <p:sldIdLst>
    <p:sldId id="260" r:id="rId2"/>
    <p:sldId id="315" r:id="rId3"/>
    <p:sldId id="311" r:id="rId4"/>
    <p:sldId id="296" r:id="rId5"/>
    <p:sldId id="303" r:id="rId6"/>
    <p:sldId id="289" r:id="rId7"/>
    <p:sldId id="284" r:id="rId8"/>
    <p:sldId id="286" r:id="rId9"/>
    <p:sldId id="288" r:id="rId10"/>
    <p:sldId id="291" r:id="rId11"/>
    <p:sldId id="307" r:id="rId12"/>
    <p:sldId id="302" r:id="rId13"/>
    <p:sldId id="316" r:id="rId14"/>
    <p:sldId id="318" r:id="rId15"/>
    <p:sldId id="314" r:id="rId1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oma, Patricia J" initials="FP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68" autoAdjust="0"/>
    <p:restoredTop sz="73585" autoAdjust="0"/>
  </p:normalViewPr>
  <p:slideViewPr>
    <p:cSldViewPr>
      <p:cViewPr varScale="1">
        <p:scale>
          <a:sx n="68" d="100"/>
          <a:sy n="68" d="100"/>
        </p:scale>
        <p:origin x="192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sz="quarter" idx="1"/>
          </p:nvPr>
        </p:nvSpPr>
        <p:spPr>
          <a:xfrm>
            <a:off x="3970338" y="0"/>
            <a:ext cx="3038475"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58CC6A30-1823-4103-8A1B-1C5405681396}" type="datetimeFigureOut">
              <a:rPr lang="en-US"/>
              <a:pPr>
                <a:defRPr/>
              </a:pPr>
              <a:t>8/17/2015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E0F98AD9-55C4-4AD0-B037-101FF5B6DC6C}" type="slidenum">
              <a:rPr lang="en-US"/>
              <a:pPr>
                <a:defRPr/>
              </a:pPr>
              <a:t>‹#›</a:t>
            </a:fld>
            <a:endParaRPr lang="en-US"/>
          </a:p>
        </p:txBody>
      </p:sp>
    </p:spTree>
    <p:extLst>
      <p:ext uri="{BB962C8B-B14F-4D97-AF65-F5344CB8AC3E}">
        <p14:creationId xmlns:p14="http://schemas.microsoft.com/office/powerpoint/2010/main" val="247208556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idx="1"/>
          </p:nvPr>
        </p:nvSpPr>
        <p:spPr>
          <a:xfrm>
            <a:off x="3970338" y="0"/>
            <a:ext cx="3038475"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864A2FC7-98D4-45E1-B583-5ADEA4185AB9}" type="datetimeFigureOut">
              <a:rPr lang="en-US"/>
              <a:pPr>
                <a:defRPr/>
              </a:pPr>
              <a:t>8/17/2015</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609" tIns="46807" rIns="93609" bIns="4680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08140375-0EDA-4926-8DF5-66AF2FC279C5}" type="slidenum">
              <a:rPr lang="en-US"/>
              <a:pPr>
                <a:defRPr/>
              </a:pPr>
              <a:t>‹#›</a:t>
            </a:fld>
            <a:endParaRPr lang="en-US"/>
          </a:p>
        </p:txBody>
      </p:sp>
    </p:spTree>
    <p:extLst>
      <p:ext uri="{BB962C8B-B14F-4D97-AF65-F5344CB8AC3E}">
        <p14:creationId xmlns:p14="http://schemas.microsoft.com/office/powerpoint/2010/main" val="283280154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charset="0"/>
              </a:rPr>
              <a:t>The</a:t>
            </a:r>
            <a:r>
              <a:rPr lang="en-US" baseline="0" dirty="0" smtClean="0">
                <a:latin typeface="Times New Roman" charset="0"/>
              </a:rPr>
              <a:t> purpose of this </a:t>
            </a:r>
            <a:r>
              <a:rPr lang="en-US" dirty="0" smtClean="0">
                <a:latin typeface="Times New Roman" charset="0"/>
              </a:rPr>
              <a:t>presentation is to outline </a:t>
            </a:r>
            <a:r>
              <a:rPr lang="en-US" dirty="0" smtClean="0">
                <a:solidFill>
                  <a:schemeClr val="accent2"/>
                </a:solidFill>
                <a:latin typeface="Times New Roman" charset="0"/>
              </a:rPr>
              <a:t>general methods of sheep and goat euthanasia that may be employed in the event of an animal</a:t>
            </a:r>
            <a:r>
              <a:rPr lang="en-US" baseline="0" dirty="0" smtClean="0">
                <a:solidFill>
                  <a:schemeClr val="accent2"/>
                </a:solidFill>
                <a:latin typeface="Times New Roman" charset="0"/>
              </a:rPr>
              <a:t> health emergency</a:t>
            </a:r>
            <a:r>
              <a:rPr lang="en-US" dirty="0" smtClean="0">
                <a:solidFill>
                  <a:schemeClr val="accent2"/>
                </a:solidFill>
                <a:latin typeface="Times New Roman" charset="0"/>
              </a:rPr>
              <a:t>. </a:t>
            </a:r>
            <a:r>
              <a:rPr lang="en-US" dirty="0" smtClean="0">
                <a:solidFill>
                  <a:schemeClr val="accent2"/>
                </a:solidFill>
              </a:rPr>
              <a:t>This information was derived from </a:t>
            </a:r>
            <a:r>
              <a:rPr lang="en-US" i="0" dirty="0" smtClean="0">
                <a:solidFill>
                  <a:schemeClr val="accent2"/>
                </a:solidFill>
              </a:rPr>
              <a:t>the Foreign Animal Disease Preparedness and Response</a:t>
            </a:r>
            <a:r>
              <a:rPr lang="en-US" i="0" dirty="0" smtClean="0"/>
              <a:t> (FAD PReP)/National Animal Health Emergency Management System (NAHEMS) Guidelines: Mass Depopulation and Euthanasia (2015) and also the web-based training module.</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6C4CB9-3BBB-4477-A36E-0A15A99CE383}" type="slidenum">
              <a:rPr lang="en-US">
                <a:ea typeface="ＭＳ Ｐゴシック" charset="-128"/>
                <a:cs typeface="ＭＳ Ｐゴシック" charset="-128"/>
              </a:rPr>
              <a:pPr fontAlgn="base">
                <a:spcBef>
                  <a:spcPct val="0"/>
                </a:spcBef>
                <a:spcAft>
                  <a:spcPct val="0"/>
                </a:spcAft>
                <a:defRPr/>
              </a:pPr>
              <a:t>1</a:t>
            </a:fld>
            <a:endParaRPr lang="en-US">
              <a:ea typeface="ＭＳ Ｐゴシック" charset="-128"/>
              <a:cs typeface="ＭＳ Ｐゴシック" charset="-128"/>
            </a:endParaRPr>
          </a:p>
        </p:txBody>
      </p:sp>
      <p:sp>
        <p:nvSpPr>
          <p:cNvPr id="17412"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ea typeface="ＭＳ Ｐゴシック" charset="-128"/>
                <a:cs typeface="ＭＳ Ｐゴシック" charset="-128"/>
              </a:rPr>
              <a:t>Test Template HANDS 2011-03</a:t>
            </a:r>
          </a:p>
        </p:txBody>
      </p:sp>
    </p:spTree>
    <p:extLst>
      <p:ext uri="{BB962C8B-B14F-4D97-AF65-F5344CB8AC3E}">
        <p14:creationId xmlns:p14="http://schemas.microsoft.com/office/powerpoint/2010/main" val="313683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686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mn-lt"/>
              </a:rPr>
              <a:t>Carbon dioxide can be used to euthanize sheep and may be presumed to be an option for goats; although use of carbon dioxide in goats is not addressed in 9 CFR 313.5. However, the extensive infrastructure necessary to handle a large number of animals makes it unlikely that this would be a suitable field method during an animal disease emergency. With careful planning, a truck or adequately tight room could be used as a chamber for carbon dioxide euthanasia. </a:t>
            </a:r>
          </a:p>
        </p:txBody>
      </p:sp>
    </p:spTree>
    <p:extLst>
      <p:ext uri="{BB962C8B-B14F-4D97-AF65-F5344CB8AC3E}">
        <p14:creationId xmlns:p14="http://schemas.microsoft.com/office/powerpoint/2010/main" val="334199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If</a:t>
            </a:r>
            <a:r>
              <a:rPr lang="en-US" baseline="0" dirty="0" smtClean="0">
                <a:latin typeface="+mn-lt"/>
              </a:rPr>
              <a:t> </a:t>
            </a:r>
            <a:r>
              <a:rPr lang="en-US" dirty="0" smtClean="0">
                <a:latin typeface="+mn-lt"/>
              </a:rPr>
              <a:t>the primary euthanasia measure fails to cause rapid</a:t>
            </a:r>
            <a:r>
              <a:rPr lang="en-US" baseline="0" dirty="0" smtClean="0">
                <a:latin typeface="+mn-lt"/>
              </a:rPr>
              <a:t> death</a:t>
            </a:r>
            <a:r>
              <a:rPr lang="en-US" dirty="0" smtClean="0">
                <a:latin typeface="+mn-lt"/>
              </a:rPr>
              <a:t>, </a:t>
            </a:r>
            <a:r>
              <a:rPr lang="en-US" baseline="0" dirty="0" smtClean="0">
                <a:latin typeface="+mn-lt"/>
              </a:rPr>
              <a:t>personnel should be prepared to immediately apply an </a:t>
            </a:r>
            <a:r>
              <a:rPr lang="en-US" dirty="0" smtClean="0">
                <a:latin typeface="+mn-lt"/>
              </a:rPr>
              <a:t>adjunct measure. A second</a:t>
            </a:r>
            <a:r>
              <a:rPr lang="en-US" baseline="0" dirty="0" smtClean="0">
                <a:latin typeface="+mn-lt"/>
              </a:rPr>
              <a:t> gunshot or application of the captive bolt is an acceptable adjunct method. </a:t>
            </a:r>
            <a:r>
              <a:rPr lang="en-US" dirty="0" smtClean="0">
                <a:latin typeface="+mn-lt"/>
              </a:rPr>
              <a:t>The AVMA has also listed the</a:t>
            </a:r>
            <a:r>
              <a:rPr lang="en-US" baseline="0" dirty="0" smtClean="0">
                <a:latin typeface="+mn-lt"/>
              </a:rPr>
              <a:t> IV injection of a </a:t>
            </a:r>
            <a:r>
              <a:rPr lang="en-US" sz="1200" b="0" i="0" u="none" strike="noStrike" kern="1200" baseline="0" dirty="0" smtClean="0">
                <a:solidFill>
                  <a:schemeClr val="tx1"/>
                </a:solidFill>
                <a:latin typeface="+mn-lt"/>
                <a:ea typeface="ＭＳ Ｐゴシック" charset="-128"/>
                <a:cs typeface="ＭＳ Ｐゴシック" charset="-128"/>
              </a:rPr>
              <a:t>saturated solution of potassium chloride or magnesium sulfate. P</a:t>
            </a:r>
            <a:r>
              <a:rPr lang="en-US" dirty="0" smtClean="0">
                <a:latin typeface="+mn-lt"/>
              </a:rPr>
              <a:t>ithing could also be employed to ensure rapid death and prevent the possibility of a</a:t>
            </a:r>
            <a:r>
              <a:rPr lang="en-US" baseline="0" dirty="0" smtClean="0">
                <a:latin typeface="+mn-lt"/>
              </a:rPr>
              <a:t> stunned </a:t>
            </a:r>
            <a:r>
              <a:rPr lang="en-US" dirty="0" smtClean="0">
                <a:latin typeface="+mn-lt"/>
              </a:rPr>
              <a:t>animal regaining consciousness.</a:t>
            </a:r>
            <a:r>
              <a:rPr lang="en-US" sz="1200" b="0" i="1" u="none" strike="noStrike" kern="1200" baseline="0" dirty="0" smtClean="0">
                <a:solidFill>
                  <a:schemeClr val="tx1"/>
                </a:solidFill>
                <a:latin typeface="+mn-lt"/>
                <a:ea typeface="ＭＳ Ｐゴシック" charset="-128"/>
              </a:rPr>
              <a:t> </a:t>
            </a:r>
            <a:r>
              <a:rPr lang="en-US" sz="1200" b="0" i="0" u="none" strike="noStrike" kern="1200" baseline="0" dirty="0" smtClean="0">
                <a:solidFill>
                  <a:schemeClr val="tx1"/>
                </a:solidFill>
                <a:latin typeface="+mn-lt"/>
                <a:ea typeface="ＭＳ Ｐゴシック" charset="-128"/>
                <a:cs typeface="ＭＳ Ｐゴシック" charset="-128"/>
              </a:rPr>
              <a:t>Exsanguination is also an approved option but may present significant biosecurity risks since the disease of interest may be blood borne. With the exception of the second shot, these methods must only be used on small ruminants in a deep surgical plane of general anesthesia. </a:t>
            </a:r>
            <a:r>
              <a:rPr lang="en-US" sz="1200" b="0" i="1" u="none" strike="noStrike" kern="1200" baseline="0" dirty="0" smtClean="0">
                <a:solidFill>
                  <a:schemeClr val="tx1"/>
                </a:solidFill>
                <a:latin typeface="+mn-lt"/>
                <a:ea typeface="ＭＳ Ｐゴシック" charset="-128"/>
                <a:cs typeface="ＭＳ Ｐゴシック" charset="-128"/>
              </a:rPr>
              <a:t>[This photo shows domestic goats. Photo source: </a:t>
            </a:r>
            <a:r>
              <a:rPr lang="en-US" sz="1200" b="0" i="1" u="none" strike="noStrike" kern="1200" baseline="0" dirty="0" err="1" smtClean="0">
                <a:solidFill>
                  <a:schemeClr val="tx1"/>
                </a:solidFill>
                <a:latin typeface="+mn-lt"/>
                <a:ea typeface="ＭＳ Ｐゴシック" charset="-128"/>
                <a:cs typeface="ＭＳ Ｐゴシック" charset="-128"/>
              </a:rPr>
              <a:t>Cassi</a:t>
            </a:r>
            <a:r>
              <a:rPr lang="en-US" sz="1200" b="0" i="1" u="none" strike="noStrike" kern="1200" baseline="0" dirty="0" smtClean="0">
                <a:solidFill>
                  <a:schemeClr val="tx1"/>
                </a:solidFill>
                <a:latin typeface="+mn-lt"/>
                <a:ea typeface="ＭＳ Ｐゴシック" charset="-128"/>
                <a:cs typeface="ＭＳ Ｐゴシック" charset="-128"/>
              </a:rPr>
              <a:t> and Paul Plummer, Iowa State University]</a:t>
            </a:r>
            <a:endParaRPr lang="en-US" dirty="0" smtClean="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08140375-0EDA-4926-8DF5-66AF2FC279C5}" type="slidenum">
              <a:rPr lang="en-US" smtClean="0"/>
              <a:pPr>
                <a:defRPr/>
              </a:pPr>
              <a:t>11</a:t>
            </a:fld>
            <a:endParaRPr lang="en-US"/>
          </a:p>
        </p:txBody>
      </p:sp>
    </p:spTree>
    <p:extLst>
      <p:ext uri="{BB962C8B-B14F-4D97-AF65-F5344CB8AC3E}">
        <p14:creationId xmlns:p14="http://schemas.microsoft.com/office/powerpoint/2010/main" val="330390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Following the application of a euthanasia method, death must be confirmed. Lack of a heartbeat and respiration (at least 10 minutes) as well as onset of rigor mortis are indicators that death has occurred. Animals should be evaluated for confirmation of death by competent and experienced personnel. </a:t>
            </a:r>
          </a:p>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Test Template HANDS 2011-03</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B05F192-C891-499A-9314-770D70BE5485}"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857389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a:t>
            </a:r>
            <a:r>
              <a:rPr lang="en-US" smtClean="0">
                <a:ea typeface="ＭＳ Ｐゴシック" charset="-128"/>
                <a:cs typeface="ＭＳ Ｐゴシック" charset="-128"/>
              </a:rPr>
              <a:t>website </a:t>
            </a:r>
            <a:r>
              <a:rPr lang="en-US" smtClean="0">
                <a:ea typeface="ＭＳ Ｐゴシック" charset="-128"/>
                <a:cs typeface="ＭＳ Ｐゴシック" charset="-128"/>
              </a:rPr>
              <a:t>(http://www.aphis.usda.gov/fadprep) </a:t>
            </a:r>
            <a:r>
              <a:rPr lang="en-US" dirty="0" smtClean="0">
                <a:ea typeface="ＭＳ Ｐゴシック" charset="-128"/>
                <a:cs typeface="ＭＳ Ｐゴシック" charset="-128"/>
              </a:rPr>
              <a:t>and the NAHERC Training Site (http://naherc.sws.iastate.edu/).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13</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extLst>
      <p:ext uri="{BB962C8B-B14F-4D97-AF65-F5344CB8AC3E}">
        <p14:creationId xmlns:p14="http://schemas.microsoft.com/office/powerpoint/2010/main" val="150831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a:t>
            </a:r>
            <a:r>
              <a:rPr lang="en-US" baseline="0" dirty="0" smtClean="0">
                <a:ea typeface="ＭＳ Ｐゴシック" charset="-128"/>
                <a:cs typeface="ＭＳ Ｐゴシック" charset="-128"/>
              </a:rPr>
              <a:t> contribution to the content </a:t>
            </a:r>
            <a:r>
              <a:rPr lang="en-US" dirty="0" smtClean="0">
                <a:ea typeface="ＭＳ Ｐゴシック" charset="-128"/>
                <a:cs typeface="ＭＳ Ｐゴシック" charset="-128"/>
              </a:rPr>
              <a:t>of the FAD </a:t>
            </a:r>
            <a:r>
              <a:rPr lang="en-US" dirty="0" err="1" smtClean="0">
                <a:ea typeface="ＭＳ Ｐゴシック" charset="-128"/>
                <a:cs typeface="ＭＳ Ｐゴシック" charset="-128"/>
              </a:rPr>
              <a:t>PReP</a:t>
            </a:r>
            <a:r>
              <a:rPr lang="en-US" baseline="0" dirty="0" smtClean="0">
                <a:ea typeface="ＭＳ Ｐゴシック" charset="-128"/>
                <a:cs typeface="ＭＳ Ｐゴシック" charset="-128"/>
              </a:rPr>
              <a:t>/NAHEMS </a:t>
            </a:r>
            <a:r>
              <a:rPr lang="en-US" dirty="0" smtClean="0">
                <a:ea typeface="ＭＳ Ｐゴシック" charset="-128"/>
                <a:cs typeface="ＭＳ Ｐゴシック" charset="-128"/>
              </a:rPr>
              <a:t>Guidelines: Mass Depopulation and Euthanasia document. Please see the Guidelines document for others who also provided additional assistance with content development.</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14</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extLst>
      <p:ext uri="{BB962C8B-B14F-4D97-AF65-F5344CB8AC3E}">
        <p14:creationId xmlns:p14="http://schemas.microsoft.com/office/powerpoint/2010/main" val="105499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15</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15">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extLst>
      <p:ext uri="{BB962C8B-B14F-4D97-AF65-F5344CB8AC3E}">
        <p14:creationId xmlns:p14="http://schemas.microsoft.com/office/powerpoint/2010/main" val="237849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ＭＳ Ｐゴシック" charset="-128"/>
              </a:rPr>
              <a:t>It is important to understand that USDA APHIS recognizes a difference between euthanasia and depopulation. Euthanasia involves transitioning an animal to death as painlessly and stress-free as possible. Mass depopulation is a method by which large numbers of animals must be destroyed quickly and efficiently with as much consideration given to the welfare of the animals as practicable. However, for the purposes of this presentation, the terms mass depopulation and euthanasia may be used interchangeably or simply be referred to as </a:t>
            </a:r>
            <a:r>
              <a:rPr lang="en-US" sz="1200" b="0" i="0" u="none" strike="noStrike" kern="1200" baseline="0" smtClean="0">
                <a:solidFill>
                  <a:schemeClr val="tx1"/>
                </a:solidFill>
                <a:latin typeface="+mn-lt"/>
                <a:ea typeface="ＭＳ Ｐゴシック" charset="-128"/>
                <a:cs typeface="ＭＳ Ｐゴシック" charset="-128"/>
              </a:rPr>
              <a:t>“euthanasia,” </a:t>
            </a:r>
            <a:r>
              <a:rPr lang="en-US" sz="1200" b="0" i="0" u="none" strike="noStrike" kern="1200" baseline="0" dirty="0" smtClean="0">
                <a:solidFill>
                  <a:schemeClr val="tx1"/>
                </a:solidFill>
                <a:latin typeface="+mn-lt"/>
                <a:ea typeface="ＭＳ Ｐゴシック" charset="-128"/>
                <a:cs typeface="ＭＳ Ｐゴシック" charset="-128"/>
              </a:rPr>
              <a:t>regardless of whether they are actually considered euthanasia or depopulation.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ＭＳ Ｐゴシック" charset="-128"/>
              <a:cs typeface="ＭＳ Ｐゴシック" charset="-128"/>
              <a:sym typeface="Symbol" charset="2"/>
            </a:endParaRPr>
          </a:p>
        </p:txBody>
      </p:sp>
      <p:sp>
        <p:nvSpPr>
          <p:cNvPr id="4" name="Header Placeholder 3"/>
          <p:cNvSpPr>
            <a:spLocks noGrp="1"/>
          </p:cNvSpPr>
          <p:nvPr>
            <p:ph type="hdr" sz="quarter" idx="10"/>
          </p:nvPr>
        </p:nvSpPr>
        <p:spPr/>
        <p:txBody>
          <a:bodyPr/>
          <a:lstStyle/>
          <a:p>
            <a:pPr>
              <a:defRPr/>
            </a:pPr>
            <a:r>
              <a:rPr lang="en-US" smtClean="0">
                <a:solidFill>
                  <a:prstClr val="black"/>
                </a:solidFill>
              </a:rPr>
              <a:t>Test Template HANDS 2011-03</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08140375-0EDA-4926-8DF5-66AF2FC279C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401618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ＭＳ Ｐゴシック" charset="-128"/>
              </a:rPr>
              <a:t>Euthanasia and depopulation may be practiced during an animal health emergency, such as a major disease outbreak or a foreign animal disease (FAD), to help prevent or mitigate the spread of the disease through the elimination of infected, exposed, or potentially exposed animals. It also serves to remove contaminated livestock from the food supply, protect the nation‘s agricultural and national economy, and safeguard public health. The overall goals of euthanasia are to: provide humane treatment of animals at all times until they are euthanized; select and use an acceptable method of depopulation/euthanasia to be executed as quickly, efficiently, and humanely as possible; minimize the negative emotional and psychological impact on animal owners, caretakers, and the public; prevent adulterated or potentially adulterated meat products from entering the food chain; and prevent or mitigate disease spread in the event of the introduction of a FAD within the U.S. </a:t>
            </a:r>
            <a:endParaRPr lang="en-US" dirty="0"/>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08140375-0EDA-4926-8DF5-66AF2FC279C5}" type="slidenum">
              <a:rPr lang="en-US" smtClean="0"/>
              <a:pPr>
                <a:defRPr/>
              </a:pPr>
              <a:t>3</a:t>
            </a:fld>
            <a:endParaRPr lang="en-US"/>
          </a:p>
        </p:txBody>
      </p:sp>
    </p:spTree>
    <p:extLst>
      <p:ext uri="{BB962C8B-B14F-4D97-AF65-F5344CB8AC3E}">
        <p14:creationId xmlns:p14="http://schemas.microsoft.com/office/powerpoint/2010/main" val="401618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One of the overall goals in conducting euthanasia is to provide humane treatment of animals at all times until they are euthanized. Decreasing stress and excitement during movement and handling will increase</a:t>
            </a:r>
            <a:r>
              <a:rPr lang="en-US" baseline="0" dirty="0" smtClean="0">
                <a:latin typeface="+mn-lt"/>
              </a:rPr>
              <a:t> small ruminant</a:t>
            </a:r>
            <a:r>
              <a:rPr lang="en-US" dirty="0" smtClean="0">
                <a:latin typeface="+mn-lt"/>
              </a:rPr>
              <a:t> welfare and</a:t>
            </a:r>
            <a:r>
              <a:rPr lang="en-US" baseline="0" dirty="0" smtClean="0">
                <a:latin typeface="+mn-lt"/>
              </a:rPr>
              <a:t> increase</a:t>
            </a:r>
            <a:r>
              <a:rPr lang="en-US" dirty="0" smtClean="0">
                <a:latin typeface="+mn-lt"/>
              </a:rPr>
              <a:t> human safety and efficiency. In large-scale depopulation efforts conveyors will likely be used to deliver</a:t>
            </a:r>
            <a:r>
              <a:rPr lang="en-US" baseline="0" dirty="0" smtClean="0">
                <a:latin typeface="+mn-lt"/>
              </a:rPr>
              <a:t> small ruminants</a:t>
            </a:r>
            <a:r>
              <a:rPr lang="en-US" dirty="0" smtClean="0">
                <a:latin typeface="+mn-lt"/>
              </a:rPr>
              <a:t> efficiently to euthanasia stations. The use of the conveyors will reduce stress and increase efficiency of euthanasia activities. If electrocution is chosen as a euthanasia method, conveyors may be modified</a:t>
            </a:r>
            <a:r>
              <a:rPr lang="en-US" baseline="0" dirty="0" smtClean="0">
                <a:latin typeface="+mn-lt"/>
              </a:rPr>
              <a:t> </a:t>
            </a:r>
            <a:r>
              <a:rPr lang="en-US" dirty="0" smtClean="0">
                <a:latin typeface="+mn-lt"/>
              </a:rPr>
              <a:t>to create a tunnel electrocution system. If a conveyor system is not</a:t>
            </a:r>
            <a:r>
              <a:rPr lang="en-US" baseline="0" dirty="0" smtClean="0">
                <a:latin typeface="+mn-lt"/>
              </a:rPr>
              <a:t> used, </a:t>
            </a:r>
            <a:r>
              <a:rPr lang="en-US" dirty="0" smtClean="0">
                <a:latin typeface="+mn-lt"/>
              </a:rPr>
              <a:t>euthanasia personnel will move the</a:t>
            </a:r>
            <a:r>
              <a:rPr lang="en-US" baseline="0" dirty="0" smtClean="0">
                <a:latin typeface="+mn-lt"/>
              </a:rPr>
              <a:t> animals to the restrainer</a:t>
            </a:r>
            <a:r>
              <a:rPr lang="en-US" dirty="0" smtClean="0">
                <a:latin typeface="+mn-lt"/>
              </a:rPr>
              <a:t>. For practical as well as humane considerations, do not force</a:t>
            </a:r>
            <a:r>
              <a:rPr lang="en-US" baseline="0" dirty="0" smtClean="0">
                <a:latin typeface="+mn-lt"/>
              </a:rPr>
              <a:t> sheep and goats</a:t>
            </a:r>
            <a:r>
              <a:rPr lang="en-US" dirty="0" smtClean="0">
                <a:latin typeface="+mn-lt"/>
              </a:rPr>
              <a:t> to travel faster than normal walking speed.</a:t>
            </a:r>
            <a:r>
              <a:rPr lang="en-US" baseline="0" dirty="0" smtClean="0">
                <a:latin typeface="+mn-lt"/>
              </a:rPr>
              <a:t> Keep </a:t>
            </a:r>
            <a:r>
              <a:rPr lang="en-US" dirty="0" smtClean="0">
                <a:latin typeface="+mn-lt"/>
              </a:rPr>
              <a:t>the use of electric prods to an absolute minimum, i.e. only used when an animal refuses to enter a restrainer or other area. Instead of electric prods or sticks, use human body position and flight zones as well as flags or plastic paddles or sticks with plastic ribbons attached to move animals. Handle sheep and goats as quietly as possible on non-slip surfaces.</a:t>
            </a:r>
            <a:r>
              <a:rPr lang="en-US" baseline="0" dirty="0" smtClean="0">
                <a:latin typeface="+mn-lt"/>
              </a:rPr>
              <a:t> Restrain animals in a manner that does not elicit injury or undue pain. Animals handled in a rough or hurried manner will become excited, making further handling unnecessarily difficult. As a humane consideration, euthanize </a:t>
            </a:r>
            <a:r>
              <a:rPr lang="en-US" dirty="0" err="1" smtClean="0">
                <a:latin typeface="+mn-lt"/>
              </a:rPr>
              <a:t>nonambulatory</a:t>
            </a:r>
            <a:r>
              <a:rPr lang="en-US" dirty="0" smtClean="0">
                <a:latin typeface="+mn-lt"/>
              </a:rPr>
              <a:t> </a:t>
            </a:r>
            <a:r>
              <a:rPr lang="en-US" baseline="0" dirty="0" smtClean="0">
                <a:latin typeface="+mn-lt"/>
              </a:rPr>
              <a:t>or disabled animals where they are and move them to the disposal site after death. </a:t>
            </a:r>
            <a:r>
              <a:rPr lang="en-US" sz="1200" b="0" i="1" u="none" strike="noStrike" kern="1200" baseline="0" dirty="0" smtClean="0">
                <a:solidFill>
                  <a:schemeClr val="tx1"/>
                </a:solidFill>
                <a:latin typeface="+mn-lt"/>
                <a:ea typeface="ＭＳ Ｐゴシック" charset="-128"/>
                <a:cs typeface="ＭＳ Ｐゴシック" charset="-128"/>
              </a:rPr>
              <a:t>[This photo shows domestic sheep. Photo source: </a:t>
            </a:r>
            <a:r>
              <a:rPr lang="en-US" sz="1200" b="0" i="1" u="none" strike="noStrike" kern="1200" baseline="0" dirty="0" err="1" smtClean="0">
                <a:solidFill>
                  <a:schemeClr val="tx1"/>
                </a:solidFill>
                <a:latin typeface="+mn-lt"/>
                <a:ea typeface="ＭＳ Ｐゴシック" charset="-128"/>
                <a:cs typeface="ＭＳ Ｐゴシック" charset="-128"/>
              </a:rPr>
              <a:t>Rene</a:t>
            </a:r>
            <a:r>
              <a:rPr lang="en-US" sz="1200" i="1" dirty="0" err="1" smtClean="0">
                <a:solidFill>
                  <a:prstClr val="black"/>
                </a:solidFill>
                <a:latin typeface="+mn-lt"/>
              </a:rPr>
              <a:t>é</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Dewell</a:t>
            </a:r>
            <a:r>
              <a:rPr lang="en-US" sz="1200" b="0" i="1" u="none" strike="noStrike" kern="1200" baseline="0" dirty="0" smtClean="0">
                <a:solidFill>
                  <a:schemeClr val="tx1"/>
                </a:solidFill>
                <a:latin typeface="+mn-lt"/>
                <a:ea typeface="ＭＳ Ｐゴシック" charset="-128"/>
                <a:cs typeface="ＭＳ Ｐゴシック" charset="-128"/>
              </a:rPr>
              <a:t>, Iowa State University]</a:t>
            </a:r>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p:txBody>
      </p:sp>
    </p:spTree>
    <p:extLst>
      <p:ext uri="{BB962C8B-B14F-4D97-AF65-F5344CB8AC3E}">
        <p14:creationId xmlns:p14="http://schemas.microsoft.com/office/powerpoint/2010/main" val="274431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ceholder 2"/>
          <p:cNvSpPr>
            <a:spLocks noGrp="1" noRot="1" noChangeAspec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Acceptable</a:t>
            </a:r>
            <a:r>
              <a:rPr lang="en-US" baseline="0" dirty="0" smtClean="0"/>
              <a:t> and conditionally acceptable methods of euthanasia have been outlined in the American Veterinary Medical Association (</a:t>
            </a:r>
            <a:r>
              <a:rPr lang="en-US" sz="1200" b="0" i="0" u="none" strike="noStrike" kern="1200" baseline="0" dirty="0" smtClean="0">
                <a:solidFill>
                  <a:schemeClr val="tx1"/>
                </a:solidFill>
                <a:latin typeface="+mn-lt"/>
                <a:ea typeface="ＭＳ Ｐゴシック" charset="-128"/>
                <a:cs typeface="ＭＳ Ｐゴシック" charset="-128"/>
              </a:rPr>
              <a:t>AVMA) Guidelines for the Euthanasia of Animals: 2013 Edition. </a:t>
            </a:r>
            <a:r>
              <a:rPr lang="en-US" baseline="0" dirty="0" smtClean="0"/>
              <a:t>For small ruminants, the AVMA has stated that the use of </a:t>
            </a:r>
            <a:r>
              <a:rPr lang="en-US" baseline="0" dirty="0" err="1" smtClean="0"/>
              <a:t>noninhalants</a:t>
            </a:r>
            <a:r>
              <a:rPr lang="en-US" baseline="0" dirty="0" smtClean="0"/>
              <a:t> such as injectable barbiturates or </a:t>
            </a:r>
            <a:r>
              <a:rPr lang="en-US" baseline="0" dirty="0" err="1" smtClean="0"/>
              <a:t>bariturate</a:t>
            </a:r>
            <a:r>
              <a:rPr lang="en-US" baseline="0" dirty="0" smtClean="0"/>
              <a:t> derivatives are acceptable means of euthanasia. Conditionally acceptable methods of euthanasia for small ruminants include physical methods such as a penetrating captive bolt or gunshot. Although not considered practical for routine use and not specifically listed as acceptable by the AVMA, electrocution is also a potential euthanasia method during an animal health emergency. It requires specialized equipment and training in electrode placement as well as a source of electricity. Although not listed as acceptable by the AVMA, the Code of Federal Regulations (</a:t>
            </a:r>
            <a:r>
              <a:rPr lang="en-US" dirty="0" smtClean="0"/>
              <a:t>9 CFR Part</a:t>
            </a:r>
            <a:r>
              <a:rPr lang="en-US" baseline="0" dirty="0" smtClean="0"/>
              <a:t> 313: Humane Slaughter of Livestock) designates c</a:t>
            </a:r>
            <a:r>
              <a:rPr lang="en-US" dirty="0" smtClean="0"/>
              <a:t>arbon dioxide as a humane method for sheep. </a:t>
            </a:r>
            <a:endParaRPr lang="en-US" baseline="0" dirty="0" smtClean="0"/>
          </a:p>
          <a:p>
            <a:endParaRPr lang="en-US" dirty="0">
              <a:latin typeface="Times New Roman" charset="0"/>
            </a:endParaRPr>
          </a:p>
        </p:txBody>
      </p:sp>
    </p:spTree>
    <p:extLst>
      <p:ext uri="{BB962C8B-B14F-4D97-AF65-F5344CB8AC3E}">
        <p14:creationId xmlns:p14="http://schemas.microsoft.com/office/powerpoint/2010/main" val="371854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277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The </a:t>
            </a:r>
            <a:r>
              <a:rPr lang="en-US" dirty="0">
                <a:latin typeface="+mn-lt"/>
              </a:rPr>
              <a:t>use of injectable </a:t>
            </a:r>
            <a:r>
              <a:rPr lang="en-US" dirty="0" err="1" smtClean="0">
                <a:latin typeface="+mn-lt"/>
              </a:rPr>
              <a:t>noninhalant</a:t>
            </a:r>
            <a:r>
              <a:rPr lang="en-US" dirty="0" smtClean="0">
                <a:latin typeface="+mn-lt"/>
              </a:rPr>
              <a:t> injectable such</a:t>
            </a:r>
            <a:r>
              <a:rPr lang="en-US" baseline="0" dirty="0" smtClean="0">
                <a:latin typeface="+mn-lt"/>
              </a:rPr>
              <a:t> as b</a:t>
            </a:r>
            <a:r>
              <a:rPr lang="en-US" dirty="0" smtClean="0">
                <a:latin typeface="+mn-lt"/>
              </a:rPr>
              <a:t>arbiturates or barbiturate</a:t>
            </a:r>
            <a:r>
              <a:rPr lang="en-US" baseline="0" dirty="0" smtClean="0">
                <a:latin typeface="+mn-lt"/>
              </a:rPr>
              <a:t> derivatives</a:t>
            </a:r>
            <a:r>
              <a:rPr lang="en-US" dirty="0" smtClean="0">
                <a:latin typeface="+mn-lt"/>
              </a:rPr>
              <a:t> in sheep</a:t>
            </a:r>
            <a:r>
              <a:rPr lang="en-US" baseline="0" dirty="0" smtClean="0">
                <a:latin typeface="+mn-lt"/>
              </a:rPr>
              <a:t> and goats</a:t>
            </a:r>
            <a:r>
              <a:rPr lang="en-US" dirty="0" smtClean="0">
                <a:latin typeface="+mn-lt"/>
              </a:rPr>
              <a:t> </a:t>
            </a:r>
            <a:r>
              <a:rPr lang="en-US" dirty="0">
                <a:latin typeface="+mn-lt"/>
              </a:rPr>
              <a:t>is usually impractical, even for very small numbers of animals. </a:t>
            </a:r>
            <a:r>
              <a:rPr lang="en-US" i="0" dirty="0" smtClean="0">
                <a:latin typeface="+mn-lt"/>
              </a:rPr>
              <a:t>The </a:t>
            </a:r>
            <a:r>
              <a:rPr lang="en-US" i="0" dirty="0">
                <a:latin typeface="+mn-lt"/>
              </a:rPr>
              <a:t>process will be necessarily slow because it requires prolonged individual handling and adequate restraint. In addition, this method is comparatively expensive and may m</a:t>
            </a:r>
            <a:r>
              <a:rPr lang="en-US" dirty="0">
                <a:latin typeface="+mn-lt"/>
              </a:rPr>
              <a:t>ake carcass disposal a hardship due to contaminated tissues. Unless a Drug Enforcement Agency (DEA) unscheduled product (e.g. T-61) is made available, the adoption of a protocol utilizing injectable euthanasia agents in small ruminants is unlikely. Even if carcass disposal were not an issue, the necessary record keeping and special requirements of scheduled substances is a strong deterrent. Even so, the use of injectable euthanasia agents may be a practical euthanasia method for sheep and goats in certain situations. </a:t>
            </a:r>
            <a:r>
              <a:rPr lang="en-US" dirty="0" smtClean="0">
                <a:latin typeface="+mn-lt"/>
              </a:rPr>
              <a:t>Consider</a:t>
            </a:r>
            <a:r>
              <a:rPr lang="en-US" baseline="0" dirty="0" smtClean="0">
                <a:latin typeface="+mn-lt"/>
              </a:rPr>
              <a:t> this option</a:t>
            </a:r>
            <a:r>
              <a:rPr lang="en-US" dirty="0" smtClean="0">
                <a:latin typeface="+mn-lt"/>
              </a:rPr>
              <a:t> </a:t>
            </a:r>
            <a:r>
              <a:rPr lang="en-US" dirty="0">
                <a:latin typeface="+mn-lt"/>
              </a:rPr>
              <a:t>when animals have been hand raised (e.g., 4-H projects), particularly if the owner insists on being present during </a:t>
            </a:r>
            <a:r>
              <a:rPr lang="en-US" dirty="0" smtClean="0">
                <a:latin typeface="+mn-lt"/>
              </a:rPr>
              <a:t>euthanasia.</a:t>
            </a:r>
            <a:r>
              <a:rPr lang="en-US" baseline="0" dirty="0" smtClean="0">
                <a:latin typeface="+mn-lt"/>
              </a:rPr>
              <a:t> </a:t>
            </a:r>
            <a:r>
              <a:rPr lang="en-US" sz="1200" b="0" i="1" u="none" strike="noStrike" kern="1200" baseline="0" dirty="0" smtClean="0">
                <a:solidFill>
                  <a:schemeClr val="tx1"/>
                </a:solidFill>
                <a:latin typeface="+mn-lt"/>
                <a:ea typeface="ＭＳ Ｐゴシック" charset="-128"/>
                <a:cs typeface="ＭＳ Ｐゴシック" charset="-128"/>
              </a:rPr>
              <a:t>[This photo shows chemical euthanasia being drawn up in a single use-syringe. Photo source: Andrew Kingsbury, Iowa State University]</a:t>
            </a:r>
            <a:endParaRPr lang="en-US" dirty="0">
              <a:latin typeface="+mn-lt"/>
            </a:endParaRPr>
          </a:p>
        </p:txBody>
      </p:sp>
    </p:spTree>
    <p:extLst>
      <p:ext uri="{BB962C8B-B14F-4D97-AF65-F5344CB8AC3E}">
        <p14:creationId xmlns:p14="http://schemas.microsoft.com/office/powerpoint/2010/main" val="3619199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662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Euthanasia of caprine and ovine species by means of a penetrating captive bolt is both humane and efficient. Appropriate restraint must be used to ensure that the method is also </a:t>
            </a:r>
            <a:r>
              <a:rPr lang="en-US" dirty="0" smtClean="0">
                <a:latin typeface="+mn-lt"/>
              </a:rPr>
              <a:t>safe </a:t>
            </a:r>
            <a:r>
              <a:rPr lang="en-US" dirty="0">
                <a:latin typeface="+mn-lt"/>
              </a:rPr>
              <a:t>for personnel. </a:t>
            </a:r>
            <a:r>
              <a:rPr lang="en-US" dirty="0" smtClean="0">
                <a:latin typeface="+mn-lt"/>
              </a:rPr>
              <a:t>In polled sheep, one </a:t>
            </a:r>
            <a:r>
              <a:rPr lang="en-US" dirty="0">
                <a:latin typeface="+mn-lt"/>
              </a:rPr>
              <a:t>point of entry </a:t>
            </a:r>
            <a:r>
              <a:rPr lang="en-US" dirty="0" smtClean="0">
                <a:latin typeface="+mn-lt"/>
              </a:rPr>
              <a:t>is </a:t>
            </a:r>
            <a:r>
              <a:rPr lang="en-US" dirty="0">
                <a:latin typeface="+mn-lt"/>
              </a:rPr>
              <a:t>the center of the highest point of the head with the bolt pointed straight down. In polled and horned sheep, the captive bolt may also target the area just above the eyes in the middle of the forehead. This point of entry also may be used for goat kids less than four months of age. When using this site, the operator must take care to align the captive bolt with the angle of the neck. In the case of horned sheep and goats, the captive bolt is placed immediately behind the ridge between the horns and angled to fire the bolt just slightly forward, toward the base of the tongue. Used correctly, captive bolt euthanasia produces a rapid death. However, personnel should be prepared to utilize </a:t>
            </a:r>
            <a:r>
              <a:rPr lang="en-US" dirty="0" smtClean="0">
                <a:latin typeface="+mn-lt"/>
              </a:rPr>
              <a:t>an adjunct method</a:t>
            </a:r>
            <a:r>
              <a:rPr lang="en-US" baseline="0" dirty="0" smtClean="0">
                <a:latin typeface="+mn-lt"/>
              </a:rPr>
              <a:t> if death is not immediate. The point of entry as illustrated here is the same for a free bullet, but euthanasia by gunshot has significant differences as discussed on the next slide. </a:t>
            </a:r>
            <a:r>
              <a:rPr lang="en-US" sz="1200" b="0" i="1" u="none" strike="noStrike" kern="1200" baseline="0" dirty="0" smtClean="0">
                <a:solidFill>
                  <a:schemeClr val="tx1"/>
                </a:solidFill>
                <a:latin typeface="+mn-lt"/>
                <a:ea typeface="ＭＳ Ｐゴシック" charset="-128"/>
                <a:cs typeface="ＭＳ Ｐゴシック" charset="-128"/>
              </a:rPr>
              <a:t>[This illustration shows the proper aiming point for a penetrating captive bolt or gun in a horned goat. Photo source: JK Shearer, Iowa State University]</a:t>
            </a:r>
            <a:endParaRPr lang="en-US" dirty="0" smtClean="0">
              <a:latin typeface="+mn-lt"/>
            </a:endParaRPr>
          </a:p>
          <a:p>
            <a:endParaRPr lang="en-US" dirty="0">
              <a:latin typeface="Times New Roman" charset="0"/>
            </a:endParaRPr>
          </a:p>
        </p:txBody>
      </p:sp>
    </p:spTree>
    <p:extLst>
      <p:ext uri="{BB962C8B-B14F-4D97-AF65-F5344CB8AC3E}">
        <p14:creationId xmlns:p14="http://schemas.microsoft.com/office/powerpoint/2010/main" val="301010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867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latin typeface="+mn-lt"/>
              </a:rPr>
              <a:t>According</a:t>
            </a:r>
            <a:r>
              <a:rPr lang="en-US" baseline="0" dirty="0" smtClean="0">
                <a:latin typeface="+mn-lt"/>
              </a:rPr>
              <a:t> to AVMA Guidelines, the u</a:t>
            </a:r>
            <a:r>
              <a:rPr lang="en-US" dirty="0" smtClean="0">
                <a:latin typeface="+mn-lt"/>
              </a:rPr>
              <a:t>se of gunshot with species-appropriate ammunition and weapons of the appropriate caliber is considered a conditionally acceptable, rather than an acceptable, method of euthanasia for small</a:t>
            </a:r>
            <a:r>
              <a:rPr lang="en-US" baseline="0" dirty="0" smtClean="0">
                <a:latin typeface="+mn-lt"/>
              </a:rPr>
              <a:t> ruminants due to the potential for human injury.</a:t>
            </a:r>
            <a:r>
              <a:rPr lang="en-US" dirty="0" smtClean="0">
                <a:latin typeface="+mn-lt"/>
              </a:rPr>
              <a:t> Gunshot </a:t>
            </a:r>
            <a:r>
              <a:rPr lang="en-US" dirty="0">
                <a:latin typeface="+mn-lt"/>
              </a:rPr>
              <a:t>should be performed only by personnel with the appropriate skills, training, and experience. Safety guidelines jointly developed and agreed to by local law enforcement and the </a:t>
            </a:r>
            <a:r>
              <a:rPr lang="en-US" dirty="0" smtClean="0">
                <a:latin typeface="+mn-lt"/>
              </a:rPr>
              <a:t>Safety</a:t>
            </a:r>
            <a:r>
              <a:rPr lang="en-US" baseline="0" dirty="0" smtClean="0">
                <a:latin typeface="+mn-lt"/>
              </a:rPr>
              <a:t> </a:t>
            </a:r>
            <a:r>
              <a:rPr lang="en-US" dirty="0" smtClean="0">
                <a:latin typeface="+mn-lt"/>
              </a:rPr>
              <a:t>Officer </a:t>
            </a:r>
            <a:r>
              <a:rPr lang="en-US" dirty="0">
                <a:latin typeface="+mn-lt"/>
              </a:rPr>
              <a:t>should be strictly </a:t>
            </a:r>
            <a:r>
              <a:rPr lang="en-US" dirty="0" smtClean="0">
                <a:latin typeface="+mn-lt"/>
              </a:rPr>
              <a:t>followed.</a:t>
            </a:r>
            <a:r>
              <a:rPr lang="en-US" baseline="0" dirty="0" smtClean="0">
                <a:latin typeface="+mn-lt"/>
              </a:rPr>
              <a:t> </a:t>
            </a:r>
            <a:r>
              <a:rPr lang="en-US" dirty="0" smtClean="0">
                <a:latin typeface="+mn-lt"/>
              </a:rPr>
              <a:t>For</a:t>
            </a:r>
            <a:r>
              <a:rPr lang="en-US" baseline="0" dirty="0" smtClean="0">
                <a:latin typeface="+mn-lt"/>
              </a:rPr>
              <a:t> </a:t>
            </a:r>
            <a:r>
              <a:rPr lang="en-US" dirty="0" smtClean="0">
                <a:latin typeface="+mn-lt"/>
              </a:rPr>
              <a:t>firearms </a:t>
            </a:r>
            <a:r>
              <a:rPr lang="en-US" dirty="0">
                <a:latin typeface="+mn-lt"/>
              </a:rPr>
              <a:t>used at close range, the anatomical site for entrance of the projectile is the same as for the penetrating captive bolt. </a:t>
            </a:r>
            <a:r>
              <a:rPr lang="en-US" dirty="0" smtClean="0">
                <a:latin typeface="+mn-lt"/>
              </a:rPr>
              <a:t>The </a:t>
            </a:r>
            <a:r>
              <a:rPr lang="en-US" dirty="0">
                <a:latin typeface="+mn-lt"/>
              </a:rPr>
              <a:t>firearm should NEVER be placed in contact with the head of the animal. </a:t>
            </a:r>
            <a:r>
              <a:rPr lang="en-US" dirty="0" smtClean="0">
                <a:latin typeface="+mn-lt"/>
              </a:rPr>
              <a:t>Hold the muzzle of the firearm 2-10 inches from the intended entry point. In </a:t>
            </a:r>
            <a:r>
              <a:rPr lang="en-US" dirty="0">
                <a:latin typeface="+mn-lt"/>
              </a:rPr>
              <a:t>mature horned sheep and goats </a:t>
            </a:r>
            <a:r>
              <a:rPr lang="en-US" dirty="0" smtClean="0">
                <a:latin typeface="+mn-lt"/>
              </a:rPr>
              <a:t>skull ossification may deflect </a:t>
            </a:r>
            <a:r>
              <a:rPr lang="en-US" dirty="0">
                <a:latin typeface="+mn-lt"/>
              </a:rPr>
              <a:t>some projectiles. In these animals, it is necessary to be very sure that the aiming point is behind the ridge between the horns. The path of the projectile should be angled slightly forward toward the base of the tongue as described for the captive bolt weapon. It should be noted that the brain in the mature goat is much further back than might be expected. </a:t>
            </a:r>
            <a:r>
              <a:rPr lang="en-US" dirty="0" smtClean="0">
                <a:latin typeface="+mn-lt"/>
              </a:rPr>
              <a:t>Consider the</a:t>
            </a:r>
            <a:r>
              <a:rPr lang="en-US" baseline="0" dirty="0" smtClean="0">
                <a:latin typeface="+mn-lt"/>
              </a:rPr>
              <a:t> </a:t>
            </a:r>
            <a:r>
              <a:rPr lang="en-US" dirty="0" smtClean="0">
                <a:latin typeface="+mn-lt"/>
              </a:rPr>
              <a:t>application </a:t>
            </a:r>
            <a:r>
              <a:rPr lang="en-US" dirty="0">
                <a:latin typeface="+mn-lt"/>
              </a:rPr>
              <a:t>of silencers to firearms </a:t>
            </a:r>
            <a:r>
              <a:rPr lang="en-US" dirty="0" smtClean="0">
                <a:latin typeface="+mn-lt"/>
              </a:rPr>
              <a:t>whenever </a:t>
            </a:r>
            <a:r>
              <a:rPr lang="en-US" dirty="0">
                <a:latin typeface="+mn-lt"/>
              </a:rPr>
              <a:t>possible to reduce noise and associated stress for both animals and people</a:t>
            </a:r>
            <a:r>
              <a:rPr lang="en-US" dirty="0" smtClean="0">
                <a:latin typeface="+mn-lt"/>
              </a:rPr>
              <a:t>. As a safety reminder, with the use of firearms for euthanasia, all nonessential personnel should be excluded from the site. Use extreme caution to avoid damage or injury to property or persons in the background beyond the animal.</a:t>
            </a:r>
          </a:p>
          <a:p>
            <a:endParaRPr lang="en-US" dirty="0" smtClean="0">
              <a:latin typeface="+mn-lt"/>
            </a:endParaRPr>
          </a:p>
          <a:p>
            <a:endParaRPr lang="en-US" dirty="0" smtClean="0">
              <a:latin typeface="Times New Roman" charset="0"/>
            </a:endParaRPr>
          </a:p>
        </p:txBody>
      </p:sp>
    </p:spTree>
    <p:extLst>
      <p:ext uri="{BB962C8B-B14F-4D97-AF65-F5344CB8AC3E}">
        <p14:creationId xmlns:p14="http://schemas.microsoft.com/office/powerpoint/2010/main" val="202823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latin typeface="+mn-lt"/>
              </a:rPr>
              <a:t>It </a:t>
            </a:r>
            <a:r>
              <a:rPr lang="en-US" dirty="0">
                <a:latin typeface="+mn-lt"/>
              </a:rPr>
              <a:t>may be </a:t>
            </a:r>
            <a:r>
              <a:rPr lang="en-US" dirty="0" smtClean="0">
                <a:latin typeface="+mn-lt"/>
              </a:rPr>
              <a:t>difficult, and potentially</a:t>
            </a:r>
            <a:r>
              <a:rPr lang="en-US" baseline="0" dirty="0" smtClean="0">
                <a:latin typeface="+mn-lt"/>
              </a:rPr>
              <a:t> dangerous,</a:t>
            </a:r>
            <a:r>
              <a:rPr lang="en-US" dirty="0" smtClean="0">
                <a:latin typeface="+mn-lt"/>
              </a:rPr>
              <a:t> </a:t>
            </a:r>
            <a:r>
              <a:rPr lang="en-US" dirty="0">
                <a:latin typeface="+mn-lt"/>
              </a:rPr>
              <a:t>to </a:t>
            </a:r>
            <a:r>
              <a:rPr lang="en-US" dirty="0" smtClean="0">
                <a:latin typeface="+mn-lt"/>
              </a:rPr>
              <a:t>use</a:t>
            </a:r>
            <a:r>
              <a:rPr lang="en-US" baseline="0" dirty="0" smtClean="0">
                <a:latin typeface="+mn-lt"/>
              </a:rPr>
              <a:t> electrocution on</a:t>
            </a:r>
            <a:r>
              <a:rPr lang="en-US" dirty="0" smtClean="0">
                <a:latin typeface="+mn-lt"/>
              </a:rPr>
              <a:t> caprine </a:t>
            </a:r>
            <a:r>
              <a:rPr lang="en-US" dirty="0">
                <a:latin typeface="+mn-lt"/>
              </a:rPr>
              <a:t>and ovine species in the field if adequate facilities are not available. </a:t>
            </a:r>
            <a:r>
              <a:rPr lang="en-US" dirty="0" smtClean="0">
                <a:latin typeface="+mn-lt"/>
              </a:rPr>
              <a:t>The amount of individual </a:t>
            </a:r>
            <a:r>
              <a:rPr lang="en-US" dirty="0">
                <a:latin typeface="+mn-lt"/>
              </a:rPr>
              <a:t>handling </a:t>
            </a:r>
            <a:r>
              <a:rPr lang="en-US" dirty="0" smtClean="0">
                <a:latin typeface="+mn-lt"/>
              </a:rPr>
              <a:t>necessary</a:t>
            </a:r>
            <a:r>
              <a:rPr lang="en-US" baseline="0" dirty="0" smtClean="0">
                <a:latin typeface="+mn-lt"/>
              </a:rPr>
              <a:t> for</a:t>
            </a:r>
            <a:r>
              <a:rPr lang="en-US" dirty="0" smtClean="0">
                <a:latin typeface="+mn-lt"/>
              </a:rPr>
              <a:t> </a:t>
            </a:r>
            <a:r>
              <a:rPr lang="en-US" dirty="0">
                <a:latin typeface="+mn-lt"/>
              </a:rPr>
              <a:t>small ruminants </a:t>
            </a:r>
            <a:r>
              <a:rPr lang="en-US" dirty="0" smtClean="0">
                <a:latin typeface="+mn-lt"/>
              </a:rPr>
              <a:t>using current</a:t>
            </a:r>
            <a:r>
              <a:rPr lang="en-US" baseline="0" dirty="0" smtClean="0">
                <a:latin typeface="+mn-lt"/>
              </a:rPr>
              <a:t> technology </a:t>
            </a:r>
            <a:r>
              <a:rPr lang="en-US" dirty="0" smtClean="0">
                <a:latin typeface="+mn-lt"/>
              </a:rPr>
              <a:t>makes </a:t>
            </a:r>
            <a:r>
              <a:rPr lang="en-US" dirty="0">
                <a:latin typeface="+mn-lt"/>
              </a:rPr>
              <a:t>this an unwieldy technique that should only be considered if there is no other practical method available. </a:t>
            </a:r>
            <a:r>
              <a:rPr lang="en-US" dirty="0" smtClean="0">
                <a:latin typeface="+mn-lt"/>
              </a:rPr>
              <a:t>If electrocution is used for euthanasia,</a:t>
            </a:r>
            <a:r>
              <a:rPr lang="en-US" baseline="0" dirty="0" smtClean="0">
                <a:latin typeface="+mn-lt"/>
              </a:rPr>
              <a:t> t</a:t>
            </a:r>
            <a:r>
              <a:rPr lang="en-US" dirty="0" smtClean="0">
                <a:latin typeface="+mn-lt"/>
              </a:rPr>
              <a:t>he </a:t>
            </a:r>
            <a:r>
              <a:rPr lang="en-US" dirty="0">
                <a:latin typeface="+mn-lt"/>
              </a:rPr>
              <a:t>electrodes must be positioned to ensure that the electric current passes directly through the brain to achieve stunning. This can be accomplished either by positioning the electrodes from ear to ear or from poll to muzzle. It is critical that the animal is rendered unconscious before proceeding. After stunning, the electrodes should be rapidly repositioned to pass current through the heart and produce fibrillation. The electrodes should be positioned on the sides of the animal over the heart or on the dorsal and ventral regions of the body. </a:t>
            </a:r>
          </a:p>
        </p:txBody>
      </p:sp>
    </p:spTree>
    <p:extLst>
      <p:ext uri="{BB962C8B-B14F-4D97-AF65-F5344CB8AC3E}">
        <p14:creationId xmlns:p14="http://schemas.microsoft.com/office/powerpoint/2010/main" val="250234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defRPr/>
            </a:pPr>
            <a:r>
              <a:rPr lang="en-US" smtClean="0"/>
              <a:t>FAD PReP/NAHEMS Guidelines: MDE-Sheep &amp; Goat</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pPr>
              <a:defRPr/>
            </a:pPr>
            <a:fld id="{A1E4DC1C-6D79-4E9F-9660-E43106D9B1BE}" type="slidenum">
              <a:rPr lang="en-US" smtClean="0"/>
              <a:pPr>
                <a:defRPr/>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MDE-Sheep &amp; Goat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88DA46C8-08F4-4D36-A93B-65AEC249BAB1}"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defRPr/>
            </a:pPr>
            <a:r>
              <a:rPr lang="en-US" smtClean="0"/>
              <a:t>FAD PReP/NAHEMS Guidelines: MDE-Sheep &amp; Goat</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A1E4DC1C-6D79-4E9F-9660-E43106D9B1BE}" type="slidenum">
              <a:rPr lang="en-US" smtClean="0"/>
              <a:pPr>
                <a:defRPr/>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defRPr/>
            </a:pPr>
            <a:r>
              <a:rPr lang="en-US" smtClean="0"/>
              <a:t>USDA APHIS and CFSPH</a:t>
            </a:r>
            <a:endParaRPr lang="en-US" dirty="0"/>
          </a:p>
        </p:txBody>
      </p:sp>
      <p:sp>
        <p:nvSpPr>
          <p:cNvPr id="6" name="Footer Placeholder 5"/>
          <p:cNvSpPr>
            <a:spLocks noGrp="1"/>
          </p:cNvSpPr>
          <p:nvPr>
            <p:ph type="ftr" sz="quarter" idx="11"/>
          </p:nvPr>
        </p:nvSpPr>
        <p:spPr/>
        <p:txBody>
          <a:bodyPr/>
          <a:lstStyle/>
          <a:p>
            <a:pPr algn="l">
              <a:defRPr/>
            </a:pPr>
            <a:r>
              <a:rPr lang="en-US" smtClean="0"/>
              <a:t>FAD PReP/NAHEMS Guidelines: MDE-Sheep &amp; Goat</a:t>
            </a:r>
            <a:endParaRPr lang="en-US" dirty="0"/>
          </a:p>
        </p:txBody>
      </p:sp>
      <p:sp>
        <p:nvSpPr>
          <p:cNvPr id="7" name="Slide Number Placeholder 6"/>
          <p:cNvSpPr>
            <a:spLocks noGrp="1"/>
          </p:cNvSpPr>
          <p:nvPr>
            <p:ph type="sldNum" sz="quarter" idx="12"/>
          </p:nvPr>
        </p:nvSpPr>
        <p:spPr/>
        <p:txBody>
          <a:bodyPr/>
          <a:lstStyle/>
          <a:p>
            <a:pPr>
              <a:defRPr/>
            </a:pPr>
            <a:fld id="{3489CE63-642D-4856-8EE5-DA762AE8B5AF}" type="slidenum">
              <a:rPr lang="en-US" smtClean="0"/>
              <a:pPr>
                <a:defRPr/>
              </a:pPr>
              <a:t>‹#›</a:t>
            </a:fld>
            <a:endParaRPr lang="en-US" dirty="0"/>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defRPr/>
            </a:pP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defRPr/>
            </a:pPr>
            <a:r>
              <a:rPr lang="en-US" smtClean="0"/>
              <a:t>FAD PReP/NAHEMS Guidelines: MDE-Sheep &amp; Goat</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pPr>
              <a:defRPr/>
            </a:pPr>
            <a:fld id="{3239BD45-CAA9-4660-AA39-8522E211BAFB}" type="slidenum">
              <a:rPr lang="en-US" smtClean="0"/>
              <a:pPr>
                <a:defRPr/>
              </a:pPr>
              <a:t>‹#›</a:t>
            </a:fld>
            <a:endParaRPr lang="en-US" dirty="0"/>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a:defRPr/>
            </a:pPr>
            <a:r>
              <a:rPr lang="en-US" smtClean="0"/>
              <a:t>USDA APHIS and CFSPH</a:t>
            </a:r>
            <a:endParaRPr lang="en-US" dirty="0"/>
          </a:p>
        </p:txBody>
      </p:sp>
      <p:sp>
        <p:nvSpPr>
          <p:cNvPr id="4" name="Footer Placeholder 3"/>
          <p:cNvSpPr>
            <a:spLocks noGrp="1"/>
          </p:cNvSpPr>
          <p:nvPr>
            <p:ph type="ftr" sz="quarter" idx="11"/>
          </p:nvPr>
        </p:nvSpPr>
        <p:spPr/>
        <p:txBody>
          <a:bodyPr/>
          <a:lstStyle/>
          <a:p>
            <a:pPr algn="l">
              <a:defRPr/>
            </a:pPr>
            <a:r>
              <a:rPr lang="en-US" smtClean="0"/>
              <a:t>FAD PReP/NAHEMS Guidelines: MDE-Sheep &amp; Goat</a:t>
            </a:r>
            <a:endParaRPr lang="en-US" dirty="0"/>
          </a:p>
        </p:txBody>
      </p:sp>
      <p:sp>
        <p:nvSpPr>
          <p:cNvPr id="5" name="Slide Number Placeholder 4"/>
          <p:cNvSpPr>
            <a:spLocks noGrp="1"/>
          </p:cNvSpPr>
          <p:nvPr>
            <p:ph type="sldNum" sz="quarter" idx="12"/>
          </p:nvPr>
        </p:nvSpPr>
        <p:spPr/>
        <p:txBody>
          <a:bodyPr/>
          <a:lstStyle/>
          <a:p>
            <a:pPr>
              <a:defRPr/>
            </a:pPr>
            <a:fld id="{1C6CB778-9ABC-41F5-AFD3-DED4AB08358C}" type="slidenum">
              <a:rPr lang="en-US" smtClean="0"/>
              <a:pPr>
                <a:defRPr/>
              </a:pPr>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defRPr/>
            </a:pPr>
            <a:r>
              <a:rPr lang="en-US" smtClean="0"/>
              <a:t>USDA APHIS and CFSPH</a:t>
            </a:r>
            <a:endParaRPr lang="en-US" dirty="0"/>
          </a:p>
        </p:txBody>
      </p:sp>
      <p:sp>
        <p:nvSpPr>
          <p:cNvPr id="3" name="Footer Placeholder 2"/>
          <p:cNvSpPr>
            <a:spLocks noGrp="1"/>
          </p:cNvSpPr>
          <p:nvPr>
            <p:ph type="ftr" sz="quarter" idx="11"/>
          </p:nvPr>
        </p:nvSpPr>
        <p:spPr/>
        <p:txBody>
          <a:bodyPr/>
          <a:lstStyle/>
          <a:p>
            <a:pPr algn="l">
              <a:defRPr/>
            </a:pPr>
            <a:r>
              <a:rPr lang="en-US" smtClean="0"/>
              <a:t>FAD PReP/NAHEMS Guidelines: MDE-Sheep &amp; Goat</a:t>
            </a:r>
            <a:endParaRPr lang="en-US" dirty="0"/>
          </a:p>
        </p:txBody>
      </p:sp>
      <p:sp>
        <p:nvSpPr>
          <p:cNvPr id="4" name="Slide Number Placeholder 3"/>
          <p:cNvSpPr>
            <a:spLocks noGrp="1"/>
          </p:cNvSpPr>
          <p:nvPr>
            <p:ph type="sldNum" sz="quarter" idx="12"/>
          </p:nvPr>
        </p:nvSpPr>
        <p:spPr/>
        <p:txBody>
          <a:bodyPr/>
          <a:lstStyle/>
          <a:p>
            <a:pPr>
              <a:defRPr/>
            </a:pPr>
            <a:fld id="{4954C772-BA27-46F9-BDE2-FE7F74053D11}" type="slidenum">
              <a:rPr lang="en-US" smtClean="0"/>
              <a:pPr>
                <a:defRPr/>
              </a:pPr>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MDE-Sheep &amp; Goat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A1E4DC1C-6D79-4E9F-9660-E43106D9B1BE}"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MDE-Sheep &amp; Goat</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A1E4DC1C-6D79-4E9F-9660-E43106D9B1BE}" type="slidenum">
              <a:rPr lang="en-US" smtClean="0"/>
              <a:pPr>
                <a:defRPr/>
              </a:pPr>
              <a:t>‹#›</a:t>
            </a:fld>
            <a:endParaRPr lang="en-US" dirty="0"/>
          </a:p>
        </p:txBody>
      </p:sp>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naherc.sws.iastate.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p:txBody>
          <a:bodyPr/>
          <a:lstStyle/>
          <a:p>
            <a:pPr eaLnBrk="1" hangingPunct="1"/>
            <a:r>
              <a:rPr lang="en-US" dirty="0" smtClean="0">
                <a:latin typeface="Verdana" charset="0"/>
                <a:ea typeface="Verdana" charset="0"/>
                <a:cs typeface="Verdana" charset="0"/>
              </a:rPr>
              <a:t>Mass Depopulation </a:t>
            </a:r>
            <a:br>
              <a:rPr lang="en-US" dirty="0" smtClean="0">
                <a:latin typeface="Verdana" charset="0"/>
                <a:ea typeface="Verdana" charset="0"/>
                <a:cs typeface="Verdana" charset="0"/>
              </a:rPr>
            </a:br>
            <a:r>
              <a:rPr lang="en-US" dirty="0" smtClean="0">
                <a:latin typeface="Verdana" charset="0"/>
                <a:ea typeface="Verdana" charset="0"/>
                <a:cs typeface="Verdana" charset="0"/>
              </a:rPr>
              <a:t>&amp; Euthanasia</a:t>
            </a:r>
          </a:p>
        </p:txBody>
      </p:sp>
      <p:sp>
        <p:nvSpPr>
          <p:cNvPr id="19458" name="Subtitle 2"/>
          <p:cNvSpPr>
            <a:spLocks noGrp="1"/>
          </p:cNvSpPr>
          <p:nvPr>
            <p:ph type="subTitle" idx="1"/>
          </p:nvPr>
        </p:nvSpPr>
        <p:spPr>
          <a:xfrm>
            <a:off x="2590800" y="4005064"/>
            <a:ext cx="5867400" cy="720080"/>
          </a:xfrm>
        </p:spPr>
        <p:txBody>
          <a:bodyPr/>
          <a:lstStyle/>
          <a:p>
            <a:pPr eaLnBrk="1" hangingPunct="1"/>
            <a:r>
              <a:rPr lang="en-US" dirty="0" smtClean="0">
                <a:latin typeface="Verdana" charset="0"/>
                <a:ea typeface="Verdana" charset="0"/>
                <a:cs typeface="Verdana" charset="0"/>
              </a:rPr>
              <a:t>Sheep &amp; Goat Euthanasia</a:t>
            </a:r>
          </a:p>
        </p:txBody>
      </p:sp>
      <p:sp>
        <p:nvSpPr>
          <p:cNvPr id="4" name="TextBox 3"/>
          <p:cNvSpPr txBox="1"/>
          <p:nvPr/>
        </p:nvSpPr>
        <p:spPr>
          <a:xfrm>
            <a:off x="2590800" y="5013176"/>
            <a:ext cx="5867400" cy="646331"/>
          </a:xfrm>
          <a:prstGeom prst="rect">
            <a:avLst/>
          </a:prstGeom>
          <a:noFill/>
        </p:spPr>
        <p:txBody>
          <a:bodyPr wrap="square" rtlCol="0">
            <a:spAutoFit/>
          </a:bodyPr>
          <a:lstStyle/>
          <a:p>
            <a:pPr algn="l"/>
            <a:r>
              <a:rPr lang="en-US" sz="1800" i="1" dirty="0" smtClean="0">
                <a:latin typeface="+mn-lt"/>
              </a:rPr>
              <a:t>Adapted from the FAD </a:t>
            </a:r>
            <a:r>
              <a:rPr lang="en-US" sz="1800" i="1" dirty="0" err="1" smtClean="0">
                <a:latin typeface="+mn-lt"/>
              </a:rPr>
              <a:t>PReP</a:t>
            </a:r>
            <a:r>
              <a:rPr lang="en-US" sz="1800" i="1" dirty="0" smtClean="0">
                <a:latin typeface="+mn-lt"/>
              </a:rPr>
              <a:t>/NAHEMS </a:t>
            </a:r>
            <a:br>
              <a:rPr lang="en-US" sz="1800" i="1" dirty="0" smtClean="0">
                <a:latin typeface="+mn-lt"/>
              </a:rPr>
            </a:br>
            <a:r>
              <a:rPr lang="en-US" sz="1800" i="1" dirty="0" smtClean="0">
                <a:latin typeface="+mn-lt"/>
              </a:rPr>
              <a:t>Guidelines: Mass Depopulation and Euthanasia (2015)</a:t>
            </a:r>
            <a:endParaRPr lang="en-US" sz="1800" i="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idx="1"/>
          </p:nvPr>
        </p:nvSpPr>
        <p:spPr/>
        <p:txBody>
          <a:bodyPr/>
          <a:lstStyle/>
          <a:p>
            <a:r>
              <a:rPr lang="en-US" dirty="0">
                <a:latin typeface="Verdana" charset="0"/>
                <a:ea typeface="Verdana" charset="0"/>
                <a:cs typeface="Verdana" charset="0"/>
              </a:rPr>
              <a:t>A</a:t>
            </a:r>
            <a:r>
              <a:rPr lang="en-US" dirty="0" smtClean="0">
                <a:latin typeface="Verdana" charset="0"/>
                <a:ea typeface="Verdana" charset="0"/>
                <a:cs typeface="Verdana" charset="0"/>
              </a:rPr>
              <a:t>cceptable</a:t>
            </a:r>
            <a:r>
              <a:rPr lang="en-US" dirty="0">
                <a:latin typeface="Verdana" charset="0"/>
                <a:ea typeface="Verdana" charset="0"/>
                <a:cs typeface="Verdana" charset="0"/>
              </a:rPr>
              <a:t>, but impractical euthanasia method</a:t>
            </a:r>
          </a:p>
          <a:p>
            <a:pPr lvl="1"/>
            <a:r>
              <a:rPr lang="en-US" dirty="0">
                <a:latin typeface="Verdana" charset="0"/>
                <a:ea typeface="Verdana" charset="0"/>
                <a:cs typeface="Verdana" charset="0"/>
              </a:rPr>
              <a:t>Extensive infrastructure needed</a:t>
            </a:r>
          </a:p>
          <a:p>
            <a:r>
              <a:rPr lang="en-US" dirty="0">
                <a:latin typeface="Verdana" charset="0"/>
                <a:ea typeface="Verdana" charset="0"/>
                <a:cs typeface="Verdana" charset="0"/>
              </a:rPr>
              <a:t>Truck or tight room could be used as chamber, with careful planning</a:t>
            </a:r>
          </a:p>
        </p:txBody>
      </p:sp>
      <p:sp>
        <p:nvSpPr>
          <p:cNvPr id="6" name="Date Placeholder 5"/>
          <p:cNvSpPr>
            <a:spLocks noGrp="1"/>
          </p:cNvSpPr>
          <p:nvPr>
            <p:ph type="dt" sz="half" idx="2"/>
          </p:nvPr>
        </p:nvSpPr>
        <p:spPr/>
        <p:txBody>
          <a:bodyPr/>
          <a:lstStyle/>
          <a:p>
            <a:pPr algn="r">
              <a:defRPr/>
            </a:pPr>
            <a:r>
              <a:rPr lang="en-US" dirty="0">
                <a:latin typeface="+mn-lt"/>
              </a:rPr>
              <a:t>USDA APHIS and CFSPH</a:t>
            </a:r>
          </a:p>
        </p:txBody>
      </p:sp>
      <p:sp>
        <p:nvSpPr>
          <p:cNvPr id="5" name="Footer Placeholder 4"/>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35841" name="Rectangle 2"/>
          <p:cNvSpPr>
            <a:spLocks noGrp="1"/>
          </p:cNvSpPr>
          <p:nvPr>
            <p:ph type="title"/>
          </p:nvPr>
        </p:nvSpPr>
        <p:spPr/>
        <p:txBody>
          <a:bodyPr/>
          <a:lstStyle/>
          <a:p>
            <a:r>
              <a:rPr lang="en-US">
                <a:latin typeface="Verdana" charset="0"/>
                <a:ea typeface="Verdana" charset="0"/>
                <a:cs typeface="Verdana" charset="0"/>
              </a:rPr>
              <a:t>Carbon Dioxide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Second shot</a:t>
            </a:r>
          </a:p>
          <a:p>
            <a:r>
              <a:rPr lang="en-US" dirty="0"/>
              <a:t>IV potassium chloride or magnesium </a:t>
            </a:r>
            <a:r>
              <a:rPr lang="en-US" dirty="0" smtClean="0"/>
              <a:t>sulfate</a:t>
            </a:r>
          </a:p>
          <a:p>
            <a:r>
              <a:rPr lang="en-US" dirty="0" smtClean="0"/>
              <a:t>Pithing </a:t>
            </a:r>
          </a:p>
          <a:p>
            <a:r>
              <a:rPr lang="en-US" dirty="0"/>
              <a:t>Exsanguination</a:t>
            </a:r>
          </a:p>
          <a:p>
            <a:endParaRPr lang="en-US" dirty="0" smtClean="0"/>
          </a:p>
          <a:p>
            <a:endParaRPr lang="en-US" dirty="0"/>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5" name="Title 4"/>
          <p:cNvSpPr>
            <a:spLocks noGrp="1"/>
          </p:cNvSpPr>
          <p:nvPr>
            <p:ph type="title"/>
          </p:nvPr>
        </p:nvSpPr>
        <p:spPr/>
        <p:txBody>
          <a:bodyPr/>
          <a:lstStyle/>
          <a:p>
            <a:r>
              <a:rPr lang="en-US" dirty="0" smtClean="0"/>
              <a:t>Adjunct Methods</a:t>
            </a:r>
            <a:endParaRPr lang="en-US"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8048" b="3950"/>
          <a:stretch/>
        </p:blipFill>
        <p:spPr bwMode="auto">
          <a:xfrm>
            <a:off x="5436096" y="2779187"/>
            <a:ext cx="3168352" cy="3098085"/>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72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Confirmation of death can be difficult</a:t>
            </a:r>
          </a:p>
          <a:p>
            <a:pPr lvl="1"/>
            <a:r>
              <a:rPr lang="en-US" dirty="0" smtClean="0"/>
              <a:t>Sustained lack of heartbeat and respiration</a:t>
            </a:r>
          </a:p>
          <a:p>
            <a:pPr lvl="1"/>
            <a:r>
              <a:rPr lang="en-US" dirty="0" smtClean="0"/>
              <a:t>Rigor mortis</a:t>
            </a:r>
            <a:endParaRPr lang="en-US" dirty="0"/>
          </a:p>
          <a:p>
            <a:pPr lvl="1"/>
            <a:r>
              <a:rPr lang="en-US" dirty="0"/>
              <a:t>Evaluate by competent, experienced personnel</a:t>
            </a:r>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2"/>
          </p:nvPr>
        </p:nvSpPr>
        <p:spPr/>
        <p:txBody>
          <a:bodyPr/>
          <a:lstStyle/>
          <a:p>
            <a:pPr algn="r">
              <a:defRPr/>
            </a:pPr>
            <a:r>
              <a:rPr lang="en-US" dirty="0">
                <a:latin typeface="+mn-lt"/>
              </a:rPr>
              <a:t>USDA APHIS and CFSPH</a:t>
            </a:r>
          </a:p>
        </p:txBody>
      </p:sp>
      <p:sp>
        <p:nvSpPr>
          <p:cNvPr id="5" name="Footer Placeholder 4"/>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3" name="Title 2"/>
          <p:cNvSpPr>
            <a:spLocks noGrp="1"/>
          </p:cNvSpPr>
          <p:nvPr>
            <p:ph type="title"/>
          </p:nvPr>
        </p:nvSpPr>
        <p:spPr/>
        <p:txBody>
          <a:bodyPr/>
          <a:lstStyle/>
          <a:p>
            <a:r>
              <a:rPr lang="en-US" dirty="0" smtClean="0"/>
              <a:t>Confirmation of Death</a:t>
            </a:r>
            <a:endParaRPr lang="en-US" dirty="0"/>
          </a:p>
        </p:txBody>
      </p:sp>
    </p:spTree>
    <p:extLst>
      <p:ext uri="{BB962C8B-B14F-4D97-AF65-F5344CB8AC3E}">
        <p14:creationId xmlns:p14="http://schemas.microsoft.com/office/powerpoint/2010/main" val="118875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51520" y="1556792"/>
            <a:ext cx="5688632" cy="4876800"/>
          </a:xfrm>
        </p:spPr>
        <p:txBody>
          <a:bodyPr>
            <a:noAutofit/>
          </a:bodyPr>
          <a:lstStyle/>
          <a:p>
            <a:r>
              <a:rPr lang="en-US" sz="2400" dirty="0" smtClean="0"/>
              <a:t>FAD </a:t>
            </a:r>
            <a:r>
              <a:rPr lang="en-US" sz="2400" dirty="0" err="1" smtClean="0"/>
              <a:t>PReP</a:t>
            </a:r>
            <a:r>
              <a:rPr lang="en-US" sz="2400" smtClean="0"/>
              <a:t>/NAHEMS Guidelines: Mass Depopulation and </a:t>
            </a:r>
            <a:r>
              <a:rPr lang="en-US" sz="2400" dirty="0" smtClean="0"/>
              <a:t>Euthanasia (MDE) (2015)</a:t>
            </a:r>
          </a:p>
          <a:p>
            <a:pPr lvl="1"/>
            <a:r>
              <a:rPr lang="en-US" sz="2000" dirty="0">
                <a:hlinkClick r:id="rId3"/>
              </a:rPr>
              <a:t>http://</a:t>
            </a:r>
            <a:r>
              <a:rPr lang="en-US" sz="2000" dirty="0" smtClean="0">
                <a:hlinkClick r:id="rId3"/>
              </a:rPr>
              <a:t>www.aphis.usda.gov/fadprep</a:t>
            </a:r>
            <a:endParaRPr lang="en-US" sz="2000" dirty="0" smtClean="0"/>
          </a:p>
          <a:p>
            <a:pPr marL="457200" lvl="1" indent="0">
              <a:buNone/>
            </a:pPr>
            <a:endParaRPr lang="en-US" sz="2000" dirty="0"/>
          </a:p>
          <a:p>
            <a:r>
              <a:rPr lang="en-US" sz="2400" dirty="0" smtClean="0"/>
              <a:t>MDE web-based training module</a:t>
            </a:r>
          </a:p>
          <a:p>
            <a:pPr lvl="1"/>
            <a:r>
              <a:rPr lang="en-US" sz="2000" dirty="0" smtClean="0">
                <a:hlinkClick r:id="rId4"/>
              </a:rPr>
              <a:t>http://naherc.sws.iastate.edu/</a:t>
            </a:r>
            <a:endParaRPr lang="en-US" sz="2000" dirty="0" smtClean="0"/>
          </a:p>
        </p:txBody>
      </p:sp>
      <p:sp>
        <p:nvSpPr>
          <p:cNvPr id="2" name="Date Placeholder 1"/>
          <p:cNvSpPr>
            <a:spLocks noGrp="1"/>
          </p:cNvSpPr>
          <p:nvPr>
            <p:ph type="dt" sz="half" idx="2"/>
          </p:nvPr>
        </p:nvSpPr>
        <p:spPr/>
        <p:txBody>
          <a:bodyPr/>
          <a:lstStyle/>
          <a:p>
            <a:pPr algn="r">
              <a:defRPr/>
            </a:pPr>
            <a:r>
              <a:rPr lang="en-US" dirty="0">
                <a:latin typeface="+mn-lt"/>
              </a:rPr>
              <a:t>USDA</a:t>
            </a:r>
            <a:r>
              <a:rPr lang="en-US" dirty="0" smtClean="0">
                <a:solidFill>
                  <a:prstClr val="black">
                    <a:tint val="75000"/>
                  </a:prstClr>
                </a:solidFill>
                <a:latin typeface="Calibri"/>
              </a:rPr>
              <a:t> APHIS and CFSPH</a:t>
            </a:r>
            <a:endParaRPr lang="en-US" dirty="0">
              <a:solidFill>
                <a:prstClr val="black">
                  <a:tint val="75000"/>
                </a:prstClr>
              </a:solidFill>
              <a:latin typeface="Calibri"/>
            </a:endParaRPr>
          </a:p>
        </p:txBody>
      </p:sp>
      <p:sp>
        <p:nvSpPr>
          <p:cNvPr id="3" name="Footer Placeholder 2"/>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39937" name="Title 1"/>
          <p:cNvSpPr>
            <a:spLocks noGrp="1"/>
          </p:cNvSpPr>
          <p:nvPr>
            <p:ph type="title"/>
          </p:nvPr>
        </p:nvSpPr>
        <p:spPr/>
        <p:txBody>
          <a:bodyPr/>
          <a:lstStyle/>
          <a:p>
            <a:r>
              <a:rPr lang="en-US" dirty="0" smtClean="0"/>
              <a:t>For More Information</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618" y="1556792"/>
            <a:ext cx="2854364" cy="3693884"/>
          </a:xfrm>
          <a:prstGeom prst="rect">
            <a:avLst/>
          </a:prstGeom>
          <a:ln w="38100">
            <a:solidFill>
              <a:srgbClr val="17375E"/>
            </a:solidFill>
          </a:ln>
        </p:spPr>
      </p:pic>
    </p:spTree>
    <p:extLst>
      <p:ext uri="{BB962C8B-B14F-4D97-AF65-F5344CB8AC3E}">
        <p14:creationId xmlns:p14="http://schemas.microsoft.com/office/powerpoint/2010/main" val="831897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9492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r>
              <a:rPr lang="en-US" sz="2400" dirty="0" smtClean="0">
                <a:solidFill>
                  <a:prstClr val="black"/>
                </a:solidFill>
              </a:rPr>
              <a:t>):</a:t>
            </a:r>
            <a:endParaRPr lang="en-US" sz="2400" dirty="0">
              <a:solidFill>
                <a:prstClr val="black"/>
              </a:solidFill>
            </a:endParaRPr>
          </a:p>
          <a:p>
            <a:pPr marL="171450" lvl="0" indent="-173038">
              <a:spcBef>
                <a:spcPts val="600"/>
              </a:spcBef>
              <a:tabLst>
                <a:tab pos="1149350" algn="l"/>
              </a:tabLst>
            </a:pPr>
            <a:r>
              <a:rPr lang="en-US" sz="2000" dirty="0" err="1">
                <a:solidFill>
                  <a:prstClr val="black"/>
                </a:solidFill>
              </a:rPr>
              <a:t>Reneé</a:t>
            </a:r>
            <a:r>
              <a:rPr lang="en-US" sz="2000" dirty="0">
                <a:solidFill>
                  <a:prstClr val="black"/>
                </a:solidFill>
              </a:rPr>
              <a:t> </a:t>
            </a:r>
            <a:r>
              <a:rPr lang="en-US" sz="2000" dirty="0" err="1">
                <a:solidFill>
                  <a:prstClr val="black"/>
                </a:solidFill>
              </a:rPr>
              <a:t>Dewell</a:t>
            </a:r>
            <a:r>
              <a:rPr lang="en-US" sz="2000" dirty="0">
                <a:solidFill>
                  <a:prstClr val="black"/>
                </a:solidFill>
              </a:rPr>
              <a:t> DVM,MS</a:t>
            </a:r>
          </a:p>
          <a:p>
            <a:pPr marL="171450" lvl="0" indent="-173038">
              <a:spcBef>
                <a:spcPts val="600"/>
              </a:spcBef>
              <a:tabLst>
                <a:tab pos="1149350" algn="l"/>
              </a:tabLst>
            </a:pPr>
            <a:r>
              <a:rPr lang="en-US" sz="2000" dirty="0" err="1">
                <a:solidFill>
                  <a:prstClr val="black"/>
                </a:solidFill>
                <a:latin typeface="Verdana" charset="0"/>
                <a:ea typeface="Verdana" charset="0"/>
                <a:cs typeface="Verdana" charset="0"/>
              </a:rPr>
              <a:t>Nichollette</a:t>
            </a:r>
            <a:r>
              <a:rPr lang="en-US" sz="2000" dirty="0">
                <a:solidFill>
                  <a:prstClr val="black"/>
                </a:solidFill>
                <a:latin typeface="Verdana" charset="0"/>
                <a:ea typeface="Verdana" charset="0"/>
                <a:cs typeface="Verdana" charset="0"/>
              </a:rPr>
              <a:t> Rider, Veterinary Student</a:t>
            </a:r>
          </a:p>
          <a:p>
            <a:pPr marL="0" lvl="0" indent="0">
              <a:spcBef>
                <a:spcPts val="600"/>
              </a:spcBef>
              <a:buNone/>
              <a:tabLst>
                <a:tab pos="1149350" algn="l"/>
              </a:tabLst>
            </a:pPr>
            <a:endParaRPr lang="en-US" sz="2000" dirty="0">
              <a:solidFill>
                <a:prstClr val="black"/>
              </a:solidFill>
            </a:endParaRPr>
          </a:p>
          <a:p>
            <a:pPr marL="0" lvl="0" indent="0">
              <a:spcBef>
                <a:spcPts val="600"/>
              </a:spcBef>
              <a:buNone/>
              <a:tabLst>
                <a:tab pos="1149350" algn="l"/>
              </a:tabLst>
            </a:pPr>
            <a:r>
              <a:rPr lang="en-US" sz="2400" dirty="0">
                <a:solidFill>
                  <a:prstClr val="black"/>
                </a:solidFill>
              </a:rPr>
              <a:t>Significant contributions to the content were provided </a:t>
            </a:r>
            <a:r>
              <a:rPr lang="en-US" sz="2400">
                <a:solidFill>
                  <a:prstClr val="black"/>
                </a:solidFill>
              </a:rPr>
              <a:t>by </a:t>
            </a:r>
            <a:r>
              <a:rPr lang="en-US" sz="2400" smtClean="0">
                <a:solidFill>
                  <a:prstClr val="black"/>
                </a:solidFill>
              </a:rPr>
              <a:t/>
            </a:r>
            <a:br>
              <a:rPr lang="en-US" sz="2400" smtClean="0">
                <a:solidFill>
                  <a:prstClr val="black"/>
                </a:solidFill>
              </a:rPr>
            </a:br>
            <a:r>
              <a:rPr lang="en-US" sz="2400" smtClean="0">
                <a:solidFill>
                  <a:prstClr val="black"/>
                </a:solidFill>
              </a:rPr>
              <a:t>USDA </a:t>
            </a:r>
            <a:r>
              <a:rPr lang="en-US" sz="2400" dirty="0" smtClean="0">
                <a:solidFill>
                  <a:prstClr val="black"/>
                </a:solidFill>
              </a:rPr>
              <a:t>APHIS VS:</a:t>
            </a:r>
          </a:p>
          <a:p>
            <a:pPr marL="171450" lvl="0" indent="-173038">
              <a:spcBef>
                <a:spcPts val="600"/>
              </a:spcBef>
              <a:tabLst>
                <a:tab pos="1149350" algn="l"/>
              </a:tabLst>
            </a:pPr>
            <a:r>
              <a:rPr lang="en-US" sz="2000" dirty="0" smtClean="0">
                <a:solidFill>
                  <a:prstClr val="black"/>
                </a:solidFill>
                <a:latin typeface="Verdana" charset="0"/>
                <a:ea typeface="Verdana" charset="0"/>
                <a:cs typeface="Verdana" charset="0"/>
              </a:rPr>
              <a:t>Lori P. Miller, PE</a:t>
            </a:r>
          </a:p>
          <a:p>
            <a:pPr marL="171450" lvl="0" indent="-173038">
              <a:spcBef>
                <a:spcPts val="600"/>
              </a:spcBef>
              <a:tabLst>
                <a:tab pos="1149350" algn="l"/>
              </a:tabLst>
            </a:pPr>
            <a:r>
              <a:rPr lang="en-US" sz="2000" dirty="0" smtClean="0">
                <a:solidFill>
                  <a:prstClr val="black"/>
                </a:solidFill>
                <a:latin typeface="Verdana" charset="0"/>
                <a:ea typeface="Verdana" charset="0"/>
                <a:cs typeface="Verdana" charset="0"/>
              </a:rPr>
              <a:t>Darrel </a:t>
            </a:r>
            <a:r>
              <a:rPr lang="en-US" sz="2000" dirty="0">
                <a:solidFill>
                  <a:prstClr val="black"/>
                </a:solidFill>
                <a:latin typeface="Verdana" charset="0"/>
                <a:ea typeface="Verdana" charset="0"/>
                <a:cs typeface="Verdana" charset="0"/>
              </a:rPr>
              <a:t>K. Styles, DVM, PhD</a:t>
            </a:r>
            <a:endParaRPr lang="en-US" sz="2000"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defRPr/>
            </a:pPr>
            <a:r>
              <a:rPr lang="en-US" dirty="0" smtClean="0">
                <a:solidFill>
                  <a:prstClr val="black">
                    <a:tint val="75000"/>
                  </a:prstClr>
                </a:solidFill>
                <a:latin typeface="Calibri"/>
              </a:rPr>
              <a:t>USDA APHIS and CFSPH</a:t>
            </a:r>
            <a:endParaRPr lang="en-US" dirty="0">
              <a:solidFill>
                <a:prstClr val="black">
                  <a:tint val="75000"/>
                </a:prstClr>
              </a:solidFill>
              <a:latin typeface="Calibri"/>
            </a:endParaRPr>
          </a:p>
        </p:txBody>
      </p:sp>
      <p:sp>
        <p:nvSpPr>
          <p:cNvPr id="3" name="Footer Placeholder 2"/>
          <p:cNvSpPr>
            <a:spLocks noGrp="1"/>
          </p:cNvSpPr>
          <p:nvPr>
            <p:ph type="ftr" sz="quarter" idx="3"/>
          </p:nvPr>
        </p:nvSpPr>
        <p:spPr/>
        <p:txBody>
          <a:bodyPr/>
          <a:lstStyle/>
          <a:p>
            <a:pPr algn="l">
              <a:defRPr/>
            </a:pPr>
            <a:r>
              <a:rPr lang="en-US" smtClean="0">
                <a:solidFill>
                  <a:prstClr val="black">
                    <a:tint val="75000"/>
                  </a:prstClr>
                </a:solidFill>
                <a:latin typeface="Calibri"/>
              </a:rPr>
              <a:t>FAD PReP/NAHEMS Guidelines: MDE-Sheep &amp; Goat</a:t>
            </a:r>
            <a:endParaRPr lang="en-US" dirty="0">
              <a:solidFill>
                <a:prstClr val="black">
                  <a:tint val="75000"/>
                </a:prstClr>
              </a:solidFill>
              <a:latin typeface="Calibri"/>
            </a:endParaRPr>
          </a:p>
        </p:txBody>
      </p:sp>
      <p:sp>
        <p:nvSpPr>
          <p:cNvPr id="39937" name="Title 1"/>
          <p:cNvSpPr>
            <a:spLocks noGrp="1"/>
          </p:cNvSpPr>
          <p:nvPr>
            <p:ph type="title"/>
          </p:nvPr>
        </p:nvSpPr>
        <p:spPr/>
        <p:txBody>
          <a:bodyPr/>
          <a:lstStyle/>
          <a:p>
            <a:r>
              <a:rPr lang="en-US" dirty="0"/>
              <a:t>Guidelines Content</a:t>
            </a:r>
            <a:endParaRPr lang="en-US"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618" y="1556792"/>
            <a:ext cx="2854364" cy="3693884"/>
          </a:xfrm>
          <a:prstGeom prst="rect">
            <a:avLst/>
          </a:prstGeom>
          <a:ln w="38100">
            <a:solidFill>
              <a:srgbClr val="17375E"/>
            </a:solidFill>
          </a:ln>
        </p:spPr>
      </p:pic>
    </p:spTree>
    <p:extLst>
      <p:ext uri="{BB962C8B-B14F-4D97-AF65-F5344CB8AC3E}">
        <p14:creationId xmlns:p14="http://schemas.microsoft.com/office/powerpoint/2010/main" val="2990909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fontAlgn="auto">
              <a:lnSpc>
                <a:spcPct val="170000"/>
              </a:lnSpc>
              <a:spcAft>
                <a:spcPts val="0"/>
              </a:spcAft>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cs typeface="+mn-cs"/>
              </a:rPr>
              <a:t>PPT Authors: Dawn Bailey, BS; Kerry </a:t>
            </a:r>
            <a:r>
              <a:rPr lang="en-US" sz="4800" dirty="0" err="1" smtClean="0">
                <a:solidFill>
                  <a:prstClr val="black">
                    <a:lumMod val="85000"/>
                    <a:lumOff val="15000"/>
                  </a:prstClr>
                </a:solidFill>
                <a:latin typeface="Verdana" pitchFamily="34" charset="0"/>
                <a:cs typeface="+mn-cs"/>
              </a:rPr>
              <a:t>Leedom</a:t>
            </a:r>
            <a:r>
              <a:rPr lang="en-US" sz="4800" dirty="0" smtClean="0">
                <a:solidFill>
                  <a:prstClr val="black">
                    <a:lumMod val="85000"/>
                    <a:lumOff val="15000"/>
                  </a:prstClr>
                </a:solidFill>
                <a:latin typeface="Verdana" pitchFamily="34" charset="0"/>
                <a:cs typeface="+mn-cs"/>
              </a:rPr>
              <a:t> Larson, DVM, </a:t>
            </a:r>
            <a:r>
              <a:rPr lang="en-US" sz="4800" dirty="0" smtClean="0">
                <a:solidFill>
                  <a:prstClr val="black">
                    <a:lumMod val="85000"/>
                    <a:lumOff val="15000"/>
                  </a:prstClr>
                </a:solidFill>
                <a:latin typeface="Verdana" pitchFamily="34" charset="0"/>
              </a:rPr>
              <a:t>MPH, PhD, DACVPM</a:t>
            </a:r>
          </a:p>
          <a:p>
            <a:pPr>
              <a:lnSpc>
                <a:spcPct val="170000"/>
              </a:lnSpc>
              <a:buClr>
                <a:srgbClr val="F47D5A"/>
              </a:buClr>
              <a:buSzPct val="100000"/>
              <a:defRPr/>
            </a:pP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dirty="0" smtClean="0">
                <a:solidFill>
                  <a:prstClr val="black">
                    <a:lumMod val="85000"/>
                    <a:lumOff val="15000"/>
                  </a:prstClr>
                </a:solidFill>
                <a:latin typeface="Verdana" pitchFamily="34" charset="0"/>
              </a:rPr>
              <a:t>DACVPM: Cheryl L. Eia, JD, DVM, MPH, Patricia </a:t>
            </a:r>
            <a:r>
              <a:rPr lang="en-US" sz="4800" dirty="0" err="1" smtClean="0">
                <a:solidFill>
                  <a:prstClr val="black">
                    <a:lumMod val="85000"/>
                    <a:lumOff val="15000"/>
                  </a:prstClr>
                </a:solidFill>
                <a:latin typeface="Verdana" pitchFamily="34" charset="0"/>
              </a:rPr>
              <a:t>Futoma</a:t>
            </a:r>
            <a:r>
              <a:rPr lang="en-US" sz="4800" dirty="0" smtClean="0">
                <a:solidFill>
                  <a:prstClr val="black">
                    <a:lumMod val="85000"/>
                    <a:lumOff val="15000"/>
                  </a:prstClr>
                </a:solidFill>
                <a:latin typeface="Verdana" pitchFamily="34" charset="0"/>
              </a:rPr>
              <a:t>, BS, </a:t>
            </a:r>
            <a:r>
              <a:rPr lang="en-US" sz="4800" dirty="0" smtClean="0">
                <a:solidFill>
                  <a:prstClr val="black">
                    <a:lumMod val="85000"/>
                    <a:lumOff val="15000"/>
                  </a:prstClr>
                </a:solidFill>
                <a:latin typeface="Verdana" pitchFamily="34" charset="0"/>
                <a:ea typeface="Verdana" pitchFamily="34" charset="0"/>
                <a:cs typeface="Verdana" pitchFamily="34" charset="0"/>
              </a:rPr>
              <a:t>Veterinary Student, </a:t>
            </a:r>
            <a:r>
              <a:rPr lang="en-US" sz="4800" dirty="0" err="1">
                <a:solidFill>
                  <a:prstClr val="black"/>
                </a:solidFill>
                <a:latin typeface="Verdana" pitchFamily="34" charset="0"/>
                <a:ea typeface="Verdana" pitchFamily="34" charset="0"/>
                <a:cs typeface="Verdana" pitchFamily="34" charset="0"/>
              </a:rPr>
              <a:t>Reneé</a:t>
            </a:r>
            <a:r>
              <a:rPr lang="en-US" sz="4800" dirty="0">
                <a:solidFill>
                  <a:prstClr val="black"/>
                </a:solidFill>
                <a:latin typeface="Verdana" pitchFamily="34" charset="0"/>
                <a:ea typeface="Verdana" pitchFamily="34" charset="0"/>
                <a:cs typeface="Verdana" pitchFamily="34" charset="0"/>
              </a:rPr>
              <a:t> </a:t>
            </a:r>
            <a:r>
              <a:rPr lang="en-US" sz="4800" dirty="0" err="1">
                <a:solidFill>
                  <a:prstClr val="black"/>
                </a:solidFill>
                <a:latin typeface="Verdana" pitchFamily="34" charset="0"/>
                <a:ea typeface="Verdana" pitchFamily="34" charset="0"/>
                <a:cs typeface="Verdana" pitchFamily="34" charset="0"/>
              </a:rPr>
              <a:t>Dewell</a:t>
            </a:r>
            <a:r>
              <a:rPr lang="en-US" sz="4800" dirty="0">
                <a:solidFill>
                  <a:prstClr val="black"/>
                </a:solidFill>
                <a:latin typeface="Verdana" pitchFamily="34" charset="0"/>
                <a:ea typeface="Verdana" pitchFamily="34" charset="0"/>
                <a:cs typeface="Verdana" pitchFamily="34" charset="0"/>
              </a:rPr>
              <a:t> DVM,MS</a:t>
            </a:r>
          </a:p>
          <a:p>
            <a:pPr>
              <a:lnSpc>
                <a:spcPct val="170000"/>
              </a:lnSpc>
              <a:buClr>
                <a:srgbClr val="F47D5A"/>
              </a:buClr>
              <a:buSzPct val="100000"/>
              <a:defRPr/>
            </a:pPr>
            <a:endParaRPr lang="en-US" sz="4800" dirty="0">
              <a:solidFill>
                <a:prstClr val="black">
                  <a:lumMod val="85000"/>
                  <a:lumOff val="15000"/>
                </a:prstClr>
              </a:solidFill>
              <a:latin typeface="Verdana" pitchFamily="34" charset="0"/>
            </a:endParaRPr>
          </a:p>
          <a:p>
            <a:pPr fontAlgn="auto">
              <a:lnSpc>
                <a:spcPct val="170000"/>
              </a:lnSpc>
              <a:spcAft>
                <a:spcPts val="0"/>
              </a:spcAft>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cs typeface="+mn-cs"/>
            </a:endParaRPr>
          </a:p>
        </p:txBody>
      </p:sp>
    </p:spTree>
    <p:extLst>
      <p:ext uri="{BB962C8B-B14F-4D97-AF65-F5344CB8AC3E}">
        <p14:creationId xmlns:p14="http://schemas.microsoft.com/office/powerpoint/2010/main" val="271985207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Euthanasia</a:t>
            </a:r>
          </a:p>
          <a:p>
            <a:pPr lvl="1"/>
            <a:r>
              <a:rPr lang="en-US" dirty="0" smtClean="0"/>
              <a:t>Transitioning painlessly and stress-free as possible</a:t>
            </a:r>
          </a:p>
          <a:p>
            <a:r>
              <a:rPr lang="en-US" dirty="0" smtClean="0"/>
              <a:t>Mass Depopulation</a:t>
            </a:r>
          </a:p>
          <a:p>
            <a:pPr lvl="1"/>
            <a:r>
              <a:rPr lang="en-US" dirty="0" smtClean="0"/>
              <a:t>Large numbers, quickly and efficiently</a:t>
            </a:r>
          </a:p>
          <a:p>
            <a:pPr lvl="1"/>
            <a:r>
              <a:rPr lang="en-US" dirty="0" smtClean="0"/>
              <a:t>Consideration to welfare as practicable</a:t>
            </a:r>
          </a:p>
          <a:p>
            <a:pPr marL="342900" lvl="1" indent="-342900">
              <a:buFont typeface="Arial" pitchFamily="34" charset="0"/>
              <a:buChar char="•"/>
            </a:pPr>
            <a:r>
              <a:rPr lang="en-US" sz="3200" dirty="0"/>
              <a:t>Terms used interchangeably here</a:t>
            </a:r>
          </a:p>
          <a:p>
            <a:endParaRPr lang="en-US" dirty="0"/>
          </a:p>
        </p:txBody>
      </p:sp>
      <p:sp>
        <p:nvSpPr>
          <p:cNvPr id="3" name="Date Placeholder 2"/>
          <p:cNvSpPr>
            <a:spLocks noGrp="1"/>
          </p:cNvSpPr>
          <p:nvPr>
            <p:ph type="dt" sz="half" idx="2"/>
          </p:nvPr>
        </p:nvSpPr>
        <p:spPr/>
        <p:txBody>
          <a:bodyPr/>
          <a:lstStyle/>
          <a:p>
            <a:pPr algn="r">
              <a:defRPr/>
            </a:pPr>
            <a:r>
              <a:rPr lang="en-US" dirty="0">
                <a:solidFill>
                  <a:prstClr val="black">
                    <a:tint val="75000"/>
                  </a:prstClr>
                </a:solidFill>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smtClean="0">
                <a:solidFill>
                  <a:prstClr val="black">
                    <a:tint val="75000"/>
                  </a:prstClr>
                </a:solidFill>
                <a:latin typeface="+mn-lt"/>
              </a:rPr>
              <a:t>FAD </a:t>
            </a:r>
            <a:r>
              <a:rPr lang="en-US" dirty="0" err="1" smtClean="0">
                <a:solidFill>
                  <a:prstClr val="black">
                    <a:tint val="75000"/>
                  </a:prstClr>
                </a:solidFill>
                <a:latin typeface="+mn-lt"/>
              </a:rPr>
              <a:t>PReP</a:t>
            </a:r>
            <a:r>
              <a:rPr lang="en-US" dirty="0" smtClean="0">
                <a:solidFill>
                  <a:prstClr val="black">
                    <a:tint val="75000"/>
                  </a:prstClr>
                </a:solidFill>
                <a:latin typeface="+mn-lt"/>
              </a:rPr>
              <a:t>/NAHEMS </a:t>
            </a:r>
            <a:r>
              <a:rPr lang="en-US" dirty="0">
                <a:solidFill>
                  <a:prstClr val="black">
                    <a:tint val="75000"/>
                  </a:prstClr>
                </a:solidFill>
                <a:latin typeface="+mn-lt"/>
              </a:rPr>
              <a:t>Guidelines</a:t>
            </a:r>
            <a:r>
              <a:rPr lang="en-US" dirty="0" smtClean="0">
                <a:solidFill>
                  <a:prstClr val="black">
                    <a:tint val="75000"/>
                  </a:prstClr>
                </a:solidFill>
                <a:latin typeface="+mn-lt"/>
              </a:rPr>
              <a:t>: MDE-Sheep &amp; Goat</a:t>
            </a:r>
            <a:endParaRPr lang="en-US" dirty="0">
              <a:solidFill>
                <a:prstClr val="black">
                  <a:tint val="75000"/>
                </a:prstClr>
              </a:solidFill>
              <a:latin typeface="+mn-lt"/>
            </a:endParaRPr>
          </a:p>
        </p:txBody>
      </p:sp>
      <p:sp>
        <p:nvSpPr>
          <p:cNvPr id="5" name="Title 4"/>
          <p:cNvSpPr>
            <a:spLocks noGrp="1"/>
          </p:cNvSpPr>
          <p:nvPr>
            <p:ph type="title"/>
          </p:nvPr>
        </p:nvSpPr>
        <p:spPr/>
        <p:txBody>
          <a:bodyPr>
            <a:normAutofit/>
          </a:bodyPr>
          <a:lstStyle/>
          <a:p>
            <a:r>
              <a:rPr lang="en-US" dirty="0" smtClean="0"/>
              <a:t>Euthanasia and Depopulation</a:t>
            </a:r>
            <a:endParaRPr lang="en-US" dirty="0"/>
          </a:p>
        </p:txBody>
      </p:sp>
    </p:spTree>
    <p:extLst>
      <p:ext uri="{BB962C8B-B14F-4D97-AF65-F5344CB8AC3E}">
        <p14:creationId xmlns:p14="http://schemas.microsoft.com/office/powerpoint/2010/main" val="392641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practiced during an animal health emergency</a:t>
            </a:r>
          </a:p>
          <a:p>
            <a:r>
              <a:rPr lang="en-US" dirty="0" smtClean="0"/>
              <a:t>Goals of Euthanasia </a:t>
            </a:r>
          </a:p>
          <a:p>
            <a:pPr lvl="1"/>
            <a:r>
              <a:rPr lang="en-US" dirty="0" smtClean="0">
                <a:latin typeface="Verdana" charset="0"/>
                <a:ea typeface="Verdana" charset="0"/>
                <a:cs typeface="Verdana" charset="0"/>
              </a:rPr>
              <a:t>Provide </a:t>
            </a:r>
            <a:r>
              <a:rPr lang="en-US" dirty="0">
                <a:latin typeface="Verdana" charset="0"/>
                <a:ea typeface="Verdana" charset="0"/>
                <a:cs typeface="Verdana" charset="0"/>
              </a:rPr>
              <a:t>humane treatment</a:t>
            </a:r>
          </a:p>
          <a:p>
            <a:pPr lvl="1"/>
            <a:r>
              <a:rPr lang="en-US" dirty="0" smtClean="0">
                <a:latin typeface="Verdana" charset="0"/>
                <a:ea typeface="Verdana" charset="0"/>
                <a:cs typeface="Verdana" charset="0"/>
              </a:rPr>
              <a:t>Select </a:t>
            </a:r>
            <a:r>
              <a:rPr lang="en-US" dirty="0">
                <a:latin typeface="Verdana" charset="0"/>
                <a:ea typeface="Verdana" charset="0"/>
                <a:cs typeface="Verdana" charset="0"/>
              </a:rPr>
              <a:t>acceptable method</a:t>
            </a:r>
          </a:p>
          <a:p>
            <a:pPr lvl="1"/>
            <a:r>
              <a:rPr lang="en-US" dirty="0">
                <a:latin typeface="Verdana" charset="0"/>
                <a:ea typeface="Verdana" charset="0"/>
                <a:cs typeface="Verdana" charset="0"/>
              </a:rPr>
              <a:t>Minimize negative </a:t>
            </a:r>
            <a:r>
              <a:rPr lang="en-US" dirty="0" smtClean="0">
                <a:latin typeface="Verdana" charset="0"/>
                <a:ea typeface="Verdana" charset="0"/>
                <a:cs typeface="Verdana" charset="0"/>
              </a:rPr>
              <a:t>emotional impact</a:t>
            </a:r>
            <a:endParaRPr lang="en-US" dirty="0">
              <a:latin typeface="Verdana" charset="0"/>
              <a:ea typeface="Verdana" charset="0"/>
              <a:cs typeface="Verdana" charset="0"/>
            </a:endParaRPr>
          </a:p>
          <a:p>
            <a:pPr lvl="1"/>
            <a:r>
              <a:rPr lang="en-US" dirty="0">
                <a:latin typeface="Verdana" charset="0"/>
                <a:ea typeface="Verdana" charset="0"/>
                <a:cs typeface="Verdana" charset="0"/>
              </a:rPr>
              <a:t>Safeguard food chain</a:t>
            </a:r>
          </a:p>
          <a:p>
            <a:pPr lvl="1"/>
            <a:r>
              <a:rPr lang="en-US" dirty="0">
                <a:latin typeface="Verdana" charset="0"/>
                <a:ea typeface="Verdana" charset="0"/>
                <a:cs typeface="Verdana" charset="0"/>
              </a:rPr>
              <a:t>Prevent or mitigate disease spread</a:t>
            </a:r>
          </a:p>
          <a:p>
            <a:endParaRPr lang="en-US" dirty="0" smtClean="0"/>
          </a:p>
          <a:p>
            <a:pPr algn="r"/>
            <a:endParaRPr lang="en-US" sz="1000" dirty="0">
              <a:solidFill>
                <a:schemeClr val="tx1">
                  <a:tint val="75000"/>
                </a:schemeClr>
              </a:solidFill>
              <a:latin typeface="+mn-lt"/>
              <a:ea typeface="ＭＳ Ｐゴシック" charset="-128"/>
              <a:cs typeface="ＭＳ Ｐゴシック" charset="-128"/>
            </a:endParaRPr>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a:t>
            </a:r>
            <a:r>
              <a:rPr lang="en-US" dirty="0">
                <a:latin typeface="+mn-lt"/>
              </a:rPr>
              <a:t>Guidelines</a:t>
            </a:r>
            <a:r>
              <a:rPr lang="en-US" dirty="0" smtClean="0">
                <a:latin typeface="+mn-lt"/>
              </a:rPr>
              <a:t>: MDE-Sheep &amp; Goat</a:t>
            </a:r>
            <a:endParaRPr lang="en-US" dirty="0">
              <a:latin typeface="+mn-lt"/>
            </a:endParaRPr>
          </a:p>
        </p:txBody>
      </p:sp>
      <p:sp>
        <p:nvSpPr>
          <p:cNvPr id="5" name="Title 4"/>
          <p:cNvSpPr>
            <a:spLocks noGrp="1"/>
          </p:cNvSpPr>
          <p:nvPr>
            <p:ph type="title"/>
          </p:nvPr>
        </p:nvSpPr>
        <p:spPr/>
        <p:txBody>
          <a:bodyPr>
            <a:normAutofit/>
          </a:bodyPr>
          <a:lstStyle/>
          <a:p>
            <a:r>
              <a:rPr lang="en-US" dirty="0" smtClean="0"/>
              <a:t>Euthanasia and Depopulation</a:t>
            </a:r>
            <a:endParaRPr lang="en-US" dirty="0"/>
          </a:p>
        </p:txBody>
      </p:sp>
    </p:spTree>
    <p:extLst>
      <p:ext uri="{BB962C8B-B14F-4D97-AF65-F5344CB8AC3E}">
        <p14:creationId xmlns:p14="http://schemas.microsoft.com/office/powerpoint/2010/main" val="66006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nSpc>
                <a:spcPct val="90000"/>
              </a:lnSpc>
            </a:pPr>
            <a:r>
              <a:rPr lang="en-US" dirty="0">
                <a:latin typeface="Verdana" charset="0"/>
                <a:ea typeface="Verdana" charset="0"/>
                <a:cs typeface="Verdana" charset="0"/>
              </a:rPr>
              <a:t>Goal: Humane Treatment</a:t>
            </a:r>
          </a:p>
          <a:p>
            <a:pPr lvl="1">
              <a:lnSpc>
                <a:spcPct val="90000"/>
              </a:lnSpc>
            </a:pPr>
            <a:r>
              <a:rPr lang="en-US" dirty="0" smtClean="0">
                <a:latin typeface="Verdana" charset="0"/>
                <a:ea typeface="Verdana" charset="0"/>
                <a:cs typeface="Verdana" charset="0"/>
              </a:rPr>
              <a:t>Decrease </a:t>
            </a:r>
            <a:r>
              <a:rPr lang="en-US" dirty="0">
                <a:latin typeface="Verdana" charset="0"/>
                <a:ea typeface="Verdana" charset="0"/>
                <a:cs typeface="Verdana" charset="0"/>
              </a:rPr>
              <a:t>animal stress, excitement</a:t>
            </a:r>
          </a:p>
          <a:p>
            <a:pPr lvl="1">
              <a:lnSpc>
                <a:spcPct val="90000"/>
              </a:lnSpc>
            </a:pPr>
            <a:r>
              <a:rPr lang="en-US" dirty="0">
                <a:latin typeface="Verdana" charset="0"/>
                <a:ea typeface="Verdana" charset="0"/>
                <a:cs typeface="Verdana" charset="0"/>
              </a:rPr>
              <a:t>Conveyors, tunnel electrocution system</a:t>
            </a:r>
          </a:p>
          <a:p>
            <a:pPr lvl="1">
              <a:lnSpc>
                <a:spcPct val="90000"/>
              </a:lnSpc>
            </a:pPr>
            <a:r>
              <a:rPr lang="en-US" dirty="0">
                <a:latin typeface="Verdana" charset="0"/>
                <a:ea typeface="Verdana" charset="0"/>
                <a:cs typeface="Verdana" charset="0"/>
              </a:rPr>
              <a:t>Do not force animals to travel quickly</a:t>
            </a:r>
          </a:p>
          <a:p>
            <a:pPr lvl="1">
              <a:lnSpc>
                <a:spcPct val="90000"/>
              </a:lnSpc>
            </a:pPr>
            <a:r>
              <a:rPr lang="en-US" dirty="0">
                <a:latin typeface="Verdana" charset="0"/>
                <a:ea typeface="Verdana" charset="0"/>
                <a:cs typeface="Verdana" charset="0"/>
              </a:rPr>
              <a:t>Avoid electric prods </a:t>
            </a:r>
          </a:p>
          <a:p>
            <a:pPr lvl="2">
              <a:lnSpc>
                <a:spcPct val="90000"/>
              </a:lnSpc>
            </a:pPr>
            <a:r>
              <a:rPr lang="en-US" dirty="0">
                <a:latin typeface="Verdana" charset="0"/>
                <a:ea typeface="Verdana" charset="0"/>
                <a:cs typeface="Verdana" charset="0"/>
              </a:rPr>
              <a:t>Human body position</a:t>
            </a:r>
          </a:p>
          <a:p>
            <a:pPr lvl="2">
              <a:lnSpc>
                <a:spcPct val="90000"/>
              </a:lnSpc>
            </a:pPr>
            <a:r>
              <a:rPr lang="en-US" dirty="0">
                <a:latin typeface="Verdana" charset="0"/>
                <a:ea typeface="Verdana" charset="0"/>
                <a:cs typeface="Verdana" charset="0"/>
              </a:rPr>
              <a:t>Flight zones</a:t>
            </a:r>
          </a:p>
          <a:p>
            <a:pPr lvl="2">
              <a:lnSpc>
                <a:spcPct val="90000"/>
              </a:lnSpc>
            </a:pPr>
            <a:r>
              <a:rPr lang="en-US" dirty="0" smtClean="0">
                <a:latin typeface="Verdana" charset="0"/>
                <a:ea typeface="Verdana" charset="0"/>
                <a:cs typeface="Verdana" charset="0"/>
              </a:rPr>
              <a:t>Flags, plastic </a:t>
            </a:r>
            <a:r>
              <a:rPr lang="en-US" dirty="0">
                <a:latin typeface="Verdana" charset="0"/>
                <a:ea typeface="Verdana" charset="0"/>
                <a:cs typeface="Verdana" charset="0"/>
              </a:rPr>
              <a:t>paddles</a:t>
            </a:r>
          </a:p>
          <a:p>
            <a:pPr lvl="1">
              <a:lnSpc>
                <a:spcPct val="90000"/>
              </a:lnSpc>
            </a:pPr>
            <a:r>
              <a:rPr lang="en-US" dirty="0">
                <a:latin typeface="Verdana" charset="0"/>
                <a:ea typeface="Verdana" charset="0"/>
                <a:cs typeface="Verdana" charset="0"/>
              </a:rPr>
              <a:t>Handle animals </a:t>
            </a:r>
            <a:r>
              <a:rPr lang="en-US" dirty="0" smtClean="0">
                <a:latin typeface="Verdana" charset="0"/>
                <a:ea typeface="Verdana" charset="0"/>
                <a:cs typeface="Verdana" charset="0"/>
              </a:rPr>
              <a:t>quietly</a:t>
            </a:r>
            <a:endParaRPr lang="en-US" dirty="0">
              <a:latin typeface="Verdana" charset="0"/>
              <a:ea typeface="Verdana" charset="0"/>
              <a:cs typeface="Verdana" charset="0"/>
            </a:endParaRPr>
          </a:p>
        </p:txBody>
      </p:sp>
      <p:sp>
        <p:nvSpPr>
          <p:cNvPr id="8" name="Date Placeholder 7"/>
          <p:cNvSpPr>
            <a:spLocks noGrp="1"/>
          </p:cNvSpPr>
          <p:nvPr>
            <p:ph type="dt" sz="half" idx="2"/>
          </p:nvPr>
        </p:nvSpPr>
        <p:spPr/>
        <p:txBody>
          <a:bodyPr/>
          <a:lstStyle/>
          <a:p>
            <a:pPr algn="r">
              <a:defRPr/>
            </a:pPr>
            <a:r>
              <a:rPr lang="en-US" dirty="0">
                <a:latin typeface="+mn-lt"/>
              </a:rPr>
              <a:t>USDA APHIS and CFSPH</a:t>
            </a:r>
          </a:p>
        </p:txBody>
      </p:sp>
      <p:sp>
        <p:nvSpPr>
          <p:cNvPr id="6" name="Footer Placeholder 5"/>
          <p:cNvSpPr>
            <a:spLocks noGrp="1"/>
          </p:cNvSpPr>
          <p:nvPr>
            <p:ph type="ftr" sz="quarter" idx="3"/>
          </p:nvPr>
        </p:nvSpPr>
        <p:spPr/>
        <p:txBody>
          <a:bodyPr/>
          <a:lstStyle/>
          <a:p>
            <a:pPr algn="l">
              <a:defRPr/>
            </a:pPr>
            <a:r>
              <a:rPr lang="en-US" dirty="0" smtClean="0">
                <a:latin typeface="+mn-lt"/>
              </a:rPr>
              <a:t>FAD </a:t>
            </a:r>
            <a:r>
              <a:rPr lang="en-US" dirty="0" err="1">
                <a:latin typeface="+mn-lt"/>
              </a:rPr>
              <a:t>PReP</a:t>
            </a:r>
            <a:r>
              <a:rPr lang="en-US" dirty="0">
                <a:latin typeface="+mn-lt"/>
              </a:rPr>
              <a:t>/NAHEMS</a:t>
            </a:r>
            <a:r>
              <a:rPr lang="en-US" dirty="0" smtClean="0">
                <a:latin typeface="+mn-lt"/>
              </a:rPr>
              <a:t> Guidelines: MDE-Sheep &amp; Goat</a:t>
            </a:r>
            <a:endParaRPr lang="en-US" dirty="0">
              <a:latin typeface="+mn-lt"/>
            </a:endParaRPr>
          </a:p>
        </p:txBody>
      </p:sp>
      <p:sp>
        <p:nvSpPr>
          <p:cNvPr id="23553" name="Rectangle 1026"/>
          <p:cNvSpPr>
            <a:spLocks noGrp="1"/>
          </p:cNvSpPr>
          <p:nvPr>
            <p:ph type="title"/>
          </p:nvPr>
        </p:nvSpPr>
        <p:spPr/>
        <p:txBody>
          <a:bodyPr/>
          <a:lstStyle/>
          <a:p>
            <a:r>
              <a:rPr lang="en-US" dirty="0" smtClean="0">
                <a:latin typeface="Verdana" charset="0"/>
                <a:ea typeface="Verdana" charset="0"/>
                <a:cs typeface="Verdana" charset="0"/>
              </a:rPr>
              <a:t>Handling</a:t>
            </a:r>
            <a:endParaRPr lang="en-US" dirty="0">
              <a:latin typeface="Verdana" charset="0"/>
              <a:ea typeface="Verdana" charset="0"/>
              <a:cs typeface="Verdana" charset="0"/>
            </a:endParaRPr>
          </a:p>
        </p:txBody>
      </p:sp>
      <p:pic>
        <p:nvPicPr>
          <p:cNvPr id="9"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40152" y="3539522"/>
            <a:ext cx="2664296" cy="2532205"/>
          </a:xfrm>
          <a:prstGeom prst="rect">
            <a:avLst/>
          </a:prstGeom>
          <a:noFill/>
          <a:ln w="38100">
            <a:solidFill>
              <a:srgbClr val="17375E"/>
            </a:solidFill>
            <a:miter lim="800000"/>
            <a:headEnd/>
            <a:tailEnd/>
          </a:ln>
        </p:spPr>
      </p:pic>
    </p:spTree>
    <p:extLst>
      <p:ext uri="{BB962C8B-B14F-4D97-AF65-F5344CB8AC3E}">
        <p14:creationId xmlns:p14="http://schemas.microsoft.com/office/powerpoint/2010/main" val="169030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p:cNvSpPr>
          <p:nvPr>
            <p:ph idx="1"/>
          </p:nvPr>
        </p:nvSpPr>
        <p:spPr/>
        <p:txBody>
          <a:bodyPr/>
          <a:lstStyle/>
          <a:p>
            <a:r>
              <a:rPr lang="en-US" dirty="0" smtClean="0"/>
              <a:t>Acceptable (</a:t>
            </a:r>
            <a:r>
              <a:rPr lang="en-US" dirty="0" err="1" smtClean="0"/>
              <a:t>noninhalant</a:t>
            </a:r>
            <a:r>
              <a:rPr lang="en-US" dirty="0" smtClean="0"/>
              <a:t> injectable)</a:t>
            </a:r>
            <a:endParaRPr lang="en-US" dirty="0"/>
          </a:p>
          <a:p>
            <a:pPr lvl="2"/>
            <a:r>
              <a:rPr lang="en-US" dirty="0" smtClean="0"/>
              <a:t>Barbiturates</a:t>
            </a:r>
            <a:endParaRPr lang="en-US" dirty="0"/>
          </a:p>
          <a:p>
            <a:pPr lvl="2"/>
            <a:r>
              <a:rPr lang="en-US" dirty="0" smtClean="0"/>
              <a:t>Barbiturate derivatives</a:t>
            </a:r>
            <a:endParaRPr lang="en-US" dirty="0"/>
          </a:p>
          <a:p>
            <a:r>
              <a:rPr lang="en-US" dirty="0"/>
              <a:t>Conditionally </a:t>
            </a:r>
            <a:r>
              <a:rPr lang="en-US" dirty="0" smtClean="0"/>
              <a:t>Acceptable (physical)</a:t>
            </a:r>
            <a:endParaRPr lang="en-US" dirty="0"/>
          </a:p>
          <a:p>
            <a:pPr lvl="1"/>
            <a:r>
              <a:rPr lang="en-US" dirty="0" smtClean="0"/>
              <a:t>Penetrating captive bolt</a:t>
            </a:r>
            <a:endParaRPr lang="en-US" dirty="0"/>
          </a:p>
          <a:p>
            <a:pPr lvl="1"/>
            <a:r>
              <a:rPr lang="en-US" dirty="0" smtClean="0"/>
              <a:t>Gunshot</a:t>
            </a:r>
          </a:p>
          <a:p>
            <a:r>
              <a:rPr lang="en-US" dirty="0" smtClean="0"/>
              <a:t>Electrocution</a:t>
            </a:r>
          </a:p>
          <a:p>
            <a:pPr marL="342900" lvl="1" indent="-342900">
              <a:buFont typeface="Arial" pitchFamily="34" charset="0"/>
              <a:buChar char="•"/>
            </a:pPr>
            <a:r>
              <a:rPr lang="en-US" dirty="0">
                <a:latin typeface="Verdana" charset="0"/>
                <a:ea typeface="Verdana" charset="0"/>
                <a:cs typeface="Verdana" charset="0"/>
              </a:rPr>
              <a:t>Carbon dioxide (sheep only)</a:t>
            </a:r>
          </a:p>
          <a:p>
            <a:endParaRPr lang="en-US" dirty="0">
              <a:latin typeface="Verdana" charset="0"/>
              <a:ea typeface="Verdana" charset="0"/>
              <a:cs typeface="Verdana" charset="0"/>
            </a:endParaRPr>
          </a:p>
        </p:txBody>
      </p:sp>
      <p:sp>
        <p:nvSpPr>
          <p:cNvPr id="2" name="Date Placeholder 1"/>
          <p:cNvSpPr>
            <a:spLocks noGrp="1"/>
          </p:cNvSpPr>
          <p:nvPr>
            <p:ph type="dt" sz="half" idx="2"/>
          </p:nvPr>
        </p:nvSpPr>
        <p:spPr>
          <a:xfrm>
            <a:off x="6553200" y="6356350"/>
            <a:ext cx="2133600" cy="365125"/>
          </a:xfrm>
          <a:prstGeom prst="rect">
            <a:avLst/>
          </a:prstGeom>
        </p:spPr>
        <p:txBody>
          <a:bodyPr/>
          <a:lstStyle/>
          <a:p>
            <a:pPr algn="r">
              <a:defRPr/>
            </a:pPr>
            <a:r>
              <a:rPr lang="en-US" dirty="0">
                <a:latin typeface="+mn-lt"/>
              </a:rPr>
              <a:t>USDA APHIS and CFSPH</a:t>
            </a:r>
          </a:p>
        </p:txBody>
      </p:sp>
      <p:sp>
        <p:nvSpPr>
          <p:cNvPr id="3" name="Footer Placeholder 2"/>
          <p:cNvSpPr>
            <a:spLocks noGrp="1"/>
          </p:cNvSpPr>
          <p:nvPr>
            <p:ph type="ftr" sz="quarter" idx="3"/>
          </p:nvPr>
        </p:nvSpPr>
        <p:spPr>
          <a:xfrm>
            <a:off x="457200" y="6356350"/>
            <a:ext cx="4572000" cy="365125"/>
          </a:xfrm>
          <a:prstGeom prst="rect">
            <a:avLst/>
          </a:prstGeom>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64514" name="Rectangle 2"/>
          <p:cNvSpPr>
            <a:spLocks noGrp="1"/>
          </p:cNvSpPr>
          <p:nvPr>
            <p:ph type="title"/>
          </p:nvPr>
        </p:nvSpPr>
        <p:spPr/>
        <p:txBody>
          <a:bodyPr/>
          <a:lstStyle/>
          <a:p>
            <a:r>
              <a:rPr lang="en-US" dirty="0" smtClean="0">
                <a:latin typeface="Verdana" charset="0"/>
                <a:ea typeface="Verdana" charset="0"/>
                <a:cs typeface="Verdana" charset="0"/>
              </a:rPr>
              <a:t>Euthanasia Methods</a:t>
            </a:r>
            <a:endParaRPr lang="en-US" dirty="0">
              <a:latin typeface="Verdana" charset="0"/>
              <a:ea typeface="Verdana" charset="0"/>
              <a:cs typeface="Verdana" charset="0"/>
            </a:endParaRPr>
          </a:p>
        </p:txBody>
      </p:sp>
    </p:spTree>
    <p:extLst>
      <p:ext uri="{BB962C8B-B14F-4D97-AF65-F5344CB8AC3E}">
        <p14:creationId xmlns:p14="http://schemas.microsoft.com/office/powerpoint/2010/main" val="2547606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idx="1"/>
          </p:nvPr>
        </p:nvSpPr>
        <p:spPr/>
        <p:txBody>
          <a:bodyPr>
            <a:normAutofit/>
          </a:bodyPr>
          <a:lstStyle/>
          <a:p>
            <a:r>
              <a:rPr lang="en-US" dirty="0">
                <a:latin typeface="Verdana" charset="0"/>
                <a:ea typeface="Verdana" charset="0"/>
                <a:cs typeface="Verdana" charset="0"/>
              </a:rPr>
              <a:t>U</a:t>
            </a:r>
            <a:r>
              <a:rPr lang="en-US" dirty="0" smtClean="0">
                <a:latin typeface="Verdana" charset="0"/>
                <a:ea typeface="Verdana" charset="0"/>
                <a:cs typeface="Verdana" charset="0"/>
              </a:rPr>
              <a:t>sually impractical</a:t>
            </a:r>
            <a:endParaRPr lang="en-US" dirty="0">
              <a:latin typeface="Verdana" charset="0"/>
              <a:ea typeface="Verdana" charset="0"/>
              <a:cs typeface="Verdana" charset="0"/>
            </a:endParaRPr>
          </a:p>
          <a:p>
            <a:pPr lvl="1"/>
            <a:r>
              <a:rPr lang="en-US" dirty="0">
                <a:latin typeface="Verdana" charset="0"/>
                <a:ea typeface="Verdana" charset="0"/>
                <a:cs typeface="Verdana" charset="0"/>
              </a:rPr>
              <a:t>Slow </a:t>
            </a:r>
            <a:r>
              <a:rPr lang="en-US" dirty="0" smtClean="0">
                <a:latin typeface="Verdana" charset="0"/>
                <a:ea typeface="Verdana" charset="0"/>
                <a:cs typeface="Verdana" charset="0"/>
              </a:rPr>
              <a:t>process </a:t>
            </a:r>
          </a:p>
          <a:p>
            <a:pPr lvl="1"/>
            <a:r>
              <a:rPr lang="en-US" dirty="0" smtClean="0">
                <a:latin typeface="Verdana" charset="0"/>
                <a:ea typeface="Verdana" charset="0"/>
                <a:cs typeface="Verdana" charset="0"/>
              </a:rPr>
              <a:t>Expensive </a:t>
            </a:r>
          </a:p>
          <a:p>
            <a:pPr lvl="1"/>
            <a:r>
              <a:rPr lang="en-US" dirty="0">
                <a:latin typeface="Verdana" charset="0"/>
                <a:ea typeface="Verdana" charset="0"/>
                <a:cs typeface="Verdana" charset="0"/>
              </a:rPr>
              <a:t>C</a:t>
            </a:r>
            <a:r>
              <a:rPr lang="en-US" dirty="0" smtClean="0">
                <a:latin typeface="Verdana" charset="0"/>
                <a:ea typeface="Verdana" charset="0"/>
                <a:cs typeface="Verdana" charset="0"/>
              </a:rPr>
              <a:t>arcass disposal</a:t>
            </a:r>
          </a:p>
          <a:p>
            <a:pPr lvl="1"/>
            <a:r>
              <a:rPr lang="en-US" dirty="0">
                <a:latin typeface="Verdana" charset="0"/>
                <a:ea typeface="Verdana" charset="0"/>
                <a:cs typeface="Verdana" charset="0"/>
              </a:rPr>
              <a:t>R</a:t>
            </a:r>
            <a:r>
              <a:rPr lang="en-US" dirty="0" smtClean="0">
                <a:latin typeface="Verdana" charset="0"/>
                <a:ea typeface="Verdana" charset="0"/>
                <a:cs typeface="Verdana" charset="0"/>
              </a:rPr>
              <a:t>ecord </a:t>
            </a:r>
            <a:r>
              <a:rPr lang="en-US" dirty="0">
                <a:latin typeface="Verdana" charset="0"/>
                <a:ea typeface="Verdana" charset="0"/>
                <a:cs typeface="Verdana" charset="0"/>
              </a:rPr>
              <a:t>keeping</a:t>
            </a:r>
          </a:p>
          <a:p>
            <a:r>
              <a:rPr lang="en-US" dirty="0" smtClean="0">
                <a:latin typeface="Verdana" charset="0"/>
                <a:ea typeface="Verdana" charset="0"/>
                <a:cs typeface="Verdana" charset="0"/>
              </a:rPr>
              <a:t>Consider if animal is </a:t>
            </a:r>
            <a:r>
              <a:rPr lang="en-US" dirty="0">
                <a:latin typeface="Verdana" charset="0"/>
                <a:ea typeface="Verdana" charset="0"/>
                <a:cs typeface="Verdana" charset="0"/>
              </a:rPr>
              <a:t>a </a:t>
            </a:r>
            <a:r>
              <a:rPr lang="en-US" dirty="0" smtClean="0">
                <a:latin typeface="Verdana" charset="0"/>
                <a:ea typeface="Verdana" charset="0"/>
                <a:cs typeface="Verdana" charset="0"/>
              </a:rPr>
              <a:t>                    companion/hand raised</a:t>
            </a:r>
            <a:endParaRPr lang="en-US" dirty="0">
              <a:latin typeface="Verdana" charset="0"/>
              <a:ea typeface="Verdana" charset="0"/>
              <a:cs typeface="Verdana" charset="0"/>
            </a:endParaRPr>
          </a:p>
        </p:txBody>
      </p:sp>
      <p:sp>
        <p:nvSpPr>
          <p:cNvPr id="6" name="Date Placeholder 5"/>
          <p:cNvSpPr>
            <a:spLocks noGrp="1"/>
          </p:cNvSpPr>
          <p:nvPr>
            <p:ph type="dt" sz="half" idx="2"/>
          </p:nvPr>
        </p:nvSpPr>
        <p:spPr/>
        <p:txBody>
          <a:bodyPr/>
          <a:lstStyle/>
          <a:p>
            <a:pPr algn="r">
              <a:defRPr/>
            </a:pPr>
            <a:r>
              <a:rPr lang="en-US" dirty="0">
                <a:latin typeface="+mn-lt"/>
              </a:rPr>
              <a:t>USDA APHIS and CFSPH</a:t>
            </a:r>
          </a:p>
        </p:txBody>
      </p:sp>
      <p:sp>
        <p:nvSpPr>
          <p:cNvPr id="5" name="Footer Placeholder 4"/>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31745" name="Rectangle 2"/>
          <p:cNvSpPr>
            <a:spLocks noGrp="1"/>
          </p:cNvSpPr>
          <p:nvPr>
            <p:ph type="title"/>
          </p:nvPr>
        </p:nvSpPr>
        <p:spPr/>
        <p:txBody>
          <a:bodyPr/>
          <a:lstStyle/>
          <a:p>
            <a:r>
              <a:rPr lang="en-US" dirty="0" err="1" smtClean="0">
                <a:latin typeface="Verdana" charset="0"/>
                <a:ea typeface="Verdana" charset="0"/>
                <a:cs typeface="Verdana" charset="0"/>
              </a:rPr>
              <a:t>Noninhalant</a:t>
            </a:r>
            <a:r>
              <a:rPr lang="en-US" dirty="0" smtClean="0">
                <a:latin typeface="Verdana" charset="0"/>
                <a:ea typeface="Verdana" charset="0"/>
                <a:cs typeface="Verdana" charset="0"/>
              </a:rPr>
              <a:t> Injectable</a:t>
            </a:r>
            <a:endParaRPr lang="en-US" dirty="0">
              <a:latin typeface="Verdana" charset="0"/>
              <a:ea typeface="Verdana" charset="0"/>
              <a:cs typeface="Verdana" charset="0"/>
            </a:endParaRPr>
          </a:p>
        </p:txBody>
      </p:sp>
      <p:pic>
        <p:nvPicPr>
          <p:cNvPr id="31749"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8144" y="1807029"/>
            <a:ext cx="2794000" cy="2569028"/>
          </a:xfrm>
          <a:prstGeom prst="rect">
            <a:avLst/>
          </a:prstGeom>
          <a:noFill/>
          <a:ln w="38100">
            <a:solidFill>
              <a:srgbClr val="17375E"/>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latin typeface="Verdana" charset="0"/>
                <a:ea typeface="Verdana" charset="0"/>
                <a:cs typeface="Verdana" charset="0"/>
              </a:rPr>
              <a:t>Use </a:t>
            </a:r>
            <a:r>
              <a:rPr lang="en-US" dirty="0">
                <a:latin typeface="Verdana" charset="0"/>
                <a:ea typeface="Verdana" charset="0"/>
                <a:cs typeface="Verdana" charset="0"/>
              </a:rPr>
              <a:t>appropriate restraint to                ensure personnel safety</a:t>
            </a:r>
          </a:p>
          <a:p>
            <a:r>
              <a:rPr lang="en-US" dirty="0" smtClean="0">
                <a:latin typeface="Verdana" charset="0"/>
                <a:ea typeface="Verdana" charset="0"/>
                <a:cs typeface="Verdana" charset="0"/>
              </a:rPr>
              <a:t>Bolt </a:t>
            </a:r>
            <a:r>
              <a:rPr lang="en-US" dirty="0">
                <a:latin typeface="Verdana" charset="0"/>
                <a:ea typeface="Verdana" charset="0"/>
                <a:cs typeface="Verdana" charset="0"/>
              </a:rPr>
              <a:t>positioning</a:t>
            </a:r>
          </a:p>
          <a:p>
            <a:pPr lvl="1"/>
            <a:r>
              <a:rPr lang="en-US" dirty="0">
                <a:latin typeface="Verdana" charset="0"/>
                <a:ea typeface="Verdana" charset="0"/>
                <a:cs typeface="Verdana" charset="0"/>
              </a:rPr>
              <a:t>Polled animal</a:t>
            </a:r>
          </a:p>
          <a:p>
            <a:pPr lvl="1"/>
            <a:r>
              <a:rPr lang="en-US" dirty="0" smtClean="0">
                <a:latin typeface="Verdana" charset="0"/>
                <a:ea typeface="Verdana" charset="0"/>
                <a:cs typeface="Verdana" charset="0"/>
              </a:rPr>
              <a:t>Horned </a:t>
            </a:r>
            <a:r>
              <a:rPr lang="en-US" dirty="0">
                <a:latin typeface="Verdana" charset="0"/>
                <a:ea typeface="Verdana" charset="0"/>
                <a:cs typeface="Verdana" charset="0"/>
              </a:rPr>
              <a:t>animal</a:t>
            </a:r>
          </a:p>
          <a:p>
            <a:r>
              <a:rPr lang="en-US" dirty="0" smtClean="0">
                <a:latin typeface="Verdana" charset="0"/>
                <a:ea typeface="Verdana" charset="0"/>
                <a:cs typeface="Verdana" charset="0"/>
              </a:rPr>
              <a:t>Adjunct method</a:t>
            </a:r>
            <a:br>
              <a:rPr lang="en-US" dirty="0" smtClean="0">
                <a:latin typeface="Verdana" charset="0"/>
                <a:ea typeface="Verdana" charset="0"/>
                <a:cs typeface="Verdana" charset="0"/>
              </a:rPr>
            </a:br>
            <a:r>
              <a:rPr lang="en-US" dirty="0" smtClean="0">
                <a:latin typeface="Verdana" charset="0"/>
                <a:ea typeface="Verdana" charset="0"/>
                <a:cs typeface="Verdana" charset="0"/>
              </a:rPr>
              <a:t>available</a:t>
            </a:r>
            <a:endParaRPr lang="en-US" dirty="0"/>
          </a:p>
        </p:txBody>
      </p:sp>
      <p:sp>
        <p:nvSpPr>
          <p:cNvPr id="7" name="Date Placeholder 6"/>
          <p:cNvSpPr>
            <a:spLocks noGrp="1"/>
          </p:cNvSpPr>
          <p:nvPr>
            <p:ph type="dt" sz="half" idx="2"/>
          </p:nvPr>
        </p:nvSpPr>
        <p:spPr/>
        <p:txBody>
          <a:bodyPr/>
          <a:lstStyle/>
          <a:p>
            <a:pPr algn="r">
              <a:defRPr/>
            </a:pPr>
            <a:r>
              <a:rPr lang="en-US" dirty="0">
                <a:latin typeface="+mn-lt"/>
              </a:rPr>
              <a:t>USDA APHIS and CFSPH</a:t>
            </a:r>
          </a:p>
        </p:txBody>
      </p:sp>
      <p:sp>
        <p:nvSpPr>
          <p:cNvPr id="6" name="Footer Placeholder 5"/>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25601" name="Rectangle 2"/>
          <p:cNvSpPr>
            <a:spLocks noGrp="1"/>
          </p:cNvSpPr>
          <p:nvPr>
            <p:ph type="title"/>
          </p:nvPr>
        </p:nvSpPr>
        <p:spPr/>
        <p:txBody>
          <a:bodyPr/>
          <a:lstStyle/>
          <a:p>
            <a:r>
              <a:rPr lang="en-US" dirty="0" smtClean="0">
                <a:latin typeface="Verdana" charset="0"/>
                <a:ea typeface="Verdana" charset="0"/>
                <a:cs typeface="Verdana" charset="0"/>
              </a:rPr>
              <a:t>Physical- Captive Bolt</a:t>
            </a:r>
            <a:endParaRPr lang="en-US" dirty="0">
              <a:latin typeface="Verdana" charset="0"/>
              <a:ea typeface="Verdana" charset="0"/>
              <a:cs typeface="Verdana" charset="0"/>
            </a:endParaRPr>
          </a:p>
        </p:txBody>
      </p:sp>
      <p:pic>
        <p:nvPicPr>
          <p:cNvPr id="9"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55976" y="2965753"/>
            <a:ext cx="4622800" cy="2090058"/>
          </a:xfrm>
          <a:prstGeom prst="rect">
            <a:avLst/>
          </a:prstGeom>
          <a:noFill/>
          <a:ln w="38100">
            <a:solidFill>
              <a:srgbClr val="17375E"/>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idx="1"/>
          </p:nvPr>
        </p:nvSpPr>
        <p:spPr/>
        <p:txBody>
          <a:bodyPr>
            <a:normAutofit/>
          </a:bodyPr>
          <a:lstStyle/>
          <a:p>
            <a:r>
              <a:rPr lang="en-US" dirty="0">
                <a:latin typeface="Verdana" charset="0"/>
                <a:ea typeface="Verdana" charset="0"/>
                <a:cs typeface="Verdana" charset="0"/>
              </a:rPr>
              <a:t>Conditionally </a:t>
            </a:r>
            <a:r>
              <a:rPr lang="en-US" dirty="0" smtClean="0">
                <a:latin typeface="Verdana" charset="0"/>
                <a:ea typeface="Verdana" charset="0"/>
                <a:cs typeface="Verdana" charset="0"/>
              </a:rPr>
              <a:t>acceptable</a:t>
            </a:r>
            <a:endParaRPr lang="en-US" dirty="0">
              <a:latin typeface="Verdana" charset="0"/>
              <a:ea typeface="Verdana" charset="0"/>
              <a:cs typeface="Verdana" charset="0"/>
            </a:endParaRPr>
          </a:p>
          <a:p>
            <a:pPr lvl="1"/>
            <a:r>
              <a:rPr lang="en-US" dirty="0">
                <a:latin typeface="Verdana" charset="0"/>
                <a:ea typeface="Verdana" charset="0"/>
                <a:cs typeface="Verdana" charset="0"/>
              </a:rPr>
              <a:t>Species-appropriate ammunition, appropriate caliber weapon</a:t>
            </a:r>
          </a:p>
          <a:p>
            <a:pPr lvl="1"/>
            <a:r>
              <a:rPr lang="en-US" dirty="0">
                <a:latin typeface="Verdana" charset="0"/>
                <a:ea typeface="Verdana" charset="0"/>
                <a:cs typeface="Verdana" charset="0"/>
              </a:rPr>
              <a:t>Proper training, skills, experience</a:t>
            </a:r>
          </a:p>
          <a:p>
            <a:r>
              <a:rPr lang="en-US" dirty="0">
                <a:latin typeface="Verdana" charset="0"/>
                <a:ea typeface="Verdana" charset="0"/>
                <a:cs typeface="Verdana" charset="0"/>
              </a:rPr>
              <a:t>C</a:t>
            </a:r>
            <a:r>
              <a:rPr lang="en-US" dirty="0" smtClean="0">
                <a:latin typeface="Verdana" charset="0"/>
                <a:ea typeface="Verdana" charset="0"/>
                <a:cs typeface="Verdana" charset="0"/>
              </a:rPr>
              <a:t>lose </a:t>
            </a:r>
            <a:r>
              <a:rPr lang="en-US" dirty="0">
                <a:latin typeface="Verdana" charset="0"/>
                <a:ea typeface="Verdana" charset="0"/>
                <a:cs typeface="Verdana" charset="0"/>
              </a:rPr>
              <a:t>range, same point of entry as captive bolt</a:t>
            </a:r>
          </a:p>
          <a:p>
            <a:pPr lvl="1"/>
            <a:r>
              <a:rPr lang="en-US" dirty="0">
                <a:latin typeface="Verdana" charset="0"/>
                <a:ea typeface="Verdana" charset="0"/>
                <a:cs typeface="Verdana" charset="0"/>
              </a:rPr>
              <a:t>Muzzle 2-10 inches from entry point</a:t>
            </a:r>
          </a:p>
          <a:p>
            <a:pPr lvl="1"/>
            <a:r>
              <a:rPr lang="en-US" dirty="0">
                <a:latin typeface="Verdana" charset="0"/>
                <a:ea typeface="Verdana" charset="0"/>
                <a:cs typeface="Verdana" charset="0"/>
              </a:rPr>
              <a:t>Mature goat brain is located much farther back than might be expected</a:t>
            </a:r>
          </a:p>
        </p:txBody>
      </p:sp>
      <p:sp>
        <p:nvSpPr>
          <p:cNvPr id="6" name="Date Placeholder 5"/>
          <p:cNvSpPr>
            <a:spLocks noGrp="1"/>
          </p:cNvSpPr>
          <p:nvPr>
            <p:ph type="dt" sz="half" idx="2"/>
          </p:nvPr>
        </p:nvSpPr>
        <p:spPr/>
        <p:txBody>
          <a:bodyPr/>
          <a:lstStyle/>
          <a:p>
            <a:pPr algn="r">
              <a:defRPr/>
            </a:pPr>
            <a:r>
              <a:rPr lang="en-US" dirty="0">
                <a:latin typeface="+mn-lt"/>
              </a:rPr>
              <a:t>USDA APHIS and CFSPH</a:t>
            </a:r>
          </a:p>
        </p:txBody>
      </p:sp>
      <p:sp>
        <p:nvSpPr>
          <p:cNvPr id="5" name="Footer Placeholder 4"/>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27649" name="Rectangle 2"/>
          <p:cNvSpPr>
            <a:spLocks noGrp="1"/>
          </p:cNvSpPr>
          <p:nvPr>
            <p:ph type="title"/>
          </p:nvPr>
        </p:nvSpPr>
        <p:spPr/>
        <p:txBody>
          <a:bodyPr/>
          <a:lstStyle/>
          <a:p>
            <a:r>
              <a:rPr lang="en-US" dirty="0" smtClean="0">
                <a:latin typeface="Verdana" charset="0"/>
                <a:ea typeface="Verdana" charset="0"/>
                <a:cs typeface="Verdana" charset="0"/>
              </a:rPr>
              <a:t>Physical- Gunshot</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idx="1"/>
          </p:nvPr>
        </p:nvSpPr>
        <p:spPr/>
        <p:txBody>
          <a:bodyPr>
            <a:normAutofit/>
          </a:bodyPr>
          <a:lstStyle/>
          <a:p>
            <a:r>
              <a:rPr lang="en-US" dirty="0" smtClean="0">
                <a:latin typeface="Verdana" charset="0"/>
                <a:ea typeface="Verdana" charset="0"/>
                <a:cs typeface="Verdana" charset="0"/>
              </a:rPr>
              <a:t>If used:</a:t>
            </a:r>
          </a:p>
          <a:p>
            <a:pPr lvl="1"/>
            <a:r>
              <a:rPr lang="en-US" dirty="0" smtClean="0">
                <a:latin typeface="Verdana" charset="0"/>
                <a:ea typeface="Verdana" charset="0"/>
                <a:cs typeface="Verdana" charset="0"/>
              </a:rPr>
              <a:t>Electric current through brain to stun</a:t>
            </a:r>
          </a:p>
          <a:p>
            <a:pPr lvl="2"/>
            <a:r>
              <a:rPr lang="en-US" dirty="0" smtClean="0">
                <a:latin typeface="Verdana" charset="0"/>
                <a:ea typeface="Verdana" charset="0"/>
                <a:cs typeface="Verdana" charset="0"/>
              </a:rPr>
              <a:t>Ear </a:t>
            </a:r>
            <a:r>
              <a:rPr lang="en-US" dirty="0">
                <a:latin typeface="Verdana" charset="0"/>
                <a:ea typeface="Verdana" charset="0"/>
                <a:cs typeface="Verdana" charset="0"/>
              </a:rPr>
              <a:t>to ear, poll to muzzle</a:t>
            </a:r>
          </a:p>
          <a:p>
            <a:pPr lvl="1"/>
            <a:r>
              <a:rPr lang="en-US" dirty="0" smtClean="0">
                <a:latin typeface="Verdana" charset="0"/>
                <a:ea typeface="Verdana" charset="0"/>
                <a:cs typeface="Verdana" charset="0"/>
              </a:rPr>
              <a:t>Electric current through heart</a:t>
            </a:r>
          </a:p>
          <a:p>
            <a:pPr lvl="2"/>
            <a:r>
              <a:rPr lang="en-US" dirty="0" smtClean="0">
                <a:latin typeface="Verdana" charset="0"/>
                <a:ea typeface="Verdana" charset="0"/>
                <a:cs typeface="Verdana" charset="0"/>
              </a:rPr>
              <a:t>Sides </a:t>
            </a:r>
            <a:r>
              <a:rPr lang="en-US" dirty="0">
                <a:latin typeface="Verdana" charset="0"/>
                <a:ea typeface="Verdana" charset="0"/>
                <a:cs typeface="Verdana" charset="0"/>
              </a:rPr>
              <a:t>of animal over heart</a:t>
            </a:r>
          </a:p>
        </p:txBody>
      </p:sp>
      <p:sp>
        <p:nvSpPr>
          <p:cNvPr id="6" name="Date Placeholder 5"/>
          <p:cNvSpPr>
            <a:spLocks noGrp="1"/>
          </p:cNvSpPr>
          <p:nvPr>
            <p:ph type="dt" sz="half" idx="2"/>
          </p:nvPr>
        </p:nvSpPr>
        <p:spPr/>
        <p:txBody>
          <a:bodyPr/>
          <a:lstStyle/>
          <a:p>
            <a:pPr algn="r">
              <a:defRPr/>
            </a:pPr>
            <a:r>
              <a:rPr lang="en-US" dirty="0">
                <a:latin typeface="+mn-lt"/>
              </a:rPr>
              <a:t>USDA APHIS and CFSPH</a:t>
            </a:r>
          </a:p>
        </p:txBody>
      </p:sp>
      <p:sp>
        <p:nvSpPr>
          <p:cNvPr id="5" name="Footer Placeholder 4"/>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29697" name="Rectangle 2"/>
          <p:cNvSpPr>
            <a:spLocks noGrp="1"/>
          </p:cNvSpPr>
          <p:nvPr>
            <p:ph type="title"/>
          </p:nvPr>
        </p:nvSpPr>
        <p:spPr/>
        <p:txBody>
          <a:bodyPr/>
          <a:lstStyle/>
          <a:p>
            <a:r>
              <a:rPr lang="en-US" dirty="0">
                <a:latin typeface="Verdana" charset="0"/>
                <a:ea typeface="Verdana" charset="0"/>
                <a:cs typeface="Verdana" charset="0"/>
              </a:rPr>
              <a:t>Electrocution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3318</TotalTime>
  <Words>2663</Words>
  <Application>Microsoft Office PowerPoint</Application>
  <PresentationFormat>On-screen Show (4:3)</PresentationFormat>
  <Paragraphs>159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Calibri</vt:lpstr>
      <vt:lpstr>Symbol</vt:lpstr>
      <vt:lpstr>Times New Roman</vt:lpstr>
      <vt:lpstr>Verdana</vt:lpstr>
      <vt:lpstr>FAD PReP PPT Template 2011-10</vt:lpstr>
      <vt:lpstr>Mass Depopulation  &amp; Euthanasia</vt:lpstr>
      <vt:lpstr>Euthanasia and Depopulation</vt:lpstr>
      <vt:lpstr>Euthanasia and Depopulation</vt:lpstr>
      <vt:lpstr>Handling</vt:lpstr>
      <vt:lpstr>Euthanasia Methods</vt:lpstr>
      <vt:lpstr>Noninhalant Injectable</vt:lpstr>
      <vt:lpstr>Physical- Captive Bolt</vt:lpstr>
      <vt:lpstr>Physical- Gunshot</vt:lpstr>
      <vt:lpstr>Electrocution</vt:lpstr>
      <vt:lpstr>Carbon Dioxide</vt:lpstr>
      <vt:lpstr>Adjunct Methods</vt:lpstr>
      <vt:lpstr>Confirmation of Death</vt:lpstr>
      <vt:lpstr>For More Information</vt:lpstr>
      <vt:lpstr>Guidelines Content</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Depopulation and Euthanasia: Sheep and Goats</dc:title>
  <dc:creator>dmbailey@iastate.edu;kleedom@mail.iastate.edu</dc:creator>
  <cp:keywords>FAD PReP/NAHEMS</cp:keywords>
  <cp:lastModifiedBy>Mogan-King, Janice P [CFSPH]</cp:lastModifiedBy>
  <cp:revision>201</cp:revision>
  <cp:lastPrinted>2011-03-29T19:20:30Z</cp:lastPrinted>
  <dcterms:created xsi:type="dcterms:W3CDTF">2011-04-11T21:56:02Z</dcterms:created>
  <dcterms:modified xsi:type="dcterms:W3CDTF">2015-08-17T22:06:01Z</dcterms:modified>
  <cp:category>FAD PReP/NAHEMS</cp:category>
</cp:coreProperties>
</file>