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19"/>
  </p:notesMasterIdLst>
  <p:handoutMasterIdLst>
    <p:handoutMasterId r:id="rId20"/>
  </p:handoutMasterIdLst>
  <p:sldIdLst>
    <p:sldId id="313" r:id="rId2"/>
    <p:sldId id="290" r:id="rId3"/>
    <p:sldId id="292" r:id="rId4"/>
    <p:sldId id="293" r:id="rId5"/>
    <p:sldId id="316" r:id="rId6"/>
    <p:sldId id="315" r:id="rId7"/>
    <p:sldId id="295" r:id="rId8"/>
    <p:sldId id="296" r:id="rId9"/>
    <p:sldId id="304" r:id="rId10"/>
    <p:sldId id="298" r:id="rId11"/>
    <p:sldId id="318" r:id="rId12"/>
    <p:sldId id="321" r:id="rId13"/>
    <p:sldId id="319" r:id="rId14"/>
    <p:sldId id="320" r:id="rId15"/>
    <p:sldId id="322" r:id="rId16"/>
    <p:sldId id="325" r:id="rId17"/>
    <p:sldId id="324"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FP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69222" autoAdjust="0"/>
  </p:normalViewPr>
  <p:slideViewPr>
    <p:cSldViewPr>
      <p:cViewPr varScale="1">
        <p:scale>
          <a:sx n="54" d="100"/>
          <a:sy n="54" d="100"/>
        </p:scale>
        <p:origin x="214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2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711EDBDE-1BF7-4AA6-9956-2A9F2690B541}" type="datetimeFigureOut">
              <a:rPr lang="en-US"/>
              <a:pPr>
                <a:defRPr/>
              </a:pPr>
              <a:t>8/17/2015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E079B2E2-89DE-4697-9783-0D7A7B5F6701}" type="slidenum">
              <a:rPr lang="en-US"/>
              <a:pPr>
                <a:defRPr/>
              </a:pPr>
              <a:t>‹#›</a:t>
            </a:fld>
            <a:endParaRPr lang="en-US"/>
          </a:p>
        </p:txBody>
      </p:sp>
    </p:spTree>
    <p:extLst>
      <p:ext uri="{BB962C8B-B14F-4D97-AF65-F5344CB8AC3E}">
        <p14:creationId xmlns:p14="http://schemas.microsoft.com/office/powerpoint/2010/main" val="38870602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001B4CD0-31BF-469B-9CB2-74640A7934FF}" type="datetimeFigureOut">
              <a:rPr lang="en-US"/>
              <a:pPr>
                <a:defRPr/>
              </a:pPr>
              <a:t>8/17/2015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84939E49-A838-4CEE-A4E5-F9C02ACB128E}" type="slidenum">
              <a:rPr lang="en-US"/>
              <a:pPr>
                <a:defRPr/>
              </a:pPr>
              <a:t>‹#›</a:t>
            </a:fld>
            <a:endParaRPr lang="en-US"/>
          </a:p>
        </p:txBody>
      </p:sp>
    </p:spTree>
    <p:extLst>
      <p:ext uri="{BB962C8B-B14F-4D97-AF65-F5344CB8AC3E}">
        <p14:creationId xmlns:p14="http://schemas.microsoft.com/office/powerpoint/2010/main" val="31156269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ea typeface="ＭＳ Ｐゴシック" charset="-128"/>
                <a:cs typeface="ＭＳ Ｐゴシック" charset="-128"/>
              </a:rPr>
              <a:t>This presentation provides an overview of topics related to emergency depopulation of livestock during an animal health emergency. [This information was derived from the Foreign Animal Disease Preparedness and Response (FAD </a:t>
            </a:r>
            <a:r>
              <a:rPr lang="en-US" baseline="0" dirty="0" err="1" smtClean="0">
                <a:latin typeface="+mn-lt"/>
                <a:ea typeface="ＭＳ Ｐゴシック" charset="-128"/>
                <a:cs typeface="ＭＳ Ｐゴシック" charset="-128"/>
              </a:rPr>
              <a:t>PReP</a:t>
            </a:r>
            <a:r>
              <a:rPr lang="en-US" baseline="0" dirty="0" smtClean="0">
                <a:latin typeface="+mn-lt"/>
                <a:ea typeface="ＭＳ Ｐゴシック" charset="-128"/>
                <a:cs typeface="ＭＳ Ｐゴシック" charset="-128"/>
              </a:rPr>
              <a:t>)/National Animal Health Emergency Management System (NAHEMS) Guidelines: Mass Depopulation and Euthanasia (2015).] </a:t>
            </a:r>
            <a:r>
              <a:rPr lang="en-US" dirty="0" smtClean="0">
                <a:latin typeface="+mn-lt"/>
                <a:ea typeface="ＭＳ Ｐゴシック" charset="-128"/>
                <a:cs typeface="ＭＳ Ｐゴシック" charset="-128"/>
              </a:rPr>
              <a:t>Additional presentations addressing these issues in greater detail are also available.</a:t>
            </a: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extLst>
      <p:ext uri="{BB962C8B-B14F-4D97-AF65-F5344CB8AC3E}">
        <p14:creationId xmlns:p14="http://schemas.microsoft.com/office/powerpoint/2010/main" val="429247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charset="0"/>
              </a:rPr>
              <a:t>The Euthanasia Group should work closely with </a:t>
            </a:r>
            <a:r>
              <a:rPr lang="en-US" dirty="0" smtClean="0">
                <a:latin typeface="Times New Roman" charset="0"/>
              </a:rPr>
              <a:t>welfare experts within the USDA as well as industry welfare experts</a:t>
            </a:r>
            <a:r>
              <a:rPr lang="en-US" baseline="0" dirty="0" smtClean="0">
                <a:latin typeface="Times New Roman" charset="0"/>
              </a:rPr>
              <a:t> </a:t>
            </a:r>
            <a:r>
              <a:rPr lang="en-US" dirty="0" smtClean="0">
                <a:latin typeface="Times New Roman" charset="0"/>
              </a:rPr>
              <a:t>on </a:t>
            </a:r>
            <a:r>
              <a:rPr lang="en-US" dirty="0">
                <a:latin typeface="Times New Roman" charset="0"/>
              </a:rPr>
              <a:t>all aspects of euthanasia related to animal welfare</a:t>
            </a:r>
            <a:r>
              <a:rPr lang="en-US" dirty="0" smtClean="0">
                <a:latin typeface="Times New Roman" charset="0"/>
              </a:rPr>
              <a:t>. Guidance</a:t>
            </a:r>
            <a:r>
              <a:rPr lang="en-US" baseline="0" dirty="0" smtClean="0">
                <a:latin typeface="Times New Roman" charset="0"/>
              </a:rPr>
              <a:t> documents such as the American Veterinary Medical Association Guidelines for the Euthanasia of Animals may also provide valuable information.</a:t>
            </a:r>
            <a:r>
              <a:rPr lang="en-US" dirty="0" smtClean="0">
                <a:latin typeface="Times New Roman" charset="0"/>
              </a:rPr>
              <a:t> Expertise</a:t>
            </a:r>
            <a:r>
              <a:rPr lang="en-US" baseline="0" dirty="0" smtClean="0">
                <a:latin typeface="Times New Roman" charset="0"/>
              </a:rPr>
              <a:t> within the USDA will likely </a:t>
            </a:r>
            <a:r>
              <a:rPr lang="en-US" dirty="0" smtClean="0">
                <a:latin typeface="Times New Roman" charset="0"/>
              </a:rPr>
              <a:t>include </a:t>
            </a:r>
            <a:r>
              <a:rPr lang="en-US" dirty="0">
                <a:latin typeface="Times New Roman" charset="0"/>
              </a:rPr>
              <a:t>qualified Veterinary Medical Officers and field personnel </a:t>
            </a:r>
            <a:r>
              <a:rPr lang="en-US" dirty="0" smtClean="0">
                <a:latin typeface="Times New Roman" charset="0"/>
              </a:rPr>
              <a:t>with </a:t>
            </a:r>
            <a:r>
              <a:rPr lang="en-US" dirty="0">
                <a:latin typeface="Times New Roman" charset="0"/>
              </a:rPr>
              <a:t>training in animal welfare and depopulation </a:t>
            </a:r>
            <a:r>
              <a:rPr lang="en-US" dirty="0" smtClean="0">
                <a:latin typeface="Times New Roman" charset="0"/>
              </a:rPr>
              <a:t>procedures. These individuals</a:t>
            </a:r>
            <a:r>
              <a:rPr lang="en-US" baseline="0" dirty="0" smtClean="0">
                <a:latin typeface="Times New Roman" charset="0"/>
              </a:rPr>
              <a:t> may </a:t>
            </a:r>
            <a:r>
              <a:rPr lang="en-US" dirty="0" smtClean="0">
                <a:latin typeface="Times New Roman" charset="0"/>
              </a:rPr>
              <a:t>serve </a:t>
            </a:r>
            <a:r>
              <a:rPr lang="en-US" dirty="0">
                <a:latin typeface="Times New Roman" charset="0"/>
              </a:rPr>
              <a:t>in an advisory capacity to ensure that animals are appropriately housed, maintained, and depopulated or euthanized humanely</a:t>
            </a:r>
            <a:r>
              <a:rPr lang="en-US" dirty="0" smtClean="0">
                <a:latin typeface="Times New Roman" charset="0"/>
              </a:rPr>
              <a:t>. The </a:t>
            </a:r>
            <a:r>
              <a:rPr lang="en-US" dirty="0">
                <a:latin typeface="Times New Roman" charset="0"/>
              </a:rPr>
              <a:t>Euthanasia Group should make a concerted effort </a:t>
            </a:r>
            <a:r>
              <a:rPr lang="en-US" dirty="0" smtClean="0">
                <a:latin typeface="Times New Roman" charset="0"/>
              </a:rPr>
              <a:t>to comply </a:t>
            </a:r>
            <a:r>
              <a:rPr lang="en-US" dirty="0">
                <a:latin typeface="Times New Roman" charset="0"/>
              </a:rPr>
              <a:t>with the counsel of APHIS Animal Welfare personnel when it is reasonable and practical to do </a:t>
            </a:r>
            <a:r>
              <a:rPr lang="en-US" dirty="0" smtClean="0">
                <a:latin typeface="Times New Roman" charset="0"/>
              </a:rPr>
              <a:t>so. </a:t>
            </a:r>
            <a:r>
              <a:rPr lang="en-US" sz="1200" b="0" i="1" u="none" strike="noStrike" kern="1200" baseline="0" dirty="0" smtClean="0">
                <a:solidFill>
                  <a:schemeClr val="tx1"/>
                </a:solidFill>
                <a:latin typeface="+mn-lt"/>
                <a:ea typeface="ＭＳ Ｐゴシック" charset="-128"/>
                <a:cs typeface="ＭＳ Ｐゴシック" charset="-128"/>
              </a:rPr>
              <a:t>[This photo shows a veterinarian talking with a producer on-site.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dirty="0" smtClean="0">
              <a:latin typeface="Times New Roman" charset="0"/>
            </a:endParaRPr>
          </a:p>
          <a:p>
            <a:endParaRPr lang="en-US" dirty="0">
              <a:latin typeface="Times New Roman" charset="0"/>
            </a:endParaRPr>
          </a:p>
        </p:txBody>
      </p:sp>
    </p:spTree>
    <p:extLst>
      <p:ext uri="{BB962C8B-B14F-4D97-AF65-F5344CB8AC3E}">
        <p14:creationId xmlns:p14="http://schemas.microsoft.com/office/powerpoint/2010/main" val="233704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Two main methods of euthanasia</a:t>
            </a:r>
            <a:r>
              <a:rPr lang="en-US" baseline="0" dirty="0" smtClean="0"/>
              <a:t> will be considered in the event of an animal health emergency. They are physical methods and chemical methods. </a:t>
            </a:r>
            <a:r>
              <a:rPr lang="en-US" sz="1200" b="0" i="0" u="none" strike="noStrike" kern="1200" baseline="0" dirty="0" smtClean="0">
                <a:solidFill>
                  <a:schemeClr val="tx1"/>
                </a:solidFill>
                <a:latin typeface="+mn-lt"/>
                <a:ea typeface="ＭＳ Ｐゴシック" charset="-128"/>
                <a:cs typeface="ＭＳ Ｐゴシック" charset="-128"/>
              </a:rPr>
              <a:t>Physical methods are an appropriate, and often a preferred, method of mass euthanasia. Personnel using such methods should be skilled in the physical technique or experienced in the use of the equipment. Extreme care should be exercised in performing procedures to prevent harm to the operator or others in the immediate area. In most cases the use of chemical methods to euthanize livestock during an animal health crisis is not practical because of the residue potential if carcasses must be rendered. This method should be considered only for unique circumstances such as euthanasia of pet livestock. The use of chemical methods is often perceived as being more refined and humane than the physical techniques. </a:t>
            </a:r>
            <a:r>
              <a:rPr lang="en-US" sz="1200" b="0" i="1" u="none" strike="noStrike" kern="1200" baseline="0" dirty="0" smtClean="0">
                <a:solidFill>
                  <a:schemeClr val="tx1"/>
                </a:solidFill>
                <a:latin typeface="+mn-lt"/>
                <a:ea typeface="ＭＳ Ｐゴシック" charset="-128"/>
                <a:cs typeface="ＭＳ Ｐゴシック" charset="-128"/>
              </a:rPr>
              <a:t>[These photos show </a:t>
            </a:r>
            <a:r>
              <a:rPr lang="en-US" sz="1200" i="1" kern="1200" dirty="0" smtClean="0">
                <a:solidFill>
                  <a:schemeClr val="tx1"/>
                </a:solidFill>
                <a:effectLst/>
                <a:latin typeface="+mn-lt"/>
                <a:ea typeface="ＭＳ Ｐゴシック" charset="-128"/>
                <a:cs typeface="ＭＳ Ｐゴシック" charset="-128"/>
              </a:rPr>
              <a:t>two types of penetrating captive bolt guns commonly used as a physical method of euthanasia, particularly in slaughter facilities. </a:t>
            </a:r>
            <a:r>
              <a:rPr lang="en-US" sz="1200" b="0" i="1" u="none" strike="noStrike" kern="1200" baseline="0" dirty="0" smtClean="0">
                <a:solidFill>
                  <a:schemeClr val="tx1"/>
                </a:solidFill>
                <a:latin typeface="+mn-lt"/>
                <a:ea typeface="ＭＳ Ｐゴシック" charset="-128"/>
                <a:cs typeface="ＭＳ Ｐゴシック" charset="-128"/>
              </a:rPr>
              <a:t>Photo source: JK Shearer, Iowa State University]</a:t>
            </a:r>
            <a:endParaRPr lang="en-US" i="1" dirty="0" smtClean="0">
              <a:latin typeface="Times New Roman" charset="0"/>
            </a:endParaRPr>
          </a:p>
          <a:p>
            <a:endParaRPr lang="en-US" sz="1200" b="0" i="0" u="none" strike="noStrike" kern="1200" baseline="0" dirty="0" smtClean="0">
              <a:solidFill>
                <a:schemeClr val="tx1"/>
              </a:solidFill>
              <a:latin typeface="+mn-lt"/>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11</a:t>
            </a:fld>
            <a:endParaRPr lang="en-US"/>
          </a:p>
        </p:txBody>
      </p:sp>
    </p:spTree>
    <p:extLst>
      <p:ext uri="{BB962C8B-B14F-4D97-AF65-F5344CB8AC3E}">
        <p14:creationId xmlns:p14="http://schemas.microsoft.com/office/powerpoint/2010/main" val="13446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Physical methods that would be primarily considered for euthanasia include the use of captive bolts, gunshot, manually applied blunt trauma, and electrocution. </a:t>
            </a:r>
            <a:r>
              <a:rPr lang="en-US" sz="1200" b="0" i="0" u="none" strike="noStrike" kern="1200" baseline="0" dirty="0" smtClean="0">
                <a:solidFill>
                  <a:schemeClr val="tx1"/>
                </a:solidFill>
                <a:latin typeface="+mn-lt"/>
                <a:ea typeface="ＭＳ Ｐゴシック" charset="-128"/>
                <a:cs typeface="ＭＳ Ｐゴシック" charset="-128"/>
              </a:rPr>
              <a:t>Adequate training for inexperienced personnel and a clear demonstration of proficiency should be required before they are permitted to use an unfamiliar euthanasia method. Chemical methods of euthanasia are often classified as </a:t>
            </a:r>
            <a:r>
              <a:rPr lang="en-US" sz="1200" b="0" i="0" u="none" strike="noStrike" kern="1200" baseline="0" dirty="0" err="1" smtClean="0">
                <a:solidFill>
                  <a:schemeClr val="tx1"/>
                </a:solidFill>
                <a:latin typeface="+mn-lt"/>
                <a:ea typeface="ＭＳ Ｐゴシック" charset="-128"/>
                <a:cs typeface="ＭＳ Ｐゴシック" charset="-128"/>
              </a:rPr>
              <a:t>noninhalants</a:t>
            </a:r>
            <a:r>
              <a:rPr lang="en-US" sz="1200" b="0" i="0" u="none" strike="noStrike" kern="1200" baseline="0" dirty="0" smtClean="0">
                <a:solidFill>
                  <a:schemeClr val="tx1"/>
                </a:solidFill>
                <a:latin typeface="+mn-lt"/>
                <a:ea typeface="ＭＳ Ｐゴシック" charset="-128"/>
                <a:cs typeface="ＭＳ Ｐゴシック" charset="-128"/>
              </a:rPr>
              <a:t> and inhalants. </a:t>
            </a:r>
            <a:r>
              <a:rPr lang="en-US" sz="1200" b="0" i="0" u="none" strike="noStrike" kern="1200" baseline="0" dirty="0" err="1" smtClean="0">
                <a:solidFill>
                  <a:schemeClr val="tx1"/>
                </a:solidFill>
                <a:latin typeface="+mn-lt"/>
                <a:ea typeface="ＭＳ Ｐゴシック" charset="-128"/>
                <a:cs typeface="ＭＳ Ｐゴシック" charset="-128"/>
              </a:rPr>
              <a:t>Noninhalant</a:t>
            </a:r>
            <a:r>
              <a:rPr lang="en-US" sz="1200" b="0" i="0" u="none" strike="noStrike" kern="1200" baseline="0" dirty="0" smtClean="0">
                <a:solidFill>
                  <a:schemeClr val="tx1"/>
                </a:solidFill>
                <a:latin typeface="+mn-lt"/>
                <a:ea typeface="ＭＳ Ｐゴシック" charset="-128"/>
                <a:cs typeface="ＭＳ Ｐゴシック" charset="-128"/>
              </a:rPr>
              <a:t> chemical euthanasia methods are often administered intravenously (IV). Any product to be used for lethal injection must be recognized as an effective and humane option. Barbiturate anesthetic agents meet these criteria and are the principle drugs used in several of the injectable euthanasia agents currently available. When considering barbiturates for mass euthanasia, cost and issues related to carcass disposal may be a significant deterrent for large animals. Inhalants may include anesthetic gas as well as carbon dioxide, carbon monoxide, argon and nitrogen. </a:t>
            </a:r>
            <a:r>
              <a:rPr lang="en-US" sz="1200" b="0" i="1" u="none" strike="noStrike" kern="1200" baseline="0" dirty="0" smtClean="0">
                <a:solidFill>
                  <a:schemeClr val="tx1"/>
                </a:solidFill>
                <a:latin typeface="+mn-lt"/>
                <a:ea typeface="ＭＳ Ｐゴシック" charset="-128"/>
                <a:cs typeface="ＭＳ Ｐゴシック" charset="-128"/>
              </a:rPr>
              <a:t>[This photo shows chemical euthanasia being drawn up in a single use-syringe. Photo source: Andrew Kingsbury, Iowa State University]</a:t>
            </a:r>
            <a:endParaRPr lang="en-US" dirty="0" smtClean="0">
              <a:latin typeface="Times New Roman" charset="0"/>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12</a:t>
            </a:fld>
            <a:endParaRPr lang="en-US"/>
          </a:p>
        </p:txBody>
      </p:sp>
    </p:spTree>
    <p:extLst>
      <p:ext uri="{BB962C8B-B14F-4D97-AF65-F5344CB8AC3E}">
        <p14:creationId xmlns:p14="http://schemas.microsoft.com/office/powerpoint/2010/main" val="134467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For each depopulation/euthanasia situation, criteria for selecting the optimal method of depopulation/euthanasia should include several factors. Among these factors are consideration for the training, experience, and expertise level of available personnel for the proposed euthanasia method. The virulence, disease pathogenesis, zoonotic potential, and personnel safety in implementing the proposed euthanasia method should be considered when planning and selecting a euthanasia method. Potential biosecurity issues associated with the proposed method and the compatibility with the situation‘s requirements and purpose should also be considered. Premises location and the number of animals to be euthanized also figure into determining the best depopulation method. </a:t>
            </a:r>
          </a:p>
          <a:p>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13</a:t>
            </a:fld>
            <a:endParaRPr lang="en-US"/>
          </a:p>
        </p:txBody>
      </p:sp>
    </p:spTree>
    <p:extLst>
      <p:ext uri="{BB962C8B-B14F-4D97-AF65-F5344CB8AC3E}">
        <p14:creationId xmlns:p14="http://schemas.microsoft.com/office/powerpoint/2010/main" val="351095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Potential negative psychological effect of the method on personnel, owners, and observers should also be considered when choosing a euthanasia method. The location, size, weight and species of the animals to be euthanized should also figure into the decision. In addition, the availability of facilities - including adequate means of animal restraint is an important consideration. Compatibility of the proposed euthanasia method with subsequent plans for evaluation, examination, carcass disposal, or use of animal tissue must also be considered when selecting a euthanasia method. </a:t>
            </a:r>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14</a:t>
            </a:fld>
            <a:endParaRPr lang="en-US"/>
          </a:p>
        </p:txBody>
      </p:sp>
    </p:spTree>
    <p:extLst>
      <p:ext uri="{BB962C8B-B14F-4D97-AF65-F5344CB8AC3E}">
        <p14:creationId xmlns:p14="http://schemas.microsoft.com/office/powerpoint/2010/main" val="351095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a:t>
            </a:r>
            <a:r>
              <a:rPr lang="en-US" smtClean="0">
                <a:ea typeface="ＭＳ Ｐゴシック" charset="-128"/>
                <a:cs typeface="ＭＳ Ｐゴシック" charset="-128"/>
              </a:rPr>
              <a:t>website (http://www.aphis.usda.gov/fadprep)</a:t>
            </a:r>
          </a:p>
          <a:p>
            <a:pPr eaLnBrk="1" hangingPunct="1">
              <a:spcBef>
                <a:spcPct val="0"/>
              </a:spcBef>
            </a:pPr>
            <a:r>
              <a:rPr lang="en-US" dirty="0" smtClean="0">
                <a:ea typeface="ＭＳ Ｐゴシック" charset="-128"/>
                <a:cs typeface="ＭＳ Ｐゴシック" charset="-128"/>
              </a:rPr>
              <a:t>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15</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394665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a:t>
            </a:r>
            <a:r>
              <a:rPr lang="en-US" baseline="0" dirty="0" smtClean="0">
                <a:ea typeface="ＭＳ Ｐゴシック" charset="-128"/>
                <a:cs typeface="ＭＳ Ｐゴシック" charset="-128"/>
              </a:rPr>
              <a:t> contribution to the content </a:t>
            </a:r>
            <a:r>
              <a:rPr lang="en-US" dirty="0" smtClean="0">
                <a:ea typeface="ＭＳ Ｐゴシック" charset="-128"/>
                <a:cs typeface="ＭＳ Ｐゴシック" charset="-128"/>
              </a:rPr>
              <a:t>of the FAD </a:t>
            </a:r>
            <a:r>
              <a:rPr lang="en-US" dirty="0" err="1" smtClean="0">
                <a:ea typeface="ＭＳ Ｐゴシック" charset="-128"/>
                <a:cs typeface="ＭＳ Ｐゴシック" charset="-128"/>
              </a:rPr>
              <a:t>PReP</a:t>
            </a:r>
            <a:r>
              <a:rPr lang="en-US" baseline="0" dirty="0" smtClean="0">
                <a:ea typeface="ＭＳ Ｐゴシック" charset="-128"/>
                <a:cs typeface="ＭＳ Ｐゴシック" charset="-128"/>
              </a:rPr>
              <a:t>/NAHEMS </a:t>
            </a:r>
            <a:r>
              <a:rPr lang="en-US" dirty="0" smtClean="0">
                <a:ea typeface="ＭＳ Ｐゴシック" charset="-128"/>
                <a:cs typeface="ＭＳ Ｐゴシック" charset="-128"/>
              </a:rPr>
              <a:t>Guidelines: Mass Depopulation and Euthanasia document. Please see the Guidelines document for others who also provided additional assistance with content development.</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16</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67591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17</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15">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416694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Euthanasia and depopulation may be practiced during an animal health emergency, such as a major disease outbreak or a foreign animal disease (FAD), to help prevent or mitigate the spread of the disease through the elimination of infected, exposed, or potentially exposed animals. It also serves to remove contaminated livestock from the food supply, protect the nation‘s agricultural and national economy, and safeguard public health. </a:t>
            </a:r>
            <a:endParaRPr lang="en-US" dirty="0">
              <a:latin typeface="Symbol" charset="2"/>
              <a:sym typeface="Symbol" charset="2"/>
            </a:endParaRPr>
          </a:p>
        </p:txBody>
      </p:sp>
    </p:spTree>
    <p:extLst>
      <p:ext uri="{BB962C8B-B14F-4D97-AF65-F5344CB8AC3E}">
        <p14:creationId xmlns:p14="http://schemas.microsoft.com/office/powerpoint/2010/main" val="105499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The goals of euthanasia are to (a) provide humane treatment of animals at all times until they are euthanized; (b) select and use an acceptable form of depopulation/euthanasia to be executed as quickly, efficiently, and humanely as possible; (c) minimize the negative emotional and psychological impact on animal owners, caretakers, and the public; (d) prevent adulterated or potentially adulterated meat products from entering the food chain; and (e) prevent or mitigate disease spread in the event of the introduction of a FAD within the U.S. Qualified personnel must be proficient in the performance of depopulation procedures using the quickest, safest, and most humane methods practicable given the circumstances. During an FAD outbreak, depopulation measures are implemented to prevent or mitigate disease spread, thus protecting the economic viability of the agricultural industry and the nation and also, if the disease is zoonotic, the health and well-being of the public.</a:t>
            </a:r>
            <a:endParaRPr lang="en-US" dirty="0">
              <a:latin typeface="Times New Roman" charset="0"/>
            </a:endParaRPr>
          </a:p>
        </p:txBody>
      </p:sp>
    </p:spTree>
    <p:extLst>
      <p:ext uri="{BB962C8B-B14F-4D97-AF65-F5344CB8AC3E}">
        <p14:creationId xmlns:p14="http://schemas.microsoft.com/office/powerpoint/2010/main" val="236463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It is important to understand that USDA APHIS recognizes a difference between euthanasia and depopulation. Euthanasia involves transitioning an animal to death as painlessly and stress-free as possible. Mass depopulation is a method by which large numbers of animals must be destroyed quickly and efficiently with as much consideration given to the welfare of the animals as practicable. However, for the purposes of this document, the terms mass depopulation and euthanasia may be used interchangeably or simply be referred to as </a:t>
            </a:r>
            <a:r>
              <a:rPr lang="en-US" sz="1200" b="0" i="0" u="none" strike="noStrike" kern="1200" baseline="0" smtClean="0">
                <a:solidFill>
                  <a:schemeClr val="tx1"/>
                </a:solidFill>
                <a:latin typeface="+mn-lt"/>
                <a:ea typeface="ＭＳ Ｐゴシック" charset="-128"/>
                <a:cs typeface="ＭＳ Ｐゴシック" charset="-128"/>
              </a:rPr>
              <a:t>“euthanasia,” </a:t>
            </a:r>
            <a:r>
              <a:rPr lang="en-US" sz="1200" b="0" i="0" u="none" strike="noStrike" kern="1200" baseline="0" dirty="0" smtClean="0">
                <a:solidFill>
                  <a:schemeClr val="tx1"/>
                </a:solidFill>
                <a:latin typeface="+mn-lt"/>
                <a:ea typeface="ＭＳ Ｐゴシック" charset="-128"/>
                <a:cs typeface="ＭＳ Ｐゴシック" charset="-128"/>
              </a:rPr>
              <a:t>regardless of whether they are actually considered euthanasia or depopulation. </a:t>
            </a:r>
            <a:r>
              <a:rPr lang="en-US" sz="1200" b="0" i="1" u="none" strike="noStrike" kern="1200" baseline="0" dirty="0" smtClean="0">
                <a:solidFill>
                  <a:schemeClr val="tx1"/>
                </a:solidFill>
                <a:latin typeface="+mn-lt"/>
                <a:ea typeface="ＭＳ Ｐゴシック" charset="-128"/>
                <a:cs typeface="ＭＳ Ｐゴシック" charset="-128"/>
              </a:rPr>
              <a:t>[This photo shows a group of young dairy heifers as a reminder that many animals may be involved in depopulation.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sz="1200" b="0" i="0" u="none" strike="noStrike" kern="1200" baseline="0" dirty="0" smtClean="0">
              <a:solidFill>
                <a:schemeClr val="tx1"/>
              </a:solidFill>
              <a:latin typeface="+mn-lt"/>
              <a:ea typeface="ＭＳ Ｐゴシック" charset="-128"/>
              <a:cs typeface="ＭＳ Ｐゴシック" charset="-128"/>
            </a:endParaRPr>
          </a:p>
          <a:p>
            <a:endParaRPr lang="en-US" sz="1200" b="0" i="0" u="none" strike="noStrike" kern="1200" baseline="0" dirty="0" smtClean="0">
              <a:solidFill>
                <a:schemeClr val="tx1"/>
              </a:solidFill>
              <a:latin typeface="+mn-lt"/>
              <a:ea typeface="ＭＳ Ｐゴシック" charset="-128"/>
              <a:sym typeface="Symbol" charset="2"/>
            </a:endParaRPr>
          </a:p>
        </p:txBody>
      </p:sp>
    </p:spTree>
    <p:extLst>
      <p:ext uri="{BB962C8B-B14F-4D97-AF65-F5344CB8AC3E}">
        <p14:creationId xmlns:p14="http://schemas.microsoft.com/office/powerpoint/2010/main" val="120236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The Euthanasia Group, supervised by the Euthanasia Group Supervisor has several responsibilities. The Euthanasia Group provides advice and recommendations to the Command level on euthanasia procedures. The Euthanasia Group notifies owners or operators of Infected or Contact Premises of mass depopulation or euthanasia procedures that will be used and secures acceptance for these procedures. The Euthanasia Group coordinates closely with the Logistics Section to secure the necessary equipment and supplies and coordinates essential decisions such as scheduling and location of euthanasia activities with those planned by the Disposal Group and other affiliated Groups. </a:t>
            </a:r>
            <a:r>
              <a:rPr lang="en-US" sz="1200" b="0" i="1" u="none" strike="noStrike" kern="1200" baseline="0" dirty="0" smtClean="0">
                <a:solidFill>
                  <a:schemeClr val="tx1"/>
                </a:solidFill>
                <a:latin typeface="+mn-lt"/>
                <a:ea typeface="ＭＳ Ｐゴシック" charset="-128"/>
                <a:cs typeface="ＭＳ Ｐゴシック" charset="-128"/>
              </a:rPr>
              <a:t>[This photo shows the NVRT team strategizing and organizing emergency response events.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Reneé</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Dewell</a:t>
            </a:r>
            <a:r>
              <a:rPr lang="en-US" sz="1200" b="0" i="1" u="none" strike="noStrike" kern="1200" baseline="0" dirty="0" smtClean="0">
                <a:solidFill>
                  <a:schemeClr val="tx1"/>
                </a:solidFill>
                <a:latin typeface="+mn-lt"/>
                <a:ea typeface="ＭＳ Ｐゴシック" charset="-128"/>
                <a:cs typeface="ＭＳ Ｐゴシック" charset="-128"/>
              </a:rPr>
              <a:t>, Iowa State University]</a:t>
            </a: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5</a:t>
            </a:fld>
            <a:endParaRPr lang="en-US"/>
          </a:p>
        </p:txBody>
      </p:sp>
    </p:spTree>
    <p:extLst>
      <p:ext uri="{BB962C8B-B14F-4D97-AF65-F5344CB8AC3E}">
        <p14:creationId xmlns:p14="http://schemas.microsoft.com/office/powerpoint/2010/main" val="302567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When the decision is made to depopulate, interaction and collaboration with several groups occur. The Euthanasia Group, with approval from the Epidemiology Group and State Animal Health Official, determines the method(s) of depopulation. The Epidemiology Group and the Vaccination Group also play a role in the decision to depopulate in determining the method and extent of depopulation. Whenever possible, APHIS will comply with recommendations regarding the methods and approaches used for depopulation detailed in the American Veterinary Medical Association‘s (AVMA) Guidelines for Euthanasia as well as the recommendations outlined in Chapter 7.6 of the 2009 World Organization for Animal Health (OIE) Terrestrial Animal Health Code.</a:t>
            </a:r>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6</a:t>
            </a:fld>
            <a:endParaRPr lang="en-US"/>
          </a:p>
        </p:txBody>
      </p:sp>
    </p:spTree>
    <p:extLst>
      <p:ext uri="{BB962C8B-B14F-4D97-AF65-F5344CB8AC3E}">
        <p14:creationId xmlns:p14="http://schemas.microsoft.com/office/powerpoint/2010/main" val="302567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a:rPr>
              <a:t>Safety of the Euthanasia Group may be affected by several factors, including the size and body weight of the animals to be euthanized and the temperament of the species being euthanized. The animals’ familiarity and comfort with humans is also considered when determining safety risk, and special care and precautions must be taken if the animals are unaccustomed to being handled by humans.</a:t>
            </a:r>
            <a:r>
              <a:rPr lang="en-US" sz="1200" b="0" i="0" u="none" strike="noStrike" baseline="0" dirty="0" smtClean="0">
                <a:latin typeface="Symbol"/>
              </a:rPr>
              <a:t> </a:t>
            </a:r>
            <a:r>
              <a:rPr lang="en-US" sz="1200" b="0" i="0" u="none" strike="noStrike" baseline="0" dirty="0" smtClean="0">
                <a:latin typeface="Times New Roman"/>
              </a:rPr>
              <a:t>Animals generally regarded as being dangerous such as bulls, bison, and large boars are also given special consideration. Available equipment for animal restraint and methods must be sufficient to ensure the safety of team members. In addition, the means of restraint must facilitate the depopulation or euthanasia procedures and allow adequate time for its completion. Methods and/or equipment chosen for euthanasia is a primary concern since human safety is a primary consideration when choosing methods of depopulation or euthanasia. Hazards inherent to certain procedures such as free bullets, CO</a:t>
            </a:r>
            <a:r>
              <a:rPr lang="en-US" sz="800" b="0" i="0" u="none" strike="noStrike" baseline="0" dirty="0" smtClean="0">
                <a:latin typeface="Times New Roman"/>
              </a:rPr>
              <a:t>2</a:t>
            </a:r>
            <a:r>
              <a:rPr lang="en-US" sz="1200" b="0" i="0" u="none" strike="noStrike" baseline="0" dirty="0" smtClean="0">
                <a:latin typeface="Times New Roman"/>
              </a:rPr>
              <a:t>, and electrocution should be weighed when choosing euthanasia equipment and methods.</a:t>
            </a:r>
            <a:r>
              <a:rPr lang="en-US" sz="1200" b="0" i="1" u="none" strike="noStrike" kern="1200" baseline="0" dirty="0" smtClean="0">
                <a:solidFill>
                  <a:schemeClr val="tx1"/>
                </a:solidFill>
                <a:latin typeface="+mn-lt"/>
                <a:ea typeface="ＭＳ Ｐゴシック" charset="-128"/>
                <a:cs typeface="ＭＳ Ｐゴシック" charset="-128"/>
              </a:rPr>
              <a:t> [This photo shows that large animals can be dangerous.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Reneé</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Dewell</a:t>
            </a:r>
            <a:r>
              <a:rPr lang="en-US" sz="1200" b="0" i="1" u="none" strike="noStrike" kern="1200" baseline="0" dirty="0" smtClean="0">
                <a:solidFill>
                  <a:schemeClr val="tx1"/>
                </a:solidFill>
                <a:latin typeface="+mn-lt"/>
                <a:ea typeface="ＭＳ Ｐゴシック" charset="-128"/>
                <a:cs typeface="ＭＳ Ｐゴシック" charset="-128"/>
              </a:rPr>
              <a:t>, Iowa State University]</a:t>
            </a:r>
          </a:p>
          <a:p>
            <a:pPr algn="l"/>
            <a:endParaRPr lang="en-US" sz="1200" b="0" i="0" u="none" strike="noStrike" baseline="0" dirty="0" smtClean="0">
              <a:latin typeface="Times New Roman"/>
            </a:endParaRPr>
          </a:p>
        </p:txBody>
      </p:sp>
    </p:spTree>
    <p:extLst>
      <p:ext uri="{BB962C8B-B14F-4D97-AF65-F5344CB8AC3E}">
        <p14:creationId xmlns:p14="http://schemas.microsoft.com/office/powerpoint/2010/main" val="20583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It is essential that Euthanasia Group members are properly trained in the euthanasia method(s) that will be utilized before they participate in euthanasia activities. The Euthanasia Group Supervisor must identify all Euthanasia Group members and the specific tasks for which each is responsible. If necessary, the Euthanasia Group Supervisor arranges just-in-time training for personnel. However, just-in-time training in euthanasia methods should occur only when absolutely necessary, because the techniques often require practice to master. The Euthanasia Group Supervisor will also identify specific briefings required before euthanasia activities, including safety requirements, site conditions, and specific tasks.</a:t>
            </a:r>
            <a:endParaRPr lang="en-US" dirty="0">
              <a:latin typeface="Times New Roman" charset="0"/>
            </a:endParaRPr>
          </a:p>
        </p:txBody>
      </p:sp>
    </p:spTree>
    <p:extLst>
      <p:ext uri="{BB962C8B-B14F-4D97-AF65-F5344CB8AC3E}">
        <p14:creationId xmlns:p14="http://schemas.microsoft.com/office/powerpoint/2010/main" val="276490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Euthanasia should take place in such a way as to minimize an animal‘s pain and stress. To meet this requirement, the animal should be rendered unconscious as quickly as possible. Essential to the fulfillment of this objective are the careful selection of the quickest, most humane euthanasia methods, and skillful use of these methods on the part of the Euthanasia Team. Public perceptions of the humaneness of the procedures used also are important and efforts should be made to educate and gain public support. Mass depopulation is emotionally draining on those whose animals are being depopulated as well as those involved with carrying out the euthanasia activities. To mitigate the negative psychological effects of involvement in mass euthanasia activities, psychological counselors should be made available to both staff and the stakeholders. </a:t>
            </a:r>
            <a:r>
              <a:rPr lang="en-US" sz="1200" b="0" i="0" u="none" strike="noStrike" kern="1200" baseline="0" dirty="0" smtClean="0">
                <a:solidFill>
                  <a:schemeClr val="tx1"/>
                </a:solidFill>
                <a:latin typeface="+mn-lt"/>
                <a:ea typeface="ＭＳ Ｐゴシック" charset="-128"/>
              </a:rPr>
              <a:t>Euthanasia activities must be carefully documented, particularly if the method involves the use of controlled substances. The use of controlled substances during euthanasia activities requires careful documentation and compliance with rules outlined by the Drug Enforcement Administration. </a:t>
            </a:r>
            <a:r>
              <a:rPr lang="en-US" sz="1200" b="0" i="1" u="none" strike="noStrike" kern="1200" baseline="0" dirty="0" smtClean="0">
                <a:solidFill>
                  <a:schemeClr val="tx1"/>
                </a:solidFill>
                <a:latin typeface="+mn-lt"/>
                <a:ea typeface="ＭＳ Ｐゴシック" charset="-128"/>
                <a:cs typeface="ＭＳ Ｐゴシック" charset="-128"/>
              </a:rPr>
              <a:t>[This photo shows that careful records must be maintained when using controlled substances.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smtClean="0">
                <a:solidFill>
                  <a:schemeClr val="tx1"/>
                </a:solidFill>
                <a:latin typeface="+mn-lt"/>
                <a:ea typeface="ＭＳ Ｐゴシック" charset="-128"/>
                <a:cs typeface="ＭＳ Ｐゴシック" charset="-128"/>
              </a:rPr>
              <a:t>Center for Food Security and Public Health, Iowa State University]</a:t>
            </a:r>
            <a:endParaRPr lang="en-US" dirty="0" smtClean="0">
              <a:latin typeface="Times New Roman" charset="0"/>
            </a:endParaRPr>
          </a:p>
          <a:p>
            <a:endParaRPr lang="en-US" sz="1200" b="0" i="0" u="none" strike="noStrike" kern="1200" baseline="0" dirty="0" smtClean="0">
              <a:solidFill>
                <a:schemeClr val="tx1"/>
              </a:solidFill>
              <a:latin typeface="+mn-lt"/>
              <a:ea typeface="ＭＳ Ｐゴシック" charset="-128"/>
            </a:endParaRPr>
          </a:p>
        </p:txBody>
      </p:sp>
    </p:spTree>
    <p:extLst>
      <p:ext uri="{BB962C8B-B14F-4D97-AF65-F5344CB8AC3E}">
        <p14:creationId xmlns:p14="http://schemas.microsoft.com/office/powerpoint/2010/main" val="1172365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defRPr/>
            </a:pPr>
            <a:r>
              <a:rPr lang="en-US" smtClean="0"/>
              <a:t>FAD PReP/NAHEMS Guidelines: MDE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FAA587E0-52E9-4943-8438-DF3231E8F13C}"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BC820DA0-2B80-49F3-B5C4-B25FD13A7C13}"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defRPr/>
            </a:pPr>
            <a:r>
              <a:rPr lang="en-US" smtClean="0"/>
              <a:t>FAD PReP/NAHEMS Guidelines: MDE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FAA587E0-52E9-4943-8438-DF3231E8F13C}"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lgn="l">
              <a:defRPr/>
            </a:pPr>
            <a:r>
              <a:rPr lang="en-US" smtClean="0"/>
              <a:t>FAD PReP/NAHEMS Guidelines: MDE - Overview</a:t>
            </a:r>
            <a:endParaRPr lang="en-US" dirty="0"/>
          </a:p>
        </p:txBody>
      </p:sp>
      <p:sp>
        <p:nvSpPr>
          <p:cNvPr id="7" name="Slide Number Placeholder 6"/>
          <p:cNvSpPr>
            <a:spLocks noGrp="1"/>
          </p:cNvSpPr>
          <p:nvPr>
            <p:ph type="sldNum" sz="quarter" idx="12"/>
          </p:nvPr>
        </p:nvSpPr>
        <p:spPr/>
        <p:txBody>
          <a:bodyPr/>
          <a:lstStyle/>
          <a:p>
            <a:pPr>
              <a:defRPr/>
            </a:pPr>
            <a:fld id="{BD2CFF7E-9DDC-409B-BBA4-AC473D816DA4}"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defRPr/>
            </a:pPr>
            <a:r>
              <a:rPr lang="en-US" smtClean="0"/>
              <a:t>FAD PReP/NAHEMS Guidelines: MDE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67FAF101-7032-4404-979C-CD7D85E6DAB3}"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a:defRPr/>
            </a:pPr>
            <a:r>
              <a:rPr lang="en-US" smtClean="0"/>
              <a:t>USDA APHIS and CFSPH</a:t>
            </a:r>
            <a:endParaRPr lang="en-US" dirty="0"/>
          </a:p>
        </p:txBody>
      </p:sp>
      <p:sp>
        <p:nvSpPr>
          <p:cNvPr id="4" name="Footer Placeholder 3"/>
          <p:cNvSpPr>
            <a:spLocks noGrp="1"/>
          </p:cNvSpPr>
          <p:nvPr>
            <p:ph type="ftr" sz="quarter" idx="11"/>
          </p:nvPr>
        </p:nvSpPr>
        <p:spPr/>
        <p:txBody>
          <a:bodyPr/>
          <a:lstStyle/>
          <a:p>
            <a:pPr algn="l">
              <a:defRPr/>
            </a:pPr>
            <a:r>
              <a:rPr lang="en-US" smtClean="0"/>
              <a:t>FAD PReP/NAHEMS Guidelines: MDE - Overview</a:t>
            </a:r>
            <a:endParaRPr lang="en-US" dirty="0"/>
          </a:p>
        </p:txBody>
      </p:sp>
      <p:sp>
        <p:nvSpPr>
          <p:cNvPr id="5" name="Slide Number Placeholder 4"/>
          <p:cNvSpPr>
            <a:spLocks noGrp="1"/>
          </p:cNvSpPr>
          <p:nvPr>
            <p:ph type="sldNum" sz="quarter" idx="12"/>
          </p:nvPr>
        </p:nvSpPr>
        <p:spPr/>
        <p:txBody>
          <a:bodyPr/>
          <a:lstStyle/>
          <a:p>
            <a:pPr>
              <a:defRPr/>
            </a:pPr>
            <a:fld id="{1451D817-30F6-4223-A2EC-EC185594ECFB}"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defRPr/>
            </a:pPr>
            <a:r>
              <a:rPr lang="en-US" smtClean="0"/>
              <a:t>USDA APHIS and CFSPH</a:t>
            </a:r>
            <a:endParaRPr lang="en-US" dirty="0"/>
          </a:p>
        </p:txBody>
      </p:sp>
      <p:sp>
        <p:nvSpPr>
          <p:cNvPr id="3" name="Footer Placeholder 2"/>
          <p:cNvSpPr>
            <a:spLocks noGrp="1"/>
          </p:cNvSpPr>
          <p:nvPr>
            <p:ph type="ftr" sz="quarter" idx="11"/>
          </p:nvPr>
        </p:nvSpPr>
        <p:spPr/>
        <p:txBody>
          <a:bodyPr/>
          <a:lstStyle/>
          <a:p>
            <a:pPr algn="l">
              <a:defRPr/>
            </a:pPr>
            <a:r>
              <a:rPr lang="en-US" smtClean="0"/>
              <a:t>FAD PReP/NAHEMS Guidelines: MDE - Overview</a:t>
            </a:r>
            <a:endParaRPr lang="en-US" dirty="0"/>
          </a:p>
        </p:txBody>
      </p:sp>
      <p:sp>
        <p:nvSpPr>
          <p:cNvPr id="4" name="Slide Number Placeholder 3"/>
          <p:cNvSpPr>
            <a:spLocks noGrp="1"/>
          </p:cNvSpPr>
          <p:nvPr>
            <p:ph type="sldNum" sz="quarter" idx="12"/>
          </p:nvPr>
        </p:nvSpPr>
        <p:spPr/>
        <p:txBody>
          <a:bodyPr/>
          <a:lstStyle/>
          <a:p>
            <a:pPr>
              <a:defRPr/>
            </a:pPr>
            <a:fld id="{D42B028B-1DD9-4B64-908F-2693C4F2D5DA}"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1CD87A6-3A03-4187-99EB-8C4D9C8C9A0A}"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AA587E0-52E9-4943-8438-DF3231E8F13C}" type="slidenum">
              <a:rPr lang="en-US" smtClean="0"/>
              <a:pPr>
                <a:defRPr/>
              </a:pPr>
              <a:t>‹#›</a:t>
            </a:fld>
            <a:endParaRPr lang="en-US" dirty="0"/>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naherc.sws.iastate.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Mass Depopulation &amp; Euthanasia</a:t>
            </a:r>
          </a:p>
        </p:txBody>
      </p:sp>
      <p:sp>
        <p:nvSpPr>
          <p:cNvPr id="3" name="Subtitle 2"/>
          <p:cNvSpPr>
            <a:spLocks noGrp="1"/>
          </p:cNvSpPr>
          <p:nvPr>
            <p:ph type="subTitle" idx="1"/>
          </p:nvPr>
        </p:nvSpPr>
        <p:spPr>
          <a:xfrm>
            <a:off x="2590800" y="3886200"/>
            <a:ext cx="5867400" cy="990600"/>
          </a:xfrm>
        </p:spPr>
        <p:txBody>
          <a:bodyPr>
            <a:normAutofit/>
          </a:bodyPr>
          <a:lstStyle/>
          <a:p>
            <a:r>
              <a:rPr lang="en-US" sz="4000" dirty="0" smtClean="0">
                <a:latin typeface="Verdana" charset="0"/>
                <a:ea typeface="Verdana" charset="0"/>
                <a:cs typeface="Verdana" charset="0"/>
              </a:rPr>
              <a:t>Overview</a:t>
            </a:r>
            <a:endParaRPr lang="en-US" sz="4000" dirty="0">
              <a:latin typeface="Verdana" charset="0"/>
              <a:ea typeface="Verdana" charset="0"/>
              <a:cs typeface="Verdana" charset="0"/>
            </a:endParaRPr>
          </a:p>
          <a:p>
            <a:endParaRPr lang="en-US" dirty="0"/>
          </a:p>
        </p:txBody>
      </p:sp>
      <p:sp>
        <p:nvSpPr>
          <p:cNvPr id="14" name="TextBox 13"/>
          <p:cNvSpPr txBox="1"/>
          <p:nvPr/>
        </p:nvSpPr>
        <p:spPr>
          <a:xfrm>
            <a:off x="2590800" y="4941168"/>
            <a:ext cx="5867400" cy="646331"/>
          </a:xfrm>
          <a:prstGeom prst="rect">
            <a:avLst/>
          </a:prstGeom>
          <a:noFill/>
        </p:spPr>
        <p:txBody>
          <a:bodyPr wrap="square" rtlCol="0">
            <a:spAutoFit/>
          </a:bodyPr>
          <a:lstStyle/>
          <a:p>
            <a:pPr algn="l"/>
            <a:r>
              <a:rPr lang="en-US" sz="1800" i="1" dirty="0" smtClean="0">
                <a:latin typeface="+mn-lt"/>
              </a:rPr>
              <a:t>Adapted from the FAD </a:t>
            </a:r>
            <a:r>
              <a:rPr lang="en-US" sz="1800" i="1" dirty="0" err="1" smtClean="0">
                <a:latin typeface="+mn-lt"/>
              </a:rPr>
              <a:t>PReP</a:t>
            </a:r>
            <a:r>
              <a:rPr lang="en-US" sz="1800" i="1" dirty="0" smtClean="0">
                <a:latin typeface="+mn-lt"/>
              </a:rPr>
              <a:t>/NAHEMS </a:t>
            </a:r>
            <a:br>
              <a:rPr lang="en-US" sz="1800" i="1" dirty="0" smtClean="0">
                <a:latin typeface="+mn-lt"/>
              </a:rPr>
            </a:br>
            <a:r>
              <a:rPr lang="en-US" sz="1800" i="1" dirty="0" smtClean="0">
                <a:latin typeface="+mn-lt"/>
              </a:rPr>
              <a:t>Guidelines: Mass Depopulation and Euthanasia (2015)</a:t>
            </a:r>
            <a:endParaRPr lang="en-US" sz="1800" i="1" dirty="0">
              <a:latin typeface="+mn-lt"/>
            </a:endParaRPr>
          </a:p>
        </p:txBody>
      </p:sp>
    </p:spTree>
    <p:extLst>
      <p:ext uri="{BB962C8B-B14F-4D97-AF65-F5344CB8AC3E}">
        <p14:creationId xmlns:p14="http://schemas.microsoft.com/office/powerpoint/2010/main" val="2636060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idx="1"/>
          </p:nvPr>
        </p:nvSpPr>
        <p:spPr>
          <a:xfrm>
            <a:off x="457200" y="1196752"/>
            <a:ext cx="6563072" cy="5051648"/>
          </a:xfrm>
        </p:spPr>
        <p:txBody>
          <a:bodyPr>
            <a:normAutofit/>
          </a:bodyPr>
          <a:lstStyle/>
          <a:p>
            <a:r>
              <a:rPr lang="en-US" dirty="0" smtClean="0">
                <a:latin typeface="Verdana" charset="0"/>
                <a:ea typeface="Verdana" charset="0"/>
                <a:cs typeface="Verdana" charset="0"/>
              </a:rPr>
              <a:t>Euthanasia group works to:</a:t>
            </a:r>
            <a:endParaRPr lang="en-US" dirty="0">
              <a:latin typeface="Verdana" charset="0"/>
              <a:ea typeface="Verdana" charset="0"/>
              <a:cs typeface="Verdana" charset="0"/>
            </a:endParaRPr>
          </a:p>
          <a:p>
            <a:pPr lvl="1"/>
            <a:r>
              <a:rPr lang="en-US" dirty="0" smtClean="0">
                <a:latin typeface="Verdana" charset="0"/>
                <a:ea typeface="Verdana" charset="0"/>
                <a:cs typeface="Verdana" charset="0"/>
              </a:rPr>
              <a:t>Ensure </a:t>
            </a:r>
            <a:r>
              <a:rPr lang="en-US" dirty="0">
                <a:latin typeface="Verdana" charset="0"/>
                <a:ea typeface="Verdana" charset="0"/>
                <a:cs typeface="Verdana" charset="0"/>
              </a:rPr>
              <a:t>animals are appropriately housed, maintained, euthanized</a:t>
            </a:r>
          </a:p>
          <a:p>
            <a:pPr lvl="1"/>
            <a:r>
              <a:rPr lang="en-US" dirty="0" smtClean="0">
                <a:latin typeface="Verdana" charset="0"/>
                <a:ea typeface="Verdana" charset="0"/>
                <a:cs typeface="Verdana" charset="0"/>
              </a:rPr>
              <a:t>Consult on animal welfare </a:t>
            </a:r>
            <a:r>
              <a:rPr lang="en-US" dirty="0">
                <a:latin typeface="Verdana" charset="0"/>
                <a:ea typeface="Verdana" charset="0"/>
                <a:cs typeface="Verdana" charset="0"/>
              </a:rPr>
              <a:t>issues</a:t>
            </a:r>
          </a:p>
          <a:p>
            <a:pPr lvl="1"/>
            <a:r>
              <a:rPr lang="en-US" dirty="0" smtClean="0">
                <a:latin typeface="Verdana" charset="0"/>
                <a:ea typeface="Verdana" charset="0"/>
                <a:cs typeface="Verdana" charset="0"/>
              </a:rPr>
              <a:t>Make effort to comply </a:t>
            </a:r>
            <a:r>
              <a:rPr lang="en-US" dirty="0">
                <a:latin typeface="Verdana" charset="0"/>
                <a:ea typeface="Verdana" charset="0"/>
                <a:cs typeface="Verdana" charset="0"/>
              </a:rPr>
              <a:t>with </a:t>
            </a:r>
            <a:r>
              <a:rPr lang="en-US" dirty="0" smtClean="0">
                <a:latin typeface="Verdana" charset="0"/>
                <a:ea typeface="Verdana" charset="0"/>
                <a:cs typeface="Verdana" charset="0"/>
              </a:rPr>
              <a:t>counsel of APHIS Animal </a:t>
            </a:r>
            <a:r>
              <a:rPr lang="en-US" dirty="0">
                <a:latin typeface="Verdana" charset="0"/>
                <a:ea typeface="Verdana" charset="0"/>
                <a:cs typeface="Verdana" charset="0"/>
              </a:rPr>
              <a:t>Welfare </a:t>
            </a:r>
            <a:r>
              <a:rPr lang="en-US" dirty="0" smtClean="0">
                <a:latin typeface="Verdana" charset="0"/>
                <a:ea typeface="Verdana" charset="0"/>
                <a:cs typeface="Verdana" charset="0"/>
              </a:rPr>
              <a:t>personnel</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9937" name="Rectangle 2"/>
          <p:cNvSpPr>
            <a:spLocks noGrp="1"/>
          </p:cNvSpPr>
          <p:nvPr>
            <p:ph type="title"/>
          </p:nvPr>
        </p:nvSpPr>
        <p:spPr/>
        <p:txBody>
          <a:bodyPr/>
          <a:lstStyle/>
          <a:p>
            <a:r>
              <a:rPr lang="en-US" dirty="0" smtClean="0">
                <a:latin typeface="Verdana" charset="0"/>
                <a:ea typeface="Verdana" charset="0"/>
                <a:cs typeface="Verdana" charset="0"/>
              </a:rPr>
              <a:t>Animal Welfare Issues</a:t>
            </a:r>
            <a:endParaRPr lang="en-US" dirty="0">
              <a:latin typeface="Verdana" charset="0"/>
              <a:ea typeface="Verdana" charset="0"/>
              <a:cs typeface="Verdana" charset="0"/>
            </a:endParaRP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72200" y="2391590"/>
            <a:ext cx="2370483" cy="206490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5863878" cy="4979640"/>
          </a:xfrm>
        </p:spPr>
        <p:txBody>
          <a:bodyPr/>
          <a:lstStyle/>
          <a:p>
            <a:r>
              <a:rPr lang="en-US" dirty="0" smtClean="0"/>
              <a:t>Physical</a:t>
            </a:r>
          </a:p>
          <a:p>
            <a:pPr lvl="1"/>
            <a:r>
              <a:rPr lang="en-US" dirty="0" smtClean="0"/>
              <a:t>Often preferred</a:t>
            </a:r>
          </a:p>
          <a:p>
            <a:pPr lvl="1"/>
            <a:r>
              <a:rPr lang="en-US" dirty="0" smtClean="0"/>
              <a:t>Must be skilled</a:t>
            </a:r>
          </a:p>
          <a:p>
            <a:pPr lvl="1"/>
            <a:r>
              <a:rPr lang="en-US" dirty="0" smtClean="0"/>
              <a:t>Requires extreme caution</a:t>
            </a:r>
          </a:p>
          <a:p>
            <a:r>
              <a:rPr lang="en-US" dirty="0" smtClean="0"/>
              <a:t>Chemical</a:t>
            </a:r>
          </a:p>
          <a:p>
            <a:pPr lvl="1"/>
            <a:r>
              <a:rPr lang="en-US" dirty="0" smtClean="0"/>
              <a:t>Often not practical</a:t>
            </a:r>
          </a:p>
          <a:p>
            <a:pPr lvl="1"/>
            <a:r>
              <a:rPr lang="en-US" dirty="0" smtClean="0"/>
              <a:t>For unique circumstances</a:t>
            </a:r>
          </a:p>
          <a:p>
            <a:pPr lvl="1"/>
            <a:r>
              <a:rPr lang="en-US" dirty="0" smtClean="0"/>
              <a:t>Positive public perception</a:t>
            </a:r>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Methods</a:t>
            </a:r>
            <a:endParaRPr lang="en-US"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196" b="3936"/>
          <a:stretch/>
        </p:blipFill>
        <p:spPr bwMode="auto">
          <a:xfrm>
            <a:off x="6309025" y="2276872"/>
            <a:ext cx="2525468" cy="245032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16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Physical</a:t>
            </a:r>
          </a:p>
          <a:p>
            <a:pPr lvl="1"/>
            <a:r>
              <a:rPr lang="en-US" dirty="0" smtClean="0"/>
              <a:t>Captive bolt</a:t>
            </a:r>
          </a:p>
          <a:p>
            <a:pPr lvl="1"/>
            <a:r>
              <a:rPr lang="en-US" dirty="0" smtClean="0"/>
              <a:t>Gunshot</a:t>
            </a:r>
          </a:p>
          <a:p>
            <a:pPr lvl="1"/>
            <a:r>
              <a:rPr lang="en-US" dirty="0" smtClean="0"/>
              <a:t>Blunt Trauma</a:t>
            </a:r>
          </a:p>
          <a:p>
            <a:pPr lvl="1"/>
            <a:r>
              <a:rPr lang="en-US" dirty="0" smtClean="0"/>
              <a:t>Electrocution</a:t>
            </a:r>
          </a:p>
          <a:p>
            <a:r>
              <a:rPr lang="en-US" dirty="0" smtClean="0"/>
              <a:t>Chemical</a:t>
            </a:r>
          </a:p>
          <a:p>
            <a:pPr lvl="1"/>
            <a:r>
              <a:rPr lang="en-US" dirty="0" err="1" smtClean="0"/>
              <a:t>Noninhalants</a:t>
            </a:r>
            <a:endParaRPr lang="en-US" dirty="0" smtClean="0"/>
          </a:p>
          <a:p>
            <a:pPr lvl="1"/>
            <a:r>
              <a:rPr lang="en-US" dirty="0" smtClean="0"/>
              <a:t>Inhalants </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Methods (cont’d)</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2103068"/>
            <a:ext cx="3783664" cy="348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5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Available personnel</a:t>
            </a:r>
          </a:p>
          <a:p>
            <a:r>
              <a:rPr lang="en-US" dirty="0" smtClean="0"/>
              <a:t>Disease</a:t>
            </a:r>
          </a:p>
          <a:p>
            <a:r>
              <a:rPr lang="en-US" dirty="0" smtClean="0"/>
              <a:t>Safety</a:t>
            </a:r>
          </a:p>
          <a:p>
            <a:r>
              <a:rPr lang="en-US" dirty="0" smtClean="0"/>
              <a:t>Biosecurity issues</a:t>
            </a:r>
          </a:p>
          <a:p>
            <a:r>
              <a:rPr lang="en-US" dirty="0" smtClean="0"/>
              <a:t>Compatibility</a:t>
            </a:r>
          </a:p>
          <a:p>
            <a:r>
              <a:rPr lang="en-US" dirty="0" smtClean="0"/>
              <a:t>Premises location</a:t>
            </a:r>
          </a:p>
          <a:p>
            <a:r>
              <a:rPr lang="en-US" dirty="0" smtClean="0"/>
              <a:t>Number of animals</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 Selection</a:t>
            </a:r>
            <a:endParaRPr lang="en-US" dirty="0"/>
          </a:p>
        </p:txBody>
      </p:sp>
    </p:spTree>
    <p:extLst>
      <p:ext uri="{BB962C8B-B14F-4D97-AF65-F5344CB8AC3E}">
        <p14:creationId xmlns:p14="http://schemas.microsoft.com/office/powerpoint/2010/main" val="235581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Psychological effect</a:t>
            </a:r>
          </a:p>
          <a:p>
            <a:r>
              <a:rPr lang="en-US" dirty="0" smtClean="0"/>
              <a:t>Location/size/weight/species</a:t>
            </a:r>
          </a:p>
          <a:p>
            <a:r>
              <a:rPr lang="en-US" dirty="0" smtClean="0"/>
              <a:t>Facilities</a:t>
            </a:r>
          </a:p>
          <a:p>
            <a:r>
              <a:rPr lang="en-US" dirty="0" smtClean="0"/>
              <a:t>Post-euthanasia plans</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 Selection (cont’d)</a:t>
            </a:r>
            <a:endParaRPr lang="en-US" dirty="0"/>
          </a:p>
        </p:txBody>
      </p:sp>
    </p:spTree>
    <p:extLst>
      <p:ext uri="{BB962C8B-B14F-4D97-AF65-F5344CB8AC3E}">
        <p14:creationId xmlns:p14="http://schemas.microsoft.com/office/powerpoint/2010/main" val="165994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1556792"/>
            <a:ext cx="5688632" cy="4876800"/>
          </a:xfrm>
        </p:spPr>
        <p:txBody>
          <a:bodyPr>
            <a:noAutofit/>
          </a:bodyPr>
          <a:lstStyle/>
          <a:p>
            <a:r>
              <a:rPr lang="en-US" sz="2400" dirty="0" smtClean="0"/>
              <a:t>FAD </a:t>
            </a:r>
            <a:r>
              <a:rPr lang="en-US" sz="2400" dirty="0" err="1" smtClean="0"/>
              <a:t>PReP</a:t>
            </a:r>
            <a:r>
              <a:rPr lang="en-US" sz="2400" dirty="0" smtClean="0"/>
              <a:t>/NAHEMS Guidelines: Mass Depopulation and Euthanasia (MDE) (2015)</a:t>
            </a:r>
          </a:p>
          <a:p>
            <a:pPr lvl="1"/>
            <a:r>
              <a:rPr lang="en-US" sz="2000" dirty="0">
                <a:hlinkClick r:id="rId3"/>
              </a:rPr>
              <a:t>http://</a:t>
            </a:r>
            <a:r>
              <a:rPr lang="en-US" sz="2000" dirty="0" smtClean="0">
                <a:hlinkClick r:id="rId3"/>
              </a:rPr>
              <a:t>www.aphis.usda.gov/fadprep</a:t>
            </a:r>
            <a:endParaRPr lang="en-US" sz="2000" dirty="0" smtClean="0"/>
          </a:p>
          <a:p>
            <a:pPr marL="457200" lvl="1" indent="0">
              <a:buNone/>
            </a:pPr>
            <a:endParaRPr lang="en-US" sz="2000" dirty="0"/>
          </a:p>
          <a:p>
            <a:r>
              <a:rPr lang="en-US" sz="2400" dirty="0" smtClean="0"/>
              <a:t>MDE web-based training module</a:t>
            </a:r>
          </a:p>
          <a:p>
            <a:pPr lvl="1"/>
            <a:r>
              <a:rPr lang="en-US" sz="2000" dirty="0" smtClean="0">
                <a:hlinkClick r:id="rId4"/>
              </a:rPr>
              <a:t>http://naherc.sws.iastate.edu/</a:t>
            </a:r>
            <a:endParaRPr lang="en-US" sz="2000" dirty="0" smtClean="0"/>
          </a:p>
        </p:txBody>
      </p:sp>
      <p:sp>
        <p:nvSpPr>
          <p:cNvPr id="2" name="Date Placeholder 1"/>
          <p:cNvSpPr>
            <a:spLocks noGrp="1"/>
          </p:cNvSpPr>
          <p:nvPr>
            <p:ph type="dt" sz="half" idx="2"/>
          </p:nvPr>
        </p:nvSpPr>
        <p:spPr/>
        <p:txBody>
          <a:bodyPr/>
          <a:lstStyle/>
          <a:p>
            <a:pPr algn="r">
              <a:defRPr/>
            </a:pPr>
            <a:r>
              <a:rPr lang="en-US" dirty="0">
                <a:latin typeface="+mn-lt"/>
              </a:rPr>
              <a:t>USDA APHIS and CFSPH</a:t>
            </a:r>
          </a:p>
        </p:txBody>
      </p:sp>
      <p:sp>
        <p:nvSpPr>
          <p:cNvPr id="3" name="Footer Placeholder 2"/>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9937" name="Title 1"/>
          <p:cNvSpPr>
            <a:spLocks noGrp="1"/>
          </p:cNvSpPr>
          <p:nvPr>
            <p:ph type="title"/>
          </p:nvPr>
        </p:nvSpPr>
        <p:spPr/>
        <p:txBody>
          <a:bodyPr/>
          <a:lstStyle/>
          <a:p>
            <a:r>
              <a:rPr lang="en-US" dirty="0" smtClean="0"/>
              <a:t>For More Information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3721085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9492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r>
              <a:rPr lang="en-US" sz="2400" dirty="0" smtClean="0">
                <a:solidFill>
                  <a:prstClr val="black"/>
                </a:solidFill>
              </a:rPr>
              <a:t>):</a:t>
            </a:r>
            <a:endParaRPr lang="en-US" sz="2400" dirty="0">
              <a:solidFill>
                <a:prstClr val="black"/>
              </a:solidFill>
            </a:endParaRPr>
          </a:p>
          <a:p>
            <a:pPr marL="171450" lvl="0" indent="-173038">
              <a:spcBef>
                <a:spcPts val="600"/>
              </a:spcBef>
              <a:tabLst>
                <a:tab pos="1149350" algn="l"/>
              </a:tabLst>
            </a:pPr>
            <a:r>
              <a:rPr lang="en-US" sz="2000" dirty="0" err="1">
                <a:solidFill>
                  <a:prstClr val="black"/>
                </a:solidFill>
              </a:rPr>
              <a:t>Reneé</a:t>
            </a:r>
            <a:r>
              <a:rPr lang="en-US" sz="2000" dirty="0">
                <a:solidFill>
                  <a:prstClr val="black"/>
                </a:solidFill>
              </a:rPr>
              <a:t> </a:t>
            </a:r>
            <a:r>
              <a:rPr lang="en-US" sz="2000" dirty="0" err="1">
                <a:solidFill>
                  <a:prstClr val="black"/>
                </a:solidFill>
              </a:rPr>
              <a:t>Dewell</a:t>
            </a:r>
            <a:r>
              <a:rPr lang="en-US" sz="2000" dirty="0">
                <a:solidFill>
                  <a:prstClr val="black"/>
                </a:solidFill>
              </a:rPr>
              <a:t> DVM,MS</a:t>
            </a:r>
          </a:p>
          <a:p>
            <a:pPr marL="171450" lvl="0" indent="-173038">
              <a:spcBef>
                <a:spcPts val="600"/>
              </a:spcBef>
              <a:tabLst>
                <a:tab pos="1149350" algn="l"/>
              </a:tabLst>
            </a:pPr>
            <a:r>
              <a:rPr lang="en-US" sz="2000" dirty="0" err="1">
                <a:solidFill>
                  <a:prstClr val="black"/>
                </a:solidFill>
                <a:latin typeface="Verdana" charset="0"/>
                <a:ea typeface="Verdana" charset="0"/>
                <a:cs typeface="Verdana" charset="0"/>
              </a:rPr>
              <a:t>Nichollette</a:t>
            </a:r>
            <a:r>
              <a:rPr lang="en-US" sz="2000" dirty="0">
                <a:solidFill>
                  <a:prstClr val="black"/>
                </a:solidFill>
                <a:latin typeface="Verdana" charset="0"/>
                <a:ea typeface="Verdana" charset="0"/>
                <a:cs typeface="Verdana" charset="0"/>
              </a:rPr>
              <a:t> Rider, Veterinary Student</a:t>
            </a:r>
          </a:p>
          <a:p>
            <a:pPr marL="0" lvl="0" indent="0">
              <a:spcBef>
                <a:spcPts val="600"/>
              </a:spcBef>
              <a:buNone/>
              <a:tabLst>
                <a:tab pos="1149350" algn="l"/>
              </a:tabLst>
            </a:pPr>
            <a:endParaRPr lang="en-US" sz="2000" dirty="0">
              <a:solidFill>
                <a:prstClr val="black"/>
              </a:solidFill>
            </a:endParaRPr>
          </a:p>
          <a:p>
            <a:pPr marL="0" lvl="0" indent="0">
              <a:spcBef>
                <a:spcPts val="600"/>
              </a:spcBef>
              <a:buNone/>
              <a:tabLst>
                <a:tab pos="1149350" algn="l"/>
              </a:tabLst>
            </a:pPr>
            <a:r>
              <a:rPr lang="en-US" sz="2400" dirty="0">
                <a:solidFill>
                  <a:prstClr val="black"/>
                </a:solidFill>
              </a:rPr>
              <a:t>Significant contributions to the content were provided </a:t>
            </a:r>
            <a:r>
              <a:rPr lang="en-US" sz="2400">
                <a:solidFill>
                  <a:prstClr val="black"/>
                </a:solidFill>
              </a:rPr>
              <a:t>by </a:t>
            </a:r>
            <a:r>
              <a:rPr lang="en-US" sz="2400" smtClean="0">
                <a:solidFill>
                  <a:prstClr val="black"/>
                </a:solidFill>
              </a:rPr>
              <a:t/>
            </a:r>
            <a:br>
              <a:rPr lang="en-US" sz="2400" smtClean="0">
                <a:solidFill>
                  <a:prstClr val="black"/>
                </a:solidFill>
              </a:rPr>
            </a:br>
            <a:r>
              <a:rPr lang="en-US" sz="2400" smtClean="0">
                <a:solidFill>
                  <a:prstClr val="black"/>
                </a:solidFill>
              </a:rPr>
              <a:t>USDA </a:t>
            </a:r>
            <a:r>
              <a:rPr lang="en-US" sz="2400" dirty="0" smtClean="0">
                <a:solidFill>
                  <a:prstClr val="black"/>
                </a:solidFill>
              </a:rPr>
              <a:t>APHIS VS:</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Lori P. Miller, PE</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Darrel </a:t>
            </a:r>
            <a:r>
              <a:rPr lang="en-US" sz="2000" dirty="0">
                <a:solidFill>
                  <a:prstClr val="black"/>
                </a:solidFill>
                <a:latin typeface="Verdana" charset="0"/>
                <a:ea typeface="Verdana" charset="0"/>
                <a:cs typeface="Verdana" charset="0"/>
              </a:rPr>
              <a:t>K. Styles, DVM, PhD</a:t>
            </a:r>
            <a:endParaRPr lang="en-US" sz="2000"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defRPr/>
            </a:pPr>
            <a:r>
              <a:rPr lang="en-US" dirty="0" smtClean="0">
                <a:solidFill>
                  <a:prstClr val="black">
                    <a:tint val="75000"/>
                  </a:prstClr>
                </a:solidFill>
                <a:latin typeface="Calibri"/>
              </a:rPr>
              <a:t>USDA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dirty="0" smtClean="0">
                <a:solidFill>
                  <a:prstClr val="black">
                    <a:tint val="75000"/>
                  </a:prstClr>
                </a:solidFill>
                <a:latin typeface="Calibri"/>
              </a:rPr>
              <a:t>FAD </a:t>
            </a:r>
            <a:r>
              <a:rPr lang="en-US" dirty="0" err="1">
                <a:latin typeface="+mn-lt"/>
              </a:rPr>
              <a:t>PReP</a:t>
            </a:r>
            <a:r>
              <a:rPr lang="en-US" dirty="0">
                <a:latin typeface="+mn-lt"/>
              </a:rPr>
              <a:t>/NAHEMS</a:t>
            </a:r>
            <a:r>
              <a:rPr lang="en-US" dirty="0" smtClean="0">
                <a:solidFill>
                  <a:prstClr val="black">
                    <a:tint val="75000"/>
                  </a:prstClr>
                </a:solidFill>
                <a:latin typeface="Calibri"/>
              </a:rPr>
              <a:t> Guidelines: MDE - Overview</a:t>
            </a:r>
            <a:endParaRPr lang="en-US" dirty="0">
              <a:solidFill>
                <a:prstClr val="black">
                  <a:tint val="75000"/>
                </a:prstClr>
              </a:solidFill>
              <a:latin typeface="Calibri"/>
            </a:endParaRPr>
          </a:p>
        </p:txBody>
      </p:sp>
      <p:sp>
        <p:nvSpPr>
          <p:cNvPr id="39937" name="Title 1"/>
          <p:cNvSpPr>
            <a:spLocks noGrp="1"/>
          </p:cNvSpPr>
          <p:nvPr>
            <p:ph type="title"/>
          </p:nvPr>
        </p:nvSpPr>
        <p:spPr/>
        <p:txBody>
          <a:bodyPr/>
          <a:lstStyle/>
          <a:p>
            <a:r>
              <a:rPr lang="en-US" dirty="0"/>
              <a:t>Guidelines Content</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283010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cs typeface="+mn-cs"/>
              </a:rPr>
              <a:t>PPT Authors: Dawn Bailey, BS; Kerry </a:t>
            </a:r>
            <a:r>
              <a:rPr lang="en-US" sz="4800" dirty="0" err="1" smtClean="0">
                <a:solidFill>
                  <a:prstClr val="black">
                    <a:lumMod val="85000"/>
                    <a:lumOff val="15000"/>
                  </a:prstClr>
                </a:solidFill>
                <a:latin typeface="Verdana" pitchFamily="34" charset="0"/>
                <a:cs typeface="+mn-cs"/>
              </a:rPr>
              <a:t>Leedom</a:t>
            </a:r>
            <a:r>
              <a:rPr lang="en-US" sz="4800" dirty="0" smtClean="0">
                <a:solidFill>
                  <a:prstClr val="black">
                    <a:lumMod val="85000"/>
                    <a:lumOff val="15000"/>
                  </a:prstClr>
                </a:solidFill>
                <a:latin typeface="Verdana" pitchFamily="34" charset="0"/>
                <a:cs typeface="+mn-cs"/>
              </a:rPr>
              <a:t> Larson, DVM, </a:t>
            </a:r>
            <a:r>
              <a:rPr lang="en-US" sz="4800" dirty="0" smtClean="0">
                <a:solidFill>
                  <a:prstClr val="black">
                    <a:lumMod val="85000"/>
                    <a:lumOff val="15000"/>
                  </a:prstClr>
                </a:solidFill>
                <a:latin typeface="Verdana" pitchFamily="34" charset="0"/>
              </a:rPr>
              <a:t>MPH, PhD, DACVPM</a:t>
            </a:r>
          </a:p>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Cheryl L. Eia, JD, DVM, MPH, Patricia </a:t>
            </a:r>
            <a:r>
              <a:rPr lang="en-US" sz="4800" dirty="0" err="1" smtClean="0">
                <a:solidFill>
                  <a:prstClr val="black">
                    <a:lumMod val="85000"/>
                    <a:lumOff val="15000"/>
                  </a:prstClr>
                </a:solidFill>
                <a:latin typeface="Verdana" pitchFamily="34" charset="0"/>
              </a:rPr>
              <a:t>Futoma</a:t>
            </a:r>
            <a:r>
              <a:rPr lang="en-US" sz="4800" dirty="0" smtClean="0">
                <a:solidFill>
                  <a:prstClr val="black">
                    <a:lumMod val="85000"/>
                    <a:lumOff val="15000"/>
                  </a:prstClr>
                </a:solidFill>
                <a:latin typeface="Verdana" pitchFamily="34" charset="0"/>
              </a:rPr>
              <a:t>, BS, </a:t>
            </a:r>
            <a:r>
              <a:rPr lang="en-US" sz="4800" dirty="0" smtClean="0">
                <a:solidFill>
                  <a:prstClr val="black">
                    <a:lumMod val="85000"/>
                    <a:lumOff val="15000"/>
                  </a:prstClr>
                </a:solidFill>
                <a:latin typeface="Verdana" pitchFamily="34" charset="0"/>
                <a:ea typeface="Verdana" pitchFamily="34" charset="0"/>
                <a:cs typeface="Verdana" pitchFamily="34" charset="0"/>
              </a:rPr>
              <a:t>Veterinary Student, </a:t>
            </a:r>
            <a:r>
              <a:rPr lang="en-US" sz="4800" dirty="0" err="1">
                <a:solidFill>
                  <a:prstClr val="black"/>
                </a:solidFill>
                <a:latin typeface="Verdana" pitchFamily="34" charset="0"/>
                <a:ea typeface="Verdana" pitchFamily="34" charset="0"/>
                <a:cs typeface="Verdana" pitchFamily="34" charset="0"/>
              </a:rPr>
              <a:t>Reneé</a:t>
            </a:r>
            <a:r>
              <a:rPr lang="en-US" sz="4800" dirty="0">
                <a:solidFill>
                  <a:prstClr val="black"/>
                </a:solidFill>
                <a:latin typeface="Verdana" pitchFamily="34" charset="0"/>
                <a:ea typeface="Verdana" pitchFamily="34" charset="0"/>
                <a:cs typeface="Verdana" pitchFamily="34" charset="0"/>
              </a:rPr>
              <a:t> </a:t>
            </a:r>
            <a:r>
              <a:rPr lang="en-US" sz="4800" dirty="0" err="1">
                <a:solidFill>
                  <a:prstClr val="black"/>
                </a:solidFill>
                <a:latin typeface="Verdana" pitchFamily="34" charset="0"/>
                <a:ea typeface="Verdana" pitchFamily="34" charset="0"/>
                <a:cs typeface="Verdana" pitchFamily="34" charset="0"/>
              </a:rPr>
              <a:t>Dewell</a:t>
            </a:r>
            <a:r>
              <a:rPr lang="en-US" sz="4800" dirty="0">
                <a:solidFill>
                  <a:prstClr val="black"/>
                </a:solidFill>
                <a:latin typeface="Verdana" pitchFamily="34" charset="0"/>
                <a:ea typeface="Verdana" pitchFamily="34" charset="0"/>
                <a:cs typeface="Verdana" pitchFamily="34" charset="0"/>
              </a:rPr>
              <a:t> DVM,MS</a:t>
            </a: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20987208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p:txBody>
          <a:bodyPr>
            <a:normAutofit/>
          </a:bodyPr>
          <a:lstStyle/>
          <a:p>
            <a:r>
              <a:rPr lang="en-US" dirty="0" smtClean="0">
                <a:latin typeface="Verdana" charset="0"/>
                <a:ea typeface="Verdana" charset="0"/>
                <a:cs typeface="Verdana" charset="0"/>
              </a:rPr>
              <a:t>Prevent or mitigate disease spread</a:t>
            </a:r>
          </a:p>
          <a:p>
            <a:r>
              <a:rPr lang="en-US" dirty="0" smtClean="0">
                <a:latin typeface="Verdana" charset="0"/>
                <a:ea typeface="Verdana" charset="0"/>
                <a:cs typeface="Verdana" charset="0"/>
              </a:rPr>
              <a:t>Remove contaminated livestock</a:t>
            </a:r>
          </a:p>
          <a:p>
            <a:r>
              <a:rPr lang="en-US" dirty="0" smtClean="0">
                <a:latin typeface="Verdana" charset="0"/>
                <a:ea typeface="Verdana" charset="0"/>
                <a:cs typeface="Verdana" charset="0"/>
              </a:rPr>
              <a:t>Protect agriculture and national economy</a:t>
            </a:r>
          </a:p>
          <a:p>
            <a:r>
              <a:rPr lang="en-US" dirty="0" smtClean="0">
                <a:latin typeface="Verdana" charset="0"/>
                <a:ea typeface="Verdana" charset="0"/>
                <a:cs typeface="Verdana" charset="0"/>
              </a:rPr>
              <a:t>Safeguard public health</a:t>
            </a:r>
          </a:p>
        </p:txBody>
      </p:sp>
      <p:sp>
        <p:nvSpPr>
          <p:cNvPr id="8" name="Date Placeholder 7"/>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9" name="Footer Placeholder 8"/>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 - Overview</a:t>
            </a:r>
            <a:endParaRPr lang="en-US" dirty="0">
              <a:latin typeface="+mn-lt"/>
            </a:endParaRPr>
          </a:p>
        </p:txBody>
      </p:sp>
      <p:sp>
        <p:nvSpPr>
          <p:cNvPr id="23553" name="Rectangle 2"/>
          <p:cNvSpPr>
            <a:spLocks noGrp="1"/>
          </p:cNvSpPr>
          <p:nvPr>
            <p:ph type="title"/>
          </p:nvPr>
        </p:nvSpPr>
        <p:spPr/>
        <p:txBody>
          <a:bodyPr>
            <a:normAutofit/>
          </a:bodyPr>
          <a:lstStyle/>
          <a:p>
            <a:r>
              <a:rPr lang="en-US" dirty="0" smtClean="0">
                <a:latin typeface="Verdana" charset="0"/>
                <a:ea typeface="Verdana" charset="0"/>
                <a:cs typeface="Verdana" charset="0"/>
              </a:rPr>
              <a:t>Euthanasia and Depopulation</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p:txBody>
          <a:bodyPr>
            <a:normAutofit/>
          </a:bodyPr>
          <a:lstStyle/>
          <a:p>
            <a:r>
              <a:rPr lang="en-US" dirty="0" smtClean="0">
                <a:latin typeface="Verdana" charset="0"/>
                <a:ea typeface="Verdana" charset="0"/>
                <a:cs typeface="Verdana" charset="0"/>
              </a:rPr>
              <a:t>Provide humane treatment</a:t>
            </a:r>
          </a:p>
          <a:p>
            <a:r>
              <a:rPr lang="en-US" dirty="0" smtClean="0">
                <a:latin typeface="Verdana" charset="0"/>
                <a:ea typeface="Verdana" charset="0"/>
                <a:cs typeface="Verdana" charset="0"/>
              </a:rPr>
              <a:t>Select acceptable methods</a:t>
            </a:r>
          </a:p>
          <a:p>
            <a:r>
              <a:rPr lang="en-US" dirty="0" smtClean="0">
                <a:latin typeface="Verdana" charset="0"/>
                <a:ea typeface="Verdana" charset="0"/>
                <a:cs typeface="Verdana" charset="0"/>
              </a:rPr>
              <a:t>Minimize negative emotional impact</a:t>
            </a:r>
          </a:p>
          <a:p>
            <a:r>
              <a:rPr lang="en-US" dirty="0" smtClean="0">
                <a:latin typeface="Verdana" charset="0"/>
                <a:ea typeface="Verdana" charset="0"/>
                <a:cs typeface="Verdana" charset="0"/>
              </a:rPr>
              <a:t>Safeguard the food chain</a:t>
            </a:r>
          </a:p>
          <a:p>
            <a:r>
              <a:rPr lang="en-US" dirty="0" smtClean="0">
                <a:latin typeface="Verdana" charset="0"/>
                <a:ea typeface="Verdana" charset="0"/>
                <a:cs typeface="Verdana" charset="0"/>
              </a:rPr>
              <a:t>Prevent or mitigate disease spread</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 - Overview</a:t>
            </a:r>
            <a:endParaRPr lang="en-US" dirty="0">
              <a:latin typeface="+mn-lt"/>
            </a:endParaRPr>
          </a:p>
        </p:txBody>
      </p:sp>
      <p:sp>
        <p:nvSpPr>
          <p:cNvPr id="27649" name="Rectangle 2"/>
          <p:cNvSpPr>
            <a:spLocks noGrp="1"/>
          </p:cNvSpPr>
          <p:nvPr>
            <p:ph type="title"/>
          </p:nvPr>
        </p:nvSpPr>
        <p:spPr/>
        <p:txBody>
          <a:bodyPr/>
          <a:lstStyle/>
          <a:p>
            <a:r>
              <a:rPr lang="en-US" dirty="0" smtClean="0">
                <a:latin typeface="Verdana" charset="0"/>
                <a:ea typeface="Verdana" charset="0"/>
                <a:cs typeface="Verdana" charset="0"/>
              </a:rPr>
              <a:t>Euthanasia Goals</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a:lstStyle/>
          <a:p>
            <a:pPr>
              <a:lnSpc>
                <a:spcPct val="90000"/>
              </a:lnSpc>
            </a:pPr>
            <a:r>
              <a:rPr lang="en-US" dirty="0" smtClean="0">
                <a:latin typeface="Verdana" charset="0"/>
                <a:ea typeface="Verdana" charset="0"/>
                <a:cs typeface="Verdana" charset="0"/>
              </a:rPr>
              <a:t>Euthanasia</a:t>
            </a:r>
          </a:p>
          <a:p>
            <a:pPr lvl="1">
              <a:lnSpc>
                <a:spcPct val="90000"/>
              </a:lnSpc>
            </a:pPr>
            <a:r>
              <a:rPr lang="en-US" dirty="0" smtClean="0">
                <a:latin typeface="Verdana" charset="0"/>
                <a:ea typeface="Verdana" charset="0"/>
                <a:cs typeface="Verdana" charset="0"/>
              </a:rPr>
              <a:t>Painless and stress free as possible</a:t>
            </a:r>
          </a:p>
          <a:p>
            <a:pPr>
              <a:lnSpc>
                <a:spcPct val="90000"/>
              </a:lnSpc>
            </a:pPr>
            <a:r>
              <a:rPr lang="en-US" dirty="0" smtClean="0">
                <a:latin typeface="Verdana" charset="0"/>
                <a:ea typeface="Verdana" charset="0"/>
                <a:cs typeface="Verdana" charset="0"/>
              </a:rPr>
              <a:t>Mass Depopulation</a:t>
            </a:r>
          </a:p>
          <a:p>
            <a:pPr lvl="1">
              <a:lnSpc>
                <a:spcPct val="90000"/>
              </a:lnSpc>
            </a:pPr>
            <a:r>
              <a:rPr lang="en-US" dirty="0" smtClean="0">
                <a:latin typeface="Verdana" charset="0"/>
                <a:ea typeface="Verdana" charset="0"/>
                <a:cs typeface="Verdana" charset="0"/>
              </a:rPr>
              <a:t>Many animals</a:t>
            </a:r>
          </a:p>
          <a:p>
            <a:pPr lvl="1">
              <a:lnSpc>
                <a:spcPct val="90000"/>
              </a:lnSpc>
            </a:pPr>
            <a:r>
              <a:rPr lang="en-US" dirty="0" smtClean="0">
                <a:latin typeface="Verdana" charset="0"/>
                <a:ea typeface="Verdana" charset="0"/>
                <a:cs typeface="Verdana" charset="0"/>
              </a:rPr>
              <a:t>Quick and efficient</a:t>
            </a:r>
          </a:p>
          <a:p>
            <a:pPr lvl="1">
              <a:lnSpc>
                <a:spcPct val="90000"/>
              </a:lnSpc>
            </a:pPr>
            <a:r>
              <a:rPr lang="en-US" dirty="0" smtClean="0">
                <a:latin typeface="Verdana" charset="0"/>
                <a:ea typeface="Verdana" charset="0"/>
                <a:cs typeface="Verdana" charset="0"/>
              </a:rPr>
              <a:t>Welfare is considered</a:t>
            </a:r>
          </a:p>
          <a:p>
            <a:pPr lvl="1">
              <a:lnSpc>
                <a:spcPct val="90000"/>
              </a:lnSpc>
            </a:pP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29697" name="Rectangle 2"/>
          <p:cNvSpPr>
            <a:spLocks noGrp="1"/>
          </p:cNvSpPr>
          <p:nvPr>
            <p:ph type="title"/>
          </p:nvPr>
        </p:nvSpPr>
        <p:spPr/>
        <p:txBody>
          <a:bodyPr>
            <a:normAutofit/>
          </a:bodyPr>
          <a:lstStyle/>
          <a:p>
            <a:r>
              <a:rPr lang="en-US" dirty="0" smtClean="0">
                <a:latin typeface="Verdana" charset="0"/>
                <a:ea typeface="Verdana" charset="0"/>
                <a:cs typeface="Verdana" charset="0"/>
              </a:rPr>
              <a:t>Euthanasia and Depopulation</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604" b="9288"/>
          <a:stretch/>
        </p:blipFill>
        <p:spPr bwMode="auto">
          <a:xfrm>
            <a:off x="5868144" y="2890157"/>
            <a:ext cx="2665473" cy="241663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6203032" cy="4979640"/>
          </a:xfrm>
        </p:spPr>
        <p:txBody>
          <a:bodyPr/>
          <a:lstStyle/>
          <a:p>
            <a:r>
              <a:rPr lang="en-US" dirty="0" smtClean="0"/>
              <a:t>Provides advice and recommendations</a:t>
            </a:r>
          </a:p>
          <a:p>
            <a:r>
              <a:rPr lang="en-US" dirty="0" smtClean="0"/>
              <a:t>Notifies owners/operators</a:t>
            </a:r>
          </a:p>
          <a:p>
            <a:r>
              <a:rPr lang="en-US" dirty="0" smtClean="0"/>
              <a:t>Coordinates with Logistics Section</a:t>
            </a:r>
          </a:p>
          <a:p>
            <a:r>
              <a:rPr lang="en-US" dirty="0" smtClean="0"/>
              <a:t>Coordinates essential decisions</a:t>
            </a:r>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Euthanasia Group</a:t>
            </a:r>
            <a:endParaRPr lang="en-US"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721" b="8450"/>
          <a:stretch/>
        </p:blipFill>
        <p:spPr bwMode="auto">
          <a:xfrm>
            <a:off x="6484442" y="2139043"/>
            <a:ext cx="2377624" cy="2253343"/>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451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Multi-group interaction </a:t>
            </a:r>
          </a:p>
          <a:p>
            <a:r>
              <a:rPr lang="en-US" dirty="0" smtClean="0"/>
              <a:t>Determines depopulation methods</a:t>
            </a:r>
          </a:p>
          <a:p>
            <a:r>
              <a:rPr lang="en-US" dirty="0" smtClean="0"/>
              <a:t>Extent of depopulation</a:t>
            </a:r>
          </a:p>
          <a:p>
            <a:r>
              <a:rPr lang="en-US" dirty="0" smtClean="0"/>
              <a:t>Comply with AVMA and OIE when possible</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Interaction and Collaboration</a:t>
            </a:r>
            <a:endParaRPr lang="en-US" dirty="0"/>
          </a:p>
        </p:txBody>
      </p:sp>
    </p:spTree>
    <p:extLst>
      <p:ext uri="{BB962C8B-B14F-4D97-AF65-F5344CB8AC3E}">
        <p14:creationId xmlns:p14="http://schemas.microsoft.com/office/powerpoint/2010/main" val="11007215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xfrm>
            <a:off x="179511" y="1196752"/>
            <a:ext cx="7189333" cy="5025008"/>
          </a:xfrm>
        </p:spPr>
        <p:txBody>
          <a:bodyPr>
            <a:normAutofit/>
          </a:bodyPr>
          <a:lstStyle/>
          <a:p>
            <a:r>
              <a:rPr lang="en-US" dirty="0" smtClean="0">
                <a:latin typeface="Verdana" charset="0"/>
                <a:ea typeface="Verdana" charset="0"/>
                <a:cs typeface="Verdana" charset="0"/>
              </a:rPr>
              <a:t>Animal size and body weight</a:t>
            </a:r>
          </a:p>
          <a:p>
            <a:r>
              <a:rPr lang="en-US" dirty="0" smtClean="0">
                <a:latin typeface="Verdana" charset="0"/>
                <a:ea typeface="Verdana" charset="0"/>
                <a:cs typeface="Verdana" charset="0"/>
              </a:rPr>
              <a:t>Species temperament</a:t>
            </a:r>
          </a:p>
          <a:p>
            <a:r>
              <a:rPr lang="en-US" dirty="0" smtClean="0">
                <a:latin typeface="Verdana" charset="0"/>
                <a:ea typeface="Verdana" charset="0"/>
                <a:cs typeface="Verdana" charset="0"/>
              </a:rPr>
              <a:t>Familiarity and comfort </a:t>
            </a:r>
            <a:br>
              <a:rPr lang="en-US" dirty="0" smtClean="0">
                <a:latin typeface="Verdana" charset="0"/>
                <a:ea typeface="Verdana" charset="0"/>
                <a:cs typeface="Verdana" charset="0"/>
              </a:rPr>
            </a:br>
            <a:r>
              <a:rPr lang="en-US" dirty="0" smtClean="0">
                <a:latin typeface="Verdana" charset="0"/>
                <a:ea typeface="Verdana" charset="0"/>
                <a:cs typeface="Verdana" charset="0"/>
              </a:rPr>
              <a:t>with humans</a:t>
            </a:r>
          </a:p>
          <a:p>
            <a:r>
              <a:rPr lang="en-US" dirty="0" smtClean="0">
                <a:latin typeface="Verdana" charset="0"/>
                <a:ea typeface="Verdana" charset="0"/>
                <a:cs typeface="Verdana" charset="0"/>
              </a:rPr>
              <a:t>Dangerous animals</a:t>
            </a:r>
          </a:p>
          <a:p>
            <a:r>
              <a:rPr lang="en-US" dirty="0" smtClean="0">
                <a:latin typeface="Verdana" charset="0"/>
                <a:ea typeface="Verdana" charset="0"/>
                <a:cs typeface="Verdana" charset="0"/>
              </a:rPr>
              <a:t>Restraint </a:t>
            </a:r>
            <a:br>
              <a:rPr lang="en-US" dirty="0" smtClean="0">
                <a:latin typeface="Verdana" charset="0"/>
                <a:ea typeface="Verdana" charset="0"/>
                <a:cs typeface="Verdana" charset="0"/>
              </a:rPr>
            </a:br>
            <a:r>
              <a:rPr lang="en-US" dirty="0" smtClean="0">
                <a:latin typeface="Verdana" charset="0"/>
                <a:ea typeface="Verdana" charset="0"/>
                <a:cs typeface="Verdana" charset="0"/>
              </a:rPr>
              <a:t>methods/equipment</a:t>
            </a:r>
          </a:p>
          <a:p>
            <a:r>
              <a:rPr lang="en-US" dirty="0" smtClean="0">
                <a:latin typeface="Verdana" charset="0"/>
                <a:ea typeface="Verdana" charset="0"/>
                <a:cs typeface="Verdana" charset="0"/>
              </a:rPr>
              <a:t>Euthanasia methods/equipment</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3793" name="Rectangle 2"/>
          <p:cNvSpPr>
            <a:spLocks noGrp="1"/>
          </p:cNvSpPr>
          <p:nvPr>
            <p:ph type="title"/>
          </p:nvPr>
        </p:nvSpPr>
        <p:spPr/>
        <p:txBody>
          <a:bodyPr/>
          <a:lstStyle/>
          <a:p>
            <a:r>
              <a:rPr lang="en-US" dirty="0" smtClean="0">
                <a:latin typeface="Verdana" charset="0"/>
                <a:ea typeface="Verdana" charset="0"/>
                <a:cs typeface="Verdana" charset="0"/>
              </a:rPr>
              <a:t>Safety Considerations</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52120" y="2440607"/>
            <a:ext cx="3060470" cy="251959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p:txBody>
          <a:bodyPr/>
          <a:lstStyle/>
          <a:p>
            <a:r>
              <a:rPr lang="en-US" dirty="0" smtClean="0">
                <a:latin typeface="Verdana" charset="0"/>
                <a:ea typeface="Verdana" charset="0"/>
                <a:cs typeface="Verdana" charset="0"/>
              </a:rPr>
              <a:t>Must be properly trained</a:t>
            </a:r>
          </a:p>
          <a:p>
            <a:r>
              <a:rPr lang="en-US" dirty="0" smtClean="0">
                <a:latin typeface="Verdana" charset="0"/>
                <a:ea typeface="Verdana" charset="0"/>
                <a:cs typeface="Verdana" charset="0"/>
              </a:rPr>
              <a:t>Just-in-time training (if necessary)</a:t>
            </a:r>
          </a:p>
          <a:p>
            <a:r>
              <a:rPr lang="en-US" dirty="0" smtClean="0">
                <a:latin typeface="Verdana" charset="0"/>
                <a:ea typeface="Verdana" charset="0"/>
                <a:cs typeface="Verdana" charset="0"/>
              </a:rPr>
              <a:t>Briefings</a:t>
            </a:r>
          </a:p>
          <a:p>
            <a:pPr lvl="1"/>
            <a:r>
              <a:rPr lang="en-US" dirty="0" smtClean="0">
                <a:latin typeface="Verdana" charset="0"/>
                <a:ea typeface="Verdana" charset="0"/>
                <a:cs typeface="Verdana" charset="0"/>
              </a:rPr>
              <a:t>Safety requirements</a:t>
            </a:r>
          </a:p>
          <a:p>
            <a:pPr lvl="1"/>
            <a:r>
              <a:rPr lang="en-US" dirty="0" smtClean="0">
                <a:latin typeface="Verdana" charset="0"/>
                <a:ea typeface="Verdana" charset="0"/>
                <a:cs typeface="Verdana" charset="0"/>
              </a:rPr>
              <a:t>Site conditions</a:t>
            </a:r>
          </a:p>
          <a:p>
            <a:pPr lvl="1"/>
            <a:r>
              <a:rPr lang="en-US" dirty="0" smtClean="0">
                <a:latin typeface="Verdana" charset="0"/>
                <a:ea typeface="Verdana" charset="0"/>
                <a:cs typeface="Verdana" charset="0"/>
              </a:rPr>
              <a:t>Specific tasks </a:t>
            </a: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5841" name="Rectangle 2"/>
          <p:cNvSpPr>
            <a:spLocks noGrp="1"/>
          </p:cNvSpPr>
          <p:nvPr>
            <p:ph type="title"/>
          </p:nvPr>
        </p:nvSpPr>
        <p:spPr/>
        <p:txBody>
          <a:bodyPr/>
          <a:lstStyle/>
          <a:p>
            <a:r>
              <a:rPr lang="en-US" dirty="0" smtClean="0">
                <a:latin typeface="Verdana" charset="0"/>
                <a:ea typeface="Verdana" charset="0"/>
                <a:cs typeface="Verdana" charset="0"/>
              </a:rPr>
              <a:t>Training and Briefings</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p:cNvSpPr>
          <p:nvPr>
            <p:ph idx="1"/>
          </p:nvPr>
        </p:nvSpPr>
        <p:spPr/>
        <p:txBody>
          <a:bodyPr/>
          <a:lstStyle/>
          <a:p>
            <a:r>
              <a:rPr lang="en-US" dirty="0" smtClean="0">
                <a:latin typeface="Verdana" charset="0"/>
                <a:ea typeface="Verdana" charset="0"/>
                <a:cs typeface="Verdana" charset="0"/>
              </a:rPr>
              <a:t>Humane</a:t>
            </a:r>
          </a:p>
          <a:p>
            <a:r>
              <a:rPr lang="en-US" dirty="0" smtClean="0">
                <a:latin typeface="Verdana" charset="0"/>
                <a:ea typeface="Verdana" charset="0"/>
                <a:cs typeface="Verdana" charset="0"/>
              </a:rPr>
              <a:t>Aesthetic</a:t>
            </a:r>
          </a:p>
          <a:p>
            <a:r>
              <a:rPr lang="en-US" dirty="0" smtClean="0">
                <a:latin typeface="Verdana" charset="0"/>
                <a:ea typeface="Verdana" charset="0"/>
                <a:cs typeface="Verdana" charset="0"/>
              </a:rPr>
              <a:t>Psychological</a:t>
            </a:r>
          </a:p>
          <a:p>
            <a:r>
              <a:rPr lang="en-US" dirty="0" smtClean="0">
                <a:latin typeface="Verdana" charset="0"/>
                <a:ea typeface="Verdana" charset="0"/>
                <a:cs typeface="Verdana" charset="0"/>
              </a:rPr>
              <a:t>Documentation </a:t>
            </a:r>
          </a:p>
          <a:p>
            <a:pPr marL="0" indent="0">
              <a:buNone/>
            </a:pP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68610" name="Rectangle 2"/>
          <p:cNvSpPr>
            <a:spLocks noGrp="1"/>
          </p:cNvSpPr>
          <p:nvPr>
            <p:ph type="title"/>
          </p:nvPr>
        </p:nvSpPr>
        <p:spPr/>
        <p:txBody>
          <a:bodyPr/>
          <a:lstStyle/>
          <a:p>
            <a:r>
              <a:rPr lang="en-US" dirty="0" smtClean="0">
                <a:latin typeface="Verdana" charset="0"/>
                <a:ea typeface="Verdana" charset="0"/>
                <a:cs typeface="Verdana" charset="0"/>
              </a:rPr>
              <a:t>General Considerations</a:t>
            </a:r>
            <a:endParaRPr lang="en-US" dirty="0">
              <a:latin typeface="Verdana" charset="0"/>
              <a:ea typeface="Verdana" charset="0"/>
              <a:cs typeface="Verdana" charset="0"/>
            </a:endParaRPr>
          </a:p>
        </p:txBody>
      </p:sp>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644" b="15143"/>
          <a:stretch/>
        </p:blipFill>
        <p:spPr bwMode="auto">
          <a:xfrm>
            <a:off x="4499992" y="1484784"/>
            <a:ext cx="4295775" cy="361507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4804</TotalTime>
  <Words>2617</Words>
  <Application>Microsoft Office PowerPoint</Application>
  <PresentationFormat>On-screen Show (4:3)</PresentationFormat>
  <Paragraphs>176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Symbol</vt:lpstr>
      <vt:lpstr>Times New Roman</vt:lpstr>
      <vt:lpstr>Verdana</vt:lpstr>
      <vt:lpstr>FAD PReP PPT Template 2011-10</vt:lpstr>
      <vt:lpstr>Mass Depopulation &amp; Euthanasia</vt:lpstr>
      <vt:lpstr>Euthanasia and Depopulation</vt:lpstr>
      <vt:lpstr>Euthanasia Goals</vt:lpstr>
      <vt:lpstr>Euthanasia and Depopulation</vt:lpstr>
      <vt:lpstr>Euthanasia Group</vt:lpstr>
      <vt:lpstr>Interaction and Collaboration</vt:lpstr>
      <vt:lpstr>Safety Considerations</vt:lpstr>
      <vt:lpstr>Training and Briefings</vt:lpstr>
      <vt:lpstr>General Considerations</vt:lpstr>
      <vt:lpstr>Animal Welfare Issues</vt:lpstr>
      <vt:lpstr>Methods</vt:lpstr>
      <vt:lpstr>Methods (cont’d)</vt:lpstr>
      <vt:lpstr>Method Selection</vt:lpstr>
      <vt:lpstr>Method Selection (cont’d)</vt:lpstr>
      <vt:lpstr>For More Information</vt:lpstr>
      <vt:lpstr>Guidelines Content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Depopulation and Euthanasia - Personnel Responsibilities</dc:title>
  <dc:creator>dmbailey@iastate.edu;kleedom@mail.iastate.edu</dc:creator>
  <cp:keywords>FAD PReP/NAHEMS</cp:keywords>
  <cp:lastModifiedBy>Mogan-King, Janice P [CFSPH]</cp:lastModifiedBy>
  <cp:revision>250</cp:revision>
  <cp:lastPrinted>2011-03-29T19:20:30Z</cp:lastPrinted>
  <dcterms:created xsi:type="dcterms:W3CDTF">2011-04-11T21:56:02Z</dcterms:created>
  <dcterms:modified xsi:type="dcterms:W3CDTF">2015-08-17T22:19:14Z</dcterms:modified>
  <cp:category>FAD PReP/NAHEMS</cp:category>
</cp:coreProperties>
</file>