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Lst>
  <p:notesMasterIdLst>
    <p:notesMasterId r:id="rId36"/>
  </p:notesMasterIdLst>
  <p:sldIdLst>
    <p:sldId id="256" r:id="rId3"/>
    <p:sldId id="282" r:id="rId4"/>
    <p:sldId id="258" r:id="rId5"/>
    <p:sldId id="260" r:id="rId6"/>
    <p:sldId id="261" r:id="rId7"/>
    <p:sldId id="262" r:id="rId8"/>
    <p:sldId id="263" r:id="rId9"/>
    <p:sldId id="264" r:id="rId10"/>
    <p:sldId id="265" r:id="rId11"/>
    <p:sldId id="266" r:id="rId12"/>
    <p:sldId id="292" r:id="rId13"/>
    <p:sldId id="293" r:id="rId14"/>
    <p:sldId id="268" r:id="rId15"/>
    <p:sldId id="295" r:id="rId16"/>
    <p:sldId id="269" r:id="rId17"/>
    <p:sldId id="270" r:id="rId18"/>
    <p:sldId id="271" r:id="rId19"/>
    <p:sldId id="288" r:id="rId20"/>
    <p:sldId id="272" r:id="rId21"/>
    <p:sldId id="286" r:id="rId22"/>
    <p:sldId id="274" r:id="rId23"/>
    <p:sldId id="275" r:id="rId24"/>
    <p:sldId id="276" r:id="rId25"/>
    <p:sldId id="294" r:id="rId26"/>
    <p:sldId id="277" r:id="rId27"/>
    <p:sldId id="278" r:id="rId28"/>
    <p:sldId id="279" r:id="rId29"/>
    <p:sldId id="287" r:id="rId30"/>
    <p:sldId id="280" r:id="rId31"/>
    <p:sldId id="289" r:id="rId32"/>
    <p:sldId id="283" r:id="rId33"/>
    <p:sldId id="291" r:id="rId34"/>
    <p:sldId id="290" r:id="rId35"/>
  </p:sldIdLst>
  <p:sldSz cx="9144000" cy="6858000" type="screen4x3"/>
  <p:notesSz cx="9283700" cy="6985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61203" autoAdjust="0"/>
  </p:normalViewPr>
  <p:slideViewPr>
    <p:cSldViewPr>
      <p:cViewPr varScale="1">
        <p:scale>
          <a:sx n="70" d="100"/>
          <a:sy n="70" d="100"/>
        </p:scale>
        <p:origin x="3024" y="66"/>
      </p:cViewPr>
      <p:guideLst>
        <p:guide orient="horz" pos="2160"/>
        <p:guide pos="2880"/>
      </p:guideLst>
    </p:cSldViewPr>
  </p:slideViewPr>
  <p:notesTextViewPr>
    <p:cViewPr>
      <p:scale>
        <a:sx n="1" d="1"/>
        <a:sy n="1" d="1"/>
      </p:scale>
      <p:origin x="0" y="0"/>
    </p:cViewPr>
  </p:notesTextViewPr>
  <p:sorterViewPr>
    <p:cViewPr>
      <p:scale>
        <a:sx n="73" d="100"/>
        <a:sy n="73" d="100"/>
      </p:scale>
      <p:origin x="0" y="-1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6" cy="349250"/>
          </a:xfrm>
          <a:prstGeom prst="rect">
            <a:avLst/>
          </a:prstGeom>
        </p:spPr>
        <p:txBody>
          <a:bodyPr vert="horz" lIns="92958" tIns="46479" rIns="92958" bIns="46479" rtlCol="0"/>
          <a:lstStyle>
            <a:lvl1pPr algn="r">
              <a:defRPr sz="1200"/>
            </a:lvl1pPr>
          </a:lstStyle>
          <a:p>
            <a:fld id="{7B158CE3-50DA-44A1-A82B-89F53CF7F087}" type="datetimeFigureOut">
              <a:rPr lang="en-US" smtClean="0"/>
              <a:t>7/5/2016</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6"/>
            <a:ext cx="7426960" cy="314325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6" cy="349250"/>
          </a:xfrm>
          <a:prstGeom prst="rect">
            <a:avLst/>
          </a:prstGeom>
        </p:spPr>
        <p:txBody>
          <a:bodyPr vert="horz" lIns="92958" tIns="46479" rIns="92958" bIns="46479" rtlCol="0" anchor="b"/>
          <a:lstStyle>
            <a:lvl1pPr algn="r">
              <a:defRPr sz="1200"/>
            </a:lvl1pPr>
          </a:lstStyle>
          <a:p>
            <a:fld id="{87DCDC8D-6B2F-492A-B19A-BA4FE3F5E6A7}" type="slidenum">
              <a:rPr lang="en-US" smtClean="0"/>
              <a:t>‹#›</a:t>
            </a:fld>
            <a:endParaRPr lang="en-US"/>
          </a:p>
        </p:txBody>
      </p:sp>
    </p:spTree>
    <p:extLst>
      <p:ext uri="{BB962C8B-B14F-4D97-AF65-F5344CB8AC3E}">
        <p14:creationId xmlns:p14="http://schemas.microsoft.com/office/powerpoint/2010/main" val="2932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naherc.cfsph.iastate.edu/"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effectively control, contain, and eradicate a foreign animal disease (FAD) in domestic livestock, the response effort must consider the role that wildlife may play in disease transmission. In the event that wildlife play a role in an FAD outbreak, the Animal and Plant Health Inspection Service (APHIS), will cooperate with Federal, State, and Tribal agencies that have primary jurisdiction over wildlife. This presentation is not intended to be prescriptive or to provide procedural</a:t>
            </a:r>
            <a:r>
              <a:rPr lang="en-US" baseline="0" dirty="0" smtClean="0"/>
              <a:t> direction to personnel performing wildlife activities. Simply, this presentation </a:t>
            </a:r>
            <a:r>
              <a:rPr lang="en-US" dirty="0" smtClean="0"/>
              <a:t>provides general information on wildlife management for an FAD outbreak</a:t>
            </a:r>
            <a:r>
              <a:rPr lang="en-US" baseline="0" dirty="0" smtClean="0"/>
              <a:t> in domestic livestock. [This information was derived from the </a:t>
            </a:r>
            <a:r>
              <a:rPr lang="en-US" i="1" baseline="0" dirty="0" smtClean="0"/>
              <a:t>Foreign Animal Disease Preparedness and Response (FAD </a:t>
            </a:r>
            <a:r>
              <a:rPr lang="en-US" i="1" baseline="0" dirty="0" err="1" smtClean="0"/>
              <a:t>PReP</a:t>
            </a:r>
            <a:r>
              <a:rPr lang="en-US" i="1" baseline="0" dirty="0" smtClean="0"/>
              <a:t>)/National Animal Health Emergency Management System (NAHEMS) Guidelines: Wildlife Management and Vector Control for an FAD Response in Domestic Livestock</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1</a:t>
            </a:fld>
            <a:endParaRPr lang="en-US"/>
          </a:p>
        </p:txBody>
      </p:sp>
    </p:spTree>
    <p:extLst>
      <p:ext uri="{BB962C8B-B14F-4D97-AF65-F5344CB8AC3E}">
        <p14:creationId xmlns:p14="http://schemas.microsoft.com/office/powerpoint/2010/main" val="220171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This table offers a comparison of the advantages and disadvantages of these various methods of collecting information on wildlife populations. For example, an aerial survey may be rapid, and useful for inaccessible terrain, but this type of data collection may be impractical and costly, and require trained observers.</a:t>
            </a:r>
          </a:p>
        </p:txBody>
      </p:sp>
      <p:sp>
        <p:nvSpPr>
          <p:cNvPr id="4" name="Slide Number Placeholder 3"/>
          <p:cNvSpPr>
            <a:spLocks noGrp="1"/>
          </p:cNvSpPr>
          <p:nvPr>
            <p:ph type="sldNum" sz="quarter" idx="10"/>
          </p:nvPr>
        </p:nvSpPr>
        <p:spPr/>
        <p:txBody>
          <a:bodyPr/>
          <a:lstStyle/>
          <a:p>
            <a:fld id="{87DCDC8D-6B2F-492A-B19A-BA4FE3F5E6A7}" type="slidenum">
              <a:rPr lang="en-US" smtClean="0"/>
              <a:t>10</a:t>
            </a:fld>
            <a:endParaRPr lang="en-US"/>
          </a:p>
        </p:txBody>
      </p:sp>
    </p:spTree>
    <p:extLst>
      <p:ext uri="{BB962C8B-B14F-4D97-AF65-F5344CB8AC3E}">
        <p14:creationId xmlns:p14="http://schemas.microsoft.com/office/powerpoint/2010/main" val="67805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a:r>
            <a:r>
              <a:rPr lang="en-US" baseline="0" dirty="0" smtClean="0"/>
              <a:t>e table on this slide is an extension of the table on the previous slide that discusses advantages and disadvantages of additional ways to count populations of wildlife during a disease outbreak.</a:t>
            </a:r>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11</a:t>
            </a:fld>
            <a:endParaRPr lang="en-US"/>
          </a:p>
        </p:txBody>
      </p:sp>
    </p:spTree>
    <p:extLst>
      <p:ext uri="{BB962C8B-B14F-4D97-AF65-F5344CB8AC3E}">
        <p14:creationId xmlns:p14="http://schemas.microsoft.com/office/powerpoint/2010/main" val="35820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
            </a:r>
            <a:r>
              <a:rPr lang="en-US" baseline="0" dirty="0" smtClean="0"/>
              <a:t>e table on this slide is also an extension of the table on the previous slide that discusses advantages and disadvantages of additional ways to count populations of wildlife during a disease outbreak.</a:t>
            </a:r>
            <a:endParaRPr lang="en-US" dirty="0" smtClean="0"/>
          </a:p>
        </p:txBody>
      </p:sp>
      <p:sp>
        <p:nvSpPr>
          <p:cNvPr id="4" name="Slide Number Placeholder 3"/>
          <p:cNvSpPr>
            <a:spLocks noGrp="1"/>
          </p:cNvSpPr>
          <p:nvPr>
            <p:ph type="sldNum" sz="quarter" idx="10"/>
          </p:nvPr>
        </p:nvSpPr>
        <p:spPr/>
        <p:txBody>
          <a:bodyPr/>
          <a:lstStyle/>
          <a:p>
            <a:fld id="{87DCDC8D-6B2F-492A-B19A-BA4FE3F5E6A7}" type="slidenum">
              <a:rPr lang="en-US" smtClean="0"/>
              <a:t>12</a:t>
            </a:fld>
            <a:endParaRPr lang="en-US"/>
          </a:p>
        </p:txBody>
      </p:sp>
    </p:spTree>
    <p:extLst>
      <p:ext uri="{BB962C8B-B14F-4D97-AF65-F5344CB8AC3E}">
        <p14:creationId xmlns:p14="http://schemas.microsoft.com/office/powerpoint/2010/main" val="285751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Based on the assessment of the wildlife population, disease surveillance—potentially including both visual surveillance and/or diagnostic testing—may be necessary. Surveillance of wildlife will be based on the prevailing local circumstances of the outbreak. Any surveillance for the FAD in wildlife considered necessary by the Incident Command in an FAD response effort will be closely coordinated with relevant State, Federal, and Tribal authorities with primary jurisdiction that are involved in wildlife disease management. Experienced wildlife personnel must be involved. Surveillance will help to demonstrate the absence, presence, spread, and/or prevalence of the FAD in a given wildlife population.</a:t>
            </a:r>
          </a:p>
        </p:txBody>
      </p:sp>
      <p:sp>
        <p:nvSpPr>
          <p:cNvPr id="4" name="Slide Number Placeholder 3"/>
          <p:cNvSpPr>
            <a:spLocks noGrp="1"/>
          </p:cNvSpPr>
          <p:nvPr>
            <p:ph type="sldNum" sz="quarter" idx="10"/>
          </p:nvPr>
        </p:nvSpPr>
        <p:spPr/>
        <p:txBody>
          <a:bodyPr/>
          <a:lstStyle/>
          <a:p>
            <a:fld id="{87DCDC8D-6B2F-492A-B19A-BA4FE3F5E6A7}" type="slidenum">
              <a:rPr lang="en-US" smtClean="0"/>
              <a:t>13</a:t>
            </a:fld>
            <a:endParaRPr lang="en-US"/>
          </a:p>
        </p:txBody>
      </p:sp>
    </p:spTree>
    <p:extLst>
      <p:ext uri="{BB962C8B-B14F-4D97-AF65-F5344CB8AC3E}">
        <p14:creationId xmlns:p14="http://schemas.microsoft.com/office/powerpoint/2010/main" val="137486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all wildlife handling and restraint procedures, personnel safety is paramount. Develop a chain of command and assign each person to a specific duty. Determine ahead of time how the animal is to be released if necessary. Have all resources including equipment and personnel prepared and available ahead of time. Prior to any handling and restraint procedures, safety plans and protocols should be in place and communicated to all personnel present. This should include verbal and hand signals to be used. Personal protective equipment such as gloves or goggles may often be necessary. Back up plans should be in place as personnel should not expect things to go as planned all the time. There should be procedures in place for handling injured personnel, should anything go wrong.</a:t>
            </a:r>
          </a:p>
          <a:p>
            <a:pPr defTabSz="929579">
              <a:defRPr/>
            </a:pPr>
            <a:r>
              <a:rPr lang="en-US" i="1" dirty="0"/>
              <a:t>[This photo shows a responder donning personnel protective equipment. Photo source: </a:t>
            </a:r>
            <a:r>
              <a:rPr lang="en-US" i="1" dirty="0" err="1"/>
              <a:t>Dani</a:t>
            </a:r>
            <a:r>
              <a:rPr lang="en-US" i="1" dirty="0"/>
              <a:t> </a:t>
            </a:r>
            <a:r>
              <a:rPr lang="en-US" i="1" dirty="0" err="1"/>
              <a:t>Ausen</a:t>
            </a:r>
            <a:r>
              <a:rPr lang="en-US" i="1" dirty="0"/>
              <a:t>, Iowa State University]</a:t>
            </a:r>
          </a:p>
        </p:txBody>
      </p:sp>
      <p:sp>
        <p:nvSpPr>
          <p:cNvPr id="4" name="Slide Number Placeholder 3"/>
          <p:cNvSpPr>
            <a:spLocks noGrp="1"/>
          </p:cNvSpPr>
          <p:nvPr>
            <p:ph type="sldNum" sz="quarter" idx="10"/>
          </p:nvPr>
        </p:nvSpPr>
        <p:spPr/>
        <p:txBody>
          <a:bodyPr/>
          <a:lstStyle/>
          <a:p>
            <a:fld id="{87DCDC8D-6B2F-492A-B19A-BA4FE3F5E6A7}" type="slidenum">
              <a:rPr lang="en-US" smtClean="0"/>
              <a:t>14</a:t>
            </a:fld>
            <a:endParaRPr lang="en-US"/>
          </a:p>
        </p:txBody>
      </p:sp>
    </p:spTree>
    <p:extLst>
      <p:ext uri="{BB962C8B-B14F-4D97-AF65-F5344CB8AC3E}">
        <p14:creationId xmlns:p14="http://schemas.microsoft.com/office/powerpoint/2010/main" val="772288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Command will consider many factors in developing a surveillance plan in wildlife, including: </a:t>
            </a:r>
          </a:p>
          <a:p>
            <a:pPr marL="174296" indent="-174296">
              <a:buFont typeface="Arial" panose="020B0604020202020204" pitchFamily="34" charset="0"/>
              <a:buChar char="•"/>
            </a:pPr>
            <a:r>
              <a:rPr lang="en-US" dirty="0"/>
              <a:t>the case definition for the FAD (which is defined prior to an incident, but may change over the course of the outbreak),</a:t>
            </a:r>
          </a:p>
          <a:p>
            <a:pPr marL="174296" indent="-174296">
              <a:buFont typeface="Arial" panose="020B0604020202020204" pitchFamily="34" charset="0"/>
              <a:buChar char="•"/>
            </a:pPr>
            <a:r>
              <a:rPr lang="en-US" dirty="0"/>
              <a:t>the targeted population (wildlife species at risk), and</a:t>
            </a:r>
          </a:p>
          <a:p>
            <a:pPr marL="174296" indent="-174296">
              <a:buFont typeface="Arial" panose="020B0604020202020204" pitchFamily="34" charset="0"/>
              <a:buChar char="•"/>
            </a:pPr>
            <a:r>
              <a:rPr lang="en-US" dirty="0"/>
              <a:t>the area in which surveillance must be conducted. </a:t>
            </a:r>
          </a:p>
          <a:p>
            <a:r>
              <a:rPr lang="en-US" dirty="0"/>
              <a:t>Because wildlife are likely to move into and out of the Control Area, this may pose additional challenges to developing an effective surveillance plan. In particular, it is important to survey the animal population to assess if the FAD has spread between wildlife and domestic livestock populations, and if so, the extent to which it has spread.</a:t>
            </a:r>
          </a:p>
          <a:p>
            <a:r>
              <a:rPr lang="en-US" i="1" dirty="0"/>
              <a:t>[This photo shows several diagnostic sampling supplies. Photo source: </a:t>
            </a:r>
            <a:r>
              <a:rPr lang="en-US" i="1" dirty="0" err="1"/>
              <a:t>Dani</a:t>
            </a:r>
            <a:r>
              <a:rPr lang="en-US" i="1" dirty="0"/>
              <a:t> </a:t>
            </a:r>
            <a:r>
              <a:rPr lang="en-US" i="1" dirty="0" err="1"/>
              <a:t>Ausen</a:t>
            </a:r>
            <a:r>
              <a:rPr lang="en-US" i="1" dirty="0"/>
              <a:t>, Iowa State University]</a:t>
            </a:r>
          </a:p>
        </p:txBody>
      </p:sp>
      <p:sp>
        <p:nvSpPr>
          <p:cNvPr id="4" name="Slide Number Placeholder 3"/>
          <p:cNvSpPr>
            <a:spLocks noGrp="1"/>
          </p:cNvSpPr>
          <p:nvPr>
            <p:ph type="sldNum" sz="quarter" idx="10"/>
          </p:nvPr>
        </p:nvSpPr>
        <p:spPr/>
        <p:txBody>
          <a:bodyPr/>
          <a:lstStyle/>
          <a:p>
            <a:fld id="{87DCDC8D-6B2F-492A-B19A-BA4FE3F5E6A7}" type="slidenum">
              <a:rPr lang="en-US" smtClean="0"/>
              <a:t>15</a:t>
            </a:fld>
            <a:endParaRPr lang="en-US"/>
          </a:p>
        </p:txBody>
      </p:sp>
    </p:spTree>
    <p:extLst>
      <p:ext uri="{BB962C8B-B14F-4D97-AF65-F5344CB8AC3E}">
        <p14:creationId xmlns:p14="http://schemas.microsoft.com/office/powerpoint/2010/main" val="3958487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Diagnostic sampling of wildlife may be necessary in order to detect or confirm the presence or absence of the FAD in a wildlife population. Disease samples can be obtained by a number of different methods, such as live capture, observation, and carcass collection. Many of the sampling parameters may be dictated by the availability of resources and feasibility of sampling wildlife. Sampling parameters should be described in detail for an effective surveillance plan. Prior to sampling, parameters, such as these listed, must be determined:</a:t>
            </a:r>
          </a:p>
          <a:p>
            <a:pPr marL="174296" indent="-174296">
              <a:buFont typeface="Arial" panose="020B0604020202020204" pitchFamily="34" charset="0"/>
              <a:buChar char="•"/>
            </a:pPr>
            <a:r>
              <a:rPr lang="en-US" b="1" dirty="0"/>
              <a:t>Sample type:</a:t>
            </a:r>
            <a:r>
              <a:rPr lang="en-US" dirty="0"/>
              <a:t> e.g., serum or swab or possibly visual inspection (or any combination),</a:t>
            </a:r>
          </a:p>
          <a:p>
            <a:pPr marL="174296" indent="-174296">
              <a:buFont typeface="Arial" panose="020B0604020202020204" pitchFamily="34" charset="0"/>
              <a:buChar char="•"/>
            </a:pPr>
            <a:r>
              <a:rPr lang="en-US" b="1" dirty="0"/>
              <a:t>Sample unit:</a:t>
            </a:r>
            <a:r>
              <a:rPr lang="en-US" dirty="0"/>
              <a:t> whether the samples will be individual or pooled samples from multiple individuals,</a:t>
            </a:r>
          </a:p>
          <a:p>
            <a:pPr marL="174296" indent="-174296">
              <a:buFont typeface="Arial" panose="020B0604020202020204" pitchFamily="34" charset="0"/>
              <a:buChar char="•"/>
            </a:pPr>
            <a:r>
              <a:rPr lang="en-US" b="1" dirty="0"/>
              <a:t>Sample size:</a:t>
            </a:r>
            <a:r>
              <a:rPr lang="en-US" dirty="0"/>
              <a:t> number of individual samples to be gathered,</a:t>
            </a:r>
          </a:p>
          <a:p>
            <a:pPr marL="174296" indent="-174296">
              <a:buFont typeface="Arial" panose="020B0604020202020204" pitchFamily="34" charset="0"/>
              <a:buChar char="•"/>
            </a:pPr>
            <a:r>
              <a:rPr lang="en-US" b="1" dirty="0"/>
              <a:t>Sample time, duration, and frequency:</a:t>
            </a:r>
            <a:r>
              <a:rPr lang="en-US" dirty="0"/>
              <a:t> when samples will be collected, for how long they will be collected, and how frequently they will be collected during a given period, </a:t>
            </a:r>
          </a:p>
          <a:p>
            <a:pPr marL="174296" indent="-174296">
              <a:buFont typeface="Arial" panose="020B0604020202020204" pitchFamily="34" charset="0"/>
              <a:buChar char="•"/>
            </a:pPr>
            <a:r>
              <a:rPr lang="en-US" b="1" dirty="0"/>
              <a:t>Sampling methods:</a:t>
            </a:r>
            <a:r>
              <a:rPr lang="en-US" dirty="0"/>
              <a:t> e.g., random sampling of a population, targeted sampling of animals with clinical signs, systematic sampling (of every n</a:t>
            </a:r>
            <a:r>
              <a:rPr lang="en-US" baseline="30000" dirty="0"/>
              <a:t>th</a:t>
            </a:r>
            <a:r>
              <a:rPr lang="en-US" dirty="0"/>
              <a:t> animal), etc.</a:t>
            </a:r>
          </a:p>
          <a:p>
            <a:r>
              <a:rPr lang="en-US" dirty="0"/>
              <a:t>Samples collected from wildlife in an FAD outbreak will be sent to a diagnostic laboratory as identified by Incident Command, State officials, and/or Federal officials. Care should be taken in evaluating diagnostic test results in the event that the laboratory assay has not been validated for specific wildlife species. Appropriate biosecurity measures, as well as packaging and labeling procedures consistent with other diagnostic sampling activities should be followed. </a:t>
            </a:r>
          </a:p>
        </p:txBody>
      </p:sp>
      <p:sp>
        <p:nvSpPr>
          <p:cNvPr id="4" name="Slide Number Placeholder 3"/>
          <p:cNvSpPr>
            <a:spLocks noGrp="1"/>
          </p:cNvSpPr>
          <p:nvPr>
            <p:ph type="sldNum" sz="quarter" idx="10"/>
          </p:nvPr>
        </p:nvSpPr>
        <p:spPr/>
        <p:txBody>
          <a:bodyPr/>
          <a:lstStyle/>
          <a:p>
            <a:fld id="{87DCDC8D-6B2F-492A-B19A-BA4FE3F5E6A7}" type="slidenum">
              <a:rPr lang="en-US" smtClean="0"/>
              <a:t>16</a:t>
            </a:fld>
            <a:endParaRPr lang="en-US"/>
          </a:p>
        </p:txBody>
      </p:sp>
    </p:spTree>
    <p:extLst>
      <p:ext uri="{BB962C8B-B14F-4D97-AF65-F5344CB8AC3E}">
        <p14:creationId xmlns:p14="http://schemas.microsoft.com/office/powerpoint/2010/main" val="3779486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Handling and restraint of wildlife may be necessary in an FAD outbreak. Diagnostic samples may need to be taken or the wildlife may need to be moved to another area. Handling and restraint methods will differ depending on species of animal, skill level of responder and other personnel- and animal-safety considerations. For the safety of animals and personnel, handling and restraint of wildlife should </a:t>
            </a:r>
            <a:r>
              <a:rPr lang="en-US" i="1" dirty="0"/>
              <a:t>only</a:t>
            </a:r>
            <a:r>
              <a:rPr lang="en-US" dirty="0"/>
              <a:t> be performed by trained personnel who have extensive experience and certification to perform these activities. Focus on minimizing distress and anxiety in the animals. The following techniques may be used, as appropriate: </a:t>
            </a:r>
          </a:p>
          <a:p>
            <a:pPr marL="174296" indent="-174296">
              <a:buFont typeface="Arial" panose="020B0604020202020204" pitchFamily="34" charset="0"/>
              <a:buChar char="•"/>
            </a:pPr>
            <a:r>
              <a:rPr lang="en-US" dirty="0"/>
              <a:t>Avoid direct eye contact, and minimize loud noises and threatening gestures.</a:t>
            </a:r>
          </a:p>
          <a:p>
            <a:pPr marL="174296" indent="-174296">
              <a:buFont typeface="Arial" panose="020B0604020202020204" pitchFamily="34" charset="0"/>
              <a:buChar char="•"/>
            </a:pPr>
            <a:r>
              <a:rPr lang="en-US" dirty="0"/>
              <a:t>Direct animals with visual barriers (similar to chutes for large livestock).</a:t>
            </a:r>
          </a:p>
          <a:p>
            <a:pPr marL="174296" indent="-174296">
              <a:buFont typeface="Arial" panose="020B0604020202020204" pitchFamily="34" charset="0"/>
              <a:buChar char="•"/>
            </a:pPr>
            <a:r>
              <a:rPr lang="en-US" dirty="0"/>
              <a:t>Sedate, anesthetize, or blindfold the animal, if appropriate.</a:t>
            </a:r>
          </a:p>
          <a:p>
            <a:pPr marL="174296" indent="-174296">
              <a:buFont typeface="Arial" panose="020B0604020202020204" pitchFamily="34" charset="0"/>
              <a:buChar char="•"/>
            </a:pPr>
            <a:r>
              <a:rPr lang="en-US" dirty="0"/>
              <a:t>Avoid handling predator species prior to prey species.</a:t>
            </a:r>
          </a:p>
        </p:txBody>
      </p:sp>
      <p:sp>
        <p:nvSpPr>
          <p:cNvPr id="4" name="Slide Number Placeholder 3"/>
          <p:cNvSpPr>
            <a:spLocks noGrp="1"/>
          </p:cNvSpPr>
          <p:nvPr>
            <p:ph type="sldNum" sz="quarter" idx="10"/>
          </p:nvPr>
        </p:nvSpPr>
        <p:spPr/>
        <p:txBody>
          <a:bodyPr/>
          <a:lstStyle/>
          <a:p>
            <a:fld id="{87DCDC8D-6B2F-492A-B19A-BA4FE3F5E6A7}" type="slidenum">
              <a:rPr lang="en-US" smtClean="0"/>
              <a:t>17</a:t>
            </a:fld>
            <a:endParaRPr lang="en-US"/>
          </a:p>
        </p:txBody>
      </p:sp>
    </p:spTree>
    <p:extLst>
      <p:ext uri="{BB962C8B-B14F-4D97-AF65-F5344CB8AC3E}">
        <p14:creationId xmlns:p14="http://schemas.microsoft.com/office/powerpoint/2010/main" val="85363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animal should never be left unattended nor should it be muzzled if there is any chance that the animal may escape. Both physical and chemical restraint may be used to effectively accomplish the goals of the surveillance and control program. Regardless of the method, humane treatment and safety measures must be implemented. It must always be ensured that the appropriate equipment is available and functioning properly. Physical restraint methods may include corrals, cages, </a:t>
            </a:r>
            <a:r>
              <a:rPr lang="en-US" dirty="0" smtClean="0"/>
              <a:t>nets, </a:t>
            </a:r>
            <a:r>
              <a:rPr lang="en-US" dirty="0"/>
              <a:t>shields, and squeeze chutes. Chemical restraint requires knowledge of the various drugs and dosages for each particular species, as well as proper training on drug administration. The possession and administration of many restraint drugs requires licensing from the Drug Enforcement Agency (DEA) and the maintenance of accurate records. A list of drugs and reversal agents for each species should be available.</a:t>
            </a:r>
          </a:p>
        </p:txBody>
      </p:sp>
      <p:sp>
        <p:nvSpPr>
          <p:cNvPr id="4" name="Slide Number Placeholder 3"/>
          <p:cNvSpPr>
            <a:spLocks noGrp="1"/>
          </p:cNvSpPr>
          <p:nvPr>
            <p:ph type="sldNum" sz="quarter" idx="10"/>
          </p:nvPr>
        </p:nvSpPr>
        <p:spPr/>
        <p:txBody>
          <a:bodyPr/>
          <a:lstStyle/>
          <a:p>
            <a:fld id="{87DCDC8D-6B2F-492A-B19A-BA4FE3F5E6A7}" type="slidenum">
              <a:rPr lang="en-US" smtClean="0"/>
              <a:t>18</a:t>
            </a:fld>
            <a:endParaRPr lang="en-US"/>
          </a:p>
        </p:txBody>
      </p:sp>
    </p:spTree>
    <p:extLst>
      <p:ext uri="{BB962C8B-B14F-4D97-AF65-F5344CB8AC3E}">
        <p14:creationId xmlns:p14="http://schemas.microsoft.com/office/powerpoint/2010/main" val="85363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and restraint of wild animals can result in a fatal condition </a:t>
            </a:r>
            <a:r>
              <a:rPr lang="en-US" dirty="0" smtClean="0"/>
              <a:t>in some species called </a:t>
            </a:r>
            <a:r>
              <a:rPr lang="en-US" dirty="0"/>
              <a:t>capture myopathy. Muscles remain in a contracted state, decreasing blood perfusion, and thereby the amount of oxygen reaching the muscle. High body temperature is another characteristic of capture myopathy. Tranquilization can worsen capture myopathy due to the drop in blood pressure that results, leading to even less perfusion of the tissues. Additionally, products from the muscle breakdown can cause damage to the kidney as they are being excreted, which can lead to kidney failure. The effects of capture myopathy can occur immediately (i.e., sudden death), develop within a few hours, or take as long as several weeks after the stressful event. Delayed deaths are usually due to renal failure. Prey species are generally more susceptible but young predator animals can also have increased risk. At times, euthanasia and/or depopulation of one or more wild animals may be required. This may be necessary for humane reasons or for diagnostic sample collection, particularly to initially indicate whether the disease has spread to wildlife. Appropriate and humane methods must be selected.</a:t>
            </a:r>
          </a:p>
        </p:txBody>
      </p:sp>
      <p:sp>
        <p:nvSpPr>
          <p:cNvPr id="4" name="Slide Number Placeholder 3"/>
          <p:cNvSpPr>
            <a:spLocks noGrp="1"/>
          </p:cNvSpPr>
          <p:nvPr>
            <p:ph type="sldNum" sz="quarter" idx="10"/>
          </p:nvPr>
        </p:nvSpPr>
        <p:spPr/>
        <p:txBody>
          <a:bodyPr/>
          <a:lstStyle/>
          <a:p>
            <a:fld id="{87DCDC8D-6B2F-492A-B19A-BA4FE3F5E6A7}" type="slidenum">
              <a:rPr lang="en-US" smtClean="0"/>
              <a:t>19</a:t>
            </a:fld>
            <a:endParaRPr lang="en-US"/>
          </a:p>
        </p:txBody>
      </p:sp>
    </p:spTree>
    <p:extLst>
      <p:ext uri="{BB962C8B-B14F-4D97-AF65-F5344CB8AC3E}">
        <p14:creationId xmlns:p14="http://schemas.microsoft.com/office/powerpoint/2010/main" val="89142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aseline="0" dirty="0" smtClean="0"/>
              <a:t>This presentation discusses how wildlife involvement will be assessed and the various activities that may occur during wildlife management in an FAD outbreak. The management of wildlife species during an FAD outbreak in livestock or poultry will involve four steps (adapted from AUSVET, 2011). The extent to which activities will be carried out under each of these four steps will depend on the specific outbreak situation; the order of the steps may be changed, and activities may occur simultaneously.</a:t>
            </a:r>
          </a:p>
          <a:p>
            <a:pPr defTabSz="929579">
              <a:defRPr/>
            </a:pPr>
            <a:r>
              <a:rPr lang="en-US" baseline="0" dirty="0" smtClean="0"/>
              <a:t>These steps include:</a:t>
            </a:r>
          </a:p>
          <a:p>
            <a:pPr marL="174296" indent="-174296" defTabSz="929579">
              <a:buFont typeface="Arial" panose="020B0604020202020204" pitchFamily="34" charset="0"/>
              <a:buChar char="•"/>
              <a:defRPr/>
            </a:pPr>
            <a:r>
              <a:rPr lang="en-US" baseline="0" dirty="0" smtClean="0"/>
              <a:t>Assessing the extent of wildlife involvement</a:t>
            </a:r>
          </a:p>
          <a:p>
            <a:pPr marL="174296" indent="-174296" defTabSz="929579">
              <a:buFont typeface="Arial" panose="020B0604020202020204" pitchFamily="34" charset="0"/>
              <a:buChar char="•"/>
              <a:defRPr/>
            </a:pPr>
            <a:r>
              <a:rPr lang="en-US" baseline="0" dirty="0" smtClean="0"/>
              <a:t>Carrying out disease surveillance in wild animals</a:t>
            </a:r>
          </a:p>
          <a:p>
            <a:pPr marL="174296" indent="-174296" defTabSz="929579">
              <a:buFont typeface="Arial" panose="020B0604020202020204" pitchFamily="34" charset="0"/>
              <a:buChar char="•"/>
              <a:defRPr/>
            </a:pPr>
            <a:r>
              <a:rPr lang="en-US" baseline="0" dirty="0" smtClean="0"/>
              <a:t>Containing and controlling susceptible wildlife to prevent the further transmission of the disease</a:t>
            </a:r>
          </a:p>
          <a:p>
            <a:pPr marL="174296" indent="-174296" defTabSz="929579">
              <a:buFont typeface="Arial" panose="020B0604020202020204" pitchFamily="34" charset="0"/>
              <a:buChar char="•"/>
              <a:defRPr/>
            </a:pPr>
            <a:r>
              <a:rPr lang="en-US" baseline="0" dirty="0" smtClean="0"/>
              <a:t>Demonstrating freedom from disease in wildlife, as needed. </a:t>
            </a:r>
          </a:p>
          <a:p>
            <a:pPr defTabSz="929579">
              <a:defRPr/>
            </a:pPr>
            <a:endParaRPr lang="en-US" baseline="0" dirty="0" smtClean="0"/>
          </a:p>
          <a:p>
            <a:pPr defTabSz="929579">
              <a:defRPr/>
            </a:pPr>
            <a:endParaRPr lang="en-US" dirty="0" smtClean="0">
              <a:latin typeface="+mn-lt"/>
            </a:endParaRPr>
          </a:p>
        </p:txBody>
      </p:sp>
      <p:sp>
        <p:nvSpPr>
          <p:cNvPr id="4" name="Slide Number Placeholder 3"/>
          <p:cNvSpPr>
            <a:spLocks noGrp="1"/>
          </p:cNvSpPr>
          <p:nvPr>
            <p:ph type="sldNum" sz="quarter" idx="10"/>
          </p:nvPr>
        </p:nvSpPr>
        <p:spPr/>
        <p:txBody>
          <a:bodyPr/>
          <a:lstStyle/>
          <a:p>
            <a:fld id="{87DCDC8D-6B2F-492A-B19A-BA4FE3F5E6A7}" type="slidenum">
              <a:rPr lang="en-US" smtClean="0"/>
              <a:t>2</a:t>
            </a:fld>
            <a:endParaRPr lang="en-US"/>
          </a:p>
        </p:txBody>
      </p:sp>
    </p:spTree>
    <p:extLst>
      <p:ext uri="{BB962C8B-B14F-4D97-AF65-F5344CB8AC3E}">
        <p14:creationId xmlns:p14="http://schemas.microsoft.com/office/powerpoint/2010/main" val="18873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The primary objective of wildlife containment and control is to stop the transmission of disease in order to control and eradicate the FAD. However, containment of wild animals can be a very difficult endeavor, given their elusive nature.</a:t>
            </a:r>
          </a:p>
        </p:txBody>
      </p:sp>
      <p:sp>
        <p:nvSpPr>
          <p:cNvPr id="4" name="Slide Number Placeholder 3"/>
          <p:cNvSpPr>
            <a:spLocks noGrp="1"/>
          </p:cNvSpPr>
          <p:nvPr>
            <p:ph type="sldNum" sz="quarter" idx="10"/>
          </p:nvPr>
        </p:nvSpPr>
        <p:spPr/>
        <p:txBody>
          <a:bodyPr/>
          <a:lstStyle/>
          <a:p>
            <a:fld id="{87DCDC8D-6B2F-492A-B19A-BA4FE3F5E6A7}" type="slidenum">
              <a:rPr lang="en-US" smtClean="0"/>
              <a:t>20</a:t>
            </a:fld>
            <a:endParaRPr lang="en-US"/>
          </a:p>
        </p:txBody>
      </p:sp>
    </p:spTree>
    <p:extLst>
      <p:ext uri="{BB962C8B-B14F-4D97-AF65-F5344CB8AC3E}">
        <p14:creationId xmlns:p14="http://schemas.microsoft.com/office/powerpoint/2010/main" val="137486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Containment and </a:t>
            </a:r>
            <a:r>
              <a:rPr lang="en-US" dirty="0"/>
              <a:t>control </a:t>
            </a:r>
            <a:r>
              <a:rPr lang="en-US" dirty="0" smtClean="0"/>
              <a:t>wildlife may </a:t>
            </a:r>
            <a:r>
              <a:rPr lang="en-US" smtClean="0"/>
              <a:t>be difficult </a:t>
            </a:r>
            <a:r>
              <a:rPr lang="en-US" dirty="0" smtClean="0"/>
              <a:t>or challenging. Measures </a:t>
            </a:r>
            <a:r>
              <a:rPr lang="en-US" dirty="0"/>
              <a:t>employed can involve the manipulation of the wildlife population itself, habitat, or factors affecting the disease agent and/or human behavior. In many cases, the risk cannot be eliminated. In the event that multiple species are involved in the transmission of the FAD agent, it is ideal if the chosen techniques apply to all species. This enables operations to be more effective and resources to be used more efficiently. If this is not possible, it is important to ensure that techniques used for one species do not compromise the effectiveness of efforts used for another species. If resources are limited, it is important to prioritize which species of wildlife should be targeted first. Again, all wildlife activities in an FAD incident in domestic livestock will be coordinated through the Unified (State-Federal) Incident Command. Individuals with the appropriate skills, knowledge, experience, and abilities will conduct such activities.</a:t>
            </a:r>
          </a:p>
        </p:txBody>
      </p:sp>
      <p:sp>
        <p:nvSpPr>
          <p:cNvPr id="4" name="Slide Number Placeholder 3"/>
          <p:cNvSpPr>
            <a:spLocks noGrp="1"/>
          </p:cNvSpPr>
          <p:nvPr>
            <p:ph type="sldNum" sz="quarter" idx="10"/>
          </p:nvPr>
        </p:nvSpPr>
        <p:spPr/>
        <p:txBody>
          <a:bodyPr/>
          <a:lstStyle/>
          <a:p>
            <a:fld id="{87DCDC8D-6B2F-492A-B19A-BA4FE3F5E6A7}" type="slidenum">
              <a:rPr lang="en-US" smtClean="0"/>
              <a:t>21</a:t>
            </a:fld>
            <a:endParaRPr lang="en-US"/>
          </a:p>
        </p:txBody>
      </p:sp>
    </p:spTree>
    <p:extLst>
      <p:ext uri="{BB962C8B-B14F-4D97-AF65-F5344CB8AC3E}">
        <p14:creationId xmlns:p14="http://schemas.microsoft.com/office/powerpoint/2010/main" val="2615895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Command will receive an assessment of the need for manipulating wildlife populations in an FAD outbreak to minimize disease spread or illness. In the event that wildlife infected with the FAD are detected, preventive measures may need to be instituted to reduce the incidence of infection, and lower the risk of transmission to domestic animals. This may include the removal, relocation, or dispersal of such wildlife, and possibly the vaccination or treatment of animals depending on the disease agent. Containment of wildlife to prevent the spread of disease can be a very difficult task and procedures for manipulating wildlife populations require careful planning and coordination. Methods for manipulating wildlife populations may change as the outbreak response evolves. Additionally, monitoring and surveillance will be necessary in order to determine the effectiveness of the program. Some of the challenges with disease control procedures in wildlife involve their ability to evade detection and disperse broadly. Short-term and long-term consequences must be evaluated and require consideration of the impact the control measures may have on animal species and ecosystems in the area, as well as the potential effects on wildlife populations. </a:t>
            </a:r>
            <a:r>
              <a:rPr lang="en-US" i="1" dirty="0"/>
              <a:t>[This photo shows two feral swine crossing a waterway. Photo source: USDA Forest Service]</a:t>
            </a:r>
          </a:p>
        </p:txBody>
      </p:sp>
      <p:sp>
        <p:nvSpPr>
          <p:cNvPr id="4" name="Slide Number Placeholder 3"/>
          <p:cNvSpPr>
            <a:spLocks noGrp="1"/>
          </p:cNvSpPr>
          <p:nvPr>
            <p:ph type="sldNum" sz="quarter" idx="10"/>
          </p:nvPr>
        </p:nvSpPr>
        <p:spPr/>
        <p:txBody>
          <a:bodyPr/>
          <a:lstStyle/>
          <a:p>
            <a:fld id="{87DCDC8D-6B2F-492A-B19A-BA4FE3F5E6A7}" type="slidenum">
              <a:rPr lang="en-US" smtClean="0"/>
              <a:t>22</a:t>
            </a:fld>
            <a:endParaRPr lang="en-US"/>
          </a:p>
        </p:txBody>
      </p:sp>
    </p:spTree>
    <p:extLst>
      <p:ext uri="{BB962C8B-B14F-4D97-AF65-F5344CB8AC3E}">
        <p14:creationId xmlns:p14="http://schemas.microsoft.com/office/powerpoint/2010/main" val="4085440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offers a comparison of the advantages and disadvantages of various population manipulation methods. Certain methods may be more applicable to certain species than others and no one method is better than all the rest. Methods should be used effectively for as many species as possible, but may not work with all species involved in the situation.</a:t>
            </a:r>
          </a:p>
        </p:txBody>
      </p:sp>
      <p:sp>
        <p:nvSpPr>
          <p:cNvPr id="4" name="Slide Number Placeholder 3"/>
          <p:cNvSpPr>
            <a:spLocks noGrp="1"/>
          </p:cNvSpPr>
          <p:nvPr>
            <p:ph type="sldNum" sz="quarter" idx="10"/>
          </p:nvPr>
        </p:nvSpPr>
        <p:spPr/>
        <p:txBody>
          <a:bodyPr/>
          <a:lstStyle/>
          <a:p>
            <a:fld id="{87DCDC8D-6B2F-492A-B19A-BA4FE3F5E6A7}" type="slidenum">
              <a:rPr lang="en-US" smtClean="0"/>
              <a:t>23</a:t>
            </a:fld>
            <a:endParaRPr lang="en-US"/>
          </a:p>
        </p:txBody>
      </p:sp>
    </p:spTree>
    <p:extLst>
      <p:ext uri="{BB962C8B-B14F-4D97-AF65-F5344CB8AC3E}">
        <p14:creationId xmlns:p14="http://schemas.microsoft.com/office/powerpoint/2010/main" val="194665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table on this slide is an extension of the one on the previous slide and discusses more population manipulation methods for wildlife.</a:t>
            </a:r>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24</a:t>
            </a:fld>
            <a:endParaRPr lang="en-US"/>
          </a:p>
        </p:txBody>
      </p:sp>
    </p:spTree>
    <p:extLst>
      <p:ext uri="{BB962C8B-B14F-4D97-AF65-F5344CB8AC3E}">
        <p14:creationId xmlns:p14="http://schemas.microsoft.com/office/powerpoint/2010/main" val="1454200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In addition to manipulating wildlife populations, manipulating wildlife habitats is another option to prevent disease spread. Habitat manipulation in response to an FAD outbreak can involve the use of physical structures or habitat alterations to change the distribution, density, and composition of wildlife populations. Containment may use natural or artificial barriers, to restrict the movement of wildlife. The methods for manipulating wildlife habitats are likely to evolve as the response effort continues. Fencing may be useful in separating infected animals from non-infected animals, or in preventing movement or dispersal of wildlife between infected and uninfected zones. This method should only be considered when the goal is to reduce disease exposure, not eradicate the FAD. Factors affecting the efficiency of fencing include the target species, the size and topography of the geographical area, availability of personnel for monitoring and maintenance of the fence, length of time the barrier must be in place, and the daily and seasonal movement patterns of wildlife in the area. Habitat alteration may be used under some circumstances to eliminate the attractiveness of certain areas for wildlife, to create buffer zones between infected and uninfected wildlife, or to attract wildlife to areas away from the FAD outbreak. The manipulation of habitat areas may also change environmental conditions so they are less favorable for the survival of the disease agent being controlled or, vectors able to transfer it.</a:t>
            </a:r>
          </a:p>
          <a:p>
            <a:pPr defTabSz="929579">
              <a:defRPr/>
            </a:pPr>
            <a:r>
              <a:rPr lang="en-US" i="1" dirty="0"/>
              <a:t>[This photo shows a tall fence placed around the perimeter to keep out unwanted wildlife species. Photo source: USDA Forest Service]</a:t>
            </a:r>
          </a:p>
        </p:txBody>
      </p:sp>
      <p:sp>
        <p:nvSpPr>
          <p:cNvPr id="4" name="Slide Number Placeholder 3"/>
          <p:cNvSpPr>
            <a:spLocks noGrp="1"/>
          </p:cNvSpPr>
          <p:nvPr>
            <p:ph type="sldNum" sz="quarter" idx="10"/>
          </p:nvPr>
        </p:nvSpPr>
        <p:spPr/>
        <p:txBody>
          <a:bodyPr/>
          <a:lstStyle/>
          <a:p>
            <a:fld id="{87DCDC8D-6B2F-492A-B19A-BA4FE3F5E6A7}" type="slidenum">
              <a:rPr lang="en-US" smtClean="0"/>
              <a:t>25</a:t>
            </a:fld>
            <a:endParaRPr lang="en-US"/>
          </a:p>
        </p:txBody>
      </p:sp>
    </p:spTree>
    <p:extLst>
      <p:ext uri="{BB962C8B-B14F-4D97-AF65-F5344CB8AC3E}">
        <p14:creationId xmlns:p14="http://schemas.microsoft.com/office/powerpoint/2010/main" val="122487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This table compares various habitat manipulation methods. Habitat alteration can involve activities like controlled burning, manipulation of water and water movements, cultivation of soil, and changing vegetation. These activities serve to reduce or eliminate food, water, cover, or other resources in an area affected with an FAD. These activities may have long-term effects on the local environment and need to be evaluated for their effectiveness and environmental impact before they are chosen as a habitat manipulation method.</a:t>
            </a:r>
          </a:p>
          <a:p>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26</a:t>
            </a:fld>
            <a:endParaRPr lang="en-US"/>
          </a:p>
        </p:txBody>
      </p:sp>
    </p:spTree>
    <p:extLst>
      <p:ext uri="{BB962C8B-B14F-4D97-AF65-F5344CB8AC3E}">
        <p14:creationId xmlns:p14="http://schemas.microsoft.com/office/powerpoint/2010/main" val="3103105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management strategies that change public practices can also influence the spread and transmission of the FAD when wildlife is involved (Fischer and </a:t>
            </a:r>
            <a:r>
              <a:rPr lang="en-US" dirty="0" err="1"/>
              <a:t>Gerhold</a:t>
            </a:r>
            <a:r>
              <a:rPr lang="en-US" dirty="0"/>
              <a:t>, 2003). For example, hunting practices may be modified, or feeding or baiting of wildlife which causes populations to congregate. Education and training, particularly for hunters, farmers, ranchers, and others closely involved with wildlife species can also help to control and contain the disease, through rapid identification of sick animals or atypical behavior in wildlife. </a:t>
            </a:r>
          </a:p>
        </p:txBody>
      </p:sp>
      <p:sp>
        <p:nvSpPr>
          <p:cNvPr id="4" name="Slide Number Placeholder 3"/>
          <p:cNvSpPr>
            <a:spLocks noGrp="1"/>
          </p:cNvSpPr>
          <p:nvPr>
            <p:ph type="sldNum" sz="quarter" idx="10"/>
          </p:nvPr>
        </p:nvSpPr>
        <p:spPr/>
        <p:txBody>
          <a:bodyPr/>
          <a:lstStyle/>
          <a:p>
            <a:fld id="{87DCDC8D-6B2F-492A-B19A-BA4FE3F5E6A7}" type="slidenum">
              <a:rPr lang="en-US" smtClean="0"/>
              <a:t>27</a:t>
            </a:fld>
            <a:endParaRPr lang="en-US"/>
          </a:p>
        </p:txBody>
      </p:sp>
    </p:spTree>
    <p:extLst>
      <p:ext uri="{BB962C8B-B14F-4D97-AF65-F5344CB8AC3E}">
        <p14:creationId xmlns:p14="http://schemas.microsoft.com/office/powerpoint/2010/main" val="2047403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It may be necessary to demonstrate </a:t>
            </a:r>
            <a:r>
              <a:rPr lang="en-US" dirty="0" smtClean="0"/>
              <a:t>freedom from disease in </a:t>
            </a:r>
            <a:r>
              <a:rPr lang="en-US" dirty="0"/>
              <a:t>wildlife to reestablish international trade, depending on the disease agent. </a:t>
            </a:r>
          </a:p>
        </p:txBody>
      </p:sp>
      <p:sp>
        <p:nvSpPr>
          <p:cNvPr id="4" name="Slide Number Placeholder 3"/>
          <p:cNvSpPr>
            <a:spLocks noGrp="1"/>
          </p:cNvSpPr>
          <p:nvPr>
            <p:ph type="sldNum" sz="quarter" idx="10"/>
          </p:nvPr>
        </p:nvSpPr>
        <p:spPr/>
        <p:txBody>
          <a:bodyPr/>
          <a:lstStyle/>
          <a:p>
            <a:fld id="{87DCDC8D-6B2F-492A-B19A-BA4FE3F5E6A7}" type="slidenum">
              <a:rPr lang="en-US" smtClean="0"/>
              <a:t>28</a:t>
            </a:fld>
            <a:endParaRPr lang="en-US"/>
          </a:p>
        </p:txBody>
      </p:sp>
    </p:spTree>
    <p:extLst>
      <p:ext uri="{BB962C8B-B14F-4D97-AF65-F5344CB8AC3E}">
        <p14:creationId xmlns:p14="http://schemas.microsoft.com/office/powerpoint/2010/main" val="137486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reestablish international trade, a wildlife-specific surveillance plan for disease-freedom may need to be developed based on the wildlife species, disease agent, diagnostic tests available, and epidemiology of the outbreak. Proving freedom from disease in wildlife populations may not be feasible or practical. For further information on epidemiology and disease surveillance in general, and specifically for proof of disease-freedom, please see the </a:t>
            </a:r>
            <a:r>
              <a:rPr lang="en-US" i="1" dirty="0"/>
              <a:t>FAD </a:t>
            </a:r>
            <a:r>
              <a:rPr lang="en-US" i="1" dirty="0" err="1"/>
              <a:t>PReP</a:t>
            </a:r>
            <a:r>
              <a:rPr lang="en-US" i="1" dirty="0"/>
              <a:t>/NAHEMS Guidelines: Surveillance, Epidemiology, and Tracing. </a:t>
            </a:r>
            <a:r>
              <a:rPr lang="en-US" dirty="0"/>
              <a:t>It can be accessed at http://www.aphis.usda.gov/fadprep.</a:t>
            </a:r>
            <a:endParaRPr lang="en-US" i="0" dirty="0"/>
          </a:p>
        </p:txBody>
      </p:sp>
      <p:sp>
        <p:nvSpPr>
          <p:cNvPr id="4" name="Slide Number Placeholder 3"/>
          <p:cNvSpPr>
            <a:spLocks noGrp="1"/>
          </p:cNvSpPr>
          <p:nvPr>
            <p:ph type="sldNum" sz="quarter" idx="10"/>
          </p:nvPr>
        </p:nvSpPr>
        <p:spPr/>
        <p:txBody>
          <a:bodyPr/>
          <a:lstStyle/>
          <a:p>
            <a:fld id="{87DCDC8D-6B2F-492A-B19A-BA4FE3F5E6A7}" type="slidenum">
              <a:rPr lang="en-US" smtClean="0"/>
              <a:t>29</a:t>
            </a:fld>
            <a:endParaRPr lang="en-US"/>
          </a:p>
        </p:txBody>
      </p:sp>
    </p:spTree>
    <p:extLst>
      <p:ext uri="{BB962C8B-B14F-4D97-AF65-F5344CB8AC3E}">
        <p14:creationId xmlns:p14="http://schemas.microsoft.com/office/powerpoint/2010/main" val="327628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 FAD outbreak in domestic livestock, APHIS will coordinate with agencies that have primary jurisdiction over wildlife in a Unified Command. Some of these agencies have specific response guidance of how to manage various disease agents in wildlife. Many </a:t>
            </a:r>
            <a:r>
              <a:rPr lang="en-US" dirty="0"/>
              <a:t>activities will be competing for resources in the event of an FAD outbreak, and many activities will need to be ongoing simultaneously in order for effective control, containment, and eradication of the disease. Wildlife management and control measures may have varying feasibility, and the likelihood of their success will depend on the species involved, animal density, geographic distribution, topography, and the practicality of needed measures. </a:t>
            </a:r>
          </a:p>
        </p:txBody>
      </p:sp>
      <p:sp>
        <p:nvSpPr>
          <p:cNvPr id="4" name="Slide Number Placeholder 3"/>
          <p:cNvSpPr>
            <a:spLocks noGrp="1"/>
          </p:cNvSpPr>
          <p:nvPr>
            <p:ph type="sldNum" sz="quarter" idx="10"/>
          </p:nvPr>
        </p:nvSpPr>
        <p:spPr/>
        <p:txBody>
          <a:bodyPr/>
          <a:lstStyle/>
          <a:p>
            <a:fld id="{87DCDC8D-6B2F-492A-B19A-BA4FE3F5E6A7}" type="slidenum">
              <a:rPr lang="en-US" smtClean="0"/>
              <a:t>3</a:t>
            </a:fld>
            <a:endParaRPr lang="en-US"/>
          </a:p>
        </p:txBody>
      </p:sp>
    </p:spTree>
    <p:extLst>
      <p:ext uri="{BB962C8B-B14F-4D97-AF65-F5344CB8AC3E}">
        <p14:creationId xmlns:p14="http://schemas.microsoft.com/office/powerpoint/2010/main" val="1483894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details can be obtained from the sources listed on the slide, available on the USDA website</a:t>
            </a:r>
            <a:r>
              <a:rPr lang="en-US" baseline="0" dirty="0" smtClean="0"/>
              <a:t> (</a:t>
            </a:r>
            <a:r>
              <a:rPr lang="en-US" sz="1200" dirty="0" smtClean="0">
                <a:hlinkClick r:id="rId3"/>
              </a:rPr>
              <a:t>http</a:t>
            </a:r>
            <a:r>
              <a:rPr lang="en-US" sz="1200" smtClean="0">
                <a:hlinkClick r:id="rId3"/>
              </a:rPr>
              <a:t>://www.aphis.usda.gov/fadprep</a:t>
            </a:r>
            <a:r>
              <a:rPr lang="en-US" sz="1200" smtClean="0"/>
              <a:t>)</a:t>
            </a:r>
            <a:r>
              <a:rPr lang="en-US" sz="1200" baseline="0" smtClean="0"/>
              <a:t> and </a:t>
            </a:r>
            <a:r>
              <a:rPr lang="en-US" sz="1200" baseline="0" dirty="0" smtClean="0"/>
              <a:t>the National Animal Health Emergency Response Corps (NAHERC) Training Site (</a:t>
            </a:r>
            <a:r>
              <a:rPr lang="en-US" sz="2200" dirty="0" smtClean="0">
                <a:hlinkClick r:id="rId4"/>
              </a:rPr>
              <a:t>http://naherc.cfsph.iastate.edu/</a:t>
            </a:r>
            <a:r>
              <a:rPr lang="en-US" sz="2200" dirty="0" smtClean="0"/>
              <a:t>).</a:t>
            </a:r>
          </a:p>
        </p:txBody>
      </p:sp>
      <p:sp>
        <p:nvSpPr>
          <p:cNvPr id="4" name="Slide Number Placeholder 3"/>
          <p:cNvSpPr>
            <a:spLocks noGrp="1"/>
          </p:cNvSpPr>
          <p:nvPr>
            <p:ph type="sldNum" sz="quarter" idx="10"/>
          </p:nvPr>
        </p:nvSpPr>
        <p:spPr/>
        <p:txBody>
          <a:bodyPr/>
          <a:lstStyle/>
          <a:p>
            <a:fld id="{2A34B612-C066-4C7A-BB8D-FAE1012A3D1B}" type="slidenum">
              <a:rPr lang="en-US" smtClean="0"/>
              <a:t>30</a:t>
            </a:fld>
            <a:endParaRPr lang="en-US"/>
          </a:p>
        </p:txBody>
      </p:sp>
    </p:spTree>
    <p:extLst>
      <p:ext uri="{BB962C8B-B14F-4D97-AF65-F5344CB8AC3E}">
        <p14:creationId xmlns:p14="http://schemas.microsoft.com/office/powerpoint/2010/main" val="1902693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print version of the Guidelines document is an excellent source for more detailed information.  In particular, the Guidelines document has listings of additional resources.  This slide acknowledges the Guidelines’ authors and contributor. It can be accessed at http://www.aphis.usda.gov/fadprep.</a:t>
            </a:r>
          </a:p>
        </p:txBody>
      </p:sp>
      <p:sp>
        <p:nvSpPr>
          <p:cNvPr id="4" name="Slide Number Placeholder 3"/>
          <p:cNvSpPr>
            <a:spLocks noGrp="1"/>
          </p:cNvSpPr>
          <p:nvPr>
            <p:ph type="sldNum" sz="quarter" idx="10"/>
          </p:nvPr>
        </p:nvSpPr>
        <p:spPr/>
        <p:txBody>
          <a:bodyPr/>
          <a:lstStyle/>
          <a:p>
            <a:fld id="{5518542E-3328-415C-A9A0-97B27A710F3D}" type="slidenum">
              <a:rPr lang="en-US" smtClean="0"/>
              <a:t>31</a:t>
            </a:fld>
            <a:endParaRPr lang="en-US"/>
          </a:p>
        </p:txBody>
      </p:sp>
    </p:spTree>
    <p:extLst>
      <p:ext uri="{BB962C8B-B14F-4D97-AF65-F5344CB8AC3E}">
        <p14:creationId xmlns:p14="http://schemas.microsoft.com/office/powerpoint/2010/main" val="3634609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acknowledges those who assisted in the development of the print version of the Guidelines document.</a:t>
            </a:r>
            <a:endParaRPr lang="en-US" dirty="0"/>
          </a:p>
        </p:txBody>
      </p:sp>
      <p:sp>
        <p:nvSpPr>
          <p:cNvPr id="4" name="Slide Number Placeholder 3"/>
          <p:cNvSpPr>
            <a:spLocks noGrp="1"/>
          </p:cNvSpPr>
          <p:nvPr>
            <p:ph type="sldNum" sz="quarter" idx="10"/>
          </p:nvPr>
        </p:nvSpPr>
        <p:spPr/>
        <p:txBody>
          <a:bodyPr/>
          <a:lstStyle/>
          <a:p>
            <a:fld id="{5518542E-3328-415C-A9A0-97B27A710F3D}" type="slidenum">
              <a:rPr lang="en-US" smtClean="0"/>
              <a:t>32</a:t>
            </a:fld>
            <a:endParaRPr lang="en-US"/>
          </a:p>
        </p:txBody>
      </p:sp>
    </p:spTree>
    <p:extLst>
      <p:ext uri="{BB962C8B-B14F-4D97-AF65-F5344CB8AC3E}">
        <p14:creationId xmlns:p14="http://schemas.microsoft.com/office/powerpoint/2010/main" val="3634609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33</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2011">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extLst>
      <p:ext uri="{BB962C8B-B14F-4D97-AF65-F5344CB8AC3E}">
        <p14:creationId xmlns:p14="http://schemas.microsoft.com/office/powerpoint/2010/main" val="320403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of wildlife</a:t>
            </a:r>
            <a:r>
              <a:rPr lang="en-US" baseline="0" dirty="0" smtClean="0"/>
              <a:t> management is to assess the involvement of wildlife in an FAD outbreak. The epidemiological situation will need to be assessed by the Planning Section and Operations Section within the Incident Command System to determine the level of risk of infection and transmission of the targeted pathogen by wildlife.</a:t>
            </a:r>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4</a:t>
            </a:fld>
            <a:endParaRPr lang="en-US"/>
          </a:p>
        </p:txBody>
      </p:sp>
    </p:spTree>
    <p:extLst>
      <p:ext uri="{BB962C8B-B14F-4D97-AF65-F5344CB8AC3E}">
        <p14:creationId xmlns:p14="http://schemas.microsoft.com/office/powerpoint/2010/main" val="139971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epidemiological assessment will focus on the regulatory Control Area surrounding an Infected Premises. The maps on this slide illustrates the zones, areas, and premises designations to be used in an FAD outbreak</a:t>
            </a:r>
            <a:r>
              <a:rPr lang="en-US" dirty="0" smtClean="0"/>
              <a:t>. As seen in this illustration,</a:t>
            </a:r>
            <a:r>
              <a:rPr lang="en-US" baseline="0" dirty="0" smtClean="0"/>
              <a:t> the Control Area is made up of the Infected Zone (center dark pink) and the Buffer Zone (surrounding light blue). </a:t>
            </a:r>
            <a:r>
              <a:rPr lang="en-US" i="1" dirty="0" smtClean="0"/>
              <a:t>[</a:t>
            </a:r>
            <a:r>
              <a:rPr lang="en-US" i="1" dirty="0"/>
              <a:t>This graphic </a:t>
            </a:r>
            <a:r>
              <a:rPr lang="en-US" i="1" dirty="0" smtClean="0"/>
              <a:t>shows an </a:t>
            </a:r>
            <a:r>
              <a:rPr lang="en-US" i="1" dirty="0"/>
              <a:t>example </a:t>
            </a:r>
            <a:r>
              <a:rPr lang="en-US" i="1" dirty="0" smtClean="0"/>
              <a:t>of standardized </a:t>
            </a:r>
            <a:r>
              <a:rPr lang="en-US" i="1" dirty="0"/>
              <a:t>zones, areas and premises designations to be used in an FAD outbreak. Zone illustration provided by: USDA; Graphic illustration by: </a:t>
            </a:r>
            <a:r>
              <a:rPr lang="en-US" i="1" dirty="0" err="1"/>
              <a:t>Dani</a:t>
            </a:r>
            <a:r>
              <a:rPr lang="en-US" i="1" dirty="0"/>
              <a:t> </a:t>
            </a:r>
            <a:r>
              <a:rPr lang="en-US" i="1" dirty="0" err="1"/>
              <a:t>Ausen</a:t>
            </a:r>
            <a:r>
              <a:rPr lang="en-US" i="1" dirty="0"/>
              <a:t>, Iowa State University]</a:t>
            </a:r>
          </a:p>
        </p:txBody>
      </p:sp>
      <p:sp>
        <p:nvSpPr>
          <p:cNvPr id="4" name="Slide Number Placeholder 3"/>
          <p:cNvSpPr>
            <a:spLocks noGrp="1"/>
          </p:cNvSpPr>
          <p:nvPr>
            <p:ph type="sldNum" sz="quarter" idx="10"/>
          </p:nvPr>
        </p:nvSpPr>
        <p:spPr/>
        <p:txBody>
          <a:bodyPr/>
          <a:lstStyle/>
          <a:p>
            <a:fld id="{87DCDC8D-6B2F-492A-B19A-BA4FE3F5E6A7}" type="slidenum">
              <a:rPr lang="en-US" smtClean="0"/>
              <a:t>5</a:t>
            </a:fld>
            <a:endParaRPr lang="en-US"/>
          </a:p>
        </p:txBody>
      </p:sp>
    </p:spTree>
    <p:extLst>
      <p:ext uri="{BB962C8B-B14F-4D97-AF65-F5344CB8AC3E}">
        <p14:creationId xmlns:p14="http://schemas.microsoft.com/office/powerpoint/2010/main" val="386195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Epidemiologists will need to quickly assess which wildlife species exist in the Control Area and determine whether they are infected with the FAD or pose a risk for disease transmission to domestic animals. Many factors will be considered by epidemiologists and Incident Command, including which wildlife species are present, the susceptibility of the wildlife species to the FAD, their potential to spread the disease agent, and the level or likelihood of exposure and interaction between wildlife and domestic livestock. </a:t>
            </a:r>
          </a:p>
        </p:txBody>
      </p:sp>
      <p:sp>
        <p:nvSpPr>
          <p:cNvPr id="4" name="Slide Number Placeholder 3"/>
          <p:cNvSpPr>
            <a:spLocks noGrp="1"/>
          </p:cNvSpPr>
          <p:nvPr>
            <p:ph type="sldNum" sz="quarter" idx="10"/>
          </p:nvPr>
        </p:nvSpPr>
        <p:spPr/>
        <p:txBody>
          <a:bodyPr/>
          <a:lstStyle/>
          <a:p>
            <a:fld id="{87DCDC8D-6B2F-492A-B19A-BA4FE3F5E6A7}" type="slidenum">
              <a:rPr lang="en-US" smtClean="0"/>
              <a:t>6</a:t>
            </a:fld>
            <a:endParaRPr lang="en-US"/>
          </a:p>
        </p:txBody>
      </p:sp>
    </p:spTree>
    <p:extLst>
      <p:ext uri="{BB962C8B-B14F-4D97-AF65-F5344CB8AC3E}">
        <p14:creationId xmlns:p14="http://schemas.microsoft.com/office/powerpoint/2010/main" val="321935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lists key assessment parameters that will be considered to better understand the role of wildlife in the FAD outbreak. The extent of the wildlife assessment which occurs prior to commencing response activities will be at the Incident Command’s discretion. Initially, the assessment may be conducted rapidly, based on the best current epidemiological information; response activities may change or evolve as new information becomes available. As the outbreak continues, additional assessments may occur which will guide mitigation strategies. If wildlife populations are determined to be infected, appropriate wildlife management principles will be applied to reduce exposure to livestock. If wildlife populations are determined not to be infected, wildlife management tools will be implemented to keep wildlife populations from acting as mechanical vectors. The susceptibility of many wildlife species in the United States to many FADs is not well understood; agencies that have primary jurisdiction over wildlife will need to work together to assess the possible involvement of wildlife species.</a:t>
            </a:r>
            <a:endParaRPr lang="en-US" dirty="0" smtClean="0"/>
          </a:p>
        </p:txBody>
      </p:sp>
      <p:sp>
        <p:nvSpPr>
          <p:cNvPr id="4" name="Slide Number Placeholder 3"/>
          <p:cNvSpPr>
            <a:spLocks noGrp="1"/>
          </p:cNvSpPr>
          <p:nvPr>
            <p:ph type="sldNum" sz="quarter" idx="10"/>
          </p:nvPr>
        </p:nvSpPr>
        <p:spPr/>
        <p:txBody>
          <a:bodyPr/>
          <a:lstStyle/>
          <a:p>
            <a:fld id="{87DCDC8D-6B2F-492A-B19A-BA4FE3F5E6A7}" type="slidenum">
              <a:rPr lang="en-US" smtClean="0"/>
              <a:t>7</a:t>
            </a:fld>
            <a:endParaRPr lang="en-US" dirty="0"/>
          </a:p>
        </p:txBody>
      </p:sp>
    </p:spTree>
    <p:extLst>
      <p:ext uri="{BB962C8B-B14F-4D97-AF65-F5344CB8AC3E}">
        <p14:creationId xmlns:p14="http://schemas.microsoft.com/office/powerpoint/2010/main" val="3722749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Collecting data to assess the distribution, density, and involvement of wildlife in an FAD outbreak may be difficult. There may be multiple sources of </a:t>
            </a:r>
            <a:r>
              <a:rPr lang="en-US" dirty="0" smtClean="0"/>
              <a:t>information, having different </a:t>
            </a:r>
            <a:r>
              <a:rPr lang="en-US" dirty="0"/>
              <a:t>advantages and disadvantages. The list below provides brief descriptions of different ways that wildlife data can be obtained in an FAD outbreak. Existing local knowledge from farmers, ranchers, hunters, wildlife biologists, and others familiar with the area and wildlife should be leveraged. </a:t>
            </a:r>
          </a:p>
          <a:p>
            <a:pPr marL="174296" indent="-174296">
              <a:buFont typeface="Arial" panose="020B0604020202020204" pitchFamily="34" charset="0"/>
              <a:buChar char="•"/>
            </a:pPr>
            <a:r>
              <a:rPr lang="en-US" b="1" dirty="0"/>
              <a:t>Population surveys:</a:t>
            </a:r>
            <a:r>
              <a:rPr lang="en-US" b="1" i="1" dirty="0"/>
              <a:t> </a:t>
            </a:r>
            <a:r>
              <a:rPr lang="en-US" dirty="0"/>
              <a:t>This data may already be available from local or State wildlife agencies. The information may help to determine the size and location of wildlife populations.</a:t>
            </a:r>
          </a:p>
          <a:p>
            <a:pPr marL="174296" indent="-174296">
              <a:buFont typeface="Arial" panose="020B0604020202020204" pitchFamily="34" charset="0"/>
              <a:buChar char="•"/>
            </a:pPr>
            <a:r>
              <a:rPr lang="en-US" b="1" dirty="0"/>
              <a:t>Visual inspection:</a:t>
            </a:r>
            <a:r>
              <a:rPr lang="en-US" i="1" dirty="0"/>
              <a:t> </a:t>
            </a:r>
            <a:r>
              <a:rPr lang="en-US" dirty="0"/>
              <a:t>This method can be used to find evidence of sick or dead animals. It may involve different types of surveying techniques. </a:t>
            </a:r>
          </a:p>
          <a:p>
            <a:pPr marL="639086" lvl="1" indent="-174296">
              <a:buFont typeface="Arial" panose="020B0604020202020204" pitchFamily="34" charset="0"/>
              <a:buChar char="•"/>
            </a:pPr>
            <a:r>
              <a:rPr lang="en-US" b="1" dirty="0"/>
              <a:t>Ground surveys: </a:t>
            </a:r>
            <a:r>
              <a:rPr lang="en-US" dirty="0"/>
              <a:t>This methodology may involve spotlight and day counts, trapping, and indirect detection (e.g., looking for dens or tracks). It can be time consuming, but may be useful in obtaining initial information about targeted susceptible species. This method should be followed up with another method. </a:t>
            </a:r>
          </a:p>
          <a:p>
            <a:pPr marL="639086" lvl="1" indent="-174296">
              <a:buFont typeface="Arial" panose="020B0604020202020204" pitchFamily="34" charset="0"/>
              <a:buChar char="•"/>
            </a:pPr>
            <a:r>
              <a:rPr lang="en-US" b="1" dirty="0"/>
              <a:t>Aerial surveys: </a:t>
            </a:r>
            <a:r>
              <a:rPr lang="en-US" dirty="0"/>
              <a:t>This methodology is often conducted by helicopter or airplane, and works best for larger species. It can be expensive, and counting the animals themselves may not be practical.</a:t>
            </a:r>
          </a:p>
          <a:p>
            <a:pPr defTabSz="929579">
              <a:defRPr/>
            </a:pPr>
            <a:r>
              <a:rPr lang="en-US" i="1" dirty="0"/>
              <a:t>[This aerial photo shows a caribou aggregation. Photo source: U. S. Fish and Wildlife Service]</a:t>
            </a:r>
          </a:p>
          <a:p>
            <a:endParaRPr lang="en-US" i="1" dirty="0"/>
          </a:p>
        </p:txBody>
      </p:sp>
      <p:sp>
        <p:nvSpPr>
          <p:cNvPr id="4" name="Slide Number Placeholder 3"/>
          <p:cNvSpPr>
            <a:spLocks noGrp="1"/>
          </p:cNvSpPr>
          <p:nvPr>
            <p:ph type="sldNum" sz="quarter" idx="10"/>
          </p:nvPr>
        </p:nvSpPr>
        <p:spPr/>
        <p:txBody>
          <a:bodyPr/>
          <a:lstStyle/>
          <a:p>
            <a:fld id="{87DCDC8D-6B2F-492A-B19A-BA4FE3F5E6A7}" type="slidenum">
              <a:rPr lang="en-US" smtClean="0"/>
              <a:t>8</a:t>
            </a:fld>
            <a:endParaRPr lang="en-US"/>
          </a:p>
        </p:txBody>
      </p:sp>
    </p:spTree>
    <p:extLst>
      <p:ext uri="{BB962C8B-B14F-4D97-AF65-F5344CB8AC3E}">
        <p14:creationId xmlns:p14="http://schemas.microsoft.com/office/powerpoint/2010/main" val="171686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collection can also involve - </a:t>
            </a:r>
          </a:p>
          <a:p>
            <a:pPr marL="174296" indent="-174296">
              <a:buFont typeface="Arial" panose="020B0604020202020204" pitchFamily="34" charset="0"/>
              <a:buChar char="•"/>
            </a:pPr>
            <a:r>
              <a:rPr lang="en-US" b="1" dirty="0"/>
              <a:t>Local reports/knowledge: </a:t>
            </a:r>
            <a:r>
              <a:rPr lang="en-US" dirty="0"/>
              <a:t>Often local knowledge and reports are an important resource for obtaining information on normal or abnormal characteristics of wild animals in the area, including wildlife morbidity and mortality. These reports may originate from land managers, wildlife biologists, hunters, and others. </a:t>
            </a:r>
          </a:p>
          <a:p>
            <a:pPr marL="174296" indent="-174296">
              <a:buFont typeface="Arial" panose="020B0604020202020204" pitchFamily="34" charset="0"/>
              <a:buChar char="•"/>
            </a:pPr>
            <a:r>
              <a:rPr lang="en-US" b="1" dirty="0"/>
              <a:t>Carcasses: </a:t>
            </a:r>
            <a:r>
              <a:rPr lang="en-US" dirty="0"/>
              <a:t>Wildlife carcasses can be a useful source of information, and necropsies may be possible if carcasses are located rapidly after death. Carcasses may come from hunters and trappers, sharp shooters, carcass searches, and road-kill surveillance; these methods should be applied as determined appropriate by the Incident </a:t>
            </a:r>
            <a:r>
              <a:rPr lang="en-US" dirty="0" smtClean="0"/>
              <a:t>Command.</a:t>
            </a:r>
            <a:endParaRPr lang="en-US" dirty="0"/>
          </a:p>
          <a:p>
            <a:pPr marL="174296" indent="-174296">
              <a:buFont typeface="Arial" panose="020B0604020202020204" pitchFamily="34" charset="0"/>
              <a:buChar char="•"/>
            </a:pPr>
            <a:r>
              <a:rPr lang="en-US" b="1" dirty="0"/>
              <a:t>Live animal capture:</a:t>
            </a:r>
            <a:r>
              <a:rPr lang="en-US" dirty="0"/>
              <a:t> Another means of obtaining wildlife populations data can be through the use of live animal capture. This method can also be used to determine disease status. In some instances, the capture of live animals may not be desirable or practical.</a:t>
            </a:r>
          </a:p>
          <a:p>
            <a:pPr marL="174296" indent="-174296">
              <a:buFont typeface="Arial" panose="020B0604020202020204" pitchFamily="34" charset="0"/>
              <a:buChar char="•"/>
            </a:pPr>
            <a:r>
              <a:rPr lang="en-US" b="1" dirty="0"/>
              <a:t>Sentinels:</a:t>
            </a:r>
            <a:r>
              <a:rPr lang="en-US" i="1" dirty="0"/>
              <a:t> </a:t>
            </a:r>
            <a:r>
              <a:rPr lang="en-US" dirty="0"/>
              <a:t>Sentinel animals, placed deliberately in an environment to detect the presence of the disease, may be used in limited and specific circumstances, as determined by the Incident Command</a:t>
            </a:r>
            <a:r>
              <a:rPr lang="en-US" dirty="0" smtClean="0"/>
              <a:t>. </a:t>
            </a:r>
            <a:r>
              <a:rPr lang="en-US" i="1" dirty="0" smtClean="0"/>
              <a:t>[</a:t>
            </a:r>
            <a:r>
              <a:rPr lang="en-US" i="1" dirty="0"/>
              <a:t>This photo shows a raccoon in a live capture trap. Photo source: USDA APHIS]</a:t>
            </a:r>
          </a:p>
          <a:p>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9</a:t>
            </a:fld>
            <a:endParaRPr lang="en-US"/>
          </a:p>
        </p:txBody>
      </p:sp>
    </p:spTree>
    <p:extLst>
      <p:ext uri="{BB962C8B-B14F-4D97-AF65-F5344CB8AC3E}">
        <p14:creationId xmlns:p14="http://schemas.microsoft.com/office/powerpoint/2010/main" val="1482471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2" descr="H:\CFSPH\NAHEMS\NAHEMS_PPT\PPT Templates\PReP Powerpoint Title Page 2013 No USDA Log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146"/>
            <a:ext cx="9163558" cy="6865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2590800" y="6356350"/>
            <a:ext cx="3886200" cy="365125"/>
          </a:xfrm>
          <a:prstGeom prst="rect">
            <a:avLst/>
          </a:prstGeom>
        </p:spPr>
        <p:txBody>
          <a:bodyPr/>
          <a:lstStyle>
            <a:lvl1pPr>
              <a:defRPr>
                <a:solidFill>
                  <a:schemeClr val="tx2">
                    <a:lumMod val="50000"/>
                  </a:schemeClr>
                </a:solidFill>
              </a:defRPr>
            </a:lvl1pPr>
          </a:lstStyle>
          <a:p>
            <a:r>
              <a:rPr lang="en-US" smtClean="0"/>
              <a:t>FAD-PReP/NAHEMS Guidelines: Wildlife, Vector Control – Management</a:t>
            </a:r>
            <a:endParaRPr lang="en-US"/>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57ED2D8E-C405-4D4A-A28B-D0EB77E3D0A9}" type="slidenum">
              <a:rPr lang="en-US" smtClean="0"/>
              <a:t>‹#›</a:t>
            </a:fld>
            <a:endParaRPr lang="en-US"/>
          </a:p>
        </p:txBody>
      </p:sp>
    </p:spTree>
    <p:extLst>
      <p:ext uri="{BB962C8B-B14F-4D97-AF65-F5344CB8AC3E}">
        <p14:creationId xmlns:p14="http://schemas.microsoft.com/office/powerpoint/2010/main" val="310475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FAD-PReP/NAHEMS Guidelines: Wildlife, Vector Control – Management</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57ED2D8E-C405-4D4A-A28B-D0EB77E3D0A9}"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a:p>
        </p:txBody>
      </p:sp>
      <p:sp>
        <p:nvSpPr>
          <p:cNvPr id="6" name="Footer Placeholder 5"/>
          <p:cNvSpPr>
            <a:spLocks noGrp="1"/>
          </p:cNvSpPr>
          <p:nvPr>
            <p:ph type="ftr" sz="quarter" idx="11"/>
          </p:nvPr>
        </p:nvSpPr>
        <p:spPr/>
        <p:txBody>
          <a:bodyPr/>
          <a:lstStyle/>
          <a:p>
            <a:r>
              <a:rPr lang="en-US" smtClean="0"/>
              <a:t>FAD-PReP/NAHEMS Guidelines: Wildlife, Vector Control – Management</a:t>
            </a:r>
            <a:endParaRPr lang="en-US"/>
          </a:p>
        </p:txBody>
      </p:sp>
      <p:sp>
        <p:nvSpPr>
          <p:cNvPr id="7" name="Slide Number Placeholder 6"/>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1" name="Footer Placeholder 5"/>
          <p:cNvSpPr>
            <a:spLocks noGrp="1"/>
          </p:cNvSpPr>
          <p:nvPr>
            <p:ph type="ftr" sz="quarter" idx="11"/>
          </p:nvPr>
        </p:nvSpPr>
        <p:spPr>
          <a:xfrm>
            <a:off x="457200" y="6356350"/>
            <a:ext cx="4572000" cy="365125"/>
          </a:xfrm>
        </p:spPr>
        <p:txBody>
          <a:bodyPr/>
          <a:lstStyle/>
          <a:p>
            <a:r>
              <a:rPr lang="en-US" smtClean="0"/>
              <a:t>FAD-PReP/NAHEMS Guidelines: Wildlife, Vector Control – Management</a:t>
            </a:r>
            <a:endParaRPr lang="en-US"/>
          </a:p>
        </p:txBody>
      </p:sp>
      <p:sp>
        <p:nvSpPr>
          <p:cNvPr id="12" name="Slide Number Placeholder 6"/>
          <p:cNvSpPr>
            <a:spLocks noGrp="1"/>
          </p:cNvSpPr>
          <p:nvPr>
            <p:ph type="sldNum" sz="quarter" idx="12"/>
          </p:nvPr>
        </p:nvSpPr>
        <p:spPr>
          <a:xfrm>
            <a:off x="3657600" y="6356350"/>
            <a:ext cx="2133600" cy="365125"/>
          </a:xfrm>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r>
              <a:rPr lang="en-US" smtClean="0"/>
              <a:t>FAD-PReP/NAHEMS Guidelines: Wildlife, Vector Control – Management</a:t>
            </a:r>
            <a:endParaRPr lang="en-US"/>
          </a:p>
        </p:txBody>
      </p:sp>
      <p:sp>
        <p:nvSpPr>
          <p:cNvPr id="5" name="Slide Number Placeholder 4"/>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r>
              <a:rPr lang="en-US" smtClean="0"/>
              <a:t>FAD-PReP/NAHEMS Guidelines: Wildlife, Vector Control – Management</a:t>
            </a:r>
            <a:endParaRPr lang="en-US"/>
          </a:p>
        </p:txBody>
      </p:sp>
      <p:sp>
        <p:nvSpPr>
          <p:cNvPr id="4" name="Slide Number Placeholder 3"/>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FAD-PReP/NAHEMS Guidelines: Wildlife, Vector Control – Management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57ED2D8E-C405-4D4A-A28B-D0EB77E3D0A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248400" y="6416675"/>
            <a:ext cx="2438400" cy="365125"/>
          </a:xfrm>
          <a:prstGeom prst="rect">
            <a:avLst/>
          </a:prstGeom>
        </p:spPr>
        <p:txBody>
          <a:bodyPr vert="horz" lIns="91440" tIns="45720" rIns="91440" bIns="45720" rtlCol="0" anchor="b"/>
          <a:lstStyle>
            <a:lvl1pPr algn="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381000" y="6492875"/>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FAD-PReP/NAHEMS Guidelines: Wildlife, Vector Control – Management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57ED2D8E-C405-4D4A-A28B-D0EB77E3D0A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0" y="6356350"/>
            <a:ext cx="4572000" cy="365125"/>
          </a:xfrm>
          <a:prstGeom prst="rect">
            <a:avLst/>
          </a:prstGeom>
        </p:spPr>
        <p:txBody>
          <a:bodyPr/>
          <a:lstStyle>
            <a:lvl1pPr>
              <a:defRPr>
                <a:solidFill>
                  <a:schemeClr val="tx2">
                    <a:lumMod val="50000"/>
                  </a:schemeClr>
                </a:solidFill>
              </a:defRPr>
            </a:lvl1pPr>
          </a:lstStyle>
          <a:p>
            <a:r>
              <a:rPr lang="en-US" smtClean="0"/>
              <a:t>FAD-PReP/NAHEMS Guidelines: Wildlife, Vector Control – Management</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57ED2D8E-C405-4D4A-A28B-D0EB77E3D0A9}"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a:p>
        </p:txBody>
      </p:sp>
      <p:sp>
        <p:nvSpPr>
          <p:cNvPr id="6" name="Footer Placeholder 5"/>
          <p:cNvSpPr>
            <a:spLocks noGrp="1"/>
          </p:cNvSpPr>
          <p:nvPr>
            <p:ph type="ftr" sz="quarter" idx="11"/>
          </p:nvPr>
        </p:nvSpPr>
        <p:spPr>
          <a:xfrm>
            <a:off x="0" y="6356350"/>
            <a:ext cx="4572000" cy="365125"/>
          </a:xfrm>
          <a:prstGeom prst="rect">
            <a:avLst/>
          </a:prstGeom>
        </p:spPr>
        <p:txBody>
          <a:bodyPr/>
          <a:lstStyle/>
          <a:p>
            <a:r>
              <a:rPr lang="en-US" smtClean="0"/>
              <a:t>FAD-PReP/NAHEMS Guidelines: Wildlife, Vector Control – Management</a:t>
            </a:r>
            <a:endParaRPr lang="en-US"/>
          </a:p>
        </p:txBody>
      </p:sp>
      <p:sp>
        <p:nvSpPr>
          <p:cNvPr id="7" name="Slide Number Placeholder 6"/>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492875"/>
            <a:ext cx="2133600" cy="365125"/>
          </a:xfrm>
        </p:spPr>
        <p:txBody>
          <a:bodyPr/>
          <a:lstStyle/>
          <a:p>
            <a:r>
              <a:rPr lang="en-US" smtClean="0"/>
              <a:t>USDA APHIS and CFSPH</a:t>
            </a:r>
            <a:endParaRPr lang="en-US"/>
          </a:p>
        </p:txBody>
      </p:sp>
      <p:sp>
        <p:nvSpPr>
          <p:cNvPr id="11" name="Footer Placeholder 5"/>
          <p:cNvSpPr>
            <a:spLocks noGrp="1"/>
          </p:cNvSpPr>
          <p:nvPr>
            <p:ph type="ftr" sz="quarter" idx="11"/>
          </p:nvPr>
        </p:nvSpPr>
        <p:spPr>
          <a:xfrm>
            <a:off x="0" y="6356350"/>
            <a:ext cx="4572000" cy="365125"/>
          </a:xfrm>
          <a:prstGeom prst="rect">
            <a:avLst/>
          </a:prstGeom>
        </p:spPr>
        <p:txBody>
          <a:bodyPr/>
          <a:lstStyle/>
          <a:p>
            <a:r>
              <a:rPr lang="en-US" smtClean="0"/>
              <a:t>FAD-PReP/NAHEMS Guidelines: Wildlife, Vector Control – Management</a:t>
            </a:r>
            <a:endParaRPr lang="en-US"/>
          </a:p>
        </p:txBody>
      </p:sp>
      <p:sp>
        <p:nvSpPr>
          <p:cNvPr id="12" name="Slide Number Placeholder 6"/>
          <p:cNvSpPr>
            <a:spLocks noGrp="1"/>
          </p:cNvSpPr>
          <p:nvPr>
            <p:ph type="sldNum" sz="quarter" idx="12"/>
          </p:nvPr>
        </p:nvSpPr>
        <p:spPr>
          <a:xfrm>
            <a:off x="3657600" y="6356350"/>
            <a:ext cx="2133600" cy="365125"/>
          </a:xfrm>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a:xfrm>
            <a:off x="0" y="6400800"/>
            <a:ext cx="4572000" cy="365125"/>
          </a:xfrm>
          <a:prstGeom prst="rect">
            <a:avLst/>
          </a:prstGeom>
        </p:spPr>
        <p:txBody>
          <a:bodyPr/>
          <a:lstStyle/>
          <a:p>
            <a:r>
              <a:rPr lang="en-US" smtClean="0"/>
              <a:t>FAD-PReP/NAHEMS Guidelines: Wildlife, Vector Control – Management</a:t>
            </a:r>
            <a:endParaRPr lang="en-US"/>
          </a:p>
        </p:txBody>
      </p:sp>
      <p:sp>
        <p:nvSpPr>
          <p:cNvPr id="5" name="Slide Number Placeholder 4"/>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a:xfrm>
            <a:off x="0" y="6356350"/>
            <a:ext cx="4572000" cy="365125"/>
          </a:xfrm>
          <a:prstGeom prst="rect">
            <a:avLst/>
          </a:prstGeom>
        </p:spPr>
        <p:txBody>
          <a:bodyPr/>
          <a:lstStyle/>
          <a:p>
            <a:r>
              <a:rPr lang="en-US" smtClean="0"/>
              <a:t>FAD-PReP/NAHEMS Guidelines: Wildlife, Vector Control – Management</a:t>
            </a:r>
            <a:endParaRPr lang="en-US"/>
          </a:p>
        </p:txBody>
      </p:sp>
      <p:sp>
        <p:nvSpPr>
          <p:cNvPr id="4" name="Slide Number Placeholder 3"/>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FAD-PReP/NAHEMS Guidelines: Wildlife, Vector Control – Management</a:t>
            </a:r>
            <a:endParaRPr lang="en-US"/>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57ED2D8E-C405-4D4A-A28B-D0EB77E3D0A9}" type="slidenum">
              <a:rPr lang="en-US" smtClean="0"/>
              <a:t>‹#›</a:t>
            </a:fld>
            <a:endParaRPr lang="en-US"/>
          </a:p>
        </p:txBody>
      </p:sp>
    </p:spTree>
    <p:extLst>
      <p:ext uri="{BB962C8B-B14F-4D97-AF65-F5344CB8AC3E}">
        <p14:creationId xmlns:p14="http://schemas.microsoft.com/office/powerpoint/2010/main" val="310475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FAD-PReP/NAHEMS Guidelines: Wildlife, Vector Control – Management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57ED2D8E-C405-4D4A-A28B-D0EB77E3D0A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416675"/>
            <a:ext cx="2438400" cy="365125"/>
          </a:xfrm>
          <a:prstGeom prst="rect">
            <a:avLst/>
          </a:prstGeom>
        </p:spPr>
        <p:txBody>
          <a:bodyPr vert="horz" lIns="91440" tIns="45720" rIns="91440" bIns="45720" rtlCol="0" anchor="b"/>
          <a:lstStyle>
            <a:lvl1pPr algn="r">
              <a:defRPr sz="1000">
                <a:solidFill>
                  <a:schemeClr val="tx1">
                    <a:tint val="75000"/>
                  </a:schemeClr>
                </a:solidFill>
              </a:defRPr>
            </a:lvl1pPr>
          </a:lstStyle>
          <a:p>
            <a:r>
              <a:rPr lang="en-US" smtClean="0"/>
              <a:t>USDA APHIS and CFSPH</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57ED2D8E-C405-4D4A-A28B-D0EB77E3D0A9}" type="slidenum">
              <a:rPr lang="en-US" smtClean="0"/>
              <a:t>‹#›</a:t>
            </a:fld>
            <a:endParaRPr lang="en-US"/>
          </a:p>
        </p:txBody>
      </p:sp>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9" name="Footer Placeholder 4"/>
          <p:cNvSpPr>
            <a:spLocks noGrp="1"/>
          </p:cNvSpPr>
          <p:nvPr>
            <p:ph type="ftr" sz="quarter" idx="3"/>
          </p:nvPr>
        </p:nvSpPr>
        <p:spPr>
          <a:xfrm>
            <a:off x="381000" y="6492875"/>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FAD-PReP/NAHEMS Guidelines: Wildlife, Vector Control – Management</a:t>
            </a:r>
            <a:endParaRPr lang="en-US" dirty="0"/>
          </a:p>
        </p:txBody>
      </p:sp>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FAD-PReP/NAHEMS Guidelines: Wildlife, Vector Control – Management</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57ED2D8E-C405-4D4A-A28B-D0EB77E3D0A9}" type="slidenum">
              <a:rPr lang="en-US" smtClean="0"/>
              <a:t>‹#›</a:t>
            </a:fld>
            <a:endParaRPr lang="en-US"/>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19.jpeg"/><Relationship Id="rId5" Type="http://schemas.openxmlformats.org/officeDocument/2006/relationships/hyperlink" Target="http://naherc.cfsph.iastate.edu/" TargetMode="External"/><Relationship Id="rId4" Type="http://schemas.openxmlformats.org/officeDocument/2006/relationships/hyperlink" Target="http://www.aphis.usda.gov/fadpre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371601"/>
            <a:ext cx="5867400" cy="2514600"/>
          </a:xfrm>
        </p:spPr>
        <p:txBody>
          <a:bodyPr/>
          <a:lstStyle/>
          <a:p>
            <a:r>
              <a:rPr lang="en-US" sz="3600" dirty="0"/>
              <a:t>Wildlife Management and Vector Control for an FAD Response in Domestic </a:t>
            </a:r>
            <a:r>
              <a:rPr lang="en-US" sz="3600" dirty="0" smtClean="0"/>
              <a:t>Livestock</a:t>
            </a:r>
            <a:endParaRPr lang="en-US" sz="3600" dirty="0"/>
          </a:p>
        </p:txBody>
      </p:sp>
      <p:sp>
        <p:nvSpPr>
          <p:cNvPr id="3" name="Subtitle 2"/>
          <p:cNvSpPr>
            <a:spLocks noGrp="1"/>
          </p:cNvSpPr>
          <p:nvPr>
            <p:ph type="subTitle" idx="1"/>
          </p:nvPr>
        </p:nvSpPr>
        <p:spPr>
          <a:xfrm>
            <a:off x="2590800" y="4114800"/>
            <a:ext cx="5867400" cy="1219200"/>
          </a:xfrm>
        </p:spPr>
        <p:txBody>
          <a:bodyPr>
            <a:normAutofit/>
          </a:bodyPr>
          <a:lstStyle/>
          <a:p>
            <a:r>
              <a:rPr lang="en-US" sz="4000" dirty="0" smtClean="0"/>
              <a:t>Wildlife Management</a:t>
            </a:r>
            <a:endParaRPr lang="en-US" sz="4000" dirty="0"/>
          </a:p>
        </p:txBody>
      </p:sp>
      <p:sp>
        <p:nvSpPr>
          <p:cNvPr id="4" name="Subtitle 2"/>
          <p:cNvSpPr txBox="1">
            <a:spLocks/>
          </p:cNvSpPr>
          <p:nvPr/>
        </p:nvSpPr>
        <p:spPr>
          <a:xfrm>
            <a:off x="2724807" y="5181600"/>
            <a:ext cx="5867400" cy="914400"/>
          </a:xfrm>
          <a:prstGeom prst="rect">
            <a:avLst/>
          </a:prstGeom>
        </p:spPr>
        <p:txBody>
          <a:bodyPr vert="horz" lIns="91440" tIns="45720" rIns="91440" bIns="45720" rtlCol="0">
            <a:noAutofit/>
          </a:bodyPr>
          <a:lstStyle>
            <a:lvl1pPr marL="0" indent="0" algn="l" defTabSz="914400" rtl="0" eaLnBrk="1" latinLnBrk="0" hangingPunct="1">
              <a:spcBef>
                <a:spcPts val="900"/>
              </a:spcBef>
              <a:buFont typeface="Arial" pitchFamily="34" charset="0"/>
              <a:buNone/>
              <a:defRPr sz="3200" i="1" kern="1200">
                <a:solidFill>
                  <a:srgbClr val="083984"/>
                </a:solidFill>
                <a:latin typeface="Verdana" pitchFamily="34" charset="0"/>
                <a:ea typeface="Verdana" pitchFamily="34" charset="0"/>
                <a:cs typeface="Verdana" pitchFamily="34" charset="0"/>
              </a:defRPr>
            </a:lvl1pPr>
            <a:lvl2pPr marL="457200" indent="0" algn="ctr" defTabSz="914400" rtl="0" eaLnBrk="1" latinLnBrk="0" hangingPunct="1">
              <a:spcBef>
                <a:spcPts val="900"/>
              </a:spcBef>
              <a:buFont typeface="Arial" pitchFamily="34" charset="0"/>
              <a:buNone/>
              <a:defRPr sz="2800" kern="1200">
                <a:solidFill>
                  <a:schemeClr val="tx1">
                    <a:tint val="75000"/>
                  </a:schemeClr>
                </a:solidFill>
                <a:latin typeface="Verdana" pitchFamily="34" charset="0"/>
                <a:ea typeface="Verdana" pitchFamily="34" charset="0"/>
                <a:cs typeface="Verdana" pitchFamily="34" charset="0"/>
              </a:defRPr>
            </a:lvl2pPr>
            <a:lvl3pPr marL="914400" indent="0" algn="ctr" defTabSz="914400" rtl="0" eaLnBrk="1" latinLnBrk="0" hangingPunct="1">
              <a:spcBef>
                <a:spcPts val="900"/>
              </a:spcBef>
              <a:buFont typeface="Arial" pitchFamily="34" charset="0"/>
              <a:buNone/>
              <a:defRPr sz="2400" kern="1200">
                <a:solidFill>
                  <a:schemeClr val="tx1">
                    <a:tint val="75000"/>
                  </a:schemeClr>
                </a:solidFill>
                <a:latin typeface="Verdana" pitchFamily="34" charset="0"/>
                <a:ea typeface="Verdana" pitchFamily="34" charset="0"/>
                <a:cs typeface="Verdana" pitchFamily="34" charset="0"/>
              </a:defRPr>
            </a:lvl3pPr>
            <a:lvl4pPr marL="1371600" indent="0" algn="ctr" defTabSz="914400" rtl="0" eaLnBrk="1" latinLnBrk="0" hangingPunct="1">
              <a:spcBef>
                <a:spcPts val="9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4pPr>
            <a:lvl5pPr marL="1828800" indent="0" algn="ctr" defTabSz="914400" rtl="0" eaLnBrk="1" latinLnBrk="0" hangingPunct="1">
              <a:spcBef>
                <a:spcPts val="9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a:solidFill>
                  <a:schemeClr val="tx1"/>
                </a:solidFill>
                <a:latin typeface="+mn-lt"/>
              </a:rPr>
              <a:t>Adapted from the FAD </a:t>
            </a:r>
            <a:r>
              <a:rPr lang="en-US" sz="1800" dirty="0" err="1">
                <a:solidFill>
                  <a:schemeClr val="tx1"/>
                </a:solidFill>
                <a:latin typeface="+mn-lt"/>
              </a:rPr>
              <a:t>PReP</a:t>
            </a:r>
            <a:r>
              <a:rPr lang="en-US" sz="1800" dirty="0">
                <a:solidFill>
                  <a:schemeClr val="tx1"/>
                </a:solidFill>
                <a:latin typeface="+mn-lt"/>
              </a:rPr>
              <a:t>/NAHEMS </a:t>
            </a:r>
            <a:br>
              <a:rPr lang="en-US" sz="1800" dirty="0">
                <a:solidFill>
                  <a:schemeClr val="tx1"/>
                </a:solidFill>
                <a:latin typeface="+mn-lt"/>
              </a:rPr>
            </a:br>
            <a:r>
              <a:rPr lang="en-US" sz="1800" dirty="0">
                <a:solidFill>
                  <a:schemeClr val="tx1"/>
                </a:solidFill>
                <a:latin typeface="+mn-lt"/>
              </a:rPr>
              <a:t>Guidelines: Wildlife Management and Vector Control for an FAD Response in Domestic Livestock </a:t>
            </a:r>
          </a:p>
        </p:txBody>
      </p:sp>
    </p:spTree>
    <p:custDataLst>
      <p:tags r:id="rId1"/>
    </p:custDataLst>
    <p:extLst>
      <p:ext uri="{BB962C8B-B14F-4D97-AF65-F5344CB8AC3E}">
        <p14:creationId xmlns:p14="http://schemas.microsoft.com/office/powerpoint/2010/main" val="382307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3" name="Title 2"/>
          <p:cNvSpPr>
            <a:spLocks noGrp="1"/>
          </p:cNvSpPr>
          <p:nvPr>
            <p:ph type="title"/>
          </p:nvPr>
        </p:nvSpPr>
        <p:spPr>
          <a:xfrm>
            <a:off x="152400" y="152400"/>
            <a:ext cx="8763000" cy="838200"/>
          </a:xfrm>
        </p:spPr>
        <p:txBody>
          <a:bodyPr>
            <a:normAutofit/>
          </a:bodyPr>
          <a:lstStyle/>
          <a:p>
            <a:r>
              <a:rPr lang="en-US" sz="3000" dirty="0" smtClean="0"/>
              <a:t>Population Data Source Comparison</a:t>
            </a:r>
            <a:endParaRPr lang="en-US" sz="3000" dirty="0"/>
          </a:p>
        </p:txBody>
      </p:sp>
      <p:sp>
        <p:nvSpPr>
          <p:cNvPr id="2" name="Slide Number Placeholder 1"/>
          <p:cNvSpPr>
            <a:spLocks noGrp="1"/>
          </p:cNvSpPr>
          <p:nvPr>
            <p:ph type="sldNum" sz="quarter" idx="4"/>
          </p:nvPr>
        </p:nvSpPr>
        <p:spPr/>
        <p:txBody>
          <a:bodyPr/>
          <a:lstStyle/>
          <a:p>
            <a:fld id="{57ED2D8E-C405-4D4A-A28B-D0EB77E3D0A9}" type="slidenum">
              <a:rPr lang="en-US" smtClean="0"/>
              <a:t>10</a:t>
            </a:fld>
            <a:endParaRPr lang="en-US"/>
          </a:p>
        </p:txBody>
      </p:sp>
      <p:pic>
        <p:nvPicPr>
          <p:cNvPr id="1026" name="Picture 2" descr="\\Iastate.edu\v med\CFSPH_Group\CFSPH\NAHEMS\NAHEMS_PPT\11_WILD\Images\WILD_Table05_Population_Data_Sources\WILD_Table05_Population_Data_Sources_01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4929" b="4162"/>
          <a:stretch/>
        </p:blipFill>
        <p:spPr bwMode="auto">
          <a:xfrm>
            <a:off x="316992" y="1533378"/>
            <a:ext cx="8510016" cy="438912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17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553200" y="6416675"/>
            <a:ext cx="2133600" cy="365125"/>
          </a:xfrm>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5" name="Slide Number Placeholder 4"/>
          <p:cNvSpPr>
            <a:spLocks noGrp="1"/>
          </p:cNvSpPr>
          <p:nvPr>
            <p:ph type="sldNum" sz="quarter" idx="4"/>
          </p:nvPr>
        </p:nvSpPr>
        <p:spPr/>
        <p:txBody>
          <a:bodyPr/>
          <a:lstStyle/>
          <a:p>
            <a:fld id="{57ED2D8E-C405-4D4A-A28B-D0EB77E3D0A9}" type="slidenum">
              <a:rPr lang="en-US" smtClean="0"/>
              <a:t>11</a:t>
            </a:fld>
            <a:endParaRPr lang="en-US"/>
          </a:p>
        </p:txBody>
      </p:sp>
      <p:sp>
        <p:nvSpPr>
          <p:cNvPr id="6" name="Title 5"/>
          <p:cNvSpPr>
            <a:spLocks noGrp="1"/>
          </p:cNvSpPr>
          <p:nvPr>
            <p:ph type="title"/>
          </p:nvPr>
        </p:nvSpPr>
        <p:spPr/>
        <p:txBody>
          <a:bodyPr>
            <a:noAutofit/>
          </a:bodyPr>
          <a:lstStyle/>
          <a:p>
            <a:r>
              <a:rPr lang="en-US" sz="2800" dirty="0"/>
              <a:t>Population Data Source </a:t>
            </a:r>
            <a:r>
              <a:rPr lang="en-US" sz="2800" dirty="0" smtClean="0"/>
              <a:t>Comparison cont’d</a:t>
            </a:r>
            <a:endParaRPr lang="en-US" sz="2800" dirty="0"/>
          </a:p>
        </p:txBody>
      </p:sp>
      <p:pic>
        <p:nvPicPr>
          <p:cNvPr id="3074" name="Picture 2" descr="\\Iastate.edu\v med\CFSPH_Group\CFSPH\NAHEMS\NAHEMS_PPT\11_WILD\Images\WILD_Table05_Population_Data_Sources\WILD_Table05_Population_Data_Sources_02_No_Titl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606" b="3813"/>
          <a:stretch/>
        </p:blipFill>
        <p:spPr bwMode="auto">
          <a:xfrm>
            <a:off x="661702" y="1384495"/>
            <a:ext cx="7872698" cy="4787705"/>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63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553200" y="6416675"/>
            <a:ext cx="2133600" cy="365125"/>
          </a:xfrm>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5" name="Slide Number Placeholder 4"/>
          <p:cNvSpPr>
            <a:spLocks noGrp="1"/>
          </p:cNvSpPr>
          <p:nvPr>
            <p:ph type="sldNum" sz="quarter" idx="4"/>
          </p:nvPr>
        </p:nvSpPr>
        <p:spPr/>
        <p:txBody>
          <a:bodyPr/>
          <a:lstStyle/>
          <a:p>
            <a:fld id="{57ED2D8E-C405-4D4A-A28B-D0EB77E3D0A9}" type="slidenum">
              <a:rPr lang="en-US" smtClean="0"/>
              <a:t>12</a:t>
            </a:fld>
            <a:endParaRPr lang="en-US"/>
          </a:p>
        </p:txBody>
      </p:sp>
      <p:sp>
        <p:nvSpPr>
          <p:cNvPr id="6" name="Title 5"/>
          <p:cNvSpPr>
            <a:spLocks noGrp="1"/>
          </p:cNvSpPr>
          <p:nvPr>
            <p:ph type="title"/>
          </p:nvPr>
        </p:nvSpPr>
        <p:spPr/>
        <p:txBody>
          <a:bodyPr>
            <a:noAutofit/>
          </a:bodyPr>
          <a:lstStyle/>
          <a:p>
            <a:r>
              <a:rPr lang="en-US" sz="2800" dirty="0"/>
              <a:t>Population Data Source Comparison cont’d</a:t>
            </a:r>
          </a:p>
        </p:txBody>
      </p:sp>
      <p:pic>
        <p:nvPicPr>
          <p:cNvPr id="2051" name="Picture 3" descr="\\Iastate.edu\v med\CFSPH_Group\CFSPH\NAHEMS\NAHEMS_PPT\11_WILD\Images\WILD_Table05_Population_Data_Sources\WILD_Table05_Population_Data_Sources_03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6409" b="5785"/>
          <a:stretch/>
        </p:blipFill>
        <p:spPr bwMode="auto">
          <a:xfrm>
            <a:off x="316992" y="1752600"/>
            <a:ext cx="8510016" cy="329184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689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500" dirty="0"/>
              <a:t>Disease Surveillance in a Wildlife Population</a:t>
            </a:r>
          </a:p>
        </p:txBody>
      </p:sp>
    </p:spTree>
    <p:extLst>
      <p:ext uri="{BB962C8B-B14F-4D97-AF65-F5344CB8AC3E}">
        <p14:creationId xmlns:p14="http://schemas.microsoft.com/office/powerpoint/2010/main" val="365497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096000" cy="4953000"/>
          </a:xfrm>
        </p:spPr>
        <p:txBody>
          <a:bodyPr>
            <a:normAutofit lnSpcReduction="10000"/>
          </a:bodyPr>
          <a:lstStyle/>
          <a:p>
            <a:r>
              <a:rPr lang="en-US" dirty="0" smtClean="0"/>
              <a:t>Develop chain of command</a:t>
            </a:r>
          </a:p>
          <a:p>
            <a:r>
              <a:rPr lang="en-US" dirty="0" smtClean="0"/>
              <a:t>Prepare equipment, personnel beforehand</a:t>
            </a:r>
          </a:p>
          <a:p>
            <a:r>
              <a:rPr lang="en-US" dirty="0" smtClean="0"/>
              <a:t>Communicate safety </a:t>
            </a:r>
            <a:br>
              <a:rPr lang="en-US" dirty="0" smtClean="0"/>
            </a:br>
            <a:r>
              <a:rPr lang="en-US" dirty="0" smtClean="0"/>
              <a:t>plans to all personnel</a:t>
            </a:r>
          </a:p>
          <a:p>
            <a:r>
              <a:rPr lang="en-US" dirty="0" smtClean="0"/>
              <a:t>Wear necessary PPE</a:t>
            </a:r>
          </a:p>
          <a:p>
            <a:r>
              <a:rPr lang="en-US" dirty="0" smtClean="0"/>
              <a:t>Have back up plans</a:t>
            </a:r>
          </a:p>
          <a:p>
            <a:r>
              <a:rPr lang="en-US" dirty="0" smtClean="0"/>
              <a:t>Have protocols for </a:t>
            </a:r>
            <a:br>
              <a:rPr lang="en-US" dirty="0" smtClean="0"/>
            </a:br>
            <a:r>
              <a:rPr lang="en-US" dirty="0" smtClean="0"/>
              <a:t>injured personnel</a:t>
            </a:r>
            <a:endParaRPr lang="en-US" dirty="0"/>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lstStyle/>
          <a:p>
            <a:r>
              <a:rPr lang="en-US" dirty="0"/>
              <a:t>Personnel Safety</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5562600" y="2238102"/>
            <a:ext cx="3230880" cy="3248298"/>
          </a:xfrm>
          <a:prstGeom prst="rect">
            <a:avLst/>
          </a:prstGeom>
          <a:noFill/>
          <a:ln w="38100">
            <a:solidFill>
              <a:srgbClr val="17375E"/>
            </a:solidFill>
          </a:ln>
        </p:spPr>
      </p:pic>
      <p:sp>
        <p:nvSpPr>
          <p:cNvPr id="5" name="Slide Number Placeholder 4"/>
          <p:cNvSpPr>
            <a:spLocks noGrp="1"/>
          </p:cNvSpPr>
          <p:nvPr>
            <p:ph type="sldNum" sz="quarter" idx="4"/>
          </p:nvPr>
        </p:nvSpPr>
        <p:spPr/>
        <p:txBody>
          <a:bodyPr/>
          <a:lstStyle/>
          <a:p>
            <a:fld id="{57ED2D8E-C405-4D4A-A28B-D0EB77E3D0A9}" type="slidenum">
              <a:rPr lang="en-US" smtClean="0"/>
              <a:t>14</a:t>
            </a:fld>
            <a:endParaRPr lang="en-US"/>
          </a:p>
        </p:txBody>
      </p:sp>
    </p:spTree>
    <p:extLst>
      <p:ext uri="{BB962C8B-B14F-4D97-AF65-F5344CB8AC3E}">
        <p14:creationId xmlns:p14="http://schemas.microsoft.com/office/powerpoint/2010/main" val="91544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6019800" cy="4953000"/>
          </a:xfrm>
        </p:spPr>
        <p:txBody>
          <a:bodyPr>
            <a:normAutofit/>
          </a:bodyPr>
          <a:lstStyle/>
          <a:p>
            <a:r>
              <a:rPr lang="en-US" dirty="0" smtClean="0"/>
              <a:t>Factors in developing plan</a:t>
            </a:r>
          </a:p>
          <a:p>
            <a:pPr lvl="1"/>
            <a:r>
              <a:rPr lang="en-US" dirty="0" smtClean="0"/>
              <a:t>Case definition for FAD</a:t>
            </a:r>
          </a:p>
          <a:p>
            <a:pPr lvl="1"/>
            <a:r>
              <a:rPr lang="en-US" dirty="0" smtClean="0"/>
              <a:t>Targeted population</a:t>
            </a:r>
          </a:p>
          <a:p>
            <a:pPr lvl="1"/>
            <a:r>
              <a:rPr lang="en-US" dirty="0" smtClean="0"/>
              <a:t>Surveillance area</a:t>
            </a:r>
            <a:endParaRPr lang="en-US" dirty="0"/>
          </a:p>
          <a:p>
            <a:r>
              <a:rPr lang="en-US" dirty="0" smtClean="0"/>
              <a:t>Wildlife movement poses surveillance challenges </a:t>
            </a:r>
          </a:p>
          <a:p>
            <a:r>
              <a:rPr lang="en-US" dirty="0" smtClean="0"/>
              <a:t>Assess FAD spread between wildlife </a:t>
            </a:r>
            <a:br>
              <a:rPr lang="en-US" dirty="0" smtClean="0"/>
            </a:br>
            <a:r>
              <a:rPr lang="en-US" dirty="0" smtClean="0"/>
              <a:t>and livestock</a:t>
            </a:r>
            <a:endParaRPr lang="en-US" dirty="0"/>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3" name="Title 2"/>
          <p:cNvSpPr>
            <a:spLocks noGrp="1"/>
          </p:cNvSpPr>
          <p:nvPr>
            <p:ph type="title"/>
          </p:nvPr>
        </p:nvSpPr>
        <p:spPr/>
        <p:txBody>
          <a:bodyPr/>
          <a:lstStyle/>
          <a:p>
            <a:r>
              <a:rPr lang="en-US" dirty="0"/>
              <a:t>Surveillance Plan</a:t>
            </a: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bwMode="auto">
          <a:xfrm>
            <a:off x="6172200" y="2420983"/>
            <a:ext cx="2667000" cy="2725783"/>
          </a:xfrm>
          <a:prstGeom prst="rect">
            <a:avLst/>
          </a:prstGeom>
          <a:noFill/>
          <a:ln w="38100">
            <a:solidFill>
              <a:srgbClr val="17375E"/>
            </a:solidFill>
          </a:ln>
        </p:spPr>
      </p:pic>
      <p:sp>
        <p:nvSpPr>
          <p:cNvPr id="2" name="Slide Number Placeholder 1"/>
          <p:cNvSpPr>
            <a:spLocks noGrp="1"/>
          </p:cNvSpPr>
          <p:nvPr>
            <p:ph type="sldNum" sz="quarter" idx="4"/>
          </p:nvPr>
        </p:nvSpPr>
        <p:spPr/>
        <p:txBody>
          <a:bodyPr/>
          <a:lstStyle/>
          <a:p>
            <a:fld id="{57ED2D8E-C405-4D4A-A28B-D0EB77E3D0A9}" type="slidenum">
              <a:rPr lang="en-US" smtClean="0"/>
              <a:t>15</a:t>
            </a:fld>
            <a:endParaRPr lang="en-US"/>
          </a:p>
        </p:txBody>
      </p:sp>
    </p:spTree>
    <p:extLst>
      <p:ext uri="{BB962C8B-B14F-4D97-AF65-F5344CB8AC3E}">
        <p14:creationId xmlns:p14="http://schemas.microsoft.com/office/powerpoint/2010/main" val="245557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Sampling parameters</a:t>
            </a:r>
          </a:p>
          <a:p>
            <a:pPr lvl="1"/>
            <a:r>
              <a:rPr lang="en-US" dirty="0" smtClean="0"/>
              <a:t>Type: serum, swab, inspection</a:t>
            </a:r>
          </a:p>
          <a:p>
            <a:pPr lvl="1"/>
            <a:r>
              <a:rPr lang="en-US" dirty="0" smtClean="0"/>
              <a:t>Unit: individual or pooled samples</a:t>
            </a:r>
          </a:p>
          <a:p>
            <a:pPr lvl="1"/>
            <a:r>
              <a:rPr lang="en-US" dirty="0" smtClean="0"/>
              <a:t>Size: samples gathered</a:t>
            </a:r>
          </a:p>
          <a:p>
            <a:pPr lvl="1"/>
            <a:r>
              <a:rPr lang="en-US" dirty="0" smtClean="0"/>
              <a:t>Time, duration, frequency of </a:t>
            </a:r>
            <a:br>
              <a:rPr lang="en-US" dirty="0" smtClean="0"/>
            </a:br>
            <a:r>
              <a:rPr lang="en-US" dirty="0" smtClean="0"/>
              <a:t>sample collection</a:t>
            </a:r>
          </a:p>
          <a:p>
            <a:pPr lvl="1"/>
            <a:r>
              <a:rPr lang="en-US" dirty="0" smtClean="0"/>
              <a:t>Methods: random, targeted, systematic</a:t>
            </a:r>
            <a:endParaRPr lang="en-US" dirty="0"/>
          </a:p>
          <a:p>
            <a:r>
              <a:rPr lang="en-US" dirty="0" smtClean="0"/>
              <a:t>Samples sent to diagnostic lab with care, biosecurity, packaging, labeling</a:t>
            </a:r>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a:xfrm>
            <a:off x="457200" y="152400"/>
            <a:ext cx="8534400" cy="838200"/>
          </a:xfrm>
        </p:spPr>
        <p:txBody>
          <a:bodyPr>
            <a:noAutofit/>
          </a:bodyPr>
          <a:lstStyle/>
          <a:p>
            <a:r>
              <a:rPr lang="en-US" dirty="0"/>
              <a:t>Diagnostic </a:t>
            </a:r>
            <a:r>
              <a:rPr lang="en-US" dirty="0" smtClean="0"/>
              <a:t>Sampling</a:t>
            </a:r>
            <a:endParaRPr lang="en-US" dirty="0"/>
          </a:p>
        </p:txBody>
      </p:sp>
      <p:sp>
        <p:nvSpPr>
          <p:cNvPr id="4" name="Slide Number Placeholder 3"/>
          <p:cNvSpPr>
            <a:spLocks noGrp="1"/>
          </p:cNvSpPr>
          <p:nvPr>
            <p:ph type="sldNum" sz="quarter" idx="4"/>
          </p:nvPr>
        </p:nvSpPr>
        <p:spPr/>
        <p:txBody>
          <a:bodyPr/>
          <a:lstStyle/>
          <a:p>
            <a:fld id="{57ED2D8E-C405-4D4A-A28B-D0EB77E3D0A9}" type="slidenum">
              <a:rPr lang="en-US" smtClean="0"/>
              <a:t>16</a:t>
            </a:fld>
            <a:endParaRPr lang="en-US"/>
          </a:p>
        </p:txBody>
      </p:sp>
    </p:spTree>
    <p:extLst>
      <p:ext uri="{BB962C8B-B14F-4D97-AF65-F5344CB8AC3E}">
        <p14:creationId xmlns:p14="http://schemas.microsoft.com/office/powerpoint/2010/main" val="62279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Methods may differ depending on species, skills of responder, safety</a:t>
            </a:r>
          </a:p>
          <a:p>
            <a:r>
              <a:rPr lang="en-US" dirty="0" smtClean="0"/>
              <a:t>Only trained/experienced personnel</a:t>
            </a:r>
          </a:p>
          <a:p>
            <a:r>
              <a:rPr lang="en-US" dirty="0" smtClean="0"/>
              <a:t>Minimize animal stress</a:t>
            </a:r>
          </a:p>
          <a:p>
            <a:pPr lvl="1"/>
            <a:r>
              <a:rPr lang="en-US" dirty="0" smtClean="0"/>
              <a:t>Eye contact, noises, gestures</a:t>
            </a:r>
          </a:p>
          <a:p>
            <a:pPr lvl="1"/>
            <a:r>
              <a:rPr lang="en-US" dirty="0" smtClean="0"/>
              <a:t>Visual barriers</a:t>
            </a:r>
          </a:p>
          <a:p>
            <a:pPr lvl="1"/>
            <a:r>
              <a:rPr lang="en-US" dirty="0" smtClean="0"/>
              <a:t>Sedate, anesthetize, blindfold</a:t>
            </a:r>
          </a:p>
          <a:p>
            <a:pPr lvl="1"/>
            <a:r>
              <a:rPr lang="en-US" dirty="0" smtClean="0"/>
              <a:t>Predator/prey contact</a:t>
            </a:r>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100" dirty="0"/>
              <a:t>Handling and Restraint of Wildlife</a:t>
            </a:r>
          </a:p>
        </p:txBody>
      </p:sp>
      <p:sp>
        <p:nvSpPr>
          <p:cNvPr id="4" name="Slide Number Placeholder 3"/>
          <p:cNvSpPr>
            <a:spLocks noGrp="1"/>
          </p:cNvSpPr>
          <p:nvPr>
            <p:ph type="sldNum" sz="quarter" idx="4"/>
          </p:nvPr>
        </p:nvSpPr>
        <p:spPr/>
        <p:txBody>
          <a:bodyPr/>
          <a:lstStyle/>
          <a:p>
            <a:fld id="{57ED2D8E-C405-4D4A-A28B-D0EB77E3D0A9}" type="slidenum">
              <a:rPr lang="en-US" smtClean="0"/>
              <a:t>17</a:t>
            </a:fld>
            <a:endParaRPr lang="en-US"/>
          </a:p>
        </p:txBody>
      </p:sp>
    </p:spTree>
    <p:extLst>
      <p:ext uri="{BB962C8B-B14F-4D97-AF65-F5344CB8AC3E}">
        <p14:creationId xmlns:p14="http://schemas.microsoft.com/office/powerpoint/2010/main" val="417167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not leave animal unattended</a:t>
            </a:r>
          </a:p>
          <a:p>
            <a:r>
              <a:rPr lang="en-US" dirty="0" smtClean="0"/>
              <a:t>Humane and safe measures</a:t>
            </a:r>
          </a:p>
          <a:p>
            <a:r>
              <a:rPr lang="en-US" dirty="0" smtClean="0"/>
              <a:t>Appropriate equipment</a:t>
            </a:r>
          </a:p>
          <a:p>
            <a:r>
              <a:rPr lang="en-US" dirty="0" smtClean="0"/>
              <a:t>Physical, chemical restraint</a:t>
            </a:r>
          </a:p>
          <a:p>
            <a:pPr lvl="1"/>
            <a:r>
              <a:rPr lang="en-US" dirty="0" smtClean="0"/>
              <a:t>Physical: corrals, cages, chutes, etc.</a:t>
            </a:r>
          </a:p>
          <a:p>
            <a:pPr lvl="1"/>
            <a:r>
              <a:rPr lang="en-US" dirty="0" smtClean="0"/>
              <a:t>Chemical: sedatives, anesthesia</a:t>
            </a:r>
          </a:p>
          <a:p>
            <a:pPr lvl="2"/>
            <a:r>
              <a:rPr lang="en-US" dirty="0" smtClean="0"/>
              <a:t>DEA licensing, accurate records</a:t>
            </a:r>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100" dirty="0"/>
              <a:t>Handling and Restraint of </a:t>
            </a:r>
            <a:r>
              <a:rPr lang="en-US" sz="3100" dirty="0" smtClean="0"/>
              <a:t>Wildlife cont’d</a:t>
            </a:r>
            <a:endParaRPr lang="en-US" sz="3100" dirty="0"/>
          </a:p>
        </p:txBody>
      </p:sp>
      <p:sp>
        <p:nvSpPr>
          <p:cNvPr id="4" name="Slide Number Placeholder 3"/>
          <p:cNvSpPr>
            <a:spLocks noGrp="1"/>
          </p:cNvSpPr>
          <p:nvPr>
            <p:ph type="sldNum" sz="quarter" idx="4"/>
          </p:nvPr>
        </p:nvSpPr>
        <p:spPr/>
        <p:txBody>
          <a:bodyPr/>
          <a:lstStyle/>
          <a:p>
            <a:fld id="{57ED2D8E-C405-4D4A-A28B-D0EB77E3D0A9}" type="slidenum">
              <a:rPr lang="en-US" smtClean="0"/>
              <a:t>18</a:t>
            </a:fld>
            <a:endParaRPr lang="en-US"/>
          </a:p>
        </p:txBody>
      </p:sp>
    </p:spTree>
    <p:extLst>
      <p:ext uri="{BB962C8B-B14F-4D97-AF65-F5344CB8AC3E}">
        <p14:creationId xmlns:p14="http://schemas.microsoft.com/office/powerpoint/2010/main" val="36196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Capture myopathy can occur</a:t>
            </a:r>
          </a:p>
          <a:p>
            <a:pPr lvl="1"/>
            <a:r>
              <a:rPr lang="en-US" dirty="0" smtClean="0"/>
              <a:t>Contracted muscles, decreased blood flow, high body temperature</a:t>
            </a:r>
          </a:p>
          <a:p>
            <a:pPr lvl="1"/>
            <a:r>
              <a:rPr lang="en-US" dirty="0" smtClean="0"/>
              <a:t>Worsened by tranquilization, muscle breakdown can lead to kidney failure</a:t>
            </a:r>
          </a:p>
          <a:p>
            <a:pPr lvl="1"/>
            <a:r>
              <a:rPr lang="en-US" dirty="0" smtClean="0"/>
              <a:t>Results: sudden death, renal failure</a:t>
            </a:r>
            <a:endParaRPr lang="en-US" dirty="0"/>
          </a:p>
          <a:p>
            <a:r>
              <a:rPr lang="en-US" dirty="0" smtClean="0"/>
              <a:t>Euthanasia/depopulation</a:t>
            </a:r>
          </a:p>
          <a:p>
            <a:pPr lvl="1"/>
            <a:r>
              <a:rPr lang="en-US" dirty="0" smtClean="0"/>
              <a:t>Performed by humane methods</a:t>
            </a:r>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a:xfrm>
            <a:off x="114300" y="152400"/>
            <a:ext cx="8915400" cy="838200"/>
          </a:xfrm>
        </p:spPr>
        <p:txBody>
          <a:bodyPr>
            <a:normAutofit/>
          </a:bodyPr>
          <a:lstStyle/>
          <a:p>
            <a:r>
              <a:rPr lang="en-US" sz="3200" dirty="0" smtClean="0"/>
              <a:t>Myopathy &amp; Euthanasia/Depopulation</a:t>
            </a:r>
            <a:endParaRPr lang="en-US" sz="3200" dirty="0"/>
          </a:p>
        </p:txBody>
      </p:sp>
      <p:sp>
        <p:nvSpPr>
          <p:cNvPr id="4" name="Slide Number Placeholder 3"/>
          <p:cNvSpPr>
            <a:spLocks noGrp="1"/>
          </p:cNvSpPr>
          <p:nvPr>
            <p:ph type="sldNum" sz="quarter" idx="4"/>
          </p:nvPr>
        </p:nvSpPr>
        <p:spPr/>
        <p:txBody>
          <a:bodyPr/>
          <a:lstStyle/>
          <a:p>
            <a:fld id="{57ED2D8E-C405-4D4A-A28B-D0EB77E3D0A9}" type="slidenum">
              <a:rPr lang="en-US" smtClean="0"/>
              <a:t>19</a:t>
            </a:fld>
            <a:endParaRPr lang="en-US"/>
          </a:p>
        </p:txBody>
      </p:sp>
    </p:spTree>
    <p:extLst>
      <p:ext uri="{BB962C8B-B14F-4D97-AF65-F5344CB8AC3E}">
        <p14:creationId xmlns:p14="http://schemas.microsoft.com/office/powerpoint/2010/main" val="214452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Wildlife management </a:t>
            </a:r>
          </a:p>
          <a:p>
            <a:pPr lvl="1"/>
            <a:r>
              <a:rPr lang="en-US" dirty="0" smtClean="0"/>
              <a:t>Assess wildlife involvement</a:t>
            </a:r>
          </a:p>
          <a:p>
            <a:pPr lvl="1"/>
            <a:r>
              <a:rPr lang="en-US" dirty="0" smtClean="0"/>
              <a:t>Carry out disease surveillance</a:t>
            </a:r>
          </a:p>
          <a:p>
            <a:pPr lvl="1"/>
            <a:r>
              <a:rPr lang="en-US" dirty="0" smtClean="0"/>
              <a:t>Contain, control susceptible wildlife to prevent disease spread</a:t>
            </a:r>
          </a:p>
          <a:p>
            <a:pPr lvl="1"/>
            <a:r>
              <a:rPr lang="en-US" dirty="0" smtClean="0"/>
              <a:t>Demonstrate freedom from disease </a:t>
            </a:r>
            <a:br>
              <a:rPr lang="en-US" dirty="0" smtClean="0"/>
            </a:br>
            <a:r>
              <a:rPr lang="en-US" dirty="0" smtClean="0"/>
              <a:t>in wildlife, as needed</a:t>
            </a:r>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16675"/>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6" name="Title 5"/>
          <p:cNvSpPr>
            <a:spLocks noGrp="1"/>
          </p:cNvSpPr>
          <p:nvPr>
            <p:ph type="title"/>
          </p:nvPr>
        </p:nvSpPr>
        <p:spPr/>
        <p:txBody>
          <a:bodyPr/>
          <a:lstStyle/>
          <a:p>
            <a:r>
              <a:rPr lang="en-US" dirty="0" smtClean="0"/>
              <a:t>This Presentation</a:t>
            </a:r>
            <a:endParaRPr lang="en-US" dirty="0"/>
          </a:p>
        </p:txBody>
      </p:sp>
      <p:sp>
        <p:nvSpPr>
          <p:cNvPr id="3" name="Slide Number Placeholder 2"/>
          <p:cNvSpPr>
            <a:spLocks noGrp="1"/>
          </p:cNvSpPr>
          <p:nvPr>
            <p:ph type="sldNum" sz="quarter" idx="4"/>
          </p:nvPr>
        </p:nvSpPr>
        <p:spPr/>
        <p:txBody>
          <a:bodyPr/>
          <a:lstStyle/>
          <a:p>
            <a:fld id="{57ED2D8E-C405-4D4A-A28B-D0EB77E3D0A9}" type="slidenum">
              <a:rPr lang="en-US" smtClean="0"/>
              <a:t>2</a:t>
            </a:fld>
            <a:endParaRPr lang="en-US"/>
          </a:p>
        </p:txBody>
      </p:sp>
    </p:spTree>
    <p:extLst>
      <p:ext uri="{BB962C8B-B14F-4D97-AF65-F5344CB8AC3E}">
        <p14:creationId xmlns:p14="http://schemas.microsoft.com/office/powerpoint/2010/main" val="291497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500" dirty="0" smtClean="0"/>
              <a:t>Wild Animal Containment and Control</a:t>
            </a:r>
            <a:endParaRPr lang="en-US" sz="4500" dirty="0"/>
          </a:p>
        </p:txBody>
      </p:sp>
    </p:spTree>
    <p:extLst>
      <p:ext uri="{BB962C8B-B14F-4D97-AF65-F5344CB8AC3E}">
        <p14:creationId xmlns:p14="http://schemas.microsoft.com/office/powerpoint/2010/main" val="6345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May be difficult or challenging</a:t>
            </a:r>
          </a:p>
          <a:p>
            <a:r>
              <a:rPr lang="en-US" dirty="0" smtClean="0"/>
              <a:t>Manipulation of wildlife, habitat, or other factors</a:t>
            </a:r>
          </a:p>
          <a:p>
            <a:r>
              <a:rPr lang="en-US" dirty="0" smtClean="0"/>
              <a:t>Risk may not be eliminated</a:t>
            </a:r>
          </a:p>
          <a:p>
            <a:r>
              <a:rPr lang="en-US" dirty="0"/>
              <a:t>A</a:t>
            </a:r>
            <a:r>
              <a:rPr lang="en-US" dirty="0" smtClean="0"/>
              <a:t>pply chosen techniques to all animal species, if possible</a:t>
            </a:r>
          </a:p>
          <a:p>
            <a:r>
              <a:rPr lang="en-US" dirty="0" smtClean="0"/>
              <a:t>Activities prioritized/coordinated </a:t>
            </a:r>
            <a:br>
              <a:rPr lang="en-US" dirty="0" smtClean="0"/>
            </a:br>
            <a:r>
              <a:rPr lang="en-US" dirty="0" smtClean="0"/>
              <a:t>by Unified (State-Federal) Incident Command</a:t>
            </a:r>
          </a:p>
          <a:p>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3" name="Title 2"/>
          <p:cNvSpPr>
            <a:spLocks noGrp="1"/>
          </p:cNvSpPr>
          <p:nvPr>
            <p:ph type="title"/>
          </p:nvPr>
        </p:nvSpPr>
        <p:spPr>
          <a:xfrm>
            <a:off x="228600" y="152400"/>
            <a:ext cx="8839200" cy="838200"/>
          </a:xfrm>
        </p:spPr>
        <p:txBody>
          <a:bodyPr>
            <a:normAutofit/>
          </a:bodyPr>
          <a:lstStyle/>
          <a:p>
            <a:r>
              <a:rPr lang="en-US" sz="3200" dirty="0"/>
              <a:t>Wild Animal Containment and Control</a:t>
            </a:r>
          </a:p>
        </p:txBody>
      </p:sp>
      <p:sp>
        <p:nvSpPr>
          <p:cNvPr id="4" name="Slide Number Placeholder 3"/>
          <p:cNvSpPr>
            <a:spLocks noGrp="1"/>
          </p:cNvSpPr>
          <p:nvPr>
            <p:ph type="sldNum" sz="quarter" idx="4"/>
          </p:nvPr>
        </p:nvSpPr>
        <p:spPr/>
        <p:txBody>
          <a:bodyPr/>
          <a:lstStyle/>
          <a:p>
            <a:fld id="{57ED2D8E-C405-4D4A-A28B-D0EB77E3D0A9}" type="slidenum">
              <a:rPr lang="en-US" smtClean="0"/>
              <a:t>21</a:t>
            </a:fld>
            <a:endParaRPr lang="en-US"/>
          </a:p>
        </p:txBody>
      </p:sp>
    </p:spTree>
    <p:extLst>
      <p:ext uri="{BB962C8B-B14F-4D97-AF65-F5344CB8AC3E}">
        <p14:creationId xmlns:p14="http://schemas.microsoft.com/office/powerpoint/2010/main" val="1575534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334000" cy="4953000"/>
          </a:xfrm>
        </p:spPr>
        <p:txBody>
          <a:bodyPr>
            <a:normAutofit fontScale="92500" lnSpcReduction="10000"/>
          </a:bodyPr>
          <a:lstStyle/>
          <a:p>
            <a:r>
              <a:rPr lang="en-US" dirty="0" smtClean="0"/>
              <a:t>Incident Command </a:t>
            </a:r>
            <a:br>
              <a:rPr lang="en-US" dirty="0" smtClean="0"/>
            </a:br>
            <a:r>
              <a:rPr lang="en-US" dirty="0" smtClean="0"/>
              <a:t>receives assessment </a:t>
            </a:r>
            <a:br>
              <a:rPr lang="en-US" dirty="0" smtClean="0"/>
            </a:br>
            <a:r>
              <a:rPr lang="en-US" dirty="0" smtClean="0"/>
              <a:t>for wildlife manipulation</a:t>
            </a:r>
          </a:p>
          <a:p>
            <a:r>
              <a:rPr lang="en-US" dirty="0" smtClean="0"/>
              <a:t>Removal, relocation, dispersal, containment</a:t>
            </a:r>
          </a:p>
          <a:p>
            <a:r>
              <a:rPr lang="en-US" dirty="0" smtClean="0"/>
              <a:t>Manipulation methods may evolve </a:t>
            </a:r>
          </a:p>
          <a:p>
            <a:r>
              <a:rPr lang="en-US" dirty="0" smtClean="0"/>
              <a:t>Monitor, surveillance </a:t>
            </a:r>
            <a:br>
              <a:rPr lang="en-US" dirty="0" smtClean="0"/>
            </a:br>
            <a:r>
              <a:rPr lang="en-US" dirty="0" smtClean="0"/>
              <a:t>for effectiveness</a:t>
            </a:r>
          </a:p>
          <a:p>
            <a:r>
              <a:rPr lang="en-US" dirty="0" smtClean="0"/>
              <a:t>Impacts evaluated</a:t>
            </a:r>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400" dirty="0"/>
              <a:t>Manipulating Wildlife Populations</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5638800" y="2325188"/>
            <a:ext cx="3276600" cy="3085012"/>
          </a:xfrm>
          <a:prstGeom prst="rect">
            <a:avLst/>
          </a:prstGeom>
          <a:noFill/>
          <a:ln w="38100">
            <a:solidFill>
              <a:srgbClr val="17375E"/>
            </a:solidFill>
          </a:ln>
        </p:spPr>
      </p:pic>
      <p:sp>
        <p:nvSpPr>
          <p:cNvPr id="5" name="Slide Number Placeholder 4"/>
          <p:cNvSpPr>
            <a:spLocks noGrp="1"/>
          </p:cNvSpPr>
          <p:nvPr>
            <p:ph type="sldNum" sz="quarter" idx="4"/>
          </p:nvPr>
        </p:nvSpPr>
        <p:spPr/>
        <p:txBody>
          <a:bodyPr/>
          <a:lstStyle/>
          <a:p>
            <a:fld id="{57ED2D8E-C405-4D4A-A28B-D0EB77E3D0A9}" type="slidenum">
              <a:rPr lang="en-US" smtClean="0"/>
              <a:t>22</a:t>
            </a:fld>
            <a:endParaRPr lang="en-US"/>
          </a:p>
        </p:txBody>
      </p:sp>
    </p:spTree>
    <p:extLst>
      <p:ext uri="{BB962C8B-B14F-4D97-AF65-F5344CB8AC3E}">
        <p14:creationId xmlns:p14="http://schemas.microsoft.com/office/powerpoint/2010/main" val="3065383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553200" y="6416675"/>
            <a:ext cx="2133600" cy="365125"/>
          </a:xfrm>
        </p:spPr>
        <p:txBody>
          <a:bodyPr/>
          <a:lstStyle/>
          <a:p>
            <a:pPr algn="r"/>
            <a:r>
              <a:rPr lang="en-US" dirty="0"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3" name="Title 2"/>
          <p:cNvSpPr>
            <a:spLocks noGrp="1"/>
          </p:cNvSpPr>
          <p:nvPr>
            <p:ph type="title"/>
          </p:nvPr>
        </p:nvSpPr>
        <p:spPr>
          <a:xfrm>
            <a:off x="228600" y="152400"/>
            <a:ext cx="8458200" cy="838200"/>
          </a:xfrm>
        </p:spPr>
        <p:txBody>
          <a:bodyPr>
            <a:normAutofit/>
          </a:bodyPr>
          <a:lstStyle/>
          <a:p>
            <a:r>
              <a:rPr lang="en-US" sz="3100" dirty="0"/>
              <a:t>Population Manipulation Methods</a:t>
            </a:r>
          </a:p>
        </p:txBody>
      </p:sp>
      <p:sp>
        <p:nvSpPr>
          <p:cNvPr id="2" name="Slide Number Placeholder 1"/>
          <p:cNvSpPr>
            <a:spLocks noGrp="1"/>
          </p:cNvSpPr>
          <p:nvPr>
            <p:ph type="sldNum" sz="quarter" idx="4"/>
          </p:nvPr>
        </p:nvSpPr>
        <p:spPr/>
        <p:txBody>
          <a:bodyPr/>
          <a:lstStyle/>
          <a:p>
            <a:fld id="{57ED2D8E-C405-4D4A-A28B-D0EB77E3D0A9}" type="slidenum">
              <a:rPr lang="en-US" smtClean="0"/>
              <a:t>23</a:t>
            </a:fld>
            <a:endParaRPr lang="en-US"/>
          </a:p>
        </p:txBody>
      </p:sp>
      <p:pic>
        <p:nvPicPr>
          <p:cNvPr id="4098" name="Picture 2" descr="\\Iastate.edu\v med\CFSPH_Group\CFSPH\NAHEMS\NAHEMS_PPT\11_WILD\Images\WILD_Table06_Population_Manipulation_Methods\WILD_Table06_Population_Manipulation_Methods_01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5860" b="4919"/>
          <a:stretch/>
        </p:blipFill>
        <p:spPr bwMode="auto">
          <a:xfrm>
            <a:off x="316992" y="1676400"/>
            <a:ext cx="8510016" cy="3742006"/>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677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553200" y="6416675"/>
            <a:ext cx="2133600" cy="365125"/>
          </a:xfrm>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FAD-PReP/NAHEMS Guidelines: Wildlife, Vector Control – Management</a:t>
            </a:r>
            <a:endParaRPr lang="en-US" dirty="0"/>
          </a:p>
        </p:txBody>
      </p:sp>
      <p:sp>
        <p:nvSpPr>
          <p:cNvPr id="5" name="Slide Number Placeholder 4"/>
          <p:cNvSpPr>
            <a:spLocks noGrp="1"/>
          </p:cNvSpPr>
          <p:nvPr>
            <p:ph type="sldNum" sz="quarter" idx="4"/>
          </p:nvPr>
        </p:nvSpPr>
        <p:spPr/>
        <p:txBody>
          <a:bodyPr/>
          <a:lstStyle/>
          <a:p>
            <a:fld id="{57ED2D8E-C405-4D4A-A28B-D0EB77E3D0A9}" type="slidenum">
              <a:rPr lang="en-US" smtClean="0"/>
              <a:t>24</a:t>
            </a:fld>
            <a:endParaRPr lang="en-US"/>
          </a:p>
        </p:txBody>
      </p:sp>
      <p:sp>
        <p:nvSpPr>
          <p:cNvPr id="6" name="Title 5"/>
          <p:cNvSpPr>
            <a:spLocks noGrp="1"/>
          </p:cNvSpPr>
          <p:nvPr>
            <p:ph type="title"/>
          </p:nvPr>
        </p:nvSpPr>
        <p:spPr>
          <a:xfrm>
            <a:off x="228600" y="152400"/>
            <a:ext cx="8458200" cy="838200"/>
          </a:xfrm>
        </p:spPr>
        <p:txBody>
          <a:bodyPr>
            <a:noAutofit/>
          </a:bodyPr>
          <a:lstStyle/>
          <a:p>
            <a:r>
              <a:rPr lang="en-US" sz="3100" dirty="0"/>
              <a:t>Population Manipulation </a:t>
            </a:r>
            <a:r>
              <a:rPr lang="en-US" sz="3100" dirty="0" smtClean="0"/>
              <a:t>Methods cont’d</a:t>
            </a:r>
            <a:endParaRPr lang="en-US" sz="3100" dirty="0"/>
          </a:p>
        </p:txBody>
      </p:sp>
      <p:pic>
        <p:nvPicPr>
          <p:cNvPr id="5122" name="Picture 2" descr="\\Iastate.edu\v med\CFSPH_Group\CFSPH\NAHEMS\NAHEMS_PPT\11_WILD\Images\WILD_Table06_Population_Manipulation_Methods\WILD_Table06_Population_Manipulation_Methods_02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6109" b="4942"/>
          <a:stretch/>
        </p:blipFill>
        <p:spPr bwMode="auto">
          <a:xfrm>
            <a:off x="316992" y="1752600"/>
            <a:ext cx="8510016" cy="3502855"/>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934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943600" cy="4953000"/>
          </a:xfrm>
        </p:spPr>
        <p:txBody>
          <a:bodyPr>
            <a:normAutofit fontScale="92500" lnSpcReduction="10000"/>
          </a:bodyPr>
          <a:lstStyle/>
          <a:p>
            <a:r>
              <a:rPr lang="en-US" dirty="0" smtClean="0"/>
              <a:t>Manipulate habitats with natural, artificial barriers</a:t>
            </a:r>
          </a:p>
          <a:p>
            <a:r>
              <a:rPr lang="en-US" dirty="0" smtClean="0"/>
              <a:t>Fencing</a:t>
            </a:r>
          </a:p>
          <a:p>
            <a:pPr lvl="1"/>
            <a:r>
              <a:rPr lang="en-US" dirty="0" smtClean="0"/>
              <a:t>Prevent movement, </a:t>
            </a:r>
            <a:br>
              <a:rPr lang="en-US" dirty="0" smtClean="0"/>
            </a:br>
            <a:r>
              <a:rPr lang="en-US" dirty="0" smtClean="0"/>
              <a:t>dispersal</a:t>
            </a:r>
          </a:p>
          <a:p>
            <a:pPr lvl="1"/>
            <a:r>
              <a:rPr lang="en-US" dirty="0" smtClean="0"/>
              <a:t>Reduce exposure, </a:t>
            </a:r>
            <a:br>
              <a:rPr lang="en-US" dirty="0" smtClean="0"/>
            </a:br>
            <a:r>
              <a:rPr lang="en-US" dirty="0" smtClean="0"/>
              <a:t>not eradicate FAD</a:t>
            </a:r>
          </a:p>
          <a:p>
            <a:r>
              <a:rPr lang="en-US" dirty="0" smtClean="0"/>
              <a:t>Habitat alteration</a:t>
            </a:r>
          </a:p>
          <a:p>
            <a:pPr lvl="1"/>
            <a:r>
              <a:rPr lang="en-US" dirty="0" smtClean="0"/>
              <a:t>Create buffer zones</a:t>
            </a:r>
          </a:p>
          <a:p>
            <a:pPr lvl="1"/>
            <a:r>
              <a:rPr lang="en-US" dirty="0" smtClean="0"/>
              <a:t>Change environmental conditions</a:t>
            </a:r>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600" dirty="0" smtClean="0"/>
              <a:t>Manipulating </a:t>
            </a:r>
            <a:r>
              <a:rPr lang="en-US" sz="3600" dirty="0"/>
              <a:t>Wildlife Habitats</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5334000" y="2438400"/>
            <a:ext cx="3333750" cy="2895600"/>
          </a:xfrm>
          <a:prstGeom prst="rect">
            <a:avLst/>
          </a:prstGeom>
          <a:noFill/>
          <a:ln w="38100">
            <a:solidFill>
              <a:srgbClr val="17375E"/>
            </a:solidFill>
          </a:ln>
        </p:spPr>
      </p:pic>
      <p:sp>
        <p:nvSpPr>
          <p:cNvPr id="5" name="Slide Number Placeholder 4"/>
          <p:cNvSpPr>
            <a:spLocks noGrp="1"/>
          </p:cNvSpPr>
          <p:nvPr>
            <p:ph type="sldNum" sz="quarter" idx="4"/>
          </p:nvPr>
        </p:nvSpPr>
        <p:spPr/>
        <p:txBody>
          <a:bodyPr/>
          <a:lstStyle/>
          <a:p>
            <a:fld id="{57ED2D8E-C405-4D4A-A28B-D0EB77E3D0A9}" type="slidenum">
              <a:rPr lang="en-US" smtClean="0"/>
              <a:t>25</a:t>
            </a:fld>
            <a:endParaRPr lang="en-US"/>
          </a:p>
        </p:txBody>
      </p:sp>
    </p:spTree>
    <p:extLst>
      <p:ext uri="{BB962C8B-B14F-4D97-AF65-F5344CB8AC3E}">
        <p14:creationId xmlns:p14="http://schemas.microsoft.com/office/powerpoint/2010/main" val="41899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600" dirty="0"/>
              <a:t>Habitat Manipulation Methods</a:t>
            </a:r>
          </a:p>
        </p:txBody>
      </p:sp>
      <p:sp>
        <p:nvSpPr>
          <p:cNvPr id="2" name="Slide Number Placeholder 1"/>
          <p:cNvSpPr>
            <a:spLocks noGrp="1"/>
          </p:cNvSpPr>
          <p:nvPr>
            <p:ph type="sldNum" sz="quarter" idx="4"/>
          </p:nvPr>
        </p:nvSpPr>
        <p:spPr/>
        <p:txBody>
          <a:bodyPr/>
          <a:lstStyle/>
          <a:p>
            <a:fld id="{57ED2D8E-C405-4D4A-A28B-D0EB77E3D0A9}" type="slidenum">
              <a:rPr lang="en-US" smtClean="0"/>
              <a:t>26</a:t>
            </a:fld>
            <a:endParaRPr lang="en-US"/>
          </a:p>
        </p:txBody>
      </p:sp>
      <p:pic>
        <p:nvPicPr>
          <p:cNvPr id="5122" name="Picture 2" descr="\\Iastate.edu\v med\CFSPH_Group\CFSPH\NAHEMS\NAHEMS_PPT\11_WILD\Images\WILD_Table07_Habitat_Manipulation_Methods\WILD_Table07_Habitat_Manipulation_Methods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7220" b="6549"/>
          <a:stretch/>
        </p:blipFill>
        <p:spPr bwMode="auto">
          <a:xfrm>
            <a:off x="316992" y="1676400"/>
            <a:ext cx="8510016" cy="2954216"/>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96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Change public practices</a:t>
            </a:r>
          </a:p>
          <a:p>
            <a:pPr lvl="1"/>
            <a:r>
              <a:rPr lang="en-US" dirty="0" smtClean="0"/>
              <a:t>Modified hunting practices</a:t>
            </a:r>
          </a:p>
          <a:p>
            <a:pPr lvl="1"/>
            <a:r>
              <a:rPr lang="en-US" dirty="0" smtClean="0"/>
              <a:t>Feeding, baiting wildlife</a:t>
            </a:r>
          </a:p>
          <a:p>
            <a:r>
              <a:rPr lang="en-US" dirty="0" smtClean="0"/>
              <a:t>Education, training</a:t>
            </a:r>
          </a:p>
          <a:p>
            <a:pPr lvl="1"/>
            <a:r>
              <a:rPr lang="en-US" dirty="0" smtClean="0"/>
              <a:t>Hunters, farmers, ranchers</a:t>
            </a:r>
          </a:p>
          <a:p>
            <a:pPr lvl="1"/>
            <a:r>
              <a:rPr lang="en-US" dirty="0" smtClean="0"/>
              <a:t>Control, contain disease</a:t>
            </a:r>
          </a:p>
          <a:p>
            <a:pPr lvl="1"/>
            <a:r>
              <a:rPr lang="en-US" dirty="0" smtClean="0"/>
              <a:t>Rapid identification of sick animals, </a:t>
            </a:r>
            <a:br>
              <a:rPr lang="en-US" dirty="0" smtClean="0"/>
            </a:br>
            <a:r>
              <a:rPr lang="en-US" dirty="0" smtClean="0"/>
              <a:t>odd behavior</a:t>
            </a:r>
            <a:endParaRPr lang="en-US" dirty="0"/>
          </a:p>
          <a:p>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3" name="Title 2"/>
          <p:cNvSpPr>
            <a:spLocks noGrp="1"/>
          </p:cNvSpPr>
          <p:nvPr>
            <p:ph type="title"/>
          </p:nvPr>
        </p:nvSpPr>
        <p:spPr/>
        <p:txBody>
          <a:bodyPr/>
          <a:lstStyle/>
          <a:p>
            <a:r>
              <a:rPr lang="en-US" dirty="0"/>
              <a:t>Education and Training</a:t>
            </a:r>
          </a:p>
        </p:txBody>
      </p:sp>
      <p:sp>
        <p:nvSpPr>
          <p:cNvPr id="4" name="Slide Number Placeholder 3"/>
          <p:cNvSpPr>
            <a:spLocks noGrp="1"/>
          </p:cNvSpPr>
          <p:nvPr>
            <p:ph type="sldNum" sz="quarter" idx="4"/>
          </p:nvPr>
        </p:nvSpPr>
        <p:spPr/>
        <p:txBody>
          <a:bodyPr/>
          <a:lstStyle/>
          <a:p>
            <a:fld id="{57ED2D8E-C405-4D4A-A28B-D0EB77E3D0A9}" type="slidenum">
              <a:rPr lang="en-US" smtClean="0"/>
              <a:t>27</a:t>
            </a:fld>
            <a:endParaRPr lang="en-US"/>
          </a:p>
        </p:txBody>
      </p:sp>
    </p:spTree>
    <p:extLst>
      <p:ext uri="{BB962C8B-B14F-4D97-AF65-F5344CB8AC3E}">
        <p14:creationId xmlns:p14="http://schemas.microsoft.com/office/powerpoint/2010/main" val="1754475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500" dirty="0" smtClean="0"/>
              <a:t>Demonstrating Disease</a:t>
            </a:r>
            <a:r>
              <a:rPr lang="en-US" sz="4500" dirty="0"/>
              <a:t/>
            </a:r>
            <a:br>
              <a:rPr lang="en-US" sz="4500" dirty="0"/>
            </a:br>
            <a:r>
              <a:rPr lang="en-US" sz="4500" dirty="0"/>
              <a:t> </a:t>
            </a:r>
            <a:r>
              <a:rPr lang="en-US" sz="4500" dirty="0" smtClean="0"/>
              <a:t>Freedom</a:t>
            </a:r>
            <a:endParaRPr lang="en-US" sz="4500" dirty="0"/>
          </a:p>
        </p:txBody>
      </p:sp>
    </p:spTree>
    <p:extLst>
      <p:ext uri="{BB962C8B-B14F-4D97-AF65-F5344CB8AC3E}">
        <p14:creationId xmlns:p14="http://schemas.microsoft.com/office/powerpoint/2010/main" val="63458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May be required to reestablish </a:t>
            </a:r>
            <a:r>
              <a:rPr lang="en-US" dirty="0" smtClean="0"/>
              <a:t>trade</a:t>
            </a:r>
          </a:p>
          <a:p>
            <a:r>
              <a:rPr lang="en-US" dirty="0" smtClean="0"/>
              <a:t>Wildlife-specific surveillance plan may need to be developed</a:t>
            </a:r>
          </a:p>
          <a:p>
            <a:r>
              <a:rPr lang="en-US" dirty="0" smtClean="0"/>
              <a:t>Not always feasible, practical </a:t>
            </a:r>
            <a:br>
              <a:rPr lang="en-US" dirty="0" smtClean="0"/>
            </a:br>
            <a:r>
              <a:rPr lang="en-US" dirty="0" smtClean="0"/>
              <a:t>for wildlife</a:t>
            </a:r>
          </a:p>
          <a:p>
            <a:r>
              <a:rPr lang="en-US" i="1" dirty="0"/>
              <a:t>FAD </a:t>
            </a:r>
            <a:r>
              <a:rPr lang="en-US" i="1" dirty="0" err="1"/>
              <a:t>PReP</a:t>
            </a:r>
            <a:r>
              <a:rPr lang="en-US" i="1" dirty="0"/>
              <a:t>/NAHEMS Guidelines: Surveillance, Epidemiology, </a:t>
            </a:r>
            <a:r>
              <a:rPr lang="en-US" i="1" dirty="0" smtClean="0"/>
              <a:t/>
            </a:r>
            <a:br>
              <a:rPr lang="en-US" i="1" dirty="0" smtClean="0"/>
            </a:br>
            <a:r>
              <a:rPr lang="en-US" i="1" dirty="0" smtClean="0"/>
              <a:t>and </a:t>
            </a:r>
            <a:r>
              <a:rPr lang="en-US" i="1" dirty="0"/>
              <a:t>Tracing</a:t>
            </a:r>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400" dirty="0"/>
              <a:t>Demonstrating </a:t>
            </a:r>
            <a:r>
              <a:rPr lang="en-US" sz="3400" dirty="0" smtClean="0"/>
              <a:t>Disease Freedom</a:t>
            </a:r>
            <a:endParaRPr lang="en-US" sz="3400" dirty="0"/>
          </a:p>
        </p:txBody>
      </p:sp>
      <p:sp>
        <p:nvSpPr>
          <p:cNvPr id="4" name="Slide Number Placeholder 3"/>
          <p:cNvSpPr>
            <a:spLocks noGrp="1"/>
          </p:cNvSpPr>
          <p:nvPr>
            <p:ph type="sldNum" sz="quarter" idx="4"/>
          </p:nvPr>
        </p:nvSpPr>
        <p:spPr/>
        <p:txBody>
          <a:bodyPr/>
          <a:lstStyle/>
          <a:p>
            <a:fld id="{57ED2D8E-C405-4D4A-A28B-D0EB77E3D0A9}" type="slidenum">
              <a:rPr lang="en-US" smtClean="0"/>
              <a:t>29</a:t>
            </a:fld>
            <a:endParaRPr lang="en-US"/>
          </a:p>
        </p:txBody>
      </p:sp>
    </p:spTree>
    <p:extLst>
      <p:ext uri="{BB962C8B-B14F-4D97-AF65-F5344CB8AC3E}">
        <p14:creationId xmlns:p14="http://schemas.microsoft.com/office/powerpoint/2010/main" val="284652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APHIS coordinates with agencies with jurisdiction</a:t>
            </a:r>
          </a:p>
          <a:p>
            <a:r>
              <a:rPr lang="en-US" dirty="0" smtClean="0"/>
              <a:t>Resource constraints</a:t>
            </a:r>
          </a:p>
          <a:p>
            <a:r>
              <a:rPr lang="en-US" dirty="0" smtClean="0"/>
              <a:t>Simultaneous activities</a:t>
            </a:r>
          </a:p>
          <a:p>
            <a:r>
              <a:rPr lang="en-US" dirty="0" smtClean="0"/>
              <a:t>Varying feasibility</a:t>
            </a:r>
          </a:p>
          <a:p>
            <a:r>
              <a:rPr lang="en-US" dirty="0" smtClean="0"/>
              <a:t>Success depends on:</a:t>
            </a:r>
          </a:p>
          <a:p>
            <a:pPr lvl="1"/>
            <a:r>
              <a:rPr lang="en-US" dirty="0" smtClean="0"/>
              <a:t>Species, animal density/distribution, topography, practicality</a:t>
            </a:r>
          </a:p>
        </p:txBody>
      </p:sp>
      <p:sp>
        <p:nvSpPr>
          <p:cNvPr id="30" name="Date Placeholder 29"/>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25" name="Footer Placeholder 2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lstStyle/>
          <a:p>
            <a:r>
              <a:rPr lang="en-US" smtClean="0"/>
              <a:t>Wildlife Management</a:t>
            </a:r>
            <a:endParaRPr lang="en-US" dirty="0"/>
          </a:p>
        </p:txBody>
      </p:sp>
      <p:sp>
        <p:nvSpPr>
          <p:cNvPr id="2" name="Slide Number Placeholder 1"/>
          <p:cNvSpPr>
            <a:spLocks noGrp="1"/>
          </p:cNvSpPr>
          <p:nvPr>
            <p:ph type="sldNum" sz="quarter" idx="4"/>
          </p:nvPr>
        </p:nvSpPr>
        <p:spPr/>
        <p:txBody>
          <a:bodyPr/>
          <a:lstStyle/>
          <a:p>
            <a:fld id="{57ED2D8E-C405-4D4A-A28B-D0EB77E3D0A9}" type="slidenum">
              <a:rPr lang="en-US" smtClean="0"/>
              <a:t>3</a:t>
            </a:fld>
            <a:endParaRPr lang="en-US"/>
          </a:p>
        </p:txBody>
      </p:sp>
    </p:spTree>
    <p:extLst>
      <p:ext uri="{BB962C8B-B14F-4D97-AF65-F5344CB8AC3E}">
        <p14:creationId xmlns:p14="http://schemas.microsoft.com/office/powerpoint/2010/main" val="4048374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5791200" cy="4953000"/>
          </a:xfrm>
        </p:spPr>
        <p:txBody>
          <a:bodyPr>
            <a:normAutofit/>
          </a:bodyPr>
          <a:lstStyle/>
          <a:p>
            <a:r>
              <a:rPr lang="en-US" sz="2600" dirty="0" smtClean="0"/>
              <a:t>FAD </a:t>
            </a:r>
            <a:r>
              <a:rPr lang="en-US" sz="2600" dirty="0" err="1" smtClean="0"/>
              <a:t>PReP</a:t>
            </a:r>
            <a:r>
              <a:rPr lang="en-US" sz="2600" dirty="0" smtClean="0"/>
              <a:t>/NAHEMS Guidelines: Wildlife </a:t>
            </a:r>
            <a:r>
              <a:rPr lang="en-US" sz="2600" dirty="0"/>
              <a:t>Management and Vector Control for an FAD Response in Domestic Livestock </a:t>
            </a:r>
            <a:endParaRPr lang="en-US" sz="2600" dirty="0" smtClean="0"/>
          </a:p>
          <a:p>
            <a:pPr marL="0" indent="0">
              <a:buNone/>
            </a:pPr>
            <a:r>
              <a:rPr lang="en-US" sz="2200" dirty="0"/>
              <a:t> </a:t>
            </a:r>
            <a:r>
              <a:rPr lang="en-US" sz="2200" dirty="0" smtClean="0"/>
              <a:t>  </a:t>
            </a:r>
            <a:r>
              <a:rPr lang="en-US" sz="2200" dirty="0" smtClean="0">
                <a:hlinkClick r:id="rId4"/>
              </a:rPr>
              <a:t>http://www.aphis.usda.gov/fadprep</a:t>
            </a:r>
            <a:endParaRPr lang="en-US" sz="2200" dirty="0" smtClean="0"/>
          </a:p>
          <a:p>
            <a:pPr marL="0" indent="0">
              <a:buNone/>
            </a:pPr>
            <a:endParaRPr lang="en-US" sz="2200" dirty="0" smtClean="0"/>
          </a:p>
          <a:p>
            <a:r>
              <a:rPr lang="en-US" sz="2600" dirty="0" smtClean="0"/>
              <a:t>Wildlife </a:t>
            </a:r>
            <a:r>
              <a:rPr lang="en-US" sz="2600" dirty="0"/>
              <a:t>Management and Vector Control web-based training </a:t>
            </a:r>
            <a:r>
              <a:rPr lang="en-US" sz="2600" dirty="0" smtClean="0"/>
              <a:t>module</a:t>
            </a:r>
            <a:endParaRPr lang="en-US" sz="2400" dirty="0"/>
          </a:p>
          <a:p>
            <a:pPr marL="457200" lvl="1" indent="0">
              <a:buNone/>
            </a:pPr>
            <a:r>
              <a:rPr lang="en-US" sz="2200" dirty="0" smtClean="0">
                <a:hlinkClick r:id="rId5"/>
              </a:rPr>
              <a:t>http</a:t>
            </a:r>
            <a:r>
              <a:rPr lang="en-US" sz="2200" dirty="0">
                <a:hlinkClick r:id="rId5"/>
              </a:rPr>
              <a:t>://naherc.cfsph.iastate.edu</a:t>
            </a:r>
            <a:r>
              <a:rPr lang="en-US" sz="2200" dirty="0" smtClean="0">
                <a:hlinkClick r:id="rId5"/>
              </a:rPr>
              <a:t>/</a:t>
            </a:r>
            <a:endParaRPr lang="en-US" sz="2200" dirty="0"/>
          </a:p>
        </p:txBody>
      </p:sp>
      <p:sp>
        <p:nvSpPr>
          <p:cNvPr id="3" name="Date Placeholder 2"/>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16675"/>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5" name="Slide Number Placeholder 4"/>
          <p:cNvSpPr>
            <a:spLocks noGrp="1"/>
          </p:cNvSpPr>
          <p:nvPr>
            <p:ph type="sldNum" sz="quarter" idx="4"/>
          </p:nvPr>
        </p:nvSpPr>
        <p:spPr/>
        <p:txBody>
          <a:bodyPr/>
          <a:lstStyle/>
          <a:p>
            <a:fld id="{E4B983C0-672C-44C6-B0B9-936542BF9B9F}" type="slidenum">
              <a:rPr lang="en-US" smtClean="0"/>
              <a:t>30</a:t>
            </a:fld>
            <a:endParaRPr lang="en-US"/>
          </a:p>
        </p:txBody>
      </p:sp>
      <p:sp>
        <p:nvSpPr>
          <p:cNvPr id="6" name="Title 5"/>
          <p:cNvSpPr>
            <a:spLocks noGrp="1"/>
          </p:cNvSpPr>
          <p:nvPr>
            <p:ph type="title"/>
          </p:nvPr>
        </p:nvSpPr>
        <p:spPr/>
        <p:txBody>
          <a:bodyPr/>
          <a:lstStyle/>
          <a:p>
            <a:r>
              <a:rPr lang="en-US" dirty="0"/>
              <a:t>For More Information</a:t>
            </a:r>
          </a:p>
        </p:txBody>
      </p:sp>
      <p:pic>
        <p:nvPicPr>
          <p:cNvPr id="7" name="Picture 2" descr="H:\CFSPH\NAHEMS\NAHEMS_PPT\11_WILD\FADPReP_WILD_COVER_July17201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76504" y="1905000"/>
            <a:ext cx="2786496" cy="360605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4220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105400" cy="4953000"/>
          </a:xfrm>
        </p:spPr>
        <p:txBody>
          <a:bodyPr>
            <a:normAutofit/>
          </a:bodyPr>
          <a:lstStyle/>
          <a:p>
            <a:pPr marL="0" indent="0">
              <a:buNone/>
            </a:pPr>
            <a:r>
              <a:rPr lang="en-US" sz="2600" dirty="0"/>
              <a:t>Authors (CFSPH)</a:t>
            </a:r>
          </a:p>
          <a:p>
            <a:pPr>
              <a:spcBef>
                <a:spcPts val="600"/>
              </a:spcBef>
              <a:tabLst>
                <a:tab pos="1149350" algn="l"/>
              </a:tabLst>
            </a:pPr>
            <a:r>
              <a:rPr lang="en-US" sz="2200" dirty="0"/>
              <a:t>Glenda Dvorak, DVM, MS, </a:t>
            </a:r>
            <a:r>
              <a:rPr lang="en-US" sz="2200" dirty="0" smtClean="0"/>
              <a:t/>
            </a:r>
            <a:br>
              <a:rPr lang="en-US" sz="2200" dirty="0" smtClean="0"/>
            </a:br>
            <a:r>
              <a:rPr lang="en-US" sz="2200" dirty="0" smtClean="0"/>
              <a:t>MPH</a:t>
            </a:r>
            <a:r>
              <a:rPr lang="en-US" sz="2200" dirty="0"/>
              <a:t>, DACVPM</a:t>
            </a:r>
          </a:p>
          <a:p>
            <a:pPr>
              <a:spcBef>
                <a:spcPts val="600"/>
              </a:spcBef>
              <a:tabLst>
                <a:tab pos="1149350" algn="l"/>
              </a:tabLst>
            </a:pPr>
            <a:r>
              <a:rPr lang="en-US" sz="2200" dirty="0"/>
              <a:t>Nicole </a:t>
            </a:r>
            <a:r>
              <a:rPr lang="en-US" sz="2200" dirty="0" err="1"/>
              <a:t>Seda</a:t>
            </a:r>
            <a:r>
              <a:rPr lang="en-US" sz="2200" dirty="0"/>
              <a:t>, BS</a:t>
            </a:r>
          </a:p>
          <a:p>
            <a:pPr>
              <a:spcBef>
                <a:spcPts val="600"/>
              </a:spcBef>
              <a:tabLst>
                <a:tab pos="1149350" algn="l"/>
              </a:tabLst>
            </a:pPr>
            <a:r>
              <a:rPr lang="en-US" sz="2200" dirty="0"/>
              <a:t>Meghan Blankenship, BS</a:t>
            </a:r>
          </a:p>
          <a:p>
            <a:pPr>
              <a:spcBef>
                <a:spcPts val="600"/>
              </a:spcBef>
              <a:tabLst>
                <a:tab pos="1149350" algn="l"/>
              </a:tabLst>
            </a:pPr>
            <a:r>
              <a:rPr lang="en-US" sz="2200" dirty="0"/>
              <a:t>Heather Allen, PhD, </a:t>
            </a:r>
            <a:r>
              <a:rPr lang="en-US" sz="2200" dirty="0" smtClean="0"/>
              <a:t>MPA</a:t>
            </a:r>
          </a:p>
          <a:p>
            <a:pPr>
              <a:spcBef>
                <a:spcPts val="600"/>
              </a:spcBef>
              <a:tabLst>
                <a:tab pos="1149350" algn="l"/>
              </a:tabLst>
            </a:pPr>
            <a:endParaRPr lang="en-US" sz="2200" dirty="0"/>
          </a:p>
          <a:p>
            <a:pPr marL="0" indent="0">
              <a:spcBef>
                <a:spcPts val="600"/>
              </a:spcBef>
              <a:buNone/>
              <a:tabLst>
                <a:tab pos="1149350" algn="l"/>
              </a:tabLst>
            </a:pPr>
            <a:r>
              <a:rPr lang="en-US" sz="2600" dirty="0"/>
              <a:t>Contributor (USDA)</a:t>
            </a:r>
          </a:p>
          <a:p>
            <a:pPr>
              <a:spcBef>
                <a:spcPts val="600"/>
              </a:spcBef>
              <a:tabLst>
                <a:tab pos="1149350" algn="l"/>
              </a:tabLst>
            </a:pPr>
            <a:r>
              <a:rPr lang="en-US" sz="2200" dirty="0"/>
              <a:t>Jonathan Zack, </a:t>
            </a:r>
            <a:r>
              <a:rPr lang="en-US" sz="2200" dirty="0" smtClean="0"/>
              <a:t>DVM</a:t>
            </a:r>
            <a:endParaRPr lang="en-US" sz="2200" dirty="0"/>
          </a:p>
        </p:txBody>
      </p:sp>
      <p:sp>
        <p:nvSpPr>
          <p:cNvPr id="3" name="Date Placeholder 2"/>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6" name="Title 5"/>
          <p:cNvSpPr>
            <a:spLocks noGrp="1"/>
          </p:cNvSpPr>
          <p:nvPr>
            <p:ph type="title"/>
          </p:nvPr>
        </p:nvSpPr>
        <p:spPr/>
        <p:txBody>
          <a:bodyPr/>
          <a:lstStyle/>
          <a:p>
            <a:r>
              <a:rPr lang="en-US" dirty="0"/>
              <a:t>Guidelines Content</a:t>
            </a:r>
          </a:p>
        </p:txBody>
      </p:sp>
      <p:sp>
        <p:nvSpPr>
          <p:cNvPr id="8" name="Slide Number Placeholder 7"/>
          <p:cNvSpPr>
            <a:spLocks noGrp="1"/>
          </p:cNvSpPr>
          <p:nvPr>
            <p:ph type="sldNum" sz="quarter" idx="4"/>
          </p:nvPr>
        </p:nvSpPr>
        <p:spPr/>
        <p:txBody>
          <a:bodyPr/>
          <a:lstStyle/>
          <a:p>
            <a:fld id="{57ED2D8E-C405-4D4A-A28B-D0EB77E3D0A9}" type="slidenum">
              <a:rPr lang="en-US" smtClean="0"/>
              <a:t>31</a:t>
            </a:fld>
            <a:endParaRPr lang="en-US"/>
          </a:p>
        </p:txBody>
      </p:sp>
      <p:pic>
        <p:nvPicPr>
          <p:cNvPr id="9" name="Picture 2" descr="H:\CFSPH\NAHEMS\NAHEMS_PPT\11_WILD\FADPReP_WILD_COVER_July1720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6504" y="1905000"/>
            <a:ext cx="2786496" cy="360605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2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867400" cy="4953000"/>
          </a:xfrm>
        </p:spPr>
        <p:txBody>
          <a:bodyPr>
            <a:normAutofit/>
          </a:bodyPr>
          <a:lstStyle/>
          <a:p>
            <a:pPr marL="0" indent="0">
              <a:buNone/>
            </a:pPr>
            <a:r>
              <a:rPr lang="en-US" sz="2600" dirty="0" smtClean="0"/>
              <a:t>Reviewers (USDA)</a:t>
            </a:r>
          </a:p>
          <a:p>
            <a:pPr>
              <a:spcBef>
                <a:spcPts val="600"/>
              </a:spcBef>
              <a:tabLst>
                <a:tab pos="1149350" algn="l"/>
              </a:tabLst>
            </a:pPr>
            <a:r>
              <a:rPr lang="en-US" sz="2200" dirty="0"/>
              <a:t>Randall </a:t>
            </a:r>
            <a:r>
              <a:rPr lang="en-US" sz="2200" dirty="0" err="1"/>
              <a:t>Levings</a:t>
            </a:r>
            <a:r>
              <a:rPr lang="en-US" sz="2200" dirty="0"/>
              <a:t>, DVM, MS</a:t>
            </a:r>
          </a:p>
          <a:p>
            <a:pPr>
              <a:spcBef>
                <a:spcPts val="600"/>
              </a:spcBef>
              <a:tabLst>
                <a:tab pos="1149350" algn="l"/>
              </a:tabLst>
            </a:pPr>
            <a:r>
              <a:rPr lang="en-US" sz="2200" dirty="0"/>
              <a:t>Randall Crom, DVM </a:t>
            </a:r>
          </a:p>
          <a:p>
            <a:pPr>
              <a:spcBef>
                <a:spcPts val="600"/>
              </a:spcBef>
              <a:tabLst>
                <a:tab pos="1149350" algn="l"/>
              </a:tabLst>
            </a:pPr>
            <a:r>
              <a:rPr lang="en-US" sz="2200" dirty="0" smtClean="0"/>
              <a:t>Michael Messenger, PhD</a:t>
            </a:r>
          </a:p>
          <a:p>
            <a:pPr>
              <a:spcBef>
                <a:spcPts val="600"/>
              </a:spcBef>
              <a:tabLst>
                <a:tab pos="1149350" algn="l"/>
              </a:tabLst>
            </a:pPr>
            <a:r>
              <a:rPr lang="en-US" sz="2200" dirty="0"/>
              <a:t>Michael David MS, VMD, </a:t>
            </a:r>
            <a:r>
              <a:rPr lang="en-US" sz="2200" dirty="0" smtClean="0"/>
              <a:t>MPH</a:t>
            </a:r>
          </a:p>
          <a:p>
            <a:pPr>
              <a:spcBef>
                <a:spcPts val="600"/>
              </a:spcBef>
              <a:tabLst>
                <a:tab pos="1149350" algn="l"/>
              </a:tabLst>
            </a:pPr>
            <a:r>
              <a:rPr lang="en-US" sz="2200" dirty="0"/>
              <a:t>Wildlife Disease Steering Committee </a:t>
            </a:r>
          </a:p>
          <a:p>
            <a:pPr marL="0" indent="0">
              <a:spcBef>
                <a:spcPts val="600"/>
              </a:spcBef>
              <a:buNone/>
              <a:tabLst>
                <a:tab pos="1149350" algn="l"/>
              </a:tabLst>
            </a:pPr>
            <a:r>
              <a:rPr lang="en-US" sz="2600" dirty="0" smtClean="0"/>
              <a:t>Subject Matter Experts</a:t>
            </a:r>
            <a:endParaRPr lang="en-US" sz="2600" dirty="0"/>
          </a:p>
          <a:p>
            <a:pPr>
              <a:spcBef>
                <a:spcPts val="600"/>
              </a:spcBef>
              <a:tabLst>
                <a:tab pos="1149350" algn="l"/>
              </a:tabLst>
            </a:pPr>
            <a:r>
              <a:rPr lang="en-US" sz="2200" dirty="0"/>
              <a:t>Claudio L </a:t>
            </a:r>
            <a:r>
              <a:rPr lang="en-US" sz="2200" dirty="0" err="1" smtClean="0"/>
              <a:t>Afonso</a:t>
            </a:r>
            <a:endParaRPr lang="en-US" sz="2200" dirty="0" smtClean="0"/>
          </a:p>
          <a:p>
            <a:pPr>
              <a:spcBef>
                <a:spcPts val="600"/>
              </a:spcBef>
              <a:tabLst>
                <a:tab pos="1149350" algn="l"/>
              </a:tabLst>
            </a:pPr>
            <a:r>
              <a:rPr lang="en-US" sz="2200" dirty="0"/>
              <a:t>Samantha Gibbs, DVM, </a:t>
            </a:r>
            <a:r>
              <a:rPr lang="en-US" sz="2200" dirty="0" smtClean="0"/>
              <a:t>PhD</a:t>
            </a:r>
          </a:p>
          <a:p>
            <a:pPr>
              <a:spcBef>
                <a:spcPts val="600"/>
              </a:spcBef>
              <a:tabLst>
                <a:tab pos="1149350" algn="l"/>
              </a:tabLst>
            </a:pPr>
            <a:r>
              <a:rPr lang="en-US" sz="2200" dirty="0"/>
              <a:t>D. Scott McVey, DVM, PhD, </a:t>
            </a:r>
            <a:r>
              <a:rPr lang="en-US" sz="2200" dirty="0" smtClean="0"/>
              <a:t>DACVM</a:t>
            </a:r>
          </a:p>
          <a:p>
            <a:pPr>
              <a:spcBef>
                <a:spcPts val="600"/>
              </a:spcBef>
              <a:tabLst>
                <a:tab pos="1149350" algn="l"/>
              </a:tabLst>
            </a:pPr>
            <a:r>
              <a:rPr lang="en-US" sz="2200" dirty="0"/>
              <a:t>David Suarez, DVM</a:t>
            </a:r>
            <a:endParaRPr lang="en-US" sz="2200" dirty="0" smtClean="0"/>
          </a:p>
          <a:p>
            <a:pPr>
              <a:spcBef>
                <a:spcPts val="600"/>
              </a:spcBef>
              <a:tabLst>
                <a:tab pos="1149350" algn="l"/>
              </a:tabLst>
            </a:pPr>
            <a:endParaRPr lang="en-US" sz="2200" dirty="0" smtClean="0"/>
          </a:p>
        </p:txBody>
      </p:sp>
      <p:sp>
        <p:nvSpPr>
          <p:cNvPr id="3" name="Date Placeholder 2"/>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5" name="Slide Number Placeholder 4"/>
          <p:cNvSpPr>
            <a:spLocks noGrp="1"/>
          </p:cNvSpPr>
          <p:nvPr>
            <p:ph type="sldNum" sz="quarter" idx="4"/>
          </p:nvPr>
        </p:nvSpPr>
        <p:spPr/>
        <p:txBody>
          <a:bodyPr/>
          <a:lstStyle/>
          <a:p>
            <a:fld id="{0D2D7273-9C0D-4845-8627-539564CD150B}" type="slidenum">
              <a:rPr lang="en-US" smtClean="0"/>
              <a:t>32</a:t>
            </a:fld>
            <a:endParaRPr lang="en-US"/>
          </a:p>
        </p:txBody>
      </p:sp>
      <p:sp>
        <p:nvSpPr>
          <p:cNvPr id="6" name="Title 5"/>
          <p:cNvSpPr>
            <a:spLocks noGrp="1"/>
          </p:cNvSpPr>
          <p:nvPr>
            <p:ph type="title"/>
          </p:nvPr>
        </p:nvSpPr>
        <p:spPr/>
        <p:txBody>
          <a:bodyPr/>
          <a:lstStyle/>
          <a:p>
            <a:r>
              <a:rPr lang="en-US" dirty="0"/>
              <a:t>Guidelines Content</a:t>
            </a:r>
          </a:p>
        </p:txBody>
      </p:sp>
      <p:pic>
        <p:nvPicPr>
          <p:cNvPr id="9" name="Picture 2" descr="H:\CFSPH\NAHEMS\NAHEMS_PPT\11_WILD\FADPReP_WILD_COVER_July1720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6504" y="1905000"/>
            <a:ext cx="2786496" cy="360605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4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17"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6" name="Rectangle 3"/>
          <p:cNvSpPr txBox="1">
            <a:spLocks noChangeArrowheads="1"/>
          </p:cNvSpPr>
          <p:nvPr/>
        </p:nvSpPr>
        <p:spPr>
          <a:xfrm>
            <a:off x="1219200" y="5486400"/>
            <a:ext cx="7239000" cy="838200"/>
          </a:xfrm>
          <a:prstGeom prst="rect">
            <a:avLst/>
          </a:prstGeom>
        </p:spPr>
        <p:txBody>
          <a:bodyPr vert="horz" lIns="91440" tIns="45720" rIns="91440" bIns="45720" rtlCol="0">
            <a:normAutofit/>
          </a:bodyPr>
          <a:lstStyle/>
          <a:p>
            <a:pPr marL="171450" indent="-173038">
              <a:spcBef>
                <a:spcPts val="600"/>
              </a:spcBef>
              <a:tabLst>
                <a:tab pos="1149350" algn="l"/>
              </a:tabLst>
            </a:pPr>
            <a:r>
              <a:rPr lang="en-US" sz="1200" dirty="0" smtClean="0">
                <a:latin typeface="Verdana" panose="020B0604030504040204" pitchFamily="34" charset="0"/>
                <a:ea typeface="Verdana" panose="020B0604030504040204" pitchFamily="34" charset="0"/>
                <a:cs typeface="Verdana" panose="020B0604030504040204" pitchFamily="34" charset="0"/>
              </a:rPr>
              <a:t>PPT Authors: </a:t>
            </a:r>
            <a:r>
              <a:rPr lang="en-US" sz="1200" dirty="0">
                <a:latin typeface="Verdana" panose="020B0604030504040204" pitchFamily="34" charset="0"/>
                <a:ea typeface="Verdana" panose="020B0604030504040204" pitchFamily="34" charset="0"/>
                <a:cs typeface="Verdana" panose="020B0604030504040204" pitchFamily="34" charset="0"/>
              </a:rPr>
              <a:t>Abbey </a:t>
            </a:r>
            <a:r>
              <a:rPr lang="en-US" sz="1200" dirty="0" smtClean="0">
                <a:latin typeface="Verdana" panose="020B0604030504040204" pitchFamily="34" charset="0"/>
                <a:ea typeface="Verdana" panose="020B0604030504040204" pitchFamily="34" charset="0"/>
                <a:cs typeface="Verdana" panose="020B0604030504040204" pitchFamily="34" charset="0"/>
              </a:rPr>
              <a:t>Smith, </a:t>
            </a:r>
            <a:r>
              <a:rPr lang="en-US" sz="1200" dirty="0">
                <a:latin typeface="Verdana" panose="020B0604030504040204" pitchFamily="34" charset="0"/>
                <a:ea typeface="Verdana" panose="020B0604030504040204" pitchFamily="34" charset="0"/>
                <a:cs typeface="Verdana" panose="020B0604030504040204" pitchFamily="34" charset="0"/>
              </a:rPr>
              <a:t>S</a:t>
            </a:r>
            <a:r>
              <a:rPr lang="en-US" sz="1200" dirty="0" smtClean="0">
                <a:latin typeface="Verdana" panose="020B0604030504040204" pitchFamily="34" charset="0"/>
                <a:ea typeface="Verdana" panose="020B0604030504040204" pitchFamily="34" charset="0"/>
                <a:cs typeface="Verdana" panose="020B0604030504040204" pitchFamily="34" charset="0"/>
              </a:rPr>
              <a:t>tudent Intern; Janice Mogan, DVM</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171450" indent="-173038">
              <a:spcBef>
                <a:spcPts val="600"/>
              </a:spcBef>
              <a:tabLst>
                <a:tab pos="1149350" algn="l"/>
              </a:tabLst>
            </a:pPr>
            <a:r>
              <a:rPr lang="en-US" sz="1200" dirty="0" smtClean="0">
                <a:latin typeface="Verdana" panose="020B0604030504040204" pitchFamily="34" charset="0"/>
                <a:ea typeface="Verdana" panose="020B0604030504040204" pitchFamily="34" charset="0"/>
                <a:cs typeface="Verdana" panose="020B0604030504040204" pitchFamily="34" charset="0"/>
              </a:rPr>
              <a:t>Reviewers: </a:t>
            </a:r>
            <a:r>
              <a:rPr lang="en-US" sz="1200" dirty="0">
                <a:latin typeface="Verdana" panose="020B0604030504040204" pitchFamily="34" charset="0"/>
                <a:ea typeface="Verdana" panose="020B0604030504040204" pitchFamily="34" charset="0"/>
                <a:cs typeface="Verdana" panose="020B0604030504040204" pitchFamily="34" charset="0"/>
              </a:rPr>
              <a:t>Glenda Dvorak, DVM, MPH, </a:t>
            </a:r>
            <a:r>
              <a:rPr lang="en-US" sz="1200" dirty="0" smtClean="0">
                <a:latin typeface="Verdana" panose="020B0604030504040204" pitchFamily="34" charset="0"/>
                <a:ea typeface="Verdana" panose="020B0604030504040204" pitchFamily="34" charset="0"/>
                <a:cs typeface="Verdana" panose="020B0604030504040204" pitchFamily="34" charset="0"/>
              </a:rPr>
              <a:t>DACVPM; Heather Allen, </a:t>
            </a:r>
            <a:r>
              <a:rPr lang="en-US" sz="1200" dirty="0">
                <a:latin typeface="Verdana" panose="020B0604030504040204" pitchFamily="34" charset="0"/>
                <a:ea typeface="Verdana" panose="020B0604030504040204" pitchFamily="34" charset="0"/>
                <a:cs typeface="Verdana" panose="020B0604030504040204" pitchFamily="34" charset="0"/>
              </a:rPr>
              <a:t>PhD, MPA</a:t>
            </a:r>
          </a:p>
        </p:txBody>
      </p:sp>
    </p:spTree>
    <p:extLst>
      <p:ext uri="{BB962C8B-B14F-4D97-AF65-F5344CB8AC3E}">
        <p14:creationId xmlns:p14="http://schemas.microsoft.com/office/powerpoint/2010/main" val="14858309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500" dirty="0"/>
              <a:t>Assessment of Wildlife </a:t>
            </a:r>
            <a:r>
              <a:rPr lang="en-US" sz="4500" dirty="0" smtClean="0"/>
              <a:t>Involvement</a:t>
            </a:r>
            <a:endParaRPr lang="en-US" sz="4500" dirty="0"/>
          </a:p>
        </p:txBody>
      </p:sp>
    </p:spTree>
    <p:extLst>
      <p:ext uri="{BB962C8B-B14F-4D97-AF65-F5344CB8AC3E}">
        <p14:creationId xmlns:p14="http://schemas.microsoft.com/office/powerpoint/2010/main" val="31117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1219200"/>
          </a:xfrm>
        </p:spPr>
        <p:txBody>
          <a:bodyPr>
            <a:normAutofit/>
          </a:bodyPr>
          <a:lstStyle/>
          <a:p>
            <a:r>
              <a:rPr lang="en-US" sz="2600" dirty="0" smtClean="0"/>
              <a:t>Determine level of infection risk, transmission</a:t>
            </a:r>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a:xfrm>
            <a:off x="114300" y="152400"/>
            <a:ext cx="8915400" cy="838200"/>
          </a:xfrm>
        </p:spPr>
        <p:txBody>
          <a:bodyPr>
            <a:normAutofit/>
          </a:bodyPr>
          <a:lstStyle/>
          <a:p>
            <a:r>
              <a:rPr lang="en-US" sz="3200" dirty="0"/>
              <a:t>Zone, Area, and Premises Designations</a:t>
            </a:r>
          </a:p>
        </p:txBody>
      </p:sp>
      <p:pic>
        <p:nvPicPr>
          <p:cNvPr id="5" name="Picture 4"/>
          <p:cNvPicPr/>
          <p:nvPr/>
        </p:nvPicPr>
        <p:blipFill rotWithShape="1">
          <a:blip r:embed="rId3" cstate="print">
            <a:extLst>
              <a:ext uri="{28A0092B-C50C-407E-A947-70E740481C1C}">
                <a14:useLocalDpi xmlns:a14="http://schemas.microsoft.com/office/drawing/2010/main"/>
              </a:ext>
            </a:extLst>
          </a:blip>
          <a:srcRect t="8772" b="3634"/>
          <a:stretch/>
        </p:blipFill>
        <p:spPr>
          <a:xfrm>
            <a:off x="838200" y="1828800"/>
            <a:ext cx="7543800" cy="4343400"/>
          </a:xfrm>
          <a:prstGeom prst="rect">
            <a:avLst/>
          </a:prstGeom>
          <a:ln w="38100">
            <a:solidFill>
              <a:srgbClr val="17375E"/>
            </a:solidFill>
          </a:ln>
        </p:spPr>
      </p:pic>
      <p:sp>
        <p:nvSpPr>
          <p:cNvPr id="2" name="Slide Number Placeholder 1"/>
          <p:cNvSpPr>
            <a:spLocks noGrp="1"/>
          </p:cNvSpPr>
          <p:nvPr>
            <p:ph type="sldNum" sz="quarter" idx="4"/>
          </p:nvPr>
        </p:nvSpPr>
        <p:spPr/>
        <p:txBody>
          <a:bodyPr/>
          <a:lstStyle/>
          <a:p>
            <a:fld id="{57ED2D8E-C405-4D4A-A28B-D0EB77E3D0A9}" type="slidenum">
              <a:rPr lang="en-US" smtClean="0"/>
              <a:t>5</a:t>
            </a:fld>
            <a:endParaRPr lang="en-US"/>
          </a:p>
        </p:txBody>
      </p:sp>
    </p:spTree>
    <p:extLst>
      <p:ext uri="{BB962C8B-B14F-4D97-AF65-F5344CB8AC3E}">
        <p14:creationId xmlns:p14="http://schemas.microsoft.com/office/powerpoint/2010/main" val="4016265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Assess which wildlife species exist in Control Area</a:t>
            </a:r>
          </a:p>
          <a:p>
            <a:r>
              <a:rPr lang="en-US" dirty="0" smtClean="0"/>
              <a:t>Determine infection and risk</a:t>
            </a:r>
          </a:p>
          <a:p>
            <a:r>
              <a:rPr lang="en-US" dirty="0" smtClean="0"/>
              <a:t>Considerations</a:t>
            </a:r>
          </a:p>
          <a:p>
            <a:pPr lvl="1"/>
            <a:r>
              <a:rPr lang="en-US" dirty="0" smtClean="0"/>
              <a:t>Species present</a:t>
            </a:r>
          </a:p>
          <a:p>
            <a:pPr lvl="1"/>
            <a:r>
              <a:rPr lang="en-US" dirty="0" smtClean="0"/>
              <a:t>Susceptibility of wildlife to FAD</a:t>
            </a:r>
          </a:p>
          <a:p>
            <a:pPr lvl="1"/>
            <a:r>
              <a:rPr lang="en-US" dirty="0" smtClean="0"/>
              <a:t>Potential spread of disease agent</a:t>
            </a:r>
          </a:p>
          <a:p>
            <a:pPr lvl="1"/>
            <a:r>
              <a:rPr lang="en-US" dirty="0" smtClean="0"/>
              <a:t>Level of exposure and interaction</a:t>
            </a:r>
            <a:endParaRPr lang="en-US" dirty="0"/>
          </a:p>
          <a:p>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lstStyle/>
          <a:p>
            <a:r>
              <a:rPr lang="en-US" dirty="0" smtClean="0"/>
              <a:t>Assessment </a:t>
            </a:r>
            <a:r>
              <a:rPr lang="en-US" dirty="0"/>
              <a:t>Parameters</a:t>
            </a:r>
          </a:p>
        </p:txBody>
      </p:sp>
      <p:sp>
        <p:nvSpPr>
          <p:cNvPr id="4" name="Slide Number Placeholder 3"/>
          <p:cNvSpPr>
            <a:spLocks noGrp="1"/>
          </p:cNvSpPr>
          <p:nvPr>
            <p:ph type="sldNum" sz="quarter" idx="4"/>
          </p:nvPr>
        </p:nvSpPr>
        <p:spPr/>
        <p:txBody>
          <a:bodyPr/>
          <a:lstStyle/>
          <a:p>
            <a:fld id="{57ED2D8E-C405-4D4A-A28B-D0EB77E3D0A9}" type="slidenum">
              <a:rPr lang="en-US" smtClean="0"/>
              <a:t>6</a:t>
            </a:fld>
            <a:endParaRPr lang="en-US"/>
          </a:p>
        </p:txBody>
      </p:sp>
    </p:spTree>
    <p:extLst>
      <p:ext uri="{BB962C8B-B14F-4D97-AF65-F5344CB8AC3E}">
        <p14:creationId xmlns:p14="http://schemas.microsoft.com/office/powerpoint/2010/main" val="351502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a:xfrm>
            <a:off x="190500" y="152400"/>
            <a:ext cx="8763000" cy="838200"/>
          </a:xfrm>
        </p:spPr>
        <p:txBody>
          <a:bodyPr>
            <a:normAutofit/>
          </a:bodyPr>
          <a:lstStyle/>
          <a:p>
            <a:r>
              <a:rPr lang="en-US" dirty="0" smtClean="0"/>
              <a:t>Assessment Parameters cont’d</a:t>
            </a:r>
            <a:endParaRPr lang="en-US" dirty="0"/>
          </a:p>
        </p:txBody>
      </p:sp>
      <p:sp>
        <p:nvSpPr>
          <p:cNvPr id="2" name="Slide Number Placeholder 1"/>
          <p:cNvSpPr>
            <a:spLocks noGrp="1"/>
          </p:cNvSpPr>
          <p:nvPr>
            <p:ph type="sldNum" sz="quarter" idx="4"/>
          </p:nvPr>
        </p:nvSpPr>
        <p:spPr/>
        <p:txBody>
          <a:bodyPr/>
          <a:lstStyle/>
          <a:p>
            <a:fld id="{57ED2D8E-C405-4D4A-A28B-D0EB77E3D0A9}" type="slidenum">
              <a:rPr lang="en-US" smtClean="0"/>
              <a:t>7</a:t>
            </a:fld>
            <a:endParaRPr lang="en-US"/>
          </a:p>
        </p:txBody>
      </p:sp>
      <p:pic>
        <p:nvPicPr>
          <p:cNvPr id="1026" name="Picture 2" descr="\\Iastate.edu\v med\CFSPH_Group\CFSPH\NAHEMS\NAHEMS_PPT\11_WILD\Images\WILD_Table04_Wildlife_Assessement_Parameters\WILD_Table04_Wildlife_Assessement_Parameters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5880" b="5153"/>
          <a:stretch/>
        </p:blipFill>
        <p:spPr bwMode="auto">
          <a:xfrm>
            <a:off x="313944" y="1842868"/>
            <a:ext cx="8516112" cy="3671667"/>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30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6019800" cy="5105400"/>
          </a:xfrm>
        </p:spPr>
        <p:txBody>
          <a:bodyPr>
            <a:normAutofit fontScale="92500" lnSpcReduction="10000"/>
          </a:bodyPr>
          <a:lstStyle/>
          <a:p>
            <a:r>
              <a:rPr lang="en-US" dirty="0" smtClean="0"/>
              <a:t>Population surveys: determine size, location </a:t>
            </a:r>
            <a:br>
              <a:rPr lang="en-US" dirty="0" smtClean="0"/>
            </a:br>
            <a:r>
              <a:rPr lang="en-US" dirty="0" smtClean="0"/>
              <a:t>of wildlife populations</a:t>
            </a:r>
          </a:p>
          <a:p>
            <a:r>
              <a:rPr lang="en-US" dirty="0" smtClean="0"/>
              <a:t>Visual inspection: </a:t>
            </a:r>
            <a:br>
              <a:rPr lang="en-US" dirty="0" smtClean="0"/>
            </a:br>
            <a:r>
              <a:rPr lang="en-US" dirty="0" smtClean="0"/>
              <a:t>find evidence of </a:t>
            </a:r>
            <a:br>
              <a:rPr lang="en-US" dirty="0" smtClean="0"/>
            </a:br>
            <a:r>
              <a:rPr lang="en-US" dirty="0" smtClean="0"/>
              <a:t>sick/dead animals</a:t>
            </a:r>
          </a:p>
          <a:p>
            <a:pPr lvl="1"/>
            <a:r>
              <a:rPr lang="en-US" dirty="0" smtClean="0"/>
              <a:t>Ground surveys: counts, trapping for small species, time consuming</a:t>
            </a:r>
          </a:p>
          <a:p>
            <a:pPr lvl="1"/>
            <a:r>
              <a:rPr lang="en-US" dirty="0" smtClean="0"/>
              <a:t>Aerial surveys: helicopter, airplane used for counting large species, expensive</a:t>
            </a:r>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lstStyle/>
          <a:p>
            <a:r>
              <a:rPr lang="en-US" dirty="0"/>
              <a:t>Wildlife Population Data</a:t>
            </a:r>
          </a:p>
        </p:txBody>
      </p:sp>
      <p:pic>
        <p:nvPicPr>
          <p:cNvPr id="9" name="Picture 8"/>
          <p:cNvPicPr/>
          <p:nvPr/>
        </p:nvPicPr>
        <p:blipFill rotWithShape="1">
          <a:blip r:embed="rId3" cstate="screen">
            <a:extLst>
              <a:ext uri="{28A0092B-C50C-407E-A947-70E740481C1C}">
                <a14:useLocalDpi xmlns:a14="http://schemas.microsoft.com/office/drawing/2010/main"/>
              </a:ext>
            </a:extLst>
          </a:blip>
          <a:srcRect/>
          <a:stretch/>
        </p:blipFill>
        <p:spPr bwMode="auto">
          <a:xfrm>
            <a:off x="5867400" y="2133600"/>
            <a:ext cx="2971800" cy="3008811"/>
          </a:xfrm>
          <a:prstGeom prst="rect">
            <a:avLst/>
          </a:prstGeom>
          <a:noFill/>
          <a:ln w="38100">
            <a:solidFill>
              <a:srgbClr val="17375E"/>
            </a:solidFill>
          </a:ln>
        </p:spPr>
      </p:pic>
      <p:sp>
        <p:nvSpPr>
          <p:cNvPr id="4" name="Slide Number Placeholder 3"/>
          <p:cNvSpPr>
            <a:spLocks noGrp="1"/>
          </p:cNvSpPr>
          <p:nvPr>
            <p:ph type="sldNum" sz="quarter" idx="4"/>
          </p:nvPr>
        </p:nvSpPr>
        <p:spPr/>
        <p:txBody>
          <a:bodyPr/>
          <a:lstStyle/>
          <a:p>
            <a:fld id="{57ED2D8E-C405-4D4A-A28B-D0EB77E3D0A9}" type="slidenum">
              <a:rPr lang="en-US" smtClean="0"/>
              <a:t>8</a:t>
            </a:fld>
            <a:endParaRPr lang="en-US"/>
          </a:p>
        </p:txBody>
      </p:sp>
    </p:spTree>
    <p:extLst>
      <p:ext uri="{BB962C8B-B14F-4D97-AF65-F5344CB8AC3E}">
        <p14:creationId xmlns:p14="http://schemas.microsoft.com/office/powerpoint/2010/main" val="288789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019800" cy="5029200"/>
          </a:xfrm>
        </p:spPr>
        <p:txBody>
          <a:bodyPr>
            <a:normAutofit/>
          </a:bodyPr>
          <a:lstStyle/>
          <a:p>
            <a:r>
              <a:rPr lang="en-US" dirty="0"/>
              <a:t>Local reports/knowledge: </a:t>
            </a:r>
            <a:r>
              <a:rPr lang="en-US" dirty="0" smtClean="0"/>
              <a:t>learn wildlife </a:t>
            </a:r>
            <a:r>
              <a:rPr lang="en-US" dirty="0"/>
              <a:t>characteristics</a:t>
            </a:r>
          </a:p>
          <a:p>
            <a:r>
              <a:rPr lang="en-US" dirty="0"/>
              <a:t>Carcasses: </a:t>
            </a:r>
            <a:r>
              <a:rPr lang="en-US" dirty="0" smtClean="0"/>
              <a:t>necropsies </a:t>
            </a:r>
            <a:endParaRPr lang="en-US" dirty="0"/>
          </a:p>
          <a:p>
            <a:r>
              <a:rPr lang="en-US" dirty="0"/>
              <a:t>Live animal capture</a:t>
            </a:r>
            <a:r>
              <a:rPr lang="en-US" dirty="0" smtClean="0"/>
              <a:t>: determine disease status</a:t>
            </a:r>
            <a:endParaRPr lang="en-US" dirty="0"/>
          </a:p>
          <a:p>
            <a:r>
              <a:rPr lang="en-US" dirty="0"/>
              <a:t>Sentinels</a:t>
            </a:r>
            <a:r>
              <a:rPr lang="en-US" dirty="0" smtClean="0"/>
              <a:t>: deliberately placed animals to detect disease presence</a:t>
            </a:r>
            <a:endParaRPr lang="en-US" dirty="0"/>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lstStyle/>
          <a:p>
            <a:r>
              <a:rPr lang="en-US" dirty="0"/>
              <a:t>Wildlife Population </a:t>
            </a:r>
            <a:r>
              <a:rPr lang="en-US" dirty="0" smtClean="0"/>
              <a:t>Data cont’d</a:t>
            </a:r>
            <a:endParaRPr lang="en-US" dirty="0"/>
          </a:p>
        </p:txBody>
      </p:sp>
      <p:pic>
        <p:nvPicPr>
          <p:cNvPr id="9" name="Picture 8"/>
          <p:cNvPicPr/>
          <p:nvPr/>
        </p:nvPicPr>
        <p:blipFill rotWithShape="1">
          <a:blip r:embed="rId3" cstate="screen">
            <a:extLst>
              <a:ext uri="{28A0092B-C50C-407E-A947-70E740481C1C}">
                <a14:useLocalDpi xmlns:a14="http://schemas.microsoft.com/office/drawing/2010/main"/>
              </a:ext>
            </a:extLst>
          </a:blip>
          <a:srcRect/>
          <a:stretch/>
        </p:blipFill>
        <p:spPr bwMode="auto">
          <a:xfrm>
            <a:off x="6172200" y="2286000"/>
            <a:ext cx="2743200" cy="2634343"/>
          </a:xfrm>
          <a:prstGeom prst="rect">
            <a:avLst/>
          </a:prstGeom>
          <a:noFill/>
          <a:ln w="38100">
            <a:solidFill>
              <a:srgbClr val="17375E"/>
            </a:solidFill>
          </a:ln>
        </p:spPr>
      </p:pic>
      <p:sp>
        <p:nvSpPr>
          <p:cNvPr id="4" name="Slide Number Placeholder 3"/>
          <p:cNvSpPr>
            <a:spLocks noGrp="1"/>
          </p:cNvSpPr>
          <p:nvPr>
            <p:ph type="sldNum" sz="quarter" idx="4"/>
          </p:nvPr>
        </p:nvSpPr>
        <p:spPr/>
        <p:txBody>
          <a:bodyPr/>
          <a:lstStyle/>
          <a:p>
            <a:fld id="{57ED2D8E-C405-4D4A-A28B-D0EB77E3D0A9}" type="slidenum">
              <a:rPr lang="en-US" smtClean="0"/>
              <a:t>9</a:t>
            </a:fld>
            <a:endParaRPr lang="en-US"/>
          </a:p>
        </p:txBody>
      </p:sp>
    </p:spTree>
    <p:extLst>
      <p:ext uri="{BB962C8B-B14F-4D97-AF65-F5344CB8AC3E}">
        <p14:creationId xmlns:p14="http://schemas.microsoft.com/office/powerpoint/2010/main" val="38029356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FAD-PReP_NAHEMS_PPT_WILD_1_USDAAPHISAuthorities</Template>
  <TotalTime>3501</TotalTime>
  <Words>4903</Words>
  <Application>Microsoft Office PowerPoint</Application>
  <PresentationFormat>On-screen Show (4:3)</PresentationFormat>
  <Paragraphs>335</Paragraphs>
  <Slides>33</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Verdana</vt:lpstr>
      <vt:lpstr>FAD PReP PPT Template 2011-10</vt:lpstr>
      <vt:lpstr>1_FAD PReP PPT Template 2011-10</vt:lpstr>
      <vt:lpstr>Wildlife Management and Vector Control for an FAD Response in Domestic Livestock</vt:lpstr>
      <vt:lpstr>This Presentation</vt:lpstr>
      <vt:lpstr>Wildlife Management</vt:lpstr>
      <vt:lpstr>Assessment of Wildlife Involvement</vt:lpstr>
      <vt:lpstr>Zone, Area, and Premises Designations</vt:lpstr>
      <vt:lpstr>Assessment Parameters</vt:lpstr>
      <vt:lpstr>Assessment Parameters cont’d</vt:lpstr>
      <vt:lpstr>Wildlife Population Data</vt:lpstr>
      <vt:lpstr>Wildlife Population Data cont’d</vt:lpstr>
      <vt:lpstr>Population Data Source Comparison</vt:lpstr>
      <vt:lpstr>Population Data Source Comparison cont’d</vt:lpstr>
      <vt:lpstr>Population Data Source Comparison cont’d</vt:lpstr>
      <vt:lpstr>Disease Surveillance in a Wildlife Population</vt:lpstr>
      <vt:lpstr>Personnel Safety</vt:lpstr>
      <vt:lpstr>Surveillance Plan</vt:lpstr>
      <vt:lpstr>Diagnostic Sampling</vt:lpstr>
      <vt:lpstr>Handling and Restraint of Wildlife</vt:lpstr>
      <vt:lpstr>Handling and Restraint of Wildlife cont’d</vt:lpstr>
      <vt:lpstr>Myopathy &amp; Euthanasia/Depopulation</vt:lpstr>
      <vt:lpstr>Wild Animal Containment and Control</vt:lpstr>
      <vt:lpstr>Wild Animal Containment and Control</vt:lpstr>
      <vt:lpstr>Manipulating Wildlife Populations</vt:lpstr>
      <vt:lpstr>Population Manipulation Methods</vt:lpstr>
      <vt:lpstr>Population Manipulation Methods cont’d</vt:lpstr>
      <vt:lpstr>Manipulating Wildlife Habitats</vt:lpstr>
      <vt:lpstr>Habitat Manipulation Methods</vt:lpstr>
      <vt:lpstr>Education and Training</vt:lpstr>
      <vt:lpstr>Demonstrating Disease  Freedom</vt:lpstr>
      <vt:lpstr>Demonstrating Disease Freedom</vt:lpstr>
      <vt:lpstr>For More Information</vt:lpstr>
      <vt:lpstr>Guidelines Content</vt:lpstr>
      <vt:lpstr>Guidelines Content</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 Outbreak</dc:title>
  <dc:creator>Abbey</dc:creator>
  <cp:lastModifiedBy>Smith, Abbey L</cp:lastModifiedBy>
  <cp:revision>163</cp:revision>
  <cp:lastPrinted>2014-09-10T13:28:44Z</cp:lastPrinted>
  <dcterms:created xsi:type="dcterms:W3CDTF">2014-08-13T16:49:53Z</dcterms:created>
  <dcterms:modified xsi:type="dcterms:W3CDTF">2016-07-05T21:23:35Z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DFBB4423-DE72-4C23-91D7-90E3E59C6B8C</vt:lpwstr>
  </property>
  <property fmtid="{D5CDD505-2E9C-101B-9397-08002B2CF9AE}" pid="3" name="ArticulatePath">
    <vt:lpwstr>FAD-PReP_NAHEMS_PPT_WILD_3_WildlifeManagement_FINAL_13Nov2014</vt:lpwstr>
  </property>
</Properties>
</file>