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3.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32"/>
  </p:notesMasterIdLst>
  <p:sldIdLst>
    <p:sldId id="256" r:id="rId2"/>
    <p:sldId id="282" r:id="rId3"/>
    <p:sldId id="257" r:id="rId4"/>
    <p:sldId id="258" r:id="rId5"/>
    <p:sldId id="259" r:id="rId6"/>
    <p:sldId id="260" r:id="rId7"/>
    <p:sldId id="261" r:id="rId8"/>
    <p:sldId id="263" r:id="rId9"/>
    <p:sldId id="264" r:id="rId10"/>
    <p:sldId id="265" r:id="rId11"/>
    <p:sldId id="266" r:id="rId12"/>
    <p:sldId id="267" r:id="rId13"/>
    <p:sldId id="268" r:id="rId14"/>
    <p:sldId id="291" r:id="rId15"/>
    <p:sldId id="269" r:id="rId16"/>
    <p:sldId id="271" r:id="rId17"/>
    <p:sldId id="300" r:id="rId18"/>
    <p:sldId id="272" r:id="rId19"/>
    <p:sldId id="273" r:id="rId20"/>
    <p:sldId id="301" r:id="rId21"/>
    <p:sldId id="278" r:id="rId22"/>
    <p:sldId id="277" r:id="rId23"/>
    <p:sldId id="279" r:id="rId24"/>
    <p:sldId id="280" r:id="rId25"/>
    <p:sldId id="281" r:id="rId26"/>
    <p:sldId id="295" r:id="rId27"/>
    <p:sldId id="297" r:id="rId28"/>
    <p:sldId id="286" r:id="rId29"/>
    <p:sldId id="299" r:id="rId30"/>
    <p:sldId id="298" r:id="rId31"/>
  </p:sldIdLst>
  <p:sldSz cx="9144000" cy="6858000" type="screen4x3"/>
  <p:notesSz cx="6985000" cy="92837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75249" autoAdjust="0"/>
  </p:normalViewPr>
  <p:slideViewPr>
    <p:cSldViewPr>
      <p:cViewPr varScale="1">
        <p:scale>
          <a:sx n="86" d="100"/>
          <a:sy n="86" d="100"/>
        </p:scale>
        <p:origin x="2460" y="90"/>
      </p:cViewPr>
      <p:guideLst>
        <p:guide orient="horz" pos="2160"/>
        <p:guide pos="2880"/>
      </p:guideLst>
    </p:cSldViewPr>
  </p:slideViewPr>
  <p:notesTextViewPr>
    <p:cViewPr>
      <p:scale>
        <a:sx n="1" d="1"/>
        <a:sy n="1" d="1"/>
      </p:scale>
      <p:origin x="0" y="0"/>
    </p:cViewPr>
  </p:notesTextViewPr>
  <p:sorterViewPr>
    <p:cViewPr>
      <p:scale>
        <a:sx n="70" d="100"/>
        <a:sy n="70" d="100"/>
      </p:scale>
      <p:origin x="0" y="-18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CCE127B1-2C0C-4EB6-8AB5-EFA119C46880}" type="datetimeFigureOut">
              <a:rPr lang="en-US" smtClean="0"/>
              <a:t>7/5/2016</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5518542E-3328-415C-A9A0-97B27A710F3D}" type="slidenum">
              <a:rPr lang="en-US" smtClean="0"/>
              <a:t>‹#›</a:t>
            </a:fld>
            <a:endParaRPr lang="en-US"/>
          </a:p>
        </p:txBody>
      </p:sp>
    </p:spTree>
    <p:extLst>
      <p:ext uri="{BB962C8B-B14F-4D97-AF65-F5344CB8AC3E}">
        <p14:creationId xmlns:p14="http://schemas.microsoft.com/office/powerpoint/2010/main" val="11292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oie.int/"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healthybirds.aphis.usda.gov/"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www.aphis.usda.gov/wildlife_damage/index.shtml" TargetMode="External"/><Relationship Id="rId5" Type="http://schemas.openxmlformats.org/officeDocument/2006/relationships/hyperlink" Target="http://www.aphis.usda.gov/fadprep" TargetMode="External"/><Relationship Id="rId4" Type="http://schemas.openxmlformats.org/officeDocument/2006/relationships/hyperlink" Target="http://www.cfsph.iastate.edu/"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effectively control, contain, and eradicate a foreign animal disease (FAD) in domestic livestock, the response effort must consider the role that wildlife may play in disease transmission. In the event that wildlife play a role in an FAD outbreak, the Animal and Plant Health Inspection Service (APHIS), will cooperate with Federal, State, and Tribal agencies that have primary jurisdiction over wildlife. This presentation provides general information on the cooperative activities which may be implemented in an FAD response when wildlife may be involved. This presentation is guidance only, and does not provide prescriptive procedures. [This information was derived from the </a:t>
            </a:r>
            <a:r>
              <a:rPr lang="en-US" i="1" dirty="0" smtClean="0"/>
              <a:t>Foreign Animal Disease Preparedness and Response (FAD </a:t>
            </a:r>
            <a:r>
              <a:rPr lang="en-US" i="1" dirty="0" err="1" smtClean="0"/>
              <a:t>PReP</a:t>
            </a:r>
            <a:r>
              <a:rPr lang="en-US" i="1" dirty="0" smtClean="0"/>
              <a:t>)/National Animal Health Emergency Management System (NAHEMS) Guidelines: Wildlife Management and Vector Control for an FAD Response in Domestic Livestock</a:t>
            </a:r>
            <a:r>
              <a:rPr lang="en-US" dirty="0" smtClean="0"/>
              <a: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518542E-3328-415C-A9A0-97B27A710F3D}" type="slidenum">
              <a:rPr lang="en-US" smtClean="0"/>
              <a:t>1</a:t>
            </a:fld>
            <a:endParaRPr lang="en-US"/>
          </a:p>
        </p:txBody>
      </p:sp>
    </p:spTree>
    <p:extLst>
      <p:ext uri="{BB962C8B-B14F-4D97-AF65-F5344CB8AC3E}">
        <p14:creationId xmlns:p14="http://schemas.microsoft.com/office/powerpoint/2010/main" val="3614031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stated in the Memo, “VS recognizes that State fish and wildlife management agencies have primary authority and responsibility for managing free-ranging wildlife.” However, “VS has statutory authority in the AHPA to implement disease control and/or eradication actions for wildlife under certain conditions.” Should wildlife be affected by the control and eradication measures proposed by the Secretary of Agriculture—including in an extraordinary emergency—“the Secretary will consult with the State agency having authority for protection and management of such wildlife.” Efforts to prevent, control, or eliminate transmission of infectious agents/diseases/vectors between animal agriculture populations and wildlife requires collaborative relationships between agencies. </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10</a:t>
            </a:fld>
            <a:endParaRPr lang="en-US"/>
          </a:p>
        </p:txBody>
      </p:sp>
    </p:spTree>
    <p:extLst>
      <p:ext uri="{BB962C8B-B14F-4D97-AF65-F5344CB8AC3E}">
        <p14:creationId xmlns:p14="http://schemas.microsoft.com/office/powerpoint/2010/main" val="4239864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As stated earlier, in an FAD outbreak, susceptible wild animal species may become infected, serve as a reservoir, or further spread the pathogen to domestic livestock or poultry. Wildlife species can be susceptible to many of the FADs that affect domestic livestock. For example, feral swine are susceptible to and can serve as a reservoir of classical swine fever and African swine fever viruses. This susceptibility can contribute to the epidemiology of the outbreak as well as have implications on the international trade of domestic livestock or poultry.</a:t>
            </a:r>
          </a:p>
        </p:txBody>
      </p:sp>
      <p:sp>
        <p:nvSpPr>
          <p:cNvPr id="4" name="Slide Number Placeholder 3"/>
          <p:cNvSpPr>
            <a:spLocks noGrp="1"/>
          </p:cNvSpPr>
          <p:nvPr>
            <p:ph type="sldNum" sz="quarter" idx="10"/>
          </p:nvPr>
        </p:nvSpPr>
        <p:spPr/>
        <p:txBody>
          <a:bodyPr/>
          <a:lstStyle/>
          <a:p>
            <a:fld id="{5518542E-3328-415C-A9A0-97B27A710F3D}" type="slidenum">
              <a:rPr lang="en-US" smtClean="0"/>
              <a:t>11</a:t>
            </a:fld>
            <a:endParaRPr lang="en-US"/>
          </a:p>
        </p:txBody>
      </p:sp>
    </p:spTree>
    <p:extLst>
      <p:ext uri="{BB962C8B-B14F-4D97-AF65-F5344CB8AC3E}">
        <p14:creationId xmlns:p14="http://schemas.microsoft.com/office/powerpoint/2010/main" val="3148561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epidemiology of any infectious disease involves the complex interaction between factors of the host, disease agent and environment. These factors further impact the distribution of the disease within a population. The interaction of these factors determines characteristics of the disease outbreak. Therefore, epidemiological parameters and considerations will need to be evaluated for an FAD situation involving wildlife species. These may include the following: </a:t>
            </a:r>
          </a:p>
          <a:p>
            <a:pPr lvl="0"/>
            <a:r>
              <a:rPr lang="en-US" b="1" dirty="0"/>
              <a:t>Agent factors:</a:t>
            </a:r>
            <a:r>
              <a:rPr lang="en-US" dirty="0"/>
              <a:t> host range, environmental resistance, tissue affinity, dose, mode of transmission</a:t>
            </a:r>
          </a:p>
          <a:p>
            <a:pPr lvl="0"/>
            <a:r>
              <a:rPr lang="en-US" b="1" dirty="0"/>
              <a:t>Host factors:</a:t>
            </a:r>
            <a:r>
              <a:rPr lang="en-US" dirty="0"/>
              <a:t> species, breed, age, nutritional status, immune status</a:t>
            </a:r>
          </a:p>
          <a:p>
            <a:r>
              <a:rPr lang="en-US" b="1" dirty="0"/>
              <a:t>Environment factors: </a:t>
            </a:r>
            <a:r>
              <a:rPr lang="en-US" dirty="0"/>
              <a:t>husbandry, housing, climate/season, presence of vectors.</a:t>
            </a:r>
          </a:p>
          <a:p>
            <a:r>
              <a:rPr lang="en-US" i="1" dirty="0"/>
              <a:t>[This graphic shows the epidemiology triad of host, agent and environment interaction to establish disease. Graphic illustration by: Bridget </a:t>
            </a:r>
            <a:r>
              <a:rPr lang="en-US" i="1" dirty="0" err="1"/>
              <a:t>Wedemeier</a:t>
            </a:r>
            <a:r>
              <a:rPr lang="en-US" i="1" dirty="0"/>
              <a:t>,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12</a:t>
            </a:fld>
            <a:endParaRPr lang="en-US"/>
          </a:p>
        </p:txBody>
      </p:sp>
    </p:spTree>
    <p:extLst>
      <p:ext uri="{BB962C8B-B14F-4D97-AF65-F5344CB8AC3E}">
        <p14:creationId xmlns:p14="http://schemas.microsoft.com/office/powerpoint/2010/main" val="4226060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diseases, wild animals may act as a reservoir for the disease and be a threat for the transmission of the FAD to domestic livestock. However, in other diseases, wildlife may simply be a reflection that the disease is already occurring in the domestic livestock in the area. It is critically important to immediately assess the role of wild and/or feral animals in an FAD outbreak in order to identify and evaluate the best options for mitigating the role of wildlife related disease spread and transmission of an FAD pathogen to domestic livestock. Surveillance, epidemiology, and tracing techniques will be employed in an FAD outbreak to:</a:t>
            </a:r>
          </a:p>
          <a:p>
            <a:pPr marL="174296" indent="-174296">
              <a:buFont typeface="Arial" panose="020B0604020202020204" pitchFamily="34" charset="0"/>
              <a:buChar char="•"/>
            </a:pPr>
            <a:r>
              <a:rPr lang="en-US" dirty="0"/>
              <a:t>Detect new and existing cases (animals or premises).</a:t>
            </a:r>
          </a:p>
          <a:p>
            <a:pPr marL="174296" indent="-174296">
              <a:buFont typeface="Arial" panose="020B0604020202020204" pitchFamily="34" charset="0"/>
              <a:buChar char="•"/>
            </a:pPr>
            <a:r>
              <a:rPr lang="en-US" dirty="0"/>
              <a:t>Understand characteristics of the disease (e.g., clinical signs, incubation period, populations affected) and outbreak characteristics (e.g., sources, disease incidence patterns, geographic distribution, transmission dynamics, and reservoirs) and how they affect specific populations.</a:t>
            </a:r>
          </a:p>
          <a:p>
            <a:pPr marL="174296" indent="-174296">
              <a:buFont typeface="Arial" panose="020B0604020202020204" pitchFamily="34" charset="0"/>
              <a:buChar char="•"/>
            </a:pPr>
            <a:r>
              <a:rPr lang="en-US" dirty="0"/>
              <a:t>Identify risk factors associated with disease occurrence (e.g., age, production practices, species, wildlife, vectors).</a:t>
            </a:r>
          </a:p>
          <a:p>
            <a:pPr marL="174296" indent="-174296">
              <a:buFont typeface="Arial" panose="020B0604020202020204" pitchFamily="34" charset="0"/>
              <a:buChar char="•"/>
            </a:pPr>
            <a:r>
              <a:rPr lang="en-US" dirty="0"/>
              <a:t>Provide information for decision-making to design and implement control measures against the disease being targeted, such as designation of zones for disease control procedures.</a:t>
            </a:r>
          </a:p>
          <a:p>
            <a:pPr marL="174296" indent="-174296">
              <a:buFont typeface="Arial" panose="020B0604020202020204" pitchFamily="34" charset="0"/>
              <a:buChar char="•"/>
            </a:pPr>
            <a:r>
              <a:rPr lang="en-US" dirty="0"/>
              <a:t>Evaluate the effectiveness of the control measures implemented and adjust them as the situation dictates.</a:t>
            </a:r>
          </a:p>
        </p:txBody>
      </p:sp>
      <p:sp>
        <p:nvSpPr>
          <p:cNvPr id="4" name="Slide Number Placeholder 3"/>
          <p:cNvSpPr>
            <a:spLocks noGrp="1"/>
          </p:cNvSpPr>
          <p:nvPr>
            <p:ph type="sldNum" sz="quarter" idx="10"/>
          </p:nvPr>
        </p:nvSpPr>
        <p:spPr/>
        <p:txBody>
          <a:bodyPr/>
          <a:lstStyle/>
          <a:p>
            <a:fld id="{5518542E-3328-415C-A9A0-97B27A710F3D}" type="slidenum">
              <a:rPr lang="en-US" smtClean="0"/>
              <a:t>13</a:t>
            </a:fld>
            <a:endParaRPr lang="en-US"/>
          </a:p>
        </p:txBody>
      </p:sp>
    </p:spTree>
    <p:extLst>
      <p:ext uri="{BB962C8B-B14F-4D97-AF65-F5344CB8AC3E}">
        <p14:creationId xmlns:p14="http://schemas.microsoft.com/office/powerpoint/2010/main" val="1072940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table on this slide and the next lists selected, key diseases that affect both wildlife and livestock, as well as the potential wildlife reservoirs and susceptible domestic livestock species. This list of diseases is based on that found in the </a:t>
            </a:r>
            <a:r>
              <a:rPr lang="en-US" i="1" dirty="0" smtClean="0"/>
              <a:t>APHIS FAD Framework: Response Strategies </a:t>
            </a:r>
            <a:r>
              <a:rPr lang="en-US" dirty="0" smtClean="0"/>
              <a:t>(FAD </a:t>
            </a:r>
            <a:r>
              <a:rPr lang="en-US" dirty="0" err="1" smtClean="0"/>
              <a:t>PReP</a:t>
            </a:r>
            <a:r>
              <a:rPr lang="en-US" dirty="0" smtClean="0"/>
              <a:t> Manual 2-0). The “X” denotes animal species that are susceptible to various diseases, whereas boxes with no “X” denote animals with no or unknown susceptibility. The various modes of disease transmission for these agents are also listed. This table is not all inclusive, though it does include many high priority FADs.</a:t>
            </a:r>
          </a:p>
          <a:p>
            <a:r>
              <a:rPr lang="en-US" i="1" dirty="0" smtClean="0"/>
              <a:t>Source: OIE Manual for Diagnostic Tests and Vaccines for Terrestrial Animals; CFSPH Technical </a:t>
            </a:r>
            <a:r>
              <a:rPr lang="en-US" i="1" dirty="0" err="1" smtClean="0"/>
              <a:t>FactSheets</a:t>
            </a:r>
            <a:r>
              <a:rPr lang="en-US" i="1" dirty="0" smtClean="0"/>
              <a:t>; Foreign Animal Diseases (Gray Book) and the Merck Veterinary Manual; Subject matter expert review; scientific literature. Graphic illustration by: Dani Ausen,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14</a:t>
            </a:fld>
            <a:endParaRPr lang="en-US"/>
          </a:p>
        </p:txBody>
      </p:sp>
    </p:spTree>
    <p:extLst>
      <p:ext uri="{BB962C8B-B14F-4D97-AF65-F5344CB8AC3E}">
        <p14:creationId xmlns:p14="http://schemas.microsoft.com/office/powerpoint/2010/main" val="15815283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table on this slide </a:t>
            </a:r>
            <a:r>
              <a:rPr lang="en-US" dirty="0" smtClean="0"/>
              <a:t>is an</a:t>
            </a:r>
            <a:r>
              <a:rPr lang="en-US" baseline="0" dirty="0" smtClean="0"/>
              <a:t> extension of the one on the previous slide.  The “X”s denote susceptibility of certain species to certain diseases.</a:t>
            </a:r>
            <a:endParaRPr lang="en-US" i="1" dirty="0"/>
          </a:p>
        </p:txBody>
      </p:sp>
      <p:sp>
        <p:nvSpPr>
          <p:cNvPr id="4" name="Slide Number Placeholder 3"/>
          <p:cNvSpPr>
            <a:spLocks noGrp="1"/>
          </p:cNvSpPr>
          <p:nvPr>
            <p:ph type="sldNum" sz="quarter" idx="10"/>
          </p:nvPr>
        </p:nvSpPr>
        <p:spPr/>
        <p:txBody>
          <a:bodyPr/>
          <a:lstStyle/>
          <a:p>
            <a:fld id="{5518542E-3328-415C-A9A0-97B27A710F3D}" type="slidenum">
              <a:rPr lang="en-US" smtClean="0"/>
              <a:t>15</a:t>
            </a:fld>
            <a:endParaRPr lang="en-US"/>
          </a:p>
        </p:txBody>
      </p:sp>
    </p:spTree>
    <p:extLst>
      <p:ext uri="{BB962C8B-B14F-4D97-AF65-F5344CB8AC3E}">
        <p14:creationId xmlns:p14="http://schemas.microsoft.com/office/powerpoint/2010/main" val="1635372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There are a number of ecological factors that will affect the role that wildlife play in an FAD outbreak in domestic livestock. Many of these factors will affect the transmission, rate of spread and maintenance of disease within a population. There is a significant amount of variation across the United States in terms of distribution, density, and habitats of wildlife species. Wild animals can be difficult to manage. Some species can avoid detection, relocate to inaccessible areas, and rapidly repopulate. Different FADs will have different consequences on wildlife populations. These factors are listed on the table on this slide </a:t>
            </a:r>
            <a:r>
              <a:rPr lang="en-US" dirty="0" smtClean="0"/>
              <a:t>and the next have been adapted </a:t>
            </a:r>
            <a:r>
              <a:rPr lang="en-US" dirty="0"/>
              <a:t>from AUSVET: Operational Procedures Manual Wild Animal Response Strategy (2011). </a:t>
            </a:r>
          </a:p>
          <a:p>
            <a:pPr defTabSz="929579">
              <a:defRPr/>
            </a:pP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16</a:t>
            </a:fld>
            <a:endParaRPr lang="en-US"/>
          </a:p>
        </p:txBody>
      </p:sp>
    </p:spTree>
    <p:extLst>
      <p:ext uri="{BB962C8B-B14F-4D97-AF65-F5344CB8AC3E}">
        <p14:creationId xmlns:p14="http://schemas.microsoft.com/office/powerpoint/2010/main" val="1577754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a:t>
            </a:r>
            <a:r>
              <a:rPr lang="en-US" baseline="0" dirty="0" smtClean="0"/>
              <a:t> ecological factors of wildlife are discussed on this slide which has been adapted form </a:t>
            </a:r>
            <a:r>
              <a:rPr lang="en-US" dirty="0" smtClean="0"/>
              <a:t>AUSVET: Operational Procedures Manual Wild Animal Response Strategy (2011). </a:t>
            </a:r>
          </a:p>
        </p:txBody>
      </p:sp>
      <p:sp>
        <p:nvSpPr>
          <p:cNvPr id="4" name="Slide Number Placeholder 3"/>
          <p:cNvSpPr>
            <a:spLocks noGrp="1"/>
          </p:cNvSpPr>
          <p:nvPr>
            <p:ph type="sldNum" sz="quarter" idx="10"/>
          </p:nvPr>
        </p:nvSpPr>
        <p:spPr/>
        <p:txBody>
          <a:bodyPr/>
          <a:lstStyle/>
          <a:p>
            <a:fld id="{5518542E-3328-415C-A9A0-97B27A710F3D}" type="slidenum">
              <a:rPr lang="en-US" smtClean="0"/>
              <a:t>17</a:t>
            </a:fld>
            <a:endParaRPr lang="en-US"/>
          </a:p>
        </p:txBody>
      </p:sp>
    </p:spTree>
    <p:extLst>
      <p:ext uri="{BB962C8B-B14F-4D97-AF65-F5344CB8AC3E}">
        <p14:creationId xmlns:p14="http://schemas.microsoft.com/office/powerpoint/2010/main" val="493557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epidemiological implications of wildlife, there may also be international trade implications depending on whether or not wildlife are affected. For certain disease agents, the World Organization for Animal Health (OIE) </a:t>
            </a:r>
            <a:r>
              <a:rPr lang="en-US" i="1" dirty="0"/>
              <a:t>Terrestrial Animal Health Code (2014)</a:t>
            </a:r>
            <a:r>
              <a:rPr lang="en-US" dirty="0"/>
              <a:t> distinguishes between infection in wildlife and infection in domestic livestock for purposes of international trade. The OIE policy on diseases which may involve both wildlife and domestic livestock distinguishes whether or not the wild species plays an epidemiologically significant role in the transmission and maintenance of the disease agent in the domestic livestock population. Importing countries may or may not follow the OIE guidelines for trade in animals or their products in the event of an FAD event in an exporting country. </a:t>
            </a:r>
            <a:r>
              <a:rPr lang="en-US" i="1" dirty="0"/>
              <a:t>[This graphic shows the USDA and OIE logos. Graphic illustration by: Kate Harvey,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18</a:t>
            </a:fld>
            <a:endParaRPr lang="en-US"/>
          </a:p>
        </p:txBody>
      </p:sp>
    </p:spTree>
    <p:extLst>
      <p:ext uri="{BB962C8B-B14F-4D97-AF65-F5344CB8AC3E}">
        <p14:creationId xmlns:p14="http://schemas.microsoft.com/office/powerpoint/2010/main" val="1541799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case of some FADs, the natural reservoir for infection may be in a wild animal (wild bird) population. Although wildlife may be affected, or be the reservoir of the pathogen, it does not necessarily mean that domestic livestock for that country, region, or zone will also be affected. Nevertheless, the existence of the FAD in a wildlife population </a:t>
            </a:r>
            <a:r>
              <a:rPr lang="en-US" dirty="0" smtClean="0"/>
              <a:t>may make </a:t>
            </a:r>
            <a:r>
              <a:rPr lang="en-US" dirty="0"/>
              <a:t>it more difficult to demonstrate disease-freedom. Negotiations to maintain or to resume trade in animals and animal products between trading partners will often occur on a case-by-case basis and will depend on the ability of an affected country to clearly show control and containment of the FAD.</a:t>
            </a:r>
          </a:p>
        </p:txBody>
      </p:sp>
      <p:sp>
        <p:nvSpPr>
          <p:cNvPr id="4" name="Slide Number Placeholder 3"/>
          <p:cNvSpPr>
            <a:spLocks noGrp="1"/>
          </p:cNvSpPr>
          <p:nvPr>
            <p:ph type="sldNum" sz="quarter" idx="10"/>
          </p:nvPr>
        </p:nvSpPr>
        <p:spPr/>
        <p:txBody>
          <a:bodyPr/>
          <a:lstStyle/>
          <a:p>
            <a:fld id="{5518542E-3328-415C-A9A0-97B27A710F3D}" type="slidenum">
              <a:rPr lang="en-US" smtClean="0"/>
              <a:t>19</a:t>
            </a:fld>
            <a:endParaRPr lang="en-US"/>
          </a:p>
        </p:txBody>
      </p:sp>
    </p:spTree>
    <p:extLst>
      <p:ext uri="{BB962C8B-B14F-4D97-AF65-F5344CB8AC3E}">
        <p14:creationId xmlns:p14="http://schemas.microsoft.com/office/powerpoint/2010/main" val="1552399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will discuss specific definitions of wildlife and other related terms, laws and regulations, relevance of wildlife, and roles and responsibilities of authorities during an FAD response. </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a:t>
            </a:fld>
            <a:endParaRPr lang="en-US"/>
          </a:p>
        </p:txBody>
      </p:sp>
    </p:spTree>
    <p:extLst>
      <p:ext uri="{BB962C8B-B14F-4D97-AF65-F5344CB8AC3E}">
        <p14:creationId xmlns:p14="http://schemas.microsoft.com/office/powerpoint/2010/main" val="208321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table lists three example disease agents and provides information on how the </a:t>
            </a:r>
            <a:r>
              <a:rPr lang="en-US" i="1" dirty="0" smtClean="0"/>
              <a:t>Terrestrial Animal Health Code</a:t>
            </a:r>
            <a:r>
              <a:rPr lang="en-US" dirty="0" smtClean="0"/>
              <a:t> distinguishes between infection in wildlife and domestic livestock. For other diseases not found in the table, readers should refer to the </a:t>
            </a:r>
            <a:r>
              <a:rPr lang="en-US" i="1" dirty="0" smtClean="0"/>
              <a:t>Terrestrial Animal Health Code</a:t>
            </a:r>
            <a:r>
              <a:rPr lang="en-US" dirty="0" smtClean="0"/>
              <a:t> for information on requirements for disease freedom: </a:t>
            </a:r>
            <a:r>
              <a:rPr lang="en-US" u="sng" dirty="0" smtClean="0">
                <a:hlinkClick r:id="rId3"/>
              </a:rPr>
              <a:t>www.oie.int</a:t>
            </a:r>
            <a:r>
              <a:rPr lang="en-US" dirty="0" smtClean="0"/>
              <a:t>.</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20</a:t>
            </a:fld>
            <a:endParaRPr lang="en-US"/>
          </a:p>
        </p:txBody>
      </p:sp>
    </p:spTree>
    <p:extLst>
      <p:ext uri="{BB962C8B-B14F-4D97-AF65-F5344CB8AC3E}">
        <p14:creationId xmlns:p14="http://schemas.microsoft.com/office/powerpoint/2010/main" val="19246692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Response personnel have various roles and responsibilities in an FAD outbreak to efficiently control, contain, and eradicate the disease. The Incident Command System (ICS) and National Incident Management Systems (NIMS) are critical to controlling and managing an FAD outbreak scenario. APHIS will work in a Unified Command with other Federal and State agencies. </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21</a:t>
            </a:fld>
            <a:endParaRPr lang="en-US"/>
          </a:p>
        </p:txBody>
      </p:sp>
    </p:spTree>
    <p:extLst>
      <p:ext uri="{BB962C8B-B14F-4D97-AF65-F5344CB8AC3E}">
        <p14:creationId xmlns:p14="http://schemas.microsoft.com/office/powerpoint/2010/main" val="3832382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t>
            </a:r>
            <a:r>
              <a:rPr lang="en-US" dirty="0"/>
              <a:t>graphic is a condensed example of an ICS organizational chart, showing the Wildlife Cell, comprised of individuals with relevant expertise and knowledge in managing disease in wildlife populations, and the Vector Control </a:t>
            </a:r>
            <a:r>
              <a:rPr lang="en-US" dirty="0" smtClean="0"/>
              <a:t>Group. </a:t>
            </a:r>
            <a:r>
              <a:rPr lang="en-US" dirty="0"/>
              <a:t>The Wildlife Cell and Vector Control Group would be important in leading wildlife management and vector control activities in the event of an FAD outbreak. Together, the Planning Section and </a:t>
            </a:r>
            <a:r>
              <a:rPr lang="en-US" dirty="0" smtClean="0"/>
              <a:t>Operations </a:t>
            </a:r>
            <a:r>
              <a:rPr lang="en-US" dirty="0"/>
              <a:t>Section will coordinate wildlife management and vector control activities with other ICS Groups and Units in an outbreak. Activities related to wildlife will be conducted in collaboration with Federal, State and Tribal wildlife agencies, including APHIS VS, APHIS Wildlife Services, other APHIS units, and the U.S. Department of Interior. </a:t>
            </a:r>
            <a:r>
              <a:rPr lang="en-US" dirty="0" smtClean="0"/>
              <a:t>Activities </a:t>
            </a:r>
            <a:r>
              <a:rPr lang="en-US" dirty="0"/>
              <a:t>will be conducted in accordance with relevant Federal, State, and local laws and by skilled and experienced personnel.</a:t>
            </a:r>
          </a:p>
          <a:p>
            <a:r>
              <a:rPr lang="en-US" i="1" dirty="0"/>
              <a:t>[This graphic shows the Wildlife Cell and Vector Control Group within the Incident Command System structure. Graphic illustration by: Kate Harvey, Iowa State University]</a:t>
            </a:r>
            <a:endParaRPr lang="en-US" i="1" u="none" dirty="0"/>
          </a:p>
        </p:txBody>
      </p:sp>
      <p:sp>
        <p:nvSpPr>
          <p:cNvPr id="4" name="Slide Number Placeholder 3"/>
          <p:cNvSpPr>
            <a:spLocks noGrp="1"/>
          </p:cNvSpPr>
          <p:nvPr>
            <p:ph type="sldNum" sz="quarter" idx="10"/>
          </p:nvPr>
        </p:nvSpPr>
        <p:spPr/>
        <p:txBody>
          <a:bodyPr/>
          <a:lstStyle/>
          <a:p>
            <a:fld id="{5518542E-3328-415C-A9A0-97B27A710F3D}" type="slidenum">
              <a:rPr lang="en-US" smtClean="0"/>
              <a:t>22</a:t>
            </a:fld>
            <a:endParaRPr lang="en-US"/>
          </a:p>
        </p:txBody>
      </p:sp>
    </p:spTree>
    <p:extLst>
      <p:ext uri="{BB962C8B-B14F-4D97-AF65-F5344CB8AC3E}">
        <p14:creationId xmlns:p14="http://schemas.microsoft.com/office/powerpoint/2010/main" val="35863402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Within the Wildlife Cell and Vector Control Group, there will be different positions based on function and responsibility. The number of personnel will vary depending on the size and the scope of incident, but may include one or more team leaders to supervise on-site activities or functions with associated team members to conduct on-site activities or functions. Objectives of the Wildlife Cell and Vector Control Group include protecting both domestic animals and wildlife through prompt disease control, containment, and eradication. All operational/field personnel within the Unified </a:t>
            </a:r>
            <a:r>
              <a:rPr lang="en-US" dirty="0" smtClean="0"/>
              <a:t>Command </a:t>
            </a:r>
            <a:r>
              <a:rPr lang="en-US" dirty="0"/>
              <a:t>will be required to have the skills and experience to conduct wildlife-related activities. Tasks involved in achieving this goal may include—but are not limited to—the following:</a:t>
            </a:r>
          </a:p>
          <a:p>
            <a:pPr marL="174296" indent="-174296">
              <a:buFont typeface="Arial" panose="020B0604020202020204" pitchFamily="34" charset="0"/>
              <a:buChar char="•"/>
            </a:pPr>
            <a:r>
              <a:rPr lang="en-US" dirty="0"/>
              <a:t>Assessing the presence of susceptible wildlife in the affected areas.</a:t>
            </a:r>
          </a:p>
          <a:p>
            <a:pPr marL="174296" indent="-174296">
              <a:buFont typeface="Arial" panose="020B0604020202020204" pitchFamily="34" charset="0"/>
              <a:buChar char="•"/>
            </a:pPr>
            <a:r>
              <a:rPr lang="en-US" dirty="0"/>
              <a:t>Assessing the potential for spread of the disease agent to or by wildlife.</a:t>
            </a:r>
          </a:p>
          <a:p>
            <a:pPr marL="174296" indent="-174296">
              <a:buFont typeface="Arial" panose="020B0604020202020204" pitchFamily="34" charset="0"/>
              <a:buChar char="•"/>
            </a:pPr>
            <a:r>
              <a:rPr lang="en-US" dirty="0"/>
              <a:t>Determining if infection has occurred in wildlife species.</a:t>
            </a:r>
          </a:p>
          <a:p>
            <a:pPr marL="174296" indent="-174296">
              <a:buFont typeface="Arial" panose="020B0604020202020204" pitchFamily="34" charset="0"/>
              <a:buChar char="•"/>
            </a:pPr>
            <a:r>
              <a:rPr lang="en-US" dirty="0"/>
              <a:t>Determining wildlife surveillance measures and protocols needed.</a:t>
            </a:r>
          </a:p>
          <a:p>
            <a:pPr marL="174296" indent="-174296">
              <a:buFont typeface="Arial" panose="020B0604020202020204" pitchFamily="34" charset="0"/>
              <a:buChar char="•"/>
            </a:pPr>
            <a:r>
              <a:rPr lang="en-US" dirty="0"/>
              <a:t>Determining if disease control within wildlife is necessary.</a:t>
            </a:r>
          </a:p>
          <a:p>
            <a:pPr marL="174296" indent="-174296">
              <a:buFont typeface="Arial" panose="020B0604020202020204" pitchFamily="34" charset="0"/>
              <a:buChar char="•"/>
            </a:pPr>
            <a:r>
              <a:rPr lang="en-US" dirty="0"/>
              <a:t>Implementing management and control measures to prevent the spread of disease from wildlife to livestock.</a:t>
            </a:r>
          </a:p>
        </p:txBody>
      </p:sp>
      <p:sp>
        <p:nvSpPr>
          <p:cNvPr id="4" name="Slide Number Placeholder 3"/>
          <p:cNvSpPr>
            <a:spLocks noGrp="1"/>
          </p:cNvSpPr>
          <p:nvPr>
            <p:ph type="sldNum" sz="quarter" idx="10"/>
          </p:nvPr>
        </p:nvSpPr>
        <p:spPr/>
        <p:txBody>
          <a:bodyPr/>
          <a:lstStyle/>
          <a:p>
            <a:fld id="{5518542E-3328-415C-A9A0-97B27A710F3D}" type="slidenum">
              <a:rPr lang="en-US" smtClean="0"/>
              <a:t>23</a:t>
            </a:fld>
            <a:endParaRPr lang="en-US"/>
          </a:p>
        </p:txBody>
      </p:sp>
    </p:spTree>
    <p:extLst>
      <p:ext uri="{BB962C8B-B14F-4D97-AF65-F5344CB8AC3E}">
        <p14:creationId xmlns:p14="http://schemas.microsoft.com/office/powerpoint/2010/main" val="13806674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Wildlife Services will coordinate with VS and other Federal and State partners in the event that wildlife are involved in an FAD outbreak. Within Wildlife Services, the Surveillance and Emergency Response System (SERS) of the National Wildlife Disease Program (NWDP), serves as the primary emergency response contact point within APHIS. SERS has a cadre of wildlife biologists who are prepared to be mobilized within 24–48  hours of a request with extensive Incident Command System training, current medical clearances for personal protective equipment and have participated in emergency response scenario drills.</a:t>
            </a:r>
          </a:p>
          <a:p>
            <a:r>
              <a:rPr lang="en-US" i="1" dirty="0"/>
              <a:t>[This photo shows two USDA APHIS Wildlife Services employees gathering data on a raccoon. Photo source: USDA APHIS]</a:t>
            </a:r>
          </a:p>
        </p:txBody>
      </p:sp>
      <p:sp>
        <p:nvSpPr>
          <p:cNvPr id="4" name="Slide Number Placeholder 3"/>
          <p:cNvSpPr>
            <a:spLocks noGrp="1"/>
          </p:cNvSpPr>
          <p:nvPr>
            <p:ph type="sldNum" sz="quarter" idx="10"/>
          </p:nvPr>
        </p:nvSpPr>
        <p:spPr/>
        <p:txBody>
          <a:bodyPr/>
          <a:lstStyle/>
          <a:p>
            <a:fld id="{5518542E-3328-415C-A9A0-97B27A710F3D}" type="slidenum">
              <a:rPr lang="en-US" smtClean="0"/>
              <a:t>24</a:t>
            </a:fld>
            <a:endParaRPr lang="en-US"/>
          </a:p>
        </p:txBody>
      </p:sp>
    </p:spTree>
    <p:extLst>
      <p:ext uri="{BB962C8B-B14F-4D97-AF65-F5344CB8AC3E}">
        <p14:creationId xmlns:p14="http://schemas.microsoft.com/office/powerpoint/2010/main" val="2186574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Livestock owners have an important role in protecting their herds and flocks from wildlife, both to prevent the introduction of diseases into domestic livestock as well as to prevent the spread of disease to wildlife. For example, fencing may create a buffer between livestock herds and wildlife populations.  For diseases like highly pathogenic avian influenza (HPAI) and virulent Newcastle disease virus (</a:t>
            </a:r>
            <a:r>
              <a:rPr lang="en-US" dirty="0" err="1"/>
              <a:t>vNDV</a:t>
            </a:r>
            <a:r>
              <a:rPr lang="en-US" dirty="0"/>
              <a:t>), wire netting and sealing entry points may also prevent direct contact between domestic and wild birds. </a:t>
            </a:r>
          </a:p>
        </p:txBody>
      </p:sp>
      <p:sp>
        <p:nvSpPr>
          <p:cNvPr id="4" name="Slide Number Placeholder 3"/>
          <p:cNvSpPr>
            <a:spLocks noGrp="1"/>
          </p:cNvSpPr>
          <p:nvPr>
            <p:ph type="sldNum" sz="quarter" idx="10"/>
          </p:nvPr>
        </p:nvSpPr>
        <p:spPr/>
        <p:txBody>
          <a:bodyPr/>
          <a:lstStyle/>
          <a:p>
            <a:fld id="{5518542E-3328-415C-A9A0-97B27A710F3D}" type="slidenum">
              <a:rPr lang="en-US" smtClean="0"/>
              <a:t>25</a:t>
            </a:fld>
            <a:endParaRPr lang="en-US"/>
          </a:p>
        </p:txBody>
      </p:sp>
    </p:spTree>
    <p:extLst>
      <p:ext uri="{BB962C8B-B14F-4D97-AF65-F5344CB8AC3E}">
        <p14:creationId xmlns:p14="http://schemas.microsoft.com/office/powerpoint/2010/main" val="20868636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resources are available for owners and producers to learn more about the steps they can take to protect their herds and flocks, as well as learn about the common signs for different FADs to help with rapid detection.</a:t>
            </a:r>
          </a:p>
          <a:p>
            <a:pPr marL="174296" indent="-174296">
              <a:buFont typeface="Arial" panose="020B0604020202020204" pitchFamily="34" charset="0"/>
              <a:buChar char="•"/>
            </a:pPr>
            <a:r>
              <a:rPr lang="en-US" dirty="0"/>
              <a:t>Biosecurity for the Birds resources: </a:t>
            </a:r>
            <a:r>
              <a:rPr lang="en-US" u="sng" dirty="0">
                <a:hlinkClick r:id="rId3"/>
              </a:rPr>
              <a:t>http://healthybirds.aphis.usda.gov</a:t>
            </a:r>
            <a:r>
              <a:rPr lang="en-US" dirty="0"/>
              <a:t>   </a:t>
            </a:r>
          </a:p>
          <a:p>
            <a:pPr marL="174296" indent="-174296">
              <a:buFont typeface="Arial" panose="020B0604020202020204" pitchFamily="34" charset="0"/>
              <a:buChar char="•"/>
            </a:pPr>
            <a:r>
              <a:rPr lang="en-US" dirty="0"/>
              <a:t>Center for Food Security and Public Health (CFSPH) resources: Disease factsheets and disease prevention practices handouts: </a:t>
            </a:r>
            <a:r>
              <a:rPr lang="en-US" u="sng" dirty="0">
                <a:hlinkClick r:id="rId4"/>
              </a:rPr>
              <a:t>http://www.cfsph.iastate.edu</a:t>
            </a:r>
            <a:r>
              <a:rPr lang="en-US" dirty="0"/>
              <a:t>  </a:t>
            </a:r>
          </a:p>
          <a:p>
            <a:pPr marL="174296" indent="-174296">
              <a:buFont typeface="Arial" panose="020B0604020202020204" pitchFamily="34" charset="0"/>
              <a:buChar char="•"/>
            </a:pPr>
            <a:r>
              <a:rPr lang="en-US" i="1" dirty="0"/>
              <a:t>FAD </a:t>
            </a:r>
            <a:r>
              <a:rPr lang="en-US" i="1" dirty="0" err="1"/>
              <a:t>PReP</a:t>
            </a:r>
            <a:r>
              <a:rPr lang="en-US" i="1" dirty="0"/>
              <a:t>/NAHEMS Guidelines: Biosecurity</a:t>
            </a:r>
            <a:r>
              <a:rPr lang="en-US" dirty="0"/>
              <a:t>: </a:t>
            </a:r>
            <a:r>
              <a:rPr lang="en-US" u="sng" dirty="0">
                <a:hlinkClick r:id="rId5"/>
              </a:rPr>
              <a:t>http://www.aphis.usda.gov/fadprep</a:t>
            </a:r>
            <a:r>
              <a:rPr lang="en-US" dirty="0"/>
              <a:t>. </a:t>
            </a:r>
          </a:p>
          <a:p>
            <a:pPr marL="174296" indent="-174296">
              <a:buFont typeface="Arial" panose="020B0604020202020204" pitchFamily="34" charset="0"/>
              <a:buChar char="•"/>
            </a:pPr>
            <a:r>
              <a:rPr lang="en-US" dirty="0"/>
              <a:t>USDA APHIS Wildlife Services: </a:t>
            </a:r>
            <a:r>
              <a:rPr lang="en-US" u="sng" dirty="0">
                <a:hlinkClick r:id="rId6"/>
              </a:rPr>
              <a:t>http://www.aphis.usda.gov/wildlife_damage/index.shtml</a:t>
            </a:r>
            <a:r>
              <a:rPr lang="en-US" dirty="0"/>
              <a:t>  </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26</a:t>
            </a:fld>
            <a:endParaRPr lang="en-US"/>
          </a:p>
        </p:txBody>
      </p:sp>
    </p:spTree>
    <p:extLst>
      <p:ext uri="{BB962C8B-B14F-4D97-AF65-F5344CB8AC3E}">
        <p14:creationId xmlns:p14="http://schemas.microsoft.com/office/powerpoint/2010/main" val="4208250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 </a:t>
            </a:r>
            <a:r>
              <a:rPr lang="en-US" sz="1200" baseline="0" dirty="0" smtClean="0"/>
              <a:t>and the National Animal Health Emergency Response Corps (NAHERC) Training Site (</a:t>
            </a:r>
            <a:r>
              <a:rPr lang="en-US" sz="2200" dirty="0" smtClean="0">
                <a:hlinkClick r:id="rId4"/>
              </a:rPr>
              <a:t>http://</a:t>
            </a:r>
            <a:r>
              <a:rPr lang="en-US" sz="2200" smtClean="0">
                <a:hlinkClick r:id="rId4"/>
              </a:rPr>
              <a:t>naherc.cfsph.iastate.edu/</a:t>
            </a:r>
            <a:r>
              <a:rPr lang="en-US" sz="2200" smtClean="0"/>
              <a:t>).</a:t>
            </a:r>
            <a:endParaRPr lang="en-US" sz="2200" dirty="0" smtClean="0"/>
          </a:p>
        </p:txBody>
      </p:sp>
      <p:sp>
        <p:nvSpPr>
          <p:cNvPr id="4" name="Slide Number Placeholder 3"/>
          <p:cNvSpPr>
            <a:spLocks noGrp="1"/>
          </p:cNvSpPr>
          <p:nvPr>
            <p:ph type="sldNum" sz="quarter" idx="10"/>
          </p:nvPr>
        </p:nvSpPr>
        <p:spPr/>
        <p:txBody>
          <a:bodyPr/>
          <a:lstStyle/>
          <a:p>
            <a:fld id="{2A34B612-C066-4C7A-BB8D-FAE1012A3D1B}" type="slidenum">
              <a:rPr lang="en-US" smtClean="0"/>
              <a:t>27</a:t>
            </a:fld>
            <a:endParaRPr lang="en-US"/>
          </a:p>
        </p:txBody>
      </p:sp>
    </p:spTree>
    <p:extLst>
      <p:ext uri="{BB962C8B-B14F-4D97-AF65-F5344CB8AC3E}">
        <p14:creationId xmlns:p14="http://schemas.microsoft.com/office/powerpoint/2010/main" val="19026936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In particular, the Guidelines document has listings of additional resources.  This slide acknowledges the Guidelines’ authors and contributor.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28</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acknowledges those who assisted in the development of the print version of the Guidelines document.</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29</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wild animal, as defined by the World Organization for Animal Health (OIE) in the </a:t>
            </a:r>
            <a:r>
              <a:rPr lang="en-US" i="1" dirty="0"/>
              <a:t>2014 Terrestrial Animal Health Code</a:t>
            </a:r>
            <a:r>
              <a:rPr lang="en-US" dirty="0"/>
              <a:t>, is “an animal that has a phenotype unaffected by human selection and lives independent of direct human supervision or control.” The use of the term “wildlife” for this presentation is further defined as “all free-ranging animals, including native and exotic wildlife species, as well as feral domestic animals” in the United States (APHIS VS Memorandum 573.1). This definition does not include privately-owned captive wildlife, whether native or exotic, nor does it include zoological collections, which are defined as captive animals. This presentation focuses on situations involving wild mammals (e.g., ungulates, carnivores, and rodents) and birds (e.g., waterfowl); these species are most likely to have important implications for disease transmission in an FAD outbreak. </a:t>
            </a:r>
          </a:p>
        </p:txBody>
      </p:sp>
      <p:sp>
        <p:nvSpPr>
          <p:cNvPr id="4" name="Slide Number Placeholder 3"/>
          <p:cNvSpPr>
            <a:spLocks noGrp="1"/>
          </p:cNvSpPr>
          <p:nvPr>
            <p:ph type="sldNum" sz="quarter" idx="10"/>
          </p:nvPr>
        </p:nvSpPr>
        <p:spPr/>
        <p:txBody>
          <a:bodyPr/>
          <a:lstStyle/>
          <a:p>
            <a:fld id="{5518542E-3328-415C-A9A0-97B27A710F3D}" type="slidenum">
              <a:rPr lang="en-US" smtClean="0"/>
              <a:t>3</a:t>
            </a:fld>
            <a:endParaRPr lang="en-US"/>
          </a:p>
        </p:txBody>
      </p:sp>
    </p:spTree>
    <p:extLst>
      <p:ext uri="{BB962C8B-B14F-4D97-AF65-F5344CB8AC3E}">
        <p14:creationId xmlns:p14="http://schemas.microsoft.com/office/powerpoint/2010/main" val="22822760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30</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an FAD outbreak, susceptible wild animal species may become infected, serve as a reservoir, or further spread the pathogen to domestic livestock or poultry. Terms describing these modes of </a:t>
            </a:r>
            <a:r>
              <a:rPr lang="en-US"/>
              <a:t>involvement </a:t>
            </a:r>
            <a:r>
              <a:rPr lang="en-US" smtClean="0"/>
              <a:t>as used in this presentation are </a:t>
            </a:r>
            <a:r>
              <a:rPr lang="en-US" dirty="0"/>
              <a:t>defined here.</a:t>
            </a:r>
          </a:p>
          <a:p>
            <a:r>
              <a:rPr lang="en-US" b="1" dirty="0"/>
              <a:t>Feral: </a:t>
            </a:r>
            <a:r>
              <a:rPr lang="en-US" dirty="0"/>
              <a:t>domestic animals (e.g., cats, horses, pigs) that are not confined or under control.</a:t>
            </a:r>
          </a:p>
          <a:p>
            <a:pPr lvl="0"/>
            <a:r>
              <a:rPr lang="en-US" b="1" dirty="0"/>
              <a:t>Wildlife reservoir:</a:t>
            </a:r>
            <a:r>
              <a:rPr lang="en-US" dirty="0"/>
              <a:t> any population of free-ranging or free-living species in which an infectious agent/vector has become established, lives and multiplies and is therefore a potential source of infection/infestation to other domestic and free ranging species; Veterinary Services (VS) recognizes that the initial source of infection of a wildlife reservoir may be an agricultural animal population (VS Memo 573.1). </a:t>
            </a:r>
          </a:p>
          <a:p>
            <a:pPr lvl="0"/>
            <a:r>
              <a:rPr lang="en-US" b="1" dirty="0"/>
              <a:t>Vector:</a:t>
            </a:r>
            <a:r>
              <a:rPr lang="en-US" dirty="0"/>
              <a:t> any living organism, including, but not limited to arthropods, rodents, and scavengers, that can carry disease causing agents from an infected animal to a susceptible animal, either biologically (e.g., an arthropod bite) or mechanically (e.g., carrying microorganisms on the body, such as feet or fur). </a:t>
            </a:r>
          </a:p>
          <a:p>
            <a:pPr lvl="0"/>
            <a:r>
              <a:rPr lang="en-US" b="1" dirty="0"/>
              <a:t>Biological transmission: </a:t>
            </a:r>
            <a:r>
              <a:rPr lang="en-US" dirty="0"/>
              <a:t>transfer of a disease agent from a host to a susceptible animal after the pathogen has undergone some part of its life cycle within the host (e.g., mosquito, feral swine). </a:t>
            </a:r>
          </a:p>
          <a:p>
            <a:pPr lvl="0"/>
            <a:r>
              <a:rPr lang="en-US" b="1" dirty="0"/>
              <a:t>Mechanical transmission:</a:t>
            </a:r>
            <a:r>
              <a:rPr lang="en-US" dirty="0"/>
              <a:t> transfer of a disease agent to a susceptible animal via external body parts of a host species; the pathogen does not undergo any development or multiplication while on the host species (e.g., flies).</a:t>
            </a:r>
          </a:p>
        </p:txBody>
      </p:sp>
      <p:sp>
        <p:nvSpPr>
          <p:cNvPr id="4" name="Slide Number Placeholder 3"/>
          <p:cNvSpPr>
            <a:spLocks noGrp="1"/>
          </p:cNvSpPr>
          <p:nvPr>
            <p:ph type="sldNum" sz="quarter" idx="10"/>
          </p:nvPr>
        </p:nvSpPr>
        <p:spPr/>
        <p:txBody>
          <a:bodyPr/>
          <a:lstStyle/>
          <a:p>
            <a:fld id="{5518542E-3328-415C-A9A0-97B27A710F3D}" type="slidenum">
              <a:rPr lang="en-US" smtClean="0"/>
              <a:t>4</a:t>
            </a:fld>
            <a:endParaRPr lang="en-US"/>
          </a:p>
        </p:txBody>
      </p:sp>
    </p:spTree>
    <p:extLst>
      <p:ext uri="{BB962C8B-B14F-4D97-AF65-F5344CB8AC3E}">
        <p14:creationId xmlns:p14="http://schemas.microsoft.com/office/powerpoint/2010/main" val="1567632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is authorized by statutory and regulatory authorities to respond to FADs and other communicable diseases of livestock and poultry. Multiple APHIS units, including Wildlife Services, Veterinary Services, Animal Care, and International Services, all play a role in current wildlife disease activities. In an FAD incident and coordinated response, the Code of Laws of the United States of America (U.S.C.) and the Code of Federal Regulations (CFR) provide policy for the USDA, via statutes and regulations; interim regulations can be implemented—in the event of an outbreak—to prevent the spread of disease.</a:t>
            </a:r>
          </a:p>
        </p:txBody>
      </p:sp>
      <p:sp>
        <p:nvSpPr>
          <p:cNvPr id="4" name="Slide Number Placeholder 3"/>
          <p:cNvSpPr>
            <a:spLocks noGrp="1"/>
          </p:cNvSpPr>
          <p:nvPr>
            <p:ph type="sldNum" sz="quarter" idx="10"/>
          </p:nvPr>
        </p:nvSpPr>
        <p:spPr/>
        <p:txBody>
          <a:bodyPr/>
          <a:lstStyle/>
          <a:p>
            <a:fld id="{5518542E-3328-415C-A9A0-97B27A710F3D}" type="slidenum">
              <a:rPr lang="en-US" smtClean="0"/>
              <a:t>5</a:t>
            </a:fld>
            <a:endParaRPr lang="en-US"/>
          </a:p>
        </p:txBody>
      </p:sp>
    </p:spTree>
    <p:extLst>
      <p:ext uri="{BB962C8B-B14F-4D97-AF65-F5344CB8AC3E}">
        <p14:creationId xmlns:p14="http://schemas.microsoft.com/office/powerpoint/2010/main" val="3369742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t>
            </a:r>
            <a:r>
              <a:rPr lang="en-US" b="1" dirty="0"/>
              <a:t>FAD</a:t>
            </a:r>
            <a:r>
              <a:rPr lang="en-US" dirty="0"/>
              <a:t> is a terrestrial animal disease or pest, or an aquatic animal disease or pest, not known to exist in the United States or its territories. </a:t>
            </a:r>
          </a:p>
          <a:p>
            <a:r>
              <a:rPr lang="en-US" dirty="0"/>
              <a:t>An </a:t>
            </a:r>
            <a:r>
              <a:rPr lang="en-US" b="1" dirty="0"/>
              <a:t>Emerging animal disease </a:t>
            </a:r>
            <a:r>
              <a:rPr lang="en-US" dirty="0"/>
              <a:t>may be any terrestrial animal, aquatic animal, or zoonotic disease not yet known or characterized, or any known or characterized terrestrial animal or aquatic animal disease, in the United States or its territories, that changes or mutates in pathogenicity, communicability, or zoonotic potential to become a threat to terrestrial animals, aquatic animals, or humans. </a:t>
            </a:r>
          </a:p>
          <a:p>
            <a:r>
              <a:rPr lang="en-US" dirty="0"/>
              <a:t>An FAD or emerging animal disease may involve livestock, poultry, other animals, and/or wildlife. In the event of an FAD or emerging animal disease outbreak in domestic livestock that involves wildlife, USDA APHIS will work in close collaboration, communication, and coordination with State, Tribal and Federal wildlife agencies that have primary jurisdictional authority and subject matter expertise for wildlife.</a:t>
            </a:r>
          </a:p>
        </p:txBody>
      </p:sp>
      <p:sp>
        <p:nvSpPr>
          <p:cNvPr id="4" name="Slide Number Placeholder 3"/>
          <p:cNvSpPr>
            <a:spLocks noGrp="1"/>
          </p:cNvSpPr>
          <p:nvPr>
            <p:ph type="sldNum" sz="quarter" idx="10"/>
          </p:nvPr>
        </p:nvSpPr>
        <p:spPr/>
        <p:txBody>
          <a:bodyPr/>
          <a:lstStyle/>
          <a:p>
            <a:fld id="{5518542E-3328-415C-A9A0-97B27A710F3D}" type="slidenum">
              <a:rPr lang="en-US" smtClean="0"/>
              <a:t>6</a:t>
            </a:fld>
            <a:endParaRPr lang="en-US"/>
          </a:p>
        </p:txBody>
      </p:sp>
    </p:spTree>
    <p:extLst>
      <p:ext uri="{BB962C8B-B14F-4D97-AF65-F5344CB8AC3E}">
        <p14:creationId xmlns:p14="http://schemas.microsoft.com/office/powerpoint/2010/main" val="3496100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receives its permanent and general regulatory authority from the Animal Health Protection Act</a:t>
            </a:r>
            <a:r>
              <a:rPr lang="en-US" b="1" dirty="0"/>
              <a:t> </a:t>
            </a:r>
            <a:r>
              <a:rPr lang="en-US" dirty="0"/>
              <a:t>(AHPA), 7 U.S.C. 8301 et seq. The AHPA enables the Secretary of Agriculture to prevent, detect, control, and eradicate diseases and pests of animals, including foreign animal and emerging diseases, in order to protect animal health, the health and welfare of people, economic interests of livestock and related industries, the environment, and interstate and foreign commerce in animals and other articles. The Secretary may also prohibit or restrict the importation, entry, or interstate movement of any animal, article, or means of conveyance to prevent the introduction into or dissemination within the United States of any pest or disease of livestock (7 U.S.C. 8303‑8305). The AHPA also provides the Secretary of Agriculture authority to cooperate with other Federal agencies, States, or political subdivisions of States, national or local governments of foreign countries, domestic or international organizations or associations, Indian Tribes, and other persons to prevent, detect, or control animal diseases (7 U.S.C. 8310).</a:t>
            </a:r>
          </a:p>
        </p:txBody>
      </p:sp>
      <p:sp>
        <p:nvSpPr>
          <p:cNvPr id="4" name="Slide Number Placeholder 3"/>
          <p:cNvSpPr>
            <a:spLocks noGrp="1"/>
          </p:cNvSpPr>
          <p:nvPr>
            <p:ph type="sldNum" sz="quarter" idx="10"/>
          </p:nvPr>
        </p:nvSpPr>
        <p:spPr/>
        <p:txBody>
          <a:bodyPr/>
          <a:lstStyle/>
          <a:p>
            <a:fld id="{5518542E-3328-415C-A9A0-97B27A710F3D}" type="slidenum">
              <a:rPr lang="en-US" smtClean="0"/>
              <a:t>7</a:t>
            </a:fld>
            <a:endParaRPr lang="en-US"/>
          </a:p>
        </p:txBody>
      </p:sp>
    </p:spTree>
    <p:extLst>
      <p:ext uri="{BB962C8B-B14F-4D97-AF65-F5344CB8AC3E}">
        <p14:creationId xmlns:p14="http://schemas.microsoft.com/office/powerpoint/2010/main" val="1873271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9 of the CFR provides detailed USDA APHIS administrative regulations for the control and eradication of animal diseases, including FADs and emerging animal diseases. Following are several key sections of the CFR to safeguard public health, animal health, animal products, interstate commerce, and international trade:</a:t>
            </a:r>
          </a:p>
          <a:p>
            <a:pPr lvl="0"/>
            <a:r>
              <a:rPr lang="en-US" b="1" dirty="0"/>
              <a:t>9 CFR 71.2</a:t>
            </a:r>
            <a:endParaRPr lang="en-US" dirty="0"/>
          </a:p>
          <a:p>
            <a:pPr lvl="0"/>
            <a:r>
              <a:rPr lang="en-US" dirty="0"/>
              <a:t>Secretary (of Agriculture) to Issue Rule Governing Quarantine and Interstate Movement of Diseased Animals, Including Poultry</a:t>
            </a:r>
          </a:p>
          <a:p>
            <a:pPr lvl="0"/>
            <a:r>
              <a:rPr lang="en-US" b="1" dirty="0"/>
              <a:t>9 CFR 71.3</a:t>
            </a:r>
            <a:endParaRPr lang="en-US" dirty="0"/>
          </a:p>
          <a:p>
            <a:pPr lvl="0"/>
            <a:r>
              <a:rPr lang="en-US" dirty="0"/>
              <a:t>Interstate Movement of Diseased Animals and Poultry Generally Prohibited</a:t>
            </a:r>
          </a:p>
          <a:p>
            <a:pPr lvl="0"/>
            <a:r>
              <a:rPr lang="en-US" b="1" dirty="0"/>
              <a:t>9 CFR 53</a:t>
            </a:r>
            <a:endParaRPr lang="en-US" dirty="0"/>
          </a:p>
          <a:p>
            <a:pPr lvl="0"/>
            <a:r>
              <a:rPr lang="en-US" dirty="0"/>
              <a:t>Foot-and-Mouth Disease, </a:t>
            </a:r>
            <a:r>
              <a:rPr lang="en-US" dirty="0" err="1"/>
              <a:t>Pleuropneumonia</a:t>
            </a:r>
            <a:r>
              <a:rPr lang="en-US" dirty="0"/>
              <a:t>, </a:t>
            </a:r>
            <a:r>
              <a:rPr lang="en-US" dirty="0" err="1"/>
              <a:t>Rinderpest</a:t>
            </a:r>
            <a:r>
              <a:rPr lang="en-US" dirty="0"/>
              <a:t>, and Certain Other Communicable Diseases of Livestock or Poultry</a:t>
            </a:r>
          </a:p>
          <a:p>
            <a:pPr lvl="0"/>
            <a:r>
              <a:rPr lang="en-US" b="1" dirty="0"/>
              <a:t>9 CFR 161</a:t>
            </a:r>
            <a:endParaRPr lang="en-US" dirty="0"/>
          </a:p>
          <a:p>
            <a:r>
              <a:rPr lang="en-US" dirty="0"/>
              <a:t>Requirements and Standards for Accredited Veterinarians (AVs) and Suspension or Revocation of Such Accreditation. </a:t>
            </a:r>
          </a:p>
        </p:txBody>
      </p:sp>
      <p:sp>
        <p:nvSpPr>
          <p:cNvPr id="4" name="Slide Number Placeholder 3"/>
          <p:cNvSpPr>
            <a:spLocks noGrp="1"/>
          </p:cNvSpPr>
          <p:nvPr>
            <p:ph type="sldNum" sz="quarter" idx="10"/>
          </p:nvPr>
        </p:nvSpPr>
        <p:spPr/>
        <p:txBody>
          <a:bodyPr/>
          <a:lstStyle/>
          <a:p>
            <a:fld id="{5518542E-3328-415C-A9A0-97B27A710F3D}" type="slidenum">
              <a:rPr lang="en-US" smtClean="0"/>
              <a:t>8</a:t>
            </a:fld>
            <a:endParaRPr lang="en-US"/>
          </a:p>
        </p:txBody>
      </p:sp>
    </p:spTree>
    <p:extLst>
      <p:ext uri="{BB962C8B-B14F-4D97-AF65-F5344CB8AC3E}">
        <p14:creationId xmlns:p14="http://schemas.microsoft.com/office/powerpoint/2010/main" val="551354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policy guidance has been developed regarding the role of APHIS VS in an FAD outbreak in domestic livestock that has a wildlife component, given the authority granted to APHIS under the AHPA. VS Memorandum 573.1 “USDA, APHIS, VS Animal Health Policy in Relation to Wildlife” provides guidance specifically for VS. In any FAD outbreak in domestic livestock that involves wildlife, VS will work collaboratively with Federal, State, and Tribal wildlife entities to respond to the outbreak, recognizing that these agencies have primary authority and responsibility for managing free-ranging wildlife. Emergency management plans for FAD outbreak response should address the eradication of the FAD from affected wildlife. “In cases where VS policy supports eradication of an infectious agent/disease/vector, VS will seek measures, through (1) movement and testing requirements; (2) herd plans; and (3) emergency response plans to keep wildlife and livestock apart and to eradicate the disease from all potential reservoirs when eradication is deemed technically feasible.” Additionally, if eradication is not technically feasible, measures must be taken to keep wildlife separate from domestic livestock until there are improved mechanisms to eliminate the disease from wildlife populations. </a:t>
            </a:r>
          </a:p>
        </p:txBody>
      </p:sp>
      <p:sp>
        <p:nvSpPr>
          <p:cNvPr id="4" name="Slide Number Placeholder 3"/>
          <p:cNvSpPr>
            <a:spLocks noGrp="1"/>
          </p:cNvSpPr>
          <p:nvPr>
            <p:ph type="sldNum" sz="quarter" idx="10"/>
          </p:nvPr>
        </p:nvSpPr>
        <p:spPr/>
        <p:txBody>
          <a:bodyPr/>
          <a:lstStyle/>
          <a:p>
            <a:fld id="{5518542E-3328-415C-A9A0-97B27A710F3D}" type="slidenum">
              <a:rPr lang="en-US" smtClean="0"/>
              <a:t>9</a:t>
            </a:fld>
            <a:endParaRPr lang="en-US"/>
          </a:p>
        </p:txBody>
      </p:sp>
    </p:spTree>
    <p:extLst>
      <p:ext uri="{BB962C8B-B14F-4D97-AF65-F5344CB8AC3E}">
        <p14:creationId xmlns:p14="http://schemas.microsoft.com/office/powerpoint/2010/main" val="1520092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Wildlife, Vector Control - Authorities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3F6EB7A2-7CC4-424C-985F-AFF9C146F5B2}"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Authorities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Wildlife, Vector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6F69B76-47EC-4439-BF77-3A8734BB85E5}" type="slidenum">
              <a:rPr lang="en-US" smtClean="0"/>
              <a:pPr>
                <a:defRPr/>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dirty="0"/>
          </a:p>
        </p:txBody>
      </p:sp>
      <p:sp>
        <p:nvSpPr>
          <p:cNvPr id="6" name="Footer Placeholder 5"/>
          <p:cNvSpPr>
            <a:spLocks noGrp="1"/>
          </p:cNvSpPr>
          <p:nvPr>
            <p:ph type="ftr" sz="quarter" idx="11"/>
          </p:nvPr>
        </p:nvSpPr>
        <p:spPr/>
        <p:txBody>
          <a:bodyPr/>
          <a:lstStyle/>
          <a:p>
            <a:r>
              <a:rPr lang="en-US" smtClean="0"/>
              <a:t>FAD PReP/NAHEMS Guidelines: Wildlife, Vector Control - Authorities</a:t>
            </a:r>
            <a:endParaRPr lang="en-US" dirty="0"/>
          </a:p>
        </p:txBody>
      </p:sp>
      <p:sp>
        <p:nvSpPr>
          <p:cNvPr id="7" name="Slide Number Placeholder 6"/>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Wildlife, Vector Control - Authorities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dirty="0"/>
          </a:p>
        </p:txBody>
      </p:sp>
      <p:sp>
        <p:nvSpPr>
          <p:cNvPr id="4" name="Footer Placeholder 3"/>
          <p:cNvSpPr>
            <a:spLocks noGrp="1"/>
          </p:cNvSpPr>
          <p:nvPr>
            <p:ph type="ftr" sz="quarter" idx="11"/>
          </p:nvPr>
        </p:nvSpPr>
        <p:spPr/>
        <p:txBody>
          <a:bodyPr/>
          <a:lstStyle/>
          <a:p>
            <a:r>
              <a:rPr lang="en-US" smtClean="0"/>
              <a:t>FAD PReP/NAHEMS Guidelines: Wildlife, Vector Control - Authorities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dirty="0"/>
          </a:p>
        </p:txBody>
      </p:sp>
      <p:sp>
        <p:nvSpPr>
          <p:cNvPr id="3" name="Footer Placeholder 2"/>
          <p:cNvSpPr>
            <a:spLocks noGrp="1"/>
          </p:cNvSpPr>
          <p:nvPr>
            <p:ph type="ftr" sz="quarter" idx="11"/>
          </p:nvPr>
        </p:nvSpPr>
        <p:spPr/>
        <p:txBody>
          <a:bodyPr/>
          <a:lstStyle/>
          <a:p>
            <a:r>
              <a:rPr lang="en-US" smtClean="0"/>
              <a:t>FAD PReP/NAHEMS Guidelines: Wildlife, Vector Control - Authorities</a:t>
            </a:r>
            <a:endParaRPr lang="en-US" dirty="0"/>
          </a:p>
        </p:txBody>
      </p:sp>
      <p:sp>
        <p:nvSpPr>
          <p:cNvPr id="4" name="Slide Number Placeholder 3"/>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Wildlife, Vector Control - Authorities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healthybirds.aphis.usda.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www.aphis.usda.gov/wildlife_damage/index.shtml" TargetMode="External"/><Relationship Id="rId5" Type="http://schemas.openxmlformats.org/officeDocument/2006/relationships/hyperlink" Target="http://www.aphis.usda.gov/fadprep" TargetMode="External"/><Relationship Id="rId4" Type="http://schemas.openxmlformats.org/officeDocument/2006/relationships/hyperlink" Target="http://www.cfsph.iastate.edu/"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3.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447800"/>
            <a:ext cx="5867400" cy="2514599"/>
          </a:xfrm>
        </p:spPr>
        <p:txBody>
          <a:bodyPr/>
          <a:lstStyle/>
          <a:p>
            <a:r>
              <a:rPr lang="en-US" sz="3600" dirty="0"/>
              <a:t>Wildlife Management and Vector Control for an FAD Response in Domestic Livestock </a:t>
            </a:r>
          </a:p>
        </p:txBody>
      </p:sp>
      <p:sp>
        <p:nvSpPr>
          <p:cNvPr id="3" name="Subtitle 2"/>
          <p:cNvSpPr>
            <a:spLocks noGrp="1"/>
          </p:cNvSpPr>
          <p:nvPr>
            <p:ph type="subTitle" idx="1"/>
          </p:nvPr>
        </p:nvSpPr>
        <p:spPr>
          <a:xfrm>
            <a:off x="2590800" y="4191000"/>
            <a:ext cx="5867400" cy="762000"/>
          </a:xfrm>
        </p:spPr>
        <p:txBody>
          <a:bodyPr/>
          <a:lstStyle/>
          <a:p>
            <a:r>
              <a:rPr lang="en-US" dirty="0" smtClean="0"/>
              <a:t>USDA APHIS Authorities</a:t>
            </a:r>
            <a:endParaRPr lang="en-US" dirty="0"/>
          </a:p>
        </p:txBody>
      </p:sp>
      <p:sp>
        <p:nvSpPr>
          <p:cNvPr id="4" name="Subtitle 2"/>
          <p:cNvSpPr txBox="1">
            <a:spLocks/>
          </p:cNvSpPr>
          <p:nvPr/>
        </p:nvSpPr>
        <p:spPr>
          <a:xfrm>
            <a:off x="2724807" y="5181600"/>
            <a:ext cx="5867400" cy="914400"/>
          </a:xfrm>
          <a:prstGeom prst="rect">
            <a:avLst/>
          </a:prstGeom>
        </p:spPr>
        <p:txBody>
          <a:bodyPr vert="horz" lIns="91440" tIns="45720" rIns="91440" bIns="45720" rtlCol="0">
            <a:normAutofit/>
          </a:bodyPr>
          <a:lstStyle>
            <a:lvl1pPr marL="0" indent="0" algn="l" defTabSz="914400" rtl="0" eaLnBrk="1" latinLnBrk="0" hangingPunct="1">
              <a:spcBef>
                <a:spcPts val="900"/>
              </a:spcBef>
              <a:buFont typeface="Arial" pitchFamily="34" charset="0"/>
              <a:buNone/>
              <a:defRPr sz="3200" i="1" kern="1200">
                <a:solidFill>
                  <a:srgbClr val="083984"/>
                </a:solidFill>
                <a:latin typeface="Verdana" pitchFamily="34" charset="0"/>
                <a:ea typeface="Verdana" pitchFamily="34" charset="0"/>
                <a:cs typeface="Verdana" pitchFamily="34" charset="0"/>
              </a:defRPr>
            </a:lvl1pPr>
            <a:lvl2pPr marL="457200" indent="0" algn="ctr" defTabSz="914400" rtl="0" eaLnBrk="1" latinLnBrk="0" hangingPunct="1">
              <a:spcBef>
                <a:spcPts val="900"/>
              </a:spcBef>
              <a:buFont typeface="Arial" pitchFamily="34" charset="0"/>
              <a:buNone/>
              <a:defRPr sz="2800" kern="1200">
                <a:solidFill>
                  <a:schemeClr val="tx1">
                    <a:tint val="75000"/>
                  </a:schemeClr>
                </a:solidFill>
                <a:latin typeface="Verdana" pitchFamily="34" charset="0"/>
                <a:ea typeface="Verdana" pitchFamily="34" charset="0"/>
                <a:cs typeface="Verdana" pitchFamily="34" charset="0"/>
              </a:defRPr>
            </a:lvl2pPr>
            <a:lvl3pPr marL="914400" indent="0" algn="ctr" defTabSz="914400" rtl="0" eaLnBrk="1" latinLnBrk="0" hangingPunct="1">
              <a:spcBef>
                <a:spcPts val="900"/>
              </a:spcBef>
              <a:buFont typeface="Arial" pitchFamily="34" charset="0"/>
              <a:buNone/>
              <a:defRPr sz="2400" kern="1200">
                <a:solidFill>
                  <a:schemeClr val="tx1">
                    <a:tint val="75000"/>
                  </a:schemeClr>
                </a:solidFill>
                <a:latin typeface="Verdana" pitchFamily="34" charset="0"/>
                <a:ea typeface="Verdana" pitchFamily="34" charset="0"/>
                <a:cs typeface="Verdana" pitchFamily="34" charset="0"/>
              </a:defRPr>
            </a:lvl3pPr>
            <a:lvl4pPr marL="13716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4pPr>
            <a:lvl5pPr marL="18288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800" dirty="0">
                <a:solidFill>
                  <a:schemeClr val="tx1"/>
                </a:solidFill>
                <a:latin typeface="+mn-lt"/>
              </a:rPr>
              <a:t>Adapted from the FAD </a:t>
            </a:r>
            <a:r>
              <a:rPr lang="en-US" sz="1800" dirty="0" err="1">
                <a:solidFill>
                  <a:schemeClr val="tx1"/>
                </a:solidFill>
                <a:latin typeface="+mn-lt"/>
              </a:rPr>
              <a:t>PReP</a:t>
            </a:r>
            <a:r>
              <a:rPr lang="en-US" sz="1800" dirty="0">
                <a:solidFill>
                  <a:schemeClr val="tx1"/>
                </a:solidFill>
                <a:latin typeface="+mn-lt"/>
              </a:rPr>
              <a:t>/NAHEMS </a:t>
            </a:r>
            <a:br>
              <a:rPr lang="en-US" sz="1800" dirty="0">
                <a:solidFill>
                  <a:schemeClr val="tx1"/>
                </a:solidFill>
                <a:latin typeface="+mn-lt"/>
              </a:rPr>
            </a:br>
            <a:r>
              <a:rPr lang="en-US" sz="1800" dirty="0">
                <a:solidFill>
                  <a:schemeClr val="tx1"/>
                </a:solidFill>
                <a:latin typeface="+mn-lt"/>
              </a:rPr>
              <a:t>Guidelines</a:t>
            </a:r>
            <a:r>
              <a:rPr lang="en-US" sz="1800" dirty="0" smtClean="0">
                <a:solidFill>
                  <a:schemeClr val="tx1"/>
                </a:solidFill>
                <a:latin typeface="+mn-lt"/>
              </a:rPr>
              <a:t>: Wildlife </a:t>
            </a:r>
            <a:r>
              <a:rPr lang="en-US" sz="1800" dirty="0">
                <a:solidFill>
                  <a:schemeClr val="tx1"/>
                </a:solidFill>
                <a:latin typeface="+mn-lt"/>
              </a:rPr>
              <a:t>Management and Vector Control for an FAD Response in Domestic Livestock </a:t>
            </a:r>
          </a:p>
        </p:txBody>
      </p:sp>
    </p:spTree>
    <p:custDataLst>
      <p:tags r:id="rId1"/>
    </p:custDataLst>
    <p:extLst>
      <p:ext uri="{BB962C8B-B14F-4D97-AF65-F5344CB8AC3E}">
        <p14:creationId xmlns:p14="http://schemas.microsoft.com/office/powerpoint/2010/main" val="2401269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077200" cy="4953000"/>
          </a:xfrm>
        </p:spPr>
        <p:txBody>
          <a:bodyPr>
            <a:normAutofit/>
          </a:bodyPr>
          <a:lstStyle/>
          <a:p>
            <a:r>
              <a:rPr lang="en-US" dirty="0"/>
              <a:t>State fish and wildlife </a:t>
            </a:r>
            <a:r>
              <a:rPr lang="en-US" dirty="0" smtClean="0"/>
              <a:t>agencies </a:t>
            </a:r>
            <a:r>
              <a:rPr lang="en-US" dirty="0"/>
              <a:t>have primary authority and </a:t>
            </a:r>
            <a:r>
              <a:rPr lang="en-US" dirty="0" smtClean="0"/>
              <a:t>responsibility</a:t>
            </a:r>
          </a:p>
          <a:p>
            <a:r>
              <a:rPr lang="en-US" dirty="0" smtClean="0"/>
              <a:t>VS may implement actions under certain conditions</a:t>
            </a:r>
          </a:p>
          <a:p>
            <a:r>
              <a:rPr lang="en-US" dirty="0" smtClean="0"/>
              <a:t>Secretary of Ag will consult with State authorities</a:t>
            </a:r>
          </a:p>
          <a:p>
            <a:r>
              <a:rPr lang="en-US" dirty="0" smtClean="0"/>
              <a:t>Collaborative </a:t>
            </a:r>
            <a:r>
              <a:rPr lang="en-US" dirty="0"/>
              <a:t>relationships </a:t>
            </a:r>
            <a:endParaRPr lang="en-US" dirty="0" smtClean="0"/>
          </a:p>
          <a:p>
            <a:endParaRPr lang="en-US" dirty="0" smtClean="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
        <p:nvSpPr>
          <p:cNvPr id="5" name="Title 4"/>
          <p:cNvSpPr>
            <a:spLocks noGrp="1"/>
          </p:cNvSpPr>
          <p:nvPr>
            <p:ph type="title"/>
          </p:nvPr>
        </p:nvSpPr>
        <p:spPr>
          <a:xfrm>
            <a:off x="457200" y="152400"/>
            <a:ext cx="8686800" cy="838200"/>
          </a:xfrm>
        </p:spPr>
        <p:txBody>
          <a:bodyPr>
            <a:noAutofit/>
          </a:bodyPr>
          <a:lstStyle/>
          <a:p>
            <a:r>
              <a:rPr lang="en-US" sz="3200" dirty="0"/>
              <a:t>G</a:t>
            </a:r>
            <a:r>
              <a:rPr lang="en-US" sz="3200" dirty="0" smtClean="0"/>
              <a:t>uidance for VS cont’d</a:t>
            </a:r>
            <a:endParaRPr lang="en-US" sz="3200" dirty="0"/>
          </a:p>
        </p:txBody>
      </p:sp>
    </p:spTree>
    <p:extLst>
      <p:ext uri="{BB962C8B-B14F-4D97-AF65-F5344CB8AC3E}">
        <p14:creationId xmlns:p14="http://schemas.microsoft.com/office/powerpoint/2010/main" val="1970939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Relevance of Wildlife in </a:t>
            </a:r>
            <a:r>
              <a:rPr lang="en-US" sz="4500" dirty="0" smtClean="0"/>
              <a:t/>
            </a:r>
            <a:br>
              <a:rPr lang="en-US" sz="4500" dirty="0" smtClean="0"/>
            </a:br>
            <a:r>
              <a:rPr lang="en-US" sz="4500" dirty="0" smtClean="0"/>
              <a:t>an </a:t>
            </a:r>
            <a:r>
              <a:rPr lang="en-US" sz="4500" dirty="0"/>
              <a:t>FAD Outbreak in Domestic Livestock </a:t>
            </a:r>
            <a:r>
              <a:rPr lang="en-US" sz="4500" dirty="0" smtClean="0"/>
              <a:t/>
            </a:r>
            <a:br>
              <a:rPr lang="en-US" sz="4500" dirty="0" smtClean="0"/>
            </a:br>
            <a:r>
              <a:rPr lang="en-US" sz="4500" dirty="0" smtClean="0"/>
              <a:t>or </a:t>
            </a:r>
            <a:r>
              <a:rPr lang="en-US" sz="4500" dirty="0"/>
              <a:t>Poultry</a:t>
            </a:r>
          </a:p>
        </p:txBody>
      </p:sp>
    </p:spTree>
    <p:extLst>
      <p:ext uri="{BB962C8B-B14F-4D97-AF65-F5344CB8AC3E}">
        <p14:creationId xmlns:p14="http://schemas.microsoft.com/office/powerpoint/2010/main" val="32380523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95400"/>
            <a:ext cx="8153400" cy="4953000"/>
          </a:xfrm>
        </p:spPr>
        <p:txBody>
          <a:bodyPr>
            <a:normAutofit/>
          </a:bodyPr>
          <a:lstStyle/>
          <a:p>
            <a:r>
              <a:rPr lang="en-US" sz="2800" dirty="0" smtClean="0"/>
              <a:t>Interactions between host, agent, environment</a:t>
            </a:r>
          </a:p>
          <a:p>
            <a:r>
              <a:rPr lang="en-US" sz="2800" dirty="0" smtClean="0"/>
              <a:t>Agent: range, resistance, </a:t>
            </a:r>
            <a:br>
              <a:rPr lang="en-US" sz="2800" dirty="0" smtClean="0"/>
            </a:br>
            <a:r>
              <a:rPr lang="en-US" sz="2800" dirty="0" smtClean="0"/>
              <a:t>affinity, dose</a:t>
            </a:r>
            <a:r>
              <a:rPr lang="en-US" sz="2800" smtClean="0"/>
              <a:t>, mode of</a:t>
            </a:r>
            <a:r>
              <a:rPr lang="en-US" sz="2800" dirty="0" smtClean="0"/>
              <a:t/>
            </a:r>
            <a:br>
              <a:rPr lang="en-US" sz="2800" dirty="0" smtClean="0"/>
            </a:br>
            <a:r>
              <a:rPr lang="en-US" sz="2800" smtClean="0"/>
              <a:t>transmission </a:t>
            </a:r>
            <a:endParaRPr lang="en-US" sz="2800" dirty="0" smtClean="0"/>
          </a:p>
          <a:p>
            <a:r>
              <a:rPr lang="en-US" sz="2800" dirty="0" smtClean="0"/>
              <a:t>Host: species, age, </a:t>
            </a:r>
            <a:br>
              <a:rPr lang="en-US" sz="2800" dirty="0" smtClean="0"/>
            </a:br>
            <a:r>
              <a:rPr lang="en-US" sz="2800" dirty="0" smtClean="0"/>
              <a:t>immune/nutritional status</a:t>
            </a:r>
          </a:p>
          <a:p>
            <a:r>
              <a:rPr lang="en-US" sz="2800" dirty="0" smtClean="0"/>
              <a:t>Environment: housing, </a:t>
            </a:r>
            <a:br>
              <a:rPr lang="en-US" sz="2800" dirty="0" smtClean="0"/>
            </a:br>
            <a:r>
              <a:rPr lang="en-US" sz="2800" dirty="0" smtClean="0"/>
              <a:t>care, weather, vector </a:t>
            </a:r>
            <a:br>
              <a:rPr lang="en-US" sz="2800" dirty="0" smtClean="0"/>
            </a:br>
            <a:r>
              <a:rPr lang="en-US" sz="2800" dirty="0" smtClean="0"/>
              <a:t>presence</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2" name="Slide Number Placeholder 1"/>
          <p:cNvSpPr>
            <a:spLocks noGrp="1"/>
          </p:cNvSpPr>
          <p:nvPr>
            <p:ph type="sldNum" sz="quarter" idx="4"/>
          </p:nvPr>
        </p:nvSpPr>
        <p:spPr/>
        <p:txBody>
          <a:bodyPr/>
          <a:lstStyle/>
          <a:p>
            <a:fld id="{0D2D7273-9C0D-4845-8627-539564CD150B}" type="slidenum">
              <a:rPr lang="en-US" smtClean="0"/>
              <a:t>12</a:t>
            </a:fld>
            <a:endParaRPr lang="en-US"/>
          </a:p>
        </p:txBody>
      </p:sp>
      <p:sp>
        <p:nvSpPr>
          <p:cNvPr id="5" name="Title 4"/>
          <p:cNvSpPr>
            <a:spLocks noGrp="1"/>
          </p:cNvSpPr>
          <p:nvPr>
            <p:ph type="title"/>
          </p:nvPr>
        </p:nvSpPr>
        <p:spPr/>
        <p:txBody>
          <a:bodyPr>
            <a:normAutofit/>
          </a:bodyPr>
          <a:lstStyle/>
          <a:p>
            <a:r>
              <a:rPr lang="en-US" dirty="0"/>
              <a:t>Epidemiological </a:t>
            </a:r>
            <a:r>
              <a:rPr lang="en-US" dirty="0" smtClean="0"/>
              <a:t>Factors</a:t>
            </a:r>
            <a:endParaRPr lang="en-US" dirty="0"/>
          </a:p>
        </p:txBody>
      </p:sp>
      <p:pic>
        <p:nvPicPr>
          <p:cNvPr id="7" name="Picture 6" descr="H:\CFSPH\NAHEMS\NAHEMS_Print\11_WILD\_Images\24_WILD\16_WILD_fromFADSET_110412_EpidemiologyTriad.jpg"/>
          <p:cNvPicPr/>
          <p:nvPr/>
        </p:nvPicPr>
        <p:blipFill rotWithShape="1">
          <a:blip r:embed="rId3" cstate="email">
            <a:extLst>
              <a:ext uri="{28A0092B-C50C-407E-A947-70E740481C1C}">
                <a14:useLocalDpi xmlns:a14="http://schemas.microsoft.com/office/drawing/2010/main"/>
              </a:ext>
            </a:extLst>
          </a:blip>
          <a:srcRect/>
          <a:stretch/>
        </p:blipFill>
        <p:spPr bwMode="auto">
          <a:xfrm>
            <a:off x="5791200" y="2570205"/>
            <a:ext cx="2869324" cy="2891482"/>
          </a:xfrm>
          <a:prstGeom prst="rect">
            <a:avLst/>
          </a:prstGeom>
          <a:noFill/>
          <a:ln w="38100">
            <a:solidFill>
              <a:srgbClr val="17375E"/>
            </a:solidFill>
          </a:ln>
        </p:spPr>
      </p:pic>
    </p:spTree>
    <p:extLst>
      <p:ext uri="{BB962C8B-B14F-4D97-AF65-F5344CB8AC3E}">
        <p14:creationId xmlns:p14="http://schemas.microsoft.com/office/powerpoint/2010/main" val="4010564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Immediately assess wildlife during  an FAD</a:t>
            </a:r>
          </a:p>
          <a:p>
            <a:pPr lvl="1"/>
            <a:r>
              <a:rPr lang="en-US" dirty="0" smtClean="0"/>
              <a:t>Detect cases</a:t>
            </a:r>
          </a:p>
          <a:p>
            <a:pPr lvl="1"/>
            <a:r>
              <a:rPr lang="en-US" dirty="0" smtClean="0"/>
              <a:t>Understand disease characteristics</a:t>
            </a:r>
          </a:p>
          <a:p>
            <a:pPr lvl="1"/>
            <a:r>
              <a:rPr lang="en-US" dirty="0" smtClean="0"/>
              <a:t>Identify disease risks</a:t>
            </a:r>
          </a:p>
          <a:p>
            <a:pPr lvl="1"/>
            <a:r>
              <a:rPr lang="en-US" dirty="0" smtClean="0"/>
              <a:t>Provide information for control</a:t>
            </a:r>
          </a:p>
          <a:p>
            <a:pPr lvl="1"/>
            <a:r>
              <a:rPr lang="en-US" dirty="0" smtClean="0"/>
              <a:t>Evaluate effectiveness of control </a:t>
            </a:r>
            <a:br>
              <a:rPr lang="en-US" dirty="0" smtClean="0"/>
            </a:br>
            <a:r>
              <a:rPr lang="en-US" dirty="0" smtClean="0"/>
              <a:t>and adjust</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13</a:t>
            </a:fld>
            <a:endParaRPr lang="en-US"/>
          </a:p>
        </p:txBody>
      </p:sp>
      <p:sp>
        <p:nvSpPr>
          <p:cNvPr id="5" name="Title 4"/>
          <p:cNvSpPr>
            <a:spLocks noGrp="1"/>
          </p:cNvSpPr>
          <p:nvPr>
            <p:ph type="title"/>
          </p:nvPr>
        </p:nvSpPr>
        <p:spPr>
          <a:xfrm>
            <a:off x="152400" y="152400"/>
            <a:ext cx="8534400" cy="838200"/>
          </a:xfrm>
        </p:spPr>
        <p:txBody>
          <a:bodyPr>
            <a:normAutofit/>
          </a:bodyPr>
          <a:lstStyle/>
          <a:p>
            <a:r>
              <a:rPr lang="en-US" dirty="0"/>
              <a:t>Epidemiological </a:t>
            </a:r>
            <a:r>
              <a:rPr lang="en-US" dirty="0" smtClean="0"/>
              <a:t>Factors cont’d</a:t>
            </a:r>
            <a:endParaRPr lang="en-US" dirty="0"/>
          </a:p>
        </p:txBody>
      </p:sp>
    </p:spTree>
    <p:extLst>
      <p:ext uri="{BB962C8B-B14F-4D97-AF65-F5344CB8AC3E}">
        <p14:creationId xmlns:p14="http://schemas.microsoft.com/office/powerpoint/2010/main" val="3872475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838200"/>
          </a:xfrm>
        </p:spPr>
        <p:txBody>
          <a:bodyPr>
            <a:normAutofit/>
          </a:bodyPr>
          <a:lstStyle/>
          <a:p>
            <a:r>
              <a:rPr lang="en-US" dirty="0"/>
              <a:t>Species Susceptibility</a:t>
            </a:r>
          </a:p>
        </p:txBody>
      </p:sp>
      <p:sp>
        <p:nvSpPr>
          <p:cNvPr id="3" name="Date Placeholder 2"/>
          <p:cNvSpPr>
            <a:spLocks noGrp="1"/>
          </p:cNvSpPr>
          <p:nvPr>
            <p:ph type="dt" sz="half" idx="10"/>
          </p:nvPr>
        </p:nvSpPr>
        <p:spPr>
          <a:xfrm>
            <a:off x="6553200" y="6324600"/>
            <a:ext cx="2133600" cy="457200"/>
          </a:xfrm>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a:xfrm>
            <a:off x="457200" y="6400800"/>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14</a:t>
            </a:fld>
            <a:endParaRPr lang="en-US"/>
          </a:p>
        </p:txBody>
      </p:sp>
      <p:pic>
        <p:nvPicPr>
          <p:cNvPr id="1026" name="Picture 2" descr="\\Iastate.edu\v med\CFSPH_Group\CFSPH\NAHEMS\NAHEMS_PPT\11_WILD\Images\WILD_Table01_Species_Susceptibility_Chart\WILD_Table01_Species_Susceptibility_Chart_01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295400" y="1219200"/>
            <a:ext cx="6403821" cy="506490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627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52400"/>
            <a:ext cx="8382000" cy="838200"/>
          </a:xfrm>
        </p:spPr>
        <p:txBody>
          <a:bodyPr/>
          <a:lstStyle/>
          <a:p>
            <a:r>
              <a:rPr lang="en-US" dirty="0" smtClean="0"/>
              <a:t>Species Susceptibility cont’d</a:t>
            </a:r>
            <a:endParaRPr lang="en-US" dirty="0"/>
          </a:p>
        </p:txBody>
      </p:sp>
      <p:sp>
        <p:nvSpPr>
          <p:cNvPr id="2" name="Date Placeholder 1"/>
          <p:cNvSpPr>
            <a:spLocks noGrp="1"/>
          </p:cNvSpPr>
          <p:nvPr>
            <p:ph type="dt" sz="half" idx="10"/>
          </p:nvPr>
        </p:nvSpPr>
        <p:spPr>
          <a:xfrm>
            <a:off x="6553200" y="6416675"/>
            <a:ext cx="2133600" cy="365125"/>
          </a:xfrm>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4" name="Slide Number Placeholder 3"/>
          <p:cNvSpPr>
            <a:spLocks noGrp="1"/>
          </p:cNvSpPr>
          <p:nvPr>
            <p:ph type="sldNum" sz="quarter" idx="12"/>
          </p:nvPr>
        </p:nvSpPr>
        <p:spPr/>
        <p:txBody>
          <a:bodyPr/>
          <a:lstStyle/>
          <a:p>
            <a:fld id="{0D2D7273-9C0D-4845-8627-539564CD150B}" type="slidenum">
              <a:rPr lang="en-US" smtClean="0"/>
              <a:t>15</a:t>
            </a:fld>
            <a:endParaRPr lang="en-US"/>
          </a:p>
        </p:txBody>
      </p:sp>
      <p:pic>
        <p:nvPicPr>
          <p:cNvPr id="2050" name="Picture 2" descr="\\Iastate.edu\v med\CFSPH_Group\CFSPH\NAHEMS\NAHEMS_PPT\11_WILD\Images\WILD_Table01_Species_Susceptibility_Chart\WILD_Table01_Species_Susceptibility_Chart_02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329062" y="1206543"/>
            <a:ext cx="6367137" cy="5041857"/>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72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3" name="Footer Placeholder 2"/>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16</a:t>
            </a:fld>
            <a:endParaRPr lang="en-US"/>
          </a:p>
        </p:txBody>
      </p:sp>
      <p:sp>
        <p:nvSpPr>
          <p:cNvPr id="4" name="Title 3"/>
          <p:cNvSpPr>
            <a:spLocks noGrp="1"/>
          </p:cNvSpPr>
          <p:nvPr>
            <p:ph type="title"/>
          </p:nvPr>
        </p:nvSpPr>
        <p:spPr>
          <a:xfrm>
            <a:off x="228600" y="152400"/>
            <a:ext cx="8839199" cy="838200"/>
          </a:xfrm>
        </p:spPr>
        <p:txBody>
          <a:bodyPr>
            <a:normAutofit/>
          </a:bodyPr>
          <a:lstStyle/>
          <a:p>
            <a:r>
              <a:rPr lang="en-US" sz="3500" dirty="0"/>
              <a:t>Ecological Factors </a:t>
            </a:r>
            <a:r>
              <a:rPr lang="en-US" sz="3500" dirty="0" smtClean="0"/>
              <a:t>of Wildlife</a:t>
            </a:r>
            <a:endParaRPr lang="en-US" sz="3500" dirty="0"/>
          </a:p>
        </p:txBody>
      </p:sp>
      <p:pic>
        <p:nvPicPr>
          <p:cNvPr id="3074"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70137" y="1600200"/>
            <a:ext cx="8403726" cy="394335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40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17</a:t>
            </a:fld>
            <a:endParaRPr lang="en-US"/>
          </a:p>
        </p:txBody>
      </p:sp>
      <p:sp>
        <p:nvSpPr>
          <p:cNvPr id="6" name="Title 5"/>
          <p:cNvSpPr>
            <a:spLocks noGrp="1"/>
          </p:cNvSpPr>
          <p:nvPr>
            <p:ph type="title"/>
          </p:nvPr>
        </p:nvSpPr>
        <p:spPr>
          <a:xfrm>
            <a:off x="228600" y="152400"/>
            <a:ext cx="8458200" cy="838200"/>
          </a:xfrm>
        </p:spPr>
        <p:txBody>
          <a:bodyPr>
            <a:normAutofit/>
          </a:bodyPr>
          <a:lstStyle/>
          <a:p>
            <a:r>
              <a:rPr lang="en-US" sz="3500" dirty="0"/>
              <a:t>Ecological Factors of </a:t>
            </a:r>
            <a:r>
              <a:rPr lang="en-US" sz="3500" dirty="0" smtClean="0"/>
              <a:t>Wildlife cont’d</a:t>
            </a:r>
            <a:endParaRPr lang="en-US" sz="3500" dirty="0"/>
          </a:p>
        </p:txBody>
      </p:sp>
      <p:pic>
        <p:nvPicPr>
          <p:cNvPr id="1026" name="Picture 2" descr="\\Iastate.edu\v med\CFSPH_Group\CFSPH\NAHEMS\NAHEMS_PPT\11_WILD\Images\WILD_Table02_Factors_Influencing_Wildlife_Movement\WILD_Table02_Factors_Influencing_Wildlife_Movement_02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93192" y="1600200"/>
            <a:ext cx="8369808" cy="3923348"/>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010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867400" cy="4953000"/>
          </a:xfrm>
        </p:spPr>
        <p:txBody>
          <a:bodyPr>
            <a:normAutofit lnSpcReduction="10000"/>
          </a:bodyPr>
          <a:lstStyle/>
          <a:p>
            <a:r>
              <a:rPr lang="en-US" dirty="0" smtClean="0"/>
              <a:t>OIE distinguishes between wildlife infection and domestic infection for some diseases</a:t>
            </a:r>
          </a:p>
          <a:p>
            <a:pPr lvl="1"/>
            <a:r>
              <a:rPr lang="en-US" dirty="0" smtClean="0"/>
              <a:t>wildlife role in transmission, </a:t>
            </a:r>
            <a:br>
              <a:rPr lang="en-US" dirty="0" smtClean="0"/>
            </a:br>
            <a:r>
              <a:rPr lang="en-US" dirty="0" smtClean="0"/>
              <a:t>maintenance of agent</a:t>
            </a:r>
            <a:endParaRPr lang="en-US" dirty="0"/>
          </a:p>
          <a:p>
            <a:r>
              <a:rPr lang="en-US" dirty="0" smtClean="0"/>
              <a:t>Not all countries will follow OIE guidelines </a:t>
            </a:r>
            <a:br>
              <a:rPr lang="en-US" dirty="0" smtClean="0"/>
            </a:br>
            <a:r>
              <a:rPr lang="en-US" dirty="0" smtClean="0"/>
              <a:t>for trade</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18</a:t>
            </a:fld>
            <a:endParaRPr lang="en-US"/>
          </a:p>
        </p:txBody>
      </p:sp>
      <p:sp>
        <p:nvSpPr>
          <p:cNvPr id="5" name="Title 4"/>
          <p:cNvSpPr>
            <a:spLocks noGrp="1"/>
          </p:cNvSpPr>
          <p:nvPr>
            <p:ph type="title"/>
          </p:nvPr>
        </p:nvSpPr>
        <p:spPr>
          <a:xfrm>
            <a:off x="533400" y="152400"/>
            <a:ext cx="8153400" cy="838200"/>
          </a:xfrm>
        </p:spPr>
        <p:txBody>
          <a:bodyPr/>
          <a:lstStyle/>
          <a:p>
            <a:r>
              <a:rPr lang="en-US" dirty="0"/>
              <a:t>International Trade </a:t>
            </a:r>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bwMode="auto">
          <a:xfrm>
            <a:off x="5791200" y="2695832"/>
            <a:ext cx="2971800" cy="2942968"/>
          </a:xfrm>
          <a:prstGeom prst="rect">
            <a:avLst/>
          </a:prstGeom>
          <a:noFill/>
          <a:ln w="38100">
            <a:solidFill>
              <a:srgbClr val="17375E"/>
            </a:solidFill>
          </a:ln>
        </p:spPr>
      </p:pic>
    </p:spTree>
    <p:extLst>
      <p:ext uri="{BB962C8B-B14F-4D97-AF65-F5344CB8AC3E}">
        <p14:creationId xmlns:p14="http://schemas.microsoft.com/office/powerpoint/2010/main" val="2145949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Affected wildlife may not always mean domestic livestock are affected</a:t>
            </a:r>
          </a:p>
          <a:p>
            <a:r>
              <a:rPr lang="en-US" dirty="0" smtClean="0"/>
              <a:t>FAD existence in wildlife may make disease-freedom difficult</a:t>
            </a:r>
          </a:p>
          <a:p>
            <a:r>
              <a:rPr lang="en-US" dirty="0" smtClean="0"/>
              <a:t>Trade may be affected with FAD presence in exporting country</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19</a:t>
            </a:fld>
            <a:endParaRPr lang="en-US"/>
          </a:p>
        </p:txBody>
      </p:sp>
      <p:sp>
        <p:nvSpPr>
          <p:cNvPr id="5" name="Title 4"/>
          <p:cNvSpPr>
            <a:spLocks noGrp="1"/>
          </p:cNvSpPr>
          <p:nvPr>
            <p:ph type="title"/>
          </p:nvPr>
        </p:nvSpPr>
        <p:spPr>
          <a:xfrm>
            <a:off x="533400" y="152400"/>
            <a:ext cx="8610600" cy="838200"/>
          </a:xfrm>
        </p:spPr>
        <p:txBody>
          <a:bodyPr>
            <a:normAutofit/>
          </a:bodyPr>
          <a:lstStyle/>
          <a:p>
            <a:r>
              <a:rPr lang="en-US" dirty="0" smtClean="0"/>
              <a:t>International Trade cont’d</a:t>
            </a:r>
            <a:endParaRPr lang="en-US" dirty="0"/>
          </a:p>
        </p:txBody>
      </p:sp>
    </p:spTree>
    <p:extLst>
      <p:ext uri="{BB962C8B-B14F-4D97-AF65-F5344CB8AC3E}">
        <p14:creationId xmlns:p14="http://schemas.microsoft.com/office/powerpoint/2010/main" val="982081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Definitions</a:t>
            </a:r>
          </a:p>
          <a:p>
            <a:r>
              <a:rPr lang="en-US" dirty="0" smtClean="0"/>
              <a:t>Laws, regulations</a:t>
            </a:r>
          </a:p>
          <a:p>
            <a:r>
              <a:rPr lang="en-US" dirty="0" smtClean="0"/>
              <a:t>Relevance of wildlife</a:t>
            </a:r>
          </a:p>
          <a:p>
            <a:r>
              <a:rPr lang="en-US" dirty="0" smtClean="0"/>
              <a:t>Roles and responsibilities of authorities during an FAD response</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10" name="Slide Number Placeholder 9"/>
          <p:cNvSpPr>
            <a:spLocks noGrp="1"/>
          </p:cNvSpPr>
          <p:nvPr>
            <p:ph type="sldNum" sz="quarter" idx="4"/>
          </p:nvPr>
        </p:nvSpPr>
        <p:spPr/>
        <p:txBody>
          <a:bodyPr/>
          <a:lstStyle/>
          <a:p>
            <a:fld id="{0D2D7273-9C0D-4845-8627-539564CD150B}" type="slidenum">
              <a:rPr lang="en-US" smtClean="0"/>
              <a:t>2</a:t>
            </a:fld>
            <a:endParaRPr lang="en-US"/>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25050517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example</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20</a:t>
            </a:fld>
            <a:endParaRPr lang="en-US"/>
          </a:p>
        </p:txBody>
      </p:sp>
      <p:sp>
        <p:nvSpPr>
          <p:cNvPr id="6" name="Title 5"/>
          <p:cNvSpPr>
            <a:spLocks noGrp="1"/>
          </p:cNvSpPr>
          <p:nvPr>
            <p:ph type="title"/>
          </p:nvPr>
        </p:nvSpPr>
        <p:spPr>
          <a:xfrm>
            <a:off x="228600" y="152400"/>
            <a:ext cx="8458200" cy="838200"/>
          </a:xfrm>
        </p:spPr>
        <p:txBody>
          <a:bodyPr>
            <a:normAutofit/>
          </a:bodyPr>
          <a:lstStyle/>
          <a:p>
            <a:r>
              <a:rPr lang="en-US" sz="3400" dirty="0"/>
              <a:t>FAD Detection for Disease Agents</a:t>
            </a:r>
          </a:p>
        </p:txBody>
      </p:sp>
      <p:pic>
        <p:nvPicPr>
          <p:cNvPr id="7" name="Picture 2" descr="\\Iastate.edu\v med\CFSPH_Group\CFSPH\NAHEMS\NAHEMS_PPT\11_WILD\Images\WILD_Table03_FADDetection_Selected_Agents\WILD_Table03_FADDetection_Selected_Agents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16992" y="2133600"/>
            <a:ext cx="8510016" cy="3234690"/>
          </a:xfrm>
          <a:prstGeom prst="rect">
            <a:avLst/>
          </a:prstGeom>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022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Roles and Responsibilities in an FAD Outbreak</a:t>
            </a:r>
          </a:p>
        </p:txBody>
      </p:sp>
    </p:spTree>
    <p:extLst>
      <p:ext uri="{BB962C8B-B14F-4D97-AF65-F5344CB8AC3E}">
        <p14:creationId xmlns:p14="http://schemas.microsoft.com/office/powerpoint/2010/main" val="1977875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4953000" cy="5029200"/>
          </a:xfrm>
        </p:spPr>
        <p:txBody>
          <a:bodyPr>
            <a:normAutofit fontScale="92500" lnSpcReduction="20000"/>
          </a:bodyPr>
          <a:lstStyle/>
          <a:p>
            <a:r>
              <a:rPr lang="en-US" dirty="0" smtClean="0"/>
              <a:t>Critical to controlling </a:t>
            </a:r>
            <a:br>
              <a:rPr lang="en-US" dirty="0" smtClean="0"/>
            </a:br>
            <a:r>
              <a:rPr lang="en-US" dirty="0" smtClean="0"/>
              <a:t>an outbreak</a:t>
            </a:r>
          </a:p>
          <a:p>
            <a:r>
              <a:rPr lang="en-US" dirty="0" smtClean="0"/>
              <a:t>Wildlife Cell, Vector </a:t>
            </a:r>
            <a:br>
              <a:rPr lang="en-US" dirty="0" smtClean="0"/>
            </a:br>
            <a:r>
              <a:rPr lang="en-US" dirty="0" smtClean="0"/>
              <a:t>Control Group</a:t>
            </a:r>
          </a:p>
          <a:p>
            <a:pPr lvl="1"/>
            <a:r>
              <a:rPr lang="en-US" dirty="0" smtClean="0"/>
              <a:t>Wildlife and disease management expertise</a:t>
            </a:r>
            <a:endParaRPr lang="en-US" dirty="0"/>
          </a:p>
          <a:p>
            <a:r>
              <a:rPr lang="en-US" dirty="0" smtClean="0"/>
              <a:t>Planning, Operation Sections</a:t>
            </a:r>
          </a:p>
          <a:p>
            <a:pPr lvl="1"/>
            <a:r>
              <a:rPr lang="en-US" dirty="0" smtClean="0"/>
              <a:t>Coordinate activities</a:t>
            </a:r>
          </a:p>
          <a:p>
            <a:pPr lvl="2"/>
            <a:r>
              <a:rPr lang="en-US" dirty="0" smtClean="0"/>
              <a:t>Conducted with </a:t>
            </a:r>
            <a:br>
              <a:rPr lang="en-US" dirty="0" smtClean="0"/>
            </a:br>
            <a:r>
              <a:rPr lang="en-US" dirty="0" smtClean="0"/>
              <a:t>appropriate agencies</a:t>
            </a:r>
          </a:p>
          <a:p>
            <a:pPr lvl="2"/>
            <a:r>
              <a:rPr lang="en-US" dirty="0" smtClean="0"/>
              <a:t>Conducted by </a:t>
            </a:r>
            <a:br>
              <a:rPr lang="en-US" dirty="0" smtClean="0"/>
            </a:br>
            <a:r>
              <a:rPr lang="en-US" dirty="0" smtClean="0"/>
              <a:t>skilled personnel</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22</a:t>
            </a:fld>
            <a:endParaRPr lang="en-US"/>
          </a:p>
        </p:txBody>
      </p:sp>
      <p:sp>
        <p:nvSpPr>
          <p:cNvPr id="5" name="Title 4"/>
          <p:cNvSpPr>
            <a:spLocks noGrp="1"/>
          </p:cNvSpPr>
          <p:nvPr>
            <p:ph type="title"/>
          </p:nvPr>
        </p:nvSpPr>
        <p:spPr/>
        <p:txBody>
          <a:bodyPr>
            <a:normAutofit/>
          </a:bodyPr>
          <a:lstStyle/>
          <a:p>
            <a:r>
              <a:rPr lang="en-US" sz="3600" dirty="0" smtClean="0"/>
              <a:t>ICS, NIMS, Unified Command</a:t>
            </a:r>
            <a:endParaRPr lang="en-US" sz="3600" dirty="0"/>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a:xfrm>
            <a:off x="5410200" y="1927654"/>
            <a:ext cx="3429000" cy="3385751"/>
          </a:xfrm>
          <a:prstGeom prst="rect">
            <a:avLst/>
          </a:prstGeom>
          <a:ln w="38100">
            <a:solidFill>
              <a:srgbClr val="17375E"/>
            </a:solidFill>
          </a:ln>
        </p:spPr>
      </p:pic>
    </p:spTree>
    <p:extLst>
      <p:ext uri="{BB962C8B-B14F-4D97-AF65-F5344CB8AC3E}">
        <p14:creationId xmlns:p14="http://schemas.microsoft.com/office/powerpoint/2010/main" val="755517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Team will vary depending on incident</a:t>
            </a:r>
          </a:p>
          <a:p>
            <a:r>
              <a:rPr lang="en-US" dirty="0" smtClean="0"/>
              <a:t>Personnel need wildlife-related experience</a:t>
            </a:r>
          </a:p>
          <a:p>
            <a:pPr lvl="1"/>
            <a:r>
              <a:rPr lang="en-US" dirty="0" smtClean="0"/>
              <a:t>Assessing presence of wildlife</a:t>
            </a:r>
          </a:p>
          <a:p>
            <a:pPr lvl="1"/>
            <a:r>
              <a:rPr lang="en-US" dirty="0" smtClean="0"/>
              <a:t>Assessing potential for disease spread</a:t>
            </a:r>
          </a:p>
          <a:p>
            <a:pPr lvl="1"/>
            <a:r>
              <a:rPr lang="en-US" dirty="0" smtClean="0"/>
              <a:t>Determining wildlife infection</a:t>
            </a:r>
          </a:p>
          <a:p>
            <a:pPr lvl="1"/>
            <a:r>
              <a:rPr lang="en-US" dirty="0" smtClean="0"/>
              <a:t>Wildlife surveillance measures</a:t>
            </a:r>
          </a:p>
          <a:p>
            <a:pPr lvl="1"/>
            <a:r>
              <a:rPr lang="en-US" dirty="0" smtClean="0"/>
              <a:t>Wildlife disease control</a:t>
            </a:r>
          </a:p>
          <a:p>
            <a:pPr lvl="1"/>
            <a:r>
              <a:rPr lang="en-US" dirty="0" smtClean="0"/>
              <a:t>Implementing prevention measures</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23</a:t>
            </a:fld>
            <a:endParaRPr lang="en-US"/>
          </a:p>
        </p:txBody>
      </p:sp>
      <p:sp>
        <p:nvSpPr>
          <p:cNvPr id="5" name="Title 4"/>
          <p:cNvSpPr>
            <a:spLocks noGrp="1"/>
          </p:cNvSpPr>
          <p:nvPr>
            <p:ph type="title"/>
          </p:nvPr>
        </p:nvSpPr>
        <p:spPr>
          <a:xfrm>
            <a:off x="152400" y="152400"/>
            <a:ext cx="8763000" cy="838200"/>
          </a:xfrm>
        </p:spPr>
        <p:txBody>
          <a:bodyPr>
            <a:noAutofit/>
          </a:bodyPr>
          <a:lstStyle/>
          <a:p>
            <a:r>
              <a:rPr lang="en-US" sz="3400" dirty="0" smtClean="0"/>
              <a:t>Wildlife and Vector Control Personnel</a:t>
            </a:r>
            <a:endParaRPr lang="en-US" sz="3400" dirty="0"/>
          </a:p>
        </p:txBody>
      </p:sp>
    </p:spTree>
    <p:extLst>
      <p:ext uri="{BB962C8B-B14F-4D97-AF65-F5344CB8AC3E}">
        <p14:creationId xmlns:p14="http://schemas.microsoft.com/office/powerpoint/2010/main" val="37090888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324600" cy="5181600"/>
          </a:xfrm>
        </p:spPr>
        <p:txBody>
          <a:bodyPr>
            <a:normAutofit fontScale="92500" lnSpcReduction="20000"/>
          </a:bodyPr>
          <a:lstStyle/>
          <a:p>
            <a:r>
              <a:rPr lang="en-US" dirty="0" smtClean="0"/>
              <a:t>Coordinate with Federal, State partners</a:t>
            </a:r>
          </a:p>
          <a:p>
            <a:r>
              <a:rPr lang="en-US" dirty="0" smtClean="0"/>
              <a:t>SERS, NWDP</a:t>
            </a:r>
          </a:p>
          <a:p>
            <a:pPr lvl="1"/>
            <a:r>
              <a:rPr lang="en-US" dirty="0" smtClean="0"/>
              <a:t>Primary emergency </a:t>
            </a:r>
            <a:br>
              <a:rPr lang="en-US" dirty="0" smtClean="0"/>
            </a:br>
            <a:r>
              <a:rPr lang="en-US" dirty="0" smtClean="0"/>
              <a:t>response contact</a:t>
            </a:r>
          </a:p>
          <a:p>
            <a:pPr lvl="1"/>
            <a:r>
              <a:rPr lang="en-US" dirty="0" smtClean="0"/>
              <a:t>Group of biologists </a:t>
            </a:r>
            <a:br>
              <a:rPr lang="en-US" dirty="0" smtClean="0"/>
            </a:br>
            <a:r>
              <a:rPr lang="en-US" dirty="0" smtClean="0"/>
              <a:t>ready for mobilization </a:t>
            </a:r>
            <a:br>
              <a:rPr lang="en-US" dirty="0" smtClean="0"/>
            </a:br>
            <a:r>
              <a:rPr lang="en-US" dirty="0" smtClean="0"/>
              <a:t>in 24-48 hours</a:t>
            </a:r>
          </a:p>
          <a:p>
            <a:pPr lvl="1"/>
            <a:r>
              <a:rPr lang="en-US" dirty="0" smtClean="0"/>
              <a:t>Receive training, </a:t>
            </a:r>
            <a:br>
              <a:rPr lang="en-US" dirty="0" smtClean="0"/>
            </a:br>
            <a:r>
              <a:rPr lang="en-US" dirty="0" smtClean="0"/>
              <a:t>medical clearance, </a:t>
            </a:r>
            <a:br>
              <a:rPr lang="en-US" dirty="0" smtClean="0"/>
            </a:br>
            <a:r>
              <a:rPr lang="en-US" dirty="0" smtClean="0"/>
              <a:t>PPE, training drills</a:t>
            </a:r>
          </a:p>
          <a:p>
            <a:pPr marL="457200" lvl="1" indent="0">
              <a:buNone/>
            </a:pPr>
            <a:endParaRPr lang="en-US" sz="900" dirty="0" smtClean="0"/>
          </a:p>
          <a:p>
            <a:pPr marL="457200" lvl="1" indent="0">
              <a:buNone/>
            </a:pPr>
            <a:r>
              <a:rPr lang="en-US" sz="1500" b="1" dirty="0" smtClean="0"/>
              <a:t>SERS </a:t>
            </a:r>
            <a:r>
              <a:rPr lang="en-US" sz="1500" b="1" dirty="0"/>
              <a:t>- Surveillance and Emergency Response System </a:t>
            </a:r>
          </a:p>
          <a:p>
            <a:pPr marL="457200" lvl="1" indent="0">
              <a:buNone/>
            </a:pPr>
            <a:r>
              <a:rPr lang="en-US" sz="1500" b="1" dirty="0"/>
              <a:t>NWDP - National Wildlife Disease Program </a:t>
            </a:r>
            <a:endParaRPr lang="en-US" b="1"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24</a:t>
            </a:fld>
            <a:endParaRPr lang="en-US"/>
          </a:p>
        </p:txBody>
      </p:sp>
      <p:sp>
        <p:nvSpPr>
          <p:cNvPr id="5" name="Title 4"/>
          <p:cNvSpPr>
            <a:spLocks noGrp="1"/>
          </p:cNvSpPr>
          <p:nvPr>
            <p:ph type="title"/>
          </p:nvPr>
        </p:nvSpPr>
        <p:spPr/>
        <p:txBody>
          <a:bodyPr>
            <a:normAutofit/>
          </a:bodyPr>
          <a:lstStyle/>
          <a:p>
            <a:r>
              <a:rPr lang="en-US" sz="3400" dirty="0"/>
              <a:t>Role of APHIS Wildlife Services </a:t>
            </a:r>
          </a:p>
        </p:txBody>
      </p:sp>
      <p:pic>
        <p:nvPicPr>
          <p:cNvPr id="6" name="Picture 5" descr="H:\CFSPH\NAHEMS\NAHEMS_Print\11_WILD\_Images\04_WILD\04_C&amp;D_110902_PersonnelCollectingData.jpg"/>
          <p:cNvPicPr/>
          <p:nvPr/>
        </p:nvPicPr>
        <p:blipFill rotWithShape="1">
          <a:blip r:embed="rId3" cstate="email">
            <a:extLst>
              <a:ext uri="{28A0092B-C50C-407E-A947-70E740481C1C}">
                <a14:useLocalDpi xmlns:a14="http://schemas.microsoft.com/office/drawing/2010/main"/>
              </a:ext>
            </a:extLst>
          </a:blip>
          <a:srcRect/>
          <a:stretch/>
        </p:blipFill>
        <p:spPr bwMode="auto">
          <a:xfrm>
            <a:off x="5105400" y="2057400"/>
            <a:ext cx="3505200" cy="3288958"/>
          </a:xfrm>
          <a:prstGeom prst="rect">
            <a:avLst/>
          </a:prstGeom>
          <a:noFill/>
          <a:ln w="38100">
            <a:solidFill>
              <a:srgbClr val="17375E"/>
            </a:solidFill>
          </a:ln>
        </p:spPr>
      </p:pic>
    </p:spTree>
    <p:extLst>
      <p:ext uri="{BB962C8B-B14F-4D97-AF65-F5344CB8AC3E}">
        <p14:creationId xmlns:p14="http://schemas.microsoft.com/office/powerpoint/2010/main" val="27415410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Prevent </a:t>
            </a:r>
            <a:r>
              <a:rPr lang="en-US" dirty="0"/>
              <a:t>the introduction of diseases into domestic livestock </a:t>
            </a:r>
            <a:endParaRPr lang="en-US" dirty="0" smtClean="0"/>
          </a:p>
          <a:p>
            <a:r>
              <a:rPr lang="en-US" dirty="0" smtClean="0"/>
              <a:t>Prevent </a:t>
            </a:r>
            <a:r>
              <a:rPr lang="en-US" dirty="0"/>
              <a:t>the spread of disease to wildlife</a:t>
            </a:r>
            <a:endParaRPr lang="en-US" dirty="0" smtClean="0"/>
          </a:p>
          <a:p>
            <a:pPr lvl="1"/>
            <a:r>
              <a:rPr lang="en-US" dirty="0" smtClean="0"/>
              <a:t>Fencing barrier – create a buffer</a:t>
            </a:r>
          </a:p>
          <a:p>
            <a:pPr lvl="1"/>
            <a:r>
              <a:rPr lang="en-US" dirty="0" smtClean="0"/>
              <a:t>Wire netting, sealed entry points – prevent direct contact</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25</a:t>
            </a:fld>
            <a:endParaRPr lang="en-US"/>
          </a:p>
        </p:txBody>
      </p:sp>
      <p:sp>
        <p:nvSpPr>
          <p:cNvPr id="5" name="Title 4"/>
          <p:cNvSpPr>
            <a:spLocks noGrp="1"/>
          </p:cNvSpPr>
          <p:nvPr>
            <p:ph type="title"/>
          </p:nvPr>
        </p:nvSpPr>
        <p:spPr>
          <a:xfrm>
            <a:off x="152400" y="152400"/>
            <a:ext cx="8991600" cy="838200"/>
          </a:xfrm>
        </p:spPr>
        <p:txBody>
          <a:bodyPr>
            <a:normAutofit/>
          </a:bodyPr>
          <a:lstStyle/>
          <a:p>
            <a:r>
              <a:rPr lang="en-US" sz="3200" dirty="0"/>
              <a:t>Role of Livestock </a:t>
            </a:r>
            <a:r>
              <a:rPr lang="en-US" sz="3200" dirty="0" smtClean="0"/>
              <a:t>Owners/Producers</a:t>
            </a:r>
            <a:endParaRPr lang="en-US" sz="3200" dirty="0"/>
          </a:p>
        </p:txBody>
      </p:sp>
    </p:spTree>
    <p:extLst>
      <p:ext uri="{BB962C8B-B14F-4D97-AF65-F5344CB8AC3E}">
        <p14:creationId xmlns:p14="http://schemas.microsoft.com/office/powerpoint/2010/main" val="28486238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Biosecurity for the </a:t>
            </a:r>
            <a:r>
              <a:rPr lang="en-US" dirty="0" smtClean="0"/>
              <a:t>Birds</a:t>
            </a:r>
          </a:p>
          <a:p>
            <a:pPr lvl="1"/>
            <a:r>
              <a:rPr lang="en-US" dirty="0">
                <a:hlinkClick r:id="rId3"/>
              </a:rPr>
              <a:t>http://</a:t>
            </a:r>
            <a:r>
              <a:rPr lang="en-US" dirty="0" smtClean="0">
                <a:hlinkClick r:id="rId3"/>
              </a:rPr>
              <a:t>healthybirds.aphis.usda.gov</a:t>
            </a:r>
            <a:endParaRPr lang="en-US" dirty="0" smtClean="0"/>
          </a:p>
          <a:p>
            <a:r>
              <a:rPr lang="en-US" dirty="0"/>
              <a:t>Center for Food Security and Public Health (</a:t>
            </a:r>
            <a:r>
              <a:rPr lang="en-US" dirty="0" smtClean="0"/>
              <a:t>CFSPH) – disease factsheets</a:t>
            </a:r>
          </a:p>
          <a:p>
            <a:pPr lvl="1"/>
            <a:r>
              <a:rPr lang="en-US" dirty="0">
                <a:hlinkClick r:id="rId4"/>
              </a:rPr>
              <a:t>http://</a:t>
            </a:r>
            <a:r>
              <a:rPr lang="en-US" dirty="0" smtClean="0">
                <a:hlinkClick r:id="rId4"/>
              </a:rPr>
              <a:t>www.cfsph.iastate.edu</a:t>
            </a:r>
            <a:endParaRPr lang="en-US" dirty="0" smtClean="0"/>
          </a:p>
          <a:p>
            <a:r>
              <a:rPr lang="en-US" dirty="0" smtClean="0"/>
              <a:t>FAD </a:t>
            </a:r>
            <a:r>
              <a:rPr lang="en-US" dirty="0" err="1"/>
              <a:t>PReP</a:t>
            </a:r>
            <a:r>
              <a:rPr lang="en-US" dirty="0"/>
              <a:t>/NAHEMS Guidelines: </a:t>
            </a:r>
            <a:r>
              <a:rPr lang="en-US" dirty="0" smtClean="0"/>
              <a:t>Biosecurity</a:t>
            </a:r>
          </a:p>
          <a:p>
            <a:pPr lvl="1"/>
            <a:r>
              <a:rPr lang="en-US" dirty="0">
                <a:hlinkClick r:id="rId5"/>
              </a:rPr>
              <a:t>http://</a:t>
            </a:r>
            <a:r>
              <a:rPr lang="en-US" dirty="0" smtClean="0">
                <a:hlinkClick r:id="rId5"/>
              </a:rPr>
              <a:t>www.aphis.usda.gov/fadprep</a:t>
            </a:r>
            <a:endParaRPr lang="en-US" dirty="0" smtClean="0"/>
          </a:p>
          <a:p>
            <a:r>
              <a:rPr lang="en-US" dirty="0"/>
              <a:t>USDA APHIS Wildlife </a:t>
            </a:r>
            <a:r>
              <a:rPr lang="en-US" dirty="0" smtClean="0"/>
              <a:t>Services</a:t>
            </a:r>
          </a:p>
          <a:p>
            <a:pPr lvl="1"/>
            <a:r>
              <a:rPr lang="en-US" dirty="0">
                <a:hlinkClick r:id="rId6"/>
              </a:rPr>
              <a:t>http://</a:t>
            </a:r>
            <a:r>
              <a:rPr lang="en-US" dirty="0" smtClean="0">
                <a:hlinkClick r:id="rId6"/>
              </a:rPr>
              <a:t>www.aphis.usda.gov/</a:t>
            </a:r>
            <a:br>
              <a:rPr lang="en-US" dirty="0" smtClean="0">
                <a:hlinkClick r:id="rId6"/>
              </a:rPr>
            </a:br>
            <a:r>
              <a:rPr lang="en-US" dirty="0" err="1" smtClean="0">
                <a:hlinkClick r:id="rId6"/>
              </a:rPr>
              <a:t>wildlife_damage</a:t>
            </a:r>
            <a:r>
              <a:rPr lang="en-US" dirty="0" smtClean="0">
                <a:hlinkClick r:id="rId6"/>
              </a:rPr>
              <a:t>/index.shtml</a:t>
            </a:r>
            <a:endParaRPr lang="en-US" dirty="0" smtClean="0"/>
          </a:p>
          <a:p>
            <a:pPr marL="0" indent="0">
              <a:buNone/>
            </a:pPr>
            <a:endParaRPr lang="en-US" dirty="0" smtClean="0"/>
          </a:p>
        </p:txBody>
      </p:sp>
      <p:sp>
        <p:nvSpPr>
          <p:cNvPr id="3" name="Date Placeholder 2"/>
          <p:cNvSpPr>
            <a:spLocks noGrp="1"/>
          </p:cNvSpPr>
          <p:nvPr>
            <p:ph type="dt" sz="half" idx="2"/>
          </p:nvPr>
        </p:nvSpPr>
        <p:spPr>
          <a:xfrm>
            <a:off x="6553200" y="6356350"/>
            <a:ext cx="2133600" cy="425450"/>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81000"/>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26</a:t>
            </a:fld>
            <a:endParaRPr lang="en-US" dirty="0"/>
          </a:p>
        </p:txBody>
      </p:sp>
      <p:sp>
        <p:nvSpPr>
          <p:cNvPr id="6" name="Title 5"/>
          <p:cNvSpPr>
            <a:spLocks noGrp="1"/>
          </p:cNvSpPr>
          <p:nvPr>
            <p:ph type="title"/>
          </p:nvPr>
        </p:nvSpPr>
        <p:spPr/>
        <p:txBody>
          <a:bodyPr>
            <a:normAutofit/>
          </a:bodyPr>
          <a:lstStyle/>
          <a:p>
            <a:r>
              <a:rPr lang="en-US" sz="2800" dirty="0"/>
              <a:t>Resources for Livestock Owners/Producers</a:t>
            </a:r>
          </a:p>
        </p:txBody>
      </p:sp>
    </p:spTree>
    <p:extLst>
      <p:ext uri="{BB962C8B-B14F-4D97-AF65-F5344CB8AC3E}">
        <p14:creationId xmlns:p14="http://schemas.microsoft.com/office/powerpoint/2010/main" val="3380452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5791200" cy="4953000"/>
          </a:xfrm>
        </p:spPr>
        <p:txBody>
          <a:bodyPr>
            <a:normAutofit/>
          </a:bodyPr>
          <a:lstStyle/>
          <a:p>
            <a:r>
              <a:rPr lang="en-US" sz="2600" dirty="0" smtClean="0"/>
              <a:t>FAD </a:t>
            </a:r>
            <a:r>
              <a:rPr lang="en-US" sz="2600" dirty="0" err="1" smtClean="0"/>
              <a:t>PReP</a:t>
            </a:r>
            <a:r>
              <a:rPr lang="en-US" sz="2600" dirty="0" smtClean="0"/>
              <a:t>/NAHEMS Guidelines: Wildlife </a:t>
            </a:r>
            <a:r>
              <a:rPr lang="en-US" sz="2600" dirty="0"/>
              <a:t>Management and Vector Control for an FAD Response in Domestic Livestock </a:t>
            </a:r>
            <a:endParaRPr lang="en-US" sz="2600" dirty="0" smtClean="0"/>
          </a:p>
          <a:p>
            <a:pPr marL="0" indent="0">
              <a:buNone/>
            </a:pPr>
            <a:r>
              <a:rPr lang="en-US" sz="2200" dirty="0"/>
              <a:t> </a:t>
            </a:r>
            <a:r>
              <a:rPr lang="en-US" sz="2200" dirty="0" smtClean="0"/>
              <a:t>  </a:t>
            </a:r>
            <a:r>
              <a:rPr lang="en-US" sz="2200" dirty="0" smtClean="0">
                <a:hlinkClick r:id="rId4"/>
              </a:rPr>
              <a:t>http://www.aphis.usda.gov/fadprep</a:t>
            </a:r>
            <a:endParaRPr lang="en-US" sz="2200" dirty="0" smtClean="0"/>
          </a:p>
          <a:p>
            <a:pPr marL="0" indent="0">
              <a:buNone/>
            </a:pPr>
            <a:endParaRPr lang="en-US" sz="2200" dirty="0" smtClean="0"/>
          </a:p>
          <a:p>
            <a:r>
              <a:rPr lang="en-US" sz="2600" dirty="0" smtClean="0"/>
              <a:t>Wildlife </a:t>
            </a:r>
            <a:r>
              <a:rPr lang="en-US" sz="2600" dirty="0"/>
              <a:t>Management and Vector Control web-based training module</a:t>
            </a:r>
          </a:p>
          <a:p>
            <a:pPr marL="457200" lvl="1" indent="0">
              <a:buNone/>
            </a:pPr>
            <a:r>
              <a:rPr lang="en-US" sz="2200" dirty="0">
                <a:hlinkClick r:id="rId5"/>
              </a:rPr>
              <a:t>http://naherc.cfsph.iastate.edu</a:t>
            </a:r>
            <a:r>
              <a:rPr lang="en-US" sz="2200" dirty="0" smtClean="0">
                <a:hlinkClick r:id="rId5"/>
              </a:rPr>
              <a:t>/</a:t>
            </a:r>
            <a:endParaRPr lang="en-US" sz="2200"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27</a:t>
            </a:fld>
            <a:endParaRPr lang="en-US"/>
          </a:p>
        </p:txBody>
      </p:sp>
      <p:sp>
        <p:nvSpPr>
          <p:cNvPr id="6" name="Title 5"/>
          <p:cNvSpPr>
            <a:spLocks noGrp="1"/>
          </p:cNvSpPr>
          <p:nvPr>
            <p:ph type="title"/>
          </p:nvPr>
        </p:nvSpPr>
        <p:spPr/>
        <p:txBody>
          <a:bodyPr/>
          <a:lstStyle/>
          <a:p>
            <a:r>
              <a:rPr lang="en-US" dirty="0"/>
              <a:t>For More Information</a:t>
            </a:r>
          </a:p>
        </p:txBody>
      </p:sp>
      <p:pic>
        <p:nvPicPr>
          <p:cNvPr id="7" name="Picture 2" descr="H:\CFSPH\NAHEMS\NAHEMS_PPT\11_WILD\FADPReP_WILD_COVER_July172014.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207030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105400" cy="4953000"/>
          </a:xfrm>
        </p:spPr>
        <p:txBody>
          <a:bodyPr>
            <a:normAutofit/>
          </a:bodyPr>
          <a:lstStyle/>
          <a:p>
            <a:pPr marL="0" indent="0">
              <a:buNone/>
            </a:pPr>
            <a:r>
              <a:rPr lang="en-US" sz="2600" dirty="0" smtClean="0"/>
              <a:t>Authors (CFSPH)</a:t>
            </a:r>
          </a:p>
          <a:p>
            <a:pPr>
              <a:spcBef>
                <a:spcPts val="600"/>
              </a:spcBef>
              <a:tabLst>
                <a:tab pos="1149350" algn="l"/>
              </a:tabLst>
            </a:pPr>
            <a:r>
              <a:rPr lang="en-US" sz="2200" dirty="0" smtClean="0"/>
              <a:t>Glenda </a:t>
            </a:r>
            <a:r>
              <a:rPr lang="en-US" sz="2200" dirty="0"/>
              <a:t>Dvorak, DVM, MS, </a:t>
            </a:r>
            <a:r>
              <a:rPr lang="en-US" sz="2200" dirty="0" smtClean="0"/>
              <a:t/>
            </a:r>
            <a:br>
              <a:rPr lang="en-US" sz="2200" dirty="0" smtClean="0"/>
            </a:br>
            <a:r>
              <a:rPr lang="en-US" sz="2200" dirty="0" smtClean="0"/>
              <a:t>MPH</a:t>
            </a:r>
            <a:r>
              <a:rPr lang="en-US" sz="2200" dirty="0"/>
              <a:t>, DACVPM</a:t>
            </a:r>
          </a:p>
          <a:p>
            <a:pPr>
              <a:spcBef>
                <a:spcPts val="600"/>
              </a:spcBef>
              <a:tabLst>
                <a:tab pos="1149350" algn="l"/>
              </a:tabLst>
            </a:pPr>
            <a:r>
              <a:rPr lang="en-US" sz="2200" dirty="0" smtClean="0"/>
              <a:t>Nicole </a:t>
            </a:r>
            <a:r>
              <a:rPr lang="en-US" sz="2200" dirty="0" err="1"/>
              <a:t>Seda</a:t>
            </a:r>
            <a:r>
              <a:rPr lang="en-US" sz="2200" dirty="0"/>
              <a:t>, BS</a:t>
            </a:r>
          </a:p>
          <a:p>
            <a:pPr>
              <a:spcBef>
                <a:spcPts val="600"/>
              </a:spcBef>
              <a:tabLst>
                <a:tab pos="1149350" algn="l"/>
              </a:tabLst>
            </a:pPr>
            <a:r>
              <a:rPr lang="en-US" sz="2200" dirty="0" smtClean="0"/>
              <a:t>Meghan </a:t>
            </a:r>
            <a:r>
              <a:rPr lang="en-US" sz="2200" dirty="0"/>
              <a:t>Blankenship, BS</a:t>
            </a:r>
          </a:p>
          <a:p>
            <a:pPr>
              <a:spcBef>
                <a:spcPts val="600"/>
              </a:spcBef>
              <a:tabLst>
                <a:tab pos="1149350" algn="l"/>
              </a:tabLst>
            </a:pPr>
            <a:r>
              <a:rPr lang="en-US" sz="2200" dirty="0" smtClean="0"/>
              <a:t>Heather </a:t>
            </a:r>
            <a:r>
              <a:rPr lang="en-US" sz="2200" dirty="0"/>
              <a:t>Allen, PhD, </a:t>
            </a:r>
            <a:r>
              <a:rPr lang="en-US" sz="2200" dirty="0" smtClean="0"/>
              <a:t>MPA</a:t>
            </a:r>
          </a:p>
          <a:p>
            <a:pPr>
              <a:spcBef>
                <a:spcPts val="600"/>
              </a:spcBef>
              <a:tabLst>
                <a:tab pos="1149350" algn="l"/>
              </a:tabLst>
            </a:pPr>
            <a:endParaRPr lang="en-US" sz="2200" dirty="0"/>
          </a:p>
          <a:p>
            <a:pPr marL="0" indent="0">
              <a:spcBef>
                <a:spcPts val="600"/>
              </a:spcBef>
              <a:buNone/>
              <a:tabLst>
                <a:tab pos="1149350" algn="l"/>
              </a:tabLst>
            </a:pPr>
            <a:r>
              <a:rPr lang="en-US" sz="2600" dirty="0" smtClean="0"/>
              <a:t>Contributor (USDA)</a:t>
            </a:r>
            <a:endParaRPr lang="en-US" sz="2600" dirty="0"/>
          </a:p>
          <a:p>
            <a:pPr>
              <a:spcBef>
                <a:spcPts val="600"/>
              </a:spcBef>
              <a:tabLst>
                <a:tab pos="1149350" algn="l"/>
              </a:tabLst>
            </a:pPr>
            <a:r>
              <a:rPr lang="en-US" sz="2200" dirty="0" smtClean="0"/>
              <a:t>Jonathan </a:t>
            </a:r>
            <a:r>
              <a:rPr lang="en-US" sz="2200" dirty="0"/>
              <a:t>Zack, </a:t>
            </a:r>
            <a:r>
              <a:rPr lang="en-US" sz="2200" dirty="0" smtClean="0"/>
              <a:t>DVM</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28</a:t>
            </a:fld>
            <a:endParaRPr lang="en-US"/>
          </a:p>
        </p:txBody>
      </p:sp>
      <p:sp>
        <p:nvSpPr>
          <p:cNvPr id="6" name="Title 5"/>
          <p:cNvSpPr>
            <a:spLocks noGrp="1"/>
          </p:cNvSpPr>
          <p:nvPr>
            <p:ph type="title"/>
          </p:nvPr>
        </p:nvSpPr>
        <p:spPr/>
        <p:txBody>
          <a:bodyPr/>
          <a:lstStyle/>
          <a:p>
            <a:r>
              <a:rPr lang="en-US" dirty="0"/>
              <a:t>Guidelines Content</a:t>
            </a:r>
          </a:p>
        </p:txBody>
      </p:sp>
      <p:pic>
        <p:nvPicPr>
          <p:cNvPr id="7" name="Picture 2" descr="H:\CFSPH\NAHEMS\NAHEMS_PPT\11_WILD\FADPReP_WILD_COVER_July17201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35386" y="1981200"/>
            <a:ext cx="2727614" cy="35298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pic>
        <p:nvPicPr>
          <p:cNvPr id="8" name="Picture 2" descr="H:\CFSPH\NAHEMS\NAHEMS_PPT\11_WILD\FADPReP_WILD_COVER_July17201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2763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5867400" cy="4953000"/>
          </a:xfrm>
        </p:spPr>
        <p:txBody>
          <a:bodyPr>
            <a:normAutofit/>
          </a:bodyPr>
          <a:lstStyle/>
          <a:p>
            <a:pPr marL="0" indent="0">
              <a:buNone/>
            </a:pPr>
            <a:r>
              <a:rPr lang="en-US" sz="2600" dirty="0" smtClean="0"/>
              <a:t>Reviewers (USDA)</a:t>
            </a:r>
          </a:p>
          <a:p>
            <a:pPr>
              <a:spcBef>
                <a:spcPts val="600"/>
              </a:spcBef>
              <a:tabLst>
                <a:tab pos="1149350" algn="l"/>
              </a:tabLst>
            </a:pPr>
            <a:r>
              <a:rPr lang="en-US" sz="2200" dirty="0"/>
              <a:t>Randall </a:t>
            </a:r>
            <a:r>
              <a:rPr lang="en-US" sz="2200" dirty="0" err="1"/>
              <a:t>Levings</a:t>
            </a:r>
            <a:r>
              <a:rPr lang="en-US" sz="2200" dirty="0"/>
              <a:t>, DVM, MS</a:t>
            </a:r>
          </a:p>
          <a:p>
            <a:pPr>
              <a:spcBef>
                <a:spcPts val="600"/>
              </a:spcBef>
              <a:tabLst>
                <a:tab pos="1149350" algn="l"/>
              </a:tabLst>
            </a:pPr>
            <a:r>
              <a:rPr lang="en-US" sz="2200" dirty="0"/>
              <a:t>Randall Crom, DVM </a:t>
            </a:r>
          </a:p>
          <a:p>
            <a:pPr>
              <a:spcBef>
                <a:spcPts val="600"/>
              </a:spcBef>
              <a:tabLst>
                <a:tab pos="1149350" algn="l"/>
              </a:tabLst>
            </a:pPr>
            <a:r>
              <a:rPr lang="en-US" sz="2200" dirty="0" smtClean="0"/>
              <a:t>Michael Messenger, PhD</a:t>
            </a:r>
          </a:p>
          <a:p>
            <a:pPr>
              <a:spcBef>
                <a:spcPts val="600"/>
              </a:spcBef>
              <a:tabLst>
                <a:tab pos="1149350" algn="l"/>
              </a:tabLst>
            </a:pPr>
            <a:r>
              <a:rPr lang="en-US" sz="2200" dirty="0"/>
              <a:t>Michael David MS, VMD, </a:t>
            </a:r>
            <a:r>
              <a:rPr lang="en-US" sz="2200" dirty="0" smtClean="0"/>
              <a:t>MPH</a:t>
            </a:r>
          </a:p>
          <a:p>
            <a:pPr>
              <a:spcBef>
                <a:spcPts val="600"/>
              </a:spcBef>
              <a:tabLst>
                <a:tab pos="1149350" algn="l"/>
              </a:tabLst>
            </a:pPr>
            <a:r>
              <a:rPr lang="en-US" sz="2200" dirty="0"/>
              <a:t>Wildlife Disease Steering </a:t>
            </a:r>
            <a:r>
              <a:rPr lang="en-US" sz="2200" dirty="0" smtClean="0"/>
              <a:t>Committee </a:t>
            </a:r>
            <a:endParaRPr lang="en-US" sz="2200" dirty="0"/>
          </a:p>
          <a:p>
            <a:pPr marL="0" indent="0">
              <a:spcBef>
                <a:spcPts val="600"/>
              </a:spcBef>
              <a:buNone/>
              <a:tabLst>
                <a:tab pos="1149350" algn="l"/>
              </a:tabLst>
            </a:pPr>
            <a:r>
              <a:rPr lang="en-US" sz="2600" dirty="0" smtClean="0"/>
              <a:t>Subject Matter Experts</a:t>
            </a:r>
            <a:endParaRPr lang="en-US" sz="2600" dirty="0"/>
          </a:p>
          <a:p>
            <a:pPr>
              <a:spcBef>
                <a:spcPts val="600"/>
              </a:spcBef>
              <a:tabLst>
                <a:tab pos="1149350" algn="l"/>
              </a:tabLst>
            </a:pPr>
            <a:r>
              <a:rPr lang="en-US" sz="2200" dirty="0"/>
              <a:t>Claudio </a:t>
            </a:r>
            <a:r>
              <a:rPr lang="en-US" sz="2200" dirty="0" smtClean="0"/>
              <a:t>L. </a:t>
            </a:r>
            <a:r>
              <a:rPr lang="en-US" sz="2200" dirty="0" err="1" smtClean="0"/>
              <a:t>Afonso</a:t>
            </a:r>
            <a:endParaRPr lang="en-US" sz="2200" dirty="0" smtClean="0"/>
          </a:p>
          <a:p>
            <a:pPr>
              <a:spcBef>
                <a:spcPts val="600"/>
              </a:spcBef>
              <a:tabLst>
                <a:tab pos="1149350" algn="l"/>
              </a:tabLst>
            </a:pPr>
            <a:r>
              <a:rPr lang="en-US" sz="2200" dirty="0"/>
              <a:t>Samantha Gibbs, DVM, </a:t>
            </a:r>
            <a:r>
              <a:rPr lang="en-US" sz="2200" dirty="0" smtClean="0"/>
              <a:t>PhD</a:t>
            </a:r>
          </a:p>
          <a:p>
            <a:pPr>
              <a:spcBef>
                <a:spcPts val="600"/>
              </a:spcBef>
              <a:tabLst>
                <a:tab pos="1149350" algn="l"/>
              </a:tabLst>
            </a:pPr>
            <a:r>
              <a:rPr lang="en-US" sz="2200" dirty="0"/>
              <a:t>D. Scott McVey, DVM, PhD, </a:t>
            </a:r>
            <a:r>
              <a:rPr lang="en-US" sz="2200" dirty="0" smtClean="0"/>
              <a:t>DACVM</a:t>
            </a:r>
          </a:p>
          <a:p>
            <a:pPr>
              <a:spcBef>
                <a:spcPts val="600"/>
              </a:spcBef>
              <a:tabLst>
                <a:tab pos="1149350" algn="l"/>
              </a:tabLst>
            </a:pPr>
            <a:r>
              <a:rPr lang="en-US" sz="2200" dirty="0"/>
              <a:t>David Suarez, DVM</a:t>
            </a:r>
            <a:endParaRPr lang="en-US" sz="2200" dirty="0" smtClean="0"/>
          </a:p>
          <a:p>
            <a:pPr>
              <a:spcBef>
                <a:spcPts val="600"/>
              </a:spcBef>
              <a:tabLst>
                <a:tab pos="1149350" algn="l"/>
              </a:tabLst>
            </a:pPr>
            <a:endParaRPr lang="en-US" sz="2200" dirty="0" smtClean="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29</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44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Wild animal: (OIE) an </a:t>
            </a:r>
            <a:r>
              <a:rPr lang="en-US" dirty="0"/>
              <a:t>animal that has a phenotype unaffected by human selection and lives independent of direct human supervision or </a:t>
            </a:r>
            <a:r>
              <a:rPr lang="en-US" dirty="0" smtClean="0"/>
              <a:t>control</a:t>
            </a:r>
          </a:p>
          <a:p>
            <a:r>
              <a:rPr lang="en-US" dirty="0" smtClean="0"/>
              <a:t>Wildlife: (APHIS) all </a:t>
            </a:r>
            <a:r>
              <a:rPr lang="en-US" dirty="0"/>
              <a:t>free-ranging animals, including native and exotic wildlife species, as well as feral domestic </a:t>
            </a:r>
            <a:r>
              <a:rPr lang="en-US" dirty="0" smtClean="0"/>
              <a:t>animals</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
        <p:nvSpPr>
          <p:cNvPr id="5" name="Title 4"/>
          <p:cNvSpPr>
            <a:spLocks noGrp="1"/>
          </p:cNvSpPr>
          <p:nvPr>
            <p:ph type="title"/>
          </p:nvPr>
        </p:nvSpPr>
        <p:spPr/>
        <p:txBody>
          <a:bodyPr/>
          <a:lstStyle/>
          <a:p>
            <a:r>
              <a:rPr lang="en-US" dirty="0" smtClean="0"/>
              <a:t>Definitions </a:t>
            </a:r>
            <a:endParaRPr lang="en-US" dirty="0"/>
          </a:p>
        </p:txBody>
      </p:sp>
    </p:spTree>
    <p:extLst>
      <p:ext uri="{BB962C8B-B14F-4D97-AF65-F5344CB8AC3E}">
        <p14:creationId xmlns:p14="http://schemas.microsoft.com/office/powerpoint/2010/main" val="15541230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a:t>
            </a:r>
            <a:r>
              <a:rPr lang="en-US" sz="1200" dirty="0">
                <a:latin typeface="Verdana" panose="020B0604030504040204" pitchFamily="34" charset="0"/>
                <a:ea typeface="Verdana" panose="020B0604030504040204" pitchFamily="34" charset="0"/>
                <a:cs typeface="Verdana" panose="020B0604030504040204" pitchFamily="34" charset="0"/>
              </a:rPr>
              <a:t>Abbey </a:t>
            </a:r>
            <a:r>
              <a:rPr lang="en-US" sz="1200" dirty="0" smtClean="0">
                <a:latin typeface="Verdana" panose="020B0604030504040204" pitchFamily="34" charset="0"/>
                <a:ea typeface="Verdana" panose="020B0604030504040204" pitchFamily="34" charset="0"/>
                <a:cs typeface="Verdana" panose="020B0604030504040204" pitchFamily="34" charset="0"/>
              </a:rPr>
              <a:t>Smith, </a:t>
            </a:r>
            <a:r>
              <a:rPr lang="en-US" sz="1200" dirty="0">
                <a:latin typeface="Verdana" panose="020B0604030504040204" pitchFamily="34" charset="0"/>
                <a:ea typeface="Verdana" panose="020B0604030504040204" pitchFamily="34" charset="0"/>
                <a:cs typeface="Verdana" panose="020B0604030504040204" pitchFamily="34" charset="0"/>
              </a:rPr>
              <a:t>S</a:t>
            </a:r>
            <a:r>
              <a:rPr lang="en-US" sz="1200" dirty="0" smtClean="0">
                <a:latin typeface="Verdana" panose="020B0604030504040204" pitchFamily="34" charset="0"/>
                <a:ea typeface="Verdana" panose="020B0604030504040204" pitchFamily="34" charset="0"/>
                <a:cs typeface="Verdana" panose="020B0604030504040204" pitchFamily="34" charset="0"/>
              </a:rPr>
              <a:t>tudent Intern; Janice Mogan, DVM</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a:t>
            </a:r>
            <a:r>
              <a:rPr lang="en-US" sz="1200" dirty="0">
                <a:latin typeface="Verdana" panose="020B0604030504040204" pitchFamily="34" charset="0"/>
                <a:ea typeface="Verdana" panose="020B0604030504040204" pitchFamily="34" charset="0"/>
                <a:cs typeface="Verdana" panose="020B0604030504040204" pitchFamily="34" charset="0"/>
              </a:rPr>
              <a:t>Glenda Dvorak, DVM, MPH, </a:t>
            </a:r>
            <a:r>
              <a:rPr lang="en-US" sz="1200" dirty="0" smtClean="0">
                <a:latin typeface="Verdana" panose="020B0604030504040204" pitchFamily="34" charset="0"/>
                <a:ea typeface="Verdana" panose="020B0604030504040204" pitchFamily="34" charset="0"/>
                <a:cs typeface="Verdana" panose="020B0604030504040204" pitchFamily="34" charset="0"/>
              </a:rPr>
              <a:t>DACVPM; Heather Allen, </a:t>
            </a:r>
            <a:r>
              <a:rPr lang="en-US" sz="1200" dirty="0">
                <a:latin typeface="Verdana" panose="020B0604030504040204" pitchFamily="34" charset="0"/>
                <a:ea typeface="Verdana" panose="020B0604030504040204" pitchFamily="34" charset="0"/>
                <a:cs typeface="Verdana" panose="020B0604030504040204" pitchFamily="34" charset="0"/>
              </a:rPr>
              <a:t>PhD, MPA</a:t>
            </a:r>
          </a:p>
        </p:txBody>
      </p:sp>
    </p:spTree>
    <p:extLst>
      <p:ext uri="{BB962C8B-B14F-4D97-AF65-F5344CB8AC3E}">
        <p14:creationId xmlns:p14="http://schemas.microsoft.com/office/powerpoint/2010/main" val="148583098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Feral: domestic animals not confined </a:t>
            </a:r>
          </a:p>
          <a:p>
            <a:r>
              <a:rPr lang="en-US" dirty="0" smtClean="0"/>
              <a:t>Wildlife reservoir: free-ranging species living as a potential source of infection/infestation</a:t>
            </a:r>
          </a:p>
          <a:p>
            <a:r>
              <a:rPr lang="en-US" dirty="0" smtClean="0"/>
              <a:t>Vector: any living organism that can carry disease agents</a:t>
            </a:r>
          </a:p>
          <a:p>
            <a:pPr lvl="1"/>
            <a:r>
              <a:rPr lang="en-US" dirty="0" smtClean="0"/>
              <a:t>Biological transmission: disease agent transfer from host to susceptible animal</a:t>
            </a:r>
          </a:p>
          <a:p>
            <a:pPr lvl="1"/>
            <a:r>
              <a:rPr lang="en-US" dirty="0" smtClean="0"/>
              <a:t>Mechanical transmission: disease agent transfer from host to susceptible animal via external body parts</a:t>
            </a:r>
            <a:endParaRPr lang="en-US" dirty="0"/>
          </a:p>
        </p:txBody>
      </p:sp>
      <p:sp>
        <p:nvSpPr>
          <p:cNvPr id="3" name="Date Placeholder 2"/>
          <p:cNvSpPr>
            <a:spLocks noGrp="1"/>
          </p:cNvSpPr>
          <p:nvPr>
            <p:ph type="dt" sz="half" idx="2"/>
          </p:nvPr>
        </p:nvSpPr>
        <p:spPr>
          <a:xfrm>
            <a:off x="6172200" y="6416675"/>
            <a:ext cx="2514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
        <p:nvSpPr>
          <p:cNvPr id="5" name="Title 4"/>
          <p:cNvSpPr>
            <a:spLocks noGrp="1"/>
          </p:cNvSpPr>
          <p:nvPr>
            <p:ph type="title"/>
          </p:nvPr>
        </p:nvSpPr>
        <p:spPr/>
        <p:txBody>
          <a:bodyPr/>
          <a:lstStyle/>
          <a:p>
            <a:r>
              <a:rPr lang="en-US" dirty="0" smtClean="0"/>
              <a:t>Definitions cont’d</a:t>
            </a:r>
            <a:endParaRPr lang="en-US" dirty="0"/>
          </a:p>
        </p:txBody>
      </p:sp>
    </p:spTree>
    <p:extLst>
      <p:ext uri="{BB962C8B-B14F-4D97-AF65-F5344CB8AC3E}">
        <p14:creationId xmlns:p14="http://schemas.microsoft.com/office/powerpoint/2010/main" val="1007958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smtClean="0"/>
              <a:t>USDA APHIS Authorities for Responding to an FAD Outbreak in Domestic Livestock</a:t>
            </a:r>
            <a:endParaRPr lang="en-US" sz="4500" dirty="0"/>
          </a:p>
        </p:txBody>
      </p:sp>
    </p:spTree>
    <p:extLst>
      <p:ext uri="{BB962C8B-B14F-4D97-AF65-F5344CB8AC3E}">
        <p14:creationId xmlns:p14="http://schemas.microsoft.com/office/powerpoint/2010/main" val="1388037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r>
              <a:rPr lang="en-US" dirty="0" smtClean="0"/>
              <a:t>FAD: animal disease or pest not known to exist in US or territories</a:t>
            </a:r>
          </a:p>
          <a:p>
            <a:r>
              <a:rPr lang="en-US" dirty="0" smtClean="0"/>
              <a:t>Emerging disease: change or mutation in pathogenicity, communicability or zoonotic potential to become a threat</a:t>
            </a:r>
          </a:p>
          <a:p>
            <a:r>
              <a:rPr lang="en-US" dirty="0" smtClean="0"/>
              <a:t>When livestock outbreak involves wildlife - USDA APHIS and </a:t>
            </a:r>
            <a:r>
              <a:rPr lang="en-US" dirty="0"/>
              <a:t>authorities with jurisdiction over wildlife collaborate</a:t>
            </a:r>
            <a:endParaRPr lang="en-US" dirty="0" smtClean="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2" name="Slide Number Placeholder 1"/>
          <p:cNvSpPr>
            <a:spLocks noGrp="1"/>
          </p:cNvSpPr>
          <p:nvPr>
            <p:ph type="sldNum" sz="quarter" idx="4"/>
          </p:nvPr>
        </p:nvSpPr>
        <p:spPr/>
        <p:txBody>
          <a:bodyPr/>
          <a:lstStyle/>
          <a:p>
            <a:fld id="{0D2D7273-9C0D-4845-8627-539564CD150B}" type="slidenum">
              <a:rPr lang="en-US" smtClean="0"/>
              <a:t>6</a:t>
            </a:fld>
            <a:endParaRPr lang="en-US"/>
          </a:p>
        </p:txBody>
      </p:sp>
      <p:sp>
        <p:nvSpPr>
          <p:cNvPr id="5" name="Title 4"/>
          <p:cNvSpPr>
            <a:spLocks noGrp="1"/>
          </p:cNvSpPr>
          <p:nvPr>
            <p:ph type="title"/>
          </p:nvPr>
        </p:nvSpPr>
        <p:spPr/>
        <p:txBody>
          <a:bodyPr>
            <a:noAutofit/>
          </a:bodyPr>
          <a:lstStyle/>
          <a:p>
            <a:r>
              <a:rPr lang="en-US" sz="3600" dirty="0" smtClean="0"/>
              <a:t>FAD and Emerging Diseases</a:t>
            </a:r>
            <a:endParaRPr lang="en-US" sz="3600" dirty="0"/>
          </a:p>
        </p:txBody>
      </p:sp>
    </p:spTree>
    <p:extLst>
      <p:ext uri="{BB962C8B-B14F-4D97-AF65-F5344CB8AC3E}">
        <p14:creationId xmlns:p14="http://schemas.microsoft.com/office/powerpoint/2010/main" val="3782494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APHIS authority through AHPA Act</a:t>
            </a:r>
          </a:p>
          <a:p>
            <a:r>
              <a:rPr lang="en-US" dirty="0" smtClean="0"/>
              <a:t>Enables Secretary of Agriculture to: </a:t>
            </a:r>
          </a:p>
          <a:p>
            <a:pPr lvl="1"/>
            <a:r>
              <a:rPr lang="en-US" dirty="0" smtClean="0"/>
              <a:t>Prevent</a:t>
            </a:r>
            <a:r>
              <a:rPr lang="en-US" dirty="0"/>
              <a:t>, detect, control, </a:t>
            </a:r>
            <a:r>
              <a:rPr lang="en-US" dirty="0" smtClean="0"/>
              <a:t>eradicate </a:t>
            </a:r>
            <a:r>
              <a:rPr lang="en-US" dirty="0"/>
              <a:t>diseases </a:t>
            </a:r>
            <a:r>
              <a:rPr lang="en-US" dirty="0" smtClean="0"/>
              <a:t>and pests</a:t>
            </a:r>
          </a:p>
          <a:p>
            <a:pPr lvl="2"/>
            <a:r>
              <a:rPr lang="en-US" dirty="0" smtClean="0"/>
              <a:t>To protect health/welfare, economic interests, environment and commerce</a:t>
            </a:r>
          </a:p>
          <a:p>
            <a:pPr lvl="1"/>
            <a:r>
              <a:rPr lang="en-US" dirty="0" smtClean="0"/>
              <a:t>Prohibit or restrict importation, entry,  interstate movement </a:t>
            </a:r>
          </a:p>
          <a:p>
            <a:pPr lvl="1"/>
            <a:r>
              <a:rPr lang="en-US" dirty="0" smtClean="0"/>
              <a:t>Cooperate with agencies to control animal diseases</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7</a:t>
            </a:fld>
            <a:endParaRPr lang="en-US"/>
          </a:p>
        </p:txBody>
      </p:sp>
      <p:sp>
        <p:nvSpPr>
          <p:cNvPr id="5" name="Title 4"/>
          <p:cNvSpPr>
            <a:spLocks noGrp="1"/>
          </p:cNvSpPr>
          <p:nvPr>
            <p:ph type="title"/>
          </p:nvPr>
        </p:nvSpPr>
        <p:spPr/>
        <p:txBody>
          <a:bodyPr>
            <a:normAutofit/>
          </a:bodyPr>
          <a:lstStyle/>
          <a:p>
            <a:r>
              <a:rPr lang="en-US" sz="3700" dirty="0" smtClean="0"/>
              <a:t>Animal Health Protection Act</a:t>
            </a:r>
            <a:endParaRPr lang="en-US" sz="3700" dirty="0"/>
          </a:p>
        </p:txBody>
      </p:sp>
    </p:spTree>
    <p:extLst>
      <p:ext uri="{BB962C8B-B14F-4D97-AF65-F5344CB8AC3E}">
        <p14:creationId xmlns:p14="http://schemas.microsoft.com/office/powerpoint/2010/main" val="3067308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b="1" dirty="0"/>
              <a:t>9 CFR </a:t>
            </a:r>
            <a:r>
              <a:rPr lang="en-US" b="1" dirty="0" smtClean="0"/>
              <a:t>71.2</a:t>
            </a:r>
            <a:r>
              <a:rPr lang="en-US" dirty="0" smtClean="0"/>
              <a:t>: Issue rule governing quarantine, movement </a:t>
            </a:r>
            <a:r>
              <a:rPr lang="en-US" dirty="0"/>
              <a:t>of </a:t>
            </a:r>
            <a:r>
              <a:rPr lang="en-US" dirty="0" smtClean="0"/>
              <a:t>diseased </a:t>
            </a:r>
            <a:r>
              <a:rPr lang="en-US" dirty="0"/>
              <a:t>a</a:t>
            </a:r>
            <a:r>
              <a:rPr lang="en-US" dirty="0" smtClean="0"/>
              <a:t>nimals, </a:t>
            </a:r>
            <a:r>
              <a:rPr lang="en-US" dirty="0"/>
              <a:t>p</a:t>
            </a:r>
            <a:r>
              <a:rPr lang="en-US" dirty="0" smtClean="0"/>
              <a:t>oultry</a:t>
            </a:r>
            <a:endParaRPr lang="en-US" dirty="0"/>
          </a:p>
          <a:p>
            <a:pPr lvl="0"/>
            <a:r>
              <a:rPr lang="en-US" b="1" dirty="0" smtClean="0"/>
              <a:t>9 CFR 71.3</a:t>
            </a:r>
            <a:r>
              <a:rPr lang="en-US" dirty="0" smtClean="0"/>
              <a:t>: Prohibited movement of </a:t>
            </a:r>
            <a:r>
              <a:rPr lang="en-US" dirty="0"/>
              <a:t>d</a:t>
            </a:r>
            <a:r>
              <a:rPr lang="en-US" dirty="0" smtClean="0"/>
              <a:t>iseased </a:t>
            </a:r>
            <a:r>
              <a:rPr lang="en-US" dirty="0"/>
              <a:t>a</a:t>
            </a:r>
            <a:r>
              <a:rPr lang="en-US" dirty="0" smtClean="0"/>
              <a:t>nimals and poultry </a:t>
            </a:r>
          </a:p>
          <a:p>
            <a:pPr lvl="0"/>
            <a:r>
              <a:rPr lang="en-US" b="1" dirty="0" smtClean="0"/>
              <a:t>9 CFR 53</a:t>
            </a:r>
            <a:r>
              <a:rPr lang="en-US" dirty="0" smtClean="0"/>
              <a:t>: Certain communicable diseases of livestock or poultry</a:t>
            </a:r>
          </a:p>
          <a:p>
            <a:pPr lvl="0"/>
            <a:r>
              <a:rPr lang="en-US" b="1" dirty="0" smtClean="0"/>
              <a:t>9 </a:t>
            </a:r>
            <a:r>
              <a:rPr lang="en-US" b="1" dirty="0"/>
              <a:t>CFR </a:t>
            </a:r>
            <a:r>
              <a:rPr lang="en-US" b="1" dirty="0" smtClean="0"/>
              <a:t>161</a:t>
            </a:r>
            <a:r>
              <a:rPr lang="en-US" dirty="0" smtClean="0"/>
              <a:t>: Standards </a:t>
            </a:r>
            <a:r>
              <a:rPr lang="en-US" dirty="0"/>
              <a:t>for </a:t>
            </a:r>
            <a:r>
              <a:rPr lang="en-US" dirty="0" smtClean="0"/>
              <a:t>AVs and revocation </a:t>
            </a:r>
            <a:r>
              <a:rPr lang="en-US" dirty="0"/>
              <a:t>of </a:t>
            </a:r>
            <a:r>
              <a:rPr lang="en-US" dirty="0" smtClean="0"/>
              <a:t>accreditation</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8</a:t>
            </a:fld>
            <a:endParaRPr lang="en-US"/>
          </a:p>
        </p:txBody>
      </p:sp>
      <p:sp>
        <p:nvSpPr>
          <p:cNvPr id="5" name="Title 4"/>
          <p:cNvSpPr>
            <a:spLocks noGrp="1"/>
          </p:cNvSpPr>
          <p:nvPr>
            <p:ph type="title"/>
          </p:nvPr>
        </p:nvSpPr>
        <p:spPr/>
        <p:txBody>
          <a:bodyPr/>
          <a:lstStyle/>
          <a:p>
            <a:r>
              <a:rPr lang="en-US" dirty="0"/>
              <a:t>Code of Federal Regulations</a:t>
            </a:r>
          </a:p>
        </p:txBody>
      </p:sp>
    </p:spTree>
    <p:extLst>
      <p:ext uri="{BB962C8B-B14F-4D97-AF65-F5344CB8AC3E}">
        <p14:creationId xmlns:p14="http://schemas.microsoft.com/office/powerpoint/2010/main" val="3617492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VS Memorandum 573.1 - </a:t>
            </a:r>
          </a:p>
          <a:p>
            <a:pPr marL="457200" lvl="1" indent="0">
              <a:buNone/>
            </a:pPr>
            <a:r>
              <a:rPr lang="en-US" sz="3200" dirty="0" smtClean="0"/>
              <a:t>USDA</a:t>
            </a:r>
            <a:r>
              <a:rPr lang="en-US" sz="3200" dirty="0"/>
              <a:t>, </a:t>
            </a:r>
            <a:r>
              <a:rPr lang="en-US" sz="3200" dirty="0" smtClean="0"/>
              <a:t>APHIS, VS </a:t>
            </a:r>
            <a:r>
              <a:rPr lang="en-US" sz="3200" dirty="0"/>
              <a:t>Animal Health Policy in Relation to </a:t>
            </a:r>
            <a:r>
              <a:rPr lang="en-US" sz="3200" dirty="0" smtClean="0"/>
              <a:t>Wildlife</a:t>
            </a:r>
          </a:p>
          <a:p>
            <a:pPr lvl="1"/>
            <a:r>
              <a:rPr lang="en-US" dirty="0" smtClean="0"/>
              <a:t>Work with wildlife entities with primary authority and responsibility</a:t>
            </a:r>
          </a:p>
          <a:p>
            <a:pPr lvl="1"/>
            <a:r>
              <a:rPr lang="en-US" dirty="0" smtClean="0"/>
              <a:t>Support disease eradication</a:t>
            </a:r>
          </a:p>
          <a:p>
            <a:pPr lvl="2"/>
            <a:r>
              <a:rPr lang="en-US" dirty="0" smtClean="0"/>
              <a:t>Movement, testing requirements</a:t>
            </a:r>
          </a:p>
          <a:p>
            <a:pPr lvl="2"/>
            <a:r>
              <a:rPr lang="en-US" dirty="0" smtClean="0"/>
              <a:t>Herd plans</a:t>
            </a:r>
          </a:p>
          <a:p>
            <a:pPr lvl="2"/>
            <a:r>
              <a:rPr lang="en-US" dirty="0" smtClean="0"/>
              <a:t>Emergency response plans to keep </a:t>
            </a:r>
            <a:br>
              <a:rPr lang="en-US" dirty="0" smtClean="0"/>
            </a:br>
            <a:r>
              <a:rPr lang="en-US" dirty="0" smtClean="0"/>
              <a:t>wildlife and livestock apart</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
        <p:nvSpPr>
          <p:cNvPr id="5" name="Title 4"/>
          <p:cNvSpPr>
            <a:spLocks noGrp="1"/>
          </p:cNvSpPr>
          <p:nvPr>
            <p:ph type="title"/>
          </p:nvPr>
        </p:nvSpPr>
        <p:spPr/>
        <p:txBody>
          <a:bodyPr>
            <a:normAutofit/>
          </a:bodyPr>
          <a:lstStyle/>
          <a:p>
            <a:r>
              <a:rPr lang="en-US" sz="3200" dirty="0" smtClean="0"/>
              <a:t>Guidance </a:t>
            </a:r>
            <a:r>
              <a:rPr lang="en-US" sz="3200" dirty="0"/>
              <a:t>for Veterinary </a:t>
            </a:r>
            <a:r>
              <a:rPr lang="en-US" sz="3200" dirty="0" smtClean="0"/>
              <a:t>Services</a:t>
            </a:r>
            <a:endParaRPr lang="en-US" sz="3200" dirty="0"/>
          </a:p>
        </p:txBody>
      </p:sp>
    </p:spTree>
    <p:extLst>
      <p:ext uri="{BB962C8B-B14F-4D97-AF65-F5344CB8AC3E}">
        <p14:creationId xmlns:p14="http://schemas.microsoft.com/office/powerpoint/2010/main" val="42750402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5218</TotalTime>
  <Words>4704</Words>
  <Application>Microsoft Office PowerPoint</Application>
  <PresentationFormat>On-screen Show (4:3)</PresentationFormat>
  <Paragraphs>319</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Verdana</vt:lpstr>
      <vt:lpstr>FAD PReP PPT Template 2011-10</vt:lpstr>
      <vt:lpstr>Wildlife Management and Vector Control for an FAD Response in Domestic Livestock </vt:lpstr>
      <vt:lpstr>This Presentation</vt:lpstr>
      <vt:lpstr>Definitions </vt:lpstr>
      <vt:lpstr>Definitions cont’d</vt:lpstr>
      <vt:lpstr>USDA APHIS Authorities for Responding to an FAD Outbreak in Domestic Livestock</vt:lpstr>
      <vt:lpstr>FAD and Emerging Diseases</vt:lpstr>
      <vt:lpstr>Animal Health Protection Act</vt:lpstr>
      <vt:lpstr>Code of Federal Regulations</vt:lpstr>
      <vt:lpstr>Guidance for Veterinary Services</vt:lpstr>
      <vt:lpstr>Guidance for VS cont’d</vt:lpstr>
      <vt:lpstr>Relevance of Wildlife in  an FAD Outbreak in Domestic Livestock  or Poultry</vt:lpstr>
      <vt:lpstr>Epidemiological Factors</vt:lpstr>
      <vt:lpstr>Epidemiological Factors cont’d</vt:lpstr>
      <vt:lpstr>Species Susceptibility</vt:lpstr>
      <vt:lpstr>Species Susceptibility cont’d</vt:lpstr>
      <vt:lpstr>Ecological Factors of Wildlife</vt:lpstr>
      <vt:lpstr>Ecological Factors of Wildlife cont’d</vt:lpstr>
      <vt:lpstr>International Trade </vt:lpstr>
      <vt:lpstr>International Trade cont’d</vt:lpstr>
      <vt:lpstr>FAD Detection for Disease Agents</vt:lpstr>
      <vt:lpstr>Roles and Responsibilities in an FAD Outbreak</vt:lpstr>
      <vt:lpstr>ICS, NIMS, Unified Command</vt:lpstr>
      <vt:lpstr>Wildlife and Vector Control Personnel</vt:lpstr>
      <vt:lpstr>Role of APHIS Wildlife Services </vt:lpstr>
      <vt:lpstr>Role of Livestock Owners/Producers</vt:lpstr>
      <vt:lpstr>Resources for Livestock Owners/Producers</vt:lpstr>
      <vt:lpstr>For More Information</vt:lpstr>
      <vt:lpstr>Guidelines Content</vt:lpstr>
      <vt:lpstr>Guidelines Content</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CFSPH Student [CFSPH]</dc:creator>
  <cp:lastModifiedBy>Smith, Abbey L</cp:lastModifiedBy>
  <cp:revision>168</cp:revision>
  <cp:lastPrinted>2014-09-10T13:17:57Z</cp:lastPrinted>
  <dcterms:created xsi:type="dcterms:W3CDTF">2014-08-12T15:39:42Z</dcterms:created>
  <dcterms:modified xsi:type="dcterms:W3CDTF">2016-07-05T21:23:18Z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24250934-251F-485D-A7E1-2B810D49F2AA</vt:lpwstr>
  </property>
  <property fmtid="{D5CDD505-2E9C-101B-9397-08002B2CF9AE}" pid="3" name="ArticulatePath">
    <vt:lpwstr>FAD-PReP_NAHEMS_PPT_WILD_2_USDAAPHISAuthorities_FINAL_13Nov2014</vt:lpwstr>
  </property>
</Properties>
</file>