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2.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3.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ags/tag4.xml" ContentType="application/vnd.openxmlformats-officedocument.presentationml.tag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tags/tag5.xml" ContentType="application/vnd.openxmlformats-officedocument.presentationml.tag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tags/tag6.xml" ContentType="application/vnd.openxmlformats-officedocument.presentationml.tags+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tags/tag7.xml" ContentType="application/vnd.openxmlformats-officedocument.presentationml.tags+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3"/>
  </p:notesMasterIdLst>
  <p:sldIdLst>
    <p:sldId id="256" r:id="rId2"/>
    <p:sldId id="257" r:id="rId3"/>
    <p:sldId id="288" r:id="rId4"/>
    <p:sldId id="289" r:id="rId5"/>
    <p:sldId id="291" r:id="rId6"/>
    <p:sldId id="290" r:id="rId7"/>
    <p:sldId id="262" r:id="rId8"/>
    <p:sldId id="292" r:id="rId9"/>
    <p:sldId id="264" r:id="rId10"/>
    <p:sldId id="293" r:id="rId11"/>
    <p:sldId id="266" r:id="rId12"/>
    <p:sldId id="294" r:id="rId13"/>
    <p:sldId id="268" r:id="rId14"/>
    <p:sldId id="269" r:id="rId15"/>
    <p:sldId id="270" r:id="rId16"/>
    <p:sldId id="272" r:id="rId17"/>
    <p:sldId id="295" r:id="rId18"/>
    <p:sldId id="273" r:id="rId19"/>
    <p:sldId id="274" r:id="rId20"/>
    <p:sldId id="278" r:id="rId21"/>
    <p:sldId id="279" r:id="rId22"/>
    <p:sldId id="280" r:id="rId23"/>
    <p:sldId id="281" r:id="rId24"/>
    <p:sldId id="296" r:id="rId25"/>
    <p:sldId id="297" r:id="rId26"/>
    <p:sldId id="284" r:id="rId27"/>
    <p:sldId id="285" r:id="rId28"/>
    <p:sldId id="298" r:id="rId29"/>
    <p:sldId id="286" r:id="rId30"/>
    <p:sldId id="299" r:id="rId31"/>
    <p:sldId id="277" r:id="rId32"/>
  </p:sldIdLst>
  <p:sldSz cx="9144000" cy="6858000" type="screen4x3"/>
  <p:notesSz cx="9283700" cy="6985000"/>
  <p:custDataLst>
    <p:tags r:id="rId3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56" autoAdjust="0"/>
    <p:restoredTop sz="71257" autoAdjust="0"/>
  </p:normalViewPr>
  <p:slideViewPr>
    <p:cSldViewPr>
      <p:cViewPr varScale="1">
        <p:scale>
          <a:sx n="81" d="100"/>
          <a:sy n="81" d="100"/>
        </p:scale>
        <p:origin x="2472" y="96"/>
      </p:cViewPr>
      <p:guideLst>
        <p:guide orient="horz" pos="2160"/>
        <p:guide pos="2880"/>
      </p:guideLst>
    </p:cSldViewPr>
  </p:slideViewPr>
  <p:notesTextViewPr>
    <p:cViewPr>
      <p:scale>
        <a:sx n="1" d="1"/>
        <a:sy n="1" d="1"/>
      </p:scale>
      <p:origin x="0" y="0"/>
    </p:cViewPr>
  </p:notesTextViewPr>
  <p:sorterViewPr>
    <p:cViewPr varScale="1">
      <p:scale>
        <a:sx n="1" d="1"/>
        <a:sy n="1" d="1"/>
      </p:scale>
      <p:origin x="0" y="-4853"/>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2937" cy="349250"/>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5258615" y="0"/>
            <a:ext cx="4022937" cy="349250"/>
          </a:xfrm>
          <a:prstGeom prst="rect">
            <a:avLst/>
          </a:prstGeom>
        </p:spPr>
        <p:txBody>
          <a:bodyPr vert="horz" lIns="92958" tIns="46479" rIns="92958" bIns="46479" rtlCol="0"/>
          <a:lstStyle>
            <a:lvl1pPr algn="r">
              <a:defRPr sz="1200"/>
            </a:lvl1pPr>
          </a:lstStyle>
          <a:p>
            <a:fld id="{2B842D19-E418-45A6-AEA7-777AF25BD7C7}" type="datetimeFigureOut">
              <a:rPr lang="en-US" smtClean="0"/>
              <a:t>7/5/2016</a:t>
            </a:fld>
            <a:endParaRPr lang="en-US"/>
          </a:p>
        </p:txBody>
      </p:sp>
      <p:sp>
        <p:nvSpPr>
          <p:cNvPr id="4" name="Slide Image Placeholder 3"/>
          <p:cNvSpPr>
            <a:spLocks noGrp="1" noRot="1" noChangeAspect="1"/>
          </p:cNvSpPr>
          <p:nvPr>
            <p:ph type="sldImg" idx="2"/>
          </p:nvPr>
        </p:nvSpPr>
        <p:spPr>
          <a:xfrm>
            <a:off x="2895600" y="523875"/>
            <a:ext cx="3492500" cy="2619375"/>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928370" y="3317875"/>
            <a:ext cx="7426960" cy="3143250"/>
          </a:xfrm>
          <a:prstGeom prst="rect">
            <a:avLst/>
          </a:prstGeom>
        </p:spPr>
        <p:txBody>
          <a:bodyPr vert="horz" lIns="92958" tIns="46479" rIns="92958" bIns="464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34538"/>
            <a:ext cx="4022937" cy="349250"/>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5258615" y="6634538"/>
            <a:ext cx="4022937" cy="349250"/>
          </a:xfrm>
          <a:prstGeom prst="rect">
            <a:avLst/>
          </a:prstGeom>
        </p:spPr>
        <p:txBody>
          <a:bodyPr vert="horz" lIns="92958" tIns="46479" rIns="92958" bIns="46479" rtlCol="0" anchor="b"/>
          <a:lstStyle>
            <a:lvl1pPr algn="r">
              <a:defRPr sz="1200"/>
            </a:lvl1pPr>
          </a:lstStyle>
          <a:p>
            <a:fld id="{2A34B612-C066-4C7A-BB8D-FAE1012A3D1B}" type="slidenum">
              <a:rPr lang="en-US" smtClean="0"/>
              <a:t>‹#›</a:t>
            </a:fld>
            <a:endParaRPr lang="en-US"/>
          </a:p>
        </p:txBody>
      </p:sp>
    </p:spTree>
    <p:extLst>
      <p:ext uri="{BB962C8B-B14F-4D97-AF65-F5344CB8AC3E}">
        <p14:creationId xmlns:p14="http://schemas.microsoft.com/office/powerpoint/2010/main" val="2565684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slide" Target="../slides/slide28.xml"/><Relationship Id="rId1" Type="http://schemas.openxmlformats.org/officeDocument/2006/relationships/notesMaster" Target="../notesMasters/notesMaster1.xml"/><Relationship Id="rId4" Type="http://schemas.openxmlformats.org/officeDocument/2006/relationships/hyperlink" Target="http://naherc.cfsph.iastate.edu/" TargetMode="Externa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smtClean="0"/>
              <a:t>In order to effectively control, contain, and eradicate a foreign animal disease (FAD) in domestic livestock, the response effort must consider the role that wildlife may play in disease transmission. In the event that wildlife play a role in an FAD outbreak, the Animal and Plant Health Inspection Service (APHIS), will cooperate with Federal, State, and Tribal agencies that have primary jurisdiction over wildlife. This presentation provides an overview of the role of wildlife management and vector control in responding to an FAD outbreak in domestic livestock or poultry. This presentation is guidance only, and does not provide prescriptive procedures.</a:t>
            </a:r>
            <a:r>
              <a:rPr lang="en-US" baseline="0" dirty="0" smtClean="0"/>
              <a:t> </a:t>
            </a:r>
            <a:r>
              <a:rPr lang="en-US" dirty="0" smtClean="0"/>
              <a:t>[This information was derived from the </a:t>
            </a:r>
            <a:r>
              <a:rPr lang="en-US" i="1" dirty="0" smtClean="0"/>
              <a:t>Foreign Animal Disease Preparedness and Response (FAD </a:t>
            </a:r>
            <a:r>
              <a:rPr lang="en-US" i="1" dirty="0" err="1" smtClean="0"/>
              <a:t>PReP</a:t>
            </a:r>
            <a:r>
              <a:rPr lang="en-US" i="1" dirty="0" smtClean="0"/>
              <a:t>)/National Animal Health Emergency Management System (NAHEMS) Guidelines: Wildlife Management and Vector Control for an FAD Response in Domestic Livestock</a:t>
            </a:r>
            <a:r>
              <a:rPr lang="en-US" dirty="0" smtClean="0"/>
              <a:t>.]</a:t>
            </a:r>
          </a:p>
          <a:p>
            <a:endParaRPr lang="en-US" dirty="0" smtClean="0"/>
          </a:p>
        </p:txBody>
      </p:sp>
      <p:sp>
        <p:nvSpPr>
          <p:cNvPr id="4" name="Slide Number Placeholder 3"/>
          <p:cNvSpPr>
            <a:spLocks noGrp="1"/>
          </p:cNvSpPr>
          <p:nvPr>
            <p:ph type="sldNum" sz="quarter" idx="10"/>
          </p:nvPr>
        </p:nvSpPr>
        <p:spPr/>
        <p:txBody>
          <a:bodyPr/>
          <a:lstStyle/>
          <a:p>
            <a:fld id="{2A34B612-C066-4C7A-BB8D-FAE1012A3D1B}" type="slidenum">
              <a:rPr lang="en-US" smtClean="0"/>
              <a:t>1</a:t>
            </a:fld>
            <a:endParaRPr lang="en-US"/>
          </a:p>
        </p:txBody>
      </p:sp>
    </p:spTree>
    <p:extLst>
      <p:ext uri="{BB962C8B-B14F-4D97-AF65-F5344CB8AC3E}">
        <p14:creationId xmlns:p14="http://schemas.microsoft.com/office/powerpoint/2010/main" val="42419071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critically important to immediately assess the role of wild and/or feral animals in an FAD outbreak </a:t>
            </a:r>
            <a:r>
              <a:rPr lang="en-US" dirty="0" smtClean="0"/>
              <a:t>in </a:t>
            </a:r>
            <a:r>
              <a:rPr lang="en-US" dirty="0"/>
              <a:t>order to identify and evaluate the best options for mitigating the role of wildlife related disease spread and transmission of an FAD pathogen to domestic livestock. In some diseases, wild animals may act as a reservoir for the disease and be a threat for the transmission of the FAD to domestic livestock. However, in other diseases, wildlife may simply be a reflection that the disease is already occurring in the domestic livestock in the area. Surveillance, epidemiology, and tracing techniques will be employed in an FAD outbreak to:</a:t>
            </a:r>
          </a:p>
          <a:p>
            <a:pPr marL="174296" indent="-174296">
              <a:buFont typeface="Arial" panose="020B0604020202020204" pitchFamily="34" charset="0"/>
              <a:buChar char="•"/>
            </a:pPr>
            <a:r>
              <a:rPr lang="en-US" dirty="0"/>
              <a:t>Detect new and existing cases (animals or premises).</a:t>
            </a:r>
          </a:p>
          <a:p>
            <a:pPr marL="174296" indent="-174296">
              <a:buFont typeface="Arial" panose="020B0604020202020204" pitchFamily="34" charset="0"/>
              <a:buChar char="•"/>
            </a:pPr>
            <a:r>
              <a:rPr lang="en-US" dirty="0"/>
              <a:t>Understand characteristics of the disease (e.g., clinical signs, incubation period, populations affected) and outbreak characteristics (e.g., sources, disease incidence patterns, geographic distribution, transmission dynamics, and reservoirs) and how they affect specific populations.</a:t>
            </a:r>
          </a:p>
          <a:p>
            <a:pPr marL="174296" indent="-174296">
              <a:buFont typeface="Arial" panose="020B0604020202020204" pitchFamily="34" charset="0"/>
              <a:buChar char="•"/>
            </a:pPr>
            <a:r>
              <a:rPr lang="en-US" dirty="0"/>
              <a:t>Identify risk factors associated with disease occurrence (e.g., age, production practices, species, wildlife, vectors).</a:t>
            </a:r>
          </a:p>
          <a:p>
            <a:pPr marL="174296" indent="-174296">
              <a:buFont typeface="Arial" panose="020B0604020202020204" pitchFamily="34" charset="0"/>
              <a:buChar char="•"/>
            </a:pPr>
            <a:r>
              <a:rPr lang="en-US" dirty="0"/>
              <a:t>Provide information for decision-making to design and implement control measures, as well as evaluate their effectiveness </a:t>
            </a:r>
            <a:r>
              <a:rPr lang="en-US" dirty="0" smtClean="0"/>
              <a:t>and determine adjustments</a:t>
            </a:r>
            <a:r>
              <a:rPr lang="en-US" dirty="0"/>
              <a:t>.</a:t>
            </a:r>
          </a:p>
          <a:p>
            <a:r>
              <a:rPr lang="en-US" dirty="0"/>
              <a:t>Ecological factors </a:t>
            </a:r>
            <a:r>
              <a:rPr lang="en-US" dirty="0" smtClean="0"/>
              <a:t>such </a:t>
            </a:r>
            <a:r>
              <a:rPr lang="en-US" dirty="0"/>
              <a:t>as wildlife distribution, population density, </a:t>
            </a:r>
            <a:r>
              <a:rPr lang="en-US" dirty="0" smtClean="0"/>
              <a:t>habitat, and </a:t>
            </a:r>
            <a:r>
              <a:rPr lang="en-US" dirty="0"/>
              <a:t>social organization will influence the </a:t>
            </a:r>
            <a:r>
              <a:rPr lang="en-US" dirty="0" smtClean="0"/>
              <a:t>role that wildlife play in the spread </a:t>
            </a:r>
            <a:r>
              <a:rPr lang="en-US" dirty="0"/>
              <a:t>and transmission of disease.  </a:t>
            </a:r>
          </a:p>
        </p:txBody>
      </p:sp>
      <p:sp>
        <p:nvSpPr>
          <p:cNvPr id="4" name="Slide Number Placeholder 3"/>
          <p:cNvSpPr>
            <a:spLocks noGrp="1"/>
          </p:cNvSpPr>
          <p:nvPr>
            <p:ph type="sldNum" sz="quarter" idx="10"/>
          </p:nvPr>
        </p:nvSpPr>
        <p:spPr/>
        <p:txBody>
          <a:bodyPr/>
          <a:lstStyle/>
          <a:p>
            <a:fld id="{5518542E-3328-415C-A9A0-97B27A710F3D}" type="slidenum">
              <a:rPr lang="en-US" smtClean="0"/>
              <a:t>10</a:t>
            </a:fld>
            <a:endParaRPr lang="en-US"/>
          </a:p>
        </p:txBody>
      </p:sp>
    </p:spTree>
    <p:extLst>
      <p:ext uri="{BB962C8B-B14F-4D97-AF65-F5344CB8AC3E}">
        <p14:creationId xmlns:p14="http://schemas.microsoft.com/office/powerpoint/2010/main" val="1072940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to the epidemiological implications of wildlife, there may also be international trade implications depending on whether or not wildlife are affected. For certain disease agents, the World Organization for Animal Health (OIE) </a:t>
            </a:r>
            <a:r>
              <a:rPr lang="en-US" i="1" dirty="0"/>
              <a:t>Terrestrial Animal Health Code (2014)</a:t>
            </a:r>
            <a:r>
              <a:rPr lang="en-US" dirty="0"/>
              <a:t> distinguishes between infection in wildlife and infection in domestic livestock for purposes of international trade. The OIE policy on </a:t>
            </a:r>
            <a:r>
              <a:rPr lang="en-US" dirty="0" smtClean="0"/>
              <a:t>diseases, </a:t>
            </a:r>
            <a:r>
              <a:rPr lang="en-US" dirty="0"/>
              <a:t>which may involve both wildlife and domestic </a:t>
            </a:r>
            <a:r>
              <a:rPr lang="en-US" dirty="0" smtClean="0"/>
              <a:t>livestock, </a:t>
            </a:r>
            <a:r>
              <a:rPr lang="en-US" dirty="0"/>
              <a:t>distinguishes whether or not the wild species plays an epidemiologically significant role in the transmission and maintenance of the disease agent in the domestic livestock population. Although wildlife may be </a:t>
            </a:r>
            <a:r>
              <a:rPr lang="en-US" dirty="0" smtClean="0"/>
              <a:t>affected </a:t>
            </a:r>
            <a:r>
              <a:rPr lang="en-US" dirty="0"/>
              <a:t>or be the reservoir of the pathogen, it does not necessarily mean that domestic livestock for that country, region, or zone will also be affected. Nevertheless, the existence of the FAD in a wildlife population can make it more difficult to demonstrate disease-freedom. Importing countries may or may not follow the OIE guidelines for trade in animals or their products in the event of an FAD event in an exporting country. </a:t>
            </a:r>
            <a:r>
              <a:rPr lang="en-US" i="1" dirty="0"/>
              <a:t>[This graphic shows the USDA and OIE logos. Graphic illustration by: Kate Harvey, Iowa State University]</a:t>
            </a:r>
          </a:p>
        </p:txBody>
      </p:sp>
      <p:sp>
        <p:nvSpPr>
          <p:cNvPr id="4" name="Slide Number Placeholder 3"/>
          <p:cNvSpPr>
            <a:spLocks noGrp="1"/>
          </p:cNvSpPr>
          <p:nvPr>
            <p:ph type="sldNum" sz="quarter" idx="10"/>
          </p:nvPr>
        </p:nvSpPr>
        <p:spPr/>
        <p:txBody>
          <a:bodyPr/>
          <a:lstStyle/>
          <a:p>
            <a:fld id="{5518542E-3328-415C-A9A0-97B27A710F3D}" type="slidenum">
              <a:rPr lang="en-US" smtClean="0"/>
              <a:t>11</a:t>
            </a:fld>
            <a:endParaRPr lang="en-US"/>
          </a:p>
        </p:txBody>
      </p:sp>
    </p:spTree>
    <p:extLst>
      <p:ext uri="{BB962C8B-B14F-4D97-AF65-F5344CB8AC3E}">
        <p14:creationId xmlns:p14="http://schemas.microsoft.com/office/powerpoint/2010/main" val="15417990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Response personnel involved in wildlife management and vector</a:t>
            </a:r>
            <a:r>
              <a:rPr lang="en-US" baseline="0" dirty="0" smtClean="0"/>
              <a:t> control </a:t>
            </a:r>
            <a:r>
              <a:rPr lang="en-US" dirty="0" smtClean="0"/>
              <a:t>have various roles and responsibilities in an FAD outbreak to efficiently control, contain, and eradicate the disease. The </a:t>
            </a:r>
            <a:r>
              <a:rPr lang="en-US" dirty="0"/>
              <a:t>Incident Command System (ICS) and National Incident Management Systems (NIMS) are critical to controlling and managing an FAD outbreak scenario. APHIS will work in a Unified Command with other Federal and State </a:t>
            </a:r>
            <a:r>
              <a:rPr lang="en-US" dirty="0" smtClean="0"/>
              <a:t>agencies that have primary</a:t>
            </a:r>
            <a:r>
              <a:rPr lang="en-US" baseline="0" dirty="0" smtClean="0"/>
              <a:t> responsibility for wildlife</a:t>
            </a:r>
            <a:r>
              <a:rPr lang="en-US" dirty="0" smtClean="0"/>
              <a:t>. Within </a:t>
            </a:r>
            <a:r>
              <a:rPr lang="en-US" dirty="0"/>
              <a:t>the Wildlife Cell </a:t>
            </a:r>
            <a:r>
              <a:rPr lang="en-US" dirty="0" smtClean="0"/>
              <a:t>(Planning Section) and </a:t>
            </a:r>
            <a:r>
              <a:rPr lang="en-US" dirty="0"/>
              <a:t>Vector Control Group </a:t>
            </a:r>
            <a:r>
              <a:rPr lang="en-US" dirty="0" smtClean="0"/>
              <a:t>(Operations Section) there </a:t>
            </a:r>
            <a:r>
              <a:rPr lang="en-US" dirty="0"/>
              <a:t>will be different positions based on function and </a:t>
            </a:r>
            <a:r>
              <a:rPr lang="en-US" dirty="0" smtClean="0"/>
              <a:t>responsibility; the </a:t>
            </a:r>
            <a:r>
              <a:rPr lang="en-US" dirty="0"/>
              <a:t>number of personnel will vary depending on the size and the scope of incident. Objectives of the Wildlife Cell and Vector Control Group </a:t>
            </a:r>
            <a:r>
              <a:rPr lang="en-US" dirty="0" smtClean="0"/>
              <a:t>together include </a:t>
            </a:r>
            <a:r>
              <a:rPr lang="en-US" dirty="0"/>
              <a:t>protecting both domestic animals and wildlife through prompt disease control, containment, and eradication. All operational/field personnel </a:t>
            </a:r>
            <a:r>
              <a:rPr lang="en-US" dirty="0" smtClean="0"/>
              <a:t>will </a:t>
            </a:r>
            <a:r>
              <a:rPr lang="en-US" dirty="0"/>
              <a:t>be required to have the skills and experience to conduct wildlife-related activities. APHIS Wildlife Services will coordinate with VS and other Federal and State </a:t>
            </a:r>
            <a:r>
              <a:rPr lang="en-US" dirty="0" smtClean="0"/>
              <a:t>partners. </a:t>
            </a:r>
            <a:r>
              <a:rPr lang="en-US" dirty="0"/>
              <a:t>Within Wildlife Services, the Surveillance and Emergency Response System (SERS) of the National Wildlife Disease Program (NWDP), serves as the primary emergency response contact point within APHIS. Livestock owners have an important role in protecting their herds and flocks from wildlife, both to prevent the introduction of diseases into domestic livestock as well as to prevent the spread of disease to wildlife. </a:t>
            </a:r>
          </a:p>
        </p:txBody>
      </p:sp>
      <p:sp>
        <p:nvSpPr>
          <p:cNvPr id="4" name="Slide Number Placeholder 3"/>
          <p:cNvSpPr>
            <a:spLocks noGrp="1"/>
          </p:cNvSpPr>
          <p:nvPr>
            <p:ph type="sldNum" sz="quarter" idx="10"/>
          </p:nvPr>
        </p:nvSpPr>
        <p:spPr/>
        <p:txBody>
          <a:bodyPr/>
          <a:lstStyle/>
          <a:p>
            <a:fld id="{2A34B612-C066-4C7A-BB8D-FAE1012A3D1B}" type="slidenum">
              <a:rPr lang="en-US" smtClean="0"/>
              <a:t>12</a:t>
            </a:fld>
            <a:endParaRPr lang="en-US"/>
          </a:p>
        </p:txBody>
      </p:sp>
    </p:spTree>
    <p:extLst>
      <p:ext uri="{BB962C8B-B14F-4D97-AF65-F5344CB8AC3E}">
        <p14:creationId xmlns:p14="http://schemas.microsoft.com/office/powerpoint/2010/main" val="1027953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a:t>This section provides general information on wildlife management for an FAD outbreak in domestic livestock. This section reviews how wildlife involvement will be assessed, how a wildlife management plan will be developed, and the various activities that may occur during </a:t>
            </a:r>
            <a:r>
              <a:rPr lang="en-US" dirty="0" smtClean="0"/>
              <a:t>a wildlife and livestock response in </a:t>
            </a:r>
            <a:r>
              <a:rPr lang="en-US" dirty="0"/>
              <a:t>an FAD outbreak. </a:t>
            </a:r>
          </a:p>
        </p:txBody>
      </p:sp>
      <p:sp>
        <p:nvSpPr>
          <p:cNvPr id="4" name="Slide Number Placeholder 3"/>
          <p:cNvSpPr>
            <a:spLocks noGrp="1"/>
          </p:cNvSpPr>
          <p:nvPr>
            <p:ph type="sldNum" sz="quarter" idx="10"/>
          </p:nvPr>
        </p:nvSpPr>
        <p:spPr/>
        <p:txBody>
          <a:bodyPr/>
          <a:lstStyle/>
          <a:p>
            <a:fld id="{2A34B612-C066-4C7A-BB8D-FAE1012A3D1B}" type="slidenum">
              <a:rPr lang="en-US" smtClean="0"/>
              <a:t>13</a:t>
            </a:fld>
            <a:endParaRPr lang="en-US"/>
          </a:p>
        </p:txBody>
      </p:sp>
    </p:spTree>
    <p:extLst>
      <p:ext uri="{BB962C8B-B14F-4D97-AF65-F5344CB8AC3E}">
        <p14:creationId xmlns:p14="http://schemas.microsoft.com/office/powerpoint/2010/main" val="3601466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a:t>The management of wildlife species during an FAD outbreak of livestock or poultry will involve four steps (adapted from AUSVET, 2011). The extent to which activities will be carried out under each of these four steps will depend on the specific outbreak situation; the order of the steps may be changed, and activities may occur simultaneously. Epidemiologists will need to quickly assess which wildlife species exist in the Control Area and determine whether they are infected with the FAD or pose a risk for disease transmission to domestic animals. </a:t>
            </a:r>
            <a:r>
              <a:rPr lang="en-US" dirty="0" smtClean="0"/>
              <a:t>Preventing disease transmission and demonstrating freedom from disease are also important steps. Many </a:t>
            </a:r>
            <a:r>
              <a:rPr lang="en-US" dirty="0"/>
              <a:t>factors will be considered by epidemiologists and Incident Command, </a:t>
            </a:r>
            <a:r>
              <a:rPr lang="en-US" dirty="0" smtClean="0"/>
              <a:t>in addition to determining which </a:t>
            </a:r>
            <a:r>
              <a:rPr lang="en-US" dirty="0"/>
              <a:t>wildlife species are present, </a:t>
            </a:r>
            <a:r>
              <a:rPr lang="en-US" dirty="0" smtClean="0"/>
              <a:t>and the </a:t>
            </a:r>
            <a:r>
              <a:rPr lang="en-US" dirty="0"/>
              <a:t>susceptibility of the wildlife species to the </a:t>
            </a:r>
            <a:r>
              <a:rPr lang="en-US" dirty="0" smtClean="0"/>
              <a:t>FAD. These include </a:t>
            </a:r>
            <a:r>
              <a:rPr lang="en-US" dirty="0"/>
              <a:t>their potential to spread the disease agent, and the level or likelihood of exposure and interaction between wildlife and domestic livestock. </a:t>
            </a:r>
            <a:r>
              <a:rPr lang="en-US" i="1" dirty="0" smtClean="0"/>
              <a:t>[</a:t>
            </a:r>
            <a:r>
              <a:rPr lang="en-US" i="1" dirty="0"/>
              <a:t>This graphic shows the four steps in wildlife management in an FAD outbreak. Graphic illustration by: Kate Harvey, Iowa State University]</a:t>
            </a:r>
          </a:p>
        </p:txBody>
      </p:sp>
      <p:sp>
        <p:nvSpPr>
          <p:cNvPr id="4" name="Slide Number Placeholder 3"/>
          <p:cNvSpPr>
            <a:spLocks noGrp="1"/>
          </p:cNvSpPr>
          <p:nvPr>
            <p:ph type="sldNum" sz="quarter" idx="10"/>
          </p:nvPr>
        </p:nvSpPr>
        <p:spPr/>
        <p:txBody>
          <a:bodyPr/>
          <a:lstStyle/>
          <a:p>
            <a:fld id="{87DCDC8D-6B2F-492A-B19A-BA4FE3F5E6A7}" type="slidenum">
              <a:rPr lang="en-US" smtClean="0"/>
              <a:t>14</a:t>
            </a:fld>
            <a:endParaRPr lang="en-US"/>
          </a:p>
        </p:txBody>
      </p:sp>
    </p:spTree>
    <p:extLst>
      <p:ext uri="{BB962C8B-B14F-4D97-AF65-F5344CB8AC3E}">
        <p14:creationId xmlns:p14="http://schemas.microsoft.com/office/powerpoint/2010/main" val="32638684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smtClean="0"/>
              <a:t>As step one, epidemiologists </a:t>
            </a:r>
            <a:r>
              <a:rPr lang="en-US" dirty="0"/>
              <a:t>will need to quickly assess which wildlife species exist in the Control Area and determine whether they are infected with the FAD or pose a risk for disease transmission </a:t>
            </a:r>
            <a:r>
              <a:rPr lang="en-US" dirty="0" smtClean="0"/>
              <a:t>(as biological or mechanical vectors) to </a:t>
            </a:r>
            <a:r>
              <a:rPr lang="en-US" dirty="0"/>
              <a:t>domestic animals. </a:t>
            </a:r>
            <a:r>
              <a:rPr lang="en-US" dirty="0" smtClean="0"/>
              <a:t>Collecting </a:t>
            </a:r>
            <a:r>
              <a:rPr lang="en-US" dirty="0"/>
              <a:t>data to assess the distribution, density, and involvement of wildlife in an FAD outbreak may be difficult. The list below provides brief descriptions of different ways that wildlife data can be obtained in an FAD outbreak. </a:t>
            </a:r>
          </a:p>
          <a:p>
            <a:pPr marL="174296" indent="-174296" defTabSz="929579">
              <a:buFont typeface="Arial" panose="020B0604020202020204" pitchFamily="34" charset="0"/>
              <a:buChar char="•"/>
              <a:defRPr/>
            </a:pPr>
            <a:r>
              <a:rPr lang="en-US" b="1" dirty="0"/>
              <a:t>Population surveys:</a:t>
            </a:r>
            <a:r>
              <a:rPr lang="en-US" b="1" i="1" dirty="0"/>
              <a:t> </a:t>
            </a:r>
            <a:r>
              <a:rPr lang="en-US" dirty="0" smtClean="0"/>
              <a:t>to </a:t>
            </a:r>
            <a:r>
              <a:rPr lang="en-US" dirty="0"/>
              <a:t>determine the size and location of wildlife populations.</a:t>
            </a:r>
          </a:p>
          <a:p>
            <a:pPr marL="174296" indent="-174296">
              <a:buFont typeface="Arial" panose="020B0604020202020204" pitchFamily="34" charset="0"/>
              <a:buChar char="•"/>
            </a:pPr>
            <a:r>
              <a:rPr lang="en-US" b="1" dirty="0"/>
              <a:t>Visual inspection:</a:t>
            </a:r>
            <a:r>
              <a:rPr lang="en-US" i="1" dirty="0"/>
              <a:t> </a:t>
            </a:r>
            <a:r>
              <a:rPr lang="en-US" i="0" dirty="0" smtClean="0"/>
              <a:t>to find </a:t>
            </a:r>
            <a:r>
              <a:rPr lang="en-US" dirty="0" smtClean="0"/>
              <a:t>evidence of sick </a:t>
            </a:r>
            <a:r>
              <a:rPr lang="en-US" dirty="0"/>
              <a:t>or dead animals. </a:t>
            </a:r>
            <a:r>
              <a:rPr lang="en-US" dirty="0" smtClean="0"/>
              <a:t>Visual </a:t>
            </a:r>
            <a:r>
              <a:rPr lang="en-US" dirty="0"/>
              <a:t>inspection can be divided </a:t>
            </a:r>
            <a:r>
              <a:rPr lang="en-US" dirty="0" smtClean="0"/>
              <a:t>into </a:t>
            </a:r>
            <a:r>
              <a:rPr lang="en-US" dirty="0"/>
              <a:t>ground and aerial surveys.</a:t>
            </a:r>
          </a:p>
          <a:p>
            <a:pPr marL="174296" indent="-174296">
              <a:buFont typeface="Arial" panose="020B0604020202020204" pitchFamily="34" charset="0"/>
              <a:buChar char="•"/>
            </a:pPr>
            <a:r>
              <a:rPr lang="en-US" b="1" dirty="0"/>
              <a:t>Local reports/knowledge: </a:t>
            </a:r>
            <a:r>
              <a:rPr lang="en-US" dirty="0" smtClean="0"/>
              <a:t>to obtain </a:t>
            </a:r>
            <a:r>
              <a:rPr lang="en-US" dirty="0"/>
              <a:t>information on normal or abnormal characteristics of wild animals in the area, including wildlife morbidity and mortality. These reports may originate from land managers, wildlife biologists, hunters, and others. </a:t>
            </a:r>
          </a:p>
          <a:p>
            <a:pPr marL="174296" indent="-174296">
              <a:buFont typeface="Arial" panose="020B0604020202020204" pitchFamily="34" charset="0"/>
              <a:buChar char="•"/>
            </a:pPr>
            <a:r>
              <a:rPr lang="en-US" b="1" dirty="0"/>
              <a:t>Carcasses: </a:t>
            </a:r>
            <a:r>
              <a:rPr lang="en-US" b="0" dirty="0" smtClean="0"/>
              <a:t>to perform </a:t>
            </a:r>
            <a:r>
              <a:rPr lang="en-US" dirty="0" smtClean="0"/>
              <a:t>necropsies if </a:t>
            </a:r>
            <a:r>
              <a:rPr lang="en-US" dirty="0"/>
              <a:t>carcasses are located rapidly after death. Carcasses may come from hunters and trappers, sharp shooters, carcass searches, and road-kill surveillance; these methods should be applied as determined appropriate by the Incident Command for the situation.</a:t>
            </a:r>
          </a:p>
          <a:p>
            <a:pPr marL="174296" indent="-174296">
              <a:buFont typeface="Arial" panose="020B0604020202020204" pitchFamily="34" charset="0"/>
              <a:buChar char="•"/>
            </a:pPr>
            <a:r>
              <a:rPr lang="en-US" b="1" dirty="0"/>
              <a:t>Live animal capture:</a:t>
            </a:r>
            <a:r>
              <a:rPr lang="en-US" dirty="0"/>
              <a:t> </a:t>
            </a:r>
            <a:r>
              <a:rPr lang="en-US" dirty="0" smtClean="0"/>
              <a:t>to </a:t>
            </a:r>
            <a:r>
              <a:rPr lang="en-US" dirty="0"/>
              <a:t>determine disease </a:t>
            </a:r>
            <a:r>
              <a:rPr lang="en-US" dirty="0" smtClean="0"/>
              <a:t>status in susceptible animals. </a:t>
            </a:r>
            <a:r>
              <a:rPr lang="en-US" dirty="0"/>
              <a:t>In some instances, the capture of live animals may not be desirable or practical.</a:t>
            </a:r>
          </a:p>
          <a:p>
            <a:pPr marL="174296" indent="-174296">
              <a:buFont typeface="Arial" panose="020B0604020202020204" pitchFamily="34" charset="0"/>
              <a:buChar char="•"/>
            </a:pPr>
            <a:r>
              <a:rPr lang="en-US" b="1" dirty="0"/>
              <a:t>Sentinels:</a:t>
            </a:r>
            <a:r>
              <a:rPr lang="en-US" i="1" dirty="0"/>
              <a:t> </a:t>
            </a:r>
            <a:r>
              <a:rPr lang="en-US" i="0" dirty="0" smtClean="0"/>
              <a:t>to detect the presence of the disease in</a:t>
            </a:r>
            <a:r>
              <a:rPr lang="en-US" i="0" baseline="0" dirty="0" smtClean="0"/>
              <a:t> </a:t>
            </a:r>
            <a:r>
              <a:rPr lang="en-US" dirty="0" smtClean="0"/>
              <a:t>animals </a:t>
            </a:r>
            <a:r>
              <a:rPr lang="en-US" dirty="0"/>
              <a:t>placed deliberately in an </a:t>
            </a:r>
            <a:r>
              <a:rPr lang="en-US" dirty="0" smtClean="0"/>
              <a:t>environment, as </a:t>
            </a:r>
            <a:r>
              <a:rPr lang="en-US" dirty="0"/>
              <a:t>determined by the Incident Command.</a:t>
            </a:r>
          </a:p>
          <a:p>
            <a:r>
              <a:rPr lang="en-US" i="1" dirty="0"/>
              <a:t>[This photo shows a raccoon in a live capture trap. Photo source: USDA APHIS]</a:t>
            </a:r>
          </a:p>
        </p:txBody>
      </p:sp>
      <p:sp>
        <p:nvSpPr>
          <p:cNvPr id="4" name="Slide Number Placeholder 3"/>
          <p:cNvSpPr>
            <a:spLocks noGrp="1"/>
          </p:cNvSpPr>
          <p:nvPr>
            <p:ph type="sldNum" sz="quarter" idx="10"/>
          </p:nvPr>
        </p:nvSpPr>
        <p:spPr/>
        <p:txBody>
          <a:bodyPr/>
          <a:lstStyle/>
          <a:p>
            <a:fld id="{87DCDC8D-6B2F-492A-B19A-BA4FE3F5E6A7}" type="slidenum">
              <a:rPr lang="en-US" smtClean="0"/>
              <a:t>15</a:t>
            </a:fld>
            <a:endParaRPr lang="en-US"/>
          </a:p>
        </p:txBody>
      </p:sp>
    </p:spTree>
    <p:extLst>
      <p:ext uri="{BB962C8B-B14F-4D97-AF65-F5344CB8AC3E}">
        <p14:creationId xmlns:p14="http://schemas.microsoft.com/office/powerpoint/2010/main" val="17168611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a:t>Step two of managing wildlife is disease surveillance. </a:t>
            </a:r>
            <a:r>
              <a:rPr lang="en-US" dirty="0" smtClean="0"/>
              <a:t>A surveillance plan will </a:t>
            </a:r>
            <a:r>
              <a:rPr lang="en-US" dirty="0"/>
              <a:t>help to demonstrate the absence, presence, spread, and/or prevalence of the FAD in a given wildlife population. Incident Command will consider many factors in developing a surveillance plan in wildlife. Because wildlife are likely to move into and out of the Control Area, this may pose </a:t>
            </a:r>
            <a:r>
              <a:rPr lang="en-US" dirty="0" smtClean="0"/>
              <a:t>challenges </a:t>
            </a:r>
            <a:r>
              <a:rPr lang="en-US" dirty="0"/>
              <a:t>to developing an effective surveillance plan. In particular, it is important to survey the animal population to assess if the FAD has spread between wildlife and domestic livestock populations, and if so, the extent to which it has spread. Diagnostic sampling of wildlife may be necessary in order to detect or confirm the presence or absence of the FAD in a wildlife population during surveillance activities. Disease samples can be obtained by a number of different methods, including—but not limited to—live capture, observation, and carcass collection. Sampling parameters may be dictated by the availability of resources and feasibility of sampling wildlife. Sampling parameters should be described in detail for an effective surveillance </a:t>
            </a:r>
            <a:r>
              <a:rPr lang="en-US" dirty="0" smtClean="0"/>
              <a:t>plan, </a:t>
            </a:r>
            <a:r>
              <a:rPr lang="en-US" dirty="0"/>
              <a:t>including the diagnostic laboratory </a:t>
            </a:r>
            <a:r>
              <a:rPr lang="en-US" dirty="0" smtClean="0"/>
              <a:t>to which samples </a:t>
            </a:r>
            <a:r>
              <a:rPr lang="en-US" dirty="0"/>
              <a:t>will be </a:t>
            </a:r>
            <a:r>
              <a:rPr lang="en-US" dirty="0" smtClean="0"/>
              <a:t>sent.</a:t>
            </a:r>
            <a:endParaRPr lang="en-US" dirty="0"/>
          </a:p>
        </p:txBody>
      </p:sp>
      <p:sp>
        <p:nvSpPr>
          <p:cNvPr id="4" name="Slide Number Placeholder 3"/>
          <p:cNvSpPr>
            <a:spLocks noGrp="1"/>
          </p:cNvSpPr>
          <p:nvPr>
            <p:ph type="sldNum" sz="quarter" idx="10"/>
          </p:nvPr>
        </p:nvSpPr>
        <p:spPr/>
        <p:txBody>
          <a:bodyPr/>
          <a:lstStyle/>
          <a:p>
            <a:fld id="{2A34B612-C066-4C7A-BB8D-FAE1012A3D1B}" type="slidenum">
              <a:rPr lang="en-US" smtClean="0"/>
              <a:t>16</a:t>
            </a:fld>
            <a:endParaRPr lang="en-US"/>
          </a:p>
        </p:txBody>
      </p:sp>
    </p:spTree>
    <p:extLst>
      <p:ext uri="{BB962C8B-B14F-4D97-AF65-F5344CB8AC3E}">
        <p14:creationId xmlns:p14="http://schemas.microsoft.com/office/powerpoint/2010/main" val="23620594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Step three, the containment and control of wildlife to prevent further disease transmission may involve the manipulation of the wildlife population, the habitat, or factors affecting the disease agent and/or human behavior. In the event that wildlife infected with the FAD are detected, options to reduce the incidence of infection, and lower the risk of transmission to domestic animals may include the removal, relocation, or dispersal of such wildlife, and possibly the vaccination or treatment of animals depending on the disease agent. Containment of wildlife with natural or artificial</a:t>
            </a:r>
            <a:r>
              <a:rPr lang="en-US" sz="1200" kern="1200" baseline="0" dirty="0" smtClean="0">
                <a:solidFill>
                  <a:schemeClr val="tx1"/>
                </a:solidFill>
                <a:effectLst/>
                <a:latin typeface="+mn-lt"/>
                <a:ea typeface="+mn-ea"/>
                <a:cs typeface="+mn-cs"/>
              </a:rPr>
              <a:t> barriers (fencing) </a:t>
            </a:r>
            <a:r>
              <a:rPr lang="en-US" sz="1200" kern="1200" dirty="0" smtClean="0">
                <a:solidFill>
                  <a:schemeClr val="tx1"/>
                </a:solidFill>
                <a:effectLst/>
                <a:latin typeface="+mn-lt"/>
                <a:ea typeface="+mn-ea"/>
                <a:cs typeface="+mn-cs"/>
              </a:rPr>
              <a:t>can be a very difficult task</a:t>
            </a:r>
            <a:r>
              <a:rPr lang="en-US" sz="1200" kern="1200" baseline="0" dirty="0" smtClean="0">
                <a:solidFill>
                  <a:schemeClr val="tx1"/>
                </a:solidFill>
                <a:effectLst/>
                <a:latin typeface="+mn-lt"/>
                <a:ea typeface="+mn-ea"/>
                <a:cs typeface="+mn-cs"/>
              </a:rPr>
              <a:t> and </a:t>
            </a:r>
            <a:r>
              <a:rPr lang="en-US" sz="1200" kern="1200" dirty="0" smtClean="0">
                <a:solidFill>
                  <a:schemeClr val="tx1"/>
                </a:solidFill>
                <a:effectLst/>
                <a:latin typeface="+mn-lt"/>
                <a:ea typeface="+mn-ea"/>
                <a:cs typeface="+mn-cs"/>
              </a:rPr>
              <a:t>require careful planning and coordination. Habitat manipulation to eliminate the attractiveness of certain areas for wildlife, to create buffer zones between infected and uninfected wildlife, or to attract wildlife to areas away from the FAD outbreak is intended to change the distribution, density, and composition of wildlife populations. Habitat alteration activities include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controlled burning, manipulation of water and water movements, cultivation of soil, and changing vegetation. Methods for manipulating wildlife populations may change as the outbreak response evolves. Monitoring and surveillance will be necessary in order to determine the effectiveness of the program. Some of the challenges involve wildlife’s ability to evade detection and disperse broadly. Short-term and long-term consequences must be evaluated for impacts on animal species and ecosystems in the area, as well as the potential effects on wildlife populations. </a:t>
            </a:r>
            <a:r>
              <a:rPr lang="en-US" sz="1200" i="1" kern="1200" dirty="0" smtClean="0">
                <a:solidFill>
                  <a:schemeClr val="tx1"/>
                </a:solidFill>
                <a:effectLst/>
                <a:latin typeface="+mn-lt"/>
                <a:ea typeface="+mn-ea"/>
                <a:cs typeface="+mn-cs"/>
              </a:rPr>
              <a:t>[This photo shows two feral swine crossing a waterway. Photo source: USDA Forest Service]</a:t>
            </a:r>
            <a:endParaRPr lang="en-US" i="1" dirty="0"/>
          </a:p>
        </p:txBody>
      </p:sp>
      <p:sp>
        <p:nvSpPr>
          <p:cNvPr id="4" name="Slide Number Placeholder 3"/>
          <p:cNvSpPr>
            <a:spLocks noGrp="1"/>
          </p:cNvSpPr>
          <p:nvPr>
            <p:ph type="sldNum" sz="quarter" idx="10"/>
          </p:nvPr>
        </p:nvSpPr>
        <p:spPr/>
        <p:txBody>
          <a:bodyPr/>
          <a:lstStyle/>
          <a:p>
            <a:fld id="{87DCDC8D-6B2F-492A-B19A-BA4FE3F5E6A7}" type="slidenum">
              <a:rPr lang="en-US" smtClean="0"/>
              <a:t>17</a:t>
            </a:fld>
            <a:endParaRPr lang="en-US"/>
          </a:p>
        </p:txBody>
      </p:sp>
    </p:spTree>
    <p:extLst>
      <p:ext uri="{BB962C8B-B14F-4D97-AF65-F5344CB8AC3E}">
        <p14:creationId xmlns:p14="http://schemas.microsoft.com/office/powerpoint/2010/main" val="40854405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Containing</a:t>
            </a:r>
            <a:r>
              <a:rPr lang="en-US" baseline="0" dirty="0" smtClean="0"/>
              <a:t> and controlling susceptible animals may require the use of handling and restraint methods. Safety should be a priority in all aspects of the outbreak response. The h</a:t>
            </a:r>
            <a:r>
              <a:rPr lang="en-US" dirty="0" smtClean="0"/>
              <a:t>andling </a:t>
            </a:r>
            <a:r>
              <a:rPr lang="en-US" dirty="0"/>
              <a:t>and restraint of </a:t>
            </a:r>
            <a:r>
              <a:rPr lang="en-US" dirty="0" smtClean="0"/>
              <a:t>wildlife </a:t>
            </a:r>
            <a:r>
              <a:rPr lang="en-US" dirty="0"/>
              <a:t>will differ depending on species of animal, skill level of responder and other </a:t>
            </a:r>
            <a:r>
              <a:rPr lang="en-US" dirty="0" smtClean="0"/>
              <a:t>personnel- and animal-safety </a:t>
            </a:r>
            <a:r>
              <a:rPr lang="en-US" dirty="0"/>
              <a:t>considerations. </a:t>
            </a:r>
            <a:r>
              <a:rPr lang="en-US" dirty="0" smtClean="0"/>
              <a:t>For the safety of animals and personnel, handling and restraint should only be performed by trained personnel who have extensive experience and certification to perform these activities. Focus on minimizing distress and anxiety in the animals, such as </a:t>
            </a:r>
            <a:r>
              <a:rPr lang="en-US" baseline="0" dirty="0" smtClean="0"/>
              <a:t>a</a:t>
            </a:r>
            <a:r>
              <a:rPr lang="en-US" dirty="0" smtClean="0"/>
              <a:t>voiding loud noises and sedating wildlife,</a:t>
            </a:r>
            <a:r>
              <a:rPr lang="en-US" baseline="0" dirty="0" smtClean="0"/>
              <a:t> if appropriate. </a:t>
            </a:r>
            <a:r>
              <a:rPr lang="en-US" dirty="0" smtClean="0"/>
              <a:t>For personnel safety, develop </a:t>
            </a:r>
            <a:r>
              <a:rPr lang="en-US" dirty="0"/>
              <a:t>a chain of command and assign each person to a specific duty. Determine ahead of time how the animal is to be released if necessary. Have all resources including equipment and personnel prepared and available ahead of time. Prior to any handling and restraint procedures, safety plans and protocols should be in place and communicated to all personnel present. </a:t>
            </a:r>
          </a:p>
        </p:txBody>
      </p:sp>
      <p:sp>
        <p:nvSpPr>
          <p:cNvPr id="4" name="Slide Number Placeholder 3"/>
          <p:cNvSpPr>
            <a:spLocks noGrp="1"/>
          </p:cNvSpPr>
          <p:nvPr>
            <p:ph type="sldNum" sz="quarter" idx="10"/>
          </p:nvPr>
        </p:nvSpPr>
        <p:spPr/>
        <p:txBody>
          <a:bodyPr/>
          <a:lstStyle/>
          <a:p>
            <a:fld id="{2A34B612-C066-4C7A-BB8D-FAE1012A3D1B}" type="slidenum">
              <a:rPr lang="en-US" smtClean="0"/>
              <a:t>18</a:t>
            </a:fld>
            <a:endParaRPr lang="en-US"/>
          </a:p>
        </p:txBody>
      </p:sp>
    </p:spTree>
    <p:extLst>
      <p:ext uri="{BB962C8B-B14F-4D97-AF65-F5344CB8AC3E}">
        <p14:creationId xmlns:p14="http://schemas.microsoft.com/office/powerpoint/2010/main" val="12514216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fourth and final step </a:t>
            </a:r>
            <a:r>
              <a:rPr lang="en-US" dirty="0" smtClean="0"/>
              <a:t>of </a:t>
            </a:r>
            <a:r>
              <a:rPr lang="en-US" dirty="0"/>
              <a:t>wildlife management </a:t>
            </a:r>
            <a:r>
              <a:rPr lang="en-US" dirty="0" smtClean="0"/>
              <a:t>is </a:t>
            </a:r>
            <a:r>
              <a:rPr lang="en-US" dirty="0"/>
              <a:t>to demonstrate </a:t>
            </a:r>
            <a:r>
              <a:rPr lang="en-US" dirty="0" smtClean="0"/>
              <a:t>freedom from disease. </a:t>
            </a:r>
            <a:r>
              <a:rPr lang="en-US" sz="1200" kern="1200" dirty="0" smtClean="0">
                <a:solidFill>
                  <a:schemeClr val="tx1"/>
                </a:solidFill>
                <a:effectLst/>
                <a:latin typeface="+mn-lt"/>
                <a:ea typeface="+mn-ea"/>
                <a:cs typeface="+mn-cs"/>
              </a:rPr>
              <a:t>To reestablish international trade, a wildlife-specific surveillance plan for disease-freedom may need to be developed based on the wildlife species, disease agent, diagnostic tests available, and epidemiology of the outbreak. Proving freedom from disease in wildlife populations may not be feasible or practical. For further information on epidemiology and disease surveillance in general, and specifically</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for proof of disease-freedom, please see the </a:t>
            </a:r>
            <a:r>
              <a:rPr lang="en-US" sz="1200" i="1" kern="1200" dirty="0" smtClean="0">
                <a:solidFill>
                  <a:schemeClr val="tx1"/>
                </a:solidFill>
                <a:effectLst/>
                <a:latin typeface="+mn-lt"/>
                <a:ea typeface="+mn-ea"/>
                <a:cs typeface="+mn-cs"/>
              </a:rPr>
              <a:t>FAD </a:t>
            </a:r>
            <a:r>
              <a:rPr lang="en-US" sz="1200" i="1" kern="1200" dirty="0" err="1" smtClean="0">
                <a:solidFill>
                  <a:schemeClr val="tx1"/>
                </a:solidFill>
                <a:effectLst/>
                <a:latin typeface="+mn-lt"/>
                <a:ea typeface="+mn-ea"/>
                <a:cs typeface="+mn-cs"/>
              </a:rPr>
              <a:t>PReP</a:t>
            </a:r>
            <a:r>
              <a:rPr lang="en-US" sz="1200" i="1" kern="1200" dirty="0" smtClean="0">
                <a:solidFill>
                  <a:schemeClr val="tx1"/>
                </a:solidFill>
                <a:effectLst/>
                <a:latin typeface="+mn-lt"/>
                <a:ea typeface="+mn-ea"/>
                <a:cs typeface="+mn-cs"/>
              </a:rPr>
              <a:t>/NAHEMS Guidelines: Surveillance, Epidemiology, and Tracing. </a:t>
            </a:r>
            <a:r>
              <a:rPr lang="en-US" sz="1200" i="0" kern="1200" dirty="0" smtClean="0">
                <a:solidFill>
                  <a:schemeClr val="tx1"/>
                </a:solidFill>
                <a:effectLst/>
                <a:latin typeface="+mn-lt"/>
                <a:ea typeface="+mn-ea"/>
                <a:cs typeface="+mn-cs"/>
              </a:rPr>
              <a:t>It can be accessed at http://www.aphis.usda.gov/fadprep.</a:t>
            </a:r>
            <a:endParaRPr lang="en-US" i="0" dirty="0"/>
          </a:p>
        </p:txBody>
      </p:sp>
      <p:sp>
        <p:nvSpPr>
          <p:cNvPr id="4" name="Slide Number Placeholder 3"/>
          <p:cNvSpPr>
            <a:spLocks noGrp="1"/>
          </p:cNvSpPr>
          <p:nvPr>
            <p:ph type="sldNum" sz="quarter" idx="10"/>
          </p:nvPr>
        </p:nvSpPr>
        <p:spPr/>
        <p:txBody>
          <a:bodyPr/>
          <a:lstStyle/>
          <a:p>
            <a:fld id="{87DCDC8D-6B2F-492A-B19A-BA4FE3F5E6A7}" type="slidenum">
              <a:rPr lang="en-US" smtClean="0"/>
              <a:t>19</a:t>
            </a:fld>
            <a:endParaRPr lang="en-US"/>
          </a:p>
        </p:txBody>
      </p:sp>
    </p:spTree>
    <p:extLst>
      <p:ext uri="{BB962C8B-B14F-4D97-AF65-F5344CB8AC3E}">
        <p14:creationId xmlns:p14="http://schemas.microsoft.com/office/powerpoint/2010/main" val="886799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smtClean="0">
                <a:latin typeface="+mn-lt"/>
              </a:rPr>
              <a:t>This information is intended to provide all responders with a common general understanding of how wildlife management and vector control would be conducted in an FAD incident in</a:t>
            </a:r>
            <a:r>
              <a:rPr lang="en-US" baseline="0" dirty="0" smtClean="0">
                <a:latin typeface="+mn-lt"/>
              </a:rPr>
              <a:t> domestic livestock or poultry</a:t>
            </a:r>
            <a:r>
              <a:rPr lang="en-US" dirty="0" smtClean="0">
                <a:latin typeface="+mn-lt"/>
              </a:rPr>
              <a:t>.</a:t>
            </a:r>
            <a:r>
              <a:rPr lang="en-US" baseline="0" dirty="0" smtClean="0">
                <a:latin typeface="+mn-lt"/>
              </a:rPr>
              <a:t> This presentation addresses the following topics: the definition of relevant terms, APHIS authorities, the potential significance of wildlife in an FAD outbreak, and roles and responsibilities of responders within Incident Command. </a:t>
            </a:r>
            <a:r>
              <a:rPr lang="en-US" dirty="0" smtClean="0">
                <a:latin typeface="+mn-lt"/>
                <a:ea typeface="ＭＳ Ｐゴシック" charset="-128"/>
                <a:cs typeface="ＭＳ Ｐゴシック" charset="-128"/>
              </a:rPr>
              <a:t>Additionally, it provides general information on </a:t>
            </a:r>
            <a:r>
              <a:rPr lang="en-US" baseline="0" dirty="0" smtClean="0">
                <a:latin typeface="+mn-lt"/>
              </a:rPr>
              <a:t>methods to manage wildlife in an FAD response in domestic livestock, including the development of a wildlife management plan to mitigate wildlife involvement in an FAD outbreak. </a:t>
            </a:r>
            <a:r>
              <a:rPr lang="en-US" dirty="0" smtClean="0">
                <a:latin typeface="+mn-lt"/>
                <a:ea typeface="ＭＳ Ｐゴシック" charset="-128"/>
                <a:cs typeface="ＭＳ Ｐゴシック" charset="-128"/>
              </a:rPr>
              <a:t>Additional presentations discussing</a:t>
            </a:r>
            <a:r>
              <a:rPr lang="en-US" baseline="0" dirty="0" smtClean="0">
                <a:latin typeface="+mn-lt"/>
                <a:ea typeface="ＭＳ Ｐゴシック" charset="-128"/>
                <a:cs typeface="ＭＳ Ｐゴシック" charset="-128"/>
              </a:rPr>
              <a:t> </a:t>
            </a:r>
            <a:r>
              <a:rPr lang="en-US" dirty="0" smtClean="0">
                <a:latin typeface="+mn-lt"/>
                <a:ea typeface="ＭＳ Ｐゴシック" charset="-128"/>
                <a:cs typeface="ＭＳ Ｐゴシック" charset="-128"/>
              </a:rPr>
              <a:t>these issues in greater detail are also are available.</a:t>
            </a:r>
          </a:p>
          <a:p>
            <a:pPr defTabSz="929579">
              <a:defRPr/>
            </a:pPr>
            <a:endParaRPr lang="en-US" dirty="0" smtClean="0">
              <a:latin typeface="+mn-lt"/>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A34B612-C066-4C7A-BB8D-FAE1012A3D1B}" type="slidenum">
              <a:rPr lang="en-US" smtClean="0"/>
              <a:t>2</a:t>
            </a:fld>
            <a:endParaRPr lang="en-US"/>
          </a:p>
        </p:txBody>
      </p:sp>
    </p:spTree>
    <p:extLst>
      <p:ext uri="{BB962C8B-B14F-4D97-AF65-F5344CB8AC3E}">
        <p14:creationId xmlns:p14="http://schemas.microsoft.com/office/powerpoint/2010/main" val="27781329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a:t>If the assessment of the outbreak indicates that wildlife may play an important role in the FAD outbreak, Incident Command, in coordination with the Wildlife Cell and Vector Control Group, will need to develop a wildlife management plan. The decision to implement control measures in wildlife will be based not only on the risk assessment and surveillance, but also the feasibility of conducting successful control measures. In all cases, the wildlife management plan must be conducted within local laws and regulations. </a:t>
            </a:r>
            <a:r>
              <a:rPr lang="en-US" dirty="0" smtClean="0"/>
              <a:t>In the short term, the foremost objective is to contain and control the outbreak. However</a:t>
            </a:r>
            <a:r>
              <a:rPr lang="en-US" dirty="0"/>
              <a:t>, in the longer-term, depending on the FAD, the objective may be to eradicate the FAD from the wildlife species. This may require extended wildlife management activities. The wildlife management plan should specify whether demonstrating freedom from the FAD in wildlife is required for OIE-free status, and, if so, how to demonstrate freedom from disease in wildlife to national and international standards. </a:t>
            </a:r>
            <a:endParaRPr lang="en-US" dirty="0" smtClean="0"/>
          </a:p>
        </p:txBody>
      </p:sp>
      <p:sp>
        <p:nvSpPr>
          <p:cNvPr id="4" name="Slide Number Placeholder 3"/>
          <p:cNvSpPr>
            <a:spLocks noGrp="1"/>
          </p:cNvSpPr>
          <p:nvPr>
            <p:ph type="sldNum" sz="quarter" idx="10"/>
          </p:nvPr>
        </p:nvSpPr>
        <p:spPr/>
        <p:txBody>
          <a:bodyPr/>
          <a:lstStyle/>
          <a:p>
            <a:fld id="{63940846-3705-4133-8C24-121DC1DD6F75}" type="slidenum">
              <a:rPr lang="en-US" smtClean="0"/>
              <a:t>20</a:t>
            </a:fld>
            <a:endParaRPr lang="en-US"/>
          </a:p>
        </p:txBody>
      </p:sp>
    </p:spTree>
    <p:extLst>
      <p:ext uri="{BB962C8B-B14F-4D97-AF65-F5344CB8AC3E}">
        <p14:creationId xmlns:p14="http://schemas.microsoft.com/office/powerpoint/2010/main" val="27419879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epidemiological factors are critically important in creating a wildlife management plan for an incident. Such factors include the transmission pathways of the disease, the epidemiological importance of wildlife, disposal issues, and availability of veterinary countermeasures. However, other factors are also critically important to consider in the development of a wildlife management plan:</a:t>
            </a:r>
          </a:p>
          <a:p>
            <a:pPr marL="174296" indent="-174296">
              <a:buFont typeface="Arial" panose="020B0604020202020204" pitchFamily="34" charset="0"/>
              <a:buChar char="•"/>
            </a:pPr>
            <a:r>
              <a:rPr lang="en-US" b="1" dirty="0"/>
              <a:t>Epidemiology</a:t>
            </a:r>
            <a:r>
              <a:rPr lang="en-US" dirty="0"/>
              <a:t>: the study of the distribution of disease in populations and of factors that determine its occurrence. Investigations involve observing animal populations and making inferences from data and observations. </a:t>
            </a:r>
          </a:p>
          <a:p>
            <a:pPr marL="174296" indent="-174296">
              <a:buFont typeface="Arial" panose="020B0604020202020204" pitchFamily="34" charset="0"/>
              <a:buChar char="•"/>
            </a:pPr>
            <a:r>
              <a:rPr lang="en-US" b="1" dirty="0"/>
              <a:t>Ecology</a:t>
            </a:r>
            <a:r>
              <a:rPr lang="en-US" dirty="0"/>
              <a:t>: the location(s) of the disease outbreak, and habitat for wildlife. The season may also be important in terms of social and feeding behavior. Additionally, the presence of other susceptible species in the area, and the likely movement of susceptible animals should be considered. The current density of the wildlife population, as well as vulnerabilities should be weighed.</a:t>
            </a:r>
          </a:p>
          <a:p>
            <a:pPr marL="174296" indent="-174296">
              <a:buFont typeface="Arial" panose="020B0604020202020204" pitchFamily="34" charset="0"/>
              <a:buChar char="•"/>
            </a:pPr>
            <a:r>
              <a:rPr lang="en-US" b="1" dirty="0"/>
              <a:t>Resources</a:t>
            </a:r>
            <a:r>
              <a:rPr lang="en-US" dirty="0"/>
              <a:t>: the availability of resources to complete the outbreak response should be fully evaluated. Depending on the scope and activities, the benefits and costs of properly trained personnel and needed equipment should be considered.</a:t>
            </a:r>
          </a:p>
          <a:p>
            <a:pPr marL="174296" indent="-174296">
              <a:buFont typeface="Arial" panose="020B0604020202020204" pitchFamily="34" charset="0"/>
              <a:buChar char="•"/>
            </a:pPr>
            <a:r>
              <a:rPr lang="en-US" b="1" dirty="0"/>
              <a:t>Socio-political Issues</a:t>
            </a:r>
            <a:r>
              <a:rPr lang="en-US" dirty="0"/>
              <a:t>: issues such as the local, </a:t>
            </a:r>
            <a:r>
              <a:rPr lang="en-US" dirty="0" smtClean="0"/>
              <a:t>regional, </a:t>
            </a:r>
            <a:r>
              <a:rPr lang="en-US" dirty="0"/>
              <a:t>and national economy may play a role in the wildlife management plan. Law, regulation, policy guidance at various jurisdictional levels, public opinion, and public safety should also be considered.</a:t>
            </a:r>
          </a:p>
          <a:p>
            <a:r>
              <a:rPr lang="en-US" i="1" dirty="0"/>
              <a:t>[This graphic shows factors to consider when developing a wildlife management plan. Graphic illustration by: Kate Harvey, Iowa State University]</a:t>
            </a:r>
          </a:p>
        </p:txBody>
      </p:sp>
      <p:sp>
        <p:nvSpPr>
          <p:cNvPr id="4" name="Slide Number Placeholder 3"/>
          <p:cNvSpPr>
            <a:spLocks noGrp="1"/>
          </p:cNvSpPr>
          <p:nvPr>
            <p:ph type="sldNum" sz="quarter" idx="10"/>
          </p:nvPr>
        </p:nvSpPr>
        <p:spPr/>
        <p:txBody>
          <a:bodyPr/>
          <a:lstStyle/>
          <a:p>
            <a:fld id="{63940846-3705-4133-8C24-121DC1DD6F75}" type="slidenum">
              <a:rPr lang="en-US" smtClean="0"/>
              <a:t>21</a:t>
            </a:fld>
            <a:endParaRPr lang="en-US"/>
          </a:p>
        </p:txBody>
      </p:sp>
    </p:spTree>
    <p:extLst>
      <p:ext uri="{BB962C8B-B14F-4D97-AF65-F5344CB8AC3E}">
        <p14:creationId xmlns:p14="http://schemas.microsoft.com/office/powerpoint/2010/main" val="36429560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b="0" dirty="0" smtClean="0"/>
              <a:t>Effective planning will specify the personnel and equipment needed, and the locations in which activities will be conducted. All personnel should be properly trained, and fully understand biosecurity and safety requirements. Responders should avoid unnecessary exposure to all hazards and use protective measures, including personal protective equipment (PPE), especially if the FAD is zoonotic. Vaccinations for wildlife responders may be indicated, depending on the risk and the FAD, but may also include endemic wildlife diseases like rabies. While protecting the health and safety of response personnel is everyone’s responsibility, the Safety Officer’s duties include identifying current and potential hazards, establishing and training responders on safe work procedures, and preparing a Health and Safety Plan specific for the incident. </a:t>
            </a:r>
            <a:r>
              <a:rPr lang="en-US" dirty="0" smtClean="0"/>
              <a:t>Effective </a:t>
            </a:r>
            <a:r>
              <a:rPr lang="en-US" dirty="0"/>
              <a:t>planning will </a:t>
            </a:r>
            <a:r>
              <a:rPr lang="en-US" dirty="0" smtClean="0"/>
              <a:t>also specify </a:t>
            </a:r>
            <a:r>
              <a:rPr lang="en-US" dirty="0"/>
              <a:t>the equipment </a:t>
            </a:r>
            <a:r>
              <a:rPr lang="en-US" dirty="0" smtClean="0"/>
              <a:t>needed and biosecurity protocols (cleaning and disinfection). The use of all equipment (sedation agents, firearms, boats and vehicles) should be in compliance with local laws and regulations. A wildlife management plan details how information collected (population surveys, surveillance, diagnostic testing, and control measures) is managed, stored, analyzed, and disseminated to appropriate personnel throughout the relevant authorities. The preparation of routine reports, at intervals as specified by the Incident Commander, is an important part of developing and executing a wildlife management plan.</a:t>
            </a:r>
          </a:p>
        </p:txBody>
      </p:sp>
      <p:sp>
        <p:nvSpPr>
          <p:cNvPr id="4" name="Slide Number Placeholder 3"/>
          <p:cNvSpPr>
            <a:spLocks noGrp="1"/>
          </p:cNvSpPr>
          <p:nvPr>
            <p:ph type="sldNum" sz="quarter" idx="10"/>
          </p:nvPr>
        </p:nvSpPr>
        <p:spPr/>
        <p:txBody>
          <a:bodyPr/>
          <a:lstStyle/>
          <a:p>
            <a:fld id="{2A34B612-C066-4C7A-BB8D-FAE1012A3D1B}" type="slidenum">
              <a:rPr lang="en-US" smtClean="0"/>
              <a:t>22</a:t>
            </a:fld>
            <a:endParaRPr lang="en-US"/>
          </a:p>
        </p:txBody>
      </p:sp>
    </p:spTree>
    <p:extLst>
      <p:ext uri="{BB962C8B-B14F-4D97-AF65-F5344CB8AC3E}">
        <p14:creationId xmlns:p14="http://schemas.microsoft.com/office/powerpoint/2010/main" val="30866450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a:t>Vector control is an important consideration and component for an FAD response. Many FADs that are spread by arthropod vectors (e.g., biting midges, mosquitoes, ticks, and flies) affect domestic livestock as well as wildlife species. Vectors can transmit disease over relatively large distances, significantly complicating disease control efforts. Disease transmission by arthropod vectors can occur by mechanical or biological means. </a:t>
            </a:r>
            <a:endParaRPr lang="en-US" dirty="0" smtClean="0"/>
          </a:p>
          <a:p>
            <a:pPr defTabSz="929579">
              <a:defRPr/>
            </a:pPr>
            <a:endParaRPr lang="en-US" dirty="0" smtClean="0"/>
          </a:p>
        </p:txBody>
      </p:sp>
      <p:sp>
        <p:nvSpPr>
          <p:cNvPr id="4" name="Slide Number Placeholder 3"/>
          <p:cNvSpPr>
            <a:spLocks noGrp="1"/>
          </p:cNvSpPr>
          <p:nvPr>
            <p:ph type="sldNum" sz="quarter" idx="10"/>
          </p:nvPr>
        </p:nvSpPr>
        <p:spPr/>
        <p:txBody>
          <a:bodyPr/>
          <a:lstStyle/>
          <a:p>
            <a:fld id="{63940846-3705-4133-8C24-121DC1DD6F75}" type="slidenum">
              <a:rPr lang="en-US" smtClean="0"/>
              <a:t>23</a:t>
            </a:fld>
            <a:endParaRPr lang="en-US"/>
          </a:p>
        </p:txBody>
      </p:sp>
    </p:spTree>
    <p:extLst>
      <p:ext uri="{BB962C8B-B14F-4D97-AF65-F5344CB8AC3E}">
        <p14:creationId xmlns:p14="http://schemas.microsoft.com/office/powerpoint/2010/main" val="32496684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Mechanical transmission involves the transfer of a pathogen by an external body part (e.g., legs) of the vector; the pathogen remains unchanged (i.e., does not replicate or develop further). Most species of flies serve as mechanical vectors. Biological transmission involves the alteration of the pathogen within the vector. The vector uptakes the pathogen–usually through a blood meal from an infected animal–and the pathogen undergoes further development or replication within the arthropod vector before being transferred to a susceptible animal, usually through a bite. Midges, ticks, and mosquitoes are common biological disease vectors. Vector control focuses on measures to prevent or eliminate vector populations. It begins with an understanding of the arthropod’s life cycle as well as the vector-pathogen-host relationship. Controlling the egg and larval stages of the arthropod vector is generally more efficient than controlling adults. Vector control measures generally focus on habitat reduction, minimizing contact, chemical control, and biological control.</a:t>
            </a:r>
            <a:endParaRPr lang="en-US" dirty="0"/>
          </a:p>
        </p:txBody>
      </p:sp>
      <p:sp>
        <p:nvSpPr>
          <p:cNvPr id="4" name="Slide Number Placeholder 3"/>
          <p:cNvSpPr>
            <a:spLocks noGrp="1"/>
          </p:cNvSpPr>
          <p:nvPr>
            <p:ph type="sldNum" sz="quarter" idx="10"/>
          </p:nvPr>
        </p:nvSpPr>
        <p:spPr/>
        <p:txBody>
          <a:bodyPr/>
          <a:lstStyle/>
          <a:p>
            <a:fld id="{63940846-3705-4133-8C24-121DC1DD6F75}" type="slidenum">
              <a:rPr lang="en-US" smtClean="0"/>
              <a:t>24</a:t>
            </a:fld>
            <a:endParaRPr lang="en-US"/>
          </a:p>
        </p:txBody>
      </p:sp>
    </p:spTree>
    <p:extLst>
      <p:ext uri="{BB962C8B-B14F-4D97-AF65-F5344CB8AC3E}">
        <p14:creationId xmlns:p14="http://schemas.microsoft.com/office/powerpoint/2010/main" val="15279895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mn-lt"/>
                <a:ea typeface="+mn-ea"/>
                <a:cs typeface="+mn-cs"/>
              </a:rPr>
              <a:t>Vector control, in an effort to reduce the spread of a vector-borne FAD, may involve one or more of these four methods.</a:t>
            </a:r>
          </a:p>
          <a:p>
            <a:r>
              <a:rPr lang="en-US" sz="1200" b="1" kern="1200" dirty="0" smtClean="0">
                <a:solidFill>
                  <a:schemeClr val="tx1"/>
                </a:solidFill>
                <a:effectLst/>
                <a:latin typeface="+mn-lt"/>
                <a:ea typeface="+mn-ea"/>
                <a:cs typeface="+mn-cs"/>
              </a:rPr>
              <a:t>Habitat Reduction</a:t>
            </a:r>
            <a:r>
              <a:rPr lang="en-US" sz="1200" b="0" kern="1200" dirty="0" smtClean="0">
                <a:solidFill>
                  <a:schemeClr val="tx1"/>
                </a:solidFill>
                <a:effectLst/>
                <a:latin typeface="+mn-lt"/>
                <a:ea typeface="+mn-ea"/>
                <a:cs typeface="+mn-cs"/>
              </a:rPr>
              <a:t>: disrupting, eliminating or reducing specific conditions required by the vector to breed or develop can reduce population growth. Examples include minimizing stagnant water, agitating water sources, mowing vegetation, or disposing of manure or organic material.</a:t>
            </a:r>
          </a:p>
          <a:p>
            <a:r>
              <a:rPr lang="en-US" sz="1200" b="1" kern="1200" dirty="0" smtClean="0">
                <a:solidFill>
                  <a:schemeClr val="tx1"/>
                </a:solidFill>
                <a:effectLst/>
                <a:latin typeface="+mn-lt"/>
                <a:ea typeface="+mn-ea"/>
                <a:cs typeface="+mn-cs"/>
              </a:rPr>
              <a:t>Minimizing Contact: </a:t>
            </a:r>
            <a:r>
              <a:rPr lang="en-US" sz="1200" b="0" kern="1200" dirty="0" smtClean="0">
                <a:solidFill>
                  <a:schemeClr val="tx1"/>
                </a:solidFill>
                <a:effectLst/>
                <a:latin typeface="+mn-lt"/>
                <a:ea typeface="+mn-ea"/>
                <a:cs typeface="+mn-cs"/>
              </a:rPr>
              <a:t>limiting animal exposure to arthropod vectors or their habitats can reduce infection risks. Excluding access of livestock (or wildlife) to vector habitat areas or avoiding exposure</a:t>
            </a:r>
            <a:r>
              <a:rPr lang="en-US" sz="1200" b="0" kern="1200" baseline="0" dirty="0" smtClean="0">
                <a:solidFill>
                  <a:schemeClr val="tx1"/>
                </a:solidFill>
                <a:effectLst/>
                <a:latin typeface="+mn-lt"/>
                <a:ea typeface="+mn-ea"/>
                <a:cs typeface="+mn-cs"/>
              </a:rPr>
              <a:t> </a:t>
            </a:r>
            <a:r>
              <a:rPr lang="en-US" sz="1200" b="0" kern="1200" dirty="0" smtClean="0">
                <a:solidFill>
                  <a:schemeClr val="tx1"/>
                </a:solidFill>
                <a:effectLst/>
                <a:latin typeface="+mn-lt"/>
                <a:ea typeface="+mn-ea"/>
                <a:cs typeface="+mn-cs"/>
              </a:rPr>
              <a:t>during peak vector activity times are examples.</a:t>
            </a:r>
          </a:p>
          <a:p>
            <a:r>
              <a:rPr lang="en-US" sz="1200" b="1" kern="1200" dirty="0" smtClean="0">
                <a:solidFill>
                  <a:schemeClr val="tx1"/>
                </a:solidFill>
                <a:effectLst/>
                <a:latin typeface="+mn-lt"/>
                <a:ea typeface="+mn-ea"/>
                <a:cs typeface="+mn-cs"/>
              </a:rPr>
              <a:t>Chemical Control: </a:t>
            </a:r>
            <a:r>
              <a:rPr lang="en-US" sz="1200" b="0" kern="1200" dirty="0" smtClean="0">
                <a:solidFill>
                  <a:schemeClr val="tx1"/>
                </a:solidFill>
                <a:effectLst/>
                <a:latin typeface="+mn-lt"/>
                <a:ea typeface="+mn-ea"/>
                <a:cs typeface="+mn-cs"/>
              </a:rPr>
              <a:t>insecticides and chemicals may be some important (although least efficient) methods of vector control. Most often used as supplemental measures, some products are used in vector habitat areas, while others may be applied directly to animals. Additionally, insect growth </a:t>
            </a:r>
            <a:r>
              <a:rPr lang="en-US" sz="1200" b="0" kern="1200" smtClean="0">
                <a:solidFill>
                  <a:schemeClr val="tx1"/>
                </a:solidFill>
                <a:effectLst/>
                <a:latin typeface="+mn-lt"/>
                <a:ea typeface="+mn-ea"/>
                <a:cs typeface="+mn-cs"/>
              </a:rPr>
              <a:t>regulators can </a:t>
            </a:r>
            <a:r>
              <a:rPr lang="en-US" sz="1200" b="0" kern="1200" dirty="0" smtClean="0">
                <a:solidFill>
                  <a:schemeClr val="tx1"/>
                </a:solidFill>
                <a:effectLst/>
                <a:latin typeface="+mn-lt"/>
                <a:ea typeface="+mn-ea"/>
                <a:cs typeface="+mn-cs"/>
              </a:rPr>
              <a:t>be feed additives used to disrupt the life cycle of some vectors by making manure inhospitable to larval development. Some pesticides can be harmful or even deadly to humans; proper precautions must be used when handling or applying them. It is a violation of State and Federal Law to use a pesticide in a manner that differs from the product label. Use only according to label directions to preserve efficacy, and to avoid meat or milk residue hazards, environmental damage, and animal or human injury. Examples include environmental sprays, pour-</a:t>
            </a:r>
            <a:r>
              <a:rPr lang="en-US" sz="1200" b="0" kern="1200" dirty="0" err="1" smtClean="0">
                <a:solidFill>
                  <a:schemeClr val="tx1"/>
                </a:solidFill>
                <a:effectLst/>
                <a:latin typeface="+mn-lt"/>
                <a:ea typeface="+mn-ea"/>
                <a:cs typeface="+mn-cs"/>
              </a:rPr>
              <a:t>ons</a:t>
            </a:r>
            <a:r>
              <a:rPr lang="en-US" sz="1200" b="0" kern="1200" dirty="0" smtClean="0">
                <a:solidFill>
                  <a:schemeClr val="tx1"/>
                </a:solidFill>
                <a:effectLst/>
                <a:latin typeface="+mn-lt"/>
                <a:ea typeface="+mn-ea"/>
                <a:cs typeface="+mn-cs"/>
              </a:rPr>
              <a:t>, and ear tags.</a:t>
            </a:r>
          </a:p>
          <a:p>
            <a:r>
              <a:rPr lang="en-US" sz="1200" b="1" kern="1200" dirty="0" smtClean="0">
                <a:solidFill>
                  <a:schemeClr val="tx1"/>
                </a:solidFill>
                <a:effectLst/>
                <a:latin typeface="+mn-lt"/>
                <a:ea typeface="+mn-ea"/>
                <a:cs typeface="+mn-cs"/>
              </a:rPr>
              <a:t>Biological Control: </a:t>
            </a:r>
            <a:r>
              <a:rPr lang="en-US" sz="1200" b="0" kern="1200" dirty="0" smtClean="0">
                <a:solidFill>
                  <a:schemeClr val="tx1"/>
                </a:solidFill>
                <a:effectLst/>
                <a:latin typeface="+mn-lt"/>
                <a:ea typeface="+mn-ea"/>
                <a:cs typeface="+mn-cs"/>
              </a:rPr>
              <a:t>biological agents or natural predators for the vectors may reduce vector populations. Examples include bacterial toxins (e.g., Bacillus </a:t>
            </a:r>
            <a:r>
              <a:rPr lang="en-US" sz="1200" b="0" kern="1200" dirty="0" err="1" smtClean="0">
                <a:solidFill>
                  <a:schemeClr val="tx1"/>
                </a:solidFill>
                <a:effectLst/>
                <a:latin typeface="+mn-lt"/>
                <a:ea typeface="+mn-ea"/>
                <a:cs typeface="+mn-cs"/>
              </a:rPr>
              <a:t>thuringiensis</a:t>
            </a:r>
            <a:r>
              <a:rPr lang="en-US" sz="1200" b="0" kern="1200" dirty="0" smtClean="0">
                <a:solidFill>
                  <a:schemeClr val="tx1"/>
                </a:solidFill>
                <a:effectLst/>
                <a:latin typeface="+mn-lt"/>
                <a:ea typeface="+mn-ea"/>
                <a:cs typeface="+mn-cs"/>
              </a:rPr>
              <a:t>), mosquitofish, parasitic wasps, dung beetles that feed on arthropod larvae, or the release of sterilized male screwworms that reduce breeding of these flies in efforts to control this vector.</a:t>
            </a:r>
          </a:p>
          <a:p>
            <a:endParaRPr lang="en-US" sz="1200" b="1" kern="1200" dirty="0" smtClean="0">
              <a:solidFill>
                <a:schemeClr val="tx1"/>
              </a:solidFill>
              <a:effectLst/>
              <a:latin typeface="+mn-lt"/>
              <a:ea typeface="+mn-ea"/>
              <a:cs typeface="+mn-cs"/>
            </a:endParaRPr>
          </a:p>
          <a:p>
            <a:endParaRPr lang="en-US" sz="1200" b="1"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3940846-3705-4133-8C24-121DC1DD6F75}" type="slidenum">
              <a:rPr lang="en-US" smtClean="0"/>
              <a:t>25</a:t>
            </a:fld>
            <a:endParaRPr lang="en-US"/>
          </a:p>
        </p:txBody>
      </p:sp>
    </p:spTree>
    <p:extLst>
      <p:ext uri="{BB962C8B-B14F-4D97-AF65-F5344CB8AC3E}">
        <p14:creationId xmlns:p14="http://schemas.microsoft.com/office/powerpoint/2010/main" val="29004952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other critical activities will be ongoing at the same time </a:t>
            </a:r>
            <a:r>
              <a:rPr lang="en-US" dirty="0" smtClean="0"/>
              <a:t>as wildlife </a:t>
            </a:r>
            <a:r>
              <a:rPr lang="en-US" dirty="0"/>
              <a:t>management and vector control </a:t>
            </a:r>
            <a:r>
              <a:rPr lang="en-US" dirty="0" smtClean="0"/>
              <a:t>as </a:t>
            </a:r>
            <a:r>
              <a:rPr lang="en-US" dirty="0"/>
              <a:t>part of an FAD response. Many of these activities will intersect with wildlife management and vector control activities; there may be competing interests and priorities during the response effort. Resources need to be allocated appropriately, based on the goals and stated objectives of the outbreak response.</a:t>
            </a:r>
          </a:p>
        </p:txBody>
      </p:sp>
      <p:sp>
        <p:nvSpPr>
          <p:cNvPr id="4" name="Slide Number Placeholder 3"/>
          <p:cNvSpPr>
            <a:spLocks noGrp="1"/>
          </p:cNvSpPr>
          <p:nvPr>
            <p:ph type="sldNum" sz="quarter" idx="10"/>
          </p:nvPr>
        </p:nvSpPr>
        <p:spPr/>
        <p:txBody>
          <a:bodyPr/>
          <a:lstStyle/>
          <a:p>
            <a:fld id="{63940846-3705-4133-8C24-121DC1DD6F75}" type="slidenum">
              <a:rPr lang="en-US" smtClean="0"/>
              <a:t>26</a:t>
            </a:fld>
            <a:endParaRPr lang="en-US"/>
          </a:p>
        </p:txBody>
      </p:sp>
    </p:spTree>
    <p:extLst>
      <p:ext uri="{BB962C8B-B14F-4D97-AF65-F5344CB8AC3E}">
        <p14:creationId xmlns:p14="http://schemas.microsoft.com/office/powerpoint/2010/main" val="34180583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Quarantine</a:t>
            </a:r>
            <a:r>
              <a:rPr lang="en-US" b="1" baseline="0" dirty="0" smtClean="0"/>
              <a:t> and Movement Control</a:t>
            </a:r>
          </a:p>
          <a:p>
            <a:r>
              <a:rPr lang="en-US" dirty="0"/>
              <a:t>Upon detection of an FAD in livestock, a Control </a:t>
            </a:r>
            <a:r>
              <a:rPr lang="en-US" dirty="0" smtClean="0"/>
              <a:t>Area comprised of the Infected Zone and the Buffer Zone, will </a:t>
            </a:r>
            <a:r>
              <a:rPr lang="en-US" dirty="0"/>
              <a:t>be established by Incident Command. </a:t>
            </a:r>
            <a:r>
              <a:rPr lang="en-US" dirty="0" smtClean="0"/>
              <a:t>In </a:t>
            </a:r>
            <a:r>
              <a:rPr lang="en-US" dirty="0"/>
              <a:t>the event that wildlife are involved in the FAD outbreak in domestic </a:t>
            </a:r>
            <a:r>
              <a:rPr lang="en-US" dirty="0" smtClean="0"/>
              <a:t>livestock, </a:t>
            </a:r>
            <a:r>
              <a:rPr lang="en-US" dirty="0"/>
              <a:t>hunting and other activities, such as field trials, should be identified to determine the risk. Wildlife personnel and any wildlife or wildlife product physically transported by personnel must adhere to the quarantine and movement control guidance provided by Incident Command. </a:t>
            </a:r>
          </a:p>
          <a:p>
            <a:r>
              <a:rPr lang="en-US" b="1" dirty="0"/>
              <a:t>Communication</a:t>
            </a:r>
          </a:p>
          <a:p>
            <a:r>
              <a:rPr lang="en-US" dirty="0"/>
              <a:t>Public support for FAD response activities is essential for success. The general public, including various constituency groups, will be affected by an FAD outbreak. The Public Information Officer will be responsible for providing information to the general public and the media as well as making any public statements. Specific information to justify wildlife response activities to media outlets will be developed by Incident Command, specifically the Public Information Officer in coordination with the Wildlife Cell and Vector Control Group.</a:t>
            </a:r>
          </a:p>
          <a:p>
            <a:r>
              <a:rPr lang="en-US" b="1" dirty="0"/>
              <a:t>Biosecurity</a:t>
            </a:r>
          </a:p>
          <a:p>
            <a:r>
              <a:rPr lang="en-US" dirty="0"/>
              <a:t>Biosecurity </a:t>
            </a:r>
            <a:r>
              <a:rPr lang="en-US" dirty="0" smtClean="0"/>
              <a:t>measures in </a:t>
            </a:r>
            <a:r>
              <a:rPr lang="en-US" dirty="0"/>
              <a:t>an FAD response, work to prevent the introduction of the FAD to naïve </a:t>
            </a:r>
            <a:r>
              <a:rPr lang="en-US" dirty="0" smtClean="0"/>
              <a:t>animals, and also to </a:t>
            </a:r>
            <a:r>
              <a:rPr lang="en-US" dirty="0"/>
              <a:t>ensure diseases are not transmitted onto or off of premises. </a:t>
            </a:r>
            <a:r>
              <a:rPr lang="en-US" dirty="0" smtClean="0"/>
              <a:t>Cleaning </a:t>
            </a:r>
            <a:r>
              <a:rPr lang="en-US" dirty="0"/>
              <a:t>and disinfection procedures are used to remove, inactivate, reduce, or destroy contagious agents from contaminated premises, equipment, and vehicles in order to prevent the spread of pathogens. Cleaning and disinfection procedures may vary according to the FAD agent. Cleaning and disinfection policies and procedures will apply to all personnel, vehicles, equipment, and supplies.</a:t>
            </a:r>
          </a:p>
          <a:p>
            <a:r>
              <a:rPr lang="en-US" b="1" dirty="0"/>
              <a:t>Euthanasia/Depopulation</a:t>
            </a:r>
          </a:p>
          <a:p>
            <a:pPr defTabSz="929579">
              <a:defRPr/>
            </a:pPr>
            <a:r>
              <a:rPr lang="en-US" dirty="0"/>
              <a:t>Euthanasia or depopulation of domestic livestock or poultry may occur in an FAD response. All animals </a:t>
            </a:r>
            <a:r>
              <a:rPr lang="en-US" dirty="0" smtClean="0"/>
              <a:t>must </a:t>
            </a:r>
            <a:r>
              <a:rPr lang="en-US" dirty="0"/>
              <a:t>be provided with humane treatment at all times until animals are euthanized or depopulated. Regardless of the method selected, efforts to reduce pain and distress to the greatest extent possible should be taken. Only use humane, accepted methods for animal euthanasia and depopulation. Always follow proper carcass disposal protocols for the disease agent, taking local ordinances </a:t>
            </a:r>
            <a:r>
              <a:rPr lang="en-US" dirty="0" smtClean="0"/>
              <a:t>into </a:t>
            </a:r>
            <a:r>
              <a:rPr lang="en-US" dirty="0"/>
              <a:t>consideration.</a:t>
            </a:r>
            <a:endParaRPr lang="en-US" dirty="0" smtClean="0"/>
          </a:p>
        </p:txBody>
      </p:sp>
      <p:sp>
        <p:nvSpPr>
          <p:cNvPr id="4" name="Slide Number Placeholder 3"/>
          <p:cNvSpPr>
            <a:spLocks noGrp="1"/>
          </p:cNvSpPr>
          <p:nvPr>
            <p:ph type="sldNum" sz="quarter" idx="10"/>
          </p:nvPr>
        </p:nvSpPr>
        <p:spPr/>
        <p:txBody>
          <a:bodyPr/>
          <a:lstStyle/>
          <a:p>
            <a:fld id="{2A34B612-C066-4C7A-BB8D-FAE1012A3D1B}" type="slidenum">
              <a:rPr lang="en-US" smtClean="0"/>
              <a:t>27</a:t>
            </a:fld>
            <a:endParaRPr lang="en-US"/>
          </a:p>
        </p:txBody>
      </p:sp>
    </p:spTree>
    <p:extLst>
      <p:ext uri="{BB962C8B-B14F-4D97-AF65-F5344CB8AC3E}">
        <p14:creationId xmlns:p14="http://schemas.microsoft.com/office/powerpoint/2010/main" val="18264300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More details can be obtained from the sources listed on the slide, available on the USDA website</a:t>
            </a:r>
            <a:r>
              <a:rPr lang="en-US" baseline="0" dirty="0" smtClean="0"/>
              <a:t> (</a:t>
            </a:r>
            <a:r>
              <a:rPr lang="en-US" sz="1200" dirty="0" smtClean="0">
                <a:hlinkClick r:id="rId3"/>
              </a:rPr>
              <a:t>http://www.aphis.usda.gov/fadprep</a:t>
            </a:r>
            <a:r>
              <a:rPr lang="en-US" sz="1200" dirty="0" smtClean="0"/>
              <a:t>)</a:t>
            </a:r>
            <a:r>
              <a:rPr lang="en-US" sz="1200" baseline="0" dirty="0" smtClean="0"/>
              <a:t> and the National Animal Health Emergency Response Corps (NAHERC) Training Site (</a:t>
            </a:r>
            <a:r>
              <a:rPr lang="en-US" sz="2200" dirty="0" smtClean="0">
                <a:hlinkClick r:id="rId4"/>
              </a:rPr>
              <a:t>http://naherc.cfsph.iastate.edu/</a:t>
            </a:r>
            <a:r>
              <a:rPr lang="en-US" sz="2200" dirty="0" smtClean="0"/>
              <a:t>).</a:t>
            </a:r>
            <a:endParaRPr lang="en-US" sz="2200" dirty="0"/>
          </a:p>
        </p:txBody>
      </p:sp>
      <p:sp>
        <p:nvSpPr>
          <p:cNvPr id="4" name="Slide Number Placeholder 3"/>
          <p:cNvSpPr>
            <a:spLocks noGrp="1"/>
          </p:cNvSpPr>
          <p:nvPr>
            <p:ph type="sldNum" sz="quarter" idx="10"/>
          </p:nvPr>
        </p:nvSpPr>
        <p:spPr/>
        <p:txBody>
          <a:bodyPr/>
          <a:lstStyle/>
          <a:p>
            <a:fld id="{2A34B612-C066-4C7A-BB8D-FAE1012A3D1B}" type="slidenum">
              <a:rPr lang="en-US" smtClean="0"/>
              <a:t>28</a:t>
            </a:fld>
            <a:endParaRPr lang="en-US"/>
          </a:p>
        </p:txBody>
      </p:sp>
    </p:spTree>
    <p:extLst>
      <p:ext uri="{BB962C8B-B14F-4D97-AF65-F5344CB8AC3E}">
        <p14:creationId xmlns:p14="http://schemas.microsoft.com/office/powerpoint/2010/main" val="19026936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print version of the Guidelines document is an excellent source for more detailed information.  In particular, the Guidelines document has listings of additional resources.  This slide acknowledges the Guidelines’ authors and contributor. </a:t>
            </a:r>
            <a:r>
              <a:rPr lang="en-US" smtClean="0"/>
              <a:t>It can be accessed at http://www.aphis.usda.gov/fadprep.</a:t>
            </a:r>
            <a:endParaRPr lang="en-US" dirty="0" smtClean="0"/>
          </a:p>
        </p:txBody>
      </p:sp>
      <p:sp>
        <p:nvSpPr>
          <p:cNvPr id="4" name="Slide Number Placeholder 3"/>
          <p:cNvSpPr>
            <a:spLocks noGrp="1"/>
          </p:cNvSpPr>
          <p:nvPr>
            <p:ph type="sldNum" sz="quarter" idx="10"/>
          </p:nvPr>
        </p:nvSpPr>
        <p:spPr/>
        <p:txBody>
          <a:bodyPr/>
          <a:lstStyle/>
          <a:p>
            <a:fld id="{5518542E-3328-415C-A9A0-97B27A710F3D}" type="slidenum">
              <a:rPr lang="en-US" smtClean="0"/>
              <a:t>29</a:t>
            </a:fld>
            <a:endParaRPr lang="en-US"/>
          </a:p>
        </p:txBody>
      </p:sp>
    </p:spTree>
    <p:extLst>
      <p:ext uri="{BB962C8B-B14F-4D97-AF65-F5344CB8AC3E}">
        <p14:creationId xmlns:p14="http://schemas.microsoft.com/office/powerpoint/2010/main" val="3634609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begin, a few terms will be defined for this discussion. A wild animal, as defined by the World Organization for Animal Health (OIE) in the </a:t>
            </a:r>
            <a:r>
              <a:rPr lang="en-US" i="1" dirty="0"/>
              <a:t>2014 Terrestrial Animal Health Code</a:t>
            </a:r>
            <a:r>
              <a:rPr lang="en-US" dirty="0"/>
              <a:t>, is “an animal that has a phenotype unaffected by human selection and lives independent of direct human supervision or control.” The use of the term “wildlife” for </a:t>
            </a:r>
            <a:r>
              <a:rPr lang="en-US" dirty="0" smtClean="0"/>
              <a:t>this presentation </a:t>
            </a:r>
            <a:r>
              <a:rPr lang="en-US" dirty="0"/>
              <a:t>is further defined as “all free-ranging animals, including native and exotic wildlife species, as well as feral domestic animals” in the United States (APHIS VS Memorandum 573.1). This definition does not include privately-owned captive wildlife, whether native or exotic, nor does it include zoological collections, which are defined as captive animals. This presentation focuses on situations involving wild mammals (e.g., ungulates, carnivores, and rodents) and birds (e.g., waterfowl); these species are most likely to have important implications for disease transmission in an FAD outbreak. </a:t>
            </a:r>
          </a:p>
        </p:txBody>
      </p:sp>
      <p:sp>
        <p:nvSpPr>
          <p:cNvPr id="4" name="Slide Number Placeholder 3"/>
          <p:cNvSpPr>
            <a:spLocks noGrp="1"/>
          </p:cNvSpPr>
          <p:nvPr>
            <p:ph type="sldNum" sz="quarter" idx="10"/>
          </p:nvPr>
        </p:nvSpPr>
        <p:spPr/>
        <p:txBody>
          <a:bodyPr/>
          <a:lstStyle/>
          <a:p>
            <a:fld id="{5518542E-3328-415C-A9A0-97B27A710F3D}" type="slidenum">
              <a:rPr lang="en-US" smtClean="0"/>
              <a:t>3</a:t>
            </a:fld>
            <a:endParaRPr lang="en-US"/>
          </a:p>
        </p:txBody>
      </p:sp>
    </p:spTree>
    <p:extLst>
      <p:ext uri="{BB962C8B-B14F-4D97-AF65-F5344CB8AC3E}">
        <p14:creationId xmlns:p14="http://schemas.microsoft.com/office/powerpoint/2010/main" val="228227602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acknowledges those who assisted in the development of the print version of the Guidelines document.</a:t>
            </a:r>
            <a:endParaRPr lang="en-US" dirty="0"/>
          </a:p>
        </p:txBody>
      </p:sp>
      <p:sp>
        <p:nvSpPr>
          <p:cNvPr id="4" name="Slide Number Placeholder 3"/>
          <p:cNvSpPr>
            <a:spLocks noGrp="1"/>
          </p:cNvSpPr>
          <p:nvPr>
            <p:ph type="sldNum" sz="quarter" idx="10"/>
          </p:nvPr>
        </p:nvSpPr>
        <p:spPr/>
        <p:txBody>
          <a:bodyPr/>
          <a:lstStyle/>
          <a:p>
            <a:fld id="{5518542E-3328-415C-A9A0-97B27A710F3D}" type="slidenum">
              <a:rPr lang="en-US" smtClean="0"/>
              <a:t>30</a:t>
            </a:fld>
            <a:endParaRPr lang="en-US"/>
          </a:p>
        </p:txBody>
      </p:sp>
    </p:spTree>
    <p:extLst>
      <p:ext uri="{BB962C8B-B14F-4D97-AF65-F5344CB8AC3E}">
        <p14:creationId xmlns:p14="http://schemas.microsoft.com/office/powerpoint/2010/main" val="36346094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solidFill>
                  <a:prstClr val="black"/>
                </a:solidFill>
              </a:rPr>
              <a:pPr/>
              <a:t>31</a:t>
            </a:fld>
            <a:endParaRPr lang="en-US">
              <a:solidFill>
                <a:prstClr val="black"/>
              </a:solidFill>
            </a:endParaRPr>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2011">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solidFill>
                  <a:prstClr val="black"/>
                </a:solidFill>
              </a:rPr>
              <a:t>MSP, CFSPH - 2010</a:t>
            </a:r>
            <a:endParaRPr lang="en-US">
              <a:solidFill>
                <a:prstClr val="black"/>
              </a:solidFill>
            </a:endParaRPr>
          </a:p>
        </p:txBody>
      </p:sp>
    </p:spTree>
    <p:extLst>
      <p:ext uri="{BB962C8B-B14F-4D97-AF65-F5344CB8AC3E}">
        <p14:creationId xmlns:p14="http://schemas.microsoft.com/office/powerpoint/2010/main" val="3204034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t>
            </a:r>
            <a:r>
              <a:rPr lang="en-US" dirty="0" smtClean="0"/>
              <a:t>an FAD outbreak, </a:t>
            </a:r>
            <a:r>
              <a:rPr lang="en-US" dirty="0"/>
              <a:t>susceptible wild animal species may become infected, serve as a reservoir, or further spread the pathogen to domestic livestock or poultry. </a:t>
            </a:r>
            <a:r>
              <a:rPr lang="en-US" dirty="0" smtClean="0"/>
              <a:t>Terms </a:t>
            </a:r>
            <a:r>
              <a:rPr lang="en-US" dirty="0"/>
              <a:t>describing these modes of involvement </a:t>
            </a:r>
            <a:r>
              <a:rPr lang="en-US" dirty="0" smtClean="0"/>
              <a:t>as used in this presentation are </a:t>
            </a:r>
            <a:r>
              <a:rPr lang="en-US" dirty="0"/>
              <a:t>defined here.</a:t>
            </a:r>
          </a:p>
          <a:p>
            <a:r>
              <a:rPr lang="en-US" b="1" dirty="0"/>
              <a:t>Feral: </a:t>
            </a:r>
            <a:r>
              <a:rPr lang="en-US" dirty="0"/>
              <a:t>domestic animals (e.g., cats, horses, pigs) that are not confined or under control.</a:t>
            </a:r>
          </a:p>
          <a:p>
            <a:pPr lvl="0"/>
            <a:r>
              <a:rPr lang="en-US" b="1" dirty="0"/>
              <a:t>Wildlife reservoir:</a:t>
            </a:r>
            <a:r>
              <a:rPr lang="en-US" dirty="0"/>
              <a:t> any population of free-ranging or free-living species in which an infectious agent/vector has become established, lives and multiplies and is therefore a potential source of infection/infestation to other domestic and free ranging species; Veterinary Services (VS) recognizes that the initial source of infection of a wildlife reservoir may be an agricultural animal population (VS Memo 573.1). </a:t>
            </a:r>
          </a:p>
          <a:p>
            <a:pPr lvl="0"/>
            <a:r>
              <a:rPr lang="en-US" b="1" dirty="0"/>
              <a:t>Vector:</a:t>
            </a:r>
            <a:r>
              <a:rPr lang="en-US" dirty="0"/>
              <a:t> any living organism, including, but not limited to arthropods, rodents, and scavengers, that can carry disease causing agents from an infected animal to a susceptible animal, either biologically (e.g., an arthropod bite) or mechanically (e.g., carrying microorganisms on the body, such as feet or fur). </a:t>
            </a:r>
          </a:p>
          <a:p>
            <a:pPr lvl="0"/>
            <a:r>
              <a:rPr lang="en-US" b="1" dirty="0"/>
              <a:t>Biological transmission: </a:t>
            </a:r>
            <a:r>
              <a:rPr lang="en-US" dirty="0"/>
              <a:t>transfer of a disease agent from a host to a susceptible animal after the pathogen has undergone some part of its life cycle within the host (e.g., mosquito, </a:t>
            </a:r>
            <a:r>
              <a:rPr lang="en-US" dirty="0" smtClean="0"/>
              <a:t>feral </a:t>
            </a:r>
            <a:r>
              <a:rPr lang="en-US" dirty="0"/>
              <a:t>swine). </a:t>
            </a:r>
          </a:p>
          <a:p>
            <a:pPr lvl="0"/>
            <a:r>
              <a:rPr lang="en-US" b="1" dirty="0"/>
              <a:t>Mechanical transmission:</a:t>
            </a:r>
            <a:r>
              <a:rPr lang="en-US" dirty="0"/>
              <a:t> transfer of a disease agent to a susceptible animal via external body parts of a host species; the pathogen does not undergo any development or multiplication while on the host species (e.g., flies).</a:t>
            </a:r>
          </a:p>
        </p:txBody>
      </p:sp>
      <p:sp>
        <p:nvSpPr>
          <p:cNvPr id="4" name="Slide Number Placeholder 3"/>
          <p:cNvSpPr>
            <a:spLocks noGrp="1"/>
          </p:cNvSpPr>
          <p:nvPr>
            <p:ph type="sldNum" sz="quarter" idx="10"/>
          </p:nvPr>
        </p:nvSpPr>
        <p:spPr/>
        <p:txBody>
          <a:bodyPr/>
          <a:lstStyle/>
          <a:p>
            <a:fld id="{5518542E-3328-415C-A9A0-97B27A710F3D}" type="slidenum">
              <a:rPr lang="en-US" smtClean="0"/>
              <a:t>4</a:t>
            </a:fld>
            <a:endParaRPr lang="en-US"/>
          </a:p>
        </p:txBody>
      </p:sp>
    </p:spTree>
    <p:extLst>
      <p:ext uri="{BB962C8B-B14F-4D97-AF65-F5344CB8AC3E}">
        <p14:creationId xmlns:p14="http://schemas.microsoft.com/office/powerpoint/2010/main" val="15676322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a:t>
            </a:r>
            <a:r>
              <a:rPr lang="en-US" b="1" dirty="0"/>
              <a:t>FAD</a:t>
            </a:r>
            <a:r>
              <a:rPr lang="en-US" dirty="0"/>
              <a:t> is a terrestrial animal disease or pest, or an aquatic animal disease or pest, not known to exist in the United States or its territories. </a:t>
            </a:r>
          </a:p>
          <a:p>
            <a:r>
              <a:rPr lang="en-US" dirty="0"/>
              <a:t>An </a:t>
            </a:r>
            <a:r>
              <a:rPr lang="en-US" b="1" dirty="0"/>
              <a:t>Emerging animal disease </a:t>
            </a:r>
            <a:r>
              <a:rPr lang="en-US" dirty="0"/>
              <a:t>may be any terrestrial animal, aquatic animal, or zoonotic disease not yet known or characterized, or any known or characterized terrestrial animal or aquatic animal </a:t>
            </a:r>
            <a:r>
              <a:rPr lang="en-US" dirty="0" smtClean="0"/>
              <a:t>disease </a:t>
            </a:r>
            <a:r>
              <a:rPr lang="en-US" dirty="0"/>
              <a:t>in the United States or its territories, that changes or mutates in pathogenicity, communicability, or zoonotic potential to become a threat to terrestrial animals, aquatic animals, or humans. </a:t>
            </a:r>
          </a:p>
          <a:p>
            <a:r>
              <a:rPr lang="en-US" dirty="0"/>
              <a:t>An FAD or emerging animal disease may involve livestock, poultry, other animals, and/or wildlife. In the event of an FAD or emerging animal disease outbreak in domestic livestock that involves wildlife, USDA APHIS will work in close collaboration, communication, and coordination with State, Tribal and Federal wildlife agencies that have primary jurisdictional authority and subject matter expertise for wildlife.</a:t>
            </a:r>
          </a:p>
        </p:txBody>
      </p:sp>
      <p:sp>
        <p:nvSpPr>
          <p:cNvPr id="4" name="Slide Number Placeholder 3"/>
          <p:cNvSpPr>
            <a:spLocks noGrp="1"/>
          </p:cNvSpPr>
          <p:nvPr>
            <p:ph type="sldNum" sz="quarter" idx="10"/>
          </p:nvPr>
        </p:nvSpPr>
        <p:spPr/>
        <p:txBody>
          <a:bodyPr/>
          <a:lstStyle/>
          <a:p>
            <a:fld id="{5518542E-3328-415C-A9A0-97B27A710F3D}" type="slidenum">
              <a:rPr lang="en-US" smtClean="0"/>
              <a:t>5</a:t>
            </a:fld>
            <a:endParaRPr lang="en-US"/>
          </a:p>
        </p:txBody>
      </p:sp>
    </p:spTree>
    <p:extLst>
      <p:ext uri="{BB962C8B-B14F-4D97-AF65-F5344CB8AC3E}">
        <p14:creationId xmlns:p14="http://schemas.microsoft.com/office/powerpoint/2010/main" val="34961004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APHIS is authorized by statutory and regulatory authorities to respond to FADs and other communicable diseases of livestock and poultry. Multiple APHIS units, including Wildlife Services, Veterinary Services, Animal Care, and International Services, all play a role in current wildlife disease activities. In an FAD incident and coordinated response, the Code of Laws of the United States of America (U.S.C.) and the Code of Federal Regulations (CFR) provide policy for the USDA, via statutes and regulations; interim regulations can be implemented—in the event of an outbreak—to prevent the spread of disease.</a:t>
            </a:r>
          </a:p>
        </p:txBody>
      </p:sp>
      <p:sp>
        <p:nvSpPr>
          <p:cNvPr id="4" name="Slide Number Placeholder 3"/>
          <p:cNvSpPr>
            <a:spLocks noGrp="1"/>
          </p:cNvSpPr>
          <p:nvPr>
            <p:ph type="sldNum" sz="quarter" idx="10"/>
          </p:nvPr>
        </p:nvSpPr>
        <p:spPr/>
        <p:txBody>
          <a:bodyPr/>
          <a:lstStyle/>
          <a:p>
            <a:fld id="{5518542E-3328-415C-A9A0-97B27A710F3D}" type="slidenum">
              <a:rPr lang="en-US" smtClean="0"/>
              <a:t>6</a:t>
            </a:fld>
            <a:endParaRPr lang="en-US"/>
          </a:p>
        </p:txBody>
      </p:sp>
    </p:spTree>
    <p:extLst>
      <p:ext uri="{BB962C8B-B14F-4D97-AF65-F5344CB8AC3E}">
        <p14:creationId xmlns:p14="http://schemas.microsoft.com/office/powerpoint/2010/main" val="3369742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APHIS receives its permanent and general regulatory authority from the Animal Health Protection Act</a:t>
            </a:r>
            <a:r>
              <a:rPr lang="en-US" b="1" dirty="0"/>
              <a:t> </a:t>
            </a:r>
            <a:r>
              <a:rPr lang="en-US" dirty="0"/>
              <a:t>(AHPA), 7 U.S.C. 8301 et seq., enabling the Secretary of Agriculture to prevent, detect, control, and eradicate diseases and pests of animals, in order to protect animal health, the health and welfare of people, economic interests of livestock and related industries, the environment, and interstate and foreign commerce in animals and other articles. Several key sections of Title 9 of the CFR provide detailed USDA APHIS administrative regulations for the control and eradication of animal </a:t>
            </a:r>
            <a:r>
              <a:rPr lang="en-US" dirty="0" smtClean="0"/>
              <a:t>diseases in order to accomplish the agency’s mission: </a:t>
            </a:r>
            <a:r>
              <a:rPr lang="en-US" dirty="0"/>
              <a:t>9 CFR 71.2, 9 CFR 71.3, 9 CFR 53, 9 CFR 161.  VS Memorandum 573.1 “USDA, APHIS, VS Animal Health Policy in Relation to Wildlife” provides guidance specifically for APHIS Veterinary Services in the event of an FAD outbreak in domestic livestock that has a wildlife component, given the authority granted to APHIS under the AHPA. Efforts to prevent, control, or eliminate transmission of infectious agents/diseases/vectors between animal agriculture populations and wildlife requires separation of livestock and wildlife, as well as collaborative relationships between agencies that have primary authority over wildlife.</a:t>
            </a:r>
            <a:endParaRPr lang="en-US" b="0" dirty="0" smtClean="0"/>
          </a:p>
        </p:txBody>
      </p:sp>
      <p:sp>
        <p:nvSpPr>
          <p:cNvPr id="4" name="Slide Number Placeholder 3"/>
          <p:cNvSpPr>
            <a:spLocks noGrp="1"/>
          </p:cNvSpPr>
          <p:nvPr>
            <p:ph type="sldNum" sz="quarter" idx="10"/>
          </p:nvPr>
        </p:nvSpPr>
        <p:spPr/>
        <p:txBody>
          <a:bodyPr/>
          <a:lstStyle/>
          <a:p>
            <a:fld id="{2A34B612-C066-4C7A-BB8D-FAE1012A3D1B}" type="slidenum">
              <a:rPr lang="en-US" smtClean="0"/>
              <a:t>7</a:t>
            </a:fld>
            <a:endParaRPr lang="en-US"/>
          </a:p>
        </p:txBody>
      </p:sp>
    </p:spTree>
    <p:extLst>
      <p:ext uri="{BB962C8B-B14F-4D97-AF65-F5344CB8AC3E}">
        <p14:creationId xmlns:p14="http://schemas.microsoft.com/office/powerpoint/2010/main" val="2649817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r>
              <a:rPr lang="en-US" dirty="0" smtClean="0"/>
              <a:t>As stated earlier, in an FAD outbreak, susceptible wild animal species may become infected, serve as a reservoir, or further spread the pathogen to domestic livestock or poultry. Wildlife species can be susceptible to many of the FADs that affect domestic livestock. For example, feral swine are susceptible to and can serve as a reservoir of classical swine fever and African swine fever viruses. This susceptibility can contribute to the epidemiology of the outbreak as well as have implications on the international trade of domestic livestock or poultry.</a:t>
            </a:r>
          </a:p>
          <a:p>
            <a:endParaRPr lang="en-US" dirty="0"/>
          </a:p>
        </p:txBody>
      </p:sp>
      <p:sp>
        <p:nvSpPr>
          <p:cNvPr id="4" name="Slide Number Placeholder 3"/>
          <p:cNvSpPr>
            <a:spLocks noGrp="1"/>
          </p:cNvSpPr>
          <p:nvPr>
            <p:ph type="sldNum" sz="quarter" idx="10"/>
          </p:nvPr>
        </p:nvSpPr>
        <p:spPr/>
        <p:txBody>
          <a:bodyPr/>
          <a:lstStyle/>
          <a:p>
            <a:fld id="{5518542E-3328-415C-A9A0-97B27A710F3D}" type="slidenum">
              <a:rPr lang="en-US" smtClean="0"/>
              <a:t>8</a:t>
            </a:fld>
            <a:endParaRPr lang="en-US"/>
          </a:p>
        </p:txBody>
      </p:sp>
    </p:spTree>
    <p:extLst>
      <p:ext uri="{BB962C8B-B14F-4D97-AF65-F5344CB8AC3E}">
        <p14:creationId xmlns:p14="http://schemas.microsoft.com/office/powerpoint/2010/main" val="33697420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a:t>The epidemiology of any infectious disease involves the complex interaction between factors of the host, disease agent and environment. These factors further impact the distribution of the disease within a population. The interaction of these factors determines characteristics of the disease outbreak. Therefore, epidemiological parameters and considerations will need to be evaluated for an FAD situation involving wildlife species. These may include the following: </a:t>
            </a:r>
          </a:p>
          <a:p>
            <a:pPr lvl="0"/>
            <a:r>
              <a:rPr lang="en-US" b="1" dirty="0"/>
              <a:t>Agent factors:</a:t>
            </a:r>
            <a:r>
              <a:rPr lang="en-US" dirty="0"/>
              <a:t> host range, environmental resistance, tissue affinity, dose, mode of transmission</a:t>
            </a:r>
          </a:p>
          <a:p>
            <a:pPr lvl="0"/>
            <a:r>
              <a:rPr lang="en-US" b="1" dirty="0"/>
              <a:t>Host factors:</a:t>
            </a:r>
            <a:r>
              <a:rPr lang="en-US" dirty="0"/>
              <a:t> species, breed, age, nutritional status, immune status</a:t>
            </a:r>
          </a:p>
          <a:p>
            <a:r>
              <a:rPr lang="en-US" b="1" dirty="0"/>
              <a:t>Environment factors: </a:t>
            </a:r>
            <a:r>
              <a:rPr lang="en-US" dirty="0"/>
              <a:t>husbandry, housing, climate/season, presence of vectors.</a:t>
            </a:r>
          </a:p>
          <a:p>
            <a:r>
              <a:rPr lang="en-US" i="1" dirty="0"/>
              <a:t>[This graphic shows the epidemiology triad of host, agent and environment interaction to establish disease. Graphic illustration by: Bridget </a:t>
            </a:r>
            <a:r>
              <a:rPr lang="en-US" i="1" dirty="0" err="1"/>
              <a:t>Wedemeier</a:t>
            </a:r>
            <a:r>
              <a:rPr lang="en-US" i="1" dirty="0"/>
              <a:t>, Iowa State University]</a:t>
            </a:r>
          </a:p>
        </p:txBody>
      </p:sp>
      <p:sp>
        <p:nvSpPr>
          <p:cNvPr id="4" name="Slide Number Placeholder 3"/>
          <p:cNvSpPr>
            <a:spLocks noGrp="1"/>
          </p:cNvSpPr>
          <p:nvPr>
            <p:ph type="sldNum" sz="quarter" idx="10"/>
          </p:nvPr>
        </p:nvSpPr>
        <p:spPr/>
        <p:txBody>
          <a:bodyPr/>
          <a:lstStyle/>
          <a:p>
            <a:fld id="{2A34B612-C066-4C7A-BB8D-FAE1012A3D1B}" type="slidenum">
              <a:rPr lang="en-US" smtClean="0"/>
              <a:t>9</a:t>
            </a:fld>
            <a:endParaRPr lang="en-US"/>
          </a:p>
        </p:txBody>
      </p:sp>
    </p:spTree>
    <p:extLst>
      <p:ext uri="{BB962C8B-B14F-4D97-AF65-F5344CB8AC3E}">
        <p14:creationId xmlns:p14="http://schemas.microsoft.com/office/powerpoint/2010/main" val="31953514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r>
              <a:rPr lang="en-US" smtClean="0"/>
              <a:t>USDA APHIS and CFSPH</a:t>
            </a:r>
            <a:endParaRPr lang="en-US"/>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r>
              <a:rPr lang="en-US" dirty="0" smtClean="0"/>
              <a:t>FAD-</a:t>
            </a:r>
            <a:r>
              <a:rPr lang="en-US" dirty="0" err="1" smtClean="0"/>
              <a:t>PReP</a:t>
            </a:r>
            <a:r>
              <a:rPr lang="en-US" dirty="0" smtClean="0"/>
              <a:t>/NAHEMS Guidelines: Wildlife, Vector Control – Overview</a:t>
            </a:r>
            <a:endParaRPr lang="en-US" dirty="0"/>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E4B983C0-672C-44C6-B0B9-936542BF9B9F}" type="slidenum">
              <a:rPr lang="en-US" smtClean="0"/>
              <a:t>‹#›</a:t>
            </a:fld>
            <a:endParaRPr lang="en-US"/>
          </a:p>
        </p:txBody>
      </p:sp>
    </p:spTree>
    <p:extLst>
      <p:ext uri="{BB962C8B-B14F-4D97-AF65-F5344CB8AC3E}">
        <p14:creationId xmlns:p14="http://schemas.microsoft.com/office/powerpoint/2010/main" val="3104756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dirty="0" smtClean="0"/>
              <a:t>FAD-</a:t>
            </a:r>
            <a:r>
              <a:rPr lang="en-US" dirty="0" err="1" smtClean="0"/>
              <a:t>PReP</a:t>
            </a:r>
            <a:r>
              <a:rPr lang="en-US" dirty="0" smtClean="0"/>
              <a:t>/NAHEMS Guidelines: Wildlife, Vector Control – Overview</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E4B983C0-672C-44C6-B0B9-936542BF9B9F}"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dirty="0" smtClean="0"/>
              <a:t>FAD-</a:t>
            </a:r>
            <a:r>
              <a:rPr lang="en-US" dirty="0" err="1" smtClean="0"/>
              <a:t>PReP</a:t>
            </a:r>
            <a:r>
              <a:rPr lang="en-US" dirty="0" smtClean="0"/>
              <a:t>/NAHEMS Guidelines: Wildlife, Vector Control – Overview</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E4B983C0-672C-44C6-B0B9-936542BF9B9F}" type="slidenum">
              <a:rPr lang="en-US" smtClean="0"/>
              <a:t>‹#›</a:t>
            </a:fld>
            <a:endParaRPr lang="en-US"/>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USDA APHIS and CFSPH</a:t>
            </a:r>
            <a:endParaRPr lang="en-US"/>
          </a:p>
        </p:txBody>
      </p:sp>
      <p:sp>
        <p:nvSpPr>
          <p:cNvPr id="6" name="Footer Placeholder 5"/>
          <p:cNvSpPr>
            <a:spLocks noGrp="1"/>
          </p:cNvSpPr>
          <p:nvPr>
            <p:ph type="ftr" sz="quarter" idx="11"/>
          </p:nvPr>
        </p:nvSpPr>
        <p:spPr/>
        <p:txBody>
          <a:bodyPr/>
          <a:lstStyle/>
          <a:p>
            <a:r>
              <a:rPr lang="en-US" dirty="0" smtClean="0"/>
              <a:t>FAD-</a:t>
            </a:r>
            <a:r>
              <a:rPr lang="en-US" dirty="0" err="1" smtClean="0"/>
              <a:t>PReP</a:t>
            </a:r>
            <a:r>
              <a:rPr lang="en-US" dirty="0" smtClean="0"/>
              <a:t>/NAHEMS Guidelines: Wildlife, Vector Control – Overview</a:t>
            </a:r>
            <a:endParaRPr lang="en-US" dirty="0"/>
          </a:p>
        </p:txBody>
      </p:sp>
      <p:sp>
        <p:nvSpPr>
          <p:cNvPr id="7" name="Slide Number Placeholder 6"/>
          <p:cNvSpPr>
            <a:spLocks noGrp="1"/>
          </p:cNvSpPr>
          <p:nvPr>
            <p:ph type="sldNum" sz="quarter" idx="12"/>
          </p:nvPr>
        </p:nvSpPr>
        <p:spPr/>
        <p:txBody>
          <a:bodyPr/>
          <a:lstStyle/>
          <a:p>
            <a:fld id="{E4B983C0-672C-44C6-B0B9-936542BF9B9F}" type="slidenum">
              <a:rPr lang="en-US" smtClean="0"/>
              <a:t>‹#›</a:t>
            </a:fld>
            <a:endParaRPr lang="en-US"/>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t>USDA APHIS and CFSPH</a:t>
            </a:r>
            <a:endParaRPr lang="en-US"/>
          </a:p>
        </p:txBody>
      </p:sp>
      <p:sp>
        <p:nvSpPr>
          <p:cNvPr id="11" name="Footer Placeholder 5"/>
          <p:cNvSpPr>
            <a:spLocks noGrp="1"/>
          </p:cNvSpPr>
          <p:nvPr>
            <p:ph type="ftr" sz="quarter" idx="11"/>
          </p:nvPr>
        </p:nvSpPr>
        <p:spPr>
          <a:xfrm>
            <a:off x="457200" y="6356350"/>
            <a:ext cx="4572000" cy="365125"/>
          </a:xfrm>
        </p:spPr>
        <p:txBody>
          <a:bodyPr/>
          <a:lstStyle/>
          <a:p>
            <a:r>
              <a:rPr lang="en-US" dirty="0" smtClean="0"/>
              <a:t>FAD-</a:t>
            </a:r>
            <a:r>
              <a:rPr lang="en-US" dirty="0" err="1" smtClean="0"/>
              <a:t>PReP</a:t>
            </a:r>
            <a:r>
              <a:rPr lang="en-US" dirty="0" smtClean="0"/>
              <a:t>/NAHEMS Guidelines: Wildlife, Vector Control – Overview</a:t>
            </a:r>
            <a:endParaRPr lang="en-US" dirty="0"/>
          </a:p>
        </p:txBody>
      </p:sp>
      <p:sp>
        <p:nvSpPr>
          <p:cNvPr id="12" name="Slide Number Placeholder 6"/>
          <p:cNvSpPr>
            <a:spLocks noGrp="1"/>
          </p:cNvSpPr>
          <p:nvPr>
            <p:ph type="sldNum" sz="quarter" idx="12"/>
          </p:nvPr>
        </p:nvSpPr>
        <p:spPr>
          <a:xfrm>
            <a:off x="3657600" y="6356350"/>
            <a:ext cx="2133600" cy="365125"/>
          </a:xfrm>
        </p:spPr>
        <p:txBody>
          <a:bodyPr/>
          <a:lstStyle/>
          <a:p>
            <a:fld id="{E4B983C0-672C-44C6-B0B9-936542BF9B9F}" type="slidenum">
              <a:rPr lang="en-US" smtClean="0"/>
              <a:t>‹#›</a:t>
            </a:fld>
            <a:endParaRPr lang="en-US"/>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USDA APHIS and CFSPH</a:t>
            </a:r>
            <a:endParaRPr lang="en-US"/>
          </a:p>
        </p:txBody>
      </p:sp>
      <p:sp>
        <p:nvSpPr>
          <p:cNvPr id="4" name="Footer Placeholder 3"/>
          <p:cNvSpPr>
            <a:spLocks noGrp="1"/>
          </p:cNvSpPr>
          <p:nvPr>
            <p:ph type="ftr" sz="quarter" idx="11"/>
          </p:nvPr>
        </p:nvSpPr>
        <p:spPr/>
        <p:txBody>
          <a:bodyPr/>
          <a:lstStyle/>
          <a:p>
            <a:r>
              <a:rPr lang="en-US" dirty="0" smtClean="0"/>
              <a:t>FAD-</a:t>
            </a:r>
            <a:r>
              <a:rPr lang="en-US" dirty="0" err="1" smtClean="0"/>
              <a:t>PReP</a:t>
            </a:r>
            <a:r>
              <a:rPr lang="en-US" dirty="0" smtClean="0"/>
              <a:t>/NAHEMS Guidelines: Wildlife, Vector Control – Overview</a:t>
            </a:r>
            <a:endParaRPr lang="en-US" dirty="0"/>
          </a:p>
        </p:txBody>
      </p:sp>
      <p:sp>
        <p:nvSpPr>
          <p:cNvPr id="5" name="Slide Number Placeholder 4"/>
          <p:cNvSpPr>
            <a:spLocks noGrp="1"/>
          </p:cNvSpPr>
          <p:nvPr>
            <p:ph type="sldNum" sz="quarter" idx="12"/>
          </p:nvPr>
        </p:nvSpPr>
        <p:spPr/>
        <p:txBody>
          <a:bodyPr/>
          <a:lstStyle/>
          <a:p>
            <a:fld id="{E4B983C0-672C-44C6-B0B9-936542BF9B9F}" type="slidenum">
              <a:rPr lang="en-US" smtClean="0"/>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USDA APHIS and CFSPH</a:t>
            </a:r>
            <a:endParaRPr lang="en-US"/>
          </a:p>
        </p:txBody>
      </p:sp>
      <p:sp>
        <p:nvSpPr>
          <p:cNvPr id="3" name="Footer Placeholder 2"/>
          <p:cNvSpPr>
            <a:spLocks noGrp="1"/>
          </p:cNvSpPr>
          <p:nvPr>
            <p:ph type="ftr" sz="quarter" idx="11"/>
          </p:nvPr>
        </p:nvSpPr>
        <p:spPr/>
        <p:txBody>
          <a:bodyPr/>
          <a:lstStyle/>
          <a:p>
            <a:r>
              <a:rPr lang="en-US" dirty="0" smtClean="0"/>
              <a:t>FAD-</a:t>
            </a:r>
            <a:r>
              <a:rPr lang="en-US" dirty="0" err="1" smtClean="0"/>
              <a:t>PReP</a:t>
            </a:r>
            <a:r>
              <a:rPr lang="en-US" dirty="0" smtClean="0"/>
              <a:t>/NAHEMS Guidelines: Wildlife, Vector Control – Overview</a:t>
            </a:r>
            <a:endParaRPr lang="en-US" dirty="0"/>
          </a:p>
        </p:txBody>
      </p:sp>
      <p:sp>
        <p:nvSpPr>
          <p:cNvPr id="4" name="Slide Number Placeholder 3"/>
          <p:cNvSpPr>
            <a:spLocks noGrp="1"/>
          </p:cNvSpPr>
          <p:nvPr>
            <p:ph type="sldNum" sz="quarter" idx="12"/>
          </p:nvPr>
        </p:nvSpPr>
        <p:spPr/>
        <p:txBody>
          <a:bodyPr/>
          <a:lstStyle/>
          <a:p>
            <a:fld id="{E4B983C0-672C-44C6-B0B9-936542BF9B9F}" type="slidenum">
              <a:rPr lang="en-US" smtClean="0"/>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dirty="0" smtClean="0"/>
              <a:t>FAD-</a:t>
            </a:r>
            <a:r>
              <a:rPr lang="en-US" dirty="0" err="1" smtClean="0"/>
              <a:t>PReP</a:t>
            </a:r>
            <a:r>
              <a:rPr lang="en-US" dirty="0" smtClean="0"/>
              <a:t>/NAHEMS Guidelines: Wildlife, Vector Control – Overview</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E4B983C0-672C-44C6-B0B9-936542BF9B9F}"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dirty="0" smtClean="0"/>
              <a:t>FAD-</a:t>
            </a:r>
            <a:r>
              <a:rPr lang="en-US" dirty="0" err="1" smtClean="0"/>
              <a:t>PReP</a:t>
            </a:r>
            <a:r>
              <a:rPr lang="en-US" dirty="0" smtClean="0"/>
              <a:t>/NAHEMS Guidelines: Wildlife, Vector Control – Overview</a:t>
            </a:r>
            <a:endParaRPr lang="en-US" dirty="0"/>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E4B983C0-672C-44C6-B0B9-936542BF9B9F}" type="slidenum">
              <a:rPr lang="en-US" smtClean="0"/>
              <a:t>‹#›</a:t>
            </a:fld>
            <a:endParaRPr lang="en-US"/>
          </a:p>
        </p:txBody>
      </p:sp>
      <p:pic>
        <p:nvPicPr>
          <p:cNvPr id="8" name="Picture 7"/>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7.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3.xml"/><Relationship Id="rId1" Type="http://schemas.openxmlformats.org/officeDocument/2006/relationships/tags" Target="../tags/tag4.xml"/></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10.jpeg"/><Relationship Id="rId5" Type="http://schemas.openxmlformats.org/officeDocument/2006/relationships/hyperlink" Target="http://naherc.cfsph.iastate.edu/" TargetMode="External"/><Relationship Id="rId4" Type="http://schemas.openxmlformats.org/officeDocument/2006/relationships/hyperlink" Target="http://www.aphis.usda.gov/fadprep"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10.jpe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90800" y="1524000"/>
            <a:ext cx="5867400" cy="2630269"/>
          </a:xfrm>
        </p:spPr>
        <p:txBody>
          <a:bodyPr/>
          <a:lstStyle/>
          <a:p>
            <a:r>
              <a:rPr lang="en-US" sz="3600" dirty="0"/>
              <a:t>Wildlife Management and Vector Control for an FAD Response in Domestic Livestock </a:t>
            </a:r>
          </a:p>
        </p:txBody>
      </p:sp>
      <p:sp>
        <p:nvSpPr>
          <p:cNvPr id="3" name="Subtitle 2"/>
          <p:cNvSpPr>
            <a:spLocks noGrp="1"/>
          </p:cNvSpPr>
          <p:nvPr>
            <p:ph type="subTitle" idx="1"/>
          </p:nvPr>
        </p:nvSpPr>
        <p:spPr/>
        <p:txBody>
          <a:bodyPr/>
          <a:lstStyle/>
          <a:p>
            <a:r>
              <a:rPr lang="en-US" dirty="0" smtClean="0"/>
              <a:t>Overview</a:t>
            </a:r>
            <a:endParaRPr lang="en-US" dirty="0"/>
          </a:p>
        </p:txBody>
      </p:sp>
      <p:sp>
        <p:nvSpPr>
          <p:cNvPr id="4" name="TextBox 3"/>
          <p:cNvSpPr txBox="1"/>
          <p:nvPr/>
        </p:nvSpPr>
        <p:spPr>
          <a:xfrm>
            <a:off x="2590800" y="5257800"/>
            <a:ext cx="5867400" cy="923330"/>
          </a:xfrm>
          <a:prstGeom prst="rect">
            <a:avLst/>
          </a:prstGeom>
          <a:noFill/>
        </p:spPr>
        <p:txBody>
          <a:bodyPr wrap="square" rtlCol="0">
            <a:spAutoFit/>
          </a:bodyPr>
          <a:lstStyle/>
          <a:p>
            <a:r>
              <a:rPr lang="en-US" i="1" dirty="0"/>
              <a:t>Adapted from the FAD </a:t>
            </a:r>
            <a:r>
              <a:rPr lang="en-US" i="1" dirty="0" err="1"/>
              <a:t>PReP</a:t>
            </a:r>
            <a:r>
              <a:rPr lang="en-US" i="1" dirty="0"/>
              <a:t>/NAHEMS </a:t>
            </a:r>
            <a:br>
              <a:rPr lang="en-US" i="1" dirty="0"/>
            </a:br>
            <a:r>
              <a:rPr lang="en-US" i="1" dirty="0"/>
              <a:t>Guidelines: Wildlife Management and Vector Control for an FAD Response in Domestic Livestock </a:t>
            </a:r>
            <a:r>
              <a:rPr lang="en-US" i="1" dirty="0" smtClean="0"/>
              <a:t> (2014)</a:t>
            </a:r>
            <a:endParaRPr lang="en-US" i="1" dirty="0"/>
          </a:p>
        </p:txBody>
      </p:sp>
    </p:spTree>
    <p:extLst>
      <p:ext uri="{BB962C8B-B14F-4D97-AF65-F5344CB8AC3E}">
        <p14:creationId xmlns:p14="http://schemas.microsoft.com/office/powerpoint/2010/main" val="1436696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Immediately assess wildlife during  an FAD</a:t>
            </a:r>
          </a:p>
          <a:p>
            <a:pPr lvl="1"/>
            <a:r>
              <a:rPr lang="en-US" dirty="0" smtClean="0"/>
              <a:t>Detect cases</a:t>
            </a:r>
          </a:p>
          <a:p>
            <a:pPr lvl="1"/>
            <a:r>
              <a:rPr lang="en-US" dirty="0" smtClean="0"/>
              <a:t>Understand disease characteristics</a:t>
            </a:r>
          </a:p>
          <a:p>
            <a:pPr lvl="1"/>
            <a:r>
              <a:rPr lang="en-US" dirty="0" smtClean="0"/>
              <a:t>Identify disease risks</a:t>
            </a:r>
          </a:p>
          <a:p>
            <a:pPr lvl="1"/>
            <a:r>
              <a:rPr lang="en-US" dirty="0" smtClean="0"/>
              <a:t>Provide information for control</a:t>
            </a:r>
          </a:p>
          <a:p>
            <a:pPr lvl="1"/>
            <a:r>
              <a:rPr lang="en-US" dirty="0" smtClean="0"/>
              <a:t>Evaluate effectiveness of control </a:t>
            </a:r>
            <a:br>
              <a:rPr lang="en-US" dirty="0" smtClean="0"/>
            </a:br>
            <a:r>
              <a:rPr lang="en-US" dirty="0" smtClean="0"/>
              <a:t>and adjust</a:t>
            </a:r>
          </a:p>
          <a:p>
            <a:pPr marL="342900" lvl="1" indent="-342900">
              <a:buFont typeface="Arial" pitchFamily="34" charset="0"/>
              <a:buChar char="•"/>
            </a:pPr>
            <a:r>
              <a:rPr lang="en-US" sz="3200" dirty="0"/>
              <a:t>Ecological factors</a:t>
            </a:r>
          </a:p>
          <a:p>
            <a:pPr lvl="1"/>
            <a:endParaRPr lang="en-US" dirty="0"/>
          </a:p>
          <a:p>
            <a:endParaRPr lang="en-US" dirty="0"/>
          </a:p>
        </p:txBody>
      </p:sp>
      <p:sp>
        <p:nvSpPr>
          <p:cNvPr id="3" name="Date Placeholder 2"/>
          <p:cNvSpPr>
            <a:spLocks noGrp="1"/>
          </p:cNvSpPr>
          <p:nvPr>
            <p:ph type="dt" sz="half" idx="2"/>
          </p:nvPr>
        </p:nvSpPr>
        <p:spPr>
          <a:xfrm>
            <a:off x="6553200" y="6400800"/>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10</a:t>
            </a:fld>
            <a:endParaRPr lang="en-US"/>
          </a:p>
        </p:txBody>
      </p:sp>
      <p:sp>
        <p:nvSpPr>
          <p:cNvPr id="5" name="Title 4"/>
          <p:cNvSpPr>
            <a:spLocks noGrp="1"/>
          </p:cNvSpPr>
          <p:nvPr>
            <p:ph type="title"/>
          </p:nvPr>
        </p:nvSpPr>
        <p:spPr>
          <a:xfrm>
            <a:off x="457200" y="152400"/>
            <a:ext cx="8229600" cy="838200"/>
          </a:xfrm>
        </p:spPr>
        <p:txBody>
          <a:bodyPr>
            <a:normAutofit/>
          </a:bodyPr>
          <a:lstStyle/>
          <a:p>
            <a:r>
              <a:rPr lang="en-US" dirty="0"/>
              <a:t>Epidemiological </a:t>
            </a:r>
            <a:r>
              <a:rPr lang="en-US" dirty="0" smtClean="0"/>
              <a:t>Factors cont’d</a:t>
            </a:r>
            <a:endParaRPr lang="en-US" dirty="0"/>
          </a:p>
        </p:txBody>
      </p:sp>
    </p:spTree>
    <p:custDataLst>
      <p:tags r:id="rId1"/>
    </p:custDataLst>
    <p:extLst>
      <p:ext uri="{BB962C8B-B14F-4D97-AF65-F5344CB8AC3E}">
        <p14:creationId xmlns:p14="http://schemas.microsoft.com/office/powerpoint/2010/main" val="13696308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5867400" cy="4953000"/>
          </a:xfrm>
        </p:spPr>
        <p:txBody>
          <a:bodyPr>
            <a:normAutofit lnSpcReduction="10000"/>
          </a:bodyPr>
          <a:lstStyle/>
          <a:p>
            <a:r>
              <a:rPr lang="en-US" dirty="0" smtClean="0"/>
              <a:t>OIE distinguishes between wildlife infection and domestic infection for some diseases</a:t>
            </a:r>
          </a:p>
          <a:p>
            <a:pPr lvl="1"/>
            <a:r>
              <a:rPr lang="en-US" dirty="0" smtClean="0"/>
              <a:t>wildlife role in transmission, </a:t>
            </a:r>
            <a:br>
              <a:rPr lang="en-US" dirty="0" smtClean="0"/>
            </a:br>
            <a:r>
              <a:rPr lang="en-US" dirty="0" smtClean="0"/>
              <a:t>maintenance of agent</a:t>
            </a:r>
            <a:endParaRPr lang="en-US" dirty="0"/>
          </a:p>
          <a:p>
            <a:r>
              <a:rPr lang="en-US" dirty="0" smtClean="0"/>
              <a:t>Not all countries will follow OIE guidelines </a:t>
            </a:r>
            <a:br>
              <a:rPr lang="en-US" dirty="0" smtClean="0"/>
            </a:br>
            <a:r>
              <a:rPr lang="en-US" dirty="0" smtClean="0"/>
              <a:t>for trade</a:t>
            </a:r>
            <a:endParaRPr lang="en-US" dirty="0"/>
          </a:p>
        </p:txBody>
      </p:sp>
      <p:sp>
        <p:nvSpPr>
          <p:cNvPr id="3" name="Date Placeholder 2"/>
          <p:cNvSpPr>
            <a:spLocks noGrp="1"/>
          </p:cNvSpPr>
          <p:nvPr>
            <p:ph type="dt" sz="half" idx="2"/>
          </p:nvPr>
        </p:nvSpPr>
        <p:spPr>
          <a:xfrm>
            <a:off x="6553200" y="6400800"/>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7" name="Slide Number Placeholder 6"/>
          <p:cNvSpPr>
            <a:spLocks noGrp="1"/>
          </p:cNvSpPr>
          <p:nvPr>
            <p:ph type="sldNum" sz="quarter" idx="4"/>
          </p:nvPr>
        </p:nvSpPr>
        <p:spPr/>
        <p:txBody>
          <a:bodyPr/>
          <a:lstStyle/>
          <a:p>
            <a:fld id="{0D2D7273-9C0D-4845-8627-539564CD150B}" type="slidenum">
              <a:rPr lang="en-US" smtClean="0"/>
              <a:t>11</a:t>
            </a:fld>
            <a:endParaRPr lang="en-US"/>
          </a:p>
        </p:txBody>
      </p:sp>
      <p:sp>
        <p:nvSpPr>
          <p:cNvPr id="5" name="Title 4"/>
          <p:cNvSpPr>
            <a:spLocks noGrp="1"/>
          </p:cNvSpPr>
          <p:nvPr>
            <p:ph type="title"/>
          </p:nvPr>
        </p:nvSpPr>
        <p:spPr/>
        <p:txBody>
          <a:bodyPr>
            <a:normAutofit/>
          </a:bodyPr>
          <a:lstStyle/>
          <a:p>
            <a:r>
              <a:rPr lang="en-US" sz="3600" dirty="0"/>
              <a:t>International Trade Implications</a:t>
            </a:r>
          </a:p>
        </p:txBody>
      </p:sp>
      <p:pic>
        <p:nvPicPr>
          <p:cNvPr id="6" name="Picture 5"/>
          <p:cNvPicPr/>
          <p:nvPr/>
        </p:nvPicPr>
        <p:blipFill rotWithShape="1">
          <a:blip r:embed="rId3" cstate="email">
            <a:extLst>
              <a:ext uri="{28A0092B-C50C-407E-A947-70E740481C1C}">
                <a14:useLocalDpi xmlns:a14="http://schemas.microsoft.com/office/drawing/2010/main"/>
              </a:ext>
            </a:extLst>
          </a:blip>
          <a:srcRect/>
          <a:stretch/>
        </p:blipFill>
        <p:spPr bwMode="auto">
          <a:xfrm>
            <a:off x="5715000" y="2943497"/>
            <a:ext cx="2971800" cy="2923903"/>
          </a:xfrm>
          <a:prstGeom prst="rect">
            <a:avLst/>
          </a:prstGeom>
          <a:noFill/>
          <a:ln w="38100">
            <a:solidFill>
              <a:schemeClr val="accent1"/>
            </a:solidFill>
          </a:ln>
        </p:spPr>
      </p:pic>
    </p:spTree>
    <p:extLst>
      <p:ext uri="{BB962C8B-B14F-4D97-AF65-F5344CB8AC3E}">
        <p14:creationId xmlns:p14="http://schemas.microsoft.com/office/powerpoint/2010/main" val="35677103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dirty="0" smtClean="0"/>
              <a:t>ICS, NIMS, Unified Command</a:t>
            </a:r>
          </a:p>
          <a:p>
            <a:r>
              <a:rPr lang="en-US" dirty="0"/>
              <a:t>Wildlife Cell, Vector Control Group</a:t>
            </a:r>
          </a:p>
          <a:p>
            <a:pPr marL="742950" lvl="2" indent="-342900"/>
            <a:r>
              <a:rPr lang="en-US" sz="2800" dirty="0"/>
              <a:t>Protect </a:t>
            </a:r>
            <a:r>
              <a:rPr lang="en-US" sz="2800" dirty="0" smtClean="0"/>
              <a:t>domestic animals and wildlife</a:t>
            </a:r>
            <a:endParaRPr lang="en-US" sz="2800" dirty="0"/>
          </a:p>
          <a:p>
            <a:r>
              <a:rPr lang="en-US" dirty="0" smtClean="0"/>
              <a:t>All personnel have proper training</a:t>
            </a:r>
          </a:p>
          <a:p>
            <a:r>
              <a:rPr lang="en-US" dirty="0" smtClean="0"/>
              <a:t>Wildlife </a:t>
            </a:r>
            <a:r>
              <a:rPr lang="en-US" dirty="0"/>
              <a:t>Services coordinates with other agencies</a:t>
            </a:r>
          </a:p>
          <a:p>
            <a:pPr lvl="1"/>
            <a:r>
              <a:rPr lang="en-US" dirty="0"/>
              <a:t>SERS, NWDP</a:t>
            </a:r>
          </a:p>
          <a:p>
            <a:r>
              <a:rPr lang="en-US" dirty="0" smtClean="0"/>
              <a:t>Livestock owners, producers</a:t>
            </a:r>
          </a:p>
        </p:txBody>
      </p:sp>
      <p:sp>
        <p:nvSpPr>
          <p:cNvPr id="3" name="Title 2"/>
          <p:cNvSpPr>
            <a:spLocks noGrp="1"/>
          </p:cNvSpPr>
          <p:nvPr>
            <p:ph type="title"/>
          </p:nvPr>
        </p:nvSpPr>
        <p:spPr/>
        <p:txBody>
          <a:bodyPr/>
          <a:lstStyle/>
          <a:p>
            <a:r>
              <a:rPr lang="en-US" dirty="0" smtClean="0"/>
              <a:t>Roles and Responsibilities</a:t>
            </a:r>
            <a:endParaRPr lang="en-US" dirty="0"/>
          </a:p>
        </p:txBody>
      </p:sp>
      <p:sp>
        <p:nvSpPr>
          <p:cNvPr id="5" name="Date Placeholder 4"/>
          <p:cNvSpPr>
            <a:spLocks noGrp="1"/>
          </p:cNvSpPr>
          <p:nvPr>
            <p:ph type="dt" sz="half" idx="2"/>
          </p:nvPr>
        </p:nvSpPr>
        <p:spPr>
          <a:xfrm>
            <a:off x="6553200" y="6400800"/>
            <a:ext cx="2133600" cy="365125"/>
          </a:xfrm>
        </p:spPr>
        <p:txBody>
          <a:bodyPr/>
          <a:lstStyle/>
          <a:p>
            <a:pPr algn="r"/>
            <a:r>
              <a:rPr lang="en-US" dirty="0" smtClean="0"/>
              <a:t>USDA APHIS and CFSPH</a:t>
            </a:r>
            <a:endParaRPr lang="en-US" dirty="0"/>
          </a:p>
        </p:txBody>
      </p:sp>
      <p:sp>
        <p:nvSpPr>
          <p:cNvPr id="6" name="Footer Placeholder 5"/>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7" name="Slide Number Placeholder 6"/>
          <p:cNvSpPr>
            <a:spLocks noGrp="1"/>
          </p:cNvSpPr>
          <p:nvPr>
            <p:ph type="sldNum" sz="quarter" idx="4"/>
          </p:nvPr>
        </p:nvSpPr>
        <p:spPr/>
        <p:txBody>
          <a:bodyPr/>
          <a:lstStyle/>
          <a:p>
            <a:fld id="{E4B983C0-672C-44C6-B0B9-936542BF9B9F}" type="slidenum">
              <a:rPr lang="en-US" smtClean="0"/>
              <a:t>12</a:t>
            </a:fld>
            <a:endParaRPr lang="en-US" dirty="0"/>
          </a:p>
        </p:txBody>
      </p:sp>
    </p:spTree>
    <p:extLst>
      <p:ext uri="{BB962C8B-B14F-4D97-AF65-F5344CB8AC3E}">
        <p14:creationId xmlns:p14="http://schemas.microsoft.com/office/powerpoint/2010/main" val="3620140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Wildlife Management Methods and Plans in an FAD Outbreak in Domestic Livestock</a:t>
            </a:r>
            <a:endParaRPr lang="en-US" dirty="0"/>
          </a:p>
        </p:txBody>
      </p:sp>
    </p:spTree>
    <p:extLst>
      <p:ext uri="{BB962C8B-B14F-4D97-AF65-F5344CB8AC3E}">
        <p14:creationId xmlns:p14="http://schemas.microsoft.com/office/powerpoint/2010/main" val="1660879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6"/>
          <p:cNvSpPr>
            <a:spLocks noGrp="1"/>
          </p:cNvSpPr>
          <p:nvPr>
            <p:ph type="dt" sz="half" idx="2"/>
          </p:nvPr>
        </p:nvSpPr>
        <p:spPr>
          <a:xfrm>
            <a:off x="6553200" y="6416675"/>
            <a:ext cx="2133600" cy="365125"/>
          </a:xfrm>
        </p:spPr>
        <p:txBody>
          <a:bodyPr/>
          <a:lstStyle/>
          <a:p>
            <a:pPr algn="r"/>
            <a:r>
              <a:rPr lang="en-US" dirty="0" smtClean="0"/>
              <a:t>USDA APHIS and CFSPH</a:t>
            </a:r>
            <a:endParaRPr lang="en-US" dirty="0"/>
          </a:p>
        </p:txBody>
      </p:sp>
      <p:sp>
        <p:nvSpPr>
          <p:cNvPr id="5" name="Footer Placeholder 4"/>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6" name="Slide Number Placeholder 5"/>
          <p:cNvSpPr>
            <a:spLocks noGrp="1"/>
          </p:cNvSpPr>
          <p:nvPr>
            <p:ph type="sldNum" sz="quarter" idx="4"/>
          </p:nvPr>
        </p:nvSpPr>
        <p:spPr/>
        <p:txBody>
          <a:bodyPr/>
          <a:lstStyle/>
          <a:p>
            <a:fld id="{57ED2D8E-C405-4D4A-A28B-D0EB77E3D0A9}" type="slidenum">
              <a:rPr lang="en-US" smtClean="0"/>
              <a:t>14</a:t>
            </a:fld>
            <a:endParaRPr lang="en-US"/>
          </a:p>
        </p:txBody>
      </p:sp>
      <p:sp>
        <p:nvSpPr>
          <p:cNvPr id="3" name="Title 2"/>
          <p:cNvSpPr>
            <a:spLocks noGrp="1"/>
          </p:cNvSpPr>
          <p:nvPr>
            <p:ph type="title"/>
          </p:nvPr>
        </p:nvSpPr>
        <p:spPr/>
        <p:txBody>
          <a:bodyPr>
            <a:normAutofit/>
          </a:bodyPr>
          <a:lstStyle/>
          <a:p>
            <a:r>
              <a:rPr lang="en-US" sz="3600" dirty="0" smtClean="0"/>
              <a:t>Steps of Wildlife Management</a:t>
            </a:r>
            <a:endParaRPr lang="en-US" sz="3600" dirty="0"/>
          </a:p>
        </p:txBody>
      </p:sp>
      <p:pic>
        <p:nvPicPr>
          <p:cNvPr id="4" name="Picture 3"/>
          <p:cNvPicPr/>
          <p:nvPr/>
        </p:nvPicPr>
        <p:blipFill>
          <a:blip r:embed="rId3">
            <a:extLst>
              <a:ext uri="{28A0092B-C50C-407E-A947-70E740481C1C}">
                <a14:useLocalDpi xmlns:a14="http://schemas.microsoft.com/office/drawing/2010/main" val="0"/>
              </a:ext>
            </a:extLst>
          </a:blip>
          <a:stretch>
            <a:fillRect/>
          </a:stretch>
        </p:blipFill>
        <p:spPr bwMode="auto">
          <a:xfrm>
            <a:off x="381000" y="1295400"/>
            <a:ext cx="8382000" cy="4800600"/>
          </a:xfrm>
          <a:prstGeom prst="rect">
            <a:avLst/>
          </a:prstGeom>
          <a:noFill/>
          <a:ln w="38100">
            <a:solidFill>
              <a:srgbClr val="17375E"/>
            </a:solidFill>
          </a:ln>
        </p:spPr>
      </p:pic>
    </p:spTree>
    <p:extLst>
      <p:ext uri="{BB962C8B-B14F-4D97-AF65-F5344CB8AC3E}">
        <p14:creationId xmlns:p14="http://schemas.microsoft.com/office/powerpoint/2010/main" val="35964219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6019800" cy="5105400"/>
          </a:xfrm>
        </p:spPr>
        <p:txBody>
          <a:bodyPr>
            <a:normAutofit/>
          </a:bodyPr>
          <a:lstStyle/>
          <a:p>
            <a:r>
              <a:rPr lang="en-US" dirty="0" smtClean="0"/>
              <a:t>Population surveys</a:t>
            </a:r>
          </a:p>
          <a:p>
            <a:r>
              <a:rPr lang="en-US" dirty="0" smtClean="0"/>
              <a:t>Visual inspection</a:t>
            </a:r>
          </a:p>
          <a:p>
            <a:pPr lvl="1"/>
            <a:r>
              <a:rPr lang="en-US" dirty="0" smtClean="0"/>
              <a:t>Ground </a:t>
            </a:r>
            <a:r>
              <a:rPr lang="en-US" dirty="0"/>
              <a:t>surveys, aerial surveys</a:t>
            </a:r>
          </a:p>
          <a:p>
            <a:r>
              <a:rPr lang="en-US" dirty="0" smtClean="0"/>
              <a:t>Local reports</a:t>
            </a:r>
          </a:p>
          <a:p>
            <a:r>
              <a:rPr lang="en-US" dirty="0" smtClean="0"/>
              <a:t>Carcasses</a:t>
            </a:r>
          </a:p>
          <a:p>
            <a:r>
              <a:rPr lang="en-US" dirty="0" smtClean="0"/>
              <a:t>Live animal capture</a:t>
            </a:r>
          </a:p>
          <a:p>
            <a:r>
              <a:rPr lang="en-US" dirty="0" smtClean="0"/>
              <a:t>Sentinels</a:t>
            </a:r>
          </a:p>
        </p:txBody>
      </p:sp>
      <p:sp>
        <p:nvSpPr>
          <p:cNvPr id="8" name="Date Placeholder 7"/>
          <p:cNvSpPr>
            <a:spLocks noGrp="1"/>
          </p:cNvSpPr>
          <p:nvPr>
            <p:ph type="dt" sz="half" idx="2"/>
          </p:nvPr>
        </p:nvSpPr>
        <p:spPr>
          <a:xfrm>
            <a:off x="6553200" y="6416675"/>
            <a:ext cx="2133600" cy="365125"/>
          </a:xfrm>
        </p:spPr>
        <p:txBody>
          <a:bodyPr/>
          <a:lstStyle/>
          <a:p>
            <a:pPr algn="r"/>
            <a:r>
              <a:rPr lang="en-US" dirty="0" smtClean="0"/>
              <a:t>USDA APHIS and CFSPH</a:t>
            </a:r>
            <a:endParaRPr lang="en-US" dirty="0"/>
          </a:p>
        </p:txBody>
      </p:sp>
      <p:sp>
        <p:nvSpPr>
          <p:cNvPr id="6" name="Footer Placeholder 5"/>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7" name="Slide Number Placeholder 6"/>
          <p:cNvSpPr>
            <a:spLocks noGrp="1"/>
          </p:cNvSpPr>
          <p:nvPr>
            <p:ph type="sldNum" sz="quarter" idx="4"/>
          </p:nvPr>
        </p:nvSpPr>
        <p:spPr/>
        <p:txBody>
          <a:bodyPr/>
          <a:lstStyle/>
          <a:p>
            <a:fld id="{57ED2D8E-C405-4D4A-A28B-D0EB77E3D0A9}" type="slidenum">
              <a:rPr lang="en-US" smtClean="0"/>
              <a:t>15</a:t>
            </a:fld>
            <a:endParaRPr lang="en-US" dirty="0"/>
          </a:p>
        </p:txBody>
      </p:sp>
      <p:sp>
        <p:nvSpPr>
          <p:cNvPr id="3" name="Title 2"/>
          <p:cNvSpPr>
            <a:spLocks noGrp="1"/>
          </p:cNvSpPr>
          <p:nvPr>
            <p:ph type="title"/>
          </p:nvPr>
        </p:nvSpPr>
        <p:spPr/>
        <p:txBody>
          <a:bodyPr/>
          <a:lstStyle/>
          <a:p>
            <a:r>
              <a:rPr lang="en-US" dirty="0" smtClean="0"/>
              <a:t>Assessing Wildlife</a:t>
            </a:r>
            <a:endParaRPr lang="en-US" dirty="0"/>
          </a:p>
        </p:txBody>
      </p:sp>
      <p:pic>
        <p:nvPicPr>
          <p:cNvPr id="4" name="Picture 3"/>
          <p:cNvPicPr/>
          <p:nvPr/>
        </p:nvPicPr>
        <p:blipFill rotWithShape="1">
          <a:blip r:embed="rId4" cstate="email">
            <a:extLst>
              <a:ext uri="{28A0092B-C50C-407E-A947-70E740481C1C}">
                <a14:useLocalDpi xmlns:a14="http://schemas.microsoft.com/office/drawing/2010/main"/>
              </a:ext>
            </a:extLst>
          </a:blip>
          <a:srcRect/>
          <a:stretch/>
        </p:blipFill>
        <p:spPr bwMode="auto">
          <a:xfrm>
            <a:off x="5562600" y="2055136"/>
            <a:ext cx="3284220" cy="3213981"/>
          </a:xfrm>
          <a:prstGeom prst="rect">
            <a:avLst/>
          </a:prstGeom>
          <a:noFill/>
          <a:ln w="38100">
            <a:solidFill>
              <a:srgbClr val="17375E"/>
            </a:solidFill>
          </a:ln>
        </p:spPr>
      </p:pic>
    </p:spTree>
    <p:custDataLst>
      <p:tags r:id="rId1"/>
    </p:custDataLst>
    <p:extLst>
      <p:ext uri="{BB962C8B-B14F-4D97-AF65-F5344CB8AC3E}">
        <p14:creationId xmlns:p14="http://schemas.microsoft.com/office/powerpoint/2010/main" val="3767289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Presence</a:t>
            </a:r>
            <a:r>
              <a:rPr lang="en-US" dirty="0"/>
              <a:t>, spread, and/or prevalence </a:t>
            </a:r>
            <a:endParaRPr lang="en-US" dirty="0" smtClean="0"/>
          </a:p>
          <a:p>
            <a:r>
              <a:rPr lang="en-US" dirty="0" smtClean="0"/>
              <a:t>Consider animal movement into and out of Control Area</a:t>
            </a:r>
          </a:p>
          <a:p>
            <a:r>
              <a:rPr lang="en-US" dirty="0" smtClean="0"/>
              <a:t>Diagnostic sampling may be necessary</a:t>
            </a:r>
          </a:p>
          <a:p>
            <a:pPr lvl="1"/>
            <a:r>
              <a:rPr lang="en-US" dirty="0" smtClean="0"/>
              <a:t>Live capture, observation, carcass collection</a:t>
            </a:r>
            <a:endParaRPr lang="en-US" dirty="0"/>
          </a:p>
          <a:p>
            <a:r>
              <a:rPr lang="en-US" dirty="0" smtClean="0"/>
              <a:t>Parameters should be outlined in surveillance plan</a:t>
            </a:r>
            <a:endParaRPr lang="en-US" dirty="0"/>
          </a:p>
        </p:txBody>
      </p:sp>
      <p:sp>
        <p:nvSpPr>
          <p:cNvPr id="3" name="Date Placeholder 2"/>
          <p:cNvSpPr>
            <a:spLocks noGrp="1"/>
          </p:cNvSpPr>
          <p:nvPr>
            <p:ph type="dt" sz="half" idx="2"/>
          </p:nvPr>
        </p:nvSpPr>
        <p:spPr>
          <a:xfrm>
            <a:off x="6553200" y="6400800"/>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5" name="Slide Number Placeholder 4"/>
          <p:cNvSpPr>
            <a:spLocks noGrp="1"/>
          </p:cNvSpPr>
          <p:nvPr>
            <p:ph type="sldNum" sz="quarter" idx="4"/>
          </p:nvPr>
        </p:nvSpPr>
        <p:spPr/>
        <p:txBody>
          <a:bodyPr/>
          <a:lstStyle/>
          <a:p>
            <a:fld id="{E4B983C0-672C-44C6-B0B9-936542BF9B9F}" type="slidenum">
              <a:rPr lang="en-US" smtClean="0"/>
              <a:t>16</a:t>
            </a:fld>
            <a:endParaRPr lang="en-US"/>
          </a:p>
        </p:txBody>
      </p:sp>
      <p:sp>
        <p:nvSpPr>
          <p:cNvPr id="6" name="Title 5"/>
          <p:cNvSpPr>
            <a:spLocks noGrp="1"/>
          </p:cNvSpPr>
          <p:nvPr>
            <p:ph type="title"/>
          </p:nvPr>
        </p:nvSpPr>
        <p:spPr/>
        <p:txBody>
          <a:bodyPr/>
          <a:lstStyle/>
          <a:p>
            <a:r>
              <a:rPr lang="en-US" dirty="0" smtClean="0"/>
              <a:t>Disease Surveillance</a:t>
            </a:r>
            <a:endParaRPr lang="en-US" dirty="0"/>
          </a:p>
        </p:txBody>
      </p:sp>
    </p:spTree>
    <p:extLst>
      <p:ext uri="{BB962C8B-B14F-4D97-AF65-F5344CB8AC3E}">
        <p14:creationId xmlns:p14="http://schemas.microsoft.com/office/powerpoint/2010/main" val="2107992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5791200" cy="4953000"/>
          </a:xfrm>
        </p:spPr>
        <p:txBody>
          <a:bodyPr>
            <a:normAutofit/>
          </a:bodyPr>
          <a:lstStyle/>
          <a:p>
            <a:r>
              <a:rPr lang="en-US" dirty="0" smtClean="0"/>
              <a:t>Manipulate populations, habitat, or other factors</a:t>
            </a:r>
          </a:p>
          <a:p>
            <a:r>
              <a:rPr lang="en-US" dirty="0" smtClean="0"/>
              <a:t>Removal, relocation, dispersal, containment</a:t>
            </a:r>
          </a:p>
          <a:p>
            <a:r>
              <a:rPr lang="en-US" dirty="0" smtClean="0"/>
              <a:t>Buffer zones</a:t>
            </a:r>
          </a:p>
          <a:p>
            <a:r>
              <a:rPr lang="en-US" dirty="0" smtClean="0"/>
              <a:t>Monitor, surveillance </a:t>
            </a:r>
            <a:br>
              <a:rPr lang="en-US" dirty="0" smtClean="0"/>
            </a:br>
            <a:r>
              <a:rPr lang="en-US" dirty="0" smtClean="0"/>
              <a:t>for effectiveness</a:t>
            </a:r>
          </a:p>
          <a:p>
            <a:r>
              <a:rPr lang="en-US" dirty="0" smtClean="0"/>
              <a:t>Impacts evaluated</a:t>
            </a:r>
          </a:p>
        </p:txBody>
      </p:sp>
      <p:sp>
        <p:nvSpPr>
          <p:cNvPr id="8" name="Date Placeholder 7"/>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3" name="Title 2"/>
          <p:cNvSpPr>
            <a:spLocks noGrp="1"/>
          </p:cNvSpPr>
          <p:nvPr>
            <p:ph type="title"/>
          </p:nvPr>
        </p:nvSpPr>
        <p:spPr/>
        <p:txBody>
          <a:bodyPr>
            <a:normAutofit/>
          </a:bodyPr>
          <a:lstStyle/>
          <a:p>
            <a:r>
              <a:rPr lang="en-US" dirty="0" smtClean="0"/>
              <a:t>Contain and Control </a:t>
            </a:r>
            <a:r>
              <a:rPr lang="en-US" dirty="0"/>
              <a:t>Wildlife </a:t>
            </a:r>
          </a:p>
        </p:txBody>
      </p:sp>
      <p:pic>
        <p:nvPicPr>
          <p:cNvPr id="4" name="Picture 3"/>
          <p:cNvPicPr/>
          <p:nvPr/>
        </p:nvPicPr>
        <p:blipFill rotWithShape="1">
          <a:blip r:embed="rId3" cstate="email">
            <a:extLst>
              <a:ext uri="{28A0092B-C50C-407E-A947-70E740481C1C}">
                <a14:useLocalDpi xmlns:a14="http://schemas.microsoft.com/office/drawing/2010/main"/>
              </a:ext>
            </a:extLst>
          </a:blip>
          <a:srcRect/>
          <a:stretch/>
        </p:blipFill>
        <p:spPr bwMode="auto">
          <a:xfrm>
            <a:off x="5638800" y="2362200"/>
            <a:ext cx="3242310" cy="3124200"/>
          </a:xfrm>
          <a:prstGeom prst="rect">
            <a:avLst/>
          </a:prstGeom>
          <a:noFill/>
          <a:ln w="38100">
            <a:solidFill>
              <a:srgbClr val="17375E"/>
            </a:solidFill>
          </a:ln>
        </p:spPr>
      </p:pic>
      <p:sp>
        <p:nvSpPr>
          <p:cNvPr id="5" name="Slide Number Placeholder 4"/>
          <p:cNvSpPr>
            <a:spLocks noGrp="1"/>
          </p:cNvSpPr>
          <p:nvPr>
            <p:ph type="sldNum" sz="quarter" idx="4"/>
          </p:nvPr>
        </p:nvSpPr>
        <p:spPr/>
        <p:txBody>
          <a:bodyPr/>
          <a:lstStyle/>
          <a:p>
            <a:fld id="{57ED2D8E-C405-4D4A-A28B-D0EB77E3D0A9}" type="slidenum">
              <a:rPr lang="en-US" smtClean="0"/>
              <a:t>17</a:t>
            </a:fld>
            <a:endParaRPr lang="en-US"/>
          </a:p>
        </p:txBody>
      </p:sp>
    </p:spTree>
    <p:extLst>
      <p:ext uri="{BB962C8B-B14F-4D97-AF65-F5344CB8AC3E}">
        <p14:creationId xmlns:p14="http://schemas.microsoft.com/office/powerpoint/2010/main" val="36474163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Safety is a priority</a:t>
            </a:r>
          </a:p>
          <a:p>
            <a:pPr lvl="1"/>
            <a:r>
              <a:rPr lang="en-US" dirty="0" smtClean="0"/>
              <a:t>Trained and experienced personnel </a:t>
            </a:r>
          </a:p>
          <a:p>
            <a:r>
              <a:rPr lang="en-US" dirty="0" smtClean="0"/>
              <a:t>Animal safety</a:t>
            </a:r>
          </a:p>
          <a:p>
            <a:pPr lvl="1"/>
            <a:r>
              <a:rPr lang="en-US" dirty="0" smtClean="0"/>
              <a:t>Minimize stress on animals</a:t>
            </a:r>
          </a:p>
          <a:p>
            <a:r>
              <a:rPr lang="en-US" dirty="0" smtClean="0"/>
              <a:t>Personnel safety</a:t>
            </a:r>
          </a:p>
          <a:p>
            <a:pPr lvl="1"/>
            <a:r>
              <a:rPr lang="en-US" dirty="0" smtClean="0"/>
              <a:t>Chain of command with assigned duties</a:t>
            </a:r>
          </a:p>
          <a:p>
            <a:pPr lvl="1"/>
            <a:r>
              <a:rPr lang="en-US" dirty="0" smtClean="0"/>
              <a:t>Determine all animal procedures, equipment, safety plans ahead of time</a:t>
            </a:r>
            <a:endParaRPr lang="en-US" dirty="0"/>
          </a:p>
          <a:p>
            <a:endParaRPr lang="en-US" dirty="0"/>
          </a:p>
        </p:txBody>
      </p:sp>
      <p:sp>
        <p:nvSpPr>
          <p:cNvPr id="3" name="Date Placeholder 2"/>
          <p:cNvSpPr>
            <a:spLocks noGrp="1"/>
          </p:cNvSpPr>
          <p:nvPr>
            <p:ph type="dt" sz="half" idx="2"/>
          </p:nvPr>
        </p:nvSpPr>
        <p:spPr>
          <a:xfrm>
            <a:off x="6553200" y="6416675"/>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5" name="Slide Number Placeholder 4"/>
          <p:cNvSpPr>
            <a:spLocks noGrp="1"/>
          </p:cNvSpPr>
          <p:nvPr>
            <p:ph type="sldNum" sz="quarter" idx="4"/>
          </p:nvPr>
        </p:nvSpPr>
        <p:spPr/>
        <p:txBody>
          <a:bodyPr/>
          <a:lstStyle/>
          <a:p>
            <a:fld id="{E4B983C0-672C-44C6-B0B9-936542BF9B9F}" type="slidenum">
              <a:rPr lang="en-US" smtClean="0"/>
              <a:t>18</a:t>
            </a:fld>
            <a:endParaRPr lang="en-US"/>
          </a:p>
        </p:txBody>
      </p:sp>
      <p:sp>
        <p:nvSpPr>
          <p:cNvPr id="6" name="Title 5"/>
          <p:cNvSpPr>
            <a:spLocks noGrp="1"/>
          </p:cNvSpPr>
          <p:nvPr>
            <p:ph type="title"/>
          </p:nvPr>
        </p:nvSpPr>
        <p:spPr/>
        <p:txBody>
          <a:bodyPr/>
          <a:lstStyle/>
          <a:p>
            <a:r>
              <a:rPr lang="en-US" dirty="0" smtClean="0"/>
              <a:t>Animal and Personnel Safety</a:t>
            </a:r>
            <a:endParaRPr lang="en-US" dirty="0"/>
          </a:p>
        </p:txBody>
      </p:sp>
    </p:spTree>
    <p:extLst>
      <p:ext uri="{BB962C8B-B14F-4D97-AF65-F5344CB8AC3E}">
        <p14:creationId xmlns:p14="http://schemas.microsoft.com/office/powerpoint/2010/main" val="6518779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Reestablishing international trade</a:t>
            </a:r>
          </a:p>
          <a:p>
            <a:r>
              <a:rPr lang="en-US" dirty="0" smtClean="0"/>
              <a:t>Wildlife-specific surveillance plan may need to be developed</a:t>
            </a:r>
          </a:p>
          <a:p>
            <a:r>
              <a:rPr lang="en-US" dirty="0" smtClean="0"/>
              <a:t>Not always feasible, practical </a:t>
            </a:r>
            <a:br>
              <a:rPr lang="en-US" dirty="0" smtClean="0"/>
            </a:br>
            <a:r>
              <a:rPr lang="en-US" dirty="0" smtClean="0"/>
              <a:t>for wildlife</a:t>
            </a:r>
          </a:p>
          <a:p>
            <a:r>
              <a:rPr lang="en-US" i="1" dirty="0"/>
              <a:t>FAD </a:t>
            </a:r>
            <a:r>
              <a:rPr lang="en-US" i="1" dirty="0" err="1"/>
              <a:t>PReP</a:t>
            </a:r>
            <a:r>
              <a:rPr lang="en-US" i="1" dirty="0"/>
              <a:t>/NAHEMS Guidelines: Surveillance, Epidemiology, </a:t>
            </a:r>
            <a:r>
              <a:rPr lang="en-US" i="1" dirty="0" smtClean="0"/>
              <a:t/>
            </a:r>
            <a:br>
              <a:rPr lang="en-US" i="1" dirty="0" smtClean="0"/>
            </a:br>
            <a:r>
              <a:rPr lang="en-US" i="1" dirty="0" smtClean="0"/>
              <a:t>and </a:t>
            </a:r>
            <a:r>
              <a:rPr lang="en-US" i="1" dirty="0"/>
              <a:t>Tracing</a:t>
            </a:r>
            <a:endParaRPr lang="en-US" dirty="0"/>
          </a:p>
        </p:txBody>
      </p:sp>
      <p:sp>
        <p:nvSpPr>
          <p:cNvPr id="7" name="Date Placeholder 6"/>
          <p:cNvSpPr>
            <a:spLocks noGrp="1"/>
          </p:cNvSpPr>
          <p:nvPr>
            <p:ph type="dt" sz="half" idx="2"/>
          </p:nvPr>
        </p:nvSpPr>
        <p:spPr>
          <a:xfrm>
            <a:off x="6553200" y="6416675"/>
            <a:ext cx="2133600" cy="365125"/>
          </a:xfrm>
        </p:spPr>
        <p:txBody>
          <a:bodyPr/>
          <a:lstStyle/>
          <a:p>
            <a:pPr algn="r"/>
            <a:r>
              <a:rPr lang="en-US" dirty="0" smtClean="0"/>
              <a:t>USDA APHIS and CFSPH</a:t>
            </a:r>
            <a:endParaRPr lang="en-US" dirty="0"/>
          </a:p>
        </p:txBody>
      </p:sp>
      <p:sp>
        <p:nvSpPr>
          <p:cNvPr id="5" name="Footer Placeholder 4"/>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6" name="Slide Number Placeholder 5"/>
          <p:cNvSpPr>
            <a:spLocks noGrp="1"/>
          </p:cNvSpPr>
          <p:nvPr>
            <p:ph type="sldNum" sz="quarter" idx="4"/>
          </p:nvPr>
        </p:nvSpPr>
        <p:spPr/>
        <p:txBody>
          <a:bodyPr/>
          <a:lstStyle/>
          <a:p>
            <a:fld id="{57ED2D8E-C405-4D4A-A28B-D0EB77E3D0A9}" type="slidenum">
              <a:rPr lang="en-US" smtClean="0"/>
              <a:t>19</a:t>
            </a:fld>
            <a:endParaRPr lang="en-US"/>
          </a:p>
        </p:txBody>
      </p:sp>
      <p:sp>
        <p:nvSpPr>
          <p:cNvPr id="3" name="Title 2"/>
          <p:cNvSpPr>
            <a:spLocks noGrp="1"/>
          </p:cNvSpPr>
          <p:nvPr>
            <p:ph type="title"/>
          </p:nvPr>
        </p:nvSpPr>
        <p:spPr/>
        <p:txBody>
          <a:bodyPr>
            <a:normAutofit/>
          </a:bodyPr>
          <a:lstStyle/>
          <a:p>
            <a:r>
              <a:rPr lang="en-US" sz="3400" dirty="0"/>
              <a:t>Demonstrating Disease Freedom</a:t>
            </a:r>
          </a:p>
        </p:txBody>
      </p:sp>
    </p:spTree>
    <p:extLst>
      <p:ext uri="{BB962C8B-B14F-4D97-AF65-F5344CB8AC3E}">
        <p14:creationId xmlns:p14="http://schemas.microsoft.com/office/powerpoint/2010/main" val="2570251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Definitions of relevant terms</a:t>
            </a:r>
          </a:p>
          <a:p>
            <a:r>
              <a:rPr lang="en-US" dirty="0" smtClean="0"/>
              <a:t>APHIS Authorities</a:t>
            </a:r>
          </a:p>
          <a:p>
            <a:r>
              <a:rPr lang="en-US" dirty="0" smtClean="0"/>
              <a:t>Significance of wildlife in an FAD</a:t>
            </a:r>
          </a:p>
          <a:p>
            <a:r>
              <a:rPr lang="en-US" dirty="0" smtClean="0"/>
              <a:t>Roles and responsibilities</a:t>
            </a:r>
          </a:p>
          <a:p>
            <a:r>
              <a:rPr lang="en-US" dirty="0" smtClean="0"/>
              <a:t>Wildlife management methods </a:t>
            </a:r>
            <a:br>
              <a:rPr lang="en-US" dirty="0" smtClean="0"/>
            </a:br>
            <a:r>
              <a:rPr lang="en-US" dirty="0" smtClean="0"/>
              <a:t>and plans</a:t>
            </a:r>
          </a:p>
        </p:txBody>
      </p:sp>
      <p:sp>
        <p:nvSpPr>
          <p:cNvPr id="3" name="Title 2"/>
          <p:cNvSpPr>
            <a:spLocks noGrp="1"/>
          </p:cNvSpPr>
          <p:nvPr>
            <p:ph type="title"/>
          </p:nvPr>
        </p:nvSpPr>
        <p:spPr/>
        <p:txBody>
          <a:bodyPr/>
          <a:lstStyle/>
          <a:p>
            <a:r>
              <a:rPr lang="en-US" dirty="0" smtClean="0"/>
              <a:t>This Presentation</a:t>
            </a:r>
            <a:endParaRPr lang="en-US" dirty="0"/>
          </a:p>
        </p:txBody>
      </p:sp>
      <p:sp>
        <p:nvSpPr>
          <p:cNvPr id="4" name="Date Placeholder 3"/>
          <p:cNvSpPr>
            <a:spLocks noGrp="1"/>
          </p:cNvSpPr>
          <p:nvPr>
            <p:ph type="dt" sz="half" idx="2"/>
          </p:nvPr>
        </p:nvSpPr>
        <p:spPr>
          <a:xfrm>
            <a:off x="6553200" y="6400800"/>
            <a:ext cx="2133600" cy="365125"/>
          </a:xfrm>
        </p:spPr>
        <p:txBody>
          <a:bodyPr/>
          <a:lstStyle/>
          <a:p>
            <a:pPr algn="r"/>
            <a:r>
              <a:rPr lang="en-US" dirty="0" smtClean="0"/>
              <a:t>USDA APHIS and CFSPH</a:t>
            </a:r>
            <a:endParaRPr lang="en-US" dirty="0"/>
          </a:p>
        </p:txBody>
      </p:sp>
      <p:sp>
        <p:nvSpPr>
          <p:cNvPr id="5" name="Footer Placeholder 4"/>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6" name="Slide Number Placeholder 5"/>
          <p:cNvSpPr>
            <a:spLocks noGrp="1"/>
          </p:cNvSpPr>
          <p:nvPr>
            <p:ph type="sldNum" sz="quarter" idx="4"/>
          </p:nvPr>
        </p:nvSpPr>
        <p:spPr/>
        <p:txBody>
          <a:bodyPr/>
          <a:lstStyle/>
          <a:p>
            <a:fld id="{E4B983C0-672C-44C6-B0B9-936542BF9B9F}" type="slidenum">
              <a:rPr lang="en-US" smtClean="0"/>
              <a:t>2</a:t>
            </a:fld>
            <a:endParaRPr lang="en-US"/>
          </a:p>
        </p:txBody>
      </p:sp>
    </p:spTree>
    <p:extLst>
      <p:ext uri="{BB962C8B-B14F-4D97-AF65-F5344CB8AC3E}">
        <p14:creationId xmlns:p14="http://schemas.microsoft.com/office/powerpoint/2010/main" val="40719302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500" dirty="0"/>
              <a:t>Developing a Wildlife Management Plan</a:t>
            </a:r>
          </a:p>
        </p:txBody>
      </p:sp>
    </p:spTree>
    <p:custDataLst>
      <p:tags r:id="rId1"/>
    </p:custDataLst>
    <p:extLst>
      <p:ext uri="{BB962C8B-B14F-4D97-AF65-F5344CB8AC3E}">
        <p14:creationId xmlns:p14="http://schemas.microsoft.com/office/powerpoint/2010/main" val="9444732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6248400" cy="5105400"/>
          </a:xfrm>
        </p:spPr>
        <p:txBody>
          <a:bodyPr>
            <a:noAutofit/>
          </a:bodyPr>
          <a:lstStyle/>
          <a:p>
            <a:r>
              <a:rPr lang="en-US" sz="2400" dirty="0" smtClean="0"/>
              <a:t>Epidemiology</a:t>
            </a:r>
          </a:p>
          <a:p>
            <a:pPr lvl="1"/>
            <a:r>
              <a:rPr lang="en-US" sz="2000" dirty="0" smtClean="0"/>
              <a:t>Study distribution of disease</a:t>
            </a:r>
          </a:p>
          <a:p>
            <a:pPr lvl="1"/>
            <a:r>
              <a:rPr lang="en-US" sz="2000" dirty="0" smtClean="0"/>
              <a:t>Data, observations of animals</a:t>
            </a:r>
          </a:p>
          <a:p>
            <a:r>
              <a:rPr lang="en-US" sz="2400" dirty="0" smtClean="0"/>
              <a:t>Ecology</a:t>
            </a:r>
          </a:p>
          <a:p>
            <a:pPr lvl="1"/>
            <a:r>
              <a:rPr lang="en-US" sz="2000" dirty="0" smtClean="0"/>
              <a:t>Location</a:t>
            </a:r>
            <a:r>
              <a:rPr lang="en-US" sz="2000" dirty="0"/>
              <a:t>, habitat, seasonal </a:t>
            </a:r>
            <a:r>
              <a:rPr lang="en-US" sz="2000" dirty="0" smtClean="0"/>
              <a:t/>
            </a:r>
            <a:br>
              <a:rPr lang="en-US" sz="2000" dirty="0" smtClean="0"/>
            </a:br>
            <a:r>
              <a:rPr lang="en-US" sz="2000" dirty="0" smtClean="0"/>
              <a:t>social/feeding </a:t>
            </a:r>
            <a:r>
              <a:rPr lang="en-US" sz="2000" dirty="0"/>
              <a:t>behavior</a:t>
            </a:r>
          </a:p>
          <a:p>
            <a:r>
              <a:rPr lang="en-US" sz="2400" dirty="0" smtClean="0"/>
              <a:t>Resources</a:t>
            </a:r>
          </a:p>
          <a:p>
            <a:pPr lvl="1"/>
            <a:r>
              <a:rPr lang="en-US" sz="2000" dirty="0" smtClean="0"/>
              <a:t>Availability, personnel, </a:t>
            </a:r>
            <a:br>
              <a:rPr lang="en-US" sz="2000" dirty="0" smtClean="0"/>
            </a:br>
            <a:r>
              <a:rPr lang="en-US" sz="2000" dirty="0" smtClean="0"/>
              <a:t>equipment</a:t>
            </a:r>
          </a:p>
          <a:p>
            <a:r>
              <a:rPr lang="en-US" sz="2400" dirty="0" smtClean="0"/>
              <a:t>Socio-political</a:t>
            </a:r>
          </a:p>
          <a:p>
            <a:pPr lvl="1"/>
            <a:r>
              <a:rPr lang="en-US" sz="2000" dirty="0" smtClean="0"/>
              <a:t>Economy, law, regulation, </a:t>
            </a:r>
            <a:br>
              <a:rPr lang="en-US" sz="2000" dirty="0" smtClean="0"/>
            </a:br>
            <a:r>
              <a:rPr lang="en-US" sz="2000" dirty="0" smtClean="0"/>
              <a:t>public opinion, safety</a:t>
            </a:r>
            <a:endParaRPr lang="en-US" sz="2000" dirty="0"/>
          </a:p>
          <a:p>
            <a:endParaRPr lang="en-US" sz="2400" dirty="0"/>
          </a:p>
        </p:txBody>
      </p:sp>
      <p:sp>
        <p:nvSpPr>
          <p:cNvPr id="3" name="Date Placeholder 2"/>
          <p:cNvSpPr>
            <a:spLocks noGrp="1"/>
          </p:cNvSpPr>
          <p:nvPr>
            <p:ph type="dt" sz="half" idx="2"/>
          </p:nvPr>
        </p:nvSpPr>
        <p:spPr>
          <a:xfrm>
            <a:off x="6553200" y="6416675"/>
            <a:ext cx="2133600" cy="365125"/>
          </a:xfrm>
        </p:spPr>
        <p:txBody>
          <a:bodyPr/>
          <a:lstStyle/>
          <a:p>
            <a:pPr algn="r">
              <a:defRPr/>
            </a:pPr>
            <a:r>
              <a:rPr lang="en-US" dirty="0"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Wildlife, Vector Control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Factors to Consider</a:t>
            </a:r>
          </a:p>
        </p:txBody>
      </p:sp>
      <p:pic>
        <p:nvPicPr>
          <p:cNvPr id="6" name="Picture 5"/>
          <p:cNvPicPr/>
          <p:nvPr/>
        </p:nvPicPr>
        <p:blipFill rotWithShape="1">
          <a:blip r:embed="rId3" cstate="email">
            <a:extLst>
              <a:ext uri="{28A0092B-C50C-407E-A947-70E740481C1C}">
                <a14:useLocalDpi xmlns:a14="http://schemas.microsoft.com/office/drawing/2010/main"/>
              </a:ext>
            </a:extLst>
          </a:blip>
          <a:srcRect/>
          <a:stretch/>
        </p:blipFill>
        <p:spPr bwMode="auto">
          <a:xfrm>
            <a:off x="5181600" y="2701834"/>
            <a:ext cx="3581400" cy="3241766"/>
          </a:xfrm>
          <a:prstGeom prst="rect">
            <a:avLst/>
          </a:prstGeom>
          <a:noFill/>
          <a:ln w="38100">
            <a:solidFill>
              <a:srgbClr val="17375E"/>
            </a:solidFill>
            <a:miter lim="800000"/>
            <a:headEnd/>
            <a:tailEnd/>
          </a:ln>
          <a:effectLst/>
        </p:spPr>
      </p:pic>
      <p:sp>
        <p:nvSpPr>
          <p:cNvPr id="7" name="Slide Number Placeholder 6"/>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21</a:t>
            </a:fld>
            <a:endParaRPr lang="en-US" dirty="0">
              <a:solidFill>
                <a:prstClr val="black">
                  <a:tint val="75000"/>
                </a:prstClr>
              </a:solidFill>
            </a:endParaRPr>
          </a:p>
        </p:txBody>
      </p:sp>
    </p:spTree>
    <p:extLst>
      <p:ext uri="{BB962C8B-B14F-4D97-AF65-F5344CB8AC3E}">
        <p14:creationId xmlns:p14="http://schemas.microsoft.com/office/powerpoint/2010/main" val="2110206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Personnel</a:t>
            </a:r>
          </a:p>
          <a:p>
            <a:pPr lvl="1"/>
            <a:r>
              <a:rPr lang="en-US" dirty="0" smtClean="0"/>
              <a:t>Understand biosecurity, safety protocols</a:t>
            </a:r>
          </a:p>
          <a:p>
            <a:pPr lvl="1"/>
            <a:r>
              <a:rPr lang="en-US" dirty="0" smtClean="0"/>
              <a:t>Hazard exposure may include zoonosis </a:t>
            </a:r>
          </a:p>
          <a:p>
            <a:pPr lvl="1"/>
            <a:r>
              <a:rPr lang="en-US" dirty="0" smtClean="0"/>
              <a:t>PPE, vaccination</a:t>
            </a:r>
          </a:p>
          <a:p>
            <a:pPr lvl="1"/>
            <a:r>
              <a:rPr lang="en-US" dirty="0" smtClean="0"/>
              <a:t>Safety Officer – safe work procedures</a:t>
            </a:r>
          </a:p>
          <a:p>
            <a:r>
              <a:rPr lang="en-US" dirty="0" smtClean="0"/>
              <a:t>Equipment, cleaning and disinfection</a:t>
            </a:r>
          </a:p>
          <a:p>
            <a:r>
              <a:rPr lang="en-US" dirty="0" smtClean="0"/>
              <a:t>Information collected, reported</a:t>
            </a:r>
          </a:p>
          <a:p>
            <a:pPr lvl="1"/>
            <a:r>
              <a:rPr lang="en-US" dirty="0" smtClean="0"/>
              <a:t>Manage</a:t>
            </a:r>
            <a:r>
              <a:rPr lang="en-US" dirty="0"/>
              <a:t>, store</a:t>
            </a:r>
            <a:r>
              <a:rPr lang="en-US" dirty="0" smtClean="0"/>
              <a:t>, analyze, disseminate</a:t>
            </a:r>
            <a:endParaRPr lang="en-US" dirty="0"/>
          </a:p>
          <a:p>
            <a:endParaRPr lang="en-US" dirty="0" smtClean="0"/>
          </a:p>
        </p:txBody>
      </p:sp>
      <p:sp>
        <p:nvSpPr>
          <p:cNvPr id="3" name="Date Placeholder 2"/>
          <p:cNvSpPr>
            <a:spLocks noGrp="1"/>
          </p:cNvSpPr>
          <p:nvPr>
            <p:ph type="dt" sz="half" idx="2"/>
          </p:nvPr>
        </p:nvSpPr>
        <p:spPr>
          <a:xfrm>
            <a:off x="6553200" y="6400800"/>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5" name="Slide Number Placeholder 4"/>
          <p:cNvSpPr>
            <a:spLocks noGrp="1"/>
          </p:cNvSpPr>
          <p:nvPr>
            <p:ph type="sldNum" sz="quarter" idx="4"/>
          </p:nvPr>
        </p:nvSpPr>
        <p:spPr/>
        <p:txBody>
          <a:bodyPr/>
          <a:lstStyle/>
          <a:p>
            <a:fld id="{E4B983C0-672C-44C6-B0B9-936542BF9B9F}" type="slidenum">
              <a:rPr lang="en-US" smtClean="0"/>
              <a:t>22</a:t>
            </a:fld>
            <a:endParaRPr lang="en-US"/>
          </a:p>
        </p:txBody>
      </p:sp>
      <p:sp>
        <p:nvSpPr>
          <p:cNvPr id="6" name="Title 5"/>
          <p:cNvSpPr>
            <a:spLocks noGrp="1"/>
          </p:cNvSpPr>
          <p:nvPr>
            <p:ph type="title"/>
          </p:nvPr>
        </p:nvSpPr>
        <p:spPr/>
        <p:txBody>
          <a:bodyPr>
            <a:normAutofit/>
          </a:bodyPr>
          <a:lstStyle/>
          <a:p>
            <a:r>
              <a:rPr lang="en-US" sz="3400" dirty="0" smtClean="0"/>
              <a:t>Personnel, Equipment, Reporting</a:t>
            </a:r>
            <a:endParaRPr lang="en-US" sz="3400" dirty="0"/>
          </a:p>
        </p:txBody>
      </p:sp>
    </p:spTree>
    <p:extLst>
      <p:ext uri="{BB962C8B-B14F-4D97-AF65-F5344CB8AC3E}">
        <p14:creationId xmlns:p14="http://schemas.microsoft.com/office/powerpoint/2010/main" val="12421297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500" dirty="0"/>
              <a:t>Vector Control in an FAD Outbreak in Domestic Livestock</a:t>
            </a:r>
          </a:p>
        </p:txBody>
      </p:sp>
    </p:spTree>
    <p:extLst>
      <p:ext uri="{BB962C8B-B14F-4D97-AF65-F5344CB8AC3E}">
        <p14:creationId xmlns:p14="http://schemas.microsoft.com/office/powerpoint/2010/main" val="42074913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Transmission of disease pathogen</a:t>
            </a:r>
          </a:p>
          <a:p>
            <a:pPr lvl="1"/>
            <a:r>
              <a:rPr lang="en-US" dirty="0" smtClean="0"/>
              <a:t>Mechanical</a:t>
            </a:r>
          </a:p>
          <a:p>
            <a:pPr lvl="1"/>
            <a:r>
              <a:rPr lang="en-US" dirty="0" smtClean="0"/>
              <a:t>Biological</a:t>
            </a:r>
          </a:p>
          <a:p>
            <a:r>
              <a:rPr lang="en-US" dirty="0"/>
              <a:t>Methods of </a:t>
            </a:r>
            <a:r>
              <a:rPr lang="en-US" dirty="0" smtClean="0"/>
              <a:t>vector control</a:t>
            </a:r>
            <a:endParaRPr lang="en-US" dirty="0"/>
          </a:p>
          <a:p>
            <a:pPr lvl="1"/>
            <a:r>
              <a:rPr lang="en-US" dirty="0" smtClean="0"/>
              <a:t>Understand life cycle and relationship to host and pathogen</a:t>
            </a:r>
          </a:p>
          <a:p>
            <a:pPr lvl="1"/>
            <a:r>
              <a:rPr lang="en-US" dirty="0" smtClean="0"/>
              <a:t>Focus on habitat reduction, minimizing contact, chemical/biological control</a:t>
            </a:r>
            <a:endParaRPr lang="en-US" dirty="0"/>
          </a:p>
        </p:txBody>
      </p:sp>
      <p:sp>
        <p:nvSpPr>
          <p:cNvPr id="3" name="Date Placeholder 2"/>
          <p:cNvSpPr>
            <a:spLocks noGrp="1"/>
          </p:cNvSpPr>
          <p:nvPr>
            <p:ph type="dt" sz="half" idx="2"/>
          </p:nvPr>
        </p:nvSpPr>
        <p:spPr>
          <a:xfrm>
            <a:off x="6553200" y="6400800"/>
            <a:ext cx="2133600" cy="365125"/>
          </a:xfrm>
        </p:spPr>
        <p:txBody>
          <a:bodyPr/>
          <a:lstStyle/>
          <a:p>
            <a:pPr algn="r">
              <a:defRPr/>
            </a:pPr>
            <a:r>
              <a:rPr lang="en-US" dirty="0"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Wildlife, Vector Control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Vector-borne FADs</a:t>
            </a:r>
            <a:endParaRPr lang="en-US" dirty="0"/>
          </a:p>
        </p:txBody>
      </p:sp>
      <p:sp>
        <p:nvSpPr>
          <p:cNvPr id="6" name="Slide Number Placeholder 5"/>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24</a:t>
            </a:fld>
            <a:endParaRPr lang="en-US" dirty="0">
              <a:solidFill>
                <a:prstClr val="black">
                  <a:tint val="75000"/>
                </a:prstClr>
              </a:solidFill>
            </a:endParaRPr>
          </a:p>
        </p:txBody>
      </p:sp>
    </p:spTree>
    <p:extLst>
      <p:ext uri="{BB962C8B-B14F-4D97-AF65-F5344CB8AC3E}">
        <p14:creationId xmlns:p14="http://schemas.microsoft.com/office/powerpoint/2010/main" val="2802225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Habitat reduction</a:t>
            </a:r>
          </a:p>
          <a:p>
            <a:pPr lvl="1"/>
            <a:r>
              <a:rPr lang="en-US" dirty="0" smtClean="0"/>
              <a:t>Change vector-required conditions</a:t>
            </a:r>
          </a:p>
          <a:p>
            <a:r>
              <a:rPr lang="en-US" dirty="0" smtClean="0"/>
              <a:t>Minimizing contact</a:t>
            </a:r>
          </a:p>
          <a:p>
            <a:pPr lvl="1"/>
            <a:r>
              <a:rPr lang="en-US" dirty="0" smtClean="0"/>
              <a:t>Limit exposure to habitat or during activity</a:t>
            </a:r>
          </a:p>
          <a:p>
            <a:r>
              <a:rPr lang="en-US" dirty="0" smtClean="0"/>
              <a:t>Chemical control</a:t>
            </a:r>
          </a:p>
          <a:p>
            <a:pPr lvl="1"/>
            <a:r>
              <a:rPr lang="en-US" dirty="0" smtClean="0"/>
              <a:t>Supplemental measure</a:t>
            </a:r>
          </a:p>
          <a:p>
            <a:pPr lvl="1"/>
            <a:r>
              <a:rPr lang="en-US" dirty="0" smtClean="0"/>
              <a:t>Apply to vector habitat, to animal, or </a:t>
            </a:r>
            <a:br>
              <a:rPr lang="en-US" dirty="0" smtClean="0"/>
            </a:br>
            <a:r>
              <a:rPr lang="en-US" dirty="0" smtClean="0"/>
              <a:t>feed as insect growth regulators</a:t>
            </a:r>
          </a:p>
          <a:p>
            <a:r>
              <a:rPr lang="en-US" dirty="0" smtClean="0"/>
              <a:t>Biological control</a:t>
            </a:r>
          </a:p>
          <a:p>
            <a:pPr lvl="1"/>
            <a:r>
              <a:rPr lang="en-US" dirty="0" smtClean="0"/>
              <a:t>Release agents or natural predators</a:t>
            </a:r>
            <a:endParaRPr lang="en-US" dirty="0"/>
          </a:p>
        </p:txBody>
      </p:sp>
      <p:sp>
        <p:nvSpPr>
          <p:cNvPr id="3" name="Date Placeholder 2"/>
          <p:cNvSpPr>
            <a:spLocks noGrp="1"/>
          </p:cNvSpPr>
          <p:nvPr>
            <p:ph type="dt" sz="half" idx="2"/>
          </p:nvPr>
        </p:nvSpPr>
        <p:spPr>
          <a:xfrm>
            <a:off x="6553200" y="6400800"/>
            <a:ext cx="2133600" cy="365125"/>
          </a:xfrm>
        </p:spPr>
        <p:txBody>
          <a:bodyPr/>
          <a:lstStyle/>
          <a:p>
            <a:pPr algn="r">
              <a:defRPr/>
            </a:pPr>
            <a:r>
              <a:rPr lang="en-US" dirty="0"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smtClean="0">
                <a:solidFill>
                  <a:prstClr val="black">
                    <a:tint val="75000"/>
                  </a:prstClr>
                </a:solidFill>
              </a:rPr>
              <a:t>FAD-PReP/NAHEMS Guidelines: Wildlife, Vector Control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Methods of Vector Control</a:t>
            </a:r>
            <a:endParaRPr lang="en-US" dirty="0"/>
          </a:p>
        </p:txBody>
      </p:sp>
      <p:sp>
        <p:nvSpPr>
          <p:cNvPr id="6" name="Slide Number Placeholder 5"/>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25</a:t>
            </a:fld>
            <a:endParaRPr lang="en-US" dirty="0">
              <a:solidFill>
                <a:prstClr val="black">
                  <a:tint val="75000"/>
                </a:prstClr>
              </a:solidFill>
            </a:endParaRPr>
          </a:p>
        </p:txBody>
      </p:sp>
    </p:spTree>
    <p:custDataLst>
      <p:tags r:id="rId1"/>
    </p:custDataLst>
    <p:extLst>
      <p:ext uri="{BB962C8B-B14F-4D97-AF65-F5344CB8AC3E}">
        <p14:creationId xmlns:p14="http://schemas.microsoft.com/office/powerpoint/2010/main" val="4482210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500" dirty="0"/>
              <a:t>Other Response Activities</a:t>
            </a:r>
          </a:p>
        </p:txBody>
      </p:sp>
    </p:spTree>
    <p:extLst>
      <p:ext uri="{BB962C8B-B14F-4D97-AF65-F5344CB8AC3E}">
        <p14:creationId xmlns:p14="http://schemas.microsoft.com/office/powerpoint/2010/main" val="20748484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Response Activities</a:t>
            </a:r>
            <a:endParaRPr lang="en-US" dirty="0"/>
          </a:p>
        </p:txBody>
      </p:sp>
      <p:sp>
        <p:nvSpPr>
          <p:cNvPr id="8" name="Content Placeholder 7"/>
          <p:cNvSpPr>
            <a:spLocks noGrp="1"/>
          </p:cNvSpPr>
          <p:nvPr>
            <p:ph sz="half" idx="1"/>
          </p:nvPr>
        </p:nvSpPr>
        <p:spPr>
          <a:xfrm>
            <a:off x="457200" y="1295400"/>
            <a:ext cx="4191000" cy="4953000"/>
          </a:xfrm>
        </p:spPr>
        <p:txBody>
          <a:bodyPr>
            <a:normAutofit lnSpcReduction="10000"/>
          </a:bodyPr>
          <a:lstStyle/>
          <a:p>
            <a:r>
              <a:rPr lang="en-US" dirty="0" smtClean="0"/>
              <a:t>Movement control</a:t>
            </a:r>
          </a:p>
          <a:p>
            <a:pPr lvl="1"/>
            <a:r>
              <a:rPr lang="en-US" dirty="0" smtClean="0"/>
              <a:t>Adhere to Incident Command restrictions on movement and</a:t>
            </a:r>
            <a:br>
              <a:rPr lang="en-US" dirty="0" smtClean="0"/>
            </a:br>
            <a:r>
              <a:rPr lang="en-US" dirty="0" smtClean="0"/>
              <a:t>quarantine</a:t>
            </a:r>
            <a:endParaRPr lang="en-US" dirty="0"/>
          </a:p>
          <a:p>
            <a:endParaRPr lang="en-US" sz="200" dirty="0" smtClean="0"/>
          </a:p>
          <a:p>
            <a:r>
              <a:rPr lang="en-US" dirty="0" smtClean="0"/>
              <a:t>Communication</a:t>
            </a:r>
          </a:p>
          <a:p>
            <a:pPr lvl="1"/>
            <a:r>
              <a:rPr lang="en-US" dirty="0" smtClean="0"/>
              <a:t>Public Information Officer will address public issues on outbreak</a:t>
            </a:r>
            <a:endParaRPr lang="en-US" dirty="0"/>
          </a:p>
          <a:p>
            <a:endParaRPr lang="en-US" dirty="0"/>
          </a:p>
        </p:txBody>
      </p:sp>
      <p:sp>
        <p:nvSpPr>
          <p:cNvPr id="9" name="Content Placeholder 8"/>
          <p:cNvSpPr>
            <a:spLocks noGrp="1"/>
          </p:cNvSpPr>
          <p:nvPr>
            <p:ph sz="half" idx="2"/>
          </p:nvPr>
        </p:nvSpPr>
        <p:spPr/>
        <p:txBody>
          <a:bodyPr>
            <a:normAutofit lnSpcReduction="10000"/>
          </a:bodyPr>
          <a:lstStyle/>
          <a:p>
            <a:r>
              <a:rPr lang="en-US" dirty="0"/>
              <a:t>Biosecurity</a:t>
            </a:r>
          </a:p>
          <a:p>
            <a:pPr lvl="1"/>
            <a:r>
              <a:rPr lang="en-US" dirty="0" smtClean="0"/>
              <a:t>Prevent spread </a:t>
            </a:r>
            <a:br>
              <a:rPr lang="en-US" dirty="0" smtClean="0"/>
            </a:br>
            <a:r>
              <a:rPr lang="en-US" dirty="0" smtClean="0"/>
              <a:t>of disease on personnel, vehicles, equipment, etc.</a:t>
            </a:r>
          </a:p>
          <a:p>
            <a:pPr lvl="1"/>
            <a:r>
              <a:rPr lang="en-US" dirty="0" smtClean="0"/>
              <a:t>C&amp;D </a:t>
            </a:r>
            <a:endParaRPr lang="en-US" dirty="0"/>
          </a:p>
          <a:p>
            <a:r>
              <a:rPr lang="en-US" dirty="0" smtClean="0"/>
              <a:t>Euthanasia</a:t>
            </a:r>
          </a:p>
          <a:p>
            <a:pPr lvl="1"/>
            <a:r>
              <a:rPr lang="en-US" dirty="0" smtClean="0"/>
              <a:t>Must be treated humanely at all times</a:t>
            </a:r>
          </a:p>
          <a:p>
            <a:pPr lvl="1"/>
            <a:r>
              <a:rPr lang="en-US" dirty="0" smtClean="0"/>
              <a:t>Follow disposal protocols</a:t>
            </a:r>
            <a:endParaRPr lang="en-US" dirty="0"/>
          </a:p>
          <a:p>
            <a:endParaRPr lang="en-US" dirty="0"/>
          </a:p>
        </p:txBody>
      </p:sp>
      <p:sp>
        <p:nvSpPr>
          <p:cNvPr id="3" name="Date Placeholder 2"/>
          <p:cNvSpPr>
            <a:spLocks noGrp="1"/>
          </p:cNvSpPr>
          <p:nvPr>
            <p:ph type="dt" sz="half" idx="10"/>
          </p:nvPr>
        </p:nvSpPr>
        <p:spPr>
          <a:xfrm>
            <a:off x="6553200" y="6416675"/>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11"/>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5" name="Slide Number Placeholder 4"/>
          <p:cNvSpPr>
            <a:spLocks noGrp="1"/>
          </p:cNvSpPr>
          <p:nvPr>
            <p:ph type="sldNum" sz="quarter" idx="12"/>
          </p:nvPr>
        </p:nvSpPr>
        <p:spPr/>
        <p:txBody>
          <a:bodyPr/>
          <a:lstStyle/>
          <a:p>
            <a:fld id="{E4B983C0-672C-44C6-B0B9-936542BF9B9F}" type="slidenum">
              <a:rPr lang="en-US" smtClean="0"/>
              <a:t>27</a:t>
            </a:fld>
            <a:endParaRPr lang="en-US"/>
          </a:p>
        </p:txBody>
      </p:sp>
    </p:spTree>
    <p:extLst>
      <p:ext uri="{BB962C8B-B14F-4D97-AF65-F5344CB8AC3E}">
        <p14:creationId xmlns:p14="http://schemas.microsoft.com/office/powerpoint/2010/main" val="32603825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5791200" cy="4953000"/>
          </a:xfrm>
        </p:spPr>
        <p:txBody>
          <a:bodyPr>
            <a:normAutofit/>
          </a:bodyPr>
          <a:lstStyle/>
          <a:p>
            <a:r>
              <a:rPr lang="en-US" sz="2600" dirty="0" smtClean="0"/>
              <a:t>FAD </a:t>
            </a:r>
            <a:r>
              <a:rPr lang="en-US" sz="2600" dirty="0" err="1" smtClean="0"/>
              <a:t>PReP</a:t>
            </a:r>
            <a:r>
              <a:rPr lang="en-US" sz="2600" dirty="0" smtClean="0"/>
              <a:t>/NAHEMS Guidelines: Wildlife </a:t>
            </a:r>
            <a:r>
              <a:rPr lang="en-US" sz="2600" dirty="0"/>
              <a:t>Management and Vector Control for an FAD Response in Domestic Livestock </a:t>
            </a:r>
            <a:endParaRPr lang="en-US" sz="2600" dirty="0" smtClean="0"/>
          </a:p>
          <a:p>
            <a:pPr marL="0" indent="0">
              <a:buNone/>
            </a:pPr>
            <a:r>
              <a:rPr lang="en-US" sz="2200" dirty="0"/>
              <a:t> </a:t>
            </a:r>
            <a:r>
              <a:rPr lang="en-US" sz="2200" dirty="0" smtClean="0"/>
              <a:t>  </a:t>
            </a:r>
            <a:r>
              <a:rPr lang="en-US" sz="2200" dirty="0" smtClean="0">
                <a:hlinkClick r:id="rId4"/>
              </a:rPr>
              <a:t>http://www.aphis.usda.gov/fadprep</a:t>
            </a:r>
            <a:endParaRPr lang="en-US" sz="2200" dirty="0" smtClean="0"/>
          </a:p>
          <a:p>
            <a:pPr marL="0" indent="0">
              <a:buNone/>
            </a:pPr>
            <a:endParaRPr lang="en-US" sz="2200" dirty="0" smtClean="0"/>
          </a:p>
          <a:p>
            <a:r>
              <a:rPr lang="en-US" sz="2600" dirty="0" smtClean="0"/>
              <a:t>Wildlife </a:t>
            </a:r>
            <a:r>
              <a:rPr lang="en-US" sz="2600" dirty="0"/>
              <a:t>Management and Vector Control web-based training </a:t>
            </a:r>
            <a:r>
              <a:rPr lang="en-US" sz="2600" dirty="0" smtClean="0"/>
              <a:t>module</a:t>
            </a:r>
          </a:p>
          <a:p>
            <a:pPr marL="457200" lvl="1" indent="0">
              <a:buNone/>
            </a:pPr>
            <a:r>
              <a:rPr lang="en-US" sz="2200" dirty="0" smtClean="0">
                <a:hlinkClick r:id="rId5"/>
              </a:rPr>
              <a:t>http://naherc.cfsph.iastate.edu/</a:t>
            </a:r>
            <a:endParaRPr lang="en-US" sz="2200" dirty="0"/>
          </a:p>
          <a:p>
            <a:endParaRPr lang="en-US" dirty="0"/>
          </a:p>
        </p:txBody>
      </p:sp>
      <p:sp>
        <p:nvSpPr>
          <p:cNvPr id="3" name="Date Placeholder 2"/>
          <p:cNvSpPr>
            <a:spLocks noGrp="1"/>
          </p:cNvSpPr>
          <p:nvPr>
            <p:ph type="dt" sz="half" idx="2"/>
          </p:nvPr>
        </p:nvSpPr>
        <p:spPr>
          <a:xfrm>
            <a:off x="6553200" y="6416675"/>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16675"/>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5" name="Slide Number Placeholder 4"/>
          <p:cNvSpPr>
            <a:spLocks noGrp="1"/>
          </p:cNvSpPr>
          <p:nvPr>
            <p:ph type="sldNum" sz="quarter" idx="4"/>
          </p:nvPr>
        </p:nvSpPr>
        <p:spPr/>
        <p:txBody>
          <a:bodyPr/>
          <a:lstStyle/>
          <a:p>
            <a:fld id="{E4B983C0-672C-44C6-B0B9-936542BF9B9F}" type="slidenum">
              <a:rPr lang="en-US" smtClean="0"/>
              <a:t>28</a:t>
            </a:fld>
            <a:endParaRPr lang="en-US"/>
          </a:p>
        </p:txBody>
      </p:sp>
      <p:sp>
        <p:nvSpPr>
          <p:cNvPr id="6" name="Title 5"/>
          <p:cNvSpPr>
            <a:spLocks noGrp="1"/>
          </p:cNvSpPr>
          <p:nvPr>
            <p:ph type="title"/>
          </p:nvPr>
        </p:nvSpPr>
        <p:spPr/>
        <p:txBody>
          <a:bodyPr/>
          <a:lstStyle/>
          <a:p>
            <a:r>
              <a:rPr lang="en-US" dirty="0"/>
              <a:t>For More Information</a:t>
            </a:r>
          </a:p>
        </p:txBody>
      </p:sp>
      <p:pic>
        <p:nvPicPr>
          <p:cNvPr id="7" name="Picture 2" descr="H:\CFSPH\NAHEMS\NAHEMS_PPT\11_WILD\FADPReP_WILD_COVER_July172014.jp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5976504" y="1905000"/>
            <a:ext cx="2786496" cy="3606054"/>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3022311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5105400" cy="4953000"/>
          </a:xfrm>
        </p:spPr>
        <p:txBody>
          <a:bodyPr>
            <a:normAutofit/>
          </a:bodyPr>
          <a:lstStyle/>
          <a:p>
            <a:pPr marL="0" indent="0">
              <a:buNone/>
            </a:pPr>
            <a:r>
              <a:rPr lang="en-US" sz="2600" dirty="0" smtClean="0"/>
              <a:t>Authors (CFSPH)</a:t>
            </a:r>
          </a:p>
          <a:p>
            <a:pPr>
              <a:spcBef>
                <a:spcPts val="600"/>
              </a:spcBef>
              <a:tabLst>
                <a:tab pos="1149350" algn="l"/>
              </a:tabLst>
            </a:pPr>
            <a:r>
              <a:rPr lang="en-US" sz="2200" dirty="0" smtClean="0"/>
              <a:t>Glenda </a:t>
            </a:r>
            <a:r>
              <a:rPr lang="en-US" sz="2200" dirty="0"/>
              <a:t>Dvorak, DVM, MS, </a:t>
            </a:r>
            <a:r>
              <a:rPr lang="en-US" sz="2200" dirty="0" smtClean="0"/>
              <a:t/>
            </a:r>
            <a:br>
              <a:rPr lang="en-US" sz="2200" dirty="0" smtClean="0"/>
            </a:br>
            <a:r>
              <a:rPr lang="en-US" sz="2200" dirty="0" smtClean="0"/>
              <a:t>MPH</a:t>
            </a:r>
            <a:r>
              <a:rPr lang="en-US" sz="2200" dirty="0"/>
              <a:t>, DACVPM</a:t>
            </a:r>
          </a:p>
          <a:p>
            <a:pPr>
              <a:spcBef>
                <a:spcPts val="600"/>
              </a:spcBef>
              <a:tabLst>
                <a:tab pos="1149350" algn="l"/>
              </a:tabLst>
            </a:pPr>
            <a:r>
              <a:rPr lang="en-US" sz="2200" dirty="0" smtClean="0"/>
              <a:t>Nicole </a:t>
            </a:r>
            <a:r>
              <a:rPr lang="en-US" sz="2200" dirty="0" err="1"/>
              <a:t>Seda</a:t>
            </a:r>
            <a:r>
              <a:rPr lang="en-US" sz="2200" dirty="0"/>
              <a:t>, BS</a:t>
            </a:r>
          </a:p>
          <a:p>
            <a:pPr>
              <a:spcBef>
                <a:spcPts val="600"/>
              </a:spcBef>
              <a:tabLst>
                <a:tab pos="1149350" algn="l"/>
              </a:tabLst>
            </a:pPr>
            <a:r>
              <a:rPr lang="en-US" sz="2200" dirty="0" smtClean="0"/>
              <a:t>Meghan </a:t>
            </a:r>
            <a:r>
              <a:rPr lang="en-US" sz="2200" dirty="0"/>
              <a:t>Blankenship, BS</a:t>
            </a:r>
          </a:p>
          <a:p>
            <a:pPr>
              <a:spcBef>
                <a:spcPts val="600"/>
              </a:spcBef>
              <a:tabLst>
                <a:tab pos="1149350" algn="l"/>
              </a:tabLst>
            </a:pPr>
            <a:r>
              <a:rPr lang="en-US" sz="2200" dirty="0" smtClean="0"/>
              <a:t>Heather </a:t>
            </a:r>
            <a:r>
              <a:rPr lang="en-US" sz="2200" dirty="0"/>
              <a:t>Allen, PhD, </a:t>
            </a:r>
            <a:r>
              <a:rPr lang="en-US" sz="2200" dirty="0" smtClean="0"/>
              <a:t>MPA</a:t>
            </a:r>
          </a:p>
          <a:p>
            <a:pPr marL="0" indent="0">
              <a:spcBef>
                <a:spcPts val="600"/>
              </a:spcBef>
              <a:buNone/>
              <a:tabLst>
                <a:tab pos="1149350" algn="l"/>
              </a:tabLst>
            </a:pPr>
            <a:endParaRPr lang="en-US" sz="2200" dirty="0"/>
          </a:p>
          <a:p>
            <a:pPr marL="0" indent="0">
              <a:spcBef>
                <a:spcPts val="600"/>
              </a:spcBef>
              <a:buNone/>
              <a:tabLst>
                <a:tab pos="1149350" algn="l"/>
              </a:tabLst>
            </a:pPr>
            <a:r>
              <a:rPr lang="en-US" sz="2600" dirty="0" smtClean="0"/>
              <a:t>Contributor (USDA)</a:t>
            </a:r>
            <a:endParaRPr lang="en-US" sz="2600" dirty="0"/>
          </a:p>
          <a:p>
            <a:pPr>
              <a:spcBef>
                <a:spcPts val="600"/>
              </a:spcBef>
              <a:tabLst>
                <a:tab pos="1149350" algn="l"/>
              </a:tabLst>
            </a:pPr>
            <a:r>
              <a:rPr lang="en-US" sz="2200" dirty="0" smtClean="0"/>
              <a:t>Jonathan </a:t>
            </a:r>
            <a:r>
              <a:rPr lang="en-US" sz="2200" dirty="0"/>
              <a:t>Zack, </a:t>
            </a:r>
            <a:r>
              <a:rPr lang="en-US" sz="2200" dirty="0" smtClean="0"/>
              <a:t>DVM</a:t>
            </a:r>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5" name="Slide Number Placeholder 4"/>
          <p:cNvSpPr>
            <a:spLocks noGrp="1"/>
          </p:cNvSpPr>
          <p:nvPr>
            <p:ph type="sldNum" sz="quarter" idx="4"/>
          </p:nvPr>
        </p:nvSpPr>
        <p:spPr/>
        <p:txBody>
          <a:bodyPr/>
          <a:lstStyle/>
          <a:p>
            <a:fld id="{0D2D7273-9C0D-4845-8627-539564CD150B}" type="slidenum">
              <a:rPr lang="en-US" smtClean="0"/>
              <a:t>29</a:t>
            </a:fld>
            <a:endParaRPr lang="en-US"/>
          </a:p>
        </p:txBody>
      </p:sp>
      <p:sp>
        <p:nvSpPr>
          <p:cNvPr id="6" name="Title 5"/>
          <p:cNvSpPr>
            <a:spLocks noGrp="1"/>
          </p:cNvSpPr>
          <p:nvPr>
            <p:ph type="title"/>
          </p:nvPr>
        </p:nvSpPr>
        <p:spPr/>
        <p:txBody>
          <a:bodyPr/>
          <a:lstStyle/>
          <a:p>
            <a:r>
              <a:rPr lang="en-US" dirty="0"/>
              <a:t>Guidelines Content</a:t>
            </a:r>
          </a:p>
        </p:txBody>
      </p:sp>
      <p:pic>
        <p:nvPicPr>
          <p:cNvPr id="9" name="Picture 2" descr="H:\CFSPH\NAHEMS\NAHEMS_PPT\11_WILD\FADPReP_WILD_COVER_July172014.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976504" y="1905000"/>
            <a:ext cx="2786496" cy="3606054"/>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9112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Wild animal: “</a:t>
            </a:r>
            <a:r>
              <a:rPr lang="en-US" dirty="0"/>
              <a:t>an animal that has a phenotype unaffected by human selection and lives independent of direct human supervision or </a:t>
            </a:r>
            <a:r>
              <a:rPr lang="en-US" dirty="0" smtClean="0"/>
              <a:t>control”</a:t>
            </a:r>
          </a:p>
          <a:p>
            <a:r>
              <a:rPr lang="en-US" dirty="0" smtClean="0"/>
              <a:t>Wildlife: “all </a:t>
            </a:r>
            <a:r>
              <a:rPr lang="en-US" dirty="0"/>
              <a:t>free-ranging animals, including native and exotic wildlife species, as well as feral domestic animals</a:t>
            </a:r>
            <a:r>
              <a:rPr lang="en-US" dirty="0" smtClean="0"/>
              <a:t>”</a:t>
            </a:r>
          </a:p>
          <a:p>
            <a:endParaRPr lang="en-US" dirty="0"/>
          </a:p>
        </p:txBody>
      </p:sp>
      <p:sp>
        <p:nvSpPr>
          <p:cNvPr id="3" name="Date Placeholder 2"/>
          <p:cNvSpPr>
            <a:spLocks noGrp="1"/>
          </p:cNvSpPr>
          <p:nvPr>
            <p:ph type="dt" sz="half" idx="2"/>
          </p:nvPr>
        </p:nvSpPr>
        <p:spPr>
          <a:xfrm>
            <a:off x="6553200" y="6400800"/>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3</a:t>
            </a:fld>
            <a:endParaRPr lang="en-US"/>
          </a:p>
        </p:txBody>
      </p:sp>
      <p:sp>
        <p:nvSpPr>
          <p:cNvPr id="5" name="Title 4"/>
          <p:cNvSpPr>
            <a:spLocks noGrp="1"/>
          </p:cNvSpPr>
          <p:nvPr>
            <p:ph type="title"/>
          </p:nvPr>
        </p:nvSpPr>
        <p:spPr/>
        <p:txBody>
          <a:bodyPr/>
          <a:lstStyle/>
          <a:p>
            <a:r>
              <a:rPr lang="en-US" dirty="0" smtClean="0"/>
              <a:t>Definitions - OIE</a:t>
            </a:r>
            <a:endParaRPr lang="en-US" dirty="0"/>
          </a:p>
        </p:txBody>
      </p:sp>
    </p:spTree>
    <p:extLst>
      <p:ext uri="{BB962C8B-B14F-4D97-AF65-F5344CB8AC3E}">
        <p14:creationId xmlns:p14="http://schemas.microsoft.com/office/powerpoint/2010/main" val="37459885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5867400" cy="4953000"/>
          </a:xfrm>
        </p:spPr>
        <p:txBody>
          <a:bodyPr>
            <a:normAutofit/>
          </a:bodyPr>
          <a:lstStyle/>
          <a:p>
            <a:pPr marL="0" indent="0">
              <a:buNone/>
            </a:pPr>
            <a:r>
              <a:rPr lang="en-US" sz="2600" dirty="0" smtClean="0"/>
              <a:t>Reviewers (USDA)</a:t>
            </a:r>
          </a:p>
          <a:p>
            <a:pPr>
              <a:spcBef>
                <a:spcPts val="600"/>
              </a:spcBef>
              <a:tabLst>
                <a:tab pos="1149350" algn="l"/>
              </a:tabLst>
            </a:pPr>
            <a:r>
              <a:rPr lang="en-US" sz="2200" dirty="0"/>
              <a:t>Randall </a:t>
            </a:r>
            <a:r>
              <a:rPr lang="en-US" sz="2200" dirty="0" err="1"/>
              <a:t>Levings</a:t>
            </a:r>
            <a:r>
              <a:rPr lang="en-US" sz="2200" dirty="0"/>
              <a:t>, DVM, MS</a:t>
            </a:r>
          </a:p>
          <a:p>
            <a:pPr>
              <a:spcBef>
                <a:spcPts val="600"/>
              </a:spcBef>
              <a:tabLst>
                <a:tab pos="1149350" algn="l"/>
              </a:tabLst>
            </a:pPr>
            <a:r>
              <a:rPr lang="en-US" sz="2200" dirty="0"/>
              <a:t>Randall Crom, DVM </a:t>
            </a:r>
          </a:p>
          <a:p>
            <a:pPr>
              <a:spcBef>
                <a:spcPts val="600"/>
              </a:spcBef>
              <a:tabLst>
                <a:tab pos="1149350" algn="l"/>
              </a:tabLst>
            </a:pPr>
            <a:r>
              <a:rPr lang="en-US" sz="2200" dirty="0" smtClean="0"/>
              <a:t>Michael Messenger, PhD</a:t>
            </a:r>
          </a:p>
          <a:p>
            <a:pPr>
              <a:spcBef>
                <a:spcPts val="600"/>
              </a:spcBef>
              <a:tabLst>
                <a:tab pos="1149350" algn="l"/>
              </a:tabLst>
            </a:pPr>
            <a:r>
              <a:rPr lang="en-US" sz="2200" dirty="0"/>
              <a:t>Michael David MS, VMD, </a:t>
            </a:r>
            <a:r>
              <a:rPr lang="en-US" sz="2200" dirty="0" smtClean="0"/>
              <a:t>MPH</a:t>
            </a:r>
          </a:p>
          <a:p>
            <a:pPr>
              <a:spcBef>
                <a:spcPts val="600"/>
              </a:spcBef>
              <a:tabLst>
                <a:tab pos="1149350" algn="l"/>
              </a:tabLst>
            </a:pPr>
            <a:r>
              <a:rPr lang="en-US" sz="2200" dirty="0"/>
              <a:t>Wildlife Disease Steering Committee </a:t>
            </a:r>
          </a:p>
          <a:p>
            <a:pPr marL="0" indent="0">
              <a:spcBef>
                <a:spcPts val="600"/>
              </a:spcBef>
              <a:buNone/>
              <a:tabLst>
                <a:tab pos="1149350" algn="l"/>
              </a:tabLst>
            </a:pPr>
            <a:r>
              <a:rPr lang="en-US" sz="2600" dirty="0" smtClean="0"/>
              <a:t>Subject Matter Experts</a:t>
            </a:r>
            <a:endParaRPr lang="en-US" sz="2600" dirty="0"/>
          </a:p>
          <a:p>
            <a:pPr>
              <a:spcBef>
                <a:spcPts val="600"/>
              </a:spcBef>
              <a:tabLst>
                <a:tab pos="1149350" algn="l"/>
              </a:tabLst>
            </a:pPr>
            <a:r>
              <a:rPr lang="en-US" sz="2200" dirty="0"/>
              <a:t>Claudio </a:t>
            </a:r>
            <a:r>
              <a:rPr lang="en-US" sz="2200" dirty="0" smtClean="0"/>
              <a:t>L. </a:t>
            </a:r>
            <a:r>
              <a:rPr lang="en-US" sz="2200" dirty="0" err="1" smtClean="0"/>
              <a:t>Afonso</a:t>
            </a:r>
            <a:endParaRPr lang="en-US" sz="2200" dirty="0" smtClean="0"/>
          </a:p>
          <a:p>
            <a:pPr>
              <a:spcBef>
                <a:spcPts val="600"/>
              </a:spcBef>
              <a:tabLst>
                <a:tab pos="1149350" algn="l"/>
              </a:tabLst>
            </a:pPr>
            <a:r>
              <a:rPr lang="en-US" sz="2200" dirty="0"/>
              <a:t>Samantha Gibbs, DVM, </a:t>
            </a:r>
            <a:r>
              <a:rPr lang="en-US" sz="2200" dirty="0" smtClean="0"/>
              <a:t>PhD</a:t>
            </a:r>
          </a:p>
          <a:p>
            <a:pPr>
              <a:spcBef>
                <a:spcPts val="600"/>
              </a:spcBef>
              <a:tabLst>
                <a:tab pos="1149350" algn="l"/>
              </a:tabLst>
            </a:pPr>
            <a:r>
              <a:rPr lang="en-US" sz="2200" dirty="0"/>
              <a:t>D. Scott McVey, DVM, PhD, </a:t>
            </a:r>
            <a:r>
              <a:rPr lang="en-US" sz="2200" dirty="0" smtClean="0"/>
              <a:t>DACVM</a:t>
            </a:r>
          </a:p>
          <a:p>
            <a:pPr>
              <a:spcBef>
                <a:spcPts val="600"/>
              </a:spcBef>
              <a:tabLst>
                <a:tab pos="1149350" algn="l"/>
              </a:tabLst>
            </a:pPr>
            <a:r>
              <a:rPr lang="en-US" sz="2200" dirty="0"/>
              <a:t>David Suarez, DVM</a:t>
            </a:r>
            <a:endParaRPr lang="en-US" sz="2200" dirty="0" smtClean="0"/>
          </a:p>
          <a:p>
            <a:pPr>
              <a:spcBef>
                <a:spcPts val="600"/>
              </a:spcBef>
              <a:tabLst>
                <a:tab pos="1149350" algn="l"/>
              </a:tabLst>
            </a:pPr>
            <a:endParaRPr lang="en-US" sz="2200" dirty="0" smtClean="0"/>
          </a:p>
        </p:txBody>
      </p:sp>
      <p:sp>
        <p:nvSpPr>
          <p:cNvPr id="3" name="Date Placeholder 2"/>
          <p:cNvSpPr>
            <a:spLocks noGrp="1"/>
          </p:cNvSpPr>
          <p:nvPr>
            <p:ph type="dt" sz="half" idx="2"/>
          </p:nvPr>
        </p:nvSpPr>
        <p:spPr>
          <a:xfrm>
            <a:off x="6553200" y="6416675"/>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5" name="Slide Number Placeholder 4"/>
          <p:cNvSpPr>
            <a:spLocks noGrp="1"/>
          </p:cNvSpPr>
          <p:nvPr>
            <p:ph type="sldNum" sz="quarter" idx="4"/>
          </p:nvPr>
        </p:nvSpPr>
        <p:spPr/>
        <p:txBody>
          <a:bodyPr/>
          <a:lstStyle/>
          <a:p>
            <a:fld id="{0D2D7273-9C0D-4845-8627-539564CD150B}" type="slidenum">
              <a:rPr lang="en-US" smtClean="0"/>
              <a:t>30</a:t>
            </a:fld>
            <a:endParaRPr lang="en-US"/>
          </a:p>
        </p:txBody>
      </p:sp>
      <p:sp>
        <p:nvSpPr>
          <p:cNvPr id="6" name="Title 5"/>
          <p:cNvSpPr>
            <a:spLocks noGrp="1"/>
          </p:cNvSpPr>
          <p:nvPr>
            <p:ph type="title"/>
          </p:nvPr>
        </p:nvSpPr>
        <p:spPr/>
        <p:txBody>
          <a:bodyPr/>
          <a:lstStyle/>
          <a:p>
            <a:r>
              <a:rPr lang="en-US" dirty="0"/>
              <a:t>Guidelines Content</a:t>
            </a:r>
          </a:p>
        </p:txBody>
      </p:sp>
      <p:pic>
        <p:nvPicPr>
          <p:cNvPr id="9" name="Picture 2" descr="H:\CFSPH\NAHEMS\NAHEMS_PPT\11_WILD\FADPReP_WILD_COVER_July172014.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976504" y="1905000"/>
            <a:ext cx="2786496" cy="3606054"/>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5009714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17"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6" name="Rectangle 3"/>
          <p:cNvSpPr txBox="1">
            <a:spLocks noChangeArrowheads="1"/>
          </p:cNvSpPr>
          <p:nvPr/>
        </p:nvSpPr>
        <p:spPr>
          <a:xfrm>
            <a:off x="1219200" y="5486400"/>
            <a:ext cx="7239000" cy="838200"/>
          </a:xfrm>
          <a:prstGeom prst="rect">
            <a:avLst/>
          </a:prstGeom>
        </p:spPr>
        <p:txBody>
          <a:bodyPr vert="horz" lIns="91440" tIns="45720" rIns="91440" bIns="45720" rtlCol="0">
            <a:normAutofit/>
          </a:bodyPr>
          <a:lstStyle/>
          <a:p>
            <a:pPr marL="171450" indent="-173038">
              <a:spcBef>
                <a:spcPts val="600"/>
              </a:spcBef>
              <a:tabLst>
                <a:tab pos="1149350" algn="l"/>
              </a:tabLst>
            </a:pPr>
            <a:r>
              <a:rPr lang="en-US" sz="1200" dirty="0" smtClean="0">
                <a:latin typeface="Verdana" panose="020B0604030504040204" pitchFamily="34" charset="0"/>
                <a:ea typeface="Verdana" panose="020B0604030504040204" pitchFamily="34" charset="0"/>
                <a:cs typeface="Verdana" panose="020B0604030504040204" pitchFamily="34" charset="0"/>
              </a:rPr>
              <a:t>PPT Authors: </a:t>
            </a:r>
            <a:r>
              <a:rPr lang="en-US" sz="1200" dirty="0">
                <a:latin typeface="Verdana" panose="020B0604030504040204" pitchFamily="34" charset="0"/>
                <a:ea typeface="Verdana" panose="020B0604030504040204" pitchFamily="34" charset="0"/>
                <a:cs typeface="Verdana" panose="020B0604030504040204" pitchFamily="34" charset="0"/>
              </a:rPr>
              <a:t>Abbey </a:t>
            </a:r>
            <a:r>
              <a:rPr lang="en-US" sz="1200" dirty="0" smtClean="0">
                <a:latin typeface="Verdana" panose="020B0604030504040204" pitchFamily="34" charset="0"/>
                <a:ea typeface="Verdana" panose="020B0604030504040204" pitchFamily="34" charset="0"/>
                <a:cs typeface="Verdana" panose="020B0604030504040204" pitchFamily="34" charset="0"/>
              </a:rPr>
              <a:t>Smith, </a:t>
            </a:r>
            <a:r>
              <a:rPr lang="en-US" sz="1200" dirty="0">
                <a:latin typeface="Verdana" panose="020B0604030504040204" pitchFamily="34" charset="0"/>
                <a:ea typeface="Verdana" panose="020B0604030504040204" pitchFamily="34" charset="0"/>
                <a:cs typeface="Verdana" panose="020B0604030504040204" pitchFamily="34" charset="0"/>
              </a:rPr>
              <a:t>S</a:t>
            </a:r>
            <a:r>
              <a:rPr lang="en-US" sz="1200" dirty="0" smtClean="0">
                <a:latin typeface="Verdana" panose="020B0604030504040204" pitchFamily="34" charset="0"/>
                <a:ea typeface="Verdana" panose="020B0604030504040204" pitchFamily="34" charset="0"/>
                <a:cs typeface="Verdana" panose="020B0604030504040204" pitchFamily="34" charset="0"/>
              </a:rPr>
              <a:t>tudent Intern; Janice Mogan, DVM</a:t>
            </a:r>
            <a:endParaRPr lang="en-US" sz="1200" dirty="0">
              <a:latin typeface="Verdana" panose="020B0604030504040204" pitchFamily="34" charset="0"/>
              <a:ea typeface="Verdana" panose="020B0604030504040204" pitchFamily="34" charset="0"/>
              <a:cs typeface="Verdana" panose="020B0604030504040204" pitchFamily="34" charset="0"/>
            </a:endParaRPr>
          </a:p>
          <a:p>
            <a:pPr marL="171450" indent="-173038">
              <a:spcBef>
                <a:spcPts val="600"/>
              </a:spcBef>
              <a:tabLst>
                <a:tab pos="1149350" algn="l"/>
              </a:tabLst>
            </a:pPr>
            <a:r>
              <a:rPr lang="en-US" sz="1200" dirty="0" smtClean="0">
                <a:latin typeface="Verdana" panose="020B0604030504040204" pitchFamily="34" charset="0"/>
                <a:ea typeface="Verdana" panose="020B0604030504040204" pitchFamily="34" charset="0"/>
                <a:cs typeface="Verdana" panose="020B0604030504040204" pitchFamily="34" charset="0"/>
              </a:rPr>
              <a:t>Reviewers: </a:t>
            </a:r>
            <a:r>
              <a:rPr lang="en-US" sz="1200" dirty="0">
                <a:latin typeface="Verdana" panose="020B0604030504040204" pitchFamily="34" charset="0"/>
                <a:ea typeface="Verdana" panose="020B0604030504040204" pitchFamily="34" charset="0"/>
                <a:cs typeface="Verdana" panose="020B0604030504040204" pitchFamily="34" charset="0"/>
              </a:rPr>
              <a:t>Glenda Dvorak, DVM, MPH, </a:t>
            </a:r>
            <a:r>
              <a:rPr lang="en-US" sz="1200" dirty="0" smtClean="0">
                <a:latin typeface="Verdana" panose="020B0604030504040204" pitchFamily="34" charset="0"/>
                <a:ea typeface="Verdana" panose="020B0604030504040204" pitchFamily="34" charset="0"/>
                <a:cs typeface="Verdana" panose="020B0604030504040204" pitchFamily="34" charset="0"/>
              </a:rPr>
              <a:t>DACVPM; Heather Allen, </a:t>
            </a:r>
            <a:r>
              <a:rPr lang="en-US" sz="1200" dirty="0">
                <a:latin typeface="Verdana" panose="020B0604030504040204" pitchFamily="34" charset="0"/>
                <a:ea typeface="Verdana" panose="020B0604030504040204" pitchFamily="34" charset="0"/>
                <a:cs typeface="Verdana" panose="020B0604030504040204" pitchFamily="34" charset="0"/>
              </a:rPr>
              <a:t>PhD, MPA</a:t>
            </a:r>
          </a:p>
        </p:txBody>
      </p:sp>
    </p:spTree>
    <p:extLst>
      <p:ext uri="{BB962C8B-B14F-4D97-AF65-F5344CB8AC3E}">
        <p14:creationId xmlns:p14="http://schemas.microsoft.com/office/powerpoint/2010/main" val="106311278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Feral: domestic animals not confined </a:t>
            </a:r>
          </a:p>
          <a:p>
            <a:r>
              <a:rPr lang="en-US" dirty="0" smtClean="0"/>
              <a:t>Wildlife reservoir: free-ranging </a:t>
            </a:r>
            <a:br>
              <a:rPr lang="en-US" dirty="0" smtClean="0"/>
            </a:br>
            <a:r>
              <a:rPr lang="en-US" dirty="0" smtClean="0"/>
              <a:t>species as a potential source of infection/infestation</a:t>
            </a:r>
          </a:p>
          <a:p>
            <a:r>
              <a:rPr lang="en-US" dirty="0" smtClean="0"/>
              <a:t>Vector: any living organism that can carry disease agents</a:t>
            </a:r>
          </a:p>
          <a:p>
            <a:pPr lvl="1"/>
            <a:r>
              <a:rPr lang="en-US" dirty="0" smtClean="0"/>
              <a:t>Biological transmission: disease agent transfer from host to susceptible animal</a:t>
            </a:r>
          </a:p>
          <a:p>
            <a:pPr lvl="1"/>
            <a:r>
              <a:rPr lang="en-US" dirty="0" smtClean="0"/>
              <a:t>Mechanical transmission: disease agent transfer from host to susceptible animal via external body parts</a:t>
            </a:r>
            <a:endParaRPr lang="en-US" dirty="0"/>
          </a:p>
        </p:txBody>
      </p:sp>
      <p:sp>
        <p:nvSpPr>
          <p:cNvPr id="3" name="Date Placeholder 2"/>
          <p:cNvSpPr>
            <a:spLocks noGrp="1"/>
          </p:cNvSpPr>
          <p:nvPr>
            <p:ph type="dt" sz="half" idx="2"/>
          </p:nvPr>
        </p:nvSpPr>
        <p:spPr>
          <a:xfrm>
            <a:off x="6172200" y="6400800"/>
            <a:ext cx="2514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4</a:t>
            </a:fld>
            <a:endParaRPr lang="en-US"/>
          </a:p>
        </p:txBody>
      </p:sp>
      <p:sp>
        <p:nvSpPr>
          <p:cNvPr id="5" name="Title 4"/>
          <p:cNvSpPr>
            <a:spLocks noGrp="1"/>
          </p:cNvSpPr>
          <p:nvPr>
            <p:ph type="title"/>
          </p:nvPr>
        </p:nvSpPr>
        <p:spPr/>
        <p:txBody>
          <a:bodyPr/>
          <a:lstStyle/>
          <a:p>
            <a:r>
              <a:rPr lang="en-US" dirty="0" smtClean="0"/>
              <a:t>Definitions cont’d</a:t>
            </a:r>
            <a:endParaRPr lang="en-US" dirty="0"/>
          </a:p>
        </p:txBody>
      </p:sp>
    </p:spTree>
    <p:extLst>
      <p:ext uri="{BB962C8B-B14F-4D97-AF65-F5344CB8AC3E}">
        <p14:creationId xmlns:p14="http://schemas.microsoft.com/office/powerpoint/2010/main" val="1221566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normAutofit lnSpcReduction="10000"/>
          </a:bodyPr>
          <a:lstStyle/>
          <a:p>
            <a:r>
              <a:rPr lang="en-US" dirty="0" smtClean="0"/>
              <a:t>FAD: animal disease or pest not known to exist in US or territories</a:t>
            </a:r>
          </a:p>
          <a:p>
            <a:r>
              <a:rPr lang="en-US" dirty="0" smtClean="0"/>
              <a:t>Emerging disease: change or mutation in pathogenicity, communicability or zoonotic potential to become a threat</a:t>
            </a:r>
          </a:p>
          <a:p>
            <a:r>
              <a:rPr lang="en-US" dirty="0" smtClean="0"/>
              <a:t>When livestock outbreak involves wildlife - USDA APHIS and authorities with jurisdiction over wildlife </a:t>
            </a:r>
            <a:r>
              <a:rPr lang="en-US" dirty="0"/>
              <a:t>collaborate</a:t>
            </a:r>
            <a:endParaRPr lang="en-US" dirty="0" smtClean="0"/>
          </a:p>
        </p:txBody>
      </p:sp>
      <p:sp>
        <p:nvSpPr>
          <p:cNvPr id="3" name="Date Placeholder 2"/>
          <p:cNvSpPr>
            <a:spLocks noGrp="1"/>
          </p:cNvSpPr>
          <p:nvPr>
            <p:ph type="dt" sz="half" idx="2"/>
          </p:nvPr>
        </p:nvSpPr>
        <p:spPr>
          <a:xfrm>
            <a:off x="6553200" y="6400800"/>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2" name="Slide Number Placeholder 1"/>
          <p:cNvSpPr>
            <a:spLocks noGrp="1"/>
          </p:cNvSpPr>
          <p:nvPr>
            <p:ph type="sldNum" sz="quarter" idx="4"/>
          </p:nvPr>
        </p:nvSpPr>
        <p:spPr/>
        <p:txBody>
          <a:bodyPr/>
          <a:lstStyle/>
          <a:p>
            <a:fld id="{0D2D7273-9C0D-4845-8627-539564CD150B}" type="slidenum">
              <a:rPr lang="en-US" smtClean="0"/>
              <a:t>5</a:t>
            </a:fld>
            <a:endParaRPr lang="en-US"/>
          </a:p>
        </p:txBody>
      </p:sp>
      <p:sp>
        <p:nvSpPr>
          <p:cNvPr id="5" name="Title 4"/>
          <p:cNvSpPr>
            <a:spLocks noGrp="1"/>
          </p:cNvSpPr>
          <p:nvPr>
            <p:ph type="title"/>
          </p:nvPr>
        </p:nvSpPr>
        <p:spPr/>
        <p:txBody>
          <a:bodyPr>
            <a:noAutofit/>
          </a:bodyPr>
          <a:lstStyle/>
          <a:p>
            <a:r>
              <a:rPr lang="en-US" dirty="0" smtClean="0"/>
              <a:t>Definitions cont’d</a:t>
            </a:r>
            <a:endParaRPr lang="en-US" dirty="0"/>
          </a:p>
        </p:txBody>
      </p:sp>
    </p:spTree>
    <p:extLst>
      <p:ext uri="{BB962C8B-B14F-4D97-AF65-F5344CB8AC3E}">
        <p14:creationId xmlns:p14="http://schemas.microsoft.com/office/powerpoint/2010/main" val="2271193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500" dirty="0" smtClean="0"/>
              <a:t>USDA APHIS Authorities for Responding to an FAD Outbreak in Domestic Livestock</a:t>
            </a:r>
            <a:endParaRPr lang="en-US" sz="4500" dirty="0"/>
          </a:p>
        </p:txBody>
      </p:sp>
    </p:spTree>
    <p:extLst>
      <p:ext uri="{BB962C8B-B14F-4D97-AF65-F5344CB8AC3E}">
        <p14:creationId xmlns:p14="http://schemas.microsoft.com/office/powerpoint/2010/main" val="1002633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305800" cy="4953000"/>
          </a:xfrm>
        </p:spPr>
        <p:txBody>
          <a:bodyPr>
            <a:normAutofit fontScale="92500"/>
          </a:bodyPr>
          <a:lstStyle/>
          <a:p>
            <a:r>
              <a:rPr lang="en-US" dirty="0" smtClean="0"/>
              <a:t>Animal Health Protection Act (AHPA)</a:t>
            </a:r>
          </a:p>
          <a:p>
            <a:pPr lvl="1"/>
            <a:r>
              <a:rPr lang="en-US" dirty="0" smtClean="0"/>
              <a:t>Authorizes Secretary of Agriculture</a:t>
            </a:r>
          </a:p>
          <a:p>
            <a:pPr lvl="1"/>
            <a:r>
              <a:rPr lang="en-US" dirty="0" smtClean="0"/>
              <a:t>Prevent, detect, control, eradicate </a:t>
            </a:r>
            <a:endParaRPr lang="en-US" dirty="0"/>
          </a:p>
          <a:p>
            <a:r>
              <a:rPr lang="en-US" dirty="0" smtClean="0"/>
              <a:t>Title 9 of the CFR </a:t>
            </a:r>
          </a:p>
          <a:p>
            <a:pPr lvl="1"/>
            <a:r>
              <a:rPr lang="en-US" dirty="0" smtClean="0"/>
              <a:t>Regulations for disease control</a:t>
            </a:r>
          </a:p>
          <a:p>
            <a:r>
              <a:rPr lang="en-US" dirty="0" smtClean="0"/>
              <a:t>VS Memo 573.1</a:t>
            </a:r>
          </a:p>
          <a:p>
            <a:pPr lvl="1"/>
            <a:r>
              <a:rPr lang="en-US" dirty="0" smtClean="0"/>
              <a:t>“Animal Health Policy in Relation to Wildlife”</a:t>
            </a:r>
          </a:p>
          <a:p>
            <a:r>
              <a:rPr lang="en-US" dirty="0" smtClean="0"/>
              <a:t>Requires collaborative relationships between agencies of authority</a:t>
            </a:r>
            <a:endParaRPr lang="en-US" dirty="0"/>
          </a:p>
        </p:txBody>
      </p:sp>
      <p:sp>
        <p:nvSpPr>
          <p:cNvPr id="3" name="Title 2"/>
          <p:cNvSpPr>
            <a:spLocks noGrp="1"/>
          </p:cNvSpPr>
          <p:nvPr>
            <p:ph type="title"/>
          </p:nvPr>
        </p:nvSpPr>
        <p:spPr/>
        <p:txBody>
          <a:bodyPr/>
          <a:lstStyle/>
          <a:p>
            <a:r>
              <a:rPr lang="en-US" dirty="0" smtClean="0"/>
              <a:t>APHIS Authority </a:t>
            </a:r>
            <a:endParaRPr lang="en-US" dirty="0"/>
          </a:p>
        </p:txBody>
      </p:sp>
      <p:sp>
        <p:nvSpPr>
          <p:cNvPr id="5" name="Date Placeholder 4"/>
          <p:cNvSpPr>
            <a:spLocks noGrp="1"/>
          </p:cNvSpPr>
          <p:nvPr>
            <p:ph type="dt" sz="half" idx="2"/>
          </p:nvPr>
        </p:nvSpPr>
        <p:spPr>
          <a:xfrm>
            <a:off x="6553200" y="6400800"/>
            <a:ext cx="2133600" cy="365125"/>
          </a:xfrm>
        </p:spPr>
        <p:txBody>
          <a:bodyPr/>
          <a:lstStyle/>
          <a:p>
            <a:r>
              <a:rPr lang="en-US" smtClean="0"/>
              <a:t>USDA APHIS and CFSPH</a:t>
            </a:r>
            <a:endParaRPr lang="en-US" dirty="0"/>
          </a:p>
        </p:txBody>
      </p:sp>
      <p:sp>
        <p:nvSpPr>
          <p:cNvPr id="6" name="Footer Placeholder 5"/>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7" name="Slide Number Placeholder 6"/>
          <p:cNvSpPr>
            <a:spLocks noGrp="1"/>
          </p:cNvSpPr>
          <p:nvPr>
            <p:ph type="sldNum" sz="quarter" idx="4"/>
          </p:nvPr>
        </p:nvSpPr>
        <p:spPr/>
        <p:txBody>
          <a:bodyPr/>
          <a:lstStyle/>
          <a:p>
            <a:fld id="{E4B983C0-672C-44C6-B0B9-936542BF9B9F}" type="slidenum">
              <a:rPr lang="en-US" smtClean="0"/>
              <a:t>7</a:t>
            </a:fld>
            <a:endParaRPr lang="en-US"/>
          </a:p>
        </p:txBody>
      </p:sp>
    </p:spTree>
    <p:extLst>
      <p:ext uri="{BB962C8B-B14F-4D97-AF65-F5344CB8AC3E}">
        <p14:creationId xmlns:p14="http://schemas.microsoft.com/office/powerpoint/2010/main" val="4006806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66800" y="2743200"/>
            <a:ext cx="7086600" cy="2644775"/>
          </a:xfrm>
        </p:spPr>
        <p:txBody>
          <a:bodyPr/>
          <a:lstStyle/>
          <a:p>
            <a:r>
              <a:rPr lang="en-US" sz="4500" dirty="0" smtClean="0"/>
              <a:t>Relevance of Wildlife in an FAD Outbreak in Domestic Livestock </a:t>
            </a:r>
            <a:br>
              <a:rPr lang="en-US" sz="4500" dirty="0" smtClean="0"/>
            </a:br>
            <a:r>
              <a:rPr lang="en-US" sz="4500" dirty="0" smtClean="0"/>
              <a:t>or Poultry</a:t>
            </a:r>
            <a:endParaRPr lang="en-US" sz="4500" dirty="0"/>
          </a:p>
        </p:txBody>
      </p:sp>
    </p:spTree>
    <p:extLst>
      <p:ext uri="{BB962C8B-B14F-4D97-AF65-F5344CB8AC3E}">
        <p14:creationId xmlns:p14="http://schemas.microsoft.com/office/powerpoint/2010/main" val="655640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r>
              <a:rPr lang="en-US" sz="2800" dirty="0"/>
              <a:t>Interactions between host, agent, environment</a:t>
            </a:r>
          </a:p>
          <a:p>
            <a:r>
              <a:rPr lang="en-US" sz="2800" dirty="0"/>
              <a:t>Agent: range, resistance, </a:t>
            </a:r>
            <a:br>
              <a:rPr lang="en-US" sz="2800" dirty="0"/>
            </a:br>
            <a:r>
              <a:rPr lang="en-US" sz="2800" dirty="0"/>
              <a:t>affinity, dose, </a:t>
            </a:r>
            <a:r>
              <a:rPr lang="en-US" sz="2800" dirty="0" smtClean="0"/>
              <a:t>mode of </a:t>
            </a:r>
            <a:r>
              <a:rPr lang="en-US" sz="2800" dirty="0"/>
              <a:t/>
            </a:r>
            <a:br>
              <a:rPr lang="en-US" sz="2800" dirty="0"/>
            </a:br>
            <a:r>
              <a:rPr lang="en-US" sz="2800" dirty="0" smtClean="0"/>
              <a:t>transmission</a:t>
            </a:r>
            <a:endParaRPr lang="en-US" sz="2800" dirty="0"/>
          </a:p>
          <a:p>
            <a:r>
              <a:rPr lang="en-US" sz="2800" dirty="0"/>
              <a:t>Host: species, age, </a:t>
            </a:r>
            <a:br>
              <a:rPr lang="en-US" sz="2800" dirty="0"/>
            </a:br>
            <a:r>
              <a:rPr lang="en-US" sz="2800" dirty="0"/>
              <a:t>immune/nutritional status</a:t>
            </a:r>
          </a:p>
          <a:p>
            <a:r>
              <a:rPr lang="en-US" sz="2800" dirty="0"/>
              <a:t>Environment: </a:t>
            </a:r>
            <a:r>
              <a:rPr lang="en-US" sz="2800" dirty="0" smtClean="0"/>
              <a:t>housing, </a:t>
            </a:r>
            <a:br>
              <a:rPr lang="en-US" sz="2800" dirty="0" smtClean="0"/>
            </a:br>
            <a:r>
              <a:rPr lang="en-US" sz="2800" dirty="0" smtClean="0"/>
              <a:t>care, weather</a:t>
            </a:r>
            <a:r>
              <a:rPr lang="en-US" sz="2800" dirty="0"/>
              <a:t>, vector </a:t>
            </a:r>
            <a:br>
              <a:rPr lang="en-US" sz="2800" dirty="0"/>
            </a:br>
            <a:r>
              <a:rPr lang="en-US" sz="2800" dirty="0"/>
              <a:t>presence</a:t>
            </a:r>
          </a:p>
        </p:txBody>
      </p:sp>
      <p:sp>
        <p:nvSpPr>
          <p:cNvPr id="3" name="Title 2"/>
          <p:cNvSpPr>
            <a:spLocks noGrp="1"/>
          </p:cNvSpPr>
          <p:nvPr>
            <p:ph type="title"/>
          </p:nvPr>
        </p:nvSpPr>
        <p:spPr>
          <a:xfrm>
            <a:off x="457200" y="152400"/>
            <a:ext cx="8229600" cy="838200"/>
          </a:xfrm>
        </p:spPr>
        <p:txBody>
          <a:bodyPr>
            <a:normAutofit/>
          </a:bodyPr>
          <a:lstStyle/>
          <a:p>
            <a:r>
              <a:rPr lang="en-US" dirty="0"/>
              <a:t>Epidemiological </a:t>
            </a:r>
            <a:r>
              <a:rPr lang="en-US" dirty="0" smtClean="0"/>
              <a:t>Factors</a:t>
            </a:r>
            <a:endParaRPr lang="en-US" dirty="0"/>
          </a:p>
        </p:txBody>
      </p:sp>
      <p:pic>
        <p:nvPicPr>
          <p:cNvPr id="5" name="Picture 4" descr="H:\CFSPH\NAHEMS\NAHEMS_Print\11_WILD\_Images\24_WILD\16_WILD_fromFADSET_110412_EpidemiologyTriad.jpg"/>
          <p:cNvPicPr/>
          <p:nvPr/>
        </p:nvPicPr>
        <p:blipFill rotWithShape="1">
          <a:blip r:embed="rId3" cstate="email">
            <a:extLst>
              <a:ext uri="{28A0092B-C50C-407E-A947-70E740481C1C}">
                <a14:useLocalDpi xmlns:a14="http://schemas.microsoft.com/office/drawing/2010/main"/>
              </a:ext>
            </a:extLst>
          </a:blip>
          <a:srcRect/>
          <a:stretch/>
        </p:blipFill>
        <p:spPr bwMode="auto">
          <a:xfrm>
            <a:off x="5715000" y="2351314"/>
            <a:ext cx="3097924" cy="3082835"/>
          </a:xfrm>
          <a:prstGeom prst="rect">
            <a:avLst/>
          </a:prstGeom>
          <a:noFill/>
          <a:ln w="38100">
            <a:solidFill>
              <a:srgbClr val="17375E"/>
            </a:solidFill>
          </a:ln>
        </p:spPr>
      </p:pic>
      <p:sp>
        <p:nvSpPr>
          <p:cNvPr id="6" name="Date Placeholder 5"/>
          <p:cNvSpPr>
            <a:spLocks noGrp="1"/>
          </p:cNvSpPr>
          <p:nvPr>
            <p:ph type="dt" sz="half" idx="2"/>
          </p:nvPr>
        </p:nvSpPr>
        <p:spPr>
          <a:xfrm>
            <a:off x="6553200" y="6400800"/>
            <a:ext cx="2133600" cy="365125"/>
          </a:xfrm>
        </p:spPr>
        <p:txBody>
          <a:bodyPr/>
          <a:lstStyle/>
          <a:p>
            <a:pPr algn="r"/>
            <a:r>
              <a:rPr lang="en-US" smtClean="0"/>
              <a:t>USDA APHIS and CFSPH</a:t>
            </a:r>
            <a:endParaRPr lang="en-US" dirty="0"/>
          </a:p>
        </p:txBody>
      </p:sp>
      <p:sp>
        <p:nvSpPr>
          <p:cNvPr id="7" name="Footer Placeholder 6"/>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8" name="Slide Number Placeholder 7"/>
          <p:cNvSpPr>
            <a:spLocks noGrp="1"/>
          </p:cNvSpPr>
          <p:nvPr>
            <p:ph type="sldNum" sz="quarter" idx="4"/>
          </p:nvPr>
        </p:nvSpPr>
        <p:spPr/>
        <p:txBody>
          <a:bodyPr/>
          <a:lstStyle/>
          <a:p>
            <a:fld id="{E4B983C0-672C-44C6-B0B9-936542BF9B9F}" type="slidenum">
              <a:rPr lang="en-US" smtClean="0"/>
              <a:t>9</a:t>
            </a:fld>
            <a:endParaRPr lang="en-US"/>
          </a:p>
        </p:txBody>
      </p:sp>
    </p:spTree>
    <p:extLst>
      <p:ext uri="{BB962C8B-B14F-4D97-AF65-F5344CB8AC3E}">
        <p14:creationId xmlns:p14="http://schemas.microsoft.com/office/powerpoint/2010/main" val="24534575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3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FAD_PReP_NAHEMS_PPT_2013-11 LogoFix</Template>
  <TotalTime>3230</TotalTime>
  <Words>6388</Words>
  <Application>Microsoft Office PowerPoint</Application>
  <PresentationFormat>On-screen Show (4:3)</PresentationFormat>
  <Paragraphs>346</Paragraphs>
  <Slides>31</Slides>
  <Notes>31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ＭＳ Ｐゴシック</vt:lpstr>
      <vt:lpstr>Arial</vt:lpstr>
      <vt:lpstr>Calibri</vt:lpstr>
      <vt:lpstr>Verdana</vt:lpstr>
      <vt:lpstr>FAD PReP PPT Template 2011-10</vt:lpstr>
      <vt:lpstr>Wildlife Management and Vector Control for an FAD Response in Domestic Livestock </vt:lpstr>
      <vt:lpstr>This Presentation</vt:lpstr>
      <vt:lpstr>Definitions - OIE</vt:lpstr>
      <vt:lpstr>Definitions cont’d</vt:lpstr>
      <vt:lpstr>Definitions cont’d</vt:lpstr>
      <vt:lpstr>USDA APHIS Authorities for Responding to an FAD Outbreak in Domestic Livestock</vt:lpstr>
      <vt:lpstr>APHIS Authority </vt:lpstr>
      <vt:lpstr>Relevance of Wildlife in an FAD Outbreak in Domestic Livestock  or Poultry</vt:lpstr>
      <vt:lpstr>Epidemiological Factors</vt:lpstr>
      <vt:lpstr>Epidemiological Factors cont’d</vt:lpstr>
      <vt:lpstr>International Trade Implications</vt:lpstr>
      <vt:lpstr>Roles and Responsibilities</vt:lpstr>
      <vt:lpstr>Wildlife Management Methods and Plans in an FAD Outbreak in Domestic Livestock</vt:lpstr>
      <vt:lpstr>Steps of Wildlife Management</vt:lpstr>
      <vt:lpstr>Assessing Wildlife</vt:lpstr>
      <vt:lpstr>Disease Surveillance</vt:lpstr>
      <vt:lpstr>Contain and Control Wildlife </vt:lpstr>
      <vt:lpstr>Animal and Personnel Safety</vt:lpstr>
      <vt:lpstr>Demonstrating Disease Freedom</vt:lpstr>
      <vt:lpstr>Developing a Wildlife Management Plan</vt:lpstr>
      <vt:lpstr>Factors to Consider</vt:lpstr>
      <vt:lpstr>Personnel, Equipment, Reporting</vt:lpstr>
      <vt:lpstr>Vector Control in an FAD Outbreak in Domestic Livestock</vt:lpstr>
      <vt:lpstr>Vector-borne FADs</vt:lpstr>
      <vt:lpstr>Methods of Vector Control</vt:lpstr>
      <vt:lpstr>Other Response Activities</vt:lpstr>
      <vt:lpstr>Response Activities</vt:lpstr>
      <vt:lpstr>For More Information</vt:lpstr>
      <vt:lpstr>Guidelines Content</vt:lpstr>
      <vt:lpstr>Guidelines Content</vt:lpstr>
      <vt:lpstr>Acknowledgments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Wildlife Management &amp; Vector Control</dc:title>
  <dc:creator>CFSPH Student [CFSPH]</dc:creator>
  <cp:lastModifiedBy>Smith, Abbey L</cp:lastModifiedBy>
  <cp:revision>172</cp:revision>
  <cp:lastPrinted>2014-09-10T13:16:33Z</cp:lastPrinted>
  <dcterms:created xsi:type="dcterms:W3CDTF">2014-08-21T13:31:26Z</dcterms:created>
  <dcterms:modified xsi:type="dcterms:W3CDTF">2016-07-05T21:22:55Z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67A35043-E6A5-483B-9B23-63707F61DEB3</vt:lpwstr>
  </property>
  <property fmtid="{D5CDD505-2E9C-101B-9397-08002B2CF9AE}" pid="3" name="ArticulatePath">
    <vt:lpwstr>FAD-PReP_NAHEMS_PPT_WILD_1_Overview_FINAL_13Nov2014 (3)</vt:lpwstr>
  </property>
</Properties>
</file>