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Lst>
  <p:notesMasterIdLst>
    <p:notesMasterId r:id="rId23"/>
  </p:notesMasterIdLst>
  <p:sldIdLst>
    <p:sldId id="257" r:id="rId2"/>
    <p:sldId id="286" r:id="rId3"/>
    <p:sldId id="258" r:id="rId4"/>
    <p:sldId id="259" r:id="rId5"/>
    <p:sldId id="272" r:id="rId6"/>
    <p:sldId id="273" r:id="rId7"/>
    <p:sldId id="277" r:id="rId8"/>
    <p:sldId id="275" r:id="rId9"/>
    <p:sldId id="276" r:id="rId10"/>
    <p:sldId id="264" r:id="rId11"/>
    <p:sldId id="265" r:id="rId12"/>
    <p:sldId id="280" r:id="rId13"/>
    <p:sldId id="281" r:id="rId14"/>
    <p:sldId id="282" r:id="rId15"/>
    <p:sldId id="283" r:id="rId16"/>
    <p:sldId id="284" r:id="rId17"/>
    <p:sldId id="285" r:id="rId18"/>
    <p:sldId id="268" r:id="rId19"/>
    <p:sldId id="269" r:id="rId20"/>
    <p:sldId id="270" r:id="rId21"/>
    <p:sldId id="27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utoma, Patricia J" initials="PJ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418" autoAdjust="0"/>
  </p:normalViewPr>
  <p:slideViewPr>
    <p:cSldViewPr>
      <p:cViewPr>
        <p:scale>
          <a:sx n="61" d="100"/>
          <a:sy n="61" d="100"/>
        </p:scale>
        <p:origin x="-1589" y="-58"/>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E02C0B-FA44-42F6-B1FC-94C40C530EF3}" type="datetimeFigureOut">
              <a:rPr lang="en-US" smtClean="0"/>
              <a:t>12/11/2014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6FF80F-7DB7-48C9-909E-5AE80D8A7A5A}" type="slidenum">
              <a:rPr lang="en-US" smtClean="0"/>
              <a:t>‹#›</a:t>
            </a:fld>
            <a:endParaRPr lang="en-US"/>
          </a:p>
        </p:txBody>
      </p:sp>
    </p:spTree>
    <p:extLst>
      <p:ext uri="{BB962C8B-B14F-4D97-AF65-F5344CB8AC3E}">
        <p14:creationId xmlns:p14="http://schemas.microsoft.com/office/powerpoint/2010/main" val="2092158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control of a foreign animal disease outbreak may require large-scale vaccination of livestock and other domestic animals to minimize the impact on animal and public health, ensure continuity of the U.S. food supply, and minimize the economic impact on food producers. The principles discussed in this presentation are intended to provide general information to conduct large-scale vaccination of a variety of domestic animal species as may be required in an animal health emergency. Decisions regarding the choice of vaccine and the selection of animals to vaccinate will vary with the disease involved, species affected and the stage of the outbreak, and may change as the situation evolves. As always, it is important to evaluate each situation and adjust procedures to the risks present in the situation. [This information was derived from the Foreign Animal Disease Preparedness and Response (FAD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)/National Animal Health Emergency Management System (NAHEMS) Guidelines: Vaccination of Contagious Diseases (2014)].</a:t>
            </a:r>
            <a:endParaRPr lang="en-US" dirty="0"/>
          </a:p>
        </p:txBody>
      </p:sp>
      <p:sp>
        <p:nvSpPr>
          <p:cNvPr id="4" name="Slide Number Placeholder 3"/>
          <p:cNvSpPr>
            <a:spLocks noGrp="1"/>
          </p:cNvSpPr>
          <p:nvPr>
            <p:ph type="sldNum" sz="quarter" idx="10"/>
          </p:nvPr>
        </p:nvSpPr>
        <p:spPr/>
        <p:txBody>
          <a:bodyPr/>
          <a:lstStyle/>
          <a:p>
            <a:fld id="{156FF80F-7DB7-48C9-909E-5AE80D8A7A5A}" type="slidenum">
              <a:rPr lang="en-US" smtClean="0"/>
              <a:t>1</a:t>
            </a:fld>
            <a:endParaRPr lang="en-US"/>
          </a:p>
        </p:txBody>
      </p:sp>
    </p:spTree>
    <p:extLst>
      <p:ext uri="{BB962C8B-B14F-4D97-AF65-F5344CB8AC3E}">
        <p14:creationId xmlns:p14="http://schemas.microsoft.com/office/powerpoint/2010/main" val="4017143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Strategies for the response to, and management of, an FAD outbreak will change as the outbreak progresses and will depend upon the magnitude, location, other characteristics of the outbreak, as well as vaccine availability. At the beginning of an outbreak, and in a small outbreak, the highest priority is to take all measures possible to prevent disease spread, to stamp-out the disease as rapidly as possible, and to reestablish the nation as free of the disease. However, particularly as an outbreak grows, it is of the highest priority to ensure that the response to the disease outbreak does not cause more damage or disruption than the disease itself.</a:t>
            </a:r>
            <a:endParaRPr lang="en-US" baseline="0" dirty="0" smtClean="0"/>
          </a:p>
        </p:txBody>
      </p:sp>
      <p:sp>
        <p:nvSpPr>
          <p:cNvPr id="4" name="Slide Number Placeholder 3"/>
          <p:cNvSpPr>
            <a:spLocks noGrp="1"/>
          </p:cNvSpPr>
          <p:nvPr>
            <p:ph type="sldNum" sz="quarter" idx="10"/>
          </p:nvPr>
        </p:nvSpPr>
        <p:spPr/>
        <p:txBody>
          <a:bodyPr/>
          <a:lstStyle/>
          <a:p>
            <a:fld id="{156FF80F-7DB7-48C9-909E-5AE80D8A7A5A}" type="slidenum">
              <a:rPr lang="en-US" smtClean="0"/>
              <a:t>10</a:t>
            </a:fld>
            <a:endParaRPr lang="en-US"/>
          </a:p>
        </p:txBody>
      </p:sp>
    </p:spTree>
    <p:extLst>
      <p:ext uri="{BB962C8B-B14F-4D97-AF65-F5344CB8AC3E}">
        <p14:creationId xmlns:p14="http://schemas.microsoft.com/office/powerpoint/2010/main" val="3905933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Initially or with a small outbreak, depopulating livestock without vaccinating animals may be the most effective approach to control, contain, and eradicate the disease. Vaccination may also be inappropriate or impractical in instances where sufficient quantities of vaccine are not readily available or when</a:t>
            </a:r>
            <a:r>
              <a:rPr lang="en-US" baseline="0" dirty="0" smtClean="0"/>
              <a:t> </a:t>
            </a:r>
            <a:r>
              <a:rPr lang="en-US" dirty="0" smtClean="0"/>
              <a:t>vaccinated animals cannot be distinguished from naturally infected animals.  If</a:t>
            </a:r>
            <a:r>
              <a:rPr lang="en-US" baseline="0" dirty="0" smtClean="0"/>
              <a:t> available, the use of </a:t>
            </a:r>
            <a:r>
              <a:rPr lang="en-US" dirty="0" smtClean="0"/>
              <a:t>DIVA (Differentiating Infected from Vaccinated Animals) vaccines can prevent confusion over vaccinated vs infected animals, and facilitate the rapid elimination of a pathogen during an outbreak, while minimizing interruptions in animal trade. A vaccination strategy may be considered to prevent spread of the disease and minimize the number of animals depopulated, depending on epidemiological information, availability of effective and sufficient vaccine (DIVA vaccine is preferable), and considering the economic impact (including disease-free status of the decision). </a:t>
            </a:r>
          </a:p>
          <a:p>
            <a:endParaRPr lang="en-US" dirty="0"/>
          </a:p>
        </p:txBody>
      </p:sp>
      <p:sp>
        <p:nvSpPr>
          <p:cNvPr id="4" name="Slide Number Placeholder 3"/>
          <p:cNvSpPr>
            <a:spLocks noGrp="1"/>
          </p:cNvSpPr>
          <p:nvPr>
            <p:ph type="sldNum" sz="quarter" idx="10"/>
          </p:nvPr>
        </p:nvSpPr>
        <p:spPr/>
        <p:txBody>
          <a:bodyPr/>
          <a:lstStyle/>
          <a:p>
            <a:fld id="{156FF80F-7DB7-48C9-909E-5AE80D8A7A5A}" type="slidenum">
              <a:rPr lang="en-US" smtClean="0"/>
              <a:t>11</a:t>
            </a:fld>
            <a:endParaRPr lang="en-US"/>
          </a:p>
        </p:txBody>
      </p:sp>
    </p:spTree>
    <p:extLst>
      <p:ext uri="{BB962C8B-B14F-4D97-AF65-F5344CB8AC3E}">
        <p14:creationId xmlns:p14="http://schemas.microsoft.com/office/powerpoint/2010/main" val="3234471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five strategies for the control and eradication of a highly contagious FAD in domestic livestock or poultry; these strategies are not mutually exclusive; 4 of the 5 include emergency vaccination. These include:</a:t>
            </a:r>
          </a:p>
          <a:p>
            <a:pPr marL="171450" indent="-171450">
              <a:buFont typeface="Arial" panose="020B0604020202020204" pitchFamily="34" charset="0"/>
              <a:buChar char="•"/>
            </a:pPr>
            <a:r>
              <a:rPr lang="en-US" dirty="0" smtClean="0"/>
              <a:t>Stamping-out</a:t>
            </a:r>
            <a:r>
              <a:rPr lang="en-US" baseline="0" dirty="0" smtClean="0"/>
              <a:t> (no vaccination program is implemented)</a:t>
            </a:r>
            <a:r>
              <a:rPr lang="en-US" dirty="0" smtClean="0"/>
              <a:t>;</a:t>
            </a:r>
          </a:p>
          <a:p>
            <a:pPr marL="171450" indent="-171450">
              <a:buFont typeface="Arial" panose="020B0604020202020204" pitchFamily="34" charset="0"/>
              <a:buChar char="•"/>
            </a:pPr>
            <a:r>
              <a:rPr lang="en-US" dirty="0" smtClean="0"/>
              <a:t>Stamping-out modified with emergency vaccination to kill;</a:t>
            </a:r>
          </a:p>
          <a:p>
            <a:pPr marL="171450" indent="-171450">
              <a:buFont typeface="Arial" panose="020B0604020202020204" pitchFamily="34" charset="0"/>
              <a:buChar char="•"/>
            </a:pPr>
            <a:r>
              <a:rPr lang="en-US" dirty="0" smtClean="0"/>
              <a:t>Stamping-out modified with emergency vaccination to slaughter;</a:t>
            </a:r>
          </a:p>
          <a:p>
            <a:pPr marL="171450" indent="-171450">
              <a:buFont typeface="Arial" panose="020B0604020202020204" pitchFamily="34" charset="0"/>
              <a:buChar char="•"/>
            </a:pPr>
            <a:r>
              <a:rPr lang="en-US" dirty="0" smtClean="0"/>
              <a:t>Stamping-out modified with emergency vaccination to live;</a:t>
            </a:r>
          </a:p>
          <a:p>
            <a:pPr marL="171450" indent="-171450">
              <a:buFont typeface="Arial" panose="020B0604020202020204" pitchFamily="34" charset="0"/>
              <a:buChar char="•"/>
            </a:pPr>
            <a:r>
              <a:rPr lang="en-US" dirty="0" smtClean="0"/>
              <a:t>Emergency vaccination to live without stamping-out. </a:t>
            </a:r>
          </a:p>
          <a:p>
            <a:r>
              <a:rPr lang="en-US" dirty="0" smtClean="0"/>
              <a:t>For more detailed information, please see, </a:t>
            </a:r>
            <a:r>
              <a:rPr lang="en-US" i="1" dirty="0" smtClean="0"/>
              <a:t>Foreign Animal Disease Framework: Response Strategies (FAD </a:t>
            </a:r>
            <a:r>
              <a:rPr lang="en-US" i="1" dirty="0" err="1" smtClean="0"/>
              <a:t>PReP</a:t>
            </a:r>
            <a:r>
              <a:rPr lang="en-US" i="1" dirty="0" smtClean="0"/>
              <a:t> Manual 2-0).</a:t>
            </a:r>
          </a:p>
          <a:p>
            <a:endParaRPr lang="en-US" dirty="0"/>
          </a:p>
        </p:txBody>
      </p:sp>
      <p:sp>
        <p:nvSpPr>
          <p:cNvPr id="4" name="Slide Number Placeholder 3"/>
          <p:cNvSpPr>
            <a:spLocks noGrp="1"/>
          </p:cNvSpPr>
          <p:nvPr>
            <p:ph type="sldNum" sz="quarter" idx="10"/>
          </p:nvPr>
        </p:nvSpPr>
        <p:spPr/>
        <p:txBody>
          <a:bodyPr/>
          <a:lstStyle/>
          <a:p>
            <a:fld id="{156FF80F-7DB7-48C9-909E-5AE80D8A7A5A}" type="slidenum">
              <a:rPr lang="en-US" smtClean="0"/>
              <a:t>12</a:t>
            </a:fld>
            <a:endParaRPr lang="en-US"/>
          </a:p>
        </p:txBody>
      </p:sp>
    </p:spTree>
    <p:extLst>
      <p:ext uri="{BB962C8B-B14F-4D97-AF65-F5344CB8AC3E}">
        <p14:creationId xmlns:p14="http://schemas.microsoft.com/office/powerpoint/2010/main" val="3066362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Stamping-out is defined as the depopulation of clinically affected and in-contact susceptible animals. Stamping-out has been a common approach in a number of past FAD outbreaks. This strategy is most appropriate if the outbreak is contained to a jurisdictional area or a region in which the FAD can be readily contained and further dissemination of the agent is unlikely.</a:t>
            </a:r>
            <a:endParaRPr lang="en-US" dirty="0"/>
          </a:p>
        </p:txBody>
      </p:sp>
      <p:sp>
        <p:nvSpPr>
          <p:cNvPr id="4" name="Slide Number Placeholder 3"/>
          <p:cNvSpPr>
            <a:spLocks noGrp="1"/>
          </p:cNvSpPr>
          <p:nvPr>
            <p:ph type="sldNum" sz="quarter" idx="10"/>
          </p:nvPr>
        </p:nvSpPr>
        <p:spPr/>
        <p:txBody>
          <a:bodyPr/>
          <a:lstStyle/>
          <a:p>
            <a:fld id="{156FF80F-7DB7-48C9-909E-5AE80D8A7A5A}" type="slidenum">
              <a:rPr lang="en-US" smtClean="0"/>
              <a:t>13</a:t>
            </a:fld>
            <a:endParaRPr lang="en-US"/>
          </a:p>
        </p:txBody>
      </p:sp>
    </p:spTree>
    <p:extLst>
      <p:ext uri="{BB962C8B-B14F-4D97-AF65-F5344CB8AC3E}">
        <p14:creationId xmlns:p14="http://schemas.microsoft.com/office/powerpoint/2010/main" val="3541717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Stamping-Out Modified with Emergency Vaccination to Kill is a suppressive emergency vaccination strategy. It involves the depopulation of clinically affected and in-contact susceptible animals and vaccination of at-risk animals, with subsequent depopulation and disposal of vaccinated animals at a later date. Targeted populations may be susceptible animals in high-risk locations. Ring or regional vaccination around an Infected Premises or Infected Zone is a frequently cited example of this strategy.</a:t>
            </a:r>
            <a:endParaRPr lang="en-US" dirty="0"/>
          </a:p>
        </p:txBody>
      </p:sp>
      <p:sp>
        <p:nvSpPr>
          <p:cNvPr id="4" name="Slide Number Placeholder 3"/>
          <p:cNvSpPr>
            <a:spLocks noGrp="1"/>
          </p:cNvSpPr>
          <p:nvPr>
            <p:ph type="sldNum" sz="quarter" idx="10"/>
          </p:nvPr>
        </p:nvSpPr>
        <p:spPr/>
        <p:txBody>
          <a:bodyPr/>
          <a:lstStyle/>
          <a:p>
            <a:fld id="{156FF80F-7DB7-48C9-909E-5AE80D8A7A5A}" type="slidenum">
              <a:rPr lang="en-US" smtClean="0"/>
              <a:t>14</a:t>
            </a:fld>
            <a:endParaRPr lang="en-US"/>
          </a:p>
        </p:txBody>
      </p:sp>
    </p:spTree>
    <p:extLst>
      <p:ext uri="{BB962C8B-B14F-4D97-AF65-F5344CB8AC3E}">
        <p14:creationId xmlns:p14="http://schemas.microsoft.com/office/powerpoint/2010/main" val="1151549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second suppressive strategy that involves the depopulation of clinically affected and in-contact susceptible animals and vaccination of at-risk animals, with subsequent slaughter and processing of vaccinated animals at a later date, if animals are eligible for slaughter under USDA Food Safety and Inspection Service (FSIS) authority and rules and/or State and Tribal authority and rules. In comparison with vaccinate-to-kill, the targeted populations may be similar, however, the disposition of the vaccinated animals is different. </a:t>
            </a:r>
            <a:endParaRPr lang="en-US" dirty="0"/>
          </a:p>
        </p:txBody>
      </p:sp>
      <p:sp>
        <p:nvSpPr>
          <p:cNvPr id="4" name="Slide Number Placeholder 3"/>
          <p:cNvSpPr>
            <a:spLocks noGrp="1"/>
          </p:cNvSpPr>
          <p:nvPr>
            <p:ph type="sldNum" sz="quarter" idx="10"/>
          </p:nvPr>
        </p:nvSpPr>
        <p:spPr/>
        <p:txBody>
          <a:bodyPr/>
          <a:lstStyle/>
          <a:p>
            <a:fld id="{156FF80F-7DB7-48C9-909E-5AE80D8A7A5A}" type="slidenum">
              <a:rPr lang="en-US" smtClean="0"/>
              <a:t>15</a:t>
            </a:fld>
            <a:endParaRPr lang="en-US"/>
          </a:p>
        </p:txBody>
      </p:sp>
    </p:spTree>
    <p:extLst>
      <p:ext uri="{BB962C8B-B14F-4D97-AF65-F5344CB8AC3E}">
        <p14:creationId xmlns:p14="http://schemas.microsoft.com/office/powerpoint/2010/main" val="504973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Stamping-Out Modified with Emergency Vaccination to Live is a protective emergency vaccination strategy. It involves the depopulation of clinically affected and in-contact susceptible animals and vaccination of at-risk animals, without subsequent depopulation or slaughter of vaccinated animals because of their vaccination status. Vaccinated animals intended for breeding, slaughter, milking, or other purpose live out their useful lives. If animals are intended for slaughter, animals must be eligible for slaughter under USDA FSIS authority and rules and/or State and Tribal authority and rules. The targeted population is non-infected animals including valuable genetic stock, long-lived production animals, or areas with a high-density population of susceptible animals at high risk of becoming infected.</a:t>
            </a:r>
            <a:endParaRPr lang="en-US" dirty="0"/>
          </a:p>
        </p:txBody>
      </p:sp>
      <p:sp>
        <p:nvSpPr>
          <p:cNvPr id="4" name="Slide Number Placeholder 3"/>
          <p:cNvSpPr>
            <a:spLocks noGrp="1"/>
          </p:cNvSpPr>
          <p:nvPr>
            <p:ph type="sldNum" sz="quarter" idx="10"/>
          </p:nvPr>
        </p:nvSpPr>
        <p:spPr/>
        <p:txBody>
          <a:bodyPr/>
          <a:lstStyle/>
          <a:p>
            <a:fld id="{156FF80F-7DB7-48C9-909E-5AE80D8A7A5A}" type="slidenum">
              <a:rPr lang="en-US" smtClean="0"/>
              <a:t>16</a:t>
            </a:fld>
            <a:endParaRPr lang="en-US"/>
          </a:p>
        </p:txBody>
      </p:sp>
    </p:spTree>
    <p:extLst>
      <p:ext uri="{BB962C8B-B14F-4D97-AF65-F5344CB8AC3E}">
        <p14:creationId xmlns:p14="http://schemas.microsoft.com/office/powerpoint/2010/main" val="1107465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Emergency Vaccination to Live Without Stamping-Out is a strategy reserved for a disease outbreak in which the disease is widely disseminated across the United States, affecting many animal industries. Resources are not available for stamping-out, and a policy decision has been made not to stamp-out. This strategy is highly unlikely to be employed initially in an FAD outbreak response. However, if the scope of an outbreak expands to a point that the use of resources for the other strategies is no longer feasible, the decision might be made to implement vaccination to live without stamping out. The FAD may be managed as an endemic disease.</a:t>
            </a:r>
            <a:endParaRPr lang="en-US" dirty="0"/>
          </a:p>
        </p:txBody>
      </p:sp>
      <p:sp>
        <p:nvSpPr>
          <p:cNvPr id="4" name="Slide Number Placeholder 3"/>
          <p:cNvSpPr>
            <a:spLocks noGrp="1"/>
          </p:cNvSpPr>
          <p:nvPr>
            <p:ph type="sldNum" sz="quarter" idx="10"/>
          </p:nvPr>
        </p:nvSpPr>
        <p:spPr/>
        <p:txBody>
          <a:bodyPr/>
          <a:lstStyle/>
          <a:p>
            <a:fld id="{156FF80F-7DB7-48C9-909E-5AE80D8A7A5A}" type="slidenum">
              <a:rPr lang="en-US" smtClean="0"/>
              <a:t>17</a:t>
            </a:fld>
            <a:endParaRPr lang="en-US"/>
          </a:p>
        </p:txBody>
      </p:sp>
    </p:spTree>
    <p:extLst>
      <p:ext uri="{BB962C8B-B14F-4D97-AF65-F5344CB8AC3E}">
        <p14:creationId xmlns:p14="http://schemas.microsoft.com/office/powerpoint/2010/main" val="3281949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an animal health emergency, responders may be required to perform large-scale vaccination of food animals and other livestock. Implementing a successful vaccination program</a:t>
            </a:r>
            <a:r>
              <a:rPr lang="en-US" baseline="0" dirty="0" smtClean="0"/>
              <a:t> which will help contain the spread of disease</a:t>
            </a:r>
            <a:r>
              <a:rPr lang="en-US" dirty="0" smtClean="0"/>
              <a:t> depends on:</a:t>
            </a:r>
          </a:p>
          <a:p>
            <a:pPr marL="171450" indent="-171450">
              <a:buFont typeface="Arial" panose="020B0604020202020204" pitchFamily="34" charset="0"/>
              <a:buChar char="•"/>
            </a:pPr>
            <a:r>
              <a:rPr lang="en-US" dirty="0" smtClean="0"/>
              <a:t>Proper vaccine handling and storage</a:t>
            </a:r>
          </a:p>
          <a:p>
            <a:pPr marL="171450" indent="-171450">
              <a:buFont typeface="Arial" panose="020B0604020202020204" pitchFamily="34" charset="0"/>
              <a:buChar char="•"/>
            </a:pPr>
            <a:r>
              <a:rPr lang="en-US" dirty="0" smtClean="0"/>
              <a:t>Correct administration protocols</a:t>
            </a:r>
          </a:p>
          <a:p>
            <a:pPr marL="171450" indent="-171450">
              <a:buFont typeface="Arial" panose="020B0604020202020204" pitchFamily="34" charset="0"/>
              <a:buChar char="•"/>
            </a:pPr>
            <a:r>
              <a:rPr lang="en-US" dirty="0" smtClean="0"/>
              <a:t>Appropriate animal handling methods</a:t>
            </a:r>
          </a:p>
          <a:p>
            <a:pPr marL="171450" indent="-171450">
              <a:buFont typeface="Arial" panose="020B0604020202020204" pitchFamily="34" charset="0"/>
              <a:buChar char="•"/>
            </a:pPr>
            <a:r>
              <a:rPr lang="en-US" dirty="0" smtClean="0"/>
              <a:t>Applicable biosecurity procedures</a:t>
            </a:r>
          </a:p>
          <a:p>
            <a:pPr marL="0" indent="0">
              <a:buFont typeface="Arial" panose="020B0604020202020204" pitchFamily="34" charset="0"/>
              <a:buNone/>
            </a:pPr>
            <a:r>
              <a:rPr lang="en-US" dirty="0" smtClean="0"/>
              <a:t>In addition, all response strategies involving vaccination may require vaccinated animal identification and traceability, and the diagnostic capability to differentiate infected from vaccinated animals (DIVA) for movement between zones, interstate commerce, and international trade. The decisions involved in implementing an emergency vaccination plan, as well as movement controls, and an effective, scalable permitting system will be based on information specific to the incident.</a:t>
            </a:r>
            <a:r>
              <a:rPr lang="en-US" baseline="0" dirty="0" smtClean="0"/>
              <a:t> </a:t>
            </a:r>
            <a:r>
              <a:rPr lang="en-US" sz="1200" b="0" i="1" u="none" strike="noStrike" kern="1200" baseline="0" dirty="0" smtClean="0">
                <a:solidFill>
                  <a:schemeClr val="tx1"/>
                </a:solidFill>
                <a:latin typeface="+mn-lt"/>
                <a:ea typeface="+mn-ea"/>
                <a:cs typeface="+mn-cs"/>
              </a:rPr>
              <a:t>This photo depicts tires, wheel wells, and the undercarriage being cleaned and disinfected prior to leaving the premises. Photo source: Carla Huston, Mississippi State University]</a:t>
            </a:r>
            <a:endParaRPr lang="en-US" i="1" dirty="0"/>
          </a:p>
        </p:txBody>
      </p:sp>
      <p:sp>
        <p:nvSpPr>
          <p:cNvPr id="4" name="Slide Number Placeholder 3"/>
          <p:cNvSpPr>
            <a:spLocks noGrp="1"/>
          </p:cNvSpPr>
          <p:nvPr>
            <p:ph type="sldNum" sz="quarter" idx="10"/>
          </p:nvPr>
        </p:nvSpPr>
        <p:spPr/>
        <p:txBody>
          <a:bodyPr/>
          <a:lstStyle/>
          <a:p>
            <a:fld id="{156FF80F-7DB7-48C9-909E-5AE80D8A7A5A}" type="slidenum">
              <a:rPr lang="en-US" smtClean="0"/>
              <a:t>18</a:t>
            </a:fld>
            <a:endParaRPr lang="en-US"/>
          </a:p>
        </p:txBody>
      </p:sp>
    </p:spTree>
    <p:extLst>
      <p:ext uri="{BB962C8B-B14F-4D97-AF65-F5344CB8AC3E}">
        <p14:creationId xmlns:p14="http://schemas.microsoft.com/office/powerpoint/2010/main" val="3375741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More details can be obtained from the sources listed on the slide, available on the USDA website (http://www.aphis.usda.gov/fadprep) and the National Animal Health Emergency Response Corps (NAHERC) Training Site (http://naherc.sws.iastate.edu/).</a:t>
            </a: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ea typeface="ＭＳ Ｐゴシック" pitchFamily="5" charset="-128"/>
                <a:cs typeface="ＭＳ Ｐゴシック" pitchFamily="5" charset="-128"/>
              </a:rPr>
              <a:pPr fontAlgn="base">
                <a:spcBef>
                  <a:spcPct val="0"/>
                </a:spcBef>
                <a:spcAft>
                  <a:spcPct val="0"/>
                </a:spcAft>
                <a:defRPr/>
              </a:pPr>
              <a:t>19</a:t>
            </a:fld>
            <a:endParaRPr lang="en-US">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t>Test Template HANDS 2011-03</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provides information on the following topics:</a:t>
            </a:r>
          </a:p>
          <a:p>
            <a:pPr marL="171450" indent="-171450">
              <a:buFont typeface="Arial" panose="020B0604020202020204" pitchFamily="34" charset="0"/>
              <a:buChar char="•"/>
            </a:pPr>
            <a:r>
              <a:rPr lang="en-US" dirty="0" smtClean="0"/>
              <a:t>Preventing transmission of diseases by applying appropriate biosecurity principles;</a:t>
            </a:r>
          </a:p>
          <a:p>
            <a:pPr marL="171450" indent="-171450">
              <a:buFont typeface="Arial" panose="020B0604020202020204" pitchFamily="34" charset="0"/>
              <a:buChar char="•"/>
            </a:pPr>
            <a:r>
              <a:rPr lang="en-US" dirty="0" smtClean="0"/>
              <a:t>Introducing</a:t>
            </a:r>
            <a:r>
              <a:rPr lang="en-US" baseline="0" dirty="0" smtClean="0"/>
              <a:t> m</a:t>
            </a:r>
            <a:r>
              <a:rPr lang="en-US" dirty="0" smtClean="0"/>
              <a:t>ethods of disease transmission; and </a:t>
            </a:r>
          </a:p>
          <a:p>
            <a:pPr marL="171450" indent="-171450">
              <a:buFont typeface="Arial" panose="020B0604020202020204" pitchFamily="34" charset="0"/>
              <a:buChar char="•"/>
            </a:pPr>
            <a:r>
              <a:rPr lang="en-US" dirty="0" smtClean="0"/>
              <a:t>Describing vaccination strategies that may be employed during a disease outbreak</a:t>
            </a:r>
          </a:p>
          <a:p>
            <a:endParaRPr lang="en-US" dirty="0"/>
          </a:p>
        </p:txBody>
      </p:sp>
      <p:sp>
        <p:nvSpPr>
          <p:cNvPr id="4" name="Slide Number Placeholder 3"/>
          <p:cNvSpPr>
            <a:spLocks noGrp="1"/>
          </p:cNvSpPr>
          <p:nvPr>
            <p:ph type="sldNum" sz="quarter" idx="10"/>
          </p:nvPr>
        </p:nvSpPr>
        <p:spPr/>
        <p:txBody>
          <a:bodyPr/>
          <a:lstStyle/>
          <a:p>
            <a:fld id="{156FF80F-7DB7-48C9-909E-5AE80D8A7A5A}" type="slidenum">
              <a:rPr lang="en-US" smtClean="0"/>
              <a:t>2</a:t>
            </a:fld>
            <a:endParaRPr lang="en-US"/>
          </a:p>
        </p:txBody>
      </p:sp>
    </p:spTree>
    <p:extLst>
      <p:ext uri="{BB962C8B-B14F-4D97-AF65-F5344CB8AC3E}">
        <p14:creationId xmlns:p14="http://schemas.microsoft.com/office/powerpoint/2010/main" val="3058377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The print version of the Guidelines document is an excellent source for more detailed information. In particular, the Guidelines document has listings of additional resources. This slide acknowledges the authors and reviewers of the Guidelines document. It can be accessed at http://www.aphis.usda.gov/fadprep. </a:t>
            </a: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ea typeface="ＭＳ Ｐゴシック" pitchFamily="5" charset="-128"/>
                <a:cs typeface="ＭＳ Ｐゴシック" pitchFamily="5" charset="-128"/>
              </a:rPr>
              <a:pPr fontAlgn="base">
                <a:spcBef>
                  <a:spcPct val="0"/>
                </a:spcBef>
                <a:spcAft>
                  <a:spcPct val="0"/>
                </a:spcAft>
                <a:defRPr/>
              </a:pPr>
              <a:t>20</a:t>
            </a:fld>
            <a:endParaRPr lang="en-US">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t>Test Template HANDS 2011-03</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solidFill>
                  <a:prstClr val="black"/>
                </a:solidFill>
              </a:rPr>
              <a:pPr/>
              <a:t>21</a:t>
            </a:fld>
            <a:endParaRPr lang="en-US">
              <a:solidFill>
                <a:prstClr val="black"/>
              </a:solidFill>
            </a:endParaRPr>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897169">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US Department of Agriculture, Animal and Plant Health Inspection Service, Veterinary Services.</a:t>
            </a:r>
            <a:endParaRPr lang="en-US" dirty="0" smtClean="0"/>
          </a:p>
        </p:txBody>
      </p:sp>
      <p:sp>
        <p:nvSpPr>
          <p:cNvPr id="5" name="Footer Placeholder 4"/>
          <p:cNvSpPr>
            <a:spLocks noGrp="1"/>
          </p:cNvSpPr>
          <p:nvPr>
            <p:ph type="ftr" sz="quarter" idx="10"/>
          </p:nvPr>
        </p:nvSpPr>
        <p:spPr/>
        <p:txBody>
          <a:bodyPr/>
          <a:lstStyle/>
          <a:p>
            <a:r>
              <a:rPr lang="en-US" smtClean="0">
                <a:solidFill>
                  <a:prstClr val="black"/>
                </a:solidFill>
              </a:rPr>
              <a:t>MSP, CFSPH - 2010</a:t>
            </a:r>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with other procedures where many animals are handled in a short period of time, any mass vaccination program has the potential to spread diseases from animal to animal or from premises to premises if appropriate precautions are not taken. Emergency vaccination programs will target unaffected animals on clean premises. However, transmission of both endemic disease and foreign highly contagious diseases must be considered. Personnel engaged in vaccination activities need to follow appropriate biosecurity measures to ensure they are not transmitting diseases from one animal population to another by way of equipment, clothing, vehicles,</a:t>
            </a:r>
            <a:r>
              <a:rPr lang="en-US" baseline="0" dirty="0" smtClean="0"/>
              <a:t> or personnel</a:t>
            </a:r>
            <a:r>
              <a:rPr lang="en-US" dirty="0" smtClean="0"/>
              <a:t>. Biosecurity protocols may include general practices as well as those targeted at specific pathogens. </a:t>
            </a:r>
            <a:r>
              <a:rPr lang="en-US" i="1" dirty="0" smtClean="0"/>
              <a:t>[</a:t>
            </a:r>
            <a:r>
              <a:rPr lang="en-US" sz="1200" b="0" i="1" u="none" strike="noStrike" kern="1200" baseline="0" dirty="0" smtClean="0">
                <a:solidFill>
                  <a:schemeClr val="tx1"/>
                </a:solidFill>
                <a:latin typeface="+mn-lt"/>
                <a:ea typeface="+mn-ea"/>
                <a:cs typeface="+mn-cs"/>
              </a:rPr>
              <a:t>A photo of a veterinarian putting on new disposable coveralls next to a truck. Photo source: Jane </a:t>
            </a:r>
            <a:r>
              <a:rPr lang="en-US" sz="1200" b="0" i="1" u="none" strike="noStrike" kern="1200" baseline="0" dirty="0" err="1" smtClean="0">
                <a:solidFill>
                  <a:schemeClr val="tx1"/>
                </a:solidFill>
                <a:latin typeface="+mn-lt"/>
                <a:ea typeface="+mn-ea"/>
                <a:cs typeface="+mn-cs"/>
              </a:rPr>
              <a:t>Galyon</a:t>
            </a:r>
            <a:r>
              <a:rPr lang="en-US" sz="1200" b="0" i="1" u="none" strike="noStrike" kern="1200" baseline="0" dirty="0" smtClean="0">
                <a:solidFill>
                  <a:schemeClr val="tx1"/>
                </a:solidFill>
                <a:latin typeface="+mn-lt"/>
                <a:ea typeface="+mn-ea"/>
                <a:cs typeface="+mn-cs"/>
              </a:rPr>
              <a:t>, Iowa State University]</a:t>
            </a:r>
            <a:endParaRPr lang="en-US" i="1" dirty="0"/>
          </a:p>
        </p:txBody>
      </p:sp>
      <p:sp>
        <p:nvSpPr>
          <p:cNvPr id="4" name="Slide Number Placeholder 3"/>
          <p:cNvSpPr>
            <a:spLocks noGrp="1"/>
          </p:cNvSpPr>
          <p:nvPr>
            <p:ph type="sldNum" sz="quarter" idx="10"/>
          </p:nvPr>
        </p:nvSpPr>
        <p:spPr/>
        <p:txBody>
          <a:bodyPr/>
          <a:lstStyle/>
          <a:p>
            <a:fld id="{156FF80F-7DB7-48C9-909E-5AE80D8A7A5A}" type="slidenum">
              <a:rPr lang="en-US" smtClean="0"/>
              <a:t>3</a:t>
            </a:fld>
            <a:endParaRPr lang="en-US"/>
          </a:p>
        </p:txBody>
      </p:sp>
    </p:spTree>
    <p:extLst>
      <p:ext uri="{BB962C8B-B14F-4D97-AF65-F5344CB8AC3E}">
        <p14:creationId xmlns:p14="http://schemas.microsoft.com/office/powerpoint/2010/main" val="504201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Pathogenic agents and disease can be spread by five main methods: oral, aerosol, direct contact, fomites, and vectors. Vaccination efforts have the potential to alter the risk of exposure to disease, directly or indirectly, by all five methods. Following appropriate biosecurity protocols, such as using disposable equipment where feasible, disposing of waste appropriately, and cleaning and disinfecting reusable equipment and clothing are all crucial to reducing disease transmission. </a:t>
            </a:r>
            <a:endParaRPr lang="en-US" dirty="0"/>
          </a:p>
        </p:txBody>
      </p:sp>
      <p:sp>
        <p:nvSpPr>
          <p:cNvPr id="4" name="Slide Number Placeholder 3"/>
          <p:cNvSpPr>
            <a:spLocks noGrp="1"/>
          </p:cNvSpPr>
          <p:nvPr>
            <p:ph type="sldNum" sz="quarter" idx="10"/>
          </p:nvPr>
        </p:nvSpPr>
        <p:spPr/>
        <p:txBody>
          <a:bodyPr/>
          <a:lstStyle/>
          <a:p>
            <a:fld id="{156FF80F-7DB7-48C9-909E-5AE80D8A7A5A}" type="slidenum">
              <a:rPr lang="en-US" smtClean="0"/>
              <a:t>4</a:t>
            </a:fld>
            <a:endParaRPr lang="en-US"/>
          </a:p>
        </p:txBody>
      </p:sp>
    </p:spTree>
    <p:extLst>
      <p:ext uri="{BB962C8B-B14F-4D97-AF65-F5344CB8AC3E}">
        <p14:creationId xmlns:p14="http://schemas.microsoft.com/office/powerpoint/2010/main" val="3990811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Personnel, especially mobile vaccination crews moving from facility to facility, must be especially careful to reduce disease transmission on fomites. Pathogens can be carried from one animal to another, and from one location to another, on responders’ skin and on contaminated outwear. General biological risk management guidelines for emergency vaccination personnel are as follows:</a:t>
            </a:r>
          </a:p>
          <a:p>
            <a:pPr marL="171450" indent="-171450">
              <a:buFont typeface="Arial" pitchFamily="34" charset="0"/>
              <a:buChar char="•"/>
            </a:pPr>
            <a:r>
              <a:rPr lang="en-US" dirty="0" smtClean="0"/>
              <a:t>Keep fingernails trimmed and clean; </a:t>
            </a:r>
          </a:p>
          <a:p>
            <a:pPr marL="171450" indent="-171450">
              <a:buFont typeface="Arial" pitchFamily="34" charset="0"/>
              <a:buChar char="•"/>
            </a:pPr>
            <a:r>
              <a:rPr lang="en-US" dirty="0" smtClean="0"/>
              <a:t>Pull back, tie up, or cover hair to minimize exposure and fomite transmission;  </a:t>
            </a:r>
          </a:p>
          <a:p>
            <a:pPr marL="171450" indent="-171450">
              <a:buFont typeface="Arial" pitchFamily="34" charset="0"/>
              <a:buChar char="•"/>
            </a:pPr>
            <a:r>
              <a:rPr lang="en-US" dirty="0" smtClean="0"/>
              <a:t>Do not wear jewelry; </a:t>
            </a:r>
          </a:p>
          <a:p>
            <a:pPr marL="171450" indent="-171450">
              <a:buFont typeface="Arial" pitchFamily="34" charset="0"/>
              <a:buChar char="•"/>
            </a:pPr>
            <a:r>
              <a:rPr lang="en-US" dirty="0" smtClean="0"/>
              <a:t>Wash hands or change examination gloves between animals, barns, or pens; </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t>
            </a:r>
            <a:r>
              <a:rPr lang="en-US" sz="1200" b="0" i="1" u="none" strike="noStrike" kern="1200" baseline="0" dirty="0" smtClean="0">
                <a:solidFill>
                  <a:schemeClr val="tx1"/>
                </a:solidFill>
                <a:latin typeface="+mn-lt"/>
                <a:ea typeface="+mn-ea"/>
                <a:cs typeface="+mn-cs"/>
              </a:rPr>
              <a:t>This photograph illustrates hand washing as a biosecurity measure. Photo source: </a:t>
            </a:r>
            <a:r>
              <a:rPr lang="en-US" sz="1200" b="0" i="1" u="none" strike="noStrike" kern="1200" baseline="0" dirty="0" err="1" smtClean="0">
                <a:solidFill>
                  <a:schemeClr val="tx1"/>
                </a:solidFill>
                <a:latin typeface="+mn-lt"/>
                <a:ea typeface="+mn-ea"/>
                <a:cs typeface="+mn-cs"/>
              </a:rPr>
              <a:t>Dani</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Ausen</a:t>
            </a:r>
            <a:r>
              <a:rPr lang="en-US" sz="1200" b="0" i="1" u="none" strike="noStrike" kern="1200" baseline="0" dirty="0" smtClean="0">
                <a:solidFill>
                  <a:schemeClr val="tx1"/>
                </a:solidFill>
                <a:latin typeface="+mn-lt"/>
                <a:ea typeface="+mn-ea"/>
                <a:cs typeface="+mn-cs"/>
              </a:rPr>
              <a:t>, Iowa State University]</a:t>
            </a:r>
            <a:endParaRPr lang="en-US" i="1" dirty="0" smtClean="0"/>
          </a:p>
          <a:p>
            <a:endParaRPr lang="en-US" dirty="0"/>
          </a:p>
        </p:txBody>
      </p:sp>
      <p:sp>
        <p:nvSpPr>
          <p:cNvPr id="4" name="Slide Number Placeholder 3"/>
          <p:cNvSpPr>
            <a:spLocks noGrp="1"/>
          </p:cNvSpPr>
          <p:nvPr>
            <p:ph type="sldNum" sz="quarter" idx="10"/>
          </p:nvPr>
        </p:nvSpPr>
        <p:spPr/>
        <p:txBody>
          <a:bodyPr/>
          <a:lstStyle/>
          <a:p>
            <a:fld id="{156FF80F-7DB7-48C9-909E-5AE80D8A7A5A}" type="slidenum">
              <a:rPr lang="en-US" smtClean="0"/>
              <a:t>5</a:t>
            </a:fld>
            <a:endParaRPr lang="en-US"/>
          </a:p>
        </p:txBody>
      </p:sp>
    </p:spTree>
    <p:extLst>
      <p:ext uri="{BB962C8B-B14F-4D97-AF65-F5344CB8AC3E}">
        <p14:creationId xmlns:p14="http://schemas.microsoft.com/office/powerpoint/2010/main" val="769511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a:t>
            </a:r>
            <a:r>
              <a:rPr lang="en-US" baseline="0" dirty="0" smtClean="0"/>
              <a:t> guidelines for personnel include:</a:t>
            </a:r>
          </a:p>
          <a:p>
            <a:pPr marL="171450" indent="-171450">
              <a:buFont typeface="Arial" pitchFamily="34" charset="0"/>
              <a:buChar char="•"/>
            </a:pPr>
            <a:r>
              <a:rPr lang="en-US" dirty="0" smtClean="0"/>
              <a:t>Wear protective clothing or the appropriate level of personal protective equipment (PPE) (i.e., scrubs or coveralls) over personal clothing and change outer clothing when contaminated, or between groups of animals with differing health or immune status, or between facilities as appropriate. </a:t>
            </a:r>
          </a:p>
          <a:p>
            <a:pPr marL="171450" indent="-171450">
              <a:buFont typeface="Arial" pitchFamily="34" charset="0"/>
              <a:buChar char="•"/>
            </a:pPr>
            <a:r>
              <a:rPr lang="en-US" dirty="0" smtClean="0"/>
              <a:t>Wear disposable shoe covers or protective boots (i.e., rubber boots) that are easily cleaned and disinfected. Clean boots in a disinfectant bath before entering and after leaving barns and facilities.</a:t>
            </a:r>
          </a:p>
          <a:p>
            <a:pPr marL="0" indent="0">
              <a:buFont typeface="Arial" pitchFamily="34" charset="0"/>
              <a:buNone/>
            </a:pPr>
            <a:r>
              <a:rPr lang="en-US" i="1" dirty="0" smtClean="0"/>
              <a:t>[This photograph illustrates cleaning boots with a scrub brush</a:t>
            </a:r>
            <a:r>
              <a:rPr lang="en-US" i="1" baseline="0" dirty="0" smtClean="0"/>
              <a:t> in a boot bath</a:t>
            </a:r>
            <a:r>
              <a:rPr lang="en-US" i="1" dirty="0" smtClean="0"/>
              <a:t>. Photo source: Alex </a:t>
            </a:r>
            <a:r>
              <a:rPr lang="en-US" i="1" dirty="0" err="1" smtClean="0"/>
              <a:t>Ramierez</a:t>
            </a:r>
            <a:r>
              <a:rPr lang="en-US" i="1" dirty="0" smtClean="0"/>
              <a:t>, Iowa State University]</a:t>
            </a:r>
          </a:p>
          <a:p>
            <a:pPr marL="0" indent="0">
              <a:buFont typeface="Arial" pitchFamily="34" charset="0"/>
              <a:buNone/>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56FF80F-7DB7-48C9-909E-5AE80D8A7A5A}" type="slidenum">
              <a:rPr lang="en-US" smtClean="0"/>
              <a:t>6</a:t>
            </a:fld>
            <a:endParaRPr lang="en-US"/>
          </a:p>
        </p:txBody>
      </p:sp>
    </p:spTree>
    <p:extLst>
      <p:ext uri="{BB962C8B-B14F-4D97-AF65-F5344CB8AC3E}">
        <p14:creationId xmlns:p14="http://schemas.microsoft.com/office/powerpoint/2010/main" val="2874197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a:t>
            </a:r>
            <a:r>
              <a:rPr lang="en-US" baseline="0" dirty="0" smtClean="0"/>
              <a:t>guidelines for personnel include:</a:t>
            </a:r>
          </a:p>
          <a:p>
            <a:pPr marL="171450" indent="-171450">
              <a:buFont typeface="Arial" pitchFamily="34" charset="0"/>
              <a:buChar char="•"/>
            </a:pPr>
            <a:r>
              <a:rPr lang="en-US" dirty="0" smtClean="0"/>
              <a:t>Keep dirty, contaminated clothing in a plastic bag or bin in a designated “dirty” area of the vehicle until it can be washed.</a:t>
            </a:r>
          </a:p>
          <a:p>
            <a:pPr marL="171450" indent="-171450">
              <a:buFont typeface="Arial" pitchFamily="34" charset="0"/>
              <a:buChar char="•"/>
            </a:pPr>
            <a:r>
              <a:rPr lang="en-US" dirty="0" smtClean="0"/>
              <a:t>Do not wear protective outer clothing home from a facility.</a:t>
            </a:r>
          </a:p>
          <a:p>
            <a:pPr marL="171450" indent="-171450">
              <a:buFont typeface="Arial" pitchFamily="34" charset="0"/>
              <a:buChar char="•"/>
            </a:pPr>
            <a:r>
              <a:rPr lang="en-US" dirty="0" smtClean="0"/>
              <a:t>Shower in and out of large production units when facilities allow.</a:t>
            </a:r>
          </a:p>
          <a:p>
            <a:r>
              <a:rPr lang="en-US" i="1" dirty="0" smtClean="0"/>
              <a:t>[This is a photograph of a dirty bin in the back seat of a truck to keep contaminated</a:t>
            </a:r>
            <a:r>
              <a:rPr lang="en-US" i="1" baseline="0" dirty="0" smtClean="0"/>
              <a:t> clothing separate from clean protective clothing</a:t>
            </a:r>
            <a:r>
              <a:rPr lang="en-US" i="1" dirty="0" smtClean="0"/>
              <a:t>. Photo source: Danelle</a:t>
            </a:r>
            <a:r>
              <a:rPr lang="en-US" i="1" baseline="0" dirty="0" smtClean="0"/>
              <a:t> Bickett-Weddle</a:t>
            </a:r>
            <a:r>
              <a:rPr lang="en-US" i="1" dirty="0" smtClean="0"/>
              <a:t>, Center for Food Security and Public Health, Iowa State University]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56FF80F-7DB7-48C9-909E-5AE80D8A7A5A}" type="slidenum">
              <a:rPr lang="en-US" smtClean="0"/>
              <a:t>7</a:t>
            </a:fld>
            <a:endParaRPr lang="en-US"/>
          </a:p>
        </p:txBody>
      </p:sp>
    </p:spTree>
    <p:extLst>
      <p:ext uri="{BB962C8B-B14F-4D97-AF65-F5344CB8AC3E}">
        <p14:creationId xmlns:p14="http://schemas.microsoft.com/office/powerpoint/2010/main" val="2874197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biosecurity practices to avoid disease transmission include management</a:t>
            </a:r>
            <a:r>
              <a:rPr lang="en-US" baseline="0" dirty="0" smtClean="0"/>
              <a:t> methods, such as:</a:t>
            </a:r>
          </a:p>
          <a:p>
            <a:pPr marL="171450" indent="-171450">
              <a:buFont typeface="Arial" pitchFamily="34" charset="0"/>
              <a:buChar char="•"/>
            </a:pPr>
            <a:r>
              <a:rPr lang="en-US" dirty="0" smtClean="0"/>
              <a:t>Use disposable equipment when possible.</a:t>
            </a:r>
          </a:p>
          <a:p>
            <a:pPr marL="171450" indent="-171450">
              <a:buFont typeface="Arial" pitchFamily="34" charset="0"/>
              <a:buChar char="•"/>
            </a:pPr>
            <a:r>
              <a:rPr lang="en-US" dirty="0" smtClean="0"/>
              <a:t>Use new, sterile, disposable needles when concerned about spreading diseases between animals within a group.</a:t>
            </a:r>
          </a:p>
          <a:p>
            <a:pPr marL="171450" indent="-171450">
              <a:buFont typeface="Arial" pitchFamily="34" charset="0"/>
              <a:buChar char="•"/>
            </a:pPr>
            <a:r>
              <a:rPr lang="en-US" dirty="0" smtClean="0"/>
              <a:t>Contain and dispose of refuse on the site on which it was generated.</a:t>
            </a:r>
          </a:p>
          <a:p>
            <a:pPr marL="171450" indent="-171450">
              <a:buFont typeface="Arial" pitchFamily="34" charset="0"/>
              <a:buChar char="•"/>
            </a:pPr>
            <a:r>
              <a:rPr lang="en-US" dirty="0" smtClean="0"/>
              <a:t>Use the smallest vaccine vial that is feasible. A large vial of vaccine will be punctured more times than a smaller vial, increasing the risk of contamination. A large vial of contaminated vaccine will then be administered to more animals than a smaller bottle would be.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Clean and disinfect multi-dose syringes to prevent contamination and spread of disease.</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t>
            </a:r>
            <a:r>
              <a:rPr lang="en-US" sz="1200" b="0" i="1" u="none" strike="noStrike" kern="1200" baseline="0" dirty="0" smtClean="0">
                <a:solidFill>
                  <a:schemeClr val="tx1"/>
                </a:solidFill>
                <a:latin typeface="+mn-lt"/>
                <a:ea typeface="+mn-ea"/>
                <a:cs typeface="+mn-cs"/>
              </a:rPr>
              <a:t>This photograph illustrates the containment and disposal of contaminated protective outwear into a plastic bag. Photo source: Andrew Kingsbury, Iowa State University]</a:t>
            </a:r>
            <a:endParaRPr lang="en-US" i="1" dirty="0" smtClean="0"/>
          </a:p>
          <a:p>
            <a:endParaRPr lang="en-US" dirty="0"/>
          </a:p>
        </p:txBody>
      </p:sp>
      <p:sp>
        <p:nvSpPr>
          <p:cNvPr id="4" name="Slide Number Placeholder 3"/>
          <p:cNvSpPr>
            <a:spLocks noGrp="1"/>
          </p:cNvSpPr>
          <p:nvPr>
            <p:ph type="sldNum" sz="quarter" idx="10"/>
          </p:nvPr>
        </p:nvSpPr>
        <p:spPr/>
        <p:txBody>
          <a:bodyPr/>
          <a:lstStyle/>
          <a:p>
            <a:fld id="{156FF80F-7DB7-48C9-909E-5AE80D8A7A5A}" type="slidenum">
              <a:rPr lang="en-US" smtClean="0"/>
              <a:t>8</a:t>
            </a:fld>
            <a:endParaRPr lang="en-US"/>
          </a:p>
        </p:txBody>
      </p:sp>
    </p:spTree>
    <p:extLst>
      <p:ext uri="{BB962C8B-B14F-4D97-AF65-F5344CB8AC3E}">
        <p14:creationId xmlns:p14="http://schemas.microsoft.com/office/powerpoint/2010/main" val="1978279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smtClean="0"/>
              <a:t>Lastly:</a:t>
            </a:r>
          </a:p>
          <a:p>
            <a:pPr marL="171450" indent="-171450">
              <a:buFont typeface="Arial" pitchFamily="34" charset="0"/>
              <a:buChar char="•"/>
            </a:pPr>
            <a:r>
              <a:rPr lang="en-US" dirty="0" smtClean="0"/>
              <a:t>Decontaminate reusable equipment between animals by submerging it in disinfectant, when appropriate, or wiping the surface with disinfectant. </a:t>
            </a:r>
          </a:p>
          <a:p>
            <a:pPr marL="171450" indent="-171450">
              <a:buFont typeface="Arial" pitchFamily="34" charset="0"/>
              <a:buChar char="•"/>
            </a:pPr>
            <a:r>
              <a:rPr lang="en-US" dirty="0" smtClean="0"/>
              <a:t>Do not expose the vaccine in the syringe or needle to disinfectant.</a:t>
            </a:r>
          </a:p>
          <a:p>
            <a:pPr marL="171450" indent="-171450">
              <a:buFont typeface="Arial" pitchFamily="34" charset="0"/>
              <a:buChar char="•"/>
            </a:pPr>
            <a:r>
              <a:rPr lang="en-US" dirty="0" smtClean="0"/>
              <a:t>Follow all on-farm decontamination procedures for vehicles, equipment, and personal protective equipment.</a:t>
            </a:r>
          </a:p>
          <a:p>
            <a:pPr marL="0" indent="0">
              <a:buFont typeface="Arial" pitchFamily="34" charset="0"/>
              <a:buNone/>
            </a:pPr>
            <a:r>
              <a:rPr lang="en-US" dirty="0" smtClean="0"/>
              <a:t>For further information on methods to reduce disease transmission in a variety of situations, see Infection Control, available on the CFSPH web site (http://www.cfsph.iastate.edu/Infection_Control/index.php), and three </a:t>
            </a:r>
            <a:r>
              <a:rPr lang="en-US" i="1" dirty="0" smtClean="0"/>
              <a:t>FAD </a:t>
            </a:r>
            <a:r>
              <a:rPr lang="en-US" i="1" dirty="0" err="1" smtClean="0"/>
              <a:t>PReP</a:t>
            </a:r>
            <a:r>
              <a:rPr lang="en-US" i="1" dirty="0" smtClean="0"/>
              <a:t>/NAHEMS Guidelines: Biosecurity</a:t>
            </a:r>
            <a:r>
              <a:rPr lang="en-US" i="0" dirty="0" smtClean="0"/>
              <a:t>, </a:t>
            </a:r>
            <a:r>
              <a:rPr lang="en-US" i="1" dirty="0" smtClean="0"/>
              <a:t>Cleaning and Disinfection</a:t>
            </a:r>
            <a:r>
              <a:rPr lang="en-US" i="0" dirty="0" smtClean="0"/>
              <a:t>, and </a:t>
            </a:r>
            <a:r>
              <a:rPr lang="en-US" i="1" dirty="0" smtClean="0"/>
              <a:t>Personal Protective Equipment</a:t>
            </a:r>
            <a:r>
              <a:rPr lang="en-US" i="0" dirty="0" smtClean="0"/>
              <a:t>.</a:t>
            </a: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156FF80F-7DB7-48C9-909E-5AE80D8A7A5A}" type="slidenum">
              <a:rPr lang="en-US" smtClean="0"/>
              <a:t>9</a:t>
            </a:fld>
            <a:endParaRPr lang="en-US"/>
          </a:p>
        </p:txBody>
      </p:sp>
    </p:spTree>
    <p:extLst>
      <p:ext uri="{BB962C8B-B14F-4D97-AF65-F5344CB8AC3E}">
        <p14:creationId xmlns:p14="http://schemas.microsoft.com/office/powerpoint/2010/main" val="19782790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26" name="Picture 2" descr="C:\Users\gdvorak\Desktop\PReP Powerpoint Title Page 2013 Logo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513" y="-27385"/>
            <a:ext cx="9200071" cy="6893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90800" y="2130425"/>
            <a:ext cx="5867400" cy="1470025"/>
          </a:xfrm>
        </p:spPr>
        <p:txBody>
          <a:bodyPr>
            <a:noAutofit/>
          </a:bodyPr>
          <a:lstStyle>
            <a:lvl1pPr>
              <a:defRPr sz="4800" b="1">
                <a:solidFill>
                  <a:srgbClr val="083984"/>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419600"/>
            <a:ext cx="5867400" cy="1219200"/>
          </a:xfrm>
        </p:spPr>
        <p:txBody>
          <a:bodyPr/>
          <a:lstStyle>
            <a:lvl1pPr marL="0" indent="0" algn="l">
              <a:buNone/>
              <a:defRPr i="1">
                <a:solidFill>
                  <a:srgbClr val="083984"/>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lgn="l">
              <a:defRPr>
                <a:solidFill>
                  <a:schemeClr val="tx2">
                    <a:lumMod val="50000"/>
                  </a:schemeClr>
                </a:solidFill>
              </a:defRPr>
            </a:lvl1pPr>
          </a:lstStyle>
          <a:p>
            <a:r>
              <a:rPr lang="en-US" smtClean="0"/>
              <a:t>USDA APHIS and CFSPH</a:t>
            </a:r>
            <a:endParaRPr lang="en-US"/>
          </a:p>
        </p:txBody>
      </p:sp>
      <p:sp>
        <p:nvSpPr>
          <p:cNvPr id="5" name="Footer Placeholder 4"/>
          <p:cNvSpPr>
            <a:spLocks noGrp="1"/>
          </p:cNvSpPr>
          <p:nvPr>
            <p:ph type="ftr" sz="quarter" idx="11"/>
          </p:nvPr>
        </p:nvSpPr>
        <p:spPr>
          <a:xfrm>
            <a:off x="2590800" y="6356350"/>
            <a:ext cx="3886200" cy="365125"/>
          </a:xfrm>
        </p:spPr>
        <p:txBody>
          <a:bodyPr/>
          <a:lstStyle>
            <a:lvl1pPr>
              <a:defRPr>
                <a:solidFill>
                  <a:schemeClr val="tx2">
                    <a:lumMod val="50000"/>
                  </a:schemeClr>
                </a:solidFill>
              </a:defRPr>
            </a:lvl1pPr>
          </a:lstStyle>
          <a:p>
            <a:r>
              <a:rPr lang="en-US" smtClean="0"/>
              <a:t>FAD PReP/NAHEMS Guidelines: Vaccination of Contagious Diseases - Prevention</a:t>
            </a:r>
            <a:endParaRPr lang="en-US"/>
          </a:p>
        </p:txBody>
      </p:sp>
      <p:sp>
        <p:nvSpPr>
          <p:cNvPr id="6" name="Slide Number Placeholder 5"/>
          <p:cNvSpPr>
            <a:spLocks noGrp="1"/>
          </p:cNvSpPr>
          <p:nvPr>
            <p:ph type="sldNum" sz="quarter" idx="12"/>
          </p:nvPr>
        </p:nvSpPr>
        <p:spPr>
          <a:xfrm>
            <a:off x="6400800" y="6356350"/>
            <a:ext cx="2133600" cy="365125"/>
          </a:xfrm>
        </p:spPr>
        <p:txBody>
          <a:bodyPr/>
          <a:lstStyle>
            <a:lvl1pPr algn="r">
              <a:defRPr>
                <a:solidFill>
                  <a:schemeClr val="tx2">
                    <a:lumMod val="50000"/>
                  </a:schemeClr>
                </a:solidFill>
              </a:defRPr>
            </a:lvl1pPr>
          </a:lstStyle>
          <a:p>
            <a:fld id="{C860E3F1-C2B9-47F8-BE49-22F6CDB477C9}" type="slidenum">
              <a:rPr lang="en-US" smtClean="0"/>
              <a:t>‹#›</a:t>
            </a:fld>
            <a:endParaRPr lang="en-US"/>
          </a:p>
        </p:txBody>
      </p:sp>
    </p:spTree>
    <p:extLst>
      <p:ext uri="{BB962C8B-B14F-4D97-AF65-F5344CB8AC3E}">
        <p14:creationId xmlns:p14="http://schemas.microsoft.com/office/powerpoint/2010/main" val="3104756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USDA APHIS and CFSPH</a:t>
            </a:r>
            <a:endParaRPr lang="en-US"/>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FAD PReP/NAHEMS Guidelines: Vaccination of Contagious Diseases - Prevention</a:t>
            </a:r>
            <a:endParaRPr lang="en-US"/>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C860E3F1-C2B9-47F8-BE49-22F6CDB477C9}" type="slidenum">
              <a:rPr lang="en-US" smtClean="0"/>
              <a:t>‹#›</a:t>
            </a:fld>
            <a:endParaRPr lang="en-US"/>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pic>
        <p:nvPicPr>
          <p:cNvPr id="1026"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r>
              <a:rPr lang="en-US" smtClean="0"/>
              <a:t>USDA APHIS and CFSPH</a:t>
            </a:r>
            <a:endParaRPr lang="en-US"/>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r>
              <a:rPr lang="en-US" smtClean="0"/>
              <a:t>FAD PReP/NAHEMS Guidelines: Vaccination of Contagious Diseases - Prevention</a:t>
            </a:r>
            <a:endParaRPr lang="en-US"/>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C860E3F1-C2B9-47F8-BE49-22F6CDB477C9}" type="slidenum">
              <a:rPr lang="en-US" smtClean="0"/>
              <a:t>‹#›</a:t>
            </a:fld>
            <a:endParaRPr lang="en-US"/>
          </a:p>
        </p:txBody>
      </p:sp>
    </p:spTree>
    <p:extLst>
      <p:ext uri="{BB962C8B-B14F-4D97-AF65-F5344CB8AC3E}">
        <p14:creationId xmlns:p14="http://schemas.microsoft.com/office/powerpoint/2010/main" val="1982417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USDA APHIS and CFSPH</a:t>
            </a:r>
            <a:endParaRPr lang="en-US"/>
          </a:p>
        </p:txBody>
      </p:sp>
      <p:sp>
        <p:nvSpPr>
          <p:cNvPr id="6" name="Footer Placeholder 5"/>
          <p:cNvSpPr>
            <a:spLocks noGrp="1"/>
          </p:cNvSpPr>
          <p:nvPr>
            <p:ph type="ftr" sz="quarter" idx="11"/>
          </p:nvPr>
        </p:nvSpPr>
        <p:spPr/>
        <p:txBody>
          <a:bodyPr/>
          <a:lstStyle/>
          <a:p>
            <a:r>
              <a:rPr lang="en-US" smtClean="0"/>
              <a:t>FAD PReP/NAHEMS Guidelines: Vaccination of Contagious Diseases - Prevention</a:t>
            </a:r>
            <a:endParaRPr lang="en-US"/>
          </a:p>
        </p:txBody>
      </p:sp>
      <p:sp>
        <p:nvSpPr>
          <p:cNvPr id="7" name="Slide Number Placeholder 6"/>
          <p:cNvSpPr>
            <a:spLocks noGrp="1"/>
          </p:cNvSpPr>
          <p:nvPr>
            <p:ph type="sldNum" sz="quarter" idx="12"/>
          </p:nvPr>
        </p:nvSpPr>
        <p:spPr/>
        <p:txBody>
          <a:bodyPr/>
          <a:lstStyle/>
          <a:p>
            <a:fld id="{C860E3F1-C2B9-47F8-BE49-22F6CDB477C9}" type="slidenum">
              <a:rPr lang="en-US" smtClean="0"/>
              <a:t>‹#›</a:t>
            </a:fld>
            <a:endParaRPr lang="en-US"/>
          </a:p>
        </p:txBody>
      </p:sp>
    </p:spTree>
    <p:extLst>
      <p:ext uri="{BB962C8B-B14F-4D97-AF65-F5344CB8AC3E}">
        <p14:creationId xmlns:p14="http://schemas.microsoft.com/office/powerpoint/2010/main" val="38285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6553200" y="6356350"/>
            <a:ext cx="2133600" cy="365125"/>
          </a:xfrm>
        </p:spPr>
        <p:txBody>
          <a:bodyPr/>
          <a:lstStyle/>
          <a:p>
            <a:r>
              <a:rPr lang="en-US" smtClean="0"/>
              <a:t>USDA APHIS and CFSPH</a:t>
            </a:r>
            <a:endParaRPr lang="en-US"/>
          </a:p>
        </p:txBody>
      </p:sp>
      <p:sp>
        <p:nvSpPr>
          <p:cNvPr id="11" name="Footer Placeholder 5"/>
          <p:cNvSpPr>
            <a:spLocks noGrp="1"/>
          </p:cNvSpPr>
          <p:nvPr>
            <p:ph type="ftr" sz="quarter" idx="11"/>
          </p:nvPr>
        </p:nvSpPr>
        <p:spPr>
          <a:xfrm>
            <a:off x="457200" y="6356350"/>
            <a:ext cx="4572000" cy="365125"/>
          </a:xfrm>
        </p:spPr>
        <p:txBody>
          <a:bodyPr/>
          <a:lstStyle/>
          <a:p>
            <a:r>
              <a:rPr lang="en-US" smtClean="0"/>
              <a:t>FAD PReP/NAHEMS Guidelines: Vaccination of Contagious Diseases - Prevention</a:t>
            </a:r>
            <a:endParaRPr lang="en-US"/>
          </a:p>
        </p:txBody>
      </p:sp>
      <p:sp>
        <p:nvSpPr>
          <p:cNvPr id="12" name="Slide Number Placeholder 6"/>
          <p:cNvSpPr>
            <a:spLocks noGrp="1"/>
          </p:cNvSpPr>
          <p:nvPr>
            <p:ph type="sldNum" sz="quarter" idx="12"/>
          </p:nvPr>
        </p:nvSpPr>
        <p:spPr>
          <a:xfrm>
            <a:off x="3657600" y="6356350"/>
            <a:ext cx="2133600" cy="365125"/>
          </a:xfrm>
        </p:spPr>
        <p:txBody>
          <a:bodyPr/>
          <a:lstStyle/>
          <a:p>
            <a:fld id="{C860E3F1-C2B9-47F8-BE49-22F6CDB477C9}" type="slidenum">
              <a:rPr lang="en-US" smtClean="0"/>
              <a:t>‹#›</a:t>
            </a:fld>
            <a:endParaRPr lang="en-US"/>
          </a:p>
        </p:txBody>
      </p:sp>
    </p:spTree>
    <p:extLst>
      <p:ext uri="{BB962C8B-B14F-4D97-AF65-F5344CB8AC3E}">
        <p14:creationId xmlns:p14="http://schemas.microsoft.com/office/powerpoint/2010/main" val="104253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USDA APHIS and CFSPH</a:t>
            </a:r>
            <a:endParaRPr lang="en-US"/>
          </a:p>
        </p:txBody>
      </p:sp>
      <p:sp>
        <p:nvSpPr>
          <p:cNvPr id="4" name="Footer Placeholder 3"/>
          <p:cNvSpPr>
            <a:spLocks noGrp="1"/>
          </p:cNvSpPr>
          <p:nvPr>
            <p:ph type="ftr" sz="quarter" idx="11"/>
          </p:nvPr>
        </p:nvSpPr>
        <p:spPr/>
        <p:txBody>
          <a:bodyPr/>
          <a:lstStyle/>
          <a:p>
            <a:r>
              <a:rPr lang="en-US" smtClean="0"/>
              <a:t>FAD PReP/NAHEMS Guidelines: Vaccination of Contagious Diseases - Prevention</a:t>
            </a:r>
            <a:endParaRPr lang="en-US"/>
          </a:p>
        </p:txBody>
      </p:sp>
      <p:sp>
        <p:nvSpPr>
          <p:cNvPr id="5" name="Slide Number Placeholder 4"/>
          <p:cNvSpPr>
            <a:spLocks noGrp="1"/>
          </p:cNvSpPr>
          <p:nvPr>
            <p:ph type="sldNum" sz="quarter" idx="12"/>
          </p:nvPr>
        </p:nvSpPr>
        <p:spPr/>
        <p:txBody>
          <a:bodyPr/>
          <a:lstStyle/>
          <a:p>
            <a:fld id="{C860E3F1-C2B9-47F8-BE49-22F6CDB477C9}" type="slidenum">
              <a:rPr lang="en-US" smtClean="0"/>
              <a:t>‹#›</a:t>
            </a:fld>
            <a:endParaRPr lang="en-US"/>
          </a:p>
        </p:txBody>
      </p:sp>
    </p:spTree>
    <p:extLst>
      <p:ext uri="{BB962C8B-B14F-4D97-AF65-F5344CB8AC3E}">
        <p14:creationId xmlns:p14="http://schemas.microsoft.com/office/powerpoint/2010/main" val="179894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USDA APHIS and CFSPH</a:t>
            </a:r>
            <a:endParaRPr lang="en-US"/>
          </a:p>
        </p:txBody>
      </p:sp>
      <p:sp>
        <p:nvSpPr>
          <p:cNvPr id="3" name="Footer Placeholder 2"/>
          <p:cNvSpPr>
            <a:spLocks noGrp="1"/>
          </p:cNvSpPr>
          <p:nvPr>
            <p:ph type="ftr" sz="quarter" idx="11"/>
          </p:nvPr>
        </p:nvSpPr>
        <p:spPr/>
        <p:txBody>
          <a:bodyPr/>
          <a:lstStyle/>
          <a:p>
            <a:r>
              <a:rPr lang="en-US" smtClean="0"/>
              <a:t>FAD PReP/NAHEMS Guidelines: Vaccination of Contagious Diseases - Prevention</a:t>
            </a:r>
            <a:endParaRPr lang="en-US"/>
          </a:p>
        </p:txBody>
      </p:sp>
      <p:sp>
        <p:nvSpPr>
          <p:cNvPr id="4" name="Slide Number Placeholder 3"/>
          <p:cNvSpPr>
            <a:spLocks noGrp="1"/>
          </p:cNvSpPr>
          <p:nvPr>
            <p:ph type="sldNum" sz="quarter" idx="12"/>
          </p:nvPr>
        </p:nvSpPr>
        <p:spPr/>
        <p:txBody>
          <a:bodyPr/>
          <a:lstStyle/>
          <a:p>
            <a:fld id="{C860E3F1-C2B9-47F8-BE49-22F6CDB477C9}" type="slidenum">
              <a:rPr lang="en-US" smtClean="0"/>
              <a:t>‹#›</a:t>
            </a:fld>
            <a:endParaRPr lang="en-US"/>
          </a:p>
        </p:txBody>
      </p:sp>
    </p:spTree>
    <p:extLst>
      <p:ext uri="{BB962C8B-B14F-4D97-AF65-F5344CB8AC3E}">
        <p14:creationId xmlns:p14="http://schemas.microsoft.com/office/powerpoint/2010/main" val="22869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USDA APHIS and CFSPH</a:t>
            </a:r>
            <a:endParaRPr lang="en-US"/>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FAD PReP/NAHEMS Guidelines: Vaccination of Contagious Diseases - Prevention</a:t>
            </a:r>
            <a:endParaRPr lang="en-US"/>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C860E3F1-C2B9-47F8-BE49-22F6CDB477C9}" type="slidenum">
              <a:rPr lang="en-US" smtClean="0"/>
              <a:t>‹#›</a:t>
            </a:fld>
            <a:endParaRPr lang="en-US"/>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r>
              <a:rPr lang="en-US" smtClean="0"/>
              <a:t>USDA APHIS and CFSPH</a:t>
            </a:r>
            <a:endParaRPr lang="en-US"/>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r>
              <a:rPr lang="en-US" smtClean="0"/>
              <a:t>FAD PReP/NAHEMS Guidelines: Vaccination of Contagious Diseases - Prevention</a:t>
            </a:r>
            <a:endParaRPr lang="en-US"/>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C860E3F1-C2B9-47F8-BE49-22F6CDB477C9}" type="slidenum">
              <a:rPr lang="en-US" smtClean="0"/>
              <a:t>‹#›</a:t>
            </a:fld>
            <a:endParaRPr lang="en-US"/>
          </a:p>
        </p:txBody>
      </p:sp>
    </p:spTree>
    <p:extLst>
      <p:ext uri="{BB962C8B-B14F-4D97-AF65-F5344CB8AC3E}">
        <p14:creationId xmlns:p14="http://schemas.microsoft.com/office/powerpoint/2010/main" val="1982417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USDA APHIS and CFSPH</a:t>
            </a:r>
            <a:endParaRPr lang="en-US"/>
          </a:p>
        </p:txBody>
      </p:sp>
      <p:sp>
        <p:nvSpPr>
          <p:cNvPr id="5"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FAD PReP/NAHEMS Guidelines: Vaccination of Contagious Diseases - Prevention</a:t>
            </a:r>
            <a:endParaRPr lang="en-US"/>
          </a:p>
        </p:txBody>
      </p:sp>
      <p:sp>
        <p:nvSpPr>
          <p:cNvPr id="6"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C860E3F1-C2B9-47F8-BE49-22F6CDB477C9}" type="slidenum">
              <a:rPr lang="en-US" smtClean="0"/>
              <a:t>‹#›</a:t>
            </a:fld>
            <a:endParaRPr lang="en-US"/>
          </a:p>
        </p:txBody>
      </p:sp>
      <p:pic>
        <p:nvPicPr>
          <p:cNvPr id="8" name="Picture 7"/>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163709094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hf sldNum="0" hdr="0"/>
  <p:txStyles>
    <p:titleStyle>
      <a:lvl1pPr algn="l" defTabSz="914400" rtl="0" eaLnBrk="1" latinLnBrk="0" hangingPunct="1">
        <a:spcBef>
          <a:spcPct val="0"/>
        </a:spcBef>
        <a:buNone/>
        <a:defRPr sz="3800"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aphis.usda.gov/animal_health/emergency_managemen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naherc.sws.iastate.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Vaccination </a:t>
            </a:r>
            <a:r>
              <a:rPr lang="en-US" smtClean="0"/>
              <a:t>for </a:t>
            </a:r>
            <a:r>
              <a:rPr lang="en-US"/>
              <a:t>Contagious </a:t>
            </a:r>
            <a:r>
              <a:rPr lang="en-US" smtClean="0"/>
              <a:t>Diseases</a:t>
            </a:r>
            <a:endParaRPr lang="en-US" dirty="0"/>
          </a:p>
        </p:txBody>
      </p:sp>
      <p:sp>
        <p:nvSpPr>
          <p:cNvPr id="3" name="Subtitle 2"/>
          <p:cNvSpPr>
            <a:spLocks noGrp="1"/>
          </p:cNvSpPr>
          <p:nvPr>
            <p:ph type="subTitle" idx="1"/>
          </p:nvPr>
        </p:nvSpPr>
        <p:spPr>
          <a:xfrm>
            <a:off x="2514600" y="3886200"/>
            <a:ext cx="5867400" cy="1219200"/>
          </a:xfrm>
        </p:spPr>
        <p:txBody>
          <a:bodyPr>
            <a:normAutofit fontScale="92500" lnSpcReduction="20000"/>
          </a:bodyPr>
          <a:lstStyle/>
          <a:p>
            <a:r>
              <a:rPr lang="en-US" dirty="0" smtClean="0"/>
              <a:t>Preventing Disease Transmission During Vaccination</a:t>
            </a:r>
            <a:endParaRPr lang="en-US" dirty="0"/>
          </a:p>
        </p:txBody>
      </p:sp>
      <p:sp>
        <p:nvSpPr>
          <p:cNvPr id="6" name="Rectangle 5"/>
          <p:cNvSpPr/>
          <p:nvPr/>
        </p:nvSpPr>
        <p:spPr>
          <a:xfrm>
            <a:off x="2438400" y="5105400"/>
            <a:ext cx="4572000" cy="923330"/>
          </a:xfrm>
          <a:prstGeom prst="rect">
            <a:avLst/>
          </a:prstGeom>
        </p:spPr>
        <p:txBody>
          <a:bodyPr>
            <a:spAutoFit/>
          </a:bodyPr>
          <a:lstStyle/>
          <a:p>
            <a:r>
              <a:rPr lang="en-US" i="1" dirty="0"/>
              <a:t>Adapted from the FAD </a:t>
            </a:r>
            <a:r>
              <a:rPr lang="en-US" i="1" dirty="0" err="1"/>
              <a:t>PReP</a:t>
            </a:r>
            <a:r>
              <a:rPr lang="en-US" i="1" dirty="0"/>
              <a:t>/NAHEMS </a:t>
            </a:r>
            <a:br>
              <a:rPr lang="en-US" i="1" dirty="0"/>
            </a:br>
            <a:r>
              <a:rPr lang="en-US" i="1" dirty="0"/>
              <a:t>Guidelines: Vaccination for Contagious Diseases (</a:t>
            </a:r>
            <a:r>
              <a:rPr lang="en-US" i="1" dirty="0" smtClean="0"/>
              <a:t>2014)</a:t>
            </a:r>
            <a:endParaRPr lang="en-US" dirty="0"/>
          </a:p>
        </p:txBody>
      </p:sp>
    </p:spTree>
    <p:extLst>
      <p:ext uri="{BB962C8B-B14F-4D97-AF65-F5344CB8AC3E}">
        <p14:creationId xmlns:p14="http://schemas.microsoft.com/office/powerpoint/2010/main" val="704207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Vaccination Strategies During An Outbreak</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Vaccination of Contagious Diseases - Prevention</a:t>
            </a:r>
            <a:endParaRPr lang="en-US" dirty="0"/>
          </a:p>
        </p:txBody>
      </p:sp>
    </p:spTree>
    <p:extLst>
      <p:ext uri="{BB962C8B-B14F-4D97-AF65-F5344CB8AC3E}">
        <p14:creationId xmlns:p14="http://schemas.microsoft.com/office/powerpoint/2010/main" val="3165859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Consider no vaccination</a:t>
            </a:r>
          </a:p>
          <a:p>
            <a:pPr lvl="1"/>
            <a:r>
              <a:rPr lang="en-US" dirty="0" smtClean="0"/>
              <a:t>Initially depopulate</a:t>
            </a:r>
          </a:p>
          <a:p>
            <a:pPr lvl="1"/>
            <a:r>
              <a:rPr lang="en-US" dirty="0" smtClean="0"/>
              <a:t>Vaccination inappropriate, impractical</a:t>
            </a:r>
          </a:p>
          <a:p>
            <a:pPr lvl="2"/>
            <a:r>
              <a:rPr lang="en-US" dirty="0"/>
              <a:t>Insufficient quantities</a:t>
            </a:r>
          </a:p>
          <a:p>
            <a:pPr lvl="2"/>
            <a:r>
              <a:rPr lang="en-US" dirty="0" smtClean="0"/>
              <a:t>Vaccinated vs infected indistinguishable </a:t>
            </a:r>
            <a:br>
              <a:rPr lang="en-US" dirty="0" smtClean="0"/>
            </a:br>
            <a:r>
              <a:rPr lang="en-US" dirty="0" smtClean="0"/>
              <a:t>(No DIVA vaccine)</a:t>
            </a:r>
          </a:p>
          <a:p>
            <a:r>
              <a:rPr lang="en-US" dirty="0" smtClean="0"/>
              <a:t>Consider vaccination</a:t>
            </a:r>
          </a:p>
          <a:p>
            <a:pPr lvl="1"/>
            <a:r>
              <a:rPr lang="en-US" dirty="0" smtClean="0"/>
              <a:t>Based on epidemiology, vaccine, economic impact (disease-free status)</a:t>
            </a:r>
            <a:endParaRPr lang="en-US" dirty="0"/>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Vaccination of Contagious Diseases - Prevention</a:t>
            </a:r>
            <a:endParaRPr lang="en-US" dirty="0"/>
          </a:p>
        </p:txBody>
      </p:sp>
      <p:sp>
        <p:nvSpPr>
          <p:cNvPr id="3" name="Title 2"/>
          <p:cNvSpPr>
            <a:spLocks noGrp="1"/>
          </p:cNvSpPr>
          <p:nvPr>
            <p:ph type="title"/>
          </p:nvPr>
        </p:nvSpPr>
        <p:spPr/>
        <p:txBody>
          <a:bodyPr/>
          <a:lstStyle/>
          <a:p>
            <a:r>
              <a:rPr lang="en-US" dirty="0"/>
              <a:t>Strategies </a:t>
            </a:r>
          </a:p>
        </p:txBody>
      </p:sp>
    </p:spTree>
    <p:extLst>
      <p:ext uri="{BB962C8B-B14F-4D97-AF65-F5344CB8AC3E}">
        <p14:creationId xmlns:p14="http://schemas.microsoft.com/office/powerpoint/2010/main" val="3925245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Stamping-out (no vaccination)</a:t>
            </a:r>
            <a:endParaRPr lang="en-US" dirty="0"/>
          </a:p>
          <a:p>
            <a:r>
              <a:rPr lang="en-US" dirty="0"/>
              <a:t>Stamping-out modified with emergency vaccination to </a:t>
            </a:r>
            <a:r>
              <a:rPr lang="en-US" dirty="0" smtClean="0"/>
              <a:t>kill</a:t>
            </a:r>
            <a:endParaRPr lang="en-US" dirty="0"/>
          </a:p>
          <a:p>
            <a:r>
              <a:rPr lang="en-US" dirty="0"/>
              <a:t>Stamping-out modified with emergency vaccination to </a:t>
            </a:r>
            <a:r>
              <a:rPr lang="en-US" dirty="0" smtClean="0"/>
              <a:t>slaughter</a:t>
            </a:r>
            <a:endParaRPr lang="en-US" dirty="0"/>
          </a:p>
          <a:p>
            <a:r>
              <a:rPr lang="en-US" dirty="0"/>
              <a:t>Stamping-out modified with emergency vaccination to </a:t>
            </a:r>
            <a:r>
              <a:rPr lang="en-US" dirty="0" smtClean="0"/>
              <a:t>live</a:t>
            </a:r>
            <a:endParaRPr lang="en-US" dirty="0"/>
          </a:p>
          <a:p>
            <a:r>
              <a:rPr lang="en-US" dirty="0"/>
              <a:t>Emergency vaccination to live without </a:t>
            </a:r>
            <a:r>
              <a:rPr lang="en-US" dirty="0" smtClean="0"/>
              <a:t>stamping-out</a:t>
            </a:r>
            <a:endParaRPr lang="en-US" dirty="0"/>
          </a:p>
          <a:p>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of Contagious Diseases - Prevention</a:t>
            </a:r>
            <a:endParaRPr lang="en-US" dirty="0"/>
          </a:p>
        </p:txBody>
      </p:sp>
      <p:sp>
        <p:nvSpPr>
          <p:cNvPr id="5" name="Title 4"/>
          <p:cNvSpPr>
            <a:spLocks noGrp="1"/>
          </p:cNvSpPr>
          <p:nvPr>
            <p:ph type="title"/>
          </p:nvPr>
        </p:nvSpPr>
        <p:spPr/>
        <p:txBody>
          <a:bodyPr/>
          <a:lstStyle/>
          <a:p>
            <a:r>
              <a:rPr lang="en-US" dirty="0" smtClean="0"/>
              <a:t>Strategies cont’d</a:t>
            </a:r>
            <a:endParaRPr lang="en-US" dirty="0"/>
          </a:p>
        </p:txBody>
      </p:sp>
    </p:spTree>
    <p:extLst>
      <p:ext uri="{BB962C8B-B14F-4D97-AF65-F5344CB8AC3E}">
        <p14:creationId xmlns:p14="http://schemas.microsoft.com/office/powerpoint/2010/main" val="1574755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Stamping-out</a:t>
            </a:r>
            <a:endParaRPr lang="en-US" dirty="0" smtClean="0"/>
          </a:p>
          <a:p>
            <a:pPr lvl="1"/>
            <a:r>
              <a:rPr lang="en-US" dirty="0" smtClean="0"/>
              <a:t>Depopulation </a:t>
            </a:r>
            <a:r>
              <a:rPr lang="en-US" dirty="0"/>
              <a:t>of clinically affected and in-contact susceptible </a:t>
            </a:r>
            <a:r>
              <a:rPr lang="en-US" dirty="0" smtClean="0"/>
              <a:t>animals</a:t>
            </a:r>
          </a:p>
          <a:p>
            <a:pPr lvl="1"/>
            <a:r>
              <a:rPr lang="en-US" dirty="0" smtClean="0"/>
              <a:t>Most appropriate if outbreak can be readily contained</a:t>
            </a:r>
          </a:p>
          <a:p>
            <a:pPr lvl="1"/>
            <a:r>
              <a:rPr lang="en-US" dirty="0" smtClean="0"/>
              <a:t>Further </a:t>
            </a:r>
            <a:r>
              <a:rPr lang="en-US" dirty="0"/>
              <a:t>dissemination of the agent </a:t>
            </a:r>
            <a:r>
              <a:rPr lang="en-US" dirty="0" smtClean="0"/>
              <a:t/>
            </a:r>
            <a:br>
              <a:rPr lang="en-US" dirty="0" smtClean="0"/>
            </a:br>
            <a:r>
              <a:rPr lang="en-US" dirty="0" smtClean="0"/>
              <a:t>is </a:t>
            </a:r>
            <a:r>
              <a:rPr lang="en-US" dirty="0"/>
              <a:t>unlikely.</a:t>
            </a:r>
          </a:p>
          <a:p>
            <a:pPr lvl="1"/>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of Contagious Diseases - Prevention</a:t>
            </a:r>
            <a:endParaRPr lang="en-US" dirty="0"/>
          </a:p>
        </p:txBody>
      </p:sp>
      <p:sp>
        <p:nvSpPr>
          <p:cNvPr id="5" name="Title 4"/>
          <p:cNvSpPr>
            <a:spLocks noGrp="1"/>
          </p:cNvSpPr>
          <p:nvPr>
            <p:ph type="title"/>
          </p:nvPr>
        </p:nvSpPr>
        <p:spPr/>
        <p:txBody>
          <a:bodyPr/>
          <a:lstStyle/>
          <a:p>
            <a:r>
              <a:rPr lang="en-US" dirty="0" smtClean="0"/>
              <a:t>Strategies cont’d</a:t>
            </a:r>
            <a:endParaRPr lang="en-US" dirty="0"/>
          </a:p>
        </p:txBody>
      </p:sp>
    </p:spTree>
    <p:extLst>
      <p:ext uri="{BB962C8B-B14F-4D97-AF65-F5344CB8AC3E}">
        <p14:creationId xmlns:p14="http://schemas.microsoft.com/office/powerpoint/2010/main" val="1425743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Stamping-Out Modified with Emergency Vaccination to </a:t>
            </a:r>
            <a:r>
              <a:rPr lang="en-US" dirty="0" smtClean="0"/>
              <a:t>Kill</a:t>
            </a:r>
          </a:p>
          <a:p>
            <a:pPr lvl="1"/>
            <a:r>
              <a:rPr lang="en-US" dirty="0" smtClean="0"/>
              <a:t>Depopulation </a:t>
            </a:r>
            <a:r>
              <a:rPr lang="en-US" dirty="0"/>
              <a:t>of clinically affected and in-contact susceptible </a:t>
            </a:r>
            <a:r>
              <a:rPr lang="en-US" dirty="0" smtClean="0"/>
              <a:t>animals</a:t>
            </a:r>
          </a:p>
          <a:p>
            <a:pPr lvl="1"/>
            <a:r>
              <a:rPr lang="en-US" dirty="0" smtClean="0"/>
              <a:t>Vaccination </a:t>
            </a:r>
            <a:r>
              <a:rPr lang="en-US" dirty="0"/>
              <a:t>of at-risk </a:t>
            </a:r>
            <a:r>
              <a:rPr lang="en-US" dirty="0" smtClean="0"/>
              <a:t>animals</a:t>
            </a:r>
          </a:p>
          <a:p>
            <a:pPr lvl="1"/>
            <a:r>
              <a:rPr lang="en-US" dirty="0" smtClean="0"/>
              <a:t>Subsequent </a:t>
            </a:r>
            <a:r>
              <a:rPr lang="en-US" dirty="0"/>
              <a:t>depopulation and disposal of vaccinated </a:t>
            </a:r>
            <a:r>
              <a:rPr lang="en-US" dirty="0" smtClean="0"/>
              <a:t>animals</a:t>
            </a:r>
          </a:p>
          <a:p>
            <a:pPr lvl="1"/>
            <a:r>
              <a:rPr lang="en-US" dirty="0" smtClean="0"/>
              <a:t>Example, around Infected Premises or Infected Zone </a:t>
            </a:r>
          </a:p>
          <a:p>
            <a:endParaRPr lang="en-US" dirty="0" smtClean="0"/>
          </a:p>
          <a:p>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of Contagious Diseases - Prevention</a:t>
            </a:r>
            <a:endParaRPr lang="en-US" dirty="0"/>
          </a:p>
        </p:txBody>
      </p:sp>
      <p:sp>
        <p:nvSpPr>
          <p:cNvPr id="5" name="Title 4"/>
          <p:cNvSpPr>
            <a:spLocks noGrp="1"/>
          </p:cNvSpPr>
          <p:nvPr>
            <p:ph type="title"/>
          </p:nvPr>
        </p:nvSpPr>
        <p:spPr/>
        <p:txBody>
          <a:bodyPr>
            <a:normAutofit/>
          </a:bodyPr>
          <a:lstStyle/>
          <a:p>
            <a:r>
              <a:rPr lang="en-US" dirty="0"/>
              <a:t>Strategies cont’d</a:t>
            </a:r>
          </a:p>
        </p:txBody>
      </p:sp>
    </p:spTree>
    <p:extLst>
      <p:ext uri="{BB962C8B-B14F-4D97-AF65-F5344CB8AC3E}">
        <p14:creationId xmlns:p14="http://schemas.microsoft.com/office/powerpoint/2010/main" val="2849506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Stamping-Out Modified with Emergency Vaccination to </a:t>
            </a:r>
            <a:r>
              <a:rPr lang="en-US" dirty="0" smtClean="0"/>
              <a:t>Slaughter</a:t>
            </a:r>
          </a:p>
          <a:p>
            <a:pPr lvl="1"/>
            <a:r>
              <a:rPr lang="en-US" dirty="0" smtClean="0"/>
              <a:t>Depopulation </a:t>
            </a:r>
            <a:r>
              <a:rPr lang="en-US" dirty="0"/>
              <a:t>of clinically affected and in-contact susceptible </a:t>
            </a:r>
            <a:r>
              <a:rPr lang="en-US" dirty="0" smtClean="0"/>
              <a:t>animals</a:t>
            </a:r>
          </a:p>
          <a:p>
            <a:pPr lvl="1"/>
            <a:r>
              <a:rPr lang="en-US" dirty="0" smtClean="0"/>
              <a:t>Vaccination </a:t>
            </a:r>
            <a:r>
              <a:rPr lang="en-US" dirty="0"/>
              <a:t>of at-risk </a:t>
            </a:r>
            <a:r>
              <a:rPr lang="en-US" dirty="0" smtClean="0"/>
              <a:t>animals</a:t>
            </a:r>
          </a:p>
          <a:p>
            <a:pPr lvl="1"/>
            <a:r>
              <a:rPr lang="en-US" dirty="0" smtClean="0"/>
              <a:t>Subsequent </a:t>
            </a:r>
            <a:r>
              <a:rPr lang="en-US" dirty="0"/>
              <a:t>slaughter and processing of vaccinated animals </a:t>
            </a:r>
            <a:r>
              <a:rPr lang="en-US" dirty="0" smtClean="0"/>
              <a:t>(if eligible)</a:t>
            </a:r>
          </a:p>
          <a:p>
            <a:pPr marL="0" indent="0">
              <a:buNone/>
            </a:pPr>
            <a:endParaRPr lang="en-US" dirty="0" smtClean="0"/>
          </a:p>
          <a:p>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of Contagious Diseases - Prevention</a:t>
            </a:r>
            <a:endParaRPr lang="en-US" dirty="0"/>
          </a:p>
        </p:txBody>
      </p:sp>
      <p:sp>
        <p:nvSpPr>
          <p:cNvPr id="5" name="Title 4"/>
          <p:cNvSpPr>
            <a:spLocks noGrp="1"/>
          </p:cNvSpPr>
          <p:nvPr>
            <p:ph type="title"/>
          </p:nvPr>
        </p:nvSpPr>
        <p:spPr/>
        <p:txBody>
          <a:bodyPr/>
          <a:lstStyle/>
          <a:p>
            <a:r>
              <a:rPr lang="en-US" dirty="0"/>
              <a:t>Strategies cont’d</a:t>
            </a:r>
          </a:p>
        </p:txBody>
      </p:sp>
    </p:spTree>
    <p:extLst>
      <p:ext uri="{BB962C8B-B14F-4D97-AF65-F5344CB8AC3E}">
        <p14:creationId xmlns:p14="http://schemas.microsoft.com/office/powerpoint/2010/main" val="3086995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Stamping-Out Modified with Emergency Vaccination to </a:t>
            </a:r>
            <a:r>
              <a:rPr lang="en-US" dirty="0" smtClean="0"/>
              <a:t>Live</a:t>
            </a:r>
          </a:p>
          <a:p>
            <a:pPr lvl="1"/>
            <a:r>
              <a:rPr lang="en-US" dirty="0" smtClean="0"/>
              <a:t>Depopulation </a:t>
            </a:r>
            <a:r>
              <a:rPr lang="en-US" dirty="0"/>
              <a:t>of clinically affected and in-contact susceptible </a:t>
            </a:r>
            <a:r>
              <a:rPr lang="en-US" dirty="0" smtClean="0"/>
              <a:t>animals</a:t>
            </a:r>
          </a:p>
          <a:p>
            <a:pPr lvl="1"/>
            <a:r>
              <a:rPr lang="en-US" dirty="0" smtClean="0"/>
              <a:t>Vaccination </a:t>
            </a:r>
            <a:r>
              <a:rPr lang="en-US" dirty="0"/>
              <a:t>of at-risk </a:t>
            </a:r>
            <a:r>
              <a:rPr lang="en-US" dirty="0" smtClean="0"/>
              <a:t>animals</a:t>
            </a:r>
          </a:p>
          <a:p>
            <a:pPr lvl="1"/>
            <a:r>
              <a:rPr lang="en-US" dirty="0" smtClean="0"/>
              <a:t>Without </a:t>
            </a:r>
            <a:r>
              <a:rPr lang="en-US" dirty="0"/>
              <a:t>subsequent depopulation or slaughter of vaccinated animals </a:t>
            </a:r>
            <a:r>
              <a:rPr lang="en-US" dirty="0" smtClean="0"/>
              <a:t>(because </a:t>
            </a:r>
            <a:r>
              <a:rPr lang="en-US" dirty="0"/>
              <a:t>of their vaccination </a:t>
            </a:r>
            <a:r>
              <a:rPr lang="en-US" dirty="0" smtClean="0"/>
              <a:t>status)</a:t>
            </a:r>
          </a:p>
          <a:p>
            <a:pPr lvl="1"/>
            <a:r>
              <a:rPr lang="en-US" dirty="0" smtClean="0"/>
              <a:t>Example, breeding stock, production</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dirty="0" smtClean="0"/>
              <a:t>FAD </a:t>
            </a:r>
            <a:r>
              <a:rPr lang="en-US" dirty="0" err="1" smtClean="0"/>
              <a:t>PReP</a:t>
            </a:r>
            <a:r>
              <a:rPr lang="en-US" dirty="0" smtClean="0"/>
              <a:t>/NAHEMS Guidelines: Vaccination of Contagious Diseases - Prevention</a:t>
            </a:r>
            <a:endParaRPr lang="en-US" dirty="0"/>
          </a:p>
        </p:txBody>
      </p:sp>
      <p:sp>
        <p:nvSpPr>
          <p:cNvPr id="5" name="Title 4"/>
          <p:cNvSpPr>
            <a:spLocks noGrp="1"/>
          </p:cNvSpPr>
          <p:nvPr>
            <p:ph type="title"/>
          </p:nvPr>
        </p:nvSpPr>
        <p:spPr/>
        <p:txBody>
          <a:bodyPr/>
          <a:lstStyle/>
          <a:p>
            <a:r>
              <a:rPr lang="en-US" dirty="0"/>
              <a:t>Strategies cont’d</a:t>
            </a:r>
          </a:p>
        </p:txBody>
      </p:sp>
    </p:spTree>
    <p:extLst>
      <p:ext uri="{BB962C8B-B14F-4D97-AF65-F5344CB8AC3E}">
        <p14:creationId xmlns:p14="http://schemas.microsoft.com/office/powerpoint/2010/main" val="2428895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Emergency Vaccination to Live Without </a:t>
            </a:r>
            <a:r>
              <a:rPr lang="en-US" dirty="0" smtClean="0"/>
              <a:t>Stamping-Out</a:t>
            </a:r>
          </a:p>
          <a:p>
            <a:pPr lvl="1"/>
            <a:r>
              <a:rPr lang="en-US" dirty="0" smtClean="0"/>
              <a:t>If disease </a:t>
            </a:r>
            <a:r>
              <a:rPr lang="en-US" dirty="0"/>
              <a:t>is widely </a:t>
            </a:r>
            <a:r>
              <a:rPr lang="en-US" dirty="0" smtClean="0"/>
              <a:t>disseminated</a:t>
            </a:r>
          </a:p>
          <a:p>
            <a:pPr lvl="1"/>
            <a:r>
              <a:rPr lang="en-US" dirty="0" smtClean="0"/>
              <a:t>Resources unavailable</a:t>
            </a:r>
          </a:p>
          <a:p>
            <a:pPr lvl="1"/>
            <a:r>
              <a:rPr lang="en-US" dirty="0" smtClean="0"/>
              <a:t>Policy decision not to stamp-out</a:t>
            </a:r>
          </a:p>
          <a:p>
            <a:pPr lvl="1"/>
            <a:r>
              <a:rPr lang="en-US" dirty="0" smtClean="0"/>
              <a:t>Managed the FAD as </a:t>
            </a:r>
            <a:r>
              <a:rPr lang="en-US" dirty="0"/>
              <a:t>an endemic disease</a:t>
            </a:r>
          </a:p>
        </p:txBody>
      </p:sp>
      <p:sp>
        <p:nvSpPr>
          <p:cNvPr id="3" name="Date Placeholder 2"/>
          <p:cNvSpPr>
            <a:spLocks noGrp="1"/>
          </p:cNvSpPr>
          <p:nvPr>
            <p:ph type="dt" sz="half" idx="2"/>
          </p:nvPr>
        </p:nvSpPr>
        <p:spPr/>
        <p:txBody>
          <a:bodyPr/>
          <a:lstStyle/>
          <a:p>
            <a:pPr algn="r"/>
            <a:r>
              <a:rPr lang="en-US" dirty="0" smtClean="0"/>
              <a:t>USDA APHIS and CFSPH</a:t>
            </a:r>
            <a:endParaRPr lang="en-US" dirty="0"/>
          </a:p>
        </p:txBody>
      </p:sp>
      <p:sp>
        <p:nvSpPr>
          <p:cNvPr id="4" name="Footer Placeholder 3"/>
          <p:cNvSpPr>
            <a:spLocks noGrp="1"/>
          </p:cNvSpPr>
          <p:nvPr>
            <p:ph type="ftr" sz="quarter" idx="3"/>
          </p:nvPr>
        </p:nvSpPr>
        <p:spPr/>
        <p:txBody>
          <a:bodyPr/>
          <a:lstStyle/>
          <a:p>
            <a:pPr algn="l"/>
            <a:r>
              <a:rPr lang="en-US" dirty="0" smtClean="0"/>
              <a:t>FAD </a:t>
            </a:r>
            <a:r>
              <a:rPr lang="en-US" dirty="0" err="1" smtClean="0"/>
              <a:t>PReP</a:t>
            </a:r>
            <a:r>
              <a:rPr lang="en-US" dirty="0" smtClean="0"/>
              <a:t>/NAHEMS Guidelines: Vaccination of Contagious Diseases - Prevention</a:t>
            </a:r>
            <a:endParaRPr lang="en-US" dirty="0"/>
          </a:p>
        </p:txBody>
      </p:sp>
      <p:sp>
        <p:nvSpPr>
          <p:cNvPr id="5" name="Title 4"/>
          <p:cNvSpPr>
            <a:spLocks noGrp="1"/>
          </p:cNvSpPr>
          <p:nvPr>
            <p:ph type="title"/>
          </p:nvPr>
        </p:nvSpPr>
        <p:spPr/>
        <p:txBody>
          <a:bodyPr/>
          <a:lstStyle/>
          <a:p>
            <a:r>
              <a:rPr lang="en-US" dirty="0"/>
              <a:t>Strategies cont’d</a:t>
            </a:r>
          </a:p>
        </p:txBody>
      </p:sp>
    </p:spTree>
    <p:extLst>
      <p:ext uri="{BB962C8B-B14F-4D97-AF65-F5344CB8AC3E}">
        <p14:creationId xmlns:p14="http://schemas.microsoft.com/office/powerpoint/2010/main" val="667874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6019800" cy="4876800"/>
          </a:xfrm>
        </p:spPr>
        <p:txBody>
          <a:bodyPr>
            <a:normAutofit lnSpcReduction="10000"/>
          </a:bodyPr>
          <a:lstStyle/>
          <a:p>
            <a:r>
              <a:rPr lang="en-US" dirty="0" smtClean="0"/>
              <a:t>Proper vaccine handling and storage </a:t>
            </a:r>
          </a:p>
          <a:p>
            <a:r>
              <a:rPr lang="en-US" dirty="0" smtClean="0"/>
              <a:t>Correct administration protocols </a:t>
            </a:r>
          </a:p>
          <a:p>
            <a:r>
              <a:rPr lang="en-US" dirty="0" smtClean="0"/>
              <a:t>Appropriate animal handling methods</a:t>
            </a:r>
          </a:p>
          <a:p>
            <a:r>
              <a:rPr lang="en-US" dirty="0" smtClean="0"/>
              <a:t>Biosecurity procedures</a:t>
            </a:r>
          </a:p>
          <a:p>
            <a:r>
              <a:rPr lang="en-US" dirty="0" smtClean="0"/>
              <a:t>Animal ID and traceability </a:t>
            </a:r>
          </a:p>
          <a:p>
            <a:r>
              <a:rPr lang="en-US" dirty="0" smtClean="0"/>
              <a:t>DIVA vaccines</a:t>
            </a:r>
          </a:p>
          <a:p>
            <a:endParaRPr lang="en-US" dirty="0"/>
          </a:p>
        </p:txBody>
      </p:sp>
      <p:sp>
        <p:nvSpPr>
          <p:cNvPr id="4" name="Date Placeholder 3"/>
          <p:cNvSpPr>
            <a:spLocks noGrp="1"/>
          </p:cNvSpPr>
          <p:nvPr>
            <p:ph type="dt" sz="half" idx="2"/>
          </p:nvPr>
        </p:nvSpPr>
        <p:spPr/>
        <p:txBody>
          <a:bodyPr/>
          <a:lstStyle/>
          <a:p>
            <a:pPr algn="r"/>
            <a:r>
              <a:rPr lang="en-US" dirty="0" smtClean="0"/>
              <a:t>USDA APHIS and CFSPH</a:t>
            </a:r>
            <a:endParaRPr lang="en-US" dirty="0"/>
          </a:p>
        </p:txBody>
      </p:sp>
      <p:sp>
        <p:nvSpPr>
          <p:cNvPr id="5" name="Footer Placeholder 4"/>
          <p:cNvSpPr>
            <a:spLocks noGrp="1"/>
          </p:cNvSpPr>
          <p:nvPr>
            <p:ph type="ftr" sz="quarter" idx="3"/>
          </p:nvPr>
        </p:nvSpPr>
        <p:spPr/>
        <p:txBody>
          <a:bodyPr/>
          <a:lstStyle/>
          <a:p>
            <a:pPr algn="l"/>
            <a:r>
              <a:rPr lang="en-US" dirty="0" smtClean="0"/>
              <a:t>FAD </a:t>
            </a:r>
            <a:r>
              <a:rPr lang="en-US" dirty="0" err="1" smtClean="0"/>
              <a:t>PReP</a:t>
            </a:r>
            <a:r>
              <a:rPr lang="en-US" dirty="0" smtClean="0"/>
              <a:t>/NAHEMS Guidelines: Vaccination of Contagious Diseases - Prevention</a:t>
            </a:r>
            <a:endParaRPr lang="en-US" dirty="0"/>
          </a:p>
        </p:txBody>
      </p:sp>
      <p:sp>
        <p:nvSpPr>
          <p:cNvPr id="3" name="Title 2"/>
          <p:cNvSpPr>
            <a:spLocks noGrp="1"/>
          </p:cNvSpPr>
          <p:nvPr>
            <p:ph type="title"/>
          </p:nvPr>
        </p:nvSpPr>
        <p:spPr/>
        <p:txBody>
          <a:bodyPr/>
          <a:lstStyle/>
          <a:p>
            <a:r>
              <a:rPr lang="en-US" dirty="0" smtClean="0"/>
              <a:t>Vaccination Success </a:t>
            </a:r>
            <a:endParaRPr lang="en-US"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t="6306" b="7933"/>
          <a:stretch/>
        </p:blipFill>
        <p:spPr>
          <a:xfrm>
            <a:off x="6248400" y="2015412"/>
            <a:ext cx="2663371" cy="2537927"/>
          </a:xfrm>
          <a:prstGeom prst="rect">
            <a:avLst/>
          </a:prstGeom>
          <a:ln w="38100">
            <a:solidFill>
              <a:srgbClr val="17375E"/>
            </a:solidFill>
          </a:ln>
        </p:spPr>
      </p:pic>
    </p:spTree>
    <p:extLst>
      <p:ext uri="{BB962C8B-B14F-4D97-AF65-F5344CB8AC3E}">
        <p14:creationId xmlns:p14="http://schemas.microsoft.com/office/powerpoint/2010/main" val="3623051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152400" y="1295400"/>
            <a:ext cx="5562600" cy="4953000"/>
          </a:xfrm>
        </p:spPr>
        <p:txBody>
          <a:bodyPr>
            <a:normAutofit/>
          </a:bodyPr>
          <a:lstStyle/>
          <a:p>
            <a:r>
              <a:rPr lang="en-US" sz="2400" dirty="0" smtClean="0"/>
              <a:t>FAD </a:t>
            </a:r>
            <a:r>
              <a:rPr lang="en-US" sz="2400" dirty="0" err="1" smtClean="0"/>
              <a:t>PReP</a:t>
            </a:r>
            <a:r>
              <a:rPr lang="en-US" sz="2400" dirty="0" smtClean="0"/>
              <a:t>/NAHEMS Guidelines: Vaccination for Contagious Diseases</a:t>
            </a:r>
          </a:p>
          <a:p>
            <a:pPr lvl="1"/>
            <a:r>
              <a:rPr lang="en-US" sz="2000" dirty="0">
                <a:hlinkClick r:id="rId3"/>
              </a:rPr>
              <a:t>http://</a:t>
            </a:r>
            <a:r>
              <a:rPr lang="en-US" sz="2000" dirty="0" smtClean="0">
                <a:hlinkClick r:id="rId3"/>
              </a:rPr>
              <a:t>www.aphis.usda.gov/fadprep</a:t>
            </a:r>
            <a:r>
              <a:rPr lang="en-US" sz="2000" dirty="0" smtClean="0"/>
              <a:t> </a:t>
            </a:r>
          </a:p>
          <a:p>
            <a:r>
              <a:rPr lang="en-US" sz="2400" dirty="0" smtClean="0"/>
              <a:t>Vaccination </a:t>
            </a:r>
            <a:r>
              <a:rPr lang="en-US" sz="2400" dirty="0"/>
              <a:t>for Contagious Diseases web-base training module</a:t>
            </a:r>
          </a:p>
          <a:p>
            <a:pPr lvl="1"/>
            <a:r>
              <a:rPr lang="en-US" sz="2000" dirty="0" smtClean="0">
                <a:hlinkClick r:id="rId4"/>
              </a:rPr>
              <a:t>http://</a:t>
            </a:r>
            <a:r>
              <a:rPr lang="en-US" sz="2000" dirty="0">
                <a:hlinkClick r:id="rId4"/>
              </a:rPr>
              <a:t>naherc.sws.iastate.edu/</a:t>
            </a:r>
            <a:endParaRPr lang="en-US" sz="2000" dirty="0"/>
          </a:p>
          <a:p>
            <a:endParaRPr lang="en-US" dirty="0" smtClean="0"/>
          </a:p>
          <a:p>
            <a:endParaRPr lang="en-US" dirty="0" smtClean="0"/>
          </a:p>
          <a:p>
            <a:endParaRPr lang="en-US" dirty="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60419" name="Footer Placeholder 3"/>
          <p:cNvSpPr>
            <a:spLocks noGrp="1"/>
          </p:cNvSpPr>
          <p:nvPr>
            <p:ph type="ftr" sz="quarter" idx="3"/>
          </p:nvPr>
        </p:nvSpPr>
        <p:spPr/>
        <p:txBody>
          <a:bodyPr/>
          <a:lstStyle/>
          <a:p>
            <a:pPr algn="l"/>
            <a:r>
              <a:rPr lang="en-US" smtClean="0"/>
              <a:t>FAD PReP/NAHEMS Guidelines: Vaccination of Contagious Diseases - Prevention</a:t>
            </a:r>
            <a:endParaRPr lang="en-US" dirty="0"/>
          </a:p>
        </p:txBody>
      </p:sp>
      <p:sp>
        <p:nvSpPr>
          <p:cNvPr id="39937" name="Title 1"/>
          <p:cNvSpPr>
            <a:spLocks noGrp="1"/>
          </p:cNvSpPr>
          <p:nvPr>
            <p:ph type="title"/>
          </p:nvPr>
        </p:nvSpPr>
        <p:spPr/>
        <p:txBody>
          <a:bodyPr/>
          <a:lstStyle/>
          <a:p>
            <a:r>
              <a:rPr lang="en-US" smtClean="0"/>
              <a:t>For More Information</a:t>
            </a:r>
            <a:endParaRPr lang="en-US" dirty="0" smtClean="0"/>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715000" y="1600200"/>
            <a:ext cx="3050077" cy="3947159"/>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420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Prevention of disease transmission by </a:t>
            </a:r>
            <a:r>
              <a:rPr lang="en-US" dirty="0"/>
              <a:t>applying appropriate biosecurity principles</a:t>
            </a:r>
          </a:p>
          <a:p>
            <a:r>
              <a:rPr lang="en-US" dirty="0"/>
              <a:t>Methods of disease transmission</a:t>
            </a:r>
          </a:p>
          <a:p>
            <a:r>
              <a:rPr lang="en-US" dirty="0"/>
              <a:t>Vaccination strategies during a disease outbreak</a:t>
            </a:r>
          </a:p>
          <a:p>
            <a:endParaRPr lang="en-US" dirty="0"/>
          </a:p>
        </p:txBody>
      </p:sp>
      <p:sp>
        <p:nvSpPr>
          <p:cNvPr id="3" name="Date Placeholder 2"/>
          <p:cNvSpPr>
            <a:spLocks noGrp="1"/>
          </p:cNvSpPr>
          <p:nvPr>
            <p:ph type="dt" sz="half" idx="2"/>
          </p:nvPr>
        </p:nvSpPr>
        <p:spPr/>
        <p:txBody>
          <a:bodyPr/>
          <a:lstStyle/>
          <a:p>
            <a:pPr algn="r"/>
            <a:r>
              <a:rPr lang="en-US" dirty="0" smtClean="0"/>
              <a:t>USDA APHIS and CFSPH</a:t>
            </a:r>
            <a:endParaRPr lang="en-US" dirty="0"/>
          </a:p>
        </p:txBody>
      </p:sp>
      <p:sp>
        <p:nvSpPr>
          <p:cNvPr id="4" name="Footer Placeholder 3"/>
          <p:cNvSpPr>
            <a:spLocks noGrp="1"/>
          </p:cNvSpPr>
          <p:nvPr>
            <p:ph type="ftr" sz="quarter" idx="3"/>
          </p:nvPr>
        </p:nvSpPr>
        <p:spPr/>
        <p:txBody>
          <a:bodyPr/>
          <a:lstStyle/>
          <a:p>
            <a:pPr algn="l"/>
            <a:r>
              <a:rPr lang="en-US" dirty="0" smtClean="0"/>
              <a:t>FAD </a:t>
            </a:r>
            <a:r>
              <a:rPr lang="en-US" dirty="0" err="1" smtClean="0"/>
              <a:t>PReP</a:t>
            </a:r>
            <a:r>
              <a:rPr lang="en-US" dirty="0" smtClean="0"/>
              <a:t>/NAHEMS Guidelines: Vaccination of Contagious Diseases - Prevention</a:t>
            </a:r>
            <a:endParaRPr lang="en-US" dirty="0"/>
          </a:p>
        </p:txBody>
      </p:sp>
      <p:sp>
        <p:nvSpPr>
          <p:cNvPr id="5" name="Title 4"/>
          <p:cNvSpPr>
            <a:spLocks noGrp="1"/>
          </p:cNvSpPr>
          <p:nvPr>
            <p:ph type="title"/>
          </p:nvPr>
        </p:nvSpPr>
        <p:spPr/>
        <p:txBody>
          <a:bodyPr/>
          <a:lstStyle/>
          <a:p>
            <a:r>
              <a:rPr lang="en-US" dirty="0" smtClean="0"/>
              <a:t>This Presentation</a:t>
            </a:r>
            <a:endParaRPr lang="en-US" dirty="0"/>
          </a:p>
        </p:txBody>
      </p:sp>
    </p:spTree>
    <p:extLst>
      <p:ext uri="{BB962C8B-B14F-4D97-AF65-F5344CB8AC3E}">
        <p14:creationId xmlns:p14="http://schemas.microsoft.com/office/powerpoint/2010/main" val="4218263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57200" y="1295400"/>
            <a:ext cx="5257800" cy="4953000"/>
          </a:xfrm>
        </p:spPr>
        <p:txBody>
          <a:bodyPr>
            <a:normAutofit fontScale="92500" lnSpcReduction="20000"/>
          </a:bodyPr>
          <a:lstStyle/>
          <a:p>
            <a:pPr marL="0" indent="0">
              <a:buNone/>
            </a:pPr>
            <a:r>
              <a:rPr lang="en-US" sz="2400" dirty="0" smtClean="0"/>
              <a:t>Authors (CFSPH)</a:t>
            </a:r>
          </a:p>
          <a:p>
            <a:r>
              <a:rPr lang="en-US" sz="2000" dirty="0" smtClean="0"/>
              <a:t>Jim Roth, DVM, PhD, DACVM</a:t>
            </a:r>
          </a:p>
          <a:p>
            <a:r>
              <a:rPr lang="en-US" sz="2000" dirty="0" smtClean="0"/>
              <a:t>Amber </a:t>
            </a:r>
            <a:r>
              <a:rPr lang="en-US" sz="2000" dirty="0" err="1" smtClean="0"/>
              <a:t>Stumbaugh</a:t>
            </a:r>
            <a:r>
              <a:rPr lang="en-US" sz="2000" dirty="0" smtClean="0"/>
              <a:t>, MS</a:t>
            </a:r>
          </a:p>
          <a:p>
            <a:r>
              <a:rPr lang="en-US" sz="2000" dirty="0" smtClean="0"/>
              <a:t>Anna </a:t>
            </a:r>
            <a:r>
              <a:rPr lang="en-US" sz="2000" dirty="0" err="1" smtClean="0"/>
              <a:t>Rovid-Spickler</a:t>
            </a:r>
            <a:r>
              <a:rPr lang="en-US" sz="2000" dirty="0" smtClean="0"/>
              <a:t>, DVM, PhD</a:t>
            </a:r>
          </a:p>
          <a:p>
            <a:r>
              <a:rPr lang="en-US" sz="2000" dirty="0" smtClean="0"/>
              <a:t>Danelle Bickett-Weddle, DVM, MPH, PhD, DACVPM</a:t>
            </a:r>
          </a:p>
          <a:p>
            <a:r>
              <a:rPr lang="en-US" sz="2000" dirty="0"/>
              <a:t>Janice Mogan, DVM</a:t>
            </a:r>
          </a:p>
          <a:p>
            <a:r>
              <a:rPr lang="en-US" sz="2000" dirty="0"/>
              <a:t>Heather Allen, PhD, MPA</a:t>
            </a:r>
          </a:p>
          <a:p>
            <a:r>
              <a:rPr lang="en-US" sz="2000" dirty="0" err="1"/>
              <a:t>Shaine</a:t>
            </a:r>
            <a:r>
              <a:rPr lang="en-US" sz="2000" dirty="0"/>
              <a:t> </a:t>
            </a:r>
            <a:r>
              <a:rPr lang="en-US" sz="2000" dirty="0" err="1"/>
              <a:t>DeVoe</a:t>
            </a:r>
            <a:endParaRPr lang="en-US" sz="2000" dirty="0"/>
          </a:p>
          <a:p>
            <a:pPr marL="0" indent="0">
              <a:buNone/>
            </a:pPr>
            <a:r>
              <a:rPr lang="en-US" sz="2400" dirty="0" smtClean="0"/>
              <a:t>Reviewers </a:t>
            </a:r>
            <a:r>
              <a:rPr lang="en-US" sz="2400" dirty="0"/>
              <a:t>(USDA) </a:t>
            </a:r>
          </a:p>
          <a:p>
            <a:r>
              <a:rPr lang="en-US" sz="2000" dirty="0"/>
              <a:t>John Zack, DVM</a:t>
            </a:r>
          </a:p>
          <a:p>
            <a:r>
              <a:rPr lang="en-US" sz="2000" dirty="0" smtClean="0"/>
              <a:t>Patricia Foley, DVM, PhD</a:t>
            </a:r>
          </a:p>
          <a:p>
            <a:r>
              <a:rPr lang="en-US" sz="2000" dirty="0" smtClean="0"/>
              <a:t>R</a:t>
            </a:r>
            <a:r>
              <a:rPr lang="en-US" sz="2000" dirty="0"/>
              <a:t>. Alex Thompson, DVM, </a:t>
            </a:r>
            <a:r>
              <a:rPr lang="en-US" sz="2000" dirty="0" smtClean="0"/>
              <a:t>PhD</a:t>
            </a:r>
          </a:p>
          <a:p>
            <a:r>
              <a:rPr lang="en-US" sz="2000" dirty="0" smtClean="0"/>
              <a:t>John </a:t>
            </a:r>
            <a:r>
              <a:rPr lang="en-US" sz="2000" dirty="0" err="1"/>
              <a:t>Wiemers</a:t>
            </a:r>
            <a:r>
              <a:rPr lang="en-US" sz="2000" dirty="0"/>
              <a:t>, DVM, MS </a:t>
            </a:r>
          </a:p>
          <a:p>
            <a:endParaRPr lang="en-US" sz="2000" dirty="0"/>
          </a:p>
          <a:p>
            <a:pPr marL="0" indent="0">
              <a:buNone/>
            </a:pPr>
            <a:endParaRPr lang="en-US" sz="2000" dirty="0" smtClean="0"/>
          </a:p>
          <a:p>
            <a:endParaRPr lang="en-US" dirty="0" smtClean="0"/>
          </a:p>
          <a:p>
            <a:endParaRPr lang="en-US" dirty="0" smtClean="0"/>
          </a:p>
          <a:p>
            <a:endParaRPr lang="en-US" dirty="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60419" name="Footer Placeholder 3"/>
          <p:cNvSpPr>
            <a:spLocks noGrp="1"/>
          </p:cNvSpPr>
          <p:nvPr>
            <p:ph type="ftr" sz="quarter" idx="3"/>
          </p:nvPr>
        </p:nvSpPr>
        <p:spPr/>
        <p:txBody>
          <a:bodyPr/>
          <a:lstStyle/>
          <a:p>
            <a:pPr algn="l"/>
            <a:r>
              <a:rPr lang="en-US" smtClean="0"/>
              <a:t>FAD PReP/NAHEMS Guidelines: Vaccination of Contagious Diseases - Prevention</a:t>
            </a:r>
            <a:endParaRPr lang="en-US" dirty="0"/>
          </a:p>
        </p:txBody>
      </p:sp>
      <p:sp>
        <p:nvSpPr>
          <p:cNvPr id="39937" name="Title 1"/>
          <p:cNvSpPr>
            <a:spLocks noGrp="1"/>
          </p:cNvSpPr>
          <p:nvPr>
            <p:ph type="title"/>
          </p:nvPr>
        </p:nvSpPr>
        <p:spPr/>
        <p:txBody>
          <a:bodyPr/>
          <a:lstStyle/>
          <a:p>
            <a:r>
              <a:rPr lang="en-US" dirty="0" smtClean="0"/>
              <a:t>Guidelines Content</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15000" y="1600200"/>
            <a:ext cx="3050077" cy="3947159"/>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7547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3200400"/>
          </a:xfrm>
        </p:spPr>
        <p:txBody>
          <a:bodyPr>
            <a:noAutofit/>
          </a:bodyPr>
          <a:lstStyle/>
          <a:p>
            <a:pPr>
              <a:lnSpc>
                <a:spcPts val="4500"/>
              </a:lnSpc>
              <a:spcBef>
                <a:spcPts val="1200"/>
              </a:spcBef>
              <a:spcAft>
                <a:spcPts val="1200"/>
              </a:spcAft>
            </a:pPr>
            <a:r>
              <a:rPr lang="en-US" sz="2800" dirty="0" smtClean="0"/>
              <a:t>Development of this presentation was by the Center for Food Security and Public Health at Iowa State University through funding from </a:t>
            </a:r>
            <a:r>
              <a:rPr lang="en-US" sz="2800" dirty="0"/>
              <a:t>the </a:t>
            </a:r>
            <a:r>
              <a:rPr lang="en-US" sz="2800" dirty="0" smtClean="0"/>
              <a:t>USDA APHIS </a:t>
            </a:r>
            <a:r>
              <a:rPr lang="en-US" sz="2800" dirty="0"/>
              <a:t>Veterinary </a:t>
            </a:r>
            <a:r>
              <a:rPr lang="en-US" sz="2800" dirty="0" smtClean="0"/>
              <a:t>Services</a:t>
            </a:r>
            <a:endParaRPr lang="en-US" sz="2800" dirty="0"/>
          </a:p>
        </p:txBody>
      </p:sp>
      <p:sp>
        <p:nvSpPr>
          <p:cNvPr id="12" name="Rectangle 3"/>
          <p:cNvSpPr txBox="1">
            <a:spLocks noChangeArrowheads="1"/>
          </p:cNvSpPr>
          <p:nvPr/>
        </p:nvSpPr>
        <p:spPr>
          <a:xfrm>
            <a:off x="1219200" y="5486400"/>
            <a:ext cx="7239000" cy="838200"/>
          </a:xfrm>
          <a:prstGeom prst="rect">
            <a:avLst/>
          </a:prstGeom>
        </p:spPr>
        <p:txBody>
          <a:bodyPr vert="horz" lIns="91440" tIns="45720" rIns="91440" bIns="45720" rtlCol="0">
            <a:normAutofit fontScale="25000" lnSpcReduction="20000"/>
          </a:bodyPr>
          <a:lstStyle/>
          <a:p>
            <a:pPr algn="ctr">
              <a:lnSpc>
                <a:spcPct val="170000"/>
              </a:lnSpc>
              <a:spcBef>
                <a:spcPct val="20000"/>
              </a:spcBef>
              <a:buClr>
                <a:srgbClr val="F47D5A"/>
              </a:buClr>
              <a:buSzPct val="100000"/>
              <a:buFont typeface="Verdana" pitchFamily="34" charset="0"/>
              <a:buNone/>
              <a:defRPr/>
            </a:pPr>
            <a:endParaRPr lang="en-US" sz="3200" dirty="0" smtClean="0">
              <a:solidFill>
                <a:prstClr val="black">
                  <a:lumMod val="85000"/>
                  <a:lumOff val="15000"/>
                </a:prstClr>
              </a:solidFill>
              <a:latin typeface="Verdana" pitchFamily="34" charset="0"/>
            </a:endParaRPr>
          </a:p>
          <a:p>
            <a:pPr>
              <a:lnSpc>
                <a:spcPct val="170000"/>
              </a:lnSpc>
              <a:buClr>
                <a:srgbClr val="F47D5A"/>
              </a:buClr>
              <a:buSzPct val="100000"/>
              <a:buFont typeface="Verdana" pitchFamily="34" charset="0"/>
              <a:buNone/>
              <a:defRPr/>
            </a:pPr>
            <a:r>
              <a:rPr lang="en-US" sz="4800" dirty="0" smtClean="0">
                <a:solidFill>
                  <a:prstClr val="black">
                    <a:lumMod val="85000"/>
                    <a:lumOff val="15000"/>
                  </a:prstClr>
                </a:solidFill>
                <a:latin typeface="Verdana" pitchFamily="34" charset="0"/>
              </a:rPr>
              <a:t>PPT Author: Patricia Futoma, Veterinary Student, Iowa State University	</a:t>
            </a:r>
          </a:p>
          <a:p>
            <a:pPr>
              <a:lnSpc>
                <a:spcPct val="170000"/>
              </a:lnSpc>
              <a:buClr>
                <a:srgbClr val="F47D5A"/>
              </a:buClr>
              <a:buSzPct val="100000"/>
              <a:buFont typeface="Verdana" pitchFamily="34" charset="0"/>
              <a:buNone/>
              <a:defRPr/>
            </a:pPr>
            <a:r>
              <a:rPr lang="en-US" sz="4800" dirty="0" smtClean="0">
                <a:solidFill>
                  <a:prstClr val="black">
                    <a:lumMod val="85000"/>
                    <a:lumOff val="15000"/>
                  </a:prstClr>
                </a:solidFill>
                <a:latin typeface="Verdana" pitchFamily="34" charset="0"/>
              </a:rPr>
              <a:t>Reviewers: Cheryl L. Eia, </a:t>
            </a:r>
            <a:r>
              <a:rPr lang="en-US" sz="4800" smtClean="0">
                <a:solidFill>
                  <a:prstClr val="black">
                    <a:lumMod val="85000"/>
                    <a:lumOff val="15000"/>
                  </a:prstClr>
                </a:solidFill>
                <a:latin typeface="Verdana" pitchFamily="34" charset="0"/>
              </a:rPr>
              <a:t>JD, DVM, MPH</a:t>
            </a:r>
            <a:r>
              <a:rPr lang="en-US" sz="4800" dirty="0" smtClean="0">
                <a:solidFill>
                  <a:prstClr val="black">
                    <a:lumMod val="85000"/>
                    <a:lumOff val="15000"/>
                  </a:prstClr>
                </a:solidFill>
                <a:latin typeface="Verdana" pitchFamily="34" charset="0"/>
              </a:rPr>
              <a:t>; Janice Mogan, DVM</a:t>
            </a:r>
            <a:endParaRPr lang="en-US" sz="3200" dirty="0">
              <a:solidFill>
                <a:prstClr val="black">
                  <a:lumMod val="85000"/>
                  <a:lumOff val="15000"/>
                </a:prstClr>
              </a:solidFill>
              <a:latin typeface="Verdana" pitchFamily="34" charset="0"/>
            </a:endParaRPr>
          </a:p>
        </p:txBody>
      </p:sp>
    </p:spTree>
    <p:extLst>
      <p:ext uri="{BB962C8B-B14F-4D97-AF65-F5344CB8AC3E}">
        <p14:creationId xmlns:p14="http://schemas.microsoft.com/office/powerpoint/2010/main" val="2390890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867400" cy="4953000"/>
          </a:xfrm>
        </p:spPr>
        <p:txBody>
          <a:bodyPr/>
          <a:lstStyle/>
          <a:p>
            <a:r>
              <a:rPr lang="en-US" dirty="0" smtClean="0"/>
              <a:t>Any mass vaccination program has the potential to spread diseases </a:t>
            </a:r>
          </a:p>
          <a:p>
            <a:r>
              <a:rPr lang="en-US" dirty="0" smtClean="0"/>
              <a:t>Follow appropriate biosecurity measures</a:t>
            </a:r>
          </a:p>
          <a:p>
            <a:pPr lvl="1"/>
            <a:r>
              <a:rPr lang="en-US" dirty="0" smtClean="0"/>
              <a:t>Equipment</a:t>
            </a:r>
            <a:r>
              <a:rPr lang="en-US" dirty="0"/>
              <a:t>, clothing, hands, </a:t>
            </a:r>
            <a:r>
              <a:rPr lang="en-US" dirty="0" smtClean="0"/>
              <a:t>vehicles, or personnel</a:t>
            </a:r>
            <a:endParaRPr lang="en-US" dirty="0"/>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Vaccination of Contagious Diseases - Prevention</a:t>
            </a:r>
            <a:endParaRPr lang="en-US" dirty="0"/>
          </a:p>
        </p:txBody>
      </p:sp>
      <p:sp>
        <p:nvSpPr>
          <p:cNvPr id="3" name="Title 2"/>
          <p:cNvSpPr>
            <a:spLocks noGrp="1"/>
          </p:cNvSpPr>
          <p:nvPr>
            <p:ph type="title"/>
          </p:nvPr>
        </p:nvSpPr>
        <p:spPr/>
        <p:txBody>
          <a:bodyPr/>
          <a:lstStyle/>
          <a:p>
            <a:r>
              <a:rPr lang="en-US" dirty="0" smtClean="0"/>
              <a:t>Preventing Transmission</a:t>
            </a:r>
            <a:endParaRPr lang="en-US"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t="5102" b="7023"/>
          <a:stretch/>
        </p:blipFill>
        <p:spPr>
          <a:xfrm>
            <a:off x="5593080" y="2683527"/>
            <a:ext cx="3017520" cy="2946277"/>
          </a:xfrm>
          <a:prstGeom prst="rect">
            <a:avLst/>
          </a:prstGeom>
          <a:ln w="38100">
            <a:solidFill>
              <a:srgbClr val="17375E"/>
            </a:solidFill>
          </a:ln>
        </p:spPr>
      </p:pic>
    </p:spTree>
    <p:extLst>
      <p:ext uri="{BB962C8B-B14F-4D97-AF65-F5344CB8AC3E}">
        <p14:creationId xmlns:p14="http://schemas.microsoft.com/office/powerpoint/2010/main" val="1303463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Pathogenic agents and disease can be spread by five main methods:</a:t>
            </a:r>
          </a:p>
          <a:p>
            <a:pPr lvl="1"/>
            <a:r>
              <a:rPr lang="en-US" dirty="0" smtClean="0"/>
              <a:t>Oral</a:t>
            </a:r>
          </a:p>
          <a:p>
            <a:pPr lvl="1"/>
            <a:r>
              <a:rPr lang="en-US" dirty="0" smtClean="0"/>
              <a:t>Aerosol</a:t>
            </a:r>
          </a:p>
          <a:p>
            <a:pPr lvl="1"/>
            <a:r>
              <a:rPr lang="en-US" dirty="0" smtClean="0"/>
              <a:t>Direct contact</a:t>
            </a:r>
          </a:p>
          <a:p>
            <a:pPr lvl="1"/>
            <a:r>
              <a:rPr lang="en-US" dirty="0" smtClean="0"/>
              <a:t>Fomites </a:t>
            </a:r>
          </a:p>
          <a:p>
            <a:pPr lvl="1"/>
            <a:r>
              <a:rPr lang="en-US" dirty="0" smtClean="0"/>
              <a:t>Vectors</a:t>
            </a:r>
            <a:endParaRPr lang="en-US" dirty="0"/>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Vaccination of Contagious Diseases - Prevention</a:t>
            </a:r>
            <a:endParaRPr lang="en-US" dirty="0"/>
          </a:p>
        </p:txBody>
      </p:sp>
      <p:sp>
        <p:nvSpPr>
          <p:cNvPr id="3" name="Title 2"/>
          <p:cNvSpPr>
            <a:spLocks noGrp="1"/>
          </p:cNvSpPr>
          <p:nvPr>
            <p:ph type="title"/>
          </p:nvPr>
        </p:nvSpPr>
        <p:spPr/>
        <p:txBody>
          <a:bodyPr/>
          <a:lstStyle/>
          <a:p>
            <a:r>
              <a:rPr lang="en-US" smtClean="0"/>
              <a:t>Disease Transmission </a:t>
            </a:r>
            <a:endParaRPr lang="en-US" dirty="0"/>
          </a:p>
        </p:txBody>
      </p:sp>
    </p:spTree>
    <p:extLst>
      <p:ext uri="{BB962C8B-B14F-4D97-AF65-F5344CB8AC3E}">
        <p14:creationId xmlns:p14="http://schemas.microsoft.com/office/powerpoint/2010/main" val="2273703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Personnel</a:t>
            </a:r>
          </a:p>
          <a:p>
            <a:pPr lvl="1"/>
            <a:r>
              <a:rPr lang="en-US" dirty="0" smtClean="0"/>
              <a:t>Keep </a:t>
            </a:r>
            <a:r>
              <a:rPr lang="en-US" dirty="0"/>
              <a:t>fingernails trimmed and clean</a:t>
            </a:r>
          </a:p>
          <a:p>
            <a:pPr lvl="1"/>
            <a:r>
              <a:rPr lang="en-US" dirty="0"/>
              <a:t>Pull back hair or cover hair</a:t>
            </a:r>
          </a:p>
          <a:p>
            <a:pPr lvl="1"/>
            <a:r>
              <a:rPr lang="en-US" dirty="0"/>
              <a:t>Do not wear jewelry</a:t>
            </a:r>
          </a:p>
          <a:p>
            <a:pPr lvl="1"/>
            <a:r>
              <a:rPr lang="en-US" dirty="0"/>
              <a:t>Wash hands or </a:t>
            </a:r>
            <a:r>
              <a:rPr lang="en-US" dirty="0" smtClean="0"/>
              <a:t/>
            </a:r>
            <a:br>
              <a:rPr lang="en-US" dirty="0" smtClean="0"/>
            </a:br>
            <a:r>
              <a:rPr lang="en-US" dirty="0" smtClean="0"/>
              <a:t>change gloves </a:t>
            </a:r>
            <a:br>
              <a:rPr lang="en-US" dirty="0" smtClean="0"/>
            </a:br>
            <a:r>
              <a:rPr lang="en-US" dirty="0" smtClean="0"/>
              <a:t>between </a:t>
            </a:r>
            <a:r>
              <a:rPr lang="en-US" dirty="0"/>
              <a:t>animals</a:t>
            </a:r>
          </a:p>
          <a:p>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of Contagious Diseases - Prevention</a:t>
            </a:r>
            <a:endParaRPr lang="en-US" dirty="0"/>
          </a:p>
        </p:txBody>
      </p:sp>
      <p:sp>
        <p:nvSpPr>
          <p:cNvPr id="5" name="Title 4"/>
          <p:cNvSpPr>
            <a:spLocks noGrp="1"/>
          </p:cNvSpPr>
          <p:nvPr>
            <p:ph type="title"/>
          </p:nvPr>
        </p:nvSpPr>
        <p:spPr/>
        <p:txBody>
          <a:bodyPr/>
          <a:lstStyle/>
          <a:p>
            <a:r>
              <a:rPr lang="en-US" dirty="0"/>
              <a:t>Risk </a:t>
            </a:r>
            <a:r>
              <a:rPr lang="en-US" dirty="0" smtClean="0"/>
              <a:t>Management </a:t>
            </a:r>
            <a:endParaRPr lang="en-US" dirty="0"/>
          </a:p>
        </p:txBody>
      </p:sp>
      <p:pic>
        <p:nvPicPr>
          <p:cNvPr id="1027" name="Picture 3" descr="H:\CFSPH\Communal Files\Photo Library\Biosecurity - PPE photos\Hand washing\HandWashing_DaniAusen (6) croppe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02026" y="3200400"/>
            <a:ext cx="3225083" cy="2057400"/>
          </a:xfrm>
          <a:prstGeom prst="rect">
            <a:avLst/>
          </a:prstGeom>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674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Personnel continued -</a:t>
            </a:r>
          </a:p>
          <a:p>
            <a:pPr lvl="1"/>
            <a:r>
              <a:rPr lang="en-US" dirty="0" smtClean="0"/>
              <a:t>Wear outer protective </a:t>
            </a:r>
            <a:br>
              <a:rPr lang="en-US" dirty="0" smtClean="0"/>
            </a:br>
            <a:r>
              <a:rPr lang="en-US" dirty="0" smtClean="0"/>
              <a:t>clothing and change</a:t>
            </a:r>
            <a:br>
              <a:rPr lang="en-US" dirty="0" smtClean="0"/>
            </a:br>
            <a:r>
              <a:rPr lang="en-US" dirty="0" smtClean="0"/>
              <a:t> as appropriate</a:t>
            </a:r>
          </a:p>
          <a:p>
            <a:pPr lvl="1"/>
            <a:r>
              <a:rPr lang="en-US" dirty="0" smtClean="0"/>
              <a:t>Clean boots before and </a:t>
            </a:r>
            <a:br>
              <a:rPr lang="en-US" dirty="0" smtClean="0"/>
            </a:br>
            <a:r>
              <a:rPr lang="en-US" dirty="0" smtClean="0"/>
              <a:t>after entering</a:t>
            </a:r>
          </a:p>
          <a:p>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of Contagious Diseases - Prevention</a:t>
            </a:r>
            <a:endParaRPr lang="en-US" dirty="0"/>
          </a:p>
        </p:txBody>
      </p:sp>
      <p:sp>
        <p:nvSpPr>
          <p:cNvPr id="5" name="Title 4"/>
          <p:cNvSpPr>
            <a:spLocks noGrp="1"/>
          </p:cNvSpPr>
          <p:nvPr>
            <p:ph type="title"/>
          </p:nvPr>
        </p:nvSpPr>
        <p:spPr/>
        <p:txBody>
          <a:bodyPr/>
          <a:lstStyle/>
          <a:p>
            <a:r>
              <a:rPr lang="en-US" dirty="0" smtClean="0"/>
              <a:t>Risk </a:t>
            </a:r>
            <a:r>
              <a:rPr lang="en-US" dirty="0"/>
              <a:t>Management</a:t>
            </a:r>
          </a:p>
        </p:txBody>
      </p:sp>
      <p:pic>
        <p:nvPicPr>
          <p:cNvPr id="2050" name="Picture 2" descr="H:\CFSPH\Communal Files\Photo Library\Biosecurity - PPE photos\PPE &amp; Biosecurity\P8183137_Ramirez croppe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2261" y="2362200"/>
            <a:ext cx="2592139" cy="3008521"/>
          </a:xfrm>
          <a:prstGeom prst="rect">
            <a:avLst/>
          </a:prstGeom>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13628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Personnel continued -</a:t>
            </a:r>
          </a:p>
          <a:p>
            <a:pPr lvl="1"/>
            <a:r>
              <a:rPr lang="en-US" dirty="0" smtClean="0"/>
              <a:t>Separate contaminated </a:t>
            </a:r>
            <a:br>
              <a:rPr lang="en-US" dirty="0" smtClean="0"/>
            </a:br>
            <a:r>
              <a:rPr lang="en-US" dirty="0" smtClean="0"/>
              <a:t>clothing</a:t>
            </a:r>
            <a:endParaRPr lang="en-US" dirty="0"/>
          </a:p>
          <a:p>
            <a:pPr lvl="1"/>
            <a:r>
              <a:rPr lang="en-US" dirty="0"/>
              <a:t>Do not wear </a:t>
            </a:r>
            <a:r>
              <a:rPr lang="en-US" dirty="0" smtClean="0"/>
              <a:t>protective </a:t>
            </a:r>
            <a:br>
              <a:rPr lang="en-US" dirty="0" smtClean="0"/>
            </a:br>
            <a:r>
              <a:rPr lang="en-US" dirty="0" smtClean="0"/>
              <a:t>clothing </a:t>
            </a:r>
            <a:r>
              <a:rPr lang="en-US" dirty="0"/>
              <a:t>home</a:t>
            </a:r>
          </a:p>
          <a:p>
            <a:pPr lvl="1"/>
            <a:r>
              <a:rPr lang="en-US" dirty="0"/>
              <a:t>Shower in and out of </a:t>
            </a:r>
            <a:r>
              <a:rPr lang="en-US" dirty="0" smtClean="0"/>
              <a:t/>
            </a:r>
            <a:br>
              <a:rPr lang="en-US" dirty="0" smtClean="0"/>
            </a:br>
            <a:r>
              <a:rPr lang="en-US" dirty="0" smtClean="0"/>
              <a:t>large production </a:t>
            </a:r>
            <a:r>
              <a:rPr lang="en-US" dirty="0"/>
              <a:t>units </a:t>
            </a:r>
            <a:r>
              <a:rPr lang="en-US" dirty="0" smtClean="0"/>
              <a:t/>
            </a:r>
            <a:br>
              <a:rPr lang="en-US" dirty="0" smtClean="0"/>
            </a:br>
            <a:r>
              <a:rPr lang="en-US" dirty="0" smtClean="0"/>
              <a:t>when possible</a:t>
            </a:r>
            <a:endParaRPr lang="en-US" dirty="0"/>
          </a:p>
          <a:p>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of Contagious Diseases - Prevention</a:t>
            </a:r>
            <a:endParaRPr lang="en-US" dirty="0"/>
          </a:p>
        </p:txBody>
      </p:sp>
      <p:sp>
        <p:nvSpPr>
          <p:cNvPr id="5" name="Title 4"/>
          <p:cNvSpPr>
            <a:spLocks noGrp="1"/>
          </p:cNvSpPr>
          <p:nvPr>
            <p:ph type="title"/>
          </p:nvPr>
        </p:nvSpPr>
        <p:spPr/>
        <p:txBody>
          <a:bodyPr/>
          <a:lstStyle/>
          <a:p>
            <a:r>
              <a:rPr lang="en-US" dirty="0" smtClean="0"/>
              <a:t>Risk </a:t>
            </a:r>
            <a:r>
              <a:rPr lang="en-US" dirty="0"/>
              <a:t>Management</a:t>
            </a:r>
          </a:p>
        </p:txBody>
      </p:sp>
      <p:pic>
        <p:nvPicPr>
          <p:cNvPr id="4098" name="Picture 2" descr="H:\CFSPH\Communal Files\Photo Library\Biosecurity - PPE photos\Clean Dirty area\Dirty bin backseat (1)_DBW.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70320" y="2133600"/>
            <a:ext cx="2286000" cy="3048000"/>
          </a:xfrm>
          <a:prstGeom prst="rect">
            <a:avLst/>
          </a:prstGeom>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107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General</a:t>
            </a:r>
          </a:p>
          <a:p>
            <a:pPr lvl="1"/>
            <a:r>
              <a:rPr lang="en-US" dirty="0" smtClean="0"/>
              <a:t>Use </a:t>
            </a:r>
            <a:r>
              <a:rPr lang="en-US" dirty="0"/>
              <a:t>disposable equipment </a:t>
            </a:r>
          </a:p>
          <a:p>
            <a:pPr lvl="1"/>
            <a:r>
              <a:rPr lang="en-US" dirty="0"/>
              <a:t>Use </a:t>
            </a:r>
            <a:r>
              <a:rPr lang="en-US" dirty="0" smtClean="0"/>
              <a:t>new, sterile needles</a:t>
            </a:r>
          </a:p>
          <a:p>
            <a:pPr lvl="1"/>
            <a:r>
              <a:rPr lang="en-US" dirty="0"/>
              <a:t>Contain refuse on </a:t>
            </a:r>
            <a:r>
              <a:rPr lang="en-US" dirty="0" smtClean="0"/>
              <a:t>site</a:t>
            </a:r>
          </a:p>
          <a:p>
            <a:pPr lvl="1"/>
            <a:r>
              <a:rPr lang="en-US" dirty="0"/>
              <a:t>Use smallest </a:t>
            </a:r>
            <a:r>
              <a:rPr lang="en-US" dirty="0" smtClean="0"/>
              <a:t>vaccine </a:t>
            </a:r>
            <a:br>
              <a:rPr lang="en-US" dirty="0" smtClean="0"/>
            </a:br>
            <a:r>
              <a:rPr lang="en-US" dirty="0" smtClean="0"/>
              <a:t>vial possible</a:t>
            </a:r>
          </a:p>
          <a:p>
            <a:pPr lvl="1"/>
            <a:r>
              <a:rPr lang="en-US" dirty="0"/>
              <a:t>Clean and disinfect </a:t>
            </a:r>
            <a:r>
              <a:rPr lang="en-US" dirty="0" smtClean="0"/>
              <a:t/>
            </a:r>
            <a:br>
              <a:rPr lang="en-US" dirty="0" smtClean="0"/>
            </a:br>
            <a:r>
              <a:rPr lang="en-US" dirty="0" smtClean="0"/>
              <a:t>multi-dose syringes</a:t>
            </a:r>
            <a:endParaRPr lang="en-US" dirty="0"/>
          </a:p>
          <a:p>
            <a:endParaRPr lang="en-US" dirty="0"/>
          </a:p>
          <a:p>
            <a:endParaRPr lang="en-US" dirty="0"/>
          </a:p>
          <a:p>
            <a:endParaRPr lang="en-US" dirty="0"/>
          </a:p>
          <a:p>
            <a:endParaRPr lang="en-US" dirty="0" smtClean="0"/>
          </a:p>
          <a:p>
            <a:endParaRPr lang="en-US" dirty="0" smtClean="0"/>
          </a:p>
          <a:p>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of Contagious Diseases - Prevention</a:t>
            </a:r>
            <a:endParaRPr lang="en-US" dirty="0"/>
          </a:p>
        </p:txBody>
      </p:sp>
      <p:sp>
        <p:nvSpPr>
          <p:cNvPr id="5" name="Title 4"/>
          <p:cNvSpPr>
            <a:spLocks noGrp="1"/>
          </p:cNvSpPr>
          <p:nvPr>
            <p:ph type="title"/>
          </p:nvPr>
        </p:nvSpPr>
        <p:spPr/>
        <p:txBody>
          <a:bodyPr/>
          <a:lstStyle/>
          <a:p>
            <a:r>
              <a:rPr lang="en-US" dirty="0" smtClean="0"/>
              <a:t>Risk </a:t>
            </a:r>
            <a:r>
              <a:rPr lang="en-US" dirty="0"/>
              <a:t>Management </a:t>
            </a:r>
          </a:p>
        </p:txBody>
      </p:sp>
      <p:pic>
        <p:nvPicPr>
          <p:cNvPr id="3074" name="Picture 2" descr="H:\CFSPH\Communal Files\Photo Library\PPE\05 PPE Level C Doff - Andrew Kingsbury\DF_IMG_4634(edited) - Croppe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61049" y="2057401"/>
            <a:ext cx="2108200" cy="3657599"/>
          </a:xfrm>
          <a:prstGeom prst="rect">
            <a:avLst/>
          </a:prstGeom>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889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General</a:t>
            </a:r>
          </a:p>
          <a:p>
            <a:pPr lvl="1"/>
            <a:r>
              <a:rPr lang="en-US" dirty="0" smtClean="0"/>
              <a:t>Decontaminate </a:t>
            </a:r>
            <a:r>
              <a:rPr lang="en-US" dirty="0"/>
              <a:t>reusable </a:t>
            </a:r>
            <a:r>
              <a:rPr lang="en-US" dirty="0" smtClean="0"/>
              <a:t>equipment </a:t>
            </a:r>
          </a:p>
          <a:p>
            <a:pPr lvl="2"/>
            <a:r>
              <a:rPr lang="en-US" dirty="0" smtClean="0"/>
              <a:t>Submerging in disinfectant</a:t>
            </a:r>
          </a:p>
          <a:p>
            <a:pPr lvl="2"/>
            <a:r>
              <a:rPr lang="en-US" dirty="0" smtClean="0"/>
              <a:t>Wiping </a:t>
            </a:r>
            <a:r>
              <a:rPr lang="en-US" dirty="0"/>
              <a:t>the surface with </a:t>
            </a:r>
            <a:r>
              <a:rPr lang="en-US" dirty="0" smtClean="0"/>
              <a:t>disinfectant</a:t>
            </a:r>
          </a:p>
          <a:p>
            <a:pPr lvl="1"/>
            <a:r>
              <a:rPr lang="en-US" dirty="0" smtClean="0"/>
              <a:t>Do </a:t>
            </a:r>
            <a:r>
              <a:rPr lang="en-US" dirty="0"/>
              <a:t>not expose the vaccine in the syringe or needle to </a:t>
            </a:r>
            <a:r>
              <a:rPr lang="en-US" dirty="0" smtClean="0"/>
              <a:t>disinfectant</a:t>
            </a:r>
          </a:p>
          <a:p>
            <a:pPr lvl="1"/>
            <a:r>
              <a:rPr lang="en-US" dirty="0" smtClean="0"/>
              <a:t>Follow farm </a:t>
            </a:r>
            <a:r>
              <a:rPr lang="en-US" dirty="0" err="1" smtClean="0"/>
              <a:t>decon</a:t>
            </a:r>
            <a:r>
              <a:rPr lang="en-US" dirty="0" smtClean="0"/>
              <a:t> procedures</a:t>
            </a:r>
          </a:p>
          <a:p>
            <a:pPr lvl="2"/>
            <a:r>
              <a:rPr lang="en-US" dirty="0" smtClean="0"/>
              <a:t>Vehicles</a:t>
            </a:r>
            <a:r>
              <a:rPr lang="en-US" dirty="0"/>
              <a:t>, equipment, </a:t>
            </a:r>
            <a:r>
              <a:rPr lang="en-US" dirty="0" smtClean="0"/>
              <a:t>PPE</a:t>
            </a:r>
            <a:endParaRPr lang="en-US" dirty="0"/>
          </a:p>
          <a:p>
            <a:endParaRPr lang="en-US" dirty="0"/>
          </a:p>
          <a:p>
            <a:endParaRPr lang="en-US" dirty="0"/>
          </a:p>
          <a:p>
            <a:endParaRPr lang="en-US" dirty="0"/>
          </a:p>
          <a:p>
            <a:endParaRPr lang="en-US" dirty="0" smtClean="0"/>
          </a:p>
          <a:p>
            <a:endParaRPr lang="en-US" dirty="0" smtClean="0"/>
          </a:p>
          <a:p>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of Contagious Diseases - Prevention</a:t>
            </a:r>
            <a:endParaRPr lang="en-US" dirty="0"/>
          </a:p>
        </p:txBody>
      </p:sp>
      <p:sp>
        <p:nvSpPr>
          <p:cNvPr id="5" name="Title 4"/>
          <p:cNvSpPr>
            <a:spLocks noGrp="1"/>
          </p:cNvSpPr>
          <p:nvPr>
            <p:ph type="title"/>
          </p:nvPr>
        </p:nvSpPr>
        <p:spPr/>
        <p:txBody>
          <a:bodyPr/>
          <a:lstStyle/>
          <a:p>
            <a:r>
              <a:rPr lang="en-US" dirty="0" smtClean="0"/>
              <a:t>Risk </a:t>
            </a:r>
            <a:r>
              <a:rPr lang="en-US" dirty="0"/>
              <a:t>Management </a:t>
            </a:r>
          </a:p>
        </p:txBody>
      </p:sp>
    </p:spTree>
    <p:extLst>
      <p:ext uri="{BB962C8B-B14F-4D97-AF65-F5344CB8AC3E}">
        <p14:creationId xmlns:p14="http://schemas.microsoft.com/office/powerpoint/2010/main" val="1071441383"/>
      </p:ext>
    </p:extLst>
  </p:cSld>
  <p:clrMapOvr>
    <a:masterClrMapping/>
  </p:clrMapOvr>
</p:sld>
</file>

<file path=ppt/theme/theme1.xml><?xml version="1.0" encoding="utf-8"?>
<a:theme xmlns:a="http://schemas.openxmlformats.org/drawingml/2006/main" name="FAD PReP PPT Template 2011-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FAD_PReP_NAHEMS_PPT_2013-11 LogoFix</Template>
  <TotalTime>1965</TotalTime>
  <Words>2981</Words>
  <Application>Microsoft Office PowerPoint</Application>
  <PresentationFormat>On-screen Show (4:3)</PresentationFormat>
  <Paragraphs>254</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FAD PReP PPT Template 2011-10</vt:lpstr>
      <vt:lpstr>Vaccination for Contagious Diseases</vt:lpstr>
      <vt:lpstr>This Presentation</vt:lpstr>
      <vt:lpstr>Preventing Transmission</vt:lpstr>
      <vt:lpstr>Disease Transmission </vt:lpstr>
      <vt:lpstr>Risk Management </vt:lpstr>
      <vt:lpstr>Risk Management</vt:lpstr>
      <vt:lpstr>Risk Management</vt:lpstr>
      <vt:lpstr>Risk Management </vt:lpstr>
      <vt:lpstr>Risk Management </vt:lpstr>
      <vt:lpstr>Vaccination Strategies During An Outbreak</vt:lpstr>
      <vt:lpstr>Strategies </vt:lpstr>
      <vt:lpstr>Strategies cont’d</vt:lpstr>
      <vt:lpstr>Strategies cont’d</vt:lpstr>
      <vt:lpstr>Strategies cont’d</vt:lpstr>
      <vt:lpstr>Strategies cont’d</vt:lpstr>
      <vt:lpstr>Strategies cont’d</vt:lpstr>
      <vt:lpstr>Strategies cont’d</vt:lpstr>
      <vt:lpstr>Vaccination Success </vt:lpstr>
      <vt:lpstr>For More Information</vt:lpstr>
      <vt:lpstr>Guidelines Content</vt:lpstr>
      <vt:lpstr>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FAD PReP/NAHEMS</dc:title>
  <dc:subject>FAD PReP/NAHEMS</dc:subject>
  <dc:creator>Futoma, Patricia J</dc:creator>
  <cp:keywords>FAD PReP/NAHEMS</cp:keywords>
  <cp:lastModifiedBy>Mogan-King, Janice P [CFSPH]</cp:lastModifiedBy>
  <cp:revision>93</cp:revision>
  <dcterms:created xsi:type="dcterms:W3CDTF">2012-01-28T20:39:55Z</dcterms:created>
  <dcterms:modified xsi:type="dcterms:W3CDTF">2014-12-11T17:44:07Z</dcterms:modified>
  <cp:category>FAD PReP/NAHEMS</cp:category>
</cp:coreProperties>
</file>