
<file path=[Content_Types].xml><?xml version="1.0" encoding="utf-8"?>
<Types xmlns="http://schemas.openxmlformats.org/package/2006/content-types">
  <Default Extension="tmp"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1"/>
  </p:sldMasterIdLst>
  <p:notesMasterIdLst>
    <p:notesMasterId r:id="rId26"/>
  </p:notesMasterIdLst>
  <p:sldIdLst>
    <p:sldId id="257" r:id="rId2"/>
    <p:sldId id="289" r:id="rId3"/>
    <p:sldId id="287" r:id="rId4"/>
    <p:sldId id="288" r:id="rId5"/>
    <p:sldId id="285" r:id="rId6"/>
    <p:sldId id="270" r:id="rId7"/>
    <p:sldId id="284" r:id="rId8"/>
    <p:sldId id="272" r:id="rId9"/>
    <p:sldId id="279" r:id="rId10"/>
    <p:sldId id="273" r:id="rId11"/>
    <p:sldId id="274" r:id="rId12"/>
    <p:sldId id="275" r:id="rId13"/>
    <p:sldId id="277" r:id="rId14"/>
    <p:sldId id="286" r:id="rId15"/>
    <p:sldId id="261" r:id="rId16"/>
    <p:sldId id="264" r:id="rId17"/>
    <p:sldId id="265" r:id="rId18"/>
    <p:sldId id="269" r:id="rId19"/>
    <p:sldId id="266" r:id="rId20"/>
    <p:sldId id="268" r:id="rId21"/>
    <p:sldId id="267" r:id="rId22"/>
    <p:sldId id="280" r:id="rId23"/>
    <p:sldId id="281"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toma, Patricia J" initials="PJF" lastIdx="4" clrIdx="0"/>
  <p:cmAuthor id="1" name="Eia, Cheryl L [CFSPH]" initials="CL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2783" autoAdjust="0"/>
  </p:normalViewPr>
  <p:slideViewPr>
    <p:cSldViewPr>
      <p:cViewPr varScale="1">
        <p:scale>
          <a:sx n="73" d="100"/>
          <a:sy n="73" d="100"/>
        </p:scale>
        <p:origin x="-1714" y="-67"/>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35D757-5F80-417D-8CC0-54D5ECC580B4}" type="datetimeFigureOut">
              <a:rPr lang="en-US" smtClean="0"/>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4E6887-C345-4D9E-88AD-241FA185945B}" type="slidenum">
              <a:rPr lang="en-US" smtClean="0"/>
              <a:t>‹#›</a:t>
            </a:fld>
            <a:endParaRPr lang="en-US"/>
          </a:p>
        </p:txBody>
      </p:sp>
    </p:spTree>
    <p:extLst>
      <p:ext uri="{BB962C8B-B14F-4D97-AF65-F5344CB8AC3E}">
        <p14:creationId xmlns:p14="http://schemas.microsoft.com/office/powerpoint/2010/main" val="421589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control of a foreign animal disease outbreak may require large-scale vaccination of livestock and other domestic animals to minimize the impact on animal and public health, ensure continuity of the U.S. food supply, and minimize the economic impact on food producers. The principles discussed in this presentation are intended to provide general information to conduct large-scale vaccination of a variety of domestic animal species as may be required in an animal health emergency. Decisions regarding the choice of vaccine and the selection of animals to vaccinate will vary with the disease involved, species affected and the stage of the outbreak, and may change as the situation evolves. As always, it is important to evaluate each situation and adjust procedures to the risks present in the situation. </a:t>
            </a:r>
            <a:r>
              <a:rPr lang="en-US" baseline="0" dirty="0" smtClean="0">
                <a:latin typeface="+mn-lt"/>
                <a:ea typeface="ＭＳ Ｐゴシック" charset="-128"/>
                <a:cs typeface="ＭＳ Ｐゴシック" charset="-128"/>
              </a:rPr>
              <a:t>[</a:t>
            </a:r>
            <a:r>
              <a:rPr lang="en-US" dirty="0" smtClean="0">
                <a:latin typeface="+mn-lt"/>
                <a:ea typeface="ＭＳ Ｐゴシック" charset="-128"/>
                <a:cs typeface="ＭＳ Ｐゴシック" charset="-128"/>
              </a:rPr>
              <a:t>This information was derived from the Foreign Animal Disease Preparedness and Response (FAD </a:t>
            </a:r>
            <a:r>
              <a:rPr lang="en-US" dirty="0" err="1" smtClean="0">
                <a:latin typeface="+mn-lt"/>
                <a:ea typeface="ＭＳ Ｐゴシック" charset="-128"/>
                <a:cs typeface="ＭＳ Ｐゴシック" charset="-128"/>
              </a:rPr>
              <a:t>PReP</a:t>
            </a:r>
            <a:r>
              <a:rPr lang="en-US" dirty="0" smtClean="0">
                <a:latin typeface="+mn-lt"/>
                <a:ea typeface="ＭＳ Ｐゴシック" charset="-128"/>
                <a:cs typeface="ＭＳ Ｐゴシック" charset="-128"/>
              </a:rPr>
              <a:t>)/National Animal Health Emergency Management System (NAHEMS) Guidelines: Vaccination</a:t>
            </a:r>
            <a:r>
              <a:rPr lang="en-US" baseline="0" dirty="0" smtClean="0">
                <a:latin typeface="+mn-lt"/>
                <a:ea typeface="ＭＳ Ｐゴシック" charset="-128"/>
                <a:cs typeface="ＭＳ Ｐゴシック" charset="-128"/>
              </a:rPr>
              <a:t> of Contagious Diseases </a:t>
            </a:r>
            <a:r>
              <a:rPr lang="en-US" dirty="0" smtClean="0">
                <a:latin typeface="+mn-lt"/>
                <a:ea typeface="ＭＳ Ｐゴシック" charset="-128"/>
                <a:cs typeface="ＭＳ Ｐゴシック" charset="-128"/>
              </a:rPr>
              <a:t>(2014)].</a:t>
            </a:r>
            <a:endParaRPr lang="en-US" baseline="0" dirty="0" smtClean="0">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524E6887-C345-4D9E-88AD-241FA185945B}" type="slidenum">
              <a:rPr lang="en-US" smtClean="0"/>
              <a:t>1</a:t>
            </a:fld>
            <a:endParaRPr lang="en-US"/>
          </a:p>
        </p:txBody>
      </p:sp>
    </p:spTree>
    <p:extLst>
      <p:ext uri="{BB962C8B-B14F-4D97-AF65-F5344CB8AC3E}">
        <p14:creationId xmlns:p14="http://schemas.microsoft.com/office/powerpoint/2010/main" val="205232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administer a vaccine subcutaneously to cattle, inject the vaccine at</a:t>
            </a:r>
            <a:r>
              <a:rPr lang="en-US" baseline="0" dirty="0" smtClean="0"/>
              <a:t> an acute angle in the illustrated triangular region of the neck where the skin and subcutaneous fat is thick, avoiding the need to tent the skin. Alternatively, the loose skin of the neck can be tented to position the subcutaneous injection. Injections into the muscle of cattle cause blemishing of the muscle, adversely affecting carcass value. Thus, whenever permitted by the vaccine label, it is best to give injections subcutaneously rather than intramuscularly. If a vaccine injection must be given intramuscularly, it should be given in the neck muscles in a triangle outlined by the shoulder, the vertebrae, and the nuchal ligament. Avoid giving any injections into the upper rump or upper butt, as these yield the more valuable cuts of meat. </a:t>
            </a:r>
            <a:r>
              <a:rPr lang="en-US" i="1" baseline="0" dirty="0" smtClean="0"/>
              <a:t>[This illustration shows the recommended injection locations on a cow. Illustration by: </a:t>
            </a:r>
            <a:r>
              <a:rPr lang="en-US" i="1" dirty="0" smtClean="0"/>
              <a:t>Andrew Kingsbury, Iowa State University</a:t>
            </a:r>
            <a:r>
              <a:rPr lang="en-US" i="1" baseline="0" dirty="0" smtClean="0"/>
              <a:t>]</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10</a:t>
            </a:fld>
            <a:endParaRPr lang="en-US"/>
          </a:p>
        </p:txBody>
      </p:sp>
    </p:spTree>
    <p:extLst>
      <p:ext uri="{BB962C8B-B14F-4D97-AF65-F5344CB8AC3E}">
        <p14:creationId xmlns:p14="http://schemas.microsoft.com/office/powerpoint/2010/main" val="3491506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Subcutaneous injections in sheep are usually given in the loose skin of</a:t>
            </a:r>
            <a:r>
              <a:rPr lang="en-US" baseline="0" dirty="0" smtClean="0"/>
              <a:t> the axillary region, just behind the elbow, where sheep naturally do not have wool. The subcutaneous vaccinations are administered by making a tent of skin and injecting the vaccine. Intramuscular injections ideally are given in the neck muscles. </a:t>
            </a:r>
            <a:r>
              <a:rPr lang="en-US" i="1" baseline="0" dirty="0" smtClean="0"/>
              <a:t>[This illustration shows the recommended injection locations on a sheep. Illustration by: </a:t>
            </a:r>
            <a:r>
              <a:rPr lang="en-US" i="1" dirty="0" smtClean="0"/>
              <a:t>Andrew Kingsbury, Iowa State University</a:t>
            </a:r>
            <a:r>
              <a:rPr lang="en-US" i="1" baseline="0" dirty="0" smtClean="0"/>
              <a:t>]</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11</a:t>
            </a:fld>
            <a:endParaRPr lang="en-US"/>
          </a:p>
        </p:txBody>
      </p:sp>
    </p:spTree>
    <p:extLst>
      <p:ext uri="{BB962C8B-B14F-4D97-AF65-F5344CB8AC3E}">
        <p14:creationId xmlns:p14="http://schemas.microsoft.com/office/powerpoint/2010/main" val="4076562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to sheep, in goats subcutaneous</a:t>
            </a:r>
            <a:r>
              <a:rPr lang="en-US" baseline="0" dirty="0" smtClean="0"/>
              <a:t> injections are commonly given in the axillary region, just behind the elbow. If possible, avoid injections into the muscles of goats because they can cause blemishing of the muscle, adversely affecting carcass value. Intramuscular injections may be given in large muscles along the side of the neck. </a:t>
            </a:r>
            <a:r>
              <a:rPr lang="en-US" i="1" baseline="0" dirty="0" smtClean="0"/>
              <a:t>[This illustration shows the injection locations on a goat. Illustration by: </a:t>
            </a:r>
            <a:r>
              <a:rPr lang="en-US" i="1" dirty="0" smtClean="0"/>
              <a:t>Andrew Kingsbury, Iowa State University</a:t>
            </a:r>
            <a:r>
              <a:rPr lang="en-US" i="1" baseline="0" dirty="0" smtClean="0"/>
              <a:t>]</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12</a:t>
            </a:fld>
            <a:endParaRPr lang="en-US"/>
          </a:p>
        </p:txBody>
      </p:sp>
    </p:spTree>
    <p:extLst>
      <p:ext uri="{BB962C8B-B14F-4D97-AF65-F5344CB8AC3E}">
        <p14:creationId xmlns:p14="http://schemas.microsoft.com/office/powerpoint/2010/main" val="3738265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 needle sizes for </a:t>
            </a:r>
            <a:r>
              <a:rPr lang="en-US" smtClean="0"/>
              <a:t>vaccine </a:t>
            </a:r>
            <a:r>
              <a:rPr lang="en-US" smtClean="0"/>
              <a:t>administration </a:t>
            </a:r>
            <a:r>
              <a:rPr lang="en-US" dirty="0" smtClean="0"/>
              <a:t>are based on the species, age, and route of administration. The vaccine manufacturer</a:t>
            </a:r>
            <a:r>
              <a:rPr lang="en-US" baseline="0" dirty="0" smtClean="0"/>
              <a:t> may also provide recommendations for the choice of needle gauge and length. For further information consult FAD </a:t>
            </a:r>
            <a:r>
              <a:rPr lang="en-US" baseline="0" dirty="0" err="1" smtClean="0"/>
              <a:t>PReP</a:t>
            </a:r>
            <a:r>
              <a:rPr lang="en-US" baseline="0" dirty="0" smtClean="0"/>
              <a:t>/NAHEMS Guidelines: Vaccination for Contagious Diseases (2014).</a:t>
            </a:r>
            <a:endParaRPr lang="en-US" dirty="0" smtClean="0"/>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13</a:t>
            </a:fld>
            <a:endParaRPr lang="en-US"/>
          </a:p>
        </p:txBody>
      </p:sp>
    </p:spTree>
    <p:extLst>
      <p:ext uri="{BB962C8B-B14F-4D97-AF65-F5344CB8AC3E}">
        <p14:creationId xmlns:p14="http://schemas.microsoft.com/office/powerpoint/2010/main" val="3668123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Proper animal handling and restraint plays a key role in the health and welfare of livestock as well as the safety of personnel. The ability to effectively handle and restrain an animal or group of animals for vaccination is critical to the success of any vaccination program. Appropriate animal restraint will reduce the risk of injury and stress in livestock and personnel. Handlers should always work slowly and quietly. Handlers should be aware of the size and strength of the animals they are working with. In this presentation, we will discuss general handling, then species-specific handling recommendations, and lastly, provide guidance on species-specific vaccine administration. </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14</a:t>
            </a:fld>
            <a:endParaRPr lang="en-US"/>
          </a:p>
        </p:txBody>
      </p:sp>
    </p:spTree>
    <p:extLst>
      <p:ext uri="{BB962C8B-B14F-4D97-AF65-F5344CB8AC3E}">
        <p14:creationId xmlns:p14="http://schemas.microsoft.com/office/powerpoint/2010/main" val="3291204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Safety is always the first consideration. Be mindful of safety</a:t>
            </a:r>
            <a:r>
              <a:rPr lang="en-US" baseline="0" dirty="0" smtClean="0"/>
              <a:t> for the animal, and safety for the handlers. </a:t>
            </a:r>
            <a:r>
              <a:rPr lang="en-US" dirty="0" smtClean="0"/>
              <a:t>All restraint should be imposed by experienced handlers.</a:t>
            </a:r>
            <a:r>
              <a:rPr lang="en-US" baseline="0" dirty="0" smtClean="0"/>
              <a:t> </a:t>
            </a:r>
            <a:r>
              <a:rPr lang="en-US" dirty="0" smtClean="0"/>
              <a:t>Animal handlers should be trained to use behavioral principles to move and restrain animals. Other points to keep in mind include: Do not begin the restraint process until all the supplies and personnel are ready. Livestock unaccustomed to being handled may bolt, kick, or strike when frightened or startled. Breeding males and animals protecting their offspring can be especially dangerous. Handlers should always leave an escape route to avoid becoming trapped. </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15</a:t>
            </a:fld>
            <a:endParaRPr lang="en-US"/>
          </a:p>
        </p:txBody>
      </p:sp>
    </p:spTree>
    <p:extLst>
      <p:ext uri="{BB962C8B-B14F-4D97-AF65-F5344CB8AC3E}">
        <p14:creationId xmlns:p14="http://schemas.microsoft.com/office/powerpoint/2010/main" val="327578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 handlers should be trained to use behavioral principles such as flight zone and point of balance to make moving and handling the animal much easier, safer and less stressful. In general, animal(s) will turn towards the handler and will be inclined to stop moving when the handler is standing outside the flight zone (position A in the illustration), and will move away when the handler steps into the flight zone (position B). Invading an animal's flight zone too deeply can result in unpredictable behavior and possible injury to both the handler and animal. The size of the flight zone varies depending on the animal’s temperament and the extent of past handling. Most species have blind spots directly behind them where an animal may not see a handler,</a:t>
            </a:r>
            <a:r>
              <a:rPr lang="en-US" baseline="0" dirty="0" smtClean="0"/>
              <a:t> causing the animal to be startled. </a:t>
            </a:r>
            <a:r>
              <a:rPr lang="en-US" dirty="0" smtClean="0"/>
              <a:t>These are principles that can be applied to many species, not just the pig.</a:t>
            </a:r>
            <a:r>
              <a:rPr lang="en-US" baseline="0" dirty="0" smtClean="0"/>
              <a:t> </a:t>
            </a:r>
            <a:r>
              <a:rPr lang="en-US" sz="1200" b="0" i="1" u="none" strike="noStrike" kern="1200" baseline="0" dirty="0" smtClean="0">
                <a:solidFill>
                  <a:schemeClr val="tx1"/>
                </a:solidFill>
                <a:latin typeface="+mn-lt"/>
                <a:ea typeface="+mn-ea"/>
                <a:cs typeface="+mn-cs"/>
              </a:rPr>
              <a:t>[This illustration depicts a pig’s flight zone. Illustration source: Transportation Quality Assurance, National Pork Board]</a:t>
            </a:r>
            <a:endParaRPr lang="en-US" i="1" dirty="0"/>
          </a:p>
        </p:txBody>
      </p:sp>
      <p:sp>
        <p:nvSpPr>
          <p:cNvPr id="4" name="Slide Number Placeholder 3"/>
          <p:cNvSpPr>
            <a:spLocks noGrp="1"/>
          </p:cNvSpPr>
          <p:nvPr>
            <p:ph type="sldNum" sz="quarter" idx="10"/>
          </p:nvPr>
        </p:nvSpPr>
        <p:spPr/>
        <p:txBody>
          <a:bodyPr/>
          <a:lstStyle/>
          <a:p>
            <a:fld id="{524E6887-C345-4D9E-88AD-241FA185945B}" type="slidenum">
              <a:rPr lang="en-US" smtClean="0"/>
              <a:t>16</a:t>
            </a:fld>
            <a:endParaRPr lang="en-US"/>
          </a:p>
        </p:txBody>
      </p:sp>
    </p:spTree>
    <p:extLst>
      <p:ext uri="{BB962C8B-B14F-4D97-AF65-F5344CB8AC3E}">
        <p14:creationId xmlns:p14="http://schemas.microsoft.com/office/powerpoint/2010/main" val="579312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Halters are the most common method of restraint for equines</a:t>
            </a:r>
            <a:r>
              <a:rPr lang="en-US" baseline="0" dirty="0" smtClean="0"/>
              <a:t> accustomed to being handled. Equine stocks are commonly used for restraint. Stocks used for equine restraint are different from those used for cattle. The sides of the equine stocks are mostly open and stationary, and there is no head catch. For safety reasons, the handler should never enter the stocks with a horse. A twitch is a device that places pressure around a horse’s upper lip. The pressure distracts the horse during mildly painful procedures. Care must be taken not to apply a twitch too tightly or for too long to prevent injury to the lip. Other common methods of horse handling and restraint include: lead shanks, blindfolds and eyelid pressing as a distraction. </a:t>
            </a:r>
            <a:r>
              <a:rPr lang="en-US" dirty="0" smtClean="0"/>
              <a:t>Horses may bolt, kick, strike, or bite when frightened or aggressive, and should be handled by experienced individuals. Wild, feral, or horses unaccustomed to being handled</a:t>
            </a:r>
            <a:r>
              <a:rPr lang="en-US" baseline="0" dirty="0" smtClean="0"/>
              <a:t> </a:t>
            </a:r>
            <a:r>
              <a:rPr lang="en-US" dirty="0" smtClean="0"/>
              <a:t>should be treated with extreme caution, and handled with an alleyway or in stocks. </a:t>
            </a:r>
            <a:r>
              <a:rPr lang="en-US" i="1" baseline="0" dirty="0" smtClean="0"/>
              <a:t>[This photo illustrates a horse being restrained with a rope twitch applying pressure on the upper lip. Photo source: Patricia </a:t>
            </a:r>
            <a:r>
              <a:rPr lang="en-US" i="1" baseline="0" dirty="0" err="1" smtClean="0"/>
              <a:t>Futoma</a:t>
            </a:r>
            <a:r>
              <a:rPr lang="en-US" i="1" baseline="0" dirty="0" smtClean="0"/>
              <a:t>, Iowa State University]</a:t>
            </a:r>
            <a:endParaRPr lang="en-US" i="1" dirty="0"/>
          </a:p>
        </p:txBody>
      </p:sp>
      <p:sp>
        <p:nvSpPr>
          <p:cNvPr id="4" name="Slide Number Placeholder 3"/>
          <p:cNvSpPr>
            <a:spLocks noGrp="1"/>
          </p:cNvSpPr>
          <p:nvPr>
            <p:ph type="sldNum" sz="quarter" idx="10"/>
          </p:nvPr>
        </p:nvSpPr>
        <p:spPr/>
        <p:txBody>
          <a:bodyPr/>
          <a:lstStyle/>
          <a:p>
            <a:fld id="{524E6887-C345-4D9E-88AD-241FA185945B}" type="slidenum">
              <a:rPr lang="en-US" smtClean="0"/>
              <a:t>17</a:t>
            </a:fld>
            <a:endParaRPr lang="en-US"/>
          </a:p>
        </p:txBody>
      </p:sp>
    </p:spTree>
    <p:extLst>
      <p:ext uri="{BB962C8B-B14F-4D97-AF65-F5344CB8AC3E}">
        <p14:creationId xmlns:p14="http://schemas.microsoft.com/office/powerpoint/2010/main" val="535074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working with swine, w</a:t>
            </a:r>
            <a:r>
              <a:rPr lang="en-US" dirty="0" smtClean="0"/>
              <a:t>ork calmly and efficiently. Swine are frequently restrained as a group and moved using principles of the point of balance and flight zone. For handling and vaccination, pigs frequently are placed into a smaller pen giving</a:t>
            </a:r>
            <a:r>
              <a:rPr lang="en-US" baseline="0" dirty="0" smtClean="0"/>
              <a:t> them</a:t>
            </a:r>
            <a:r>
              <a:rPr lang="en-US" dirty="0" smtClean="0"/>
              <a:t> less room to move away. The pen size can be reduced by dividing it with a large panel. Young pigs may be held for vaccinations and other routine</a:t>
            </a:r>
            <a:r>
              <a:rPr lang="en-US" baseline="0" dirty="0" smtClean="0"/>
              <a:t> health care. Snare poles with a cable encircling the upper portion of the snout are a commonly used form of restraint. Flags, plastic paddles, or panels should be used as the primary movement aids. The frequent use of electric prods is detrimental to pig welfare because shocking increases body temperature, heart rate, and the incidence of stressed or non-ambulatory pigs. [</a:t>
            </a:r>
            <a:r>
              <a:rPr lang="en-US" i="1" baseline="0" dirty="0" smtClean="0"/>
              <a:t>This photo depicts swine being moved with a panel as the primary movement aid. Photo source: </a:t>
            </a:r>
            <a:r>
              <a:rPr lang="en-US" i="1" dirty="0" smtClean="0"/>
              <a:t>National Pork Board]</a:t>
            </a:r>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18</a:t>
            </a:fld>
            <a:endParaRPr lang="en-US"/>
          </a:p>
        </p:txBody>
      </p:sp>
    </p:spTree>
    <p:extLst>
      <p:ext uri="{BB962C8B-B14F-4D97-AF65-F5344CB8AC3E}">
        <p14:creationId xmlns:p14="http://schemas.microsoft.com/office/powerpoint/2010/main" val="1778204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Chutes, with or</a:t>
            </a:r>
            <a:r>
              <a:rPr lang="en-US" baseline="0" dirty="0" smtClean="0"/>
              <a:t> without </a:t>
            </a:r>
            <a:r>
              <a:rPr lang="en-US" baseline="0" dirty="0" err="1" smtClean="0"/>
              <a:t>headgates</a:t>
            </a:r>
            <a:r>
              <a:rPr lang="en-US" baseline="0" dirty="0" smtClean="0"/>
              <a:t> and metal arms to restrain the head, are commonly used for cattle. Dairy operations commonly have ‘lock ups’ at the feed bunk that can restrain the head and can accommodate multiple cows at a time. Keeping safety in mind, a</a:t>
            </a:r>
            <a:r>
              <a:rPr lang="en-US" dirty="0" smtClean="0"/>
              <a:t>side from hobby or project cattle, beef cattle are generally unaccustomed to being handled, and may be fearful of humans and protective of their calves. Dairy cattle are generally accustomed to being handled regularly for milking and reproductive examinations.</a:t>
            </a:r>
            <a:r>
              <a:rPr lang="en-US" baseline="0" dirty="0" smtClean="0"/>
              <a:t> </a:t>
            </a:r>
            <a:r>
              <a:rPr lang="en-US" i="1" baseline="0" dirty="0" smtClean="0"/>
              <a:t>[This photo is an image of multiple dairy cows in ‘lock ups’ at the feed bunk. Photo source: </a:t>
            </a:r>
            <a:r>
              <a:rPr lang="en-US" i="1" dirty="0" smtClean="0"/>
              <a:t>Danelle Bickett-Weddle, Iowa State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19</a:t>
            </a:fld>
            <a:endParaRPr lang="en-US"/>
          </a:p>
        </p:txBody>
      </p:sp>
    </p:spTree>
    <p:extLst>
      <p:ext uri="{BB962C8B-B14F-4D97-AF65-F5344CB8AC3E}">
        <p14:creationId xmlns:p14="http://schemas.microsoft.com/office/powerpoint/2010/main" val="2544084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will provide information implementing an effective and safe emergency vaccination program, including:</a:t>
            </a:r>
          </a:p>
          <a:p>
            <a:pPr marL="171450" indent="-171450">
              <a:buFont typeface="Arial" panose="020B0604020202020204" pitchFamily="34" charset="0"/>
              <a:buChar char="•"/>
            </a:pPr>
            <a:r>
              <a:rPr lang="en-US" dirty="0" smtClean="0"/>
              <a:t>Information</a:t>
            </a:r>
            <a:r>
              <a:rPr lang="en-US" baseline="0" dirty="0" smtClean="0"/>
              <a:t> concerning the availability of v</a:t>
            </a:r>
            <a:r>
              <a:rPr lang="en-US" dirty="0" smtClean="0"/>
              <a:t>accines for foreign animal diseases</a:t>
            </a:r>
          </a:p>
          <a:p>
            <a:pPr marL="171450" indent="-171450">
              <a:buFont typeface="Arial" panose="020B0604020202020204" pitchFamily="34" charset="0"/>
              <a:buChar char="•"/>
            </a:pPr>
            <a:r>
              <a:rPr lang="en-US" dirty="0" smtClean="0"/>
              <a:t>Guidance on vaccine administration in different species</a:t>
            </a:r>
          </a:p>
          <a:p>
            <a:pPr marL="171450" indent="-171450">
              <a:buFont typeface="Arial" panose="020B0604020202020204" pitchFamily="34" charset="0"/>
              <a:buChar char="•"/>
            </a:pPr>
            <a:r>
              <a:rPr lang="en-US" dirty="0" smtClean="0"/>
              <a:t>Species-specific methods of handling and restraint for vaccination</a:t>
            </a:r>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2</a:t>
            </a:fld>
            <a:endParaRPr lang="en-US"/>
          </a:p>
        </p:txBody>
      </p:sp>
    </p:spTree>
    <p:extLst>
      <p:ext uri="{BB962C8B-B14F-4D97-AF65-F5344CB8AC3E}">
        <p14:creationId xmlns:p14="http://schemas.microsoft.com/office/powerpoint/2010/main" val="3278790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handling sheep, approach them slowly and calmly. Never rush them or pull their wool. Different breeds of sheep may exhibit different behaviors. For example, </a:t>
            </a:r>
            <a:r>
              <a:rPr lang="en-US" dirty="0" err="1" smtClean="0"/>
              <a:t>Rambouillet</a:t>
            </a:r>
            <a:r>
              <a:rPr lang="en-US" dirty="0" smtClean="0"/>
              <a:t> sheep tend to flock together and remain as a group. Cheviots are more independent than other sheep breeds. Setting a sheep onto its rump, called ‘tipping’ is a common method of restraint. Sheep usually accept this position and it gives the handler access to the hooves and underside of the animal. Another method of restraint is to cup one hand under the bony part of the sheep’s jaw (not the throat), and place the other hand at the back of the sheep’s head. Pointing the nose upwards helps</a:t>
            </a:r>
            <a:r>
              <a:rPr lang="en-US" baseline="0" dirty="0" smtClean="0"/>
              <a:t> maintain control. </a:t>
            </a:r>
            <a:r>
              <a:rPr lang="en-US" dirty="0" smtClean="0"/>
              <a:t>To move a sheep to another location, place one hand under the sheep’s chin, and the other hand on the dock, or tail to encourage it to move forward, or use alleys and gates to simplify the process. Single out and catch an individual sheep by crowding the herd into a corner of the pen. Other methods of handling sheep include halters and </a:t>
            </a:r>
            <a:r>
              <a:rPr lang="en-US" dirty="0" err="1" smtClean="0"/>
              <a:t>headgates</a:t>
            </a:r>
            <a:r>
              <a:rPr lang="en-US" dirty="0" smtClean="0"/>
              <a:t>. </a:t>
            </a:r>
            <a:r>
              <a:rPr lang="en-US" i="1" baseline="0" dirty="0" smtClean="0"/>
              <a:t>[This photo depicts a sheep being set onto its rump, called ‘tipping.’ Photo source: Patricia </a:t>
            </a:r>
            <a:r>
              <a:rPr lang="en-US" i="1" baseline="0" dirty="0" err="1" smtClean="0"/>
              <a:t>Futoma</a:t>
            </a:r>
            <a:r>
              <a:rPr lang="en-US" i="1" baseline="0" dirty="0" smtClean="0"/>
              <a:t>, Iowa State University]</a:t>
            </a:r>
            <a:endParaRPr lang="en-US" i="1" dirty="0" smtClean="0"/>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20</a:t>
            </a:fld>
            <a:endParaRPr lang="en-US"/>
          </a:p>
        </p:txBody>
      </p:sp>
    </p:spTree>
    <p:extLst>
      <p:ext uri="{BB962C8B-B14F-4D97-AF65-F5344CB8AC3E}">
        <p14:creationId xmlns:p14="http://schemas.microsoft.com/office/powerpoint/2010/main" val="400610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Goats are more agile than sheep and can be challenging to keep contained. Goats may be difficult to drive or herd, and will commonly find routes of escape. Alleyways, chutes, gates, and fences intended for handling goats are often at least 42 inches tall. Goats should not be restrained by their horns, however, be aware of the horns for safety purposes. For larger herds of goats, a chute with </a:t>
            </a:r>
            <a:r>
              <a:rPr lang="en-US" dirty="0" err="1" smtClean="0"/>
              <a:t>headgates</a:t>
            </a:r>
            <a:r>
              <a:rPr lang="en-US" dirty="0" smtClean="0"/>
              <a:t> or tall alleyways may be used for vaccination. Some goats are accustomed to handling and can be restrained with a halter.</a:t>
            </a:r>
            <a:r>
              <a:rPr lang="en-US" baseline="0" dirty="0" smtClean="0"/>
              <a:t> </a:t>
            </a:r>
            <a:r>
              <a:rPr lang="en-US" dirty="0" smtClean="0"/>
              <a:t>Dairy goats are handled more frequently than meat goats, and</a:t>
            </a:r>
            <a:r>
              <a:rPr lang="en-US" baseline="0" dirty="0" smtClean="0"/>
              <a:t> may be accustomed to a fitting table or milking stand. Different types of restraints are available for goats that are horned, and those without horns. Other common handling methods including crowding in a small pen, tables (often used for hoof trimming), and collars. </a:t>
            </a:r>
            <a:r>
              <a:rPr lang="en-US" i="1" baseline="0" dirty="0" smtClean="0"/>
              <a:t>[This photo depicts a goat in a chute with a </a:t>
            </a:r>
            <a:r>
              <a:rPr lang="en-US" i="1" baseline="0" dirty="0" err="1" smtClean="0"/>
              <a:t>headgate</a:t>
            </a:r>
            <a:r>
              <a:rPr lang="en-US" i="1" baseline="0" dirty="0" smtClean="0"/>
              <a:t>. Photo source: </a:t>
            </a:r>
            <a:r>
              <a:rPr lang="en-US" i="1" dirty="0" smtClean="0"/>
              <a:t>John Lynch, </a:t>
            </a:r>
            <a:r>
              <a:rPr lang="en-US" i="1" dirty="0" err="1" smtClean="0"/>
              <a:t>Sydell</a:t>
            </a:r>
            <a:r>
              <a:rPr lang="en-US" i="1" dirty="0" smtClean="0"/>
              <a:t>, </a:t>
            </a:r>
            <a:r>
              <a:rPr lang="en-US" i="1" dirty="0" err="1" smtClean="0"/>
              <a:t>Inc</a:t>
            </a:r>
            <a:r>
              <a:rPr lang="en-US" i="1" baseline="0" dirty="0" smtClean="0"/>
              <a:t>]</a:t>
            </a:r>
            <a:endParaRPr lang="en-US" i="1" dirty="0" smtClean="0"/>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21</a:t>
            </a:fld>
            <a:endParaRPr lang="en-US"/>
          </a:p>
        </p:txBody>
      </p:sp>
    </p:spTree>
    <p:extLst>
      <p:ext uri="{BB962C8B-B14F-4D97-AF65-F5344CB8AC3E}">
        <p14:creationId xmlns:p14="http://schemas.microsoft.com/office/powerpoint/2010/main" val="58685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 on the slide, available on the USDA website (http://www.aphis.usda.gov/fadprep) and the National Animal Health Emergency Response Corps (NAHERC) Training Site (http://naherc.sws.iastate.edu/).</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22</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The print version of the Guidelines document is an excellent source for more detailed information. In particular, the Guidelines document has listings of additional resources. This slide acknowledges the authors and reviewers of the Guidelines document. It can be accessed at http://www.aphis.usda.gov/fadprep. </a:t>
            </a: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24</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89716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USDA APHIS has identified key terrestrial FAD threats that if introduced to the United States, or its Territories, may pose a severe threat to animal health and, in some cases, the economy and/or human health. These FADs may infect one or more species of animals. Some of the vectors that transmit FADs are found in the United States, while others are foreign to the United States. Examples of these diseases include highly pathogenic avian influenza, foot-and-mouth disease, and classical swine fever. Vaccines can be an important tool in an emergency response effort if a suitable vaccine is available and can be administered in a timely manner.</a:t>
            </a:r>
            <a:r>
              <a:rPr lang="en-US" baseline="0" dirty="0" smtClean="0"/>
              <a:t> Vaccination is intended to increase the disease resistance of susceptible animals to the disease, reducing the shedding of the FAD agent in infected or exposed animals, or both. A full listing of Key Terrestrial FAD Threats to the United States can be found in </a:t>
            </a:r>
            <a:r>
              <a:rPr lang="en-US" i="1" baseline="0" dirty="0" smtClean="0"/>
              <a:t>APHIS Foreign Animal Disease Framework: Response Strategies (FAD </a:t>
            </a:r>
            <a:r>
              <a:rPr lang="en-US" i="1" baseline="0" dirty="0" err="1" smtClean="0"/>
              <a:t>PReP</a:t>
            </a:r>
            <a:r>
              <a:rPr lang="en-US" i="1" baseline="0" dirty="0" smtClean="0"/>
              <a:t> Manual 2-0) </a:t>
            </a:r>
            <a:r>
              <a:rPr lang="en-US" baseline="0" dirty="0" smtClean="0"/>
              <a:t>(http://www.aphis.usda.gov/fadprep).</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3</a:t>
            </a:fld>
            <a:endParaRPr lang="en-US"/>
          </a:p>
        </p:txBody>
      </p:sp>
    </p:spTree>
    <p:extLst>
      <p:ext uri="{BB962C8B-B14F-4D97-AF65-F5344CB8AC3E}">
        <p14:creationId xmlns:p14="http://schemas.microsoft.com/office/powerpoint/2010/main" val="956322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vaccines are manufactured in the United States; all vaccines used in the United States must licensed by USDA.</a:t>
            </a:r>
            <a:r>
              <a:rPr lang="en-US" baseline="0" dirty="0" smtClean="0"/>
              <a:t> However, vaccines do not exist for all animal diseases that are foreign to the United States. There are some vaccines for FADs that are used in other countries to control endemic situations, but they may or may not be licensed for use in the United States. C</a:t>
            </a:r>
            <a:r>
              <a:rPr lang="en-US" dirty="0" smtClean="0"/>
              <a:t>ircumstances that broadly impact the availability of these vaccines in the United States include market demand, the manufacturer’s cost to achieve licensing by USDA and produce the vaccine, the pathogen, the specificity of the vaccine to protect against a potential disease threat, trade implications should animals be vaccinated, and ultimately meeting the USDA criteria for the license. Also, to be produced in the United States, the level of laboratory biosecurity and containment necessary for development and manufacturing may be elevated; the use of </a:t>
            </a:r>
            <a:r>
              <a:rPr lang="en-US" dirty="0" err="1" smtClean="0"/>
              <a:t>biosecure</a:t>
            </a:r>
            <a:r>
              <a:rPr lang="en-US" dirty="0" smtClean="0"/>
              <a:t> laboratories may be economically cost prohibitive depending on the demand for the vaccine. The Compendium of Veterinary Vaccines for </a:t>
            </a:r>
            <a:r>
              <a:rPr lang="en-US" dirty="0" err="1" smtClean="0"/>
              <a:t>Transboundary</a:t>
            </a:r>
            <a:r>
              <a:rPr lang="en-US" dirty="0" smtClean="0"/>
              <a:t> Diseases is intended to be an international web-based resource on the availability of vaccines for </a:t>
            </a:r>
            <a:r>
              <a:rPr lang="en-US" dirty="0" err="1" smtClean="0"/>
              <a:t>transboundary</a:t>
            </a:r>
            <a:r>
              <a:rPr lang="en-US" dirty="0" smtClean="0"/>
              <a:t> diseases (http://apps.cfsph.iastate.edu/Vaccines/index.php).</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4</a:t>
            </a:fld>
            <a:endParaRPr lang="en-US"/>
          </a:p>
        </p:txBody>
      </p:sp>
    </p:spTree>
    <p:extLst>
      <p:ext uri="{BB962C8B-B14F-4D97-AF65-F5344CB8AC3E}">
        <p14:creationId xmlns:p14="http://schemas.microsoft.com/office/powerpoint/2010/main" val="4271865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foreign animal disease outbreak that requires vaccination, decisions regarding which vaccines to use and which animals to vaccinate will vary with the disease involved, species affected, and stage of the outbreak, and may change based on evolving information about the situation. USDA licensed vaccines are not available for every foreign animal disease, however with science and technology, additional vaccines are being developed. It is important to use proper technique, route of administration, and the appropriate injection site when administering any vaccines. Ensure the animal is properly restrained to allow successful administration and to reduce the potential for causing injury to the animals and the responders. </a:t>
            </a:r>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5</a:t>
            </a:fld>
            <a:endParaRPr lang="en-US"/>
          </a:p>
        </p:txBody>
      </p:sp>
    </p:spTree>
    <p:extLst>
      <p:ext uri="{BB962C8B-B14F-4D97-AF65-F5344CB8AC3E}">
        <p14:creationId xmlns:p14="http://schemas.microsoft.com/office/powerpoint/2010/main" val="1045536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administration of vaccines in all species, remember the following:</a:t>
            </a:r>
          </a:p>
          <a:p>
            <a:pPr marL="171450" indent="-171450">
              <a:buFont typeface="Arial" pitchFamily="34" charset="0"/>
              <a:buChar char="•"/>
            </a:pPr>
            <a:r>
              <a:rPr lang="en-US" dirty="0" smtClean="0"/>
              <a:t>A new needle should be used for injecting each animal when there is concern about spreading diseases between animals;</a:t>
            </a:r>
          </a:p>
          <a:p>
            <a:pPr marL="171450" indent="-171450">
              <a:buFont typeface="Arial" pitchFamily="34" charset="0"/>
              <a:buChar char="•"/>
            </a:pPr>
            <a:r>
              <a:rPr lang="en-US" dirty="0" smtClean="0"/>
              <a:t>Ensure all needles are accounted for before and after administration. Properly dispose of all used needles in a puncture-proof container. </a:t>
            </a:r>
          </a:p>
          <a:p>
            <a:pPr marL="171450" indent="-171450">
              <a:buFont typeface="Arial" pitchFamily="34" charset="0"/>
              <a:buChar char="•"/>
            </a:pPr>
            <a:r>
              <a:rPr lang="en-US" dirty="0" smtClean="0"/>
              <a:t>If giving multiple vaccinations to one animal, do not give them in the same site;</a:t>
            </a:r>
          </a:p>
          <a:p>
            <a:pPr marL="171450" indent="-171450">
              <a:buFont typeface="Arial" pitchFamily="34" charset="0"/>
              <a:buChar char="•"/>
            </a:pPr>
            <a:r>
              <a:rPr lang="en-US" dirty="0" smtClean="0"/>
              <a:t>Do not administer more than 10mL in any one site, and separate</a:t>
            </a:r>
            <a:r>
              <a:rPr lang="en-US" baseline="0" dirty="0" smtClean="0"/>
              <a:t> </a:t>
            </a:r>
            <a:r>
              <a:rPr lang="en-US" dirty="0" smtClean="0"/>
              <a:t>injection sites by at least four inches; </a:t>
            </a:r>
          </a:p>
          <a:p>
            <a:pPr marL="171450" indent="-171450">
              <a:buFont typeface="Arial" pitchFamily="34" charset="0"/>
              <a:buChar char="•"/>
            </a:pPr>
            <a:r>
              <a:rPr lang="en-US" dirty="0" smtClean="0"/>
              <a:t>To ensure that the needle has not inadvertently punctured a blood vessel, draw back the plunger of the syringe to see if any blood appears in the hub of the needle. If blood does appear, simply withdraw the needle, replace it, and try again. </a:t>
            </a:r>
          </a:p>
          <a:p>
            <a:pPr marL="171450" indent="-171450">
              <a:buFont typeface="Arial" pitchFamily="34" charset="0"/>
              <a:buChar char="•"/>
            </a:pPr>
            <a:r>
              <a:rPr lang="en-US" dirty="0" smtClean="0"/>
              <a:t>Maintain careful records to identify</a:t>
            </a:r>
            <a:r>
              <a:rPr lang="en-US" baseline="0" dirty="0" smtClean="0"/>
              <a:t> each and every vaccinated animal.</a:t>
            </a:r>
            <a:endParaRPr lang="en-US" dirty="0" smtClean="0"/>
          </a:p>
          <a:p>
            <a:endParaRPr lang="en-US" dirty="0"/>
          </a:p>
        </p:txBody>
      </p:sp>
      <p:sp>
        <p:nvSpPr>
          <p:cNvPr id="4" name="Slide Number Placeholder 3"/>
          <p:cNvSpPr>
            <a:spLocks noGrp="1"/>
          </p:cNvSpPr>
          <p:nvPr>
            <p:ph type="sldNum" sz="quarter" idx="10"/>
          </p:nvPr>
        </p:nvSpPr>
        <p:spPr/>
        <p:txBody>
          <a:bodyPr/>
          <a:lstStyle/>
          <a:p>
            <a:fld id="{524E6887-C345-4D9E-88AD-241FA185945B}" type="slidenum">
              <a:rPr lang="en-US" smtClean="0"/>
              <a:t>6</a:t>
            </a:fld>
            <a:endParaRPr lang="en-US"/>
          </a:p>
        </p:txBody>
      </p:sp>
    </p:spTree>
    <p:extLst>
      <p:ext uri="{BB962C8B-B14F-4D97-AF65-F5344CB8AC3E}">
        <p14:creationId xmlns:p14="http://schemas.microsoft.com/office/powerpoint/2010/main" val="909044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Vaccines licensed for use in the United States are approved for administration by a specific route stated on the label. The most common routes of administration of vaccines are subcutaneous injection (SC),</a:t>
            </a:r>
            <a:r>
              <a:rPr lang="en-US" baseline="0" dirty="0" smtClean="0"/>
              <a:t> intramuscular injection (</a:t>
            </a:r>
            <a:r>
              <a:rPr lang="en-US" dirty="0" smtClean="0"/>
              <a:t>IM), and intranasal administration</a:t>
            </a:r>
            <a:r>
              <a:rPr lang="en-US" baseline="0" dirty="0" smtClean="0"/>
              <a:t> (</a:t>
            </a:r>
            <a:r>
              <a:rPr lang="en-US" dirty="0" smtClean="0"/>
              <a:t>IN). The SC route injects the vaccine under a loose area of skin on the animal. The IM route injects the vaccine deep into a muscle. The IN route administers the vaccine onto the mucous membranes of the nasal cavity. Vaccination of poultry may also use oral, spray (or nebulization), eye drop, cutaneous scarification, and in </a:t>
            </a:r>
            <a:r>
              <a:rPr lang="en-US" dirty="0" err="1" smtClean="0"/>
              <a:t>ovo</a:t>
            </a:r>
            <a:r>
              <a:rPr lang="en-US" dirty="0" smtClean="0"/>
              <a:t> injection routes. Recommended locations for administering injections vary among species. Withdrawal time, the number of days from the time a vaccine is administered until the animal or its products such as milk may enter the food chain, must be communicated and followed. In an emergency situation, instructions will be provided by Incident Command on which vaccines to administer, which population of animals are to be vaccinated, which route of administration is appropriate, and recommended withdrawal times (if applicable). </a:t>
            </a:r>
          </a:p>
        </p:txBody>
      </p:sp>
      <p:sp>
        <p:nvSpPr>
          <p:cNvPr id="4" name="Slide Number Placeholder 3"/>
          <p:cNvSpPr>
            <a:spLocks noGrp="1"/>
          </p:cNvSpPr>
          <p:nvPr>
            <p:ph type="sldNum" sz="quarter" idx="10"/>
          </p:nvPr>
        </p:nvSpPr>
        <p:spPr/>
        <p:txBody>
          <a:bodyPr/>
          <a:lstStyle/>
          <a:p>
            <a:fld id="{524E6887-C345-4D9E-88AD-241FA185945B}" type="slidenum">
              <a:rPr lang="en-US" smtClean="0"/>
              <a:t>7</a:t>
            </a:fld>
            <a:endParaRPr lang="en-US"/>
          </a:p>
        </p:txBody>
      </p:sp>
    </p:spTree>
    <p:extLst>
      <p:ext uri="{BB962C8B-B14F-4D97-AF65-F5344CB8AC3E}">
        <p14:creationId xmlns:p14="http://schemas.microsoft.com/office/powerpoint/2010/main" val="909044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 locations for administering injections vary among species. In the horse and other equines, the neck is the preferred</a:t>
            </a:r>
            <a:r>
              <a:rPr lang="en-US" baseline="0" dirty="0" smtClean="0"/>
              <a:t> injection site for subcutaneous injection of vaccines because of the relatively loose skin in this area. Most intramuscular vaccines in the equine are also administered in the neck. Insert the needle at a 90 degree angle into the triangle area indicated in the diagram, ensure the needle has not entered a blood vessel, and inject the vaccine dose. In some cases, intramuscular injections may be given in the large muscles in the hindquarters of this species. </a:t>
            </a:r>
            <a:r>
              <a:rPr lang="en-US" i="1" baseline="0" dirty="0" smtClean="0"/>
              <a:t>[This illustration shows the injection location on a horse. Illustration by: </a:t>
            </a:r>
            <a:r>
              <a:rPr lang="en-US" i="1" dirty="0" smtClean="0"/>
              <a:t>Andrew Kingsbury, Iowa State University</a:t>
            </a:r>
            <a:r>
              <a:rPr lang="en-US" i="1" baseline="0" dirty="0" smtClean="0"/>
              <a:t>]</a:t>
            </a:r>
          </a:p>
        </p:txBody>
      </p:sp>
      <p:sp>
        <p:nvSpPr>
          <p:cNvPr id="4" name="Slide Number Placeholder 3"/>
          <p:cNvSpPr>
            <a:spLocks noGrp="1"/>
          </p:cNvSpPr>
          <p:nvPr>
            <p:ph type="sldNum" sz="quarter" idx="10"/>
          </p:nvPr>
        </p:nvSpPr>
        <p:spPr/>
        <p:txBody>
          <a:bodyPr/>
          <a:lstStyle/>
          <a:p>
            <a:fld id="{524E6887-C345-4D9E-88AD-241FA185945B}" type="slidenum">
              <a:rPr lang="en-US" smtClean="0"/>
              <a:t>8</a:t>
            </a:fld>
            <a:endParaRPr lang="en-US"/>
          </a:p>
        </p:txBody>
      </p:sp>
    </p:spTree>
    <p:extLst>
      <p:ext uri="{BB962C8B-B14F-4D97-AF65-F5344CB8AC3E}">
        <p14:creationId xmlns:p14="http://schemas.microsoft.com/office/powerpoint/2010/main" val="4224394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small pigs, subcutaneous injections of vaccines should be given in the loose flaps of flank skin of the rear leg or below the elbow. In larger pigs, subcutaneous injections can be administered in the neck behind and below the ear and in front of the shoulder. Slide the needle under the skin and away from the site of skin puncture before depositing the vaccination. Intramuscular injections in all pigs should be given in the neck just behind and below the ear and in front of the shoulder similar to the subcutaneous injection site in large pigs. </a:t>
            </a:r>
            <a:r>
              <a:rPr lang="en-US" i="1" baseline="0" dirty="0" smtClean="0"/>
              <a:t>[This illustration shows the injection locations on a pig. Illustration by: </a:t>
            </a:r>
            <a:r>
              <a:rPr lang="en-US" i="1" dirty="0" smtClean="0"/>
              <a:t>Dani Ausen, Iowa State University</a:t>
            </a:r>
            <a:r>
              <a:rPr lang="en-US" i="1" baseline="0" dirty="0" smtClean="0"/>
              <a:t>]</a:t>
            </a:r>
            <a:endParaRPr lang="en-US" dirty="0" smtClean="0"/>
          </a:p>
        </p:txBody>
      </p:sp>
      <p:sp>
        <p:nvSpPr>
          <p:cNvPr id="4" name="Slide Number Placeholder 3"/>
          <p:cNvSpPr>
            <a:spLocks noGrp="1"/>
          </p:cNvSpPr>
          <p:nvPr>
            <p:ph type="sldNum" sz="quarter" idx="10"/>
          </p:nvPr>
        </p:nvSpPr>
        <p:spPr/>
        <p:txBody>
          <a:bodyPr/>
          <a:lstStyle/>
          <a:p>
            <a:fld id="{524E6887-C345-4D9E-88AD-241FA185945B}" type="slidenum">
              <a:rPr lang="en-US" smtClean="0"/>
              <a:t>9</a:t>
            </a:fld>
            <a:endParaRPr lang="en-US"/>
          </a:p>
        </p:txBody>
      </p:sp>
    </p:spTree>
    <p:extLst>
      <p:ext uri="{BB962C8B-B14F-4D97-AF65-F5344CB8AC3E}">
        <p14:creationId xmlns:p14="http://schemas.microsoft.com/office/powerpoint/2010/main" val="3530525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 PReP/NAHEMS Guidelines: Vaccination of Contagious Diseases - Administration</a:t>
            </a:r>
            <a:endParaRPr lang="en-US"/>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09DDB2E5-DBE2-4EE5-B590-293F25354509}" type="slidenum">
              <a:rPr lang="en-US" smtClean="0"/>
              <a:t>‹#›</a:t>
            </a:fld>
            <a:endParaRPr lang="en-US"/>
          </a:p>
        </p:txBody>
      </p:sp>
    </p:spTree>
    <p:extLst>
      <p:ext uri="{BB962C8B-B14F-4D97-AF65-F5344CB8AC3E}">
        <p14:creationId xmlns:p14="http://schemas.microsoft.com/office/powerpoint/2010/main" val="3104756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Administration</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09DDB2E5-DBE2-4EE5-B590-293F25354509}" type="slidenum">
              <a:rPr lang="en-US" smtClean="0"/>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Vaccination of Contagious Diseases - Administration</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09DDB2E5-DBE2-4EE5-B590-293F25354509}"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a:p>
        </p:txBody>
      </p:sp>
      <p:sp>
        <p:nvSpPr>
          <p:cNvPr id="6" name="Footer Placeholder 5"/>
          <p:cNvSpPr>
            <a:spLocks noGrp="1"/>
          </p:cNvSpPr>
          <p:nvPr>
            <p:ph type="ftr" sz="quarter" idx="11"/>
          </p:nvPr>
        </p:nvSpPr>
        <p:spPr/>
        <p:txBody>
          <a:bodyPr/>
          <a:lstStyle/>
          <a:p>
            <a:r>
              <a:rPr lang="en-US" smtClean="0"/>
              <a:t>FAD PReP/NAHEMS Guidelines: Vaccination of Contagious Diseases - Administration</a:t>
            </a:r>
            <a:endParaRPr lang="en-US"/>
          </a:p>
        </p:txBody>
      </p:sp>
      <p:sp>
        <p:nvSpPr>
          <p:cNvPr id="7" name="Slide Number Placeholder 6"/>
          <p:cNvSpPr>
            <a:spLocks noGrp="1"/>
          </p:cNvSpPr>
          <p:nvPr>
            <p:ph type="sldNum" sz="quarter" idx="12"/>
          </p:nvPr>
        </p:nvSpPr>
        <p:spPr/>
        <p:txBody>
          <a:bodyPr/>
          <a:lstStyle/>
          <a:p>
            <a:fld id="{09DDB2E5-DBE2-4EE5-B590-293F25354509}"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1" name="Footer Placeholder 5"/>
          <p:cNvSpPr>
            <a:spLocks noGrp="1"/>
          </p:cNvSpPr>
          <p:nvPr>
            <p:ph type="ftr" sz="quarter" idx="11"/>
          </p:nvPr>
        </p:nvSpPr>
        <p:spPr>
          <a:xfrm>
            <a:off x="457200" y="6356350"/>
            <a:ext cx="4572000" cy="365125"/>
          </a:xfrm>
        </p:spPr>
        <p:txBody>
          <a:bodyPr/>
          <a:lstStyle/>
          <a:p>
            <a:r>
              <a:rPr lang="en-US" smtClean="0"/>
              <a:t>FAD PReP/NAHEMS Guidelines: Vaccination of Contagious Diseases - Administration</a:t>
            </a:r>
            <a:endParaRPr lang="en-US"/>
          </a:p>
        </p:txBody>
      </p:sp>
      <p:sp>
        <p:nvSpPr>
          <p:cNvPr id="12" name="Slide Number Placeholder 6"/>
          <p:cNvSpPr>
            <a:spLocks noGrp="1"/>
          </p:cNvSpPr>
          <p:nvPr>
            <p:ph type="sldNum" sz="quarter" idx="12"/>
          </p:nvPr>
        </p:nvSpPr>
        <p:spPr>
          <a:xfrm>
            <a:off x="3657600" y="6356350"/>
            <a:ext cx="2133600" cy="365125"/>
          </a:xfrm>
        </p:spPr>
        <p:txBody>
          <a:bodyPr/>
          <a:lstStyle/>
          <a:p>
            <a:fld id="{09DDB2E5-DBE2-4EE5-B590-293F25354509}"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r>
              <a:rPr lang="en-US" smtClean="0"/>
              <a:t>FAD PReP/NAHEMS Guidelines: Vaccination of Contagious Diseases - Administration</a:t>
            </a:r>
            <a:endParaRPr lang="en-US"/>
          </a:p>
        </p:txBody>
      </p:sp>
      <p:sp>
        <p:nvSpPr>
          <p:cNvPr id="5" name="Slide Number Placeholder 4"/>
          <p:cNvSpPr>
            <a:spLocks noGrp="1"/>
          </p:cNvSpPr>
          <p:nvPr>
            <p:ph type="sldNum" sz="quarter" idx="12"/>
          </p:nvPr>
        </p:nvSpPr>
        <p:spPr/>
        <p:txBody>
          <a:bodyPr/>
          <a:lstStyle/>
          <a:p>
            <a:fld id="{09DDB2E5-DBE2-4EE5-B590-293F25354509}"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r>
              <a:rPr lang="en-US" smtClean="0"/>
              <a:t>FAD PReP/NAHEMS Guidelines: Vaccination of Contagious Diseases - Administration</a:t>
            </a:r>
            <a:endParaRPr lang="en-US"/>
          </a:p>
        </p:txBody>
      </p:sp>
      <p:sp>
        <p:nvSpPr>
          <p:cNvPr id="4" name="Slide Number Placeholder 3"/>
          <p:cNvSpPr>
            <a:spLocks noGrp="1"/>
          </p:cNvSpPr>
          <p:nvPr>
            <p:ph type="sldNum" sz="quarter" idx="12"/>
          </p:nvPr>
        </p:nvSpPr>
        <p:spPr/>
        <p:txBody>
          <a:bodyPr/>
          <a:lstStyle/>
          <a:p>
            <a:fld id="{09DDB2E5-DBE2-4EE5-B590-293F25354509}"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Administration</a:t>
            </a:r>
            <a:endParaRPr lang="en-US"/>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09DDB2E5-DBE2-4EE5-B590-293F2535450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Vaccination of Contagious Diseases - Administration</a:t>
            </a:r>
            <a:endParaRPr lang="en-US"/>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09DDB2E5-DBE2-4EE5-B590-293F25354509}" type="slidenum">
              <a:rPr lang="en-US" smtClean="0"/>
              <a:t>‹#›</a:t>
            </a:fld>
            <a:endParaRPr lang="en-US"/>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naherc.sws.iastate.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Vaccination for Contagious Diseases</a:t>
            </a:r>
            <a:endParaRPr lang="en-US" dirty="0"/>
          </a:p>
        </p:txBody>
      </p:sp>
      <p:sp>
        <p:nvSpPr>
          <p:cNvPr id="3" name="Subtitle 2"/>
          <p:cNvSpPr>
            <a:spLocks noGrp="1"/>
          </p:cNvSpPr>
          <p:nvPr>
            <p:ph type="subTitle" idx="1"/>
          </p:nvPr>
        </p:nvSpPr>
        <p:spPr>
          <a:xfrm>
            <a:off x="2603739" y="4196749"/>
            <a:ext cx="5867400" cy="1219200"/>
          </a:xfrm>
        </p:spPr>
        <p:txBody>
          <a:bodyPr/>
          <a:lstStyle/>
          <a:p>
            <a:r>
              <a:rPr lang="en-US" dirty="0" smtClean="0"/>
              <a:t>Vaccine Administration </a:t>
            </a:r>
            <a:br>
              <a:rPr lang="en-US" dirty="0" smtClean="0"/>
            </a:br>
            <a:r>
              <a:rPr lang="en-US" dirty="0" smtClean="0"/>
              <a:t>and Animal Handling</a:t>
            </a:r>
            <a:endParaRPr lang="en-US" dirty="0"/>
          </a:p>
        </p:txBody>
      </p:sp>
      <p:sp>
        <p:nvSpPr>
          <p:cNvPr id="5" name="Rectangle 4"/>
          <p:cNvSpPr/>
          <p:nvPr/>
        </p:nvSpPr>
        <p:spPr>
          <a:xfrm>
            <a:off x="2698630" y="5385757"/>
            <a:ext cx="5791200" cy="646331"/>
          </a:xfrm>
          <a:prstGeom prst="rect">
            <a:avLst/>
          </a:prstGeom>
        </p:spPr>
        <p:txBody>
          <a:bodyPr wrap="square">
            <a:spAutoFit/>
          </a:bodyPr>
          <a:lstStyle/>
          <a:p>
            <a:r>
              <a:rPr lang="en-US" dirty="0"/>
              <a:t>Adapted from the FAD </a:t>
            </a:r>
            <a:r>
              <a:rPr lang="en-US" dirty="0" err="1"/>
              <a:t>PReP</a:t>
            </a:r>
            <a:r>
              <a:rPr lang="en-US" dirty="0"/>
              <a:t>/NAHEMS </a:t>
            </a:r>
            <a:br>
              <a:rPr lang="en-US" dirty="0"/>
            </a:br>
            <a:r>
              <a:rPr lang="en-US" dirty="0"/>
              <a:t>Guidelines: Vaccination for Contagious Diseases (</a:t>
            </a:r>
            <a:r>
              <a:rPr lang="en-US" dirty="0" smtClean="0"/>
              <a:t>2014)</a:t>
            </a:r>
            <a:endParaRPr lang="en-US" dirty="0"/>
          </a:p>
        </p:txBody>
      </p:sp>
    </p:spTree>
    <p:extLst>
      <p:ext uri="{BB962C8B-B14F-4D97-AF65-F5344CB8AC3E}">
        <p14:creationId xmlns:p14="http://schemas.microsoft.com/office/powerpoint/2010/main" val="2998902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5562600" cy="4876800"/>
          </a:xfrm>
        </p:spPr>
        <p:txBody>
          <a:bodyPr/>
          <a:lstStyle/>
          <a:p>
            <a:r>
              <a:rPr lang="en-US" dirty="0" smtClean="0"/>
              <a:t>Subcutaneous or intramuscular injections</a:t>
            </a:r>
          </a:p>
          <a:p>
            <a:pPr lvl="1"/>
            <a:r>
              <a:rPr lang="en-US" dirty="0" smtClean="0"/>
              <a:t>In triangular region of the neck</a:t>
            </a:r>
          </a:p>
          <a:p>
            <a:r>
              <a:rPr lang="en-US" dirty="0" smtClean="0"/>
              <a:t>Do not inject the upper rump or upper butt</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Cattle</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30125" y="2047522"/>
            <a:ext cx="2656675" cy="2676878"/>
          </a:xfrm>
          <a:prstGeom prst="rect">
            <a:avLst/>
          </a:prstGeom>
          <a:ln w="38100">
            <a:solidFill>
              <a:srgbClr val="17375E"/>
            </a:solidFill>
          </a:ln>
        </p:spPr>
      </p:pic>
    </p:spTree>
    <p:extLst>
      <p:ext uri="{BB962C8B-B14F-4D97-AF65-F5344CB8AC3E}">
        <p14:creationId xmlns:p14="http://schemas.microsoft.com/office/powerpoint/2010/main" val="414112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638800" cy="4953000"/>
          </a:xfrm>
        </p:spPr>
        <p:txBody>
          <a:bodyPr/>
          <a:lstStyle/>
          <a:p>
            <a:r>
              <a:rPr lang="en-US" dirty="0" smtClean="0"/>
              <a:t>Subcutaneous injections in the loose skin of axillary region</a:t>
            </a:r>
          </a:p>
          <a:p>
            <a:r>
              <a:rPr lang="en-US" dirty="0" smtClean="0"/>
              <a:t>Intramuscular injections given in the neck muscles </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Sheep</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00428" y="1999880"/>
            <a:ext cx="2486372" cy="2648320"/>
          </a:xfrm>
          <a:prstGeom prst="rect">
            <a:avLst/>
          </a:prstGeom>
          <a:ln w="38100">
            <a:solidFill>
              <a:srgbClr val="17375E"/>
            </a:solidFill>
          </a:ln>
        </p:spPr>
      </p:pic>
    </p:spTree>
    <p:extLst>
      <p:ext uri="{BB962C8B-B14F-4D97-AF65-F5344CB8AC3E}">
        <p14:creationId xmlns:p14="http://schemas.microsoft.com/office/powerpoint/2010/main" val="24389480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5791200" cy="5181600"/>
          </a:xfrm>
        </p:spPr>
        <p:txBody>
          <a:bodyPr/>
          <a:lstStyle/>
          <a:p>
            <a:r>
              <a:rPr lang="en-US" dirty="0" smtClean="0"/>
              <a:t>Subcutaneous injections: axillary region</a:t>
            </a:r>
          </a:p>
          <a:p>
            <a:r>
              <a:rPr lang="en-US" dirty="0" smtClean="0"/>
              <a:t>Intramuscular injections in large muscles along the side of the neck</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Goat</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8400" y="2009396"/>
            <a:ext cx="2457793" cy="2715004"/>
          </a:xfrm>
          <a:prstGeom prst="rect">
            <a:avLst/>
          </a:prstGeom>
          <a:ln w="38100">
            <a:solidFill>
              <a:srgbClr val="17375E"/>
            </a:solidFill>
          </a:ln>
        </p:spPr>
      </p:pic>
    </p:spTree>
    <p:extLst>
      <p:ext uri="{BB962C8B-B14F-4D97-AF65-F5344CB8AC3E}">
        <p14:creationId xmlns:p14="http://schemas.microsoft.com/office/powerpoint/2010/main" val="4004085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Recommended needle sizes are based on:</a:t>
            </a:r>
          </a:p>
          <a:p>
            <a:pPr lvl="1"/>
            <a:r>
              <a:rPr lang="en-US" dirty="0" smtClean="0"/>
              <a:t>Species</a:t>
            </a:r>
          </a:p>
          <a:p>
            <a:pPr lvl="1"/>
            <a:r>
              <a:rPr lang="en-US" dirty="0" smtClean="0"/>
              <a:t>Age of the animal</a:t>
            </a:r>
          </a:p>
          <a:p>
            <a:pPr lvl="1"/>
            <a:r>
              <a:rPr lang="en-US" dirty="0" smtClean="0"/>
              <a:t>Route of administration</a:t>
            </a:r>
          </a:p>
          <a:p>
            <a:pPr lvl="1"/>
            <a:r>
              <a:rPr lang="en-US" dirty="0" smtClean="0"/>
              <a:t>Vaccine manufacturer’s recommendation</a:t>
            </a:r>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Needle Sizes</a:t>
            </a:r>
            <a:endParaRPr lang="en-US" dirty="0"/>
          </a:p>
        </p:txBody>
      </p:sp>
    </p:spTree>
    <p:extLst>
      <p:ext uri="{BB962C8B-B14F-4D97-AF65-F5344CB8AC3E}">
        <p14:creationId xmlns:p14="http://schemas.microsoft.com/office/powerpoint/2010/main" val="491408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Handling and Restraint </a:t>
            </a:r>
            <a:br>
              <a:rPr lang="en-US" dirty="0"/>
            </a:br>
            <a:r>
              <a:rPr lang="en-US" dirty="0"/>
              <a:t>for Vaccination </a:t>
            </a:r>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of Contagious Diseases - Administration</a:t>
            </a:r>
            <a:endParaRPr lang="en-US" dirty="0"/>
          </a:p>
        </p:txBody>
      </p:sp>
    </p:spTree>
    <p:extLst>
      <p:ext uri="{BB962C8B-B14F-4D97-AF65-F5344CB8AC3E}">
        <p14:creationId xmlns:p14="http://schemas.microsoft.com/office/powerpoint/2010/main" val="861897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Safety is first consideration</a:t>
            </a:r>
          </a:p>
          <a:p>
            <a:r>
              <a:rPr lang="en-US" dirty="0" smtClean="0"/>
              <a:t>All restraint should be imposed by experienced handlers</a:t>
            </a:r>
          </a:p>
          <a:p>
            <a:r>
              <a:rPr lang="en-US" dirty="0" smtClean="0"/>
              <a:t>Use behavioral principles to move and restrain animals</a:t>
            </a:r>
          </a:p>
          <a:p>
            <a:r>
              <a:rPr lang="en-US" dirty="0" smtClean="0"/>
              <a:t>Always </a:t>
            </a:r>
            <a:r>
              <a:rPr lang="en-US" dirty="0"/>
              <a:t>leave an escape route</a:t>
            </a:r>
          </a:p>
          <a:p>
            <a:endParaRPr lang="en-US" dirty="0" smtClean="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Key Points of Handling </a:t>
            </a:r>
            <a:endParaRPr lang="en-US" dirty="0"/>
          </a:p>
        </p:txBody>
      </p:sp>
    </p:spTree>
    <p:extLst>
      <p:ext uri="{BB962C8B-B14F-4D97-AF65-F5344CB8AC3E}">
        <p14:creationId xmlns:p14="http://schemas.microsoft.com/office/powerpoint/2010/main" val="2948395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idx="1"/>
          </p:nvPr>
        </p:nvSpPr>
        <p:spPr>
          <a:xfrm>
            <a:off x="381000" y="1295400"/>
            <a:ext cx="8458200" cy="4953000"/>
          </a:xfrm>
        </p:spPr>
        <p:txBody>
          <a:bodyPr>
            <a:normAutofit/>
          </a:bodyPr>
          <a:lstStyle/>
          <a:p>
            <a:pPr marL="0" indent="0">
              <a:buNone/>
            </a:pPr>
            <a:r>
              <a:rPr lang="en-US" dirty="0" smtClean="0"/>
              <a:t>Flight Zone, Point of Balance, Blind Spot </a:t>
            </a:r>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3" name="Footer Placeholder 2"/>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4" name="Title 3"/>
          <p:cNvSpPr>
            <a:spLocks noGrp="1"/>
          </p:cNvSpPr>
          <p:nvPr>
            <p:ph type="title"/>
          </p:nvPr>
        </p:nvSpPr>
        <p:spPr/>
        <p:txBody>
          <a:bodyPr/>
          <a:lstStyle/>
          <a:p>
            <a:r>
              <a:rPr lang="en-US" smtClean="0"/>
              <a:t>General Handling </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2057400"/>
            <a:ext cx="5209359" cy="4114800"/>
          </a:xfrm>
          <a:prstGeom prst="rect">
            <a:avLst/>
          </a:prstGeom>
          <a:ln w="38100">
            <a:solidFill>
              <a:srgbClr val="17375E"/>
            </a:solidFill>
          </a:ln>
        </p:spPr>
      </p:pic>
    </p:spTree>
    <p:extLst>
      <p:ext uri="{BB962C8B-B14F-4D97-AF65-F5344CB8AC3E}">
        <p14:creationId xmlns:p14="http://schemas.microsoft.com/office/powerpoint/2010/main" val="3173165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181600" cy="4953000"/>
          </a:xfrm>
        </p:spPr>
        <p:txBody>
          <a:bodyPr>
            <a:normAutofit lnSpcReduction="10000"/>
          </a:bodyPr>
          <a:lstStyle/>
          <a:p>
            <a:r>
              <a:rPr lang="en-US" dirty="0" smtClean="0"/>
              <a:t>Halters</a:t>
            </a:r>
          </a:p>
          <a:p>
            <a:pPr lvl="1"/>
            <a:r>
              <a:rPr lang="en-US" dirty="0" smtClean="0"/>
              <a:t>Most common method</a:t>
            </a:r>
          </a:p>
          <a:p>
            <a:r>
              <a:rPr lang="en-US" dirty="0" smtClean="0"/>
              <a:t>Equine Stocks</a:t>
            </a:r>
          </a:p>
          <a:p>
            <a:pPr lvl="1"/>
            <a:r>
              <a:rPr lang="en-US" dirty="0" smtClean="0"/>
              <a:t>Different from cattle stocks, no head catch</a:t>
            </a:r>
          </a:p>
          <a:p>
            <a:pPr lvl="1"/>
            <a:r>
              <a:rPr lang="en-US" dirty="0" smtClean="0"/>
              <a:t>Never enter the stocks with a horse</a:t>
            </a:r>
          </a:p>
          <a:p>
            <a:r>
              <a:rPr lang="en-US" dirty="0" smtClean="0"/>
              <a:t>Twitch </a:t>
            </a:r>
          </a:p>
          <a:p>
            <a:pPr lvl="1"/>
            <a:r>
              <a:rPr lang="en-US" dirty="0" smtClean="0"/>
              <a:t>Places pressure on a horse’s upper lip</a:t>
            </a:r>
          </a:p>
          <a:p>
            <a:pPr lvl="1"/>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Equine Handling  </a:t>
            </a:r>
            <a:endParaRPr lang="en-US" dirty="0"/>
          </a:p>
        </p:txBody>
      </p:sp>
      <p:pic>
        <p:nvPicPr>
          <p:cNvPr id="1026" name="Picture 2" descr="\\iastate.edu\v med\CFSPH_Group\CFSPH\NAHEMS\NAHEMS_PPT\06_VaccContDz\Trish edits 7_30\Horse_Twitch_PF1(edite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00178" y="2791418"/>
            <a:ext cx="3115574" cy="2236738"/>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394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858000" cy="4953000"/>
          </a:xfrm>
        </p:spPr>
        <p:txBody>
          <a:bodyPr/>
          <a:lstStyle/>
          <a:p>
            <a:r>
              <a:rPr lang="en-US" dirty="0" smtClean="0"/>
              <a:t>Often placed into a </a:t>
            </a:r>
            <a:br>
              <a:rPr lang="en-US" dirty="0" smtClean="0"/>
            </a:br>
            <a:r>
              <a:rPr lang="en-US" dirty="0" smtClean="0"/>
              <a:t>smaller pen</a:t>
            </a:r>
          </a:p>
          <a:p>
            <a:r>
              <a:rPr lang="en-US" dirty="0" smtClean="0"/>
              <a:t>Young pigs may be held</a:t>
            </a:r>
          </a:p>
          <a:p>
            <a:r>
              <a:rPr lang="en-US" dirty="0" smtClean="0"/>
              <a:t>Snare poles</a:t>
            </a:r>
          </a:p>
          <a:p>
            <a:r>
              <a:rPr lang="en-US" dirty="0" smtClean="0"/>
              <a:t>Flags, plastic paddles or panels should be used as primary movement aids</a:t>
            </a:r>
          </a:p>
          <a:p>
            <a:r>
              <a:rPr lang="en-US" dirty="0" smtClean="0"/>
              <a:t>Avoid overuse of electric prods</a:t>
            </a:r>
          </a:p>
          <a:p>
            <a:pPr lvl="1"/>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Swine Handling </a:t>
            </a:r>
            <a:endParaRPr lang="en-US" dirty="0"/>
          </a:p>
        </p:txBody>
      </p:sp>
      <p:pic>
        <p:nvPicPr>
          <p:cNvPr id="5122" name="Picture 2" descr="\\iastate.edu\v med\CFSPH_Group\CFSPH\NAHEMS\NAHEMS_PPT\06_VaccContDz\Trish edits 7_30\Pig_MovingPigsHerdingPane_NationalPorkBoar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24600" y="2151888"/>
            <a:ext cx="2286000" cy="2877312"/>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1247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5334000" cy="5029200"/>
          </a:xfrm>
        </p:spPr>
        <p:txBody>
          <a:bodyPr/>
          <a:lstStyle/>
          <a:p>
            <a:r>
              <a:rPr lang="en-US" dirty="0" smtClean="0"/>
              <a:t>Chutes</a:t>
            </a:r>
          </a:p>
          <a:p>
            <a:pPr lvl="1"/>
            <a:r>
              <a:rPr lang="en-US" dirty="0" smtClean="0"/>
              <a:t>With or without </a:t>
            </a:r>
            <a:r>
              <a:rPr lang="en-US" dirty="0" err="1" smtClean="0"/>
              <a:t>headgates</a:t>
            </a:r>
            <a:r>
              <a:rPr lang="en-US" dirty="0" smtClean="0"/>
              <a:t> and metal arms</a:t>
            </a:r>
          </a:p>
          <a:p>
            <a:r>
              <a:rPr lang="en-US" dirty="0" smtClean="0"/>
              <a:t>‘Lock ups’</a:t>
            </a:r>
          </a:p>
          <a:p>
            <a:pPr lvl="1"/>
            <a:r>
              <a:rPr lang="en-US" dirty="0" smtClean="0"/>
              <a:t>Dairy operations at the feed bunk</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Cattle Handling </a:t>
            </a:r>
            <a:endParaRPr lang="en-US" dirty="0"/>
          </a:p>
        </p:txBody>
      </p:sp>
      <p:pic>
        <p:nvPicPr>
          <p:cNvPr id="2050" name="Picture 2" descr="\\iastate.edu\v med\CFSPH_Group\CFSPH\NAHEMS\NAHEMS_PPT\06_VaccContDz\Trish edits 7_30\2004SeptTX Dairy1_DBW.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1905000"/>
            <a:ext cx="2819400" cy="375920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669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Vaccines for foreign animal diseases</a:t>
            </a:r>
          </a:p>
          <a:p>
            <a:r>
              <a:rPr lang="en-US" dirty="0"/>
              <a:t>Vaccine administration</a:t>
            </a:r>
          </a:p>
          <a:p>
            <a:r>
              <a:rPr lang="en-US" dirty="0"/>
              <a:t>Handling and restraint for vaccination</a:t>
            </a:r>
          </a:p>
          <a:p>
            <a:endParaRPr lang="en-US" dirty="0"/>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2962809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19200"/>
            <a:ext cx="5638801" cy="5029200"/>
          </a:xfrm>
        </p:spPr>
        <p:txBody>
          <a:bodyPr>
            <a:normAutofit/>
          </a:bodyPr>
          <a:lstStyle/>
          <a:p>
            <a:r>
              <a:rPr lang="en-US" dirty="0" smtClean="0"/>
              <a:t>Approach slowly, calmly</a:t>
            </a:r>
          </a:p>
          <a:p>
            <a:r>
              <a:rPr lang="en-US" dirty="0" smtClean="0"/>
              <a:t>‘Tipping’ restraint</a:t>
            </a:r>
          </a:p>
          <a:p>
            <a:pPr lvl="1"/>
            <a:r>
              <a:rPr lang="en-US" dirty="0" smtClean="0"/>
              <a:t>Set a sheep onto its rump</a:t>
            </a:r>
          </a:p>
          <a:p>
            <a:r>
              <a:rPr lang="en-US" dirty="0" smtClean="0"/>
              <a:t>Cupping under jaw and behind head to restrain</a:t>
            </a:r>
          </a:p>
          <a:p>
            <a:r>
              <a:rPr lang="en-US" dirty="0" smtClean="0"/>
              <a:t>Cupping under jaw and on dock of tail to move</a:t>
            </a:r>
          </a:p>
          <a:p>
            <a:r>
              <a:rPr lang="en-US" dirty="0" smtClean="0"/>
              <a:t>Alleys and gates</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Sheep Handling </a:t>
            </a:r>
            <a:endParaRPr lang="en-US" dirty="0"/>
          </a:p>
        </p:txBody>
      </p:sp>
      <p:pic>
        <p:nvPicPr>
          <p:cNvPr id="3074" name="Picture 2" descr="\\iastate.edu\v med\CFSPH_Group\CFSPH\NAHEMS\NAHEMS_Web Module\06_VaxCDz\Images\Sheep restraint IMG_5543 Trish Futom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9496" y="2133600"/>
            <a:ext cx="2673504" cy="3125738"/>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4133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5486400" cy="5105400"/>
          </a:xfrm>
        </p:spPr>
        <p:txBody>
          <a:bodyPr/>
          <a:lstStyle/>
          <a:p>
            <a:r>
              <a:rPr lang="en-US" dirty="0"/>
              <a:t>Tall alleyways, fences</a:t>
            </a:r>
          </a:p>
          <a:p>
            <a:r>
              <a:rPr lang="en-US" dirty="0" smtClean="0"/>
              <a:t>A chute with </a:t>
            </a:r>
            <a:r>
              <a:rPr lang="en-US" dirty="0" err="1" smtClean="0"/>
              <a:t>headgates</a:t>
            </a:r>
            <a:endParaRPr lang="en-US" dirty="0"/>
          </a:p>
          <a:p>
            <a:r>
              <a:rPr lang="en-US" dirty="0" smtClean="0"/>
              <a:t>Halter</a:t>
            </a:r>
          </a:p>
          <a:p>
            <a:r>
              <a:rPr lang="en-US" dirty="0" smtClean="0"/>
              <a:t>Fitting table or milking stand</a:t>
            </a:r>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Goat Handling </a:t>
            </a:r>
            <a:endParaRPr lang="en-US" dirty="0"/>
          </a:p>
        </p:txBody>
      </p:sp>
      <p:pic>
        <p:nvPicPr>
          <p:cNvPr id="4098" name="Picture 2" descr="\\iastate.edu\v med\CFSPH_Group\CFSPH\NAHEMS\NAHEMS_Web Module\06_VaxCDz\Images\Sheep Goat restraint Stephen Thiesen Saleman Sydell, Inc\#971 WITH GOAT-FRONT VIEW John Lynch Burbank South Dakota.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67400" y="2604460"/>
            <a:ext cx="2729009" cy="219614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83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52400" y="1295400"/>
            <a:ext cx="5562600" cy="4953000"/>
          </a:xfrm>
        </p:spPr>
        <p:txBody>
          <a:bodyPr>
            <a:normAutofit/>
          </a:bodyPr>
          <a:lstStyle/>
          <a:p>
            <a:r>
              <a:rPr lang="en-US" sz="2400" dirty="0" smtClean="0"/>
              <a:t>FAD </a:t>
            </a:r>
            <a:r>
              <a:rPr lang="en-US" sz="2400" dirty="0" err="1" smtClean="0"/>
              <a:t>PReP</a:t>
            </a:r>
            <a:r>
              <a:rPr lang="en-US" sz="2400" dirty="0" smtClean="0"/>
              <a:t>/NAHEMS Guidelines: Vaccination for Contagious Diseases </a:t>
            </a:r>
          </a:p>
          <a:p>
            <a:pPr lvl="1"/>
            <a:r>
              <a:rPr lang="en-US" sz="2000" dirty="0">
                <a:hlinkClick r:id="rId3"/>
              </a:rPr>
              <a:t>http://</a:t>
            </a:r>
            <a:r>
              <a:rPr lang="en-US" sz="2000" dirty="0" smtClean="0">
                <a:hlinkClick r:id="rId3"/>
              </a:rPr>
              <a:t>www.aphis.usda.gov/fadprep</a:t>
            </a:r>
            <a:r>
              <a:rPr lang="en-US" sz="2000" dirty="0" smtClean="0"/>
              <a:t> </a:t>
            </a:r>
          </a:p>
          <a:p>
            <a:r>
              <a:rPr lang="en-US" sz="2400" dirty="0" smtClean="0"/>
              <a:t>Vaccination </a:t>
            </a:r>
            <a:r>
              <a:rPr lang="en-US" sz="2400" dirty="0"/>
              <a:t>for Contagious Diseases web-base training module</a:t>
            </a:r>
          </a:p>
          <a:p>
            <a:pPr lvl="1"/>
            <a:r>
              <a:rPr lang="en-US" sz="2000" dirty="0" smtClean="0">
                <a:hlinkClick r:id="rId4"/>
              </a:rPr>
              <a:t>http://</a:t>
            </a:r>
            <a:r>
              <a:rPr lang="en-US" sz="2000" dirty="0">
                <a:hlinkClick r:id="rId4"/>
              </a:rPr>
              <a:t>naherc.sws.iastate.edu/</a:t>
            </a:r>
            <a:endParaRPr lang="en-US" sz="2000" dirty="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9937" name="Title 1"/>
          <p:cNvSpPr>
            <a:spLocks noGrp="1"/>
          </p:cNvSpPr>
          <p:nvPr>
            <p:ph type="title"/>
          </p:nvPr>
        </p:nvSpPr>
        <p:spPr/>
        <p:txBody>
          <a:bodyPr/>
          <a:lstStyle/>
          <a:p>
            <a:r>
              <a:rPr lang="en-US" smtClean="0"/>
              <a:t>For More Information</a:t>
            </a:r>
            <a:endParaRPr lang="en-US" dirty="0" smtClean="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77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295400"/>
            <a:ext cx="5257800" cy="4953000"/>
          </a:xfrm>
        </p:spPr>
        <p:txBody>
          <a:bodyPr>
            <a:normAutofit fontScale="92500" lnSpcReduction="20000"/>
          </a:bodyPr>
          <a:lstStyle/>
          <a:p>
            <a:pPr marL="0" indent="0">
              <a:buNone/>
            </a:pPr>
            <a:r>
              <a:rPr lang="en-US" sz="2400" dirty="0" smtClean="0"/>
              <a:t>Authors (CFSPH)</a:t>
            </a:r>
          </a:p>
          <a:p>
            <a:r>
              <a:rPr lang="en-US" sz="2000" dirty="0" smtClean="0"/>
              <a:t>Jim Roth, DVM, PhD, DACVM</a:t>
            </a:r>
          </a:p>
          <a:p>
            <a:r>
              <a:rPr lang="en-US" sz="2000" dirty="0" smtClean="0"/>
              <a:t>Amber </a:t>
            </a:r>
            <a:r>
              <a:rPr lang="en-US" sz="2000" dirty="0" err="1" smtClean="0"/>
              <a:t>Stumbaugh</a:t>
            </a:r>
            <a:r>
              <a:rPr lang="en-US" sz="2000" dirty="0" smtClean="0"/>
              <a:t>, MS</a:t>
            </a:r>
          </a:p>
          <a:p>
            <a:r>
              <a:rPr lang="en-US" sz="2000" dirty="0" smtClean="0"/>
              <a:t>Anna </a:t>
            </a:r>
            <a:r>
              <a:rPr lang="en-US" sz="2000" dirty="0" err="1" smtClean="0"/>
              <a:t>Rovid-Spickler</a:t>
            </a:r>
            <a:r>
              <a:rPr lang="en-US" sz="2000" dirty="0" smtClean="0"/>
              <a:t>, DVM, PhD</a:t>
            </a:r>
          </a:p>
          <a:p>
            <a:r>
              <a:rPr lang="en-US" sz="2000" dirty="0" smtClean="0"/>
              <a:t>Danelle Bickett-Weddle, DVM, MPH, PhD, DACVPM</a:t>
            </a:r>
          </a:p>
          <a:p>
            <a:r>
              <a:rPr lang="en-US" sz="2000" dirty="0"/>
              <a:t>Janice Mogan, DVM</a:t>
            </a:r>
          </a:p>
          <a:p>
            <a:r>
              <a:rPr lang="en-US" sz="2000" dirty="0"/>
              <a:t>Heather Allen, PhD, MPA</a:t>
            </a:r>
          </a:p>
          <a:p>
            <a:r>
              <a:rPr lang="en-US" sz="2000" dirty="0" err="1"/>
              <a:t>Shaine</a:t>
            </a:r>
            <a:r>
              <a:rPr lang="en-US" sz="2000" dirty="0"/>
              <a:t> </a:t>
            </a:r>
            <a:r>
              <a:rPr lang="en-US" sz="2000" dirty="0" err="1"/>
              <a:t>DeVoe</a:t>
            </a:r>
            <a:endParaRPr lang="en-US" sz="2000" dirty="0"/>
          </a:p>
          <a:p>
            <a:pPr marL="0" indent="0">
              <a:buNone/>
            </a:pPr>
            <a:r>
              <a:rPr lang="en-US" sz="2400" dirty="0" smtClean="0"/>
              <a:t>Reviewers </a:t>
            </a:r>
            <a:r>
              <a:rPr lang="en-US" sz="2400" dirty="0"/>
              <a:t>(USDA) </a:t>
            </a:r>
          </a:p>
          <a:p>
            <a:r>
              <a:rPr lang="en-US" sz="2000" dirty="0"/>
              <a:t>John Zack, DVM</a:t>
            </a:r>
          </a:p>
          <a:p>
            <a:r>
              <a:rPr lang="en-US" sz="2000" dirty="0" smtClean="0"/>
              <a:t>Patricia Foley, DVM, PhD</a:t>
            </a:r>
          </a:p>
          <a:p>
            <a:r>
              <a:rPr lang="en-US" sz="2000" dirty="0" smtClean="0"/>
              <a:t>R</a:t>
            </a:r>
            <a:r>
              <a:rPr lang="en-US" sz="2000" dirty="0"/>
              <a:t>. Alex Thompson, DVM, </a:t>
            </a:r>
            <a:r>
              <a:rPr lang="en-US" sz="2000" dirty="0" smtClean="0"/>
              <a:t>PhD</a:t>
            </a:r>
          </a:p>
          <a:p>
            <a:r>
              <a:rPr lang="en-US" sz="2000" dirty="0" smtClean="0"/>
              <a:t>John </a:t>
            </a:r>
            <a:r>
              <a:rPr lang="en-US" sz="2000" dirty="0" err="1"/>
              <a:t>Wiemers</a:t>
            </a:r>
            <a:r>
              <a:rPr lang="en-US" sz="2000" dirty="0"/>
              <a:t>, DVM, MS </a:t>
            </a:r>
          </a:p>
          <a:p>
            <a:endParaRPr lang="en-US" sz="2000" dirty="0"/>
          </a:p>
          <a:p>
            <a:pPr marL="0" indent="0">
              <a:buNone/>
            </a:pPr>
            <a:endParaRPr lang="en-US" sz="2000" dirty="0" smtClean="0"/>
          </a:p>
          <a:p>
            <a:endParaRPr lang="en-US" dirty="0" smtClean="0"/>
          </a:p>
          <a:p>
            <a:endParaRPr lang="en-US" dirty="0" smtClean="0"/>
          </a:p>
          <a:p>
            <a:endParaRPr lang="en-US" dirty="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9937" name="Title 1"/>
          <p:cNvSpPr>
            <a:spLocks noGrp="1"/>
          </p:cNvSpPr>
          <p:nvPr>
            <p:ph type="title"/>
          </p:nvPr>
        </p:nvSpPr>
        <p:spPr/>
        <p:txBody>
          <a:bodyPr/>
          <a:lstStyle/>
          <a:p>
            <a:r>
              <a:rPr lang="en-US" dirty="0" smtClean="0"/>
              <a:t>Guidelines Content</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15000" y="1600200"/>
            <a:ext cx="3050077" cy="3947159"/>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83445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algn="ctr">
              <a:lnSpc>
                <a:spcPct val="170000"/>
              </a:lnSpc>
              <a:spcBef>
                <a:spcPct val="20000"/>
              </a:spcBef>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endParaRP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PPT Author: Patricia Futoma, Veterinary Student, Iowa State University	</a:t>
            </a:r>
          </a:p>
          <a:p>
            <a:pPr>
              <a:lnSpc>
                <a:spcPct val="170000"/>
              </a:lnSpc>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Reviewers: Cheryl L. Eia, </a:t>
            </a:r>
            <a:r>
              <a:rPr lang="en-US" sz="4800" smtClean="0">
                <a:solidFill>
                  <a:prstClr val="black">
                    <a:lumMod val="85000"/>
                    <a:lumOff val="15000"/>
                  </a:prstClr>
                </a:solidFill>
                <a:latin typeface="Verdana" pitchFamily="34" charset="0"/>
              </a:rPr>
              <a:t>JD, DVM, MPH</a:t>
            </a:r>
            <a:r>
              <a:rPr lang="en-US" sz="4800" dirty="0" smtClean="0">
                <a:solidFill>
                  <a:prstClr val="black">
                    <a:lumMod val="85000"/>
                    <a:lumOff val="15000"/>
                  </a:prstClr>
                </a:solidFill>
                <a:latin typeface="Verdana" pitchFamily="34" charset="0"/>
              </a:rPr>
              <a:t>; Janice Mogan, DVM</a:t>
            </a:r>
            <a:endParaRPr lang="en-US" sz="3200" dirty="0">
              <a:solidFill>
                <a:prstClr val="black">
                  <a:lumMod val="85000"/>
                  <a:lumOff val="15000"/>
                </a:prstClr>
              </a:solidFill>
              <a:latin typeface="Verdana" pitchFamily="34" charset="0"/>
            </a:endParaRPr>
          </a:p>
        </p:txBody>
      </p:sp>
    </p:spTree>
    <p:extLst>
      <p:ext uri="{BB962C8B-B14F-4D97-AF65-F5344CB8AC3E}">
        <p14:creationId xmlns:p14="http://schemas.microsoft.com/office/powerpoint/2010/main" val="129249889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Vaccines for Foreign Animal Diseases</a:t>
            </a:r>
            <a:endParaRPr lang="en-US" dirty="0"/>
          </a:p>
        </p:txBody>
      </p:sp>
      <p:sp>
        <p:nvSpPr>
          <p:cNvPr id="3" name="Date Placeholder 2"/>
          <p:cNvSpPr>
            <a:spLocks noGrp="1"/>
          </p:cNvSpPr>
          <p:nvPr>
            <p:ph type="dt" sz="half" idx="10"/>
          </p:nvPr>
        </p:nvSpPr>
        <p:spPr/>
        <p:txBody>
          <a:bodyPr/>
          <a:lstStyle/>
          <a:p>
            <a:pPr algn="r"/>
            <a:r>
              <a:rPr lang="en-US" dirty="0" smtClean="0"/>
              <a:t>USDA APHIS and CFSPH</a:t>
            </a:r>
            <a:endParaRPr lang="en-US" dirty="0"/>
          </a:p>
        </p:txBody>
      </p:sp>
      <p:sp>
        <p:nvSpPr>
          <p:cNvPr id="4" name="Footer Placeholder 3"/>
          <p:cNvSpPr>
            <a:spLocks noGrp="1"/>
          </p:cNvSpPr>
          <p:nvPr>
            <p:ph type="ftr" sz="quarter" idx="11"/>
          </p:nvPr>
        </p:nvSpPr>
        <p:spPr/>
        <p:txBody>
          <a:bodyPr/>
          <a:lstStyle/>
          <a:p>
            <a:pPr algn="l"/>
            <a:r>
              <a:rPr lang="en-US" dirty="0" smtClean="0"/>
              <a:t>FAD </a:t>
            </a:r>
            <a:r>
              <a:rPr lang="en-US" dirty="0" err="1" smtClean="0"/>
              <a:t>PReP</a:t>
            </a:r>
            <a:r>
              <a:rPr lang="en-US" dirty="0" smtClean="0"/>
              <a:t>/NAHEMS Guidelines: Vaccination of Contagious Diseases - Administration</a:t>
            </a:r>
            <a:endParaRPr lang="en-US" dirty="0"/>
          </a:p>
        </p:txBody>
      </p:sp>
    </p:spTree>
    <p:extLst>
      <p:ext uri="{BB962C8B-B14F-4D97-AF65-F5344CB8AC3E}">
        <p14:creationId xmlns:p14="http://schemas.microsoft.com/office/powerpoint/2010/main" val="571440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All vaccines used in US must be licensed by USDA</a:t>
            </a:r>
          </a:p>
          <a:p>
            <a:r>
              <a:rPr lang="en-US" dirty="0" smtClean="0"/>
              <a:t>Vaccines do not exist for all FADs</a:t>
            </a:r>
          </a:p>
          <a:p>
            <a:r>
              <a:rPr lang="en-US" dirty="0" smtClean="0"/>
              <a:t>Vaccines used elsewhere may or may not be USDA licensed</a:t>
            </a:r>
          </a:p>
          <a:p>
            <a:r>
              <a:rPr lang="en-US" dirty="0" smtClean="0"/>
              <a:t>Circumstances impact availability</a:t>
            </a:r>
          </a:p>
          <a:p>
            <a:pPr lvl="1"/>
            <a:r>
              <a:rPr lang="en-US" dirty="0" smtClean="0"/>
              <a:t>Demand, cost to license and produce, pathogen, level of protection, trade implications, criteria for USDA licensure</a:t>
            </a:r>
            <a:endParaRPr lang="en-US" dirty="0"/>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Vaccination of Contagious Diseases - Administration</a:t>
            </a:r>
            <a:endParaRPr lang="en-US" dirty="0"/>
          </a:p>
        </p:txBody>
      </p:sp>
      <p:sp>
        <p:nvSpPr>
          <p:cNvPr id="5" name="Title 4"/>
          <p:cNvSpPr>
            <a:spLocks noGrp="1"/>
          </p:cNvSpPr>
          <p:nvPr>
            <p:ph type="title"/>
          </p:nvPr>
        </p:nvSpPr>
        <p:spPr/>
        <p:txBody>
          <a:bodyPr/>
          <a:lstStyle/>
          <a:p>
            <a:r>
              <a:rPr lang="en-US" dirty="0" smtClean="0"/>
              <a:t>Vaccines for FADs</a:t>
            </a:r>
            <a:endParaRPr lang="en-US" dirty="0"/>
          </a:p>
        </p:txBody>
      </p:sp>
    </p:spTree>
    <p:extLst>
      <p:ext uri="{BB962C8B-B14F-4D97-AF65-F5344CB8AC3E}">
        <p14:creationId xmlns:p14="http://schemas.microsoft.com/office/powerpoint/2010/main" val="1293658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Vaccine Administration </a:t>
            </a:r>
          </a:p>
        </p:txBody>
      </p:sp>
      <p:sp>
        <p:nvSpPr>
          <p:cNvPr id="3" name="Date Placeholder 2"/>
          <p:cNvSpPr>
            <a:spLocks noGrp="1"/>
          </p:cNvSpPr>
          <p:nvPr>
            <p:ph type="dt" sz="half" idx="10"/>
          </p:nvPr>
        </p:nvSpPr>
        <p:spPr/>
        <p:txBody>
          <a:bodyPr/>
          <a:lstStyle/>
          <a:p>
            <a:pPr algn="r"/>
            <a:r>
              <a:rPr lang="en-US" smtClean="0"/>
              <a:t>USDA APHIS and CFSPH</a:t>
            </a:r>
            <a:endParaRPr lang="en-US" dirty="0"/>
          </a:p>
        </p:txBody>
      </p:sp>
      <p:sp>
        <p:nvSpPr>
          <p:cNvPr id="4" name="Footer Placeholder 3"/>
          <p:cNvSpPr>
            <a:spLocks noGrp="1"/>
          </p:cNvSpPr>
          <p:nvPr>
            <p:ph type="ftr" sz="quarter" idx="11"/>
          </p:nvPr>
        </p:nvSpPr>
        <p:spPr/>
        <p:txBody>
          <a:bodyPr/>
          <a:lstStyle/>
          <a:p>
            <a:pPr algn="l"/>
            <a:r>
              <a:rPr lang="en-US" smtClean="0"/>
              <a:t>FAD PReP/NAHEMS Guidelines: Vaccination of Contagious Diseases - Administration</a:t>
            </a:r>
            <a:endParaRPr lang="en-US" dirty="0"/>
          </a:p>
        </p:txBody>
      </p:sp>
    </p:spTree>
    <p:extLst>
      <p:ext uri="{BB962C8B-B14F-4D97-AF65-F5344CB8AC3E}">
        <p14:creationId xmlns:p14="http://schemas.microsoft.com/office/powerpoint/2010/main" val="59231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For all species:</a:t>
            </a:r>
          </a:p>
          <a:p>
            <a:pPr lvl="1"/>
            <a:r>
              <a:rPr lang="en-US" dirty="0" smtClean="0"/>
              <a:t>Use a new needle for each animal</a:t>
            </a:r>
          </a:p>
          <a:p>
            <a:pPr lvl="1"/>
            <a:r>
              <a:rPr lang="en-US" dirty="0" smtClean="0"/>
              <a:t>Dispose of needles appropriately</a:t>
            </a:r>
          </a:p>
          <a:p>
            <a:pPr lvl="1"/>
            <a:r>
              <a:rPr lang="en-US" dirty="0" smtClean="0"/>
              <a:t>Do not give multiple vaccinations in </a:t>
            </a:r>
            <a:br>
              <a:rPr lang="en-US" dirty="0" smtClean="0"/>
            </a:br>
            <a:r>
              <a:rPr lang="en-US" dirty="0" smtClean="0"/>
              <a:t>the same site on any animal</a:t>
            </a:r>
          </a:p>
          <a:p>
            <a:pPr lvl="1"/>
            <a:r>
              <a:rPr lang="en-US" dirty="0" smtClean="0"/>
              <a:t>No more then 10 ml in any one site, and separate injection sites by 4 inches</a:t>
            </a:r>
          </a:p>
          <a:p>
            <a:pPr lvl="1"/>
            <a:r>
              <a:rPr lang="en-US" dirty="0" smtClean="0"/>
              <a:t>Check to make sure needle has not punctured a blood vessel</a:t>
            </a:r>
          </a:p>
          <a:p>
            <a:pPr lvl="1"/>
            <a:r>
              <a:rPr lang="en-US" dirty="0" smtClean="0"/>
              <a:t>Maintain careful records on vaccinates</a:t>
            </a:r>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Vaccine Administration</a:t>
            </a:r>
            <a:endParaRPr lang="en-US" dirty="0"/>
          </a:p>
        </p:txBody>
      </p:sp>
    </p:spTree>
    <p:extLst>
      <p:ext uri="{BB962C8B-B14F-4D97-AF65-F5344CB8AC3E}">
        <p14:creationId xmlns:p14="http://schemas.microsoft.com/office/powerpoint/2010/main" val="39657032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Specific route stated on the label</a:t>
            </a:r>
          </a:p>
          <a:p>
            <a:r>
              <a:rPr lang="en-US" dirty="0" smtClean="0"/>
              <a:t>Most common routes</a:t>
            </a:r>
          </a:p>
          <a:p>
            <a:pPr lvl="1"/>
            <a:r>
              <a:rPr lang="en-US" dirty="0" smtClean="0"/>
              <a:t>SC, IM, IN, additional routes in poultry</a:t>
            </a:r>
          </a:p>
          <a:p>
            <a:pPr marL="342900" lvl="1" indent="-342900">
              <a:buFont typeface="Arial" pitchFamily="34" charset="0"/>
              <a:buChar char="•"/>
            </a:pPr>
            <a:r>
              <a:rPr lang="en-US" sz="3200" dirty="0" smtClean="0"/>
              <a:t>Recommended locations for administering injections vary </a:t>
            </a:r>
            <a:br>
              <a:rPr lang="en-US" sz="3200" dirty="0" smtClean="0"/>
            </a:br>
            <a:r>
              <a:rPr lang="en-US" sz="3200" dirty="0" smtClean="0"/>
              <a:t>among species</a:t>
            </a:r>
          </a:p>
          <a:p>
            <a:pPr marL="342900" lvl="1" indent="-342900">
              <a:buFont typeface="Arial" pitchFamily="34" charset="0"/>
              <a:buChar char="•"/>
            </a:pPr>
            <a:r>
              <a:rPr lang="en-US" sz="3200" dirty="0" smtClean="0"/>
              <a:t>Withdrawal times must be communicated and followed </a:t>
            </a:r>
            <a:endParaRPr lang="en-US" sz="3200"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dirty="0" smtClean="0"/>
              <a:t>Vaccine Administration cont’d</a:t>
            </a:r>
            <a:endParaRPr lang="en-US" dirty="0"/>
          </a:p>
        </p:txBody>
      </p:sp>
    </p:spTree>
    <p:extLst>
      <p:ext uri="{BB962C8B-B14F-4D97-AF65-F5344CB8AC3E}">
        <p14:creationId xmlns:p14="http://schemas.microsoft.com/office/powerpoint/2010/main" val="1913423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715000" cy="4953000"/>
          </a:xfrm>
        </p:spPr>
        <p:txBody>
          <a:bodyPr/>
          <a:lstStyle/>
          <a:p>
            <a:r>
              <a:rPr lang="en-US" dirty="0" smtClean="0"/>
              <a:t>Neck is the preferred injection site for subcutaneous injection </a:t>
            </a:r>
          </a:p>
          <a:p>
            <a:r>
              <a:rPr lang="en-US" dirty="0" smtClean="0"/>
              <a:t>Administer intramuscular vaccines in the neck</a:t>
            </a:r>
          </a:p>
          <a:p>
            <a:r>
              <a:rPr lang="en-US" dirty="0" smtClean="0"/>
              <a:t>May administer in muscles of the hindquarters</a:t>
            </a:r>
          </a:p>
          <a:p>
            <a:endParaRPr lang="en-US" dirty="0"/>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3" name="Title 2"/>
          <p:cNvSpPr>
            <a:spLocks noGrp="1"/>
          </p:cNvSpPr>
          <p:nvPr>
            <p:ph type="title"/>
          </p:nvPr>
        </p:nvSpPr>
        <p:spPr/>
        <p:txBody>
          <a:bodyPr/>
          <a:lstStyle/>
          <a:p>
            <a:r>
              <a:rPr lang="en-US" smtClean="0"/>
              <a:t>Equine</a:t>
            </a: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48400" y="2133600"/>
            <a:ext cx="2448267" cy="2610214"/>
          </a:xfrm>
          <a:prstGeom prst="rect">
            <a:avLst/>
          </a:prstGeom>
          <a:ln w="38100">
            <a:solidFill>
              <a:srgbClr val="17375E"/>
            </a:solidFill>
          </a:ln>
        </p:spPr>
      </p:pic>
    </p:spTree>
    <p:extLst>
      <p:ext uri="{BB962C8B-B14F-4D97-AF65-F5344CB8AC3E}">
        <p14:creationId xmlns:p14="http://schemas.microsoft.com/office/powerpoint/2010/main" val="218352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486400" cy="4953000"/>
          </a:xfrm>
        </p:spPr>
        <p:txBody>
          <a:bodyPr>
            <a:normAutofit fontScale="92500" lnSpcReduction="10000"/>
          </a:bodyPr>
          <a:lstStyle/>
          <a:p>
            <a:r>
              <a:rPr lang="en-US" dirty="0" smtClean="0"/>
              <a:t>Small pigs</a:t>
            </a:r>
          </a:p>
          <a:p>
            <a:pPr lvl="1"/>
            <a:r>
              <a:rPr lang="en-US" dirty="0" smtClean="0"/>
              <a:t>Subcutaneous injections: loose flaps of flank skin or behind the elbow</a:t>
            </a:r>
          </a:p>
          <a:p>
            <a:r>
              <a:rPr lang="en-US" dirty="0" smtClean="0"/>
              <a:t>Large pigs</a:t>
            </a:r>
          </a:p>
          <a:p>
            <a:pPr lvl="1"/>
            <a:r>
              <a:rPr lang="en-US" dirty="0" smtClean="0"/>
              <a:t>Subcutaneous injections in the neck, just behind and below the ear</a:t>
            </a:r>
          </a:p>
          <a:p>
            <a:r>
              <a:rPr lang="en-US" dirty="0" smtClean="0"/>
              <a:t>Intramuscular injections: in the neck just behind and below the ear</a:t>
            </a:r>
          </a:p>
          <a:p>
            <a:endParaRPr lang="en-US" dirty="0"/>
          </a:p>
        </p:txBody>
      </p:sp>
      <p:sp>
        <p:nvSpPr>
          <p:cNvPr id="3" name="Date Placeholder 2"/>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Vaccination of Contagious Diseases - Administration</a:t>
            </a:r>
            <a:endParaRPr lang="en-US" dirty="0"/>
          </a:p>
        </p:txBody>
      </p:sp>
      <p:sp>
        <p:nvSpPr>
          <p:cNvPr id="5" name="Title 4"/>
          <p:cNvSpPr>
            <a:spLocks noGrp="1"/>
          </p:cNvSpPr>
          <p:nvPr>
            <p:ph type="title"/>
          </p:nvPr>
        </p:nvSpPr>
        <p:spPr/>
        <p:txBody>
          <a:bodyPr/>
          <a:lstStyle/>
          <a:p>
            <a:r>
              <a:rPr lang="en-US" smtClean="0"/>
              <a:t>Swine</a:t>
            </a:r>
            <a:endParaRPr lang="en-US" dirty="0"/>
          </a:p>
        </p:txBody>
      </p:sp>
      <p:pic>
        <p:nvPicPr>
          <p:cNvPr id="1026" name="Picture 2" descr="H:\CFSPH\NAHEMS\NAHEMS_Print\06_VaxCDz\_Images\21_VaxCDz_10.2.1_Swine_Injection_Site_Graphic\21_VaxCDz_10.2.1_140922_Swine_Injection_Site_PPT.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73140" y="2057400"/>
            <a:ext cx="2689860" cy="271093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3744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3462</TotalTime>
  <Words>4076</Words>
  <Application>Microsoft Office PowerPoint</Application>
  <PresentationFormat>On-screen Show (4:3)</PresentationFormat>
  <Paragraphs>226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FAD PReP PPT Template 2011-10</vt:lpstr>
      <vt:lpstr>Vaccination for Contagious Diseases</vt:lpstr>
      <vt:lpstr>This Presentation</vt:lpstr>
      <vt:lpstr>Vaccines for Foreign Animal Diseases</vt:lpstr>
      <vt:lpstr>Vaccines for FADs</vt:lpstr>
      <vt:lpstr>Vaccine Administration </vt:lpstr>
      <vt:lpstr>Vaccine Administration</vt:lpstr>
      <vt:lpstr>Vaccine Administration cont’d</vt:lpstr>
      <vt:lpstr>Equine</vt:lpstr>
      <vt:lpstr>Swine</vt:lpstr>
      <vt:lpstr>Cattle</vt:lpstr>
      <vt:lpstr>Sheep</vt:lpstr>
      <vt:lpstr>Goat</vt:lpstr>
      <vt:lpstr>Needle Sizes</vt:lpstr>
      <vt:lpstr>Handling and Restraint  for Vaccination </vt:lpstr>
      <vt:lpstr>Key Points of Handling </vt:lpstr>
      <vt:lpstr>General Handling </vt:lpstr>
      <vt:lpstr>Equine Handling  </vt:lpstr>
      <vt:lpstr>Swine Handling </vt:lpstr>
      <vt:lpstr>Cattle Handling </vt:lpstr>
      <vt:lpstr>Sheep Handling </vt:lpstr>
      <vt:lpstr>Goat Handling </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 PReP/NAHEMS</dc:title>
  <dc:subject>FAD PReP/NAHEMS</dc:subject>
  <dc:creator>Futoma, Patricia J</dc:creator>
  <cp:keywords>FAD PReP/NAHEMS</cp:keywords>
  <cp:lastModifiedBy>Mogan-King, Janice P [CFSPH]</cp:lastModifiedBy>
  <cp:revision>145</cp:revision>
  <dcterms:created xsi:type="dcterms:W3CDTF">2012-01-17T19:01:43Z</dcterms:created>
  <dcterms:modified xsi:type="dcterms:W3CDTF">2014-12-01T17:57:02Z</dcterms:modified>
  <cp:category>FAD PReP/NAHEMS</cp:category>
</cp:coreProperties>
</file>