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Lst>
  <p:notesMasterIdLst>
    <p:notesMasterId r:id="rId30"/>
  </p:notesMasterIdLst>
  <p:sldIdLst>
    <p:sldId id="256" r:id="rId2"/>
    <p:sldId id="286" r:id="rId3"/>
    <p:sldId id="282" r:id="rId4"/>
    <p:sldId id="257" r:id="rId5"/>
    <p:sldId id="259" r:id="rId6"/>
    <p:sldId id="260" r:id="rId7"/>
    <p:sldId id="279" r:id="rId8"/>
    <p:sldId id="280" r:id="rId9"/>
    <p:sldId id="281" r:id="rId10"/>
    <p:sldId id="278" r:id="rId11"/>
    <p:sldId id="262" r:id="rId12"/>
    <p:sldId id="264" r:id="rId13"/>
    <p:sldId id="277" r:id="rId14"/>
    <p:sldId id="269" r:id="rId15"/>
    <p:sldId id="265" r:id="rId16"/>
    <p:sldId id="266" r:id="rId17"/>
    <p:sldId id="267" r:id="rId18"/>
    <p:sldId id="263" r:id="rId19"/>
    <p:sldId id="268" r:id="rId20"/>
    <p:sldId id="270" r:id="rId21"/>
    <p:sldId id="271" r:id="rId22"/>
    <p:sldId id="272" r:id="rId23"/>
    <p:sldId id="283" r:id="rId24"/>
    <p:sldId id="284" r:id="rId25"/>
    <p:sldId id="285" r:id="rId26"/>
    <p:sldId id="273" r:id="rId27"/>
    <p:sldId id="274" r:id="rId28"/>
    <p:sldId id="27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utoma, Patricia J" initials="PJF" lastIdx="3" clrIdx="0"/>
  <p:cmAuthor id="1" name="Eia, Cheryl L [CFSPH]" initials="CLE" lastIdx="3" clrIdx="1"/>
  <p:cmAuthor id="2" name="Futoma, Patricia J" initials="FPJ"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1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63297" autoAdjust="0"/>
  </p:normalViewPr>
  <p:slideViewPr>
    <p:cSldViewPr>
      <p:cViewPr>
        <p:scale>
          <a:sx n="60" d="100"/>
          <a:sy n="60" d="100"/>
        </p:scale>
        <p:origin x="-1834" y="-5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BBD39-362B-4120-8FAC-5CA1E2647EE5}" type="datetimeFigureOut">
              <a:rPr lang="en-US" smtClean="0"/>
              <a:t>11/25/2014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158A3-7B24-449B-A6B1-0BA64E0DE10C}" type="slidenum">
              <a:rPr lang="en-US" smtClean="0"/>
              <a:t>‹#›</a:t>
            </a:fld>
            <a:endParaRPr lang="en-US"/>
          </a:p>
        </p:txBody>
      </p:sp>
    </p:spTree>
    <p:extLst>
      <p:ext uri="{BB962C8B-B14F-4D97-AF65-F5344CB8AC3E}">
        <p14:creationId xmlns:p14="http://schemas.microsoft.com/office/powerpoint/2010/main" val="296228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control of a foreign animal disease outbreak may require large-scale vaccination of livestock and other domestic animals to minimize the impact on animal and public health, ensure continuity of the U.S. food supply, and minimize the economic impact on food producers. The principles discussed in this presentation are intended to provide general information to conduct large-scale vaccination of a variety of domestic animal species as may be required in an animal health emergency. Decisions regarding the choice of vaccine and the selection of animals to vaccinate will vary with the disease involved, species affected and the stage of the outbreak, and may change as the situation evolves. As always, it is important to evaluate each situation and adjust procedures to the risks present in the situation. [This information was derived from the Foreign Animal Disease Preparedness and Response (FAD </a:t>
            </a:r>
            <a:r>
              <a:rPr lang="en-US" sz="1200" b="0" i="0" u="none" strike="noStrike" kern="1200" baseline="0" dirty="0" err="1" smtClean="0">
                <a:solidFill>
                  <a:schemeClr val="tx1"/>
                </a:solidFill>
                <a:latin typeface="+mn-lt"/>
                <a:ea typeface="+mn-ea"/>
                <a:cs typeface="+mn-cs"/>
              </a:rPr>
              <a:t>PReP</a:t>
            </a:r>
            <a:r>
              <a:rPr lang="en-US" sz="1200" b="0" i="0" u="none" strike="noStrike" kern="1200" baseline="0" dirty="0" smtClean="0">
                <a:solidFill>
                  <a:schemeClr val="tx1"/>
                </a:solidFill>
                <a:latin typeface="+mn-lt"/>
                <a:ea typeface="+mn-ea"/>
                <a:cs typeface="+mn-cs"/>
              </a:rPr>
              <a:t>)/National Animal Health Emergency Management System (NAHEMS) Guidelines: Vaccination of Contagious Diseases (2014)].</a:t>
            </a:r>
            <a:endParaRPr lang="en-US" dirty="0">
              <a:latin typeface="+mn-lt"/>
            </a:endParaRPr>
          </a:p>
        </p:txBody>
      </p:sp>
      <p:sp>
        <p:nvSpPr>
          <p:cNvPr id="4" name="Slide Number Placeholder 3"/>
          <p:cNvSpPr>
            <a:spLocks noGrp="1"/>
          </p:cNvSpPr>
          <p:nvPr>
            <p:ph type="sldNum" sz="quarter" idx="10"/>
          </p:nvPr>
        </p:nvSpPr>
        <p:spPr/>
        <p:txBody>
          <a:bodyPr/>
          <a:lstStyle/>
          <a:p>
            <a:fld id="{020158A3-7B24-449B-A6B1-0BA64E0DE10C}" type="slidenum">
              <a:rPr lang="en-US" smtClean="0"/>
              <a:t>1</a:t>
            </a:fld>
            <a:endParaRPr lang="en-US"/>
          </a:p>
        </p:txBody>
      </p:sp>
    </p:spTree>
    <p:extLst>
      <p:ext uri="{BB962C8B-B14F-4D97-AF65-F5344CB8AC3E}">
        <p14:creationId xmlns:p14="http://schemas.microsoft.com/office/powerpoint/2010/main" val="96785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emergency vaccination is going to be used as part of an FAD response, official, permanent identification of all vaccinated animals may be necessary. Temporary forms of identification of livestock are not official but may be used for on-farm management and as a supplemental form of ID. Any form of temporary ID should be linked to the official identification device in the records. Based on the circumstances and the nature of the outbreak, guidance will be provided by Incident Command; any action will be in compliance with relevant Federal and State regulations. Information on USDA official identification devices, and species-specific identification and documentation requirements can be found at USDA Animal Disease Traceability (http://www.aphis.usda.gov/traceability).</a:t>
            </a:r>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10</a:t>
            </a:fld>
            <a:endParaRPr lang="en-US"/>
          </a:p>
        </p:txBody>
      </p:sp>
    </p:spTree>
    <p:extLst>
      <p:ext uri="{BB962C8B-B14F-4D97-AF65-F5344CB8AC3E}">
        <p14:creationId xmlns:p14="http://schemas.microsoft.com/office/powerpoint/2010/main" val="88714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animal identification methods and technologies available for livestock and other domestic animals. Some are considered permanent,</a:t>
            </a:r>
            <a:r>
              <a:rPr lang="en-US" baseline="0" dirty="0" smtClean="0"/>
              <a:t> and some are considered temporary, which usually are used for on-farm management or at auction markets. </a:t>
            </a:r>
            <a:r>
              <a:rPr lang="en-US" dirty="0" smtClean="0"/>
              <a:t>Some ID methods and technologies are species-specific</a:t>
            </a:r>
            <a:r>
              <a:rPr lang="en-US" baseline="0" dirty="0" smtClean="0"/>
              <a:t>. This slide lists some types of permanent identification methods - Radio frequency identification (RFID), tattoos, brands, ear notches, ear tags, and microchips. Acceptance of these as official permanent identification for routine movement may be based on agreement between shipping and receiving States. Guidance on proper identification of animals vaccinated during an emergency FAD response will be provided by Incident Command.    </a:t>
            </a:r>
          </a:p>
          <a:p>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11</a:t>
            </a:fld>
            <a:endParaRPr lang="en-US"/>
          </a:p>
        </p:txBody>
      </p:sp>
    </p:spTree>
    <p:extLst>
      <p:ext uri="{BB962C8B-B14F-4D97-AF65-F5344CB8AC3E}">
        <p14:creationId xmlns:p14="http://schemas.microsoft.com/office/powerpoint/2010/main" val="88714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a:t>
            </a:r>
            <a:r>
              <a:rPr lang="en-US" baseline="0" dirty="0" smtClean="0"/>
              <a:t> frequency identification (RFID) is utilized in a variety of permanently attached animal identification devices. These devices contain transponders that use radio waves to transmit the identity in the form of a unique serial number assigned to that individual animal. The number is detected with a reader device (scanner) and the data can be transferred to a computer. Livestock producers in the U.S. are moving toward this form of identification due to advantages of automated data capture systems for eradicating diseases. A variety of identification devices incorporating RFID technology are available for different species, including ear tags and ear buttons, and microchips. RFID devices are commonly used in cattle and sheep as RFID devices placed in ear buttons. </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12</a:t>
            </a:fld>
            <a:endParaRPr lang="en-US"/>
          </a:p>
        </p:txBody>
      </p:sp>
    </p:spTree>
    <p:extLst>
      <p:ext uri="{BB962C8B-B14F-4D97-AF65-F5344CB8AC3E}">
        <p14:creationId xmlns:p14="http://schemas.microsoft.com/office/powerpoint/2010/main" val="2338126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Radio Frequency Identification (RFID) such as a microchip is a long-term method of identifying horses and companion animals. Microchips are small transponders, about the size of a grain of rice, injected under the skin. In horses, the microchip is commonly implanted in the nuchal ligament from the left side, in the middle third of the neck, halfway between the ears and withers. In dogs and cats, microchips are regularly placed between the shoulder blades, although some chips may migrate beneath the skin as far as the ventral chest. Most microchips are read by hand held scanners. M</a:t>
            </a:r>
            <a:r>
              <a:rPr lang="en-US" i="0" baseline="0" dirty="0" smtClean="0"/>
              <a:t>any scanners are brand-specific, and are not capable of reading the codes from other brands of microchips, even if they emit at the same frequency. Universal scanners capable of reading any brand of microchip are ideal for emergency situations. </a:t>
            </a:r>
            <a:r>
              <a:rPr lang="en-US" i="1" baseline="0" dirty="0" smtClean="0"/>
              <a:t>[This photo depicts a</a:t>
            </a:r>
            <a:r>
              <a:rPr lang="en-US" sz="1200" b="0" i="1" u="none" strike="noStrike" kern="1200" baseline="0" dirty="0" smtClean="0">
                <a:solidFill>
                  <a:schemeClr val="tx1"/>
                </a:solidFill>
                <a:latin typeface="+mn-lt"/>
                <a:ea typeface="+mn-ea"/>
                <a:cs typeface="+mn-cs"/>
              </a:rPr>
              <a:t> microchip with a U.S. penny for size comparison. Photo source: USDA]</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13</a:t>
            </a:fld>
            <a:endParaRPr lang="en-US"/>
          </a:p>
        </p:txBody>
      </p:sp>
    </p:spTree>
    <p:extLst>
      <p:ext uri="{BB962C8B-B14F-4D97-AF65-F5344CB8AC3E}">
        <p14:creationId xmlns:p14="http://schemas.microsoft.com/office/powerpoint/2010/main" val="2338126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tattoo is a permanent mark made by the injection of colored ink</a:t>
            </a:r>
            <a:r>
              <a:rPr lang="en-US" baseline="0" dirty="0" smtClean="0"/>
              <a:t> under the skin. Tattoos comprised of numbers are commonly used to identify livestock. The tattooed number may be unique to that individual animal, or registered and assigned to a particular farm where the identical tattoo is applied to all animals produced by that farm. Tattoo locations vary with species. Horses may be individually identified by a tattoo inside the upper lip, with that tattoo number registered with a breed registry. Pigs produced by a particular farm may be tattooed on the outside of the ear. Tattoos are commonly used in horses, swine, sheep and goats.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14</a:t>
            </a:fld>
            <a:endParaRPr lang="en-US"/>
          </a:p>
        </p:txBody>
      </p:sp>
    </p:spTree>
    <p:extLst>
      <p:ext uri="{BB962C8B-B14F-4D97-AF65-F5344CB8AC3E}">
        <p14:creationId xmlns:p14="http://schemas.microsoft.com/office/powerpoint/2010/main" val="2769281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brand is a permanent mark created on the hide by the application of a hot or cold device, and usually identifies</a:t>
            </a:r>
            <a:r>
              <a:rPr lang="en-US" baseline="0" dirty="0" smtClean="0"/>
              <a:t> the owner of the animal. The brand is often registered with an official brand inspection agency and accompanied by an official brand inspection certificate. When recording identifying brands, note both the brand and the location of the brand, as the brand location will also be part of the registered information. Brands are commonly used in horses, cattle, and goats. </a:t>
            </a:r>
            <a:r>
              <a:rPr lang="en-US" i="1" baseline="0" dirty="0" smtClean="0"/>
              <a:t>[This photo shows a</a:t>
            </a:r>
            <a:r>
              <a:rPr lang="en-US" sz="1200" b="0" i="1" u="none" strike="noStrike" kern="1200" baseline="0" dirty="0" smtClean="0">
                <a:solidFill>
                  <a:schemeClr val="tx1"/>
                </a:solidFill>
                <a:latin typeface="+mn-lt"/>
                <a:ea typeface="+mn-ea"/>
                <a:cs typeface="+mn-cs"/>
              </a:rPr>
              <a:t> cow with an identifying brand on its right hip. Photo source: Beth Carlson, North Dakota]</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15</a:t>
            </a:fld>
            <a:endParaRPr lang="en-US"/>
          </a:p>
        </p:txBody>
      </p:sp>
    </p:spTree>
    <p:extLst>
      <p:ext uri="{BB962C8B-B14F-4D97-AF65-F5344CB8AC3E}">
        <p14:creationId xmlns:p14="http://schemas.microsoft.com/office/powerpoint/2010/main" val="49190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 notches are a form of on-farm animal identification</a:t>
            </a:r>
            <a:r>
              <a:rPr lang="en-US" baseline="0" dirty="0" smtClean="0"/>
              <a:t> where small “V” shaped sections are removed from the edge of the ear using a special instrument. When pigs, sheep or goats are born, their ears may be surgically notched for animal health management and husbandry purposes. Ear notching is commonly used in the swine industry, providing identification of the animal as an individual or member of a group. </a:t>
            </a:r>
            <a:r>
              <a:rPr lang="en-US" i="1" baseline="0" dirty="0" smtClean="0"/>
              <a:t>[This photo shows a</a:t>
            </a:r>
            <a:r>
              <a:rPr lang="en-US" sz="1200" b="0" i="1" u="none" strike="noStrike" kern="1200" baseline="0" dirty="0" smtClean="0">
                <a:solidFill>
                  <a:schemeClr val="tx1"/>
                </a:solidFill>
                <a:latin typeface="+mn-lt"/>
                <a:ea typeface="+mn-ea"/>
                <a:cs typeface="+mn-cs"/>
              </a:rPr>
              <a:t> pig with identifying ear notches. Photo source: </a:t>
            </a:r>
            <a:r>
              <a:rPr lang="en-US" sz="1200" b="0" i="1" u="none" strike="noStrike" kern="1200" baseline="0" dirty="0" err="1" smtClean="0">
                <a:solidFill>
                  <a:schemeClr val="tx1"/>
                </a:solidFill>
                <a:latin typeface="+mn-lt"/>
                <a:ea typeface="+mn-ea"/>
                <a:cs typeface="+mn-cs"/>
              </a:rPr>
              <a:t>Danelle</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Bickett</a:t>
            </a:r>
            <a:r>
              <a:rPr lang="en-US" sz="1200" b="0" i="1" u="none" strike="noStrike" kern="1200" baseline="0" dirty="0" smtClean="0">
                <a:solidFill>
                  <a:schemeClr val="tx1"/>
                </a:solidFill>
                <a:latin typeface="+mn-lt"/>
                <a:ea typeface="+mn-ea"/>
                <a:cs typeface="+mn-cs"/>
              </a:rPr>
              <a:t>-Weddle, Iowa State University]</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16</a:t>
            </a:fld>
            <a:endParaRPr lang="en-US"/>
          </a:p>
        </p:txBody>
      </p:sp>
    </p:spTree>
    <p:extLst>
      <p:ext uri="{BB962C8B-B14F-4D97-AF65-F5344CB8AC3E}">
        <p14:creationId xmlns:p14="http://schemas.microsoft.com/office/powerpoint/2010/main" val="3489717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 tags are available as plastic dangle tags, metal tags, radio frequency identification (RFID) tags, visual button tag, or some combination thereof. P</a:t>
            </a:r>
            <a:r>
              <a:rPr lang="en-US" baseline="0" dirty="0" smtClean="0"/>
              <a:t>lastic dangle or hang tags have visually readable numbers and come in a variety of shapes, sizes, and colors. The tags can be purchased either blank or pre-numbered. The shape, color, size, and numbering system of these tags will vary by facility. Often, animals will have an identical tag in each ear, so that the animal can still be identified should one of its ear tags be lost. In cattle, metal tags (orange brucellosis ear tags and bright ear tags) may also be used. For cattle herds that are vaccinated for brucellosis, metal orange brucellosis vaccination tags are placed in the right ear. In herds that do not vaccinate calves for brucellosis, a metal silver ‘bright’ tag can be placed in the right ear and serves as an official form of identification of cattle. Licensed veterinarians can obtain these tags from their State. Some ear tags may also incorporate the RFID technology. Official visual </a:t>
            </a:r>
            <a:r>
              <a:rPr lang="en-US" baseline="0" dirty="0" err="1" smtClean="0"/>
              <a:t>eartags</a:t>
            </a:r>
            <a:r>
              <a:rPr lang="en-US" baseline="0" dirty="0" smtClean="0"/>
              <a:t> or RFID tags may be purchased from approved manufacturers, from tag managers, or from animal health officials. Ear tags in some form are commonly used in cattle, pigs, sheep and goats. </a:t>
            </a:r>
            <a:r>
              <a:rPr lang="en-US" i="1" baseline="0" dirty="0" smtClean="0"/>
              <a:t>[</a:t>
            </a:r>
            <a:r>
              <a:rPr lang="en-US" sz="1200" b="0" i="1" u="none" strike="noStrike" kern="1200" baseline="0" dirty="0" smtClean="0">
                <a:solidFill>
                  <a:schemeClr val="tx1"/>
                </a:solidFill>
                <a:latin typeface="+mn-lt"/>
                <a:ea typeface="+mn-ea"/>
                <a:cs typeface="+mn-cs"/>
              </a:rPr>
              <a:t>This photo shows a Holstein calf with matching ear tags in each ear. Photo source: Vicky Olson, Quality Milk Production Services]</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17</a:t>
            </a:fld>
            <a:endParaRPr lang="en-US"/>
          </a:p>
        </p:txBody>
      </p:sp>
    </p:spTree>
    <p:extLst>
      <p:ext uri="{BB962C8B-B14F-4D97-AF65-F5344CB8AC3E}">
        <p14:creationId xmlns:p14="http://schemas.microsoft.com/office/powerpoint/2010/main" val="390062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a:t>
            </a:r>
            <a:r>
              <a:rPr lang="en-US" baseline="0" dirty="0" smtClean="0"/>
              <a:t>types of temporary identification that can be used in various species. A few common methods of temporary identification are temporary marks made on the hide, stall cards, USDA back tags, and collars. </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18</a:t>
            </a:fld>
            <a:endParaRPr lang="en-US"/>
          </a:p>
        </p:txBody>
      </p:sp>
    </p:spTree>
    <p:extLst>
      <p:ext uri="{BB962C8B-B14F-4D97-AF65-F5344CB8AC3E}">
        <p14:creationId xmlns:p14="http://schemas.microsoft.com/office/powerpoint/2010/main" val="145415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Temporary markings can be made on the</a:t>
            </a:r>
            <a:r>
              <a:rPr lang="en-US" baseline="0" dirty="0" smtClean="0"/>
              <a:t> hide with chalk, wax pen, permanent marker, or a paint brand. This method of identification is frequently used during medical and health care procedures such as vaccination to identify the animals that have completed the process. Temporary marks on the hide are commonly used in cattle, swine, and small ruminants. </a:t>
            </a:r>
            <a:r>
              <a:rPr lang="en-US" i="1" baseline="0" dirty="0" smtClean="0"/>
              <a:t>[This photo depicts temporary blue marks made down the backs of a group of pigs. Photo source: </a:t>
            </a:r>
            <a:r>
              <a:rPr lang="en-US" i="1" dirty="0" smtClean="0"/>
              <a:t>Lowell Anderson, USDA APHIS]</a:t>
            </a:r>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19</a:t>
            </a:fld>
            <a:endParaRPr lang="en-US"/>
          </a:p>
        </p:txBody>
      </p:sp>
    </p:spTree>
    <p:extLst>
      <p:ext uri="{BB962C8B-B14F-4D97-AF65-F5344CB8AC3E}">
        <p14:creationId xmlns:p14="http://schemas.microsoft.com/office/powerpoint/2010/main" val="285312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presentation will discuss the following topics:</a:t>
            </a:r>
          </a:p>
          <a:p>
            <a:pPr marL="171450" indent="-171450">
              <a:buFont typeface="Arial" panose="020B0604020202020204" pitchFamily="34" charset="0"/>
              <a:buChar char="•"/>
            </a:pPr>
            <a:r>
              <a:rPr lang="en-US" baseline="0" dirty="0" smtClean="0"/>
              <a:t>Syringes, needles and other delivery systems used to administer vaccines to livestock and other domestic animals;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Methods and devices used to identify animals that may be recorded on official documents and help track the animal’s movements; and  </a:t>
            </a:r>
          </a:p>
          <a:p>
            <a:pPr marL="171450" indent="-171450">
              <a:buFont typeface="Arial" panose="020B0604020202020204" pitchFamily="34" charset="0"/>
              <a:buChar char="•"/>
            </a:pPr>
            <a:r>
              <a:rPr lang="en-US" baseline="0" dirty="0" smtClean="0"/>
              <a:t>Record keeping, particularly minimum information noted on vaccination records. </a:t>
            </a:r>
          </a:p>
          <a:p>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2</a:t>
            </a:fld>
            <a:endParaRPr lang="en-US"/>
          </a:p>
        </p:txBody>
      </p:sp>
    </p:spTree>
    <p:extLst>
      <p:ext uri="{BB962C8B-B14F-4D97-AF65-F5344CB8AC3E}">
        <p14:creationId xmlns:p14="http://schemas.microsoft.com/office/powerpoint/2010/main" val="2929048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Stall cards</a:t>
            </a:r>
            <a:r>
              <a:rPr lang="en-US" baseline="0" dirty="0" smtClean="0"/>
              <a:t> are a simple document attached to a stall, animal enclosure, or pen with animal information. Ideally the stall card should contain a complete physical description such as color, markings, such as leg and face markings, gender, RFID number, brand, or tattoo. Photos could also be used on the stall card to help identify the animal. Equine facilities often use stall cards as an additional form of identification for horses, but are also used for other species.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20</a:t>
            </a:fld>
            <a:endParaRPr lang="en-US"/>
          </a:p>
        </p:txBody>
      </p:sp>
    </p:spTree>
    <p:extLst>
      <p:ext uri="{BB962C8B-B14F-4D97-AF65-F5344CB8AC3E}">
        <p14:creationId xmlns:p14="http://schemas.microsoft.com/office/powerpoint/2010/main" val="1862653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back tag is often referred</a:t>
            </a:r>
            <a:r>
              <a:rPr lang="en-US" baseline="0" dirty="0" smtClean="0"/>
              <a:t> to as an auction or hip tag. It is a sticky tag placed on the animal’s back, usually with a visible number. Back tags may be placed on livestock when they are received at an auction market. Because they are so temporary, they are usually used with other forms of identification. Commonly used in swine, cattle, and goats. </a:t>
            </a:r>
            <a:r>
              <a:rPr lang="en-US" i="1" baseline="0" dirty="0" smtClean="0"/>
              <a:t>[This photo illustrates a </a:t>
            </a:r>
            <a:r>
              <a:rPr lang="en-US" i="1" dirty="0" smtClean="0"/>
              <a:t>USDA back tag on</a:t>
            </a:r>
            <a:r>
              <a:rPr lang="en-US" i="1" baseline="0" dirty="0" smtClean="0"/>
              <a:t> a </a:t>
            </a:r>
            <a:r>
              <a:rPr lang="en-US" i="1" dirty="0" smtClean="0"/>
              <a:t>pig.</a:t>
            </a:r>
            <a:r>
              <a:rPr lang="en-US" i="1" baseline="0" dirty="0" smtClean="0"/>
              <a:t> Photo source: </a:t>
            </a:r>
            <a:r>
              <a:rPr lang="en-US" i="1" dirty="0" smtClean="0"/>
              <a:t>Stephen Lewis, USDA Food</a:t>
            </a:r>
            <a:r>
              <a:rPr lang="en-US" i="1" baseline="0" dirty="0" smtClean="0"/>
              <a:t> Safety Inspection Service</a:t>
            </a:r>
            <a:r>
              <a:rPr lang="en-US" i="1" dirty="0" smtClean="0"/>
              <a:t>]</a:t>
            </a:r>
            <a:endParaRPr lang="en-US" i="1"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21</a:t>
            </a:fld>
            <a:endParaRPr lang="en-US"/>
          </a:p>
        </p:txBody>
      </p:sp>
    </p:spTree>
    <p:extLst>
      <p:ext uri="{BB962C8B-B14F-4D97-AF65-F5344CB8AC3E}">
        <p14:creationId xmlns:p14="http://schemas.microsoft.com/office/powerpoint/2010/main" val="101909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Collars or neck</a:t>
            </a:r>
            <a:r>
              <a:rPr lang="en-US" baseline="0" dirty="0" smtClean="0"/>
              <a:t> straps are similar to dog collars, but are larger and carry a form of identification, most often used for on-farm management. Some operations use neck collars with a visually identifiable number and/or a radio-frequency device that can be scanned with a specialized reader. Collars are commonly used on dairy cows and dairy goats, and frequently used in dairy animals or for judging contests. </a:t>
            </a:r>
            <a:r>
              <a:rPr lang="en-US" dirty="0" smtClean="0"/>
              <a:t>Temporary forms of identification of livestock are not considered official but serve as a supplemental form of ID. Any form of temporary ID should be linked to the official identification device in the records. </a:t>
            </a:r>
            <a:r>
              <a:rPr lang="en-US" i="1" baseline="0" dirty="0" smtClean="0"/>
              <a:t>[This is a photo of a</a:t>
            </a:r>
            <a:r>
              <a:rPr lang="en-US" sz="1200" b="0" i="1" u="none" strike="noStrike" kern="1200" baseline="0" dirty="0" smtClean="0">
                <a:solidFill>
                  <a:schemeClr val="tx1"/>
                </a:solidFill>
                <a:latin typeface="+mn-lt"/>
                <a:ea typeface="+mn-ea"/>
                <a:cs typeface="+mn-cs"/>
              </a:rPr>
              <a:t> dairy cow wearing an identification collar. Photo source: Danelle Bickett-Weddle, Iowa State University]</a:t>
            </a:r>
            <a:endParaRPr lang="en-US" i="1" dirty="0" smtClean="0"/>
          </a:p>
          <a:p>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22</a:t>
            </a:fld>
            <a:endParaRPr lang="en-US"/>
          </a:p>
        </p:txBody>
      </p:sp>
    </p:spTree>
    <p:extLst>
      <p:ext uri="{BB962C8B-B14F-4D97-AF65-F5344CB8AC3E}">
        <p14:creationId xmlns:p14="http://schemas.microsoft.com/office/powerpoint/2010/main" val="2999315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Accurate and accessible record keeping is crucial to the success of any vaccination effort. Sufficient data must be recorded to determine which individual animal or herd was vaccinated on a particular date against which disease(s), and to trace the vaccine source and lot number. In an emergency vaccination effort, instructions will be provided as to what information should be recorded. Vaccination records must be available to those involved in coordinating the emergency vaccination program in order to plan and to assess outcomes. The </a:t>
            </a:r>
            <a:r>
              <a:rPr lang="en-US" dirty="0" smtClean="0"/>
              <a:t>Emergency Management Response System (EMRS) 2.0 is the system of record for all FAD incidents. The EMRS 2.0 is a web-based application used for the reporting of routine investigations of FADs, surveillance and control programs, State-specific disease outbreaks, and national animal health emergency responses (all-hazards).</a:t>
            </a:r>
            <a:endParaRPr lang="en-US" dirty="0"/>
          </a:p>
        </p:txBody>
      </p:sp>
      <p:sp>
        <p:nvSpPr>
          <p:cNvPr id="4" name="Slide Number Placeholder 3"/>
          <p:cNvSpPr>
            <a:spLocks noGrp="1"/>
          </p:cNvSpPr>
          <p:nvPr>
            <p:ph type="sldNum" sz="quarter" idx="10"/>
          </p:nvPr>
        </p:nvSpPr>
        <p:spPr/>
        <p:txBody>
          <a:bodyPr/>
          <a:lstStyle/>
          <a:p>
            <a:fld id="{524E6887-C345-4D9E-88AD-241FA185945B}" type="slidenum">
              <a:rPr lang="en-US" smtClean="0"/>
              <a:t>23</a:t>
            </a:fld>
            <a:endParaRPr lang="en-US"/>
          </a:p>
        </p:txBody>
      </p:sp>
    </p:spTree>
    <p:extLst>
      <p:ext uri="{BB962C8B-B14F-4D97-AF65-F5344CB8AC3E}">
        <p14:creationId xmlns:p14="http://schemas.microsoft.com/office/powerpoint/2010/main" val="1423062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two slides list the minimum information to include on a vaccination record. Recording the identity of the individual animal or the group, preferably</a:t>
            </a:r>
            <a:r>
              <a:rPr lang="en-US" baseline="0" dirty="0" smtClean="0"/>
              <a:t> by some form of permanent official identification, is essential. The owner’s name and contact information, such as the mailing address, is important for tracing and future communication. The </a:t>
            </a:r>
            <a:r>
              <a:rPr lang="en-US" baseline="0" dirty="0" err="1" smtClean="0"/>
              <a:t>signalment</a:t>
            </a:r>
            <a:r>
              <a:rPr lang="en-US" baseline="0" dirty="0" smtClean="0"/>
              <a:t> will provide a further description of those animals vaccinated. The date of vaccination should be noted. </a:t>
            </a:r>
            <a:r>
              <a:rPr lang="en-US" sz="1200" b="0" i="1" u="none" strike="noStrike" kern="1200" baseline="0" dirty="0" smtClean="0">
                <a:solidFill>
                  <a:schemeClr val="tx1"/>
                </a:solidFill>
                <a:latin typeface="+mn-lt"/>
                <a:ea typeface="+mn-ea"/>
                <a:cs typeface="+mn-cs"/>
              </a:rPr>
              <a:t>[This photo depicts one method of recording accurate vaccination records. Photo source: Danelle Bickett-Weddle, Iowa State University]</a:t>
            </a:r>
            <a:endParaRPr lang="en-US" i="1" dirty="0"/>
          </a:p>
        </p:txBody>
      </p:sp>
      <p:sp>
        <p:nvSpPr>
          <p:cNvPr id="4" name="Slide Number Placeholder 3"/>
          <p:cNvSpPr>
            <a:spLocks noGrp="1"/>
          </p:cNvSpPr>
          <p:nvPr>
            <p:ph type="sldNum" sz="quarter" idx="10"/>
          </p:nvPr>
        </p:nvSpPr>
        <p:spPr/>
        <p:txBody>
          <a:bodyPr/>
          <a:lstStyle/>
          <a:p>
            <a:fld id="{524E6887-C345-4D9E-88AD-241FA185945B}" type="slidenum">
              <a:rPr lang="en-US" smtClean="0"/>
              <a:t>24</a:t>
            </a:fld>
            <a:endParaRPr lang="en-US"/>
          </a:p>
        </p:txBody>
      </p:sp>
    </p:spTree>
    <p:extLst>
      <p:ext uri="{BB962C8B-B14F-4D97-AF65-F5344CB8AC3E}">
        <p14:creationId xmlns:p14="http://schemas.microsoft.com/office/powerpoint/2010/main" val="1122746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record the route of vaccination and the vaccination site on</a:t>
            </a:r>
            <a:r>
              <a:rPr lang="en-US" baseline="0" dirty="0" smtClean="0"/>
              <a:t> the animal where the vaccine was administered. Note all the information pertaining to the vaccine that was administered. For food-producing animals, the withdrawal time must be recorded and communicated to the owner. </a:t>
            </a:r>
            <a:r>
              <a:rPr lang="en-US" dirty="0" smtClean="0"/>
              <a:t>The vaccination withdrawal time</a:t>
            </a:r>
            <a:r>
              <a:rPr lang="en-US" baseline="0" dirty="0" smtClean="0"/>
              <a:t> is t</a:t>
            </a:r>
            <a:r>
              <a:rPr lang="en-US" dirty="0" smtClean="0"/>
              <a:t>he period between the administration of the vaccination and the time the vaccinated animal or products from that animal can legally enter the human food chain. Animals may not be sent to market until the withdrawal time has elapsed. The withdrawal time is stated in the product license. Again, in an emergency vaccination effort, instructions will be provided as to what specific information should be recorded.</a:t>
            </a:r>
          </a:p>
        </p:txBody>
      </p:sp>
      <p:sp>
        <p:nvSpPr>
          <p:cNvPr id="4" name="Slide Number Placeholder 3"/>
          <p:cNvSpPr>
            <a:spLocks noGrp="1"/>
          </p:cNvSpPr>
          <p:nvPr>
            <p:ph type="sldNum" sz="quarter" idx="10"/>
          </p:nvPr>
        </p:nvSpPr>
        <p:spPr/>
        <p:txBody>
          <a:bodyPr/>
          <a:lstStyle/>
          <a:p>
            <a:fld id="{524E6887-C345-4D9E-88AD-241FA185945B}" type="slidenum">
              <a:rPr lang="en-US" smtClean="0"/>
              <a:t>25</a:t>
            </a:fld>
            <a:endParaRPr lang="en-US"/>
          </a:p>
        </p:txBody>
      </p:sp>
    </p:spTree>
    <p:extLst>
      <p:ext uri="{BB962C8B-B14F-4D97-AF65-F5344CB8AC3E}">
        <p14:creationId xmlns:p14="http://schemas.microsoft.com/office/powerpoint/2010/main" val="1122746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More details can be obtained from the sources listed on the slide, available on the USDA website (http://www.aphis.usda.gov/fadprep) </a:t>
            </a:r>
            <a:r>
              <a:rPr lang="en-US" baseline="0" dirty="0" smtClean="0">
                <a:ea typeface="ＭＳ Ｐゴシック" charset="-128"/>
                <a:cs typeface="ＭＳ Ｐゴシック" charset="-128"/>
              </a:rPr>
              <a:t>and the National Animal Health Emergency Response Corps (NAHERC) Training Site (http://naherc.sws.iastate.edu/).</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30914-6BCB-49E6-B547-ED2337D30D7A}" type="slidenum">
              <a:rPr lang="en-US">
                <a:ea typeface="ＭＳ Ｐゴシック" pitchFamily="5" charset="-128"/>
                <a:cs typeface="ＭＳ Ｐゴシック" pitchFamily="5" charset="-128"/>
              </a:rPr>
              <a:pPr fontAlgn="base">
                <a:spcBef>
                  <a:spcPct val="0"/>
                </a:spcBef>
                <a:spcAft>
                  <a:spcPct val="0"/>
                </a:spcAft>
                <a:defRPr/>
              </a:pPr>
              <a:t>26</a:t>
            </a:fld>
            <a:endParaRPr lang="en-US">
              <a:ea typeface="ＭＳ Ｐゴシック" pitchFamily="5" charset="-128"/>
              <a:cs typeface="ＭＳ Ｐゴシック" pitchFamily="5" charset="-128"/>
            </a:endParaRPr>
          </a:p>
        </p:txBody>
      </p:sp>
      <p:sp>
        <p:nvSpPr>
          <p:cNvPr id="2" name="Header Placeholder 1"/>
          <p:cNvSpPr>
            <a:spLocks noGrp="1"/>
          </p:cNvSpPr>
          <p:nvPr>
            <p:ph type="hdr" sz="quarter" idx="10"/>
          </p:nvPr>
        </p:nvSpPr>
        <p:spPr/>
        <p:txBody>
          <a:bodyPr/>
          <a:lstStyle/>
          <a:p>
            <a:r>
              <a:rPr lang="en-US" smtClean="0"/>
              <a:t>Test Template HANDS 2011-03</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The print version of the Guidelines document is an excellent source for more detailed information. In particular, the Guidelines document has listings of additional resources. This slide acknowledges the authors and reviewers of the Guidelines document. It can be accessed at http://www.aphis.usda.gov/fadprep.   </a:t>
            </a:r>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30914-6BCB-49E6-B547-ED2337D30D7A}" type="slidenum">
              <a:rPr lang="en-US">
                <a:ea typeface="ＭＳ Ｐゴシック" pitchFamily="5" charset="-128"/>
                <a:cs typeface="ＭＳ Ｐゴシック" pitchFamily="5" charset="-128"/>
              </a:rPr>
              <a:pPr fontAlgn="base">
                <a:spcBef>
                  <a:spcPct val="0"/>
                </a:spcBef>
                <a:spcAft>
                  <a:spcPct val="0"/>
                </a:spcAft>
                <a:defRPr/>
              </a:pPr>
              <a:t>27</a:t>
            </a:fld>
            <a:endParaRPr lang="en-US">
              <a:ea typeface="ＭＳ Ｐゴシック" pitchFamily="5" charset="-128"/>
              <a:cs typeface="ＭＳ Ｐゴシック" pitchFamily="5" charset="-128"/>
            </a:endParaRPr>
          </a:p>
        </p:txBody>
      </p:sp>
      <p:sp>
        <p:nvSpPr>
          <p:cNvPr id="2" name="Header Placeholder 1"/>
          <p:cNvSpPr>
            <a:spLocks noGrp="1"/>
          </p:cNvSpPr>
          <p:nvPr>
            <p:ph type="hdr" sz="quarter" idx="10"/>
          </p:nvPr>
        </p:nvSpPr>
        <p:spPr/>
        <p:txBody>
          <a:bodyPr/>
          <a:lstStyle/>
          <a:p>
            <a:r>
              <a:rPr lang="en-US" smtClean="0"/>
              <a:t>Test Template HANDS 2011-03</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C75019-516D-422A-9311-C1B1C76B6E53}" type="slidenum">
              <a:rPr lang="en-US">
                <a:solidFill>
                  <a:prstClr val="black"/>
                </a:solidFill>
              </a:rPr>
              <a:pPr/>
              <a:t>28</a:t>
            </a:fld>
            <a:endParaRPr lang="en-US">
              <a:solidFill>
                <a:prstClr val="black"/>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defTabSz="897169">
              <a:defRPr/>
            </a:pPr>
            <a:r>
              <a:rPr lang="en-US" dirty="0" smtClean="0"/>
              <a:t>Information</a:t>
            </a:r>
            <a:r>
              <a:rPr lang="en-US" baseline="0" dirty="0" smtClean="0"/>
              <a:t> provided in this presentation was developed by the Center for Food Security and Public Health at Iowa State University College of Veterinary Medicine, through funding from the US Department of Agriculture, Animal and Plant Health Inspection Service, Veterinary Services.</a:t>
            </a:r>
            <a:endParaRPr lang="en-US" dirty="0" smtClean="0"/>
          </a:p>
        </p:txBody>
      </p:sp>
      <p:sp>
        <p:nvSpPr>
          <p:cNvPr id="5" name="Footer Placeholder 4"/>
          <p:cNvSpPr>
            <a:spLocks noGrp="1"/>
          </p:cNvSpPr>
          <p:nvPr>
            <p:ph type="ftr" sz="quarter" idx="10"/>
          </p:nvPr>
        </p:nvSpPr>
        <p:spPr/>
        <p:txBody>
          <a:bodyPr/>
          <a:lstStyle/>
          <a:p>
            <a:r>
              <a:rPr lang="en-US" smtClean="0">
                <a:solidFill>
                  <a:prstClr val="black"/>
                </a:solidFill>
              </a:rPr>
              <a:t>MSP, CFSPH - 2010</a:t>
            </a:r>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the appropriate instrument to deliver a vaccine is critical to the success of a vaccination program. Always consult the vaccine insert for the appropriate dose and route of delivery for a particular vaccine. When selecting a vaccination method, be sure to consider the number of animals being vaccinated, vaccine manufacturer recommendations, efficiency and risks involved. </a:t>
            </a:r>
          </a:p>
          <a:p>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3</a:t>
            </a:fld>
            <a:endParaRPr lang="en-US"/>
          </a:p>
        </p:txBody>
      </p:sp>
    </p:spTree>
    <p:extLst>
      <p:ext uri="{BB962C8B-B14F-4D97-AF65-F5344CB8AC3E}">
        <p14:creationId xmlns:p14="http://schemas.microsoft.com/office/powerpoint/2010/main" val="1889072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Single-use disposable syringes come in a variety of sizes, from 1cc to 60cc. They are relatively inexpensive and meant to be discarded after a single use. Single-use syringes are appropriate for parenteral vaccination of small numbers of animals and for vaccines that come in single-dose vials. Automatic multi-dose syringes usually hold a maximum of 50cc of vaccine. They can be adjusted to deliver a dose of 1cc to 5cc. They are efficient for vaccinating multiple animals. These syringes require cleaning and maintenance. Remember to thoroughly rinse away any detergents or disinfectants after cleaning to prevent deactivation of vaccines. Like automatic multi-dose syringes, bottle-mount or draw-off multi-dose syringes are convenient for vaccinating large numbers of livestock. This type of syringe attaches directly to the vaccine vial via a length of flexible tubing, making repeated punctures of the vaccine vial unnecessary. </a:t>
            </a:r>
            <a:r>
              <a:rPr lang="en-US" sz="1200" b="0" i="1" u="none" strike="noStrike" kern="1200" baseline="0" dirty="0" smtClean="0">
                <a:solidFill>
                  <a:schemeClr val="tx1"/>
                </a:solidFill>
                <a:latin typeface="+mn-lt"/>
                <a:ea typeface="+mn-ea"/>
                <a:cs typeface="+mn-cs"/>
              </a:rPr>
              <a:t>[This photo shows an automatic multi-dose syringe taken apart for cleaning. Photo source: </a:t>
            </a:r>
            <a:r>
              <a:rPr lang="en-US" sz="1200" b="0" i="1" u="none" strike="noStrike" kern="1200" baseline="0" dirty="0" err="1" smtClean="0">
                <a:solidFill>
                  <a:schemeClr val="tx1"/>
                </a:solidFill>
                <a:latin typeface="+mn-lt"/>
                <a:ea typeface="+mn-ea"/>
                <a:cs typeface="+mn-cs"/>
              </a:rPr>
              <a:t>Danelle</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Bickett</a:t>
            </a:r>
            <a:r>
              <a:rPr lang="en-US" sz="1200" b="0" i="1" u="none" strike="noStrike" kern="1200" baseline="0" dirty="0" smtClean="0">
                <a:solidFill>
                  <a:schemeClr val="tx1"/>
                </a:solidFill>
                <a:latin typeface="+mn-lt"/>
                <a:ea typeface="+mn-ea"/>
                <a:cs typeface="+mn-cs"/>
              </a:rPr>
              <a:t>-Weddle, Iowa State University]</a:t>
            </a:r>
          </a:p>
        </p:txBody>
      </p:sp>
      <p:sp>
        <p:nvSpPr>
          <p:cNvPr id="4" name="Slide Number Placeholder 3"/>
          <p:cNvSpPr>
            <a:spLocks noGrp="1"/>
          </p:cNvSpPr>
          <p:nvPr>
            <p:ph type="sldNum" sz="quarter" idx="10"/>
          </p:nvPr>
        </p:nvSpPr>
        <p:spPr/>
        <p:txBody>
          <a:bodyPr/>
          <a:lstStyle/>
          <a:p>
            <a:fld id="{020158A3-7B24-449B-A6B1-0BA64E0DE10C}" type="slidenum">
              <a:rPr lang="en-US" smtClean="0"/>
              <a:t>4</a:t>
            </a:fld>
            <a:endParaRPr lang="en-US"/>
          </a:p>
        </p:txBody>
      </p:sp>
    </p:spTree>
    <p:extLst>
      <p:ext uri="{BB962C8B-B14F-4D97-AF65-F5344CB8AC3E}">
        <p14:creationId xmlns:p14="http://schemas.microsoft.com/office/powerpoint/2010/main" val="3827076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Needle-free injection systems are available from the vaccine manufacturer for some vaccines. This device uses compressed air or gas and a pressure amplifier to inject the vaccine into the skin of the animal without using a needle. The advantage to this type of system is that bodily fluids are less likely to contaminate the delivery device. These devices are relatively expensive to purchase and are difficult to maintain. Needle-free injection is not yet licensed for the majority of parenteral vaccines. </a:t>
            </a:r>
            <a:r>
              <a:rPr lang="en-US" sz="1200" b="0" i="1" u="none" strike="noStrike" kern="1200" baseline="0" dirty="0" smtClean="0">
                <a:solidFill>
                  <a:schemeClr val="tx1"/>
                </a:solidFill>
                <a:latin typeface="+mn-lt"/>
                <a:ea typeface="+mn-ea"/>
                <a:cs typeface="+mn-cs"/>
              </a:rPr>
              <a:t>[This photo is an example of a needle-free injection system for vaccine delivery. Photo source: Michael </a:t>
            </a:r>
            <a:r>
              <a:rPr lang="en-US" sz="1200" b="0" i="1" u="none" strike="noStrike" kern="1200" baseline="0" dirty="0" err="1" smtClean="0">
                <a:solidFill>
                  <a:schemeClr val="tx1"/>
                </a:solidFill>
                <a:latin typeface="+mn-lt"/>
                <a:ea typeface="+mn-ea"/>
                <a:cs typeface="+mn-cs"/>
              </a:rPr>
              <a:t>Dutcher</a:t>
            </a:r>
            <a:r>
              <a:rPr lang="en-US" sz="1200" b="0" i="1" u="none" strike="noStrike" kern="1200" baseline="0" dirty="0" smtClean="0">
                <a:solidFill>
                  <a:schemeClr val="tx1"/>
                </a:solidFill>
                <a:latin typeface="+mn-lt"/>
                <a:ea typeface="+mn-ea"/>
                <a:cs typeface="+mn-cs"/>
              </a:rPr>
              <a:t>, Pulse Needle Free Systems]</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5</a:t>
            </a:fld>
            <a:endParaRPr lang="en-US"/>
          </a:p>
        </p:txBody>
      </p:sp>
    </p:spTree>
    <p:extLst>
      <p:ext uri="{BB962C8B-B14F-4D97-AF65-F5344CB8AC3E}">
        <p14:creationId xmlns:p14="http://schemas.microsoft.com/office/powerpoint/2010/main" val="219064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Other types of delivery devices include intranasal pipettes, ocular drop bulbs or dropper bottles, and spray vaccine delivery systems. Intranasal delivery devices are meant for a single use and are usually supplied by the manufacturer with the vaccine. There may be stand-alone squeeze pipettes or plastic tubes that can attach to a disposable syringe. Ocular vaccine delivery devices are usually supplied by the manufacturer with the vaccine. The dropper bulb or bottle makes it easy to deliver a single drop to the eye. This type of delivery device is most commonly used for fowl. Spray vaccines are sometimes used to inoculate birds in one of two ways: either by inhalation of small particles or by ingestion and mucous membrane contact.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6</a:t>
            </a:fld>
            <a:endParaRPr lang="en-US"/>
          </a:p>
        </p:txBody>
      </p:sp>
    </p:spTree>
    <p:extLst>
      <p:ext uri="{BB962C8B-B14F-4D97-AF65-F5344CB8AC3E}">
        <p14:creationId xmlns:p14="http://schemas.microsoft.com/office/powerpoint/2010/main" val="3819933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emergency vaccination is necessary in the face of a disease threat, particularly an FAD event, identifying each individual animal with a nationally unique animal identification number (AIN) and associating that individual with a standardized location identifier at a point in time may be critical. In some circumstances, an alternative may be to identify a group of animals rather than identifying each individual, for example in swine and poultry. It is essential to have accurate information on which animals have been vaccinated in order to manage a disease outbreak. Keeping accurate records such as date, geographic location of the animal, and type of vaccine hinges on the ability to identify to which animal(s) the record refers. In the case of livestock, uniquely identifying individuals, pens, lots, groups, or herds of animals may be necessary to track vaccination records, testing results, or other information for the emergency response. Many, but not all, locations where livestock are housed are uniquely identified with their State or Tribal Nation.</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7</a:t>
            </a:fld>
            <a:endParaRPr lang="en-US"/>
          </a:p>
        </p:txBody>
      </p:sp>
    </p:spTree>
    <p:extLst>
      <p:ext uri="{BB962C8B-B14F-4D97-AF65-F5344CB8AC3E}">
        <p14:creationId xmlns:p14="http://schemas.microsoft.com/office/powerpoint/2010/main" val="203126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United States has a flexible, effective animal disease traceability system for livestock moving interstate under routine circumstances. Unless specifically exempted, livestock moved interstate need to be officially identified and accompanied by an Interstate Certificate of Veterinary Inspection (ICVI). When agreed upon by the shipping and receiving States, other movement documentation and methods of identification may be used. Some livestock identification methods and devices used for interstate movement and disease control programs are recognized as official, and some are used only for herd management purposes. Some official devices and methods are used in multiple species, while others are species-specific. It is required to record all official identification on official animal disease control documents such as test charts, vaccination records, movement permits, sample submission forms, etc. so the animal’s location can be traced through time. Any form of temporary ID, if present, should be recorded as well.</a:t>
            </a:r>
            <a:r>
              <a:rPr lang="en-US" baseline="0" dirty="0" smtClean="0"/>
              <a:t> </a:t>
            </a:r>
            <a:r>
              <a:rPr lang="en-US" dirty="0" smtClean="0"/>
              <a:t>It is important to note that some of the ID methods are considered official only when approved and agreed upon by the animal health officials in the shipping and receiving States or Tribes. Other methods may be approved by the APHIS Administrator.</a:t>
            </a:r>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8</a:t>
            </a:fld>
            <a:endParaRPr lang="en-US"/>
          </a:p>
        </p:txBody>
      </p:sp>
    </p:spTree>
    <p:extLst>
      <p:ext uri="{BB962C8B-B14F-4D97-AF65-F5344CB8AC3E}">
        <p14:creationId xmlns:p14="http://schemas.microsoft.com/office/powerpoint/2010/main" val="88714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minimum standard for official identification of some species is a visual </a:t>
            </a:r>
            <a:r>
              <a:rPr lang="en-US" baseline="0" dirty="0" err="1" smtClean="0"/>
              <a:t>eartag</a:t>
            </a:r>
            <a:r>
              <a:rPr lang="en-US" baseline="0" dirty="0" smtClean="0"/>
              <a:t>. </a:t>
            </a:r>
          </a:p>
          <a:p>
            <a:r>
              <a:rPr lang="en-US" baseline="0" dirty="0" smtClean="0"/>
              <a:t>For example, when using the 840 Animal Identification Number (AIN) for cattle, the minimum identification standard is the visual AIN </a:t>
            </a:r>
            <a:r>
              <a:rPr lang="en-US" baseline="0" dirty="0" err="1" smtClean="0"/>
              <a:t>eartag</a:t>
            </a:r>
            <a:r>
              <a:rPr lang="en-US" baseline="0" dirty="0" smtClean="0"/>
              <a:t>. </a:t>
            </a:r>
            <a:r>
              <a:rPr lang="en-US" baseline="0" dirty="0" err="1" smtClean="0"/>
              <a:t>Eartags</a:t>
            </a:r>
            <a:r>
              <a:rPr lang="en-US" baseline="0" dirty="0" smtClean="0"/>
              <a:t> with the AIN are USDA official tags and are designed for one-time use (tamper evident) and imprinted with:</a:t>
            </a:r>
          </a:p>
          <a:p>
            <a:pPr marL="171450" indent="-171450">
              <a:buFont typeface="Arial" panose="020B0604020202020204" pitchFamily="34" charset="0"/>
              <a:buChar char="•"/>
            </a:pPr>
            <a:r>
              <a:rPr lang="en-US" baseline="0" dirty="0" smtClean="0"/>
              <a:t>AIN (15-digit number starting with 840 denoting Unites States)</a:t>
            </a:r>
          </a:p>
          <a:p>
            <a:pPr marL="171450" indent="-171450">
              <a:buFont typeface="Arial" panose="020B0604020202020204" pitchFamily="34" charset="0"/>
              <a:buChar char="•"/>
            </a:pPr>
            <a:r>
              <a:rPr lang="en-US" baseline="0" dirty="0" smtClean="0"/>
              <a:t>Official </a:t>
            </a:r>
            <a:r>
              <a:rPr lang="en-US" baseline="0" dirty="0" err="1" smtClean="0"/>
              <a:t>Eartag</a:t>
            </a:r>
            <a:r>
              <a:rPr lang="en-US" baseline="0" dirty="0" smtClean="0"/>
              <a:t> Shield</a:t>
            </a:r>
          </a:p>
          <a:p>
            <a:pPr marL="171450" indent="-171450">
              <a:buFont typeface="Arial" panose="020B0604020202020204" pitchFamily="34" charset="0"/>
              <a:buChar char="•"/>
            </a:pPr>
            <a:r>
              <a:rPr lang="en-US" baseline="0" dirty="0" smtClean="0"/>
              <a:t>Unlawful to Remove</a:t>
            </a:r>
          </a:p>
          <a:p>
            <a:pPr marL="171450" indent="-171450">
              <a:buFont typeface="Arial" panose="020B0604020202020204" pitchFamily="34" charset="0"/>
              <a:buChar char="•"/>
            </a:pPr>
            <a:r>
              <a:rPr lang="en-US" baseline="0" dirty="0" smtClean="0"/>
              <a:t>Manufacturer’s Logo or Trademark (printed or impression of)</a:t>
            </a:r>
          </a:p>
          <a:p>
            <a:r>
              <a:rPr lang="en-US" i="1" baseline="0" dirty="0" smtClean="0"/>
              <a:t>[This graphic is an illustration of the official </a:t>
            </a:r>
            <a:r>
              <a:rPr lang="en-US" i="1" baseline="0" dirty="0" err="1" smtClean="0"/>
              <a:t>eartag</a:t>
            </a:r>
            <a:r>
              <a:rPr lang="en-US" i="1" baseline="0" dirty="0" smtClean="0"/>
              <a:t> shield that appears on official cattle 840 AIN </a:t>
            </a:r>
            <a:r>
              <a:rPr lang="en-US" i="1" baseline="0" dirty="0" err="1" smtClean="0"/>
              <a:t>eartags</a:t>
            </a:r>
            <a:r>
              <a:rPr lang="en-US" i="1" baseline="0" dirty="0" smtClean="0"/>
              <a:t>. Graphic illustration by: Dani Ausen, Iowa State University]</a:t>
            </a:r>
          </a:p>
        </p:txBody>
      </p:sp>
      <p:sp>
        <p:nvSpPr>
          <p:cNvPr id="4" name="Slide Number Placeholder 3"/>
          <p:cNvSpPr>
            <a:spLocks noGrp="1"/>
          </p:cNvSpPr>
          <p:nvPr>
            <p:ph type="sldNum" sz="quarter" idx="10"/>
          </p:nvPr>
        </p:nvSpPr>
        <p:spPr/>
        <p:txBody>
          <a:bodyPr/>
          <a:lstStyle/>
          <a:p>
            <a:fld id="{020158A3-7B24-449B-A6B1-0BA64E0DE10C}" type="slidenum">
              <a:rPr lang="en-US" smtClean="0"/>
              <a:t>9</a:t>
            </a:fld>
            <a:endParaRPr lang="en-US"/>
          </a:p>
        </p:txBody>
      </p:sp>
    </p:spTree>
    <p:extLst>
      <p:ext uri="{BB962C8B-B14F-4D97-AF65-F5344CB8AC3E}">
        <p14:creationId xmlns:p14="http://schemas.microsoft.com/office/powerpoint/2010/main" val="887142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26" name="Picture 2" descr="C:\Users\gdvorak\Desktop\PReP Powerpoint Title Page 2013 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13" y="-27385"/>
            <a:ext cx="9200071" cy="68933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590800" y="2130425"/>
            <a:ext cx="5867400" cy="1470025"/>
          </a:xfrm>
        </p:spPr>
        <p:txBody>
          <a:bodyPr>
            <a:noAutofit/>
          </a:bodyPr>
          <a:lstStyle>
            <a:lvl1pPr>
              <a:defRPr sz="4800" b="1">
                <a:solidFill>
                  <a:srgbClr val="083984"/>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590800" y="4419600"/>
            <a:ext cx="5867400" cy="1219200"/>
          </a:xfrm>
        </p:spPr>
        <p:txBody>
          <a:bodyPr/>
          <a:lstStyle>
            <a:lvl1pPr marL="0" indent="0" algn="l">
              <a:buNone/>
              <a:defRPr i="1">
                <a:solidFill>
                  <a:srgbClr val="083984"/>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p:spPr>
        <p:txBody>
          <a:bodyPr/>
          <a:lstStyle>
            <a:lvl1pPr algn="l">
              <a:defRPr>
                <a:solidFill>
                  <a:schemeClr val="tx2">
                    <a:lumMod val="50000"/>
                  </a:schemeClr>
                </a:solidFill>
              </a:defRPr>
            </a:lvl1pPr>
          </a:lstStyle>
          <a:p>
            <a:r>
              <a:rPr lang="en-US" smtClean="0"/>
              <a:t>USDA APHIS and CFSPH</a:t>
            </a:r>
            <a:endParaRPr lang="en-US"/>
          </a:p>
        </p:txBody>
      </p:sp>
      <p:sp>
        <p:nvSpPr>
          <p:cNvPr id="5" name="Footer Placeholder 4"/>
          <p:cNvSpPr>
            <a:spLocks noGrp="1"/>
          </p:cNvSpPr>
          <p:nvPr>
            <p:ph type="ftr" sz="quarter" idx="11"/>
          </p:nvPr>
        </p:nvSpPr>
        <p:spPr>
          <a:xfrm>
            <a:off x="2590800" y="6356350"/>
            <a:ext cx="3886200" cy="365125"/>
          </a:xfrm>
        </p:spPr>
        <p:txBody>
          <a:bodyPr/>
          <a:lstStyle>
            <a:lvl1pPr>
              <a:defRPr>
                <a:solidFill>
                  <a:schemeClr val="tx2">
                    <a:lumMod val="50000"/>
                  </a:schemeClr>
                </a:solidFill>
              </a:defRPr>
            </a:lvl1pPr>
          </a:lstStyle>
          <a:p>
            <a:r>
              <a:rPr lang="en-US" smtClean="0"/>
              <a:t>FAD PReP/NAHEMS Guidelines: Vaccination of Contagious Diseases-Deliver/ID/Record</a:t>
            </a:r>
            <a:endParaRPr lang="en-US"/>
          </a:p>
        </p:txBody>
      </p:sp>
      <p:sp>
        <p:nvSpPr>
          <p:cNvPr id="6" name="Slide Number Placeholder 5"/>
          <p:cNvSpPr>
            <a:spLocks noGrp="1"/>
          </p:cNvSpPr>
          <p:nvPr>
            <p:ph type="sldNum" sz="quarter" idx="12"/>
          </p:nvPr>
        </p:nvSpPr>
        <p:spPr>
          <a:xfrm>
            <a:off x="6400800" y="6356350"/>
            <a:ext cx="2133600" cy="365125"/>
          </a:xfrm>
        </p:spPr>
        <p:txBody>
          <a:bodyPr/>
          <a:lstStyle>
            <a:lvl1pPr algn="r">
              <a:defRPr>
                <a:solidFill>
                  <a:schemeClr val="tx2">
                    <a:lumMod val="50000"/>
                  </a:schemeClr>
                </a:solidFill>
              </a:defRPr>
            </a:lvl1pPr>
          </a:lstStyle>
          <a:p>
            <a:fld id="{145D393E-7FF9-4585-96CC-21B8B28FF538}" type="slidenum">
              <a:rPr lang="en-US" smtClean="0"/>
              <a:t>‹#›</a:t>
            </a:fld>
            <a:endParaRPr lang="en-US"/>
          </a:p>
        </p:txBody>
      </p:sp>
    </p:spTree>
    <p:extLst>
      <p:ext uri="{BB962C8B-B14F-4D97-AF65-F5344CB8AC3E}">
        <p14:creationId xmlns:p14="http://schemas.microsoft.com/office/powerpoint/2010/main" val="310475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USDA APHIS and CFSPH</a:t>
            </a:r>
            <a:endParaRPr lang="en-US"/>
          </a:p>
        </p:txBody>
      </p:sp>
      <p:sp>
        <p:nvSpPr>
          <p:cNvPr id="8" name="Footer Placeholder 4"/>
          <p:cNvSpPr>
            <a:spLocks noGrp="1"/>
          </p:cNvSpPr>
          <p:nvPr>
            <p:ph type="ftr" sz="quarter" idx="3"/>
          </p:nvPr>
        </p:nvSpPr>
        <p:spPr>
          <a:xfrm>
            <a:off x="457200" y="6356350"/>
            <a:ext cx="45720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FAD PReP/NAHEMS Guidelines: Vaccination of Contagious Diseases-Deliver/ID/Record</a:t>
            </a:r>
            <a:endParaRPr lang="en-US"/>
          </a:p>
        </p:txBody>
      </p:sp>
      <p:sp>
        <p:nvSpPr>
          <p:cNvPr id="9" name="Slide Number Placeholder 5"/>
          <p:cNvSpPr>
            <a:spLocks noGrp="1"/>
          </p:cNvSpPr>
          <p:nvPr>
            <p:ph type="sldNum" sz="quarter" idx="4"/>
          </p:nvPr>
        </p:nvSpPr>
        <p:spPr>
          <a:xfrm>
            <a:off x="36576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fld id="{145D393E-7FF9-4585-96CC-21B8B28FF538}" type="slidenum">
              <a:rPr lang="en-US" smtClean="0"/>
              <a:t>‹#›</a:t>
            </a:fld>
            <a:endParaRPr lang="en-US"/>
          </a:p>
        </p:txBody>
      </p:sp>
      <p:sp>
        <p:nvSpPr>
          <p:cNvPr id="10" name="Title Placeholder 1"/>
          <p:cNvSpPr>
            <a:spLocks noGrp="1"/>
          </p:cNvSpPr>
          <p:nvPr>
            <p:ph type="title"/>
          </p:nvPr>
        </p:nvSpPr>
        <p:spPr>
          <a:xfrm>
            <a:off x="457200" y="152400"/>
            <a:ext cx="8229600" cy="838200"/>
          </a:xfrm>
          <a:prstGeom prst="rect">
            <a:avLst/>
          </a:prstGeom>
        </p:spPr>
        <p:txBody>
          <a:bodyPr vert="horz" lIns="91440" tIns="45720" rIns="91440" bIns="4572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413589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67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67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7525"/>
          </a:xfrm>
          <a:prstGeom prst="rect">
            <a:avLst/>
          </a:prstGeom>
          <a:noFill/>
          <a:ln w="9525">
            <a:noFill/>
            <a:miter lim="800000"/>
            <a:headEnd/>
            <a:tailEnd/>
          </a:ln>
        </p:spPr>
      </p:pic>
      <p:pic>
        <p:nvPicPr>
          <p:cNvPr id="1026"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67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22313" y="2743200"/>
            <a:ext cx="7772400" cy="2644775"/>
          </a:xfrm>
        </p:spPr>
        <p:txBody>
          <a:bodyPr anchor="t">
            <a:noAutofit/>
          </a:bodyPr>
          <a:lstStyle>
            <a:lvl1pPr marL="0" marR="0" indent="0" algn="ctr" defTabSz="914400" rtl="0" eaLnBrk="1" fontAlgn="auto" latinLnBrk="0" hangingPunct="1">
              <a:lnSpc>
                <a:spcPct val="100000"/>
              </a:lnSpc>
              <a:spcBef>
                <a:spcPct val="20000"/>
              </a:spcBef>
              <a:spcAft>
                <a:spcPts val="0"/>
              </a:spcAft>
              <a:buClrTx/>
              <a:buSzTx/>
              <a:buFontTx/>
              <a:buNone/>
              <a:tabLst/>
              <a:defRPr sz="4400" b="0" i="1" cap="none" baseline="0">
                <a:solidFill>
                  <a:srgbClr val="083984"/>
                </a:solidFill>
                <a:latin typeface="Verdana" pitchFamily="34" charset="0"/>
                <a:ea typeface="Verdana" pitchFamily="34" charset="0"/>
                <a:cs typeface="Verdana" pitchFamily="34" charset="0"/>
              </a:defRPr>
            </a:lvl1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2">
                    <a:lumMod val="50000"/>
                  </a:schemeClr>
                </a:solidFill>
              </a:defRPr>
            </a:lvl1pPr>
          </a:lstStyle>
          <a:p>
            <a:r>
              <a:rPr lang="en-US" smtClean="0"/>
              <a:t>USDA APHIS and CFSPH</a:t>
            </a:r>
            <a:endParaRPr lang="en-US"/>
          </a:p>
        </p:txBody>
      </p:sp>
      <p:sp>
        <p:nvSpPr>
          <p:cNvPr id="5" name="Footer Placeholder 4"/>
          <p:cNvSpPr>
            <a:spLocks noGrp="1"/>
          </p:cNvSpPr>
          <p:nvPr>
            <p:ph type="ftr" sz="quarter" idx="11"/>
          </p:nvPr>
        </p:nvSpPr>
        <p:spPr/>
        <p:txBody>
          <a:bodyPr/>
          <a:lstStyle>
            <a:lvl1pPr>
              <a:defRPr>
                <a:solidFill>
                  <a:schemeClr val="tx2">
                    <a:lumMod val="50000"/>
                  </a:schemeClr>
                </a:solidFill>
              </a:defRPr>
            </a:lvl1pPr>
          </a:lstStyle>
          <a:p>
            <a:r>
              <a:rPr lang="en-US" smtClean="0"/>
              <a:t>FAD PReP/NAHEMS Guidelines: Vaccination of Contagious Diseases-Deliver/ID/Record</a:t>
            </a:r>
            <a:endParaRPr lang="en-US"/>
          </a:p>
        </p:txBody>
      </p:sp>
      <p:sp>
        <p:nvSpPr>
          <p:cNvPr id="6" name="Slide Number Placeholder 5"/>
          <p:cNvSpPr>
            <a:spLocks noGrp="1"/>
          </p:cNvSpPr>
          <p:nvPr>
            <p:ph type="sldNum" sz="quarter" idx="12"/>
          </p:nvPr>
        </p:nvSpPr>
        <p:spPr/>
        <p:txBody>
          <a:bodyPr/>
          <a:lstStyle>
            <a:lvl1pPr>
              <a:defRPr>
                <a:solidFill>
                  <a:schemeClr val="tx2">
                    <a:lumMod val="50000"/>
                  </a:schemeClr>
                </a:solidFill>
              </a:defRPr>
            </a:lvl1pPr>
          </a:lstStyle>
          <a:p>
            <a:fld id="{145D393E-7FF9-4585-96CC-21B8B28FF538}" type="slidenum">
              <a:rPr lang="en-US" smtClean="0"/>
              <a:t>‹#›</a:t>
            </a:fld>
            <a:endParaRPr lang="en-US"/>
          </a:p>
        </p:txBody>
      </p:sp>
    </p:spTree>
    <p:extLst>
      <p:ext uri="{BB962C8B-B14F-4D97-AF65-F5344CB8AC3E}">
        <p14:creationId xmlns:p14="http://schemas.microsoft.com/office/powerpoint/2010/main" val="198241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954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USDA APHIS and CFSPH</a:t>
            </a:r>
            <a:endParaRPr lang="en-US"/>
          </a:p>
        </p:txBody>
      </p:sp>
      <p:sp>
        <p:nvSpPr>
          <p:cNvPr id="6" name="Footer Placeholder 5"/>
          <p:cNvSpPr>
            <a:spLocks noGrp="1"/>
          </p:cNvSpPr>
          <p:nvPr>
            <p:ph type="ftr" sz="quarter" idx="11"/>
          </p:nvPr>
        </p:nvSpPr>
        <p:spPr/>
        <p:txBody>
          <a:bodyPr/>
          <a:lstStyle/>
          <a:p>
            <a:r>
              <a:rPr lang="en-US" smtClean="0"/>
              <a:t>FAD PReP/NAHEMS Guidelines: Vaccination of Contagious Diseases-Deliver/ID/Record</a:t>
            </a:r>
            <a:endParaRPr lang="en-US"/>
          </a:p>
        </p:txBody>
      </p:sp>
      <p:sp>
        <p:nvSpPr>
          <p:cNvPr id="7" name="Slide Number Placeholder 6"/>
          <p:cNvSpPr>
            <a:spLocks noGrp="1"/>
          </p:cNvSpPr>
          <p:nvPr>
            <p:ph type="sldNum" sz="quarter" idx="12"/>
          </p:nvPr>
        </p:nvSpPr>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38285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ea typeface="Verdana" pitchFamily="34" charset="0"/>
                <a:cs typeface="Verdana"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95400"/>
            <a:ext cx="4040188" cy="879475"/>
          </a:xfrm>
        </p:spPr>
        <p:txBody>
          <a:bodyPr anchor="b"/>
          <a:lstStyle>
            <a:lvl1pPr marL="0" indent="0">
              <a:buNone/>
              <a:defRPr sz="2400" b="1">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95400"/>
            <a:ext cx="4041775" cy="879475"/>
          </a:xfrm>
        </p:spPr>
        <p:txBody>
          <a:bodyPr anchor="b"/>
          <a:lstStyle>
            <a:lvl1pPr marL="0" indent="0">
              <a:buNone/>
              <a:defRPr sz="2400" b="1">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4"/>
          <p:cNvSpPr>
            <a:spLocks noGrp="1"/>
          </p:cNvSpPr>
          <p:nvPr>
            <p:ph type="dt" sz="half" idx="10"/>
          </p:nvPr>
        </p:nvSpPr>
        <p:spPr>
          <a:xfrm>
            <a:off x="6553200" y="6356350"/>
            <a:ext cx="2133600" cy="365125"/>
          </a:xfrm>
        </p:spPr>
        <p:txBody>
          <a:bodyPr/>
          <a:lstStyle/>
          <a:p>
            <a:r>
              <a:rPr lang="en-US" smtClean="0"/>
              <a:t>USDA APHIS and CFSPH</a:t>
            </a:r>
            <a:endParaRPr lang="en-US"/>
          </a:p>
        </p:txBody>
      </p:sp>
      <p:sp>
        <p:nvSpPr>
          <p:cNvPr id="11" name="Footer Placeholder 5"/>
          <p:cNvSpPr>
            <a:spLocks noGrp="1"/>
          </p:cNvSpPr>
          <p:nvPr>
            <p:ph type="ftr" sz="quarter" idx="11"/>
          </p:nvPr>
        </p:nvSpPr>
        <p:spPr>
          <a:xfrm>
            <a:off x="457200" y="6356350"/>
            <a:ext cx="4572000" cy="365125"/>
          </a:xfrm>
        </p:spPr>
        <p:txBody>
          <a:bodyPr/>
          <a:lstStyle/>
          <a:p>
            <a:r>
              <a:rPr lang="en-US" smtClean="0"/>
              <a:t>FAD PReP/NAHEMS Guidelines: Vaccination of Contagious Diseases-Deliver/ID/Record</a:t>
            </a:r>
            <a:endParaRPr lang="en-US"/>
          </a:p>
        </p:txBody>
      </p:sp>
      <p:sp>
        <p:nvSpPr>
          <p:cNvPr id="12" name="Slide Number Placeholder 6"/>
          <p:cNvSpPr>
            <a:spLocks noGrp="1"/>
          </p:cNvSpPr>
          <p:nvPr>
            <p:ph type="sldNum" sz="quarter" idx="12"/>
          </p:nvPr>
        </p:nvSpPr>
        <p:spPr>
          <a:xfrm>
            <a:off x="3657600" y="6356350"/>
            <a:ext cx="2133600" cy="365125"/>
          </a:xfrm>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104253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USDA APHIS and CFSPH</a:t>
            </a:r>
            <a:endParaRPr lang="en-US"/>
          </a:p>
        </p:txBody>
      </p:sp>
      <p:sp>
        <p:nvSpPr>
          <p:cNvPr id="4" name="Footer Placeholder 3"/>
          <p:cNvSpPr>
            <a:spLocks noGrp="1"/>
          </p:cNvSpPr>
          <p:nvPr>
            <p:ph type="ftr" sz="quarter" idx="11"/>
          </p:nvPr>
        </p:nvSpPr>
        <p:spPr/>
        <p:txBody>
          <a:bodyPr/>
          <a:lstStyle/>
          <a:p>
            <a:r>
              <a:rPr lang="en-US" smtClean="0"/>
              <a:t>FAD PReP/NAHEMS Guidelines: Vaccination of Contagious Diseases-Deliver/ID/Record</a:t>
            </a:r>
            <a:endParaRPr lang="en-US"/>
          </a:p>
        </p:txBody>
      </p:sp>
      <p:sp>
        <p:nvSpPr>
          <p:cNvPr id="5" name="Slide Number Placeholder 4"/>
          <p:cNvSpPr>
            <a:spLocks noGrp="1"/>
          </p:cNvSpPr>
          <p:nvPr>
            <p:ph type="sldNum" sz="quarter" idx="12"/>
          </p:nvPr>
        </p:nvSpPr>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179894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USDA APHIS and CFSPH</a:t>
            </a:r>
            <a:endParaRPr lang="en-US"/>
          </a:p>
        </p:txBody>
      </p:sp>
      <p:sp>
        <p:nvSpPr>
          <p:cNvPr id="3" name="Footer Placeholder 2"/>
          <p:cNvSpPr>
            <a:spLocks noGrp="1"/>
          </p:cNvSpPr>
          <p:nvPr>
            <p:ph type="ftr" sz="quarter" idx="11"/>
          </p:nvPr>
        </p:nvSpPr>
        <p:spPr/>
        <p:txBody>
          <a:bodyPr/>
          <a:lstStyle/>
          <a:p>
            <a:r>
              <a:rPr lang="en-US" smtClean="0"/>
              <a:t>FAD PReP/NAHEMS Guidelines: Vaccination of Contagious Diseases-Deliver/ID/Record</a:t>
            </a:r>
            <a:endParaRPr lang="en-US"/>
          </a:p>
        </p:txBody>
      </p:sp>
      <p:sp>
        <p:nvSpPr>
          <p:cNvPr id="4" name="Slide Number Placeholder 3"/>
          <p:cNvSpPr>
            <a:spLocks noGrp="1"/>
          </p:cNvSpPr>
          <p:nvPr>
            <p:ph type="sldNum" sz="quarter" idx="12"/>
          </p:nvPr>
        </p:nvSpPr>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228690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USDA APHIS and CFSPH</a:t>
            </a:r>
            <a:endParaRPr lang="en-US"/>
          </a:p>
        </p:txBody>
      </p:sp>
      <p:sp>
        <p:nvSpPr>
          <p:cNvPr id="8" name="Footer Placeholder 4"/>
          <p:cNvSpPr>
            <a:spLocks noGrp="1"/>
          </p:cNvSpPr>
          <p:nvPr>
            <p:ph type="ftr" sz="quarter" idx="3"/>
          </p:nvPr>
        </p:nvSpPr>
        <p:spPr>
          <a:xfrm>
            <a:off x="457200" y="6356350"/>
            <a:ext cx="45720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FAD PReP/NAHEMS Guidelines: Vaccination of Contagious Diseases-Deliver/ID/Record</a:t>
            </a:r>
            <a:endParaRPr lang="en-US"/>
          </a:p>
        </p:txBody>
      </p:sp>
      <p:sp>
        <p:nvSpPr>
          <p:cNvPr id="9" name="Slide Number Placeholder 5"/>
          <p:cNvSpPr>
            <a:spLocks noGrp="1"/>
          </p:cNvSpPr>
          <p:nvPr>
            <p:ph type="sldNum" sz="quarter" idx="4"/>
          </p:nvPr>
        </p:nvSpPr>
        <p:spPr>
          <a:xfrm>
            <a:off x="36576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fld id="{145D393E-7FF9-4585-96CC-21B8B28FF538}" type="slidenum">
              <a:rPr lang="en-US" smtClean="0"/>
              <a:t>‹#›</a:t>
            </a:fld>
            <a:endParaRPr lang="en-US"/>
          </a:p>
        </p:txBody>
      </p:sp>
      <p:sp>
        <p:nvSpPr>
          <p:cNvPr id="10" name="Title Placeholder 1"/>
          <p:cNvSpPr>
            <a:spLocks noGrp="1"/>
          </p:cNvSpPr>
          <p:nvPr>
            <p:ph type="title"/>
          </p:nvPr>
        </p:nvSpPr>
        <p:spPr>
          <a:xfrm>
            <a:off x="457200" y="152400"/>
            <a:ext cx="8229600" cy="838200"/>
          </a:xfrm>
          <a:prstGeom prst="rect">
            <a:avLst/>
          </a:prstGeom>
        </p:spPr>
        <p:txBody>
          <a:bodyPr vert="horz" lIns="91440" tIns="45720" rIns="91440" bIns="4572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4135893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9144000" cy="6477000"/>
          </a:xfrm>
          <a:prstGeom prst="rect">
            <a:avLst/>
          </a:prstGeom>
        </p:spPr>
      </p:pic>
      <p:sp>
        <p:nvSpPr>
          <p:cNvPr id="2" name="Title Placeholder 1"/>
          <p:cNvSpPr>
            <a:spLocks noGrp="1"/>
          </p:cNvSpPr>
          <p:nvPr>
            <p:ph type="title"/>
          </p:nvPr>
        </p:nvSpPr>
        <p:spPr>
          <a:xfrm>
            <a:off x="457200" y="152400"/>
            <a:ext cx="8229600" cy="838200"/>
          </a:xfrm>
          <a:prstGeom prst="rect">
            <a:avLst/>
          </a:prstGeom>
        </p:spPr>
        <p:txBody>
          <a:bodyPr vert="horz" lIns="91440" tIns="45720" rIns="91440" bIns="45720" rtlCol="0" anchor="b">
            <a:norm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295400"/>
            <a:ext cx="8229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USDA APHIS and CFSPH</a:t>
            </a:r>
            <a:endParaRPr lang="en-US"/>
          </a:p>
        </p:txBody>
      </p:sp>
      <p:sp>
        <p:nvSpPr>
          <p:cNvPr id="5" name="Footer Placeholder 4"/>
          <p:cNvSpPr>
            <a:spLocks noGrp="1"/>
          </p:cNvSpPr>
          <p:nvPr>
            <p:ph type="ftr" sz="quarter" idx="3"/>
          </p:nvPr>
        </p:nvSpPr>
        <p:spPr>
          <a:xfrm>
            <a:off x="457200" y="6356350"/>
            <a:ext cx="45720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FAD PReP/NAHEMS Guidelines: Vaccination of Contagious Diseases-Deliver/ID/Record</a:t>
            </a:r>
            <a:endParaRPr lang="en-US"/>
          </a:p>
        </p:txBody>
      </p:sp>
      <p:sp>
        <p:nvSpPr>
          <p:cNvPr id="6" name="Slide Number Placeholder 5"/>
          <p:cNvSpPr>
            <a:spLocks noGrp="1"/>
          </p:cNvSpPr>
          <p:nvPr>
            <p:ph type="sldNum" sz="quarter" idx="4"/>
          </p:nvPr>
        </p:nvSpPr>
        <p:spPr>
          <a:xfrm>
            <a:off x="36576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fld id="{145D393E-7FF9-4585-96CC-21B8B28FF538}" type="slidenum">
              <a:rPr lang="en-US" smtClean="0"/>
              <a:t>‹#›</a:t>
            </a:fld>
            <a:endParaRPr lang="en-US"/>
          </a:p>
        </p:txBody>
      </p:sp>
      <p:pic>
        <p:nvPicPr>
          <p:cNvPr id="8" name="Picture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9144000" cy="6477000"/>
          </a:xfrm>
          <a:prstGeom prst="rect">
            <a:avLst/>
          </a:prstGeom>
        </p:spPr>
      </p:pic>
    </p:spTree>
    <p:extLst>
      <p:ext uri="{BB962C8B-B14F-4D97-AF65-F5344CB8AC3E}">
        <p14:creationId xmlns:p14="http://schemas.microsoft.com/office/powerpoint/2010/main" val="163709094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sldNum="0" hdr="0"/>
  <p:txStyles>
    <p:titleStyle>
      <a:lvl1pPr algn="l" defTabSz="914400" rtl="0" eaLnBrk="1" latinLnBrk="0" hangingPunct="1">
        <a:spcBef>
          <a:spcPct val="0"/>
        </a:spcBef>
        <a:buNone/>
        <a:defRPr sz="3800"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ts val="9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ts val="9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ts val="9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ts val="9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ts val="9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aphis.usda.gov/animal_health/emergency_managemen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naherc.sws.iastate.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905001"/>
            <a:ext cx="6248400" cy="1695450"/>
          </a:xfrm>
        </p:spPr>
        <p:txBody>
          <a:bodyPr/>
          <a:lstStyle/>
          <a:p>
            <a:r>
              <a:rPr lang="en-US" dirty="0" smtClean="0"/>
              <a:t>Vaccination for Contagious Diseases</a:t>
            </a:r>
            <a:endParaRPr lang="en-US" dirty="0"/>
          </a:p>
        </p:txBody>
      </p:sp>
      <p:sp>
        <p:nvSpPr>
          <p:cNvPr id="3" name="Subtitle 2"/>
          <p:cNvSpPr>
            <a:spLocks noGrp="1"/>
          </p:cNvSpPr>
          <p:nvPr>
            <p:ph type="subTitle" idx="1"/>
          </p:nvPr>
        </p:nvSpPr>
        <p:spPr>
          <a:xfrm>
            <a:off x="1676400" y="3810000"/>
            <a:ext cx="6934200" cy="1295400"/>
          </a:xfrm>
        </p:spPr>
        <p:txBody>
          <a:bodyPr>
            <a:normAutofit/>
          </a:bodyPr>
          <a:lstStyle/>
          <a:p>
            <a:r>
              <a:rPr lang="en-US" dirty="0" smtClean="0"/>
              <a:t>Vaccine Delivery, Animal Identification, and Records </a:t>
            </a:r>
            <a:endParaRPr lang="en-US" dirty="0"/>
          </a:p>
        </p:txBody>
      </p:sp>
      <p:sp>
        <p:nvSpPr>
          <p:cNvPr id="6" name="Rectangle 5"/>
          <p:cNvSpPr/>
          <p:nvPr/>
        </p:nvSpPr>
        <p:spPr>
          <a:xfrm>
            <a:off x="2590800" y="5181600"/>
            <a:ext cx="6019800" cy="646331"/>
          </a:xfrm>
          <a:prstGeom prst="rect">
            <a:avLst/>
          </a:prstGeom>
        </p:spPr>
        <p:txBody>
          <a:bodyPr wrap="square">
            <a:spAutoFit/>
          </a:bodyPr>
          <a:lstStyle/>
          <a:p>
            <a:r>
              <a:rPr lang="en-US" dirty="0"/>
              <a:t>Adapted from the FAD </a:t>
            </a:r>
            <a:r>
              <a:rPr lang="en-US" dirty="0" err="1"/>
              <a:t>PReP</a:t>
            </a:r>
            <a:r>
              <a:rPr lang="en-US" dirty="0"/>
              <a:t>/NAHEMS </a:t>
            </a:r>
            <a:br>
              <a:rPr lang="en-US" dirty="0"/>
            </a:br>
            <a:r>
              <a:rPr lang="en-US" dirty="0"/>
              <a:t>Guidelines: Vaccination for Contagious Diseases (</a:t>
            </a:r>
            <a:r>
              <a:rPr lang="en-US" dirty="0" smtClean="0"/>
              <a:t>2014)</a:t>
            </a:r>
            <a:endParaRPr lang="en-US" dirty="0"/>
          </a:p>
        </p:txBody>
      </p:sp>
    </p:spTree>
    <p:extLst>
      <p:ext uri="{BB962C8B-B14F-4D97-AF65-F5344CB8AC3E}">
        <p14:creationId xmlns:p14="http://schemas.microsoft.com/office/powerpoint/2010/main" val="3660727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Official, permanent ID of vaccinates</a:t>
            </a:r>
          </a:p>
          <a:p>
            <a:r>
              <a:rPr lang="en-US" dirty="0" smtClean="0"/>
              <a:t>Temporary identification </a:t>
            </a:r>
          </a:p>
          <a:p>
            <a:pPr lvl="1"/>
            <a:r>
              <a:rPr lang="en-US" dirty="0" smtClean="0"/>
              <a:t>On-farm management</a:t>
            </a:r>
          </a:p>
          <a:p>
            <a:pPr lvl="1"/>
            <a:r>
              <a:rPr lang="en-US" dirty="0" smtClean="0"/>
              <a:t>Supplemental form of ID</a:t>
            </a:r>
          </a:p>
          <a:p>
            <a:pPr lvl="1"/>
            <a:r>
              <a:rPr lang="en-US" dirty="0" smtClean="0"/>
              <a:t>Link to official ID in records</a:t>
            </a:r>
          </a:p>
          <a:p>
            <a:pPr marL="342900" lvl="1" indent="-342900">
              <a:buFont typeface="Arial" pitchFamily="34" charset="0"/>
              <a:buChar char="•"/>
            </a:pPr>
            <a:r>
              <a:rPr lang="en-US" sz="3200" dirty="0"/>
              <a:t>Guidance </a:t>
            </a:r>
            <a:r>
              <a:rPr lang="en-US" sz="3200" dirty="0" smtClean="0"/>
              <a:t>from Incident Command</a:t>
            </a:r>
          </a:p>
          <a:p>
            <a:pPr lvl="1"/>
            <a:r>
              <a:rPr lang="en-US" dirty="0" smtClean="0"/>
              <a:t>Compliance </a:t>
            </a:r>
            <a:r>
              <a:rPr lang="en-US" dirty="0"/>
              <a:t>with </a:t>
            </a:r>
            <a:r>
              <a:rPr lang="en-US" dirty="0" smtClean="0"/>
              <a:t>Federal </a:t>
            </a:r>
            <a:r>
              <a:rPr lang="en-US" dirty="0"/>
              <a:t>and State </a:t>
            </a:r>
            <a:r>
              <a:rPr lang="en-US" dirty="0" err="1" smtClean="0"/>
              <a:t>regs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7244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Emergency Vaccination ID</a:t>
            </a:r>
            <a:endParaRPr lang="en-US" dirty="0"/>
          </a:p>
        </p:txBody>
      </p:sp>
    </p:spTree>
    <p:extLst>
      <p:ext uri="{BB962C8B-B14F-4D97-AF65-F5344CB8AC3E}">
        <p14:creationId xmlns:p14="http://schemas.microsoft.com/office/powerpoint/2010/main" val="1741312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buFont typeface="Arial" pitchFamily="34" charset="0"/>
              <a:buChar char="•"/>
            </a:pPr>
            <a:r>
              <a:rPr lang="en-US" sz="3200" dirty="0" smtClean="0"/>
              <a:t>Radio </a:t>
            </a:r>
            <a:r>
              <a:rPr lang="en-US" sz="3200" dirty="0"/>
              <a:t>frequency identification (RFID)</a:t>
            </a:r>
          </a:p>
          <a:p>
            <a:pPr marL="342900" lvl="1" indent="-342900">
              <a:buFont typeface="Arial" pitchFamily="34" charset="0"/>
              <a:buChar char="•"/>
            </a:pPr>
            <a:r>
              <a:rPr lang="en-US" sz="3200" dirty="0"/>
              <a:t>Tattoos</a:t>
            </a:r>
          </a:p>
          <a:p>
            <a:pPr marL="342900" lvl="1" indent="-342900">
              <a:buFont typeface="Arial" pitchFamily="34" charset="0"/>
              <a:buChar char="•"/>
            </a:pPr>
            <a:r>
              <a:rPr lang="en-US" sz="3200" dirty="0"/>
              <a:t>Brands</a:t>
            </a:r>
          </a:p>
          <a:p>
            <a:pPr marL="342900" lvl="1" indent="-342900">
              <a:buFont typeface="Arial" pitchFamily="34" charset="0"/>
              <a:buChar char="•"/>
            </a:pPr>
            <a:r>
              <a:rPr lang="en-US" sz="3200" dirty="0"/>
              <a:t>Ear notches </a:t>
            </a:r>
          </a:p>
          <a:p>
            <a:pPr marL="342900" lvl="1" indent="-342900">
              <a:buFont typeface="Arial" pitchFamily="34" charset="0"/>
              <a:buChar char="•"/>
            </a:pPr>
            <a:r>
              <a:rPr lang="en-US" sz="3200" dirty="0"/>
              <a:t>Ear tags</a:t>
            </a:r>
          </a:p>
          <a:p>
            <a:pPr marL="342900" lvl="1" indent="-342900">
              <a:buFont typeface="Arial" pitchFamily="34" charset="0"/>
              <a:buChar char="•"/>
            </a:pPr>
            <a:r>
              <a:rPr lang="en-US" sz="3200" dirty="0"/>
              <a:t>Microchips</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normAutofit/>
          </a:bodyPr>
          <a:lstStyle/>
          <a:p>
            <a:r>
              <a:rPr lang="en-US" dirty="0" smtClean="0"/>
              <a:t>Permanent Identification</a:t>
            </a:r>
            <a:endParaRPr lang="en-US" dirty="0"/>
          </a:p>
        </p:txBody>
      </p:sp>
    </p:spTree>
    <p:extLst>
      <p:ext uri="{BB962C8B-B14F-4D97-AF65-F5344CB8AC3E}">
        <p14:creationId xmlns:p14="http://schemas.microsoft.com/office/powerpoint/2010/main" val="2718654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153400" cy="4953000"/>
          </a:xfrm>
        </p:spPr>
        <p:txBody>
          <a:bodyPr>
            <a:normAutofit/>
          </a:bodyPr>
          <a:lstStyle/>
          <a:p>
            <a:r>
              <a:rPr lang="en-US" dirty="0" smtClean="0"/>
              <a:t>Long term identification</a:t>
            </a:r>
          </a:p>
          <a:p>
            <a:r>
              <a:rPr lang="en-US" dirty="0" smtClean="0"/>
              <a:t>Unique number identifies individual</a:t>
            </a:r>
          </a:p>
          <a:p>
            <a:r>
              <a:rPr lang="en-US" dirty="0" smtClean="0"/>
              <a:t>Number read by ‘scanner’</a:t>
            </a:r>
          </a:p>
          <a:p>
            <a:r>
              <a:rPr lang="en-US" dirty="0" smtClean="0"/>
              <a:t>Data can be captured on computer </a:t>
            </a:r>
          </a:p>
          <a:p>
            <a:r>
              <a:rPr lang="en-US" dirty="0" smtClean="0"/>
              <a:t>Variety of devices for various species </a:t>
            </a:r>
          </a:p>
          <a:p>
            <a:pPr lvl="1"/>
            <a:r>
              <a:rPr lang="en-US" dirty="0" smtClean="0"/>
              <a:t>Ear tags, ear buttons, microchips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724400" cy="365125"/>
          </a:xfrm>
        </p:spPr>
        <p:txBody>
          <a:bodyPr/>
          <a:lstStyle/>
          <a:p>
            <a:pPr algn="l"/>
            <a:r>
              <a:rPr lang="en-US" smtClean="0"/>
              <a:t>FAD PReP/NAHEMS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Radio Frequency ID (RFID)</a:t>
            </a:r>
            <a:endParaRPr lang="en-US" dirty="0"/>
          </a:p>
        </p:txBody>
      </p:sp>
    </p:spTree>
    <p:extLst>
      <p:ext uri="{BB962C8B-B14F-4D97-AF65-F5344CB8AC3E}">
        <p14:creationId xmlns:p14="http://schemas.microsoft.com/office/powerpoint/2010/main" val="4019585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5562600" cy="4953000"/>
          </a:xfrm>
        </p:spPr>
        <p:txBody>
          <a:bodyPr>
            <a:normAutofit/>
          </a:bodyPr>
          <a:lstStyle/>
          <a:p>
            <a:r>
              <a:rPr lang="en-US" dirty="0" smtClean="0"/>
              <a:t>Microchips</a:t>
            </a:r>
          </a:p>
          <a:p>
            <a:pPr lvl="1"/>
            <a:r>
              <a:rPr lang="en-US" dirty="0" smtClean="0"/>
              <a:t>Horses - neck</a:t>
            </a:r>
          </a:p>
          <a:p>
            <a:pPr lvl="1"/>
            <a:r>
              <a:rPr lang="en-US" dirty="0" smtClean="0"/>
              <a:t>Dogs and cats - shoulder</a:t>
            </a:r>
          </a:p>
          <a:p>
            <a:r>
              <a:rPr lang="en-US" dirty="0" smtClean="0"/>
              <a:t>Read by hand held scanner - specific</a:t>
            </a:r>
          </a:p>
          <a:p>
            <a:r>
              <a:rPr lang="en-US" dirty="0" smtClean="0"/>
              <a:t>Universal scanners</a:t>
            </a:r>
            <a:br>
              <a:rPr lang="en-US" dirty="0" smtClean="0"/>
            </a:br>
            <a:r>
              <a:rPr lang="en-US" dirty="0" smtClean="0"/>
              <a:t>are ideal </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768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Radio Frequency ID (RFID)</a:t>
            </a:r>
            <a:endParaRPr lang="en-US" dirty="0"/>
          </a:p>
        </p:txBody>
      </p:sp>
      <p:pic>
        <p:nvPicPr>
          <p:cNvPr id="1026" name="Picture 2" descr="\\iastate.edu\v med\CFSPH_Group\CFSPH\NAHEMS\NAHEMS_PPT\06_VaccContDz\Trish edits 7_30\MicrochipPenny.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4000" y="3200400"/>
            <a:ext cx="3403341" cy="2230952"/>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283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permanent mark made by the injection of colored ink under the skin</a:t>
            </a:r>
          </a:p>
          <a:p>
            <a:r>
              <a:rPr lang="en-US" dirty="0" smtClean="0"/>
              <a:t>May provide a unique number</a:t>
            </a:r>
          </a:p>
          <a:p>
            <a:r>
              <a:rPr lang="en-US" dirty="0" smtClean="0"/>
              <a:t>Locations vary with the species</a:t>
            </a:r>
          </a:p>
          <a:p>
            <a:r>
              <a:rPr lang="en-US" dirty="0" smtClean="0"/>
              <a:t>Commonly used in </a:t>
            </a:r>
            <a:r>
              <a:rPr lang="en-US" dirty="0"/>
              <a:t>horses, swine</a:t>
            </a:r>
            <a:r>
              <a:rPr lang="en-US" dirty="0" smtClean="0"/>
              <a:t>, sheep and goats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Tattoos</a:t>
            </a:r>
            <a:endParaRPr lang="en-US" dirty="0"/>
          </a:p>
        </p:txBody>
      </p:sp>
    </p:spTree>
    <p:extLst>
      <p:ext uri="{BB962C8B-B14F-4D97-AF65-F5344CB8AC3E}">
        <p14:creationId xmlns:p14="http://schemas.microsoft.com/office/powerpoint/2010/main" val="4206477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6096000" cy="4953000"/>
          </a:xfrm>
        </p:spPr>
        <p:txBody>
          <a:bodyPr>
            <a:normAutofit/>
          </a:bodyPr>
          <a:lstStyle/>
          <a:p>
            <a:r>
              <a:rPr lang="en-US" dirty="0" smtClean="0"/>
              <a:t>Permanent mark on hide</a:t>
            </a:r>
          </a:p>
          <a:p>
            <a:r>
              <a:rPr lang="en-US" dirty="0" smtClean="0"/>
              <a:t>Usually identifies owner</a:t>
            </a:r>
          </a:p>
          <a:p>
            <a:r>
              <a:rPr lang="en-US" dirty="0" smtClean="0"/>
              <a:t>Registered with brand inspection agency</a:t>
            </a:r>
          </a:p>
          <a:p>
            <a:r>
              <a:rPr lang="en-US" dirty="0" smtClean="0"/>
              <a:t>Note brand and brand location</a:t>
            </a:r>
          </a:p>
          <a:p>
            <a:r>
              <a:rPr lang="en-US" dirty="0" smtClean="0"/>
              <a:t>Commonly used in horses, cattle, and goats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Brands</a:t>
            </a:r>
            <a:endParaRPr lang="en-US"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8400" y="2276959"/>
            <a:ext cx="2425700" cy="2371241"/>
          </a:xfrm>
          <a:prstGeom prst="rect">
            <a:avLst/>
          </a:prstGeom>
          <a:ln w="38100">
            <a:solidFill>
              <a:srgbClr val="17375E"/>
            </a:solidFill>
          </a:ln>
        </p:spPr>
      </p:pic>
    </p:spTree>
    <p:extLst>
      <p:ext uri="{BB962C8B-B14F-4D97-AF65-F5344CB8AC3E}">
        <p14:creationId xmlns:p14="http://schemas.microsoft.com/office/powerpoint/2010/main" val="424539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6172200" cy="4800600"/>
          </a:xfrm>
        </p:spPr>
        <p:txBody>
          <a:bodyPr/>
          <a:lstStyle/>
          <a:p>
            <a:r>
              <a:rPr lang="en-US" dirty="0" smtClean="0"/>
              <a:t>Small “V” shaped sections removed from the ear edge</a:t>
            </a:r>
          </a:p>
          <a:p>
            <a:r>
              <a:rPr lang="en-US" dirty="0" smtClean="0"/>
              <a:t>Notched for animal </a:t>
            </a:r>
            <a:br>
              <a:rPr lang="en-US" dirty="0" smtClean="0"/>
            </a:br>
            <a:r>
              <a:rPr lang="en-US" dirty="0" smtClean="0"/>
              <a:t>health management and husbandry purposes</a:t>
            </a:r>
          </a:p>
          <a:p>
            <a:r>
              <a:rPr lang="en-US" dirty="0" smtClean="0"/>
              <a:t>Common in the swine industry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Ear Notches </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5492" b="6643"/>
          <a:stretch/>
        </p:blipFill>
        <p:spPr>
          <a:xfrm>
            <a:off x="6172200" y="2650468"/>
            <a:ext cx="2514600" cy="2454932"/>
          </a:xfrm>
          <a:prstGeom prst="rect">
            <a:avLst/>
          </a:prstGeom>
          <a:ln w="38100">
            <a:solidFill>
              <a:srgbClr val="17375E"/>
            </a:solidFill>
          </a:ln>
        </p:spPr>
      </p:pic>
    </p:spTree>
    <p:extLst>
      <p:ext uri="{BB962C8B-B14F-4D97-AF65-F5344CB8AC3E}">
        <p14:creationId xmlns:p14="http://schemas.microsoft.com/office/powerpoint/2010/main" val="3889959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6096000" cy="4876800"/>
          </a:xfrm>
        </p:spPr>
        <p:txBody>
          <a:bodyPr>
            <a:normAutofit/>
          </a:bodyPr>
          <a:lstStyle/>
          <a:p>
            <a:r>
              <a:rPr lang="en-US" dirty="0" smtClean="0"/>
              <a:t>Variety available </a:t>
            </a:r>
          </a:p>
          <a:p>
            <a:r>
              <a:rPr lang="en-US" dirty="0" smtClean="0"/>
              <a:t>Plastic hang tags that come in a variety of shapes, sizes and colors </a:t>
            </a:r>
          </a:p>
          <a:p>
            <a:r>
              <a:rPr lang="en-US" dirty="0" smtClean="0"/>
              <a:t>Metal tags (brucellosis)</a:t>
            </a:r>
          </a:p>
          <a:p>
            <a:r>
              <a:rPr lang="en-US" dirty="0" smtClean="0"/>
              <a:t>RFID technology</a:t>
            </a:r>
          </a:p>
          <a:p>
            <a:r>
              <a:rPr lang="en-US" dirty="0" smtClean="0"/>
              <a:t>Ear tags used in cattle, pigs, sheep and goats</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7244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Ear Tags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4827" b="8195"/>
          <a:stretch/>
        </p:blipFill>
        <p:spPr>
          <a:xfrm>
            <a:off x="6235848" y="2279542"/>
            <a:ext cx="2450952" cy="2368658"/>
          </a:xfrm>
          <a:prstGeom prst="rect">
            <a:avLst/>
          </a:prstGeom>
          <a:ln w="38100">
            <a:solidFill>
              <a:srgbClr val="17375E"/>
            </a:solidFill>
          </a:ln>
        </p:spPr>
      </p:pic>
    </p:spTree>
    <p:extLst>
      <p:ext uri="{BB962C8B-B14F-4D97-AF65-F5344CB8AC3E}">
        <p14:creationId xmlns:p14="http://schemas.microsoft.com/office/powerpoint/2010/main" val="499065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Temporary Identification</a:t>
            </a:r>
          </a:p>
          <a:p>
            <a:pPr lvl="1"/>
            <a:r>
              <a:rPr lang="en-US" smtClean="0"/>
              <a:t>Temporary marks made on hide</a:t>
            </a:r>
          </a:p>
          <a:p>
            <a:pPr lvl="1"/>
            <a:r>
              <a:rPr lang="en-US" smtClean="0"/>
              <a:t>Stall cards</a:t>
            </a:r>
          </a:p>
          <a:p>
            <a:pPr lvl="1"/>
            <a:r>
              <a:rPr lang="en-US" smtClean="0"/>
              <a:t>USDA back tags</a:t>
            </a:r>
          </a:p>
          <a:p>
            <a:pPr lvl="1"/>
            <a:r>
              <a:rPr lang="en-US" smtClean="0"/>
              <a:t>Collars </a:t>
            </a:r>
            <a:endParaRPr lang="en-US" dirty="0" smtClean="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Temporary Identification</a:t>
            </a:r>
            <a:endParaRPr lang="en-US" dirty="0"/>
          </a:p>
        </p:txBody>
      </p:sp>
    </p:spTree>
    <p:extLst>
      <p:ext uri="{BB962C8B-B14F-4D97-AF65-F5344CB8AC3E}">
        <p14:creationId xmlns:p14="http://schemas.microsoft.com/office/powerpoint/2010/main" val="1963545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6553200" cy="5105400"/>
          </a:xfrm>
        </p:spPr>
        <p:txBody>
          <a:bodyPr/>
          <a:lstStyle/>
          <a:p>
            <a:r>
              <a:rPr lang="en-US" dirty="0" smtClean="0"/>
              <a:t>Temporary markings can be made on hide with:</a:t>
            </a:r>
          </a:p>
          <a:p>
            <a:pPr lvl="1"/>
            <a:r>
              <a:rPr lang="en-US" dirty="0" smtClean="0"/>
              <a:t>Chalk, wax pen, permanent marker or a paint brand</a:t>
            </a:r>
          </a:p>
          <a:p>
            <a:r>
              <a:rPr lang="en-US" dirty="0" smtClean="0"/>
              <a:t>Commonly used during vaccination or other health care procedures </a:t>
            </a:r>
          </a:p>
          <a:p>
            <a:r>
              <a:rPr lang="en-US" dirty="0" smtClean="0"/>
              <a:t>Commonly used in cattle, swine, and small ruminants </a:t>
            </a:r>
          </a:p>
          <a:p>
            <a:pPr lvl="1"/>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Temporary Marks on Hide</a:t>
            </a:r>
            <a:endParaRPr lang="en-US" dirty="0"/>
          </a:p>
        </p:txBody>
      </p:sp>
      <p:pic>
        <p:nvPicPr>
          <p:cNvPr id="6" name="Picture 5"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6646" y="2209800"/>
            <a:ext cx="2212873" cy="2295856"/>
          </a:xfrm>
          <a:prstGeom prst="rect">
            <a:avLst/>
          </a:prstGeom>
          <a:ln w="38100">
            <a:solidFill>
              <a:srgbClr val="17375E"/>
            </a:solidFill>
          </a:ln>
        </p:spPr>
      </p:pic>
    </p:spTree>
    <p:extLst>
      <p:ext uri="{BB962C8B-B14F-4D97-AF65-F5344CB8AC3E}">
        <p14:creationId xmlns:p14="http://schemas.microsoft.com/office/powerpoint/2010/main" val="80679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Syringes, </a:t>
            </a:r>
            <a:r>
              <a:rPr lang="en-US" dirty="0"/>
              <a:t>needles and other </a:t>
            </a:r>
            <a:r>
              <a:rPr lang="en-US" dirty="0" smtClean="0"/>
              <a:t>vaccine delivery </a:t>
            </a:r>
            <a:r>
              <a:rPr lang="en-US" dirty="0"/>
              <a:t>systems</a:t>
            </a:r>
          </a:p>
          <a:p>
            <a:r>
              <a:rPr lang="en-US" dirty="0"/>
              <a:t>Animal identification</a:t>
            </a:r>
          </a:p>
          <a:p>
            <a:r>
              <a:rPr lang="en-US" dirty="0"/>
              <a:t>Record keeping</a:t>
            </a:r>
          </a:p>
        </p:txBody>
      </p:sp>
      <p:sp>
        <p:nvSpPr>
          <p:cNvPr id="3" name="Date Placeholder 2"/>
          <p:cNvSpPr>
            <a:spLocks noGrp="1"/>
          </p:cNvSpPr>
          <p:nvPr>
            <p:ph type="dt" sz="half" idx="2"/>
          </p:nvPr>
        </p:nvSpPr>
        <p:spPr/>
        <p:txBody>
          <a:bodyPr/>
          <a:lstStyle/>
          <a:p>
            <a:pPr algn="r"/>
            <a:r>
              <a:rPr lang="en-US" dirty="0" smtClean="0"/>
              <a:t>USDA APHIS and CFSPH</a:t>
            </a:r>
            <a:endParaRPr lang="en-US" dirty="0"/>
          </a:p>
        </p:txBody>
      </p:sp>
      <p:sp>
        <p:nvSpPr>
          <p:cNvPr id="4" name="Footer Placeholder 3"/>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5" name="Title 4"/>
          <p:cNvSpPr>
            <a:spLocks noGrp="1"/>
          </p:cNvSpPr>
          <p:nvPr>
            <p:ph type="title"/>
          </p:nvPr>
        </p:nvSpPr>
        <p:spPr/>
        <p:txBody>
          <a:bodyPr/>
          <a:lstStyle/>
          <a:p>
            <a:r>
              <a:rPr lang="en-US" dirty="0" smtClean="0"/>
              <a:t>This Presentation</a:t>
            </a:r>
            <a:endParaRPr lang="en-US" dirty="0"/>
          </a:p>
        </p:txBody>
      </p:sp>
    </p:spTree>
    <p:extLst>
      <p:ext uri="{BB962C8B-B14F-4D97-AF65-F5344CB8AC3E}">
        <p14:creationId xmlns:p14="http://schemas.microsoft.com/office/powerpoint/2010/main" val="45452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Simple document attached to a stall, animal enclosure or pen with animal information</a:t>
            </a:r>
          </a:p>
          <a:p>
            <a:r>
              <a:rPr lang="en-US" smtClean="0"/>
              <a:t>Contain a complete physical description</a:t>
            </a:r>
          </a:p>
          <a:p>
            <a:r>
              <a:rPr lang="en-US" smtClean="0"/>
              <a:t>Could contain a photo</a:t>
            </a:r>
          </a:p>
          <a:p>
            <a:r>
              <a:rPr lang="en-US" smtClean="0"/>
              <a:t>Commonly used in horses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Stall Cards</a:t>
            </a:r>
            <a:endParaRPr lang="en-US" dirty="0"/>
          </a:p>
        </p:txBody>
      </p:sp>
    </p:spTree>
    <p:extLst>
      <p:ext uri="{BB962C8B-B14F-4D97-AF65-F5344CB8AC3E}">
        <p14:creationId xmlns:p14="http://schemas.microsoft.com/office/powerpoint/2010/main" val="958236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5715000" cy="5029200"/>
          </a:xfrm>
        </p:spPr>
        <p:txBody>
          <a:bodyPr/>
          <a:lstStyle/>
          <a:p>
            <a:r>
              <a:rPr lang="en-US" dirty="0" smtClean="0"/>
              <a:t>A sticky tag placed on the animal’s back, often referred to as an auction or hip tag</a:t>
            </a:r>
          </a:p>
          <a:p>
            <a:r>
              <a:rPr lang="en-US" dirty="0" smtClean="0"/>
              <a:t>Very temporary, often used with other forms of identification </a:t>
            </a:r>
          </a:p>
          <a:p>
            <a:r>
              <a:rPr lang="en-US" dirty="0" smtClean="0"/>
              <a:t>Commonly used in swine, cattle and goats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USDA Backtags</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0800" y="2057400"/>
            <a:ext cx="2257740" cy="2381583"/>
          </a:xfrm>
          <a:prstGeom prst="rect">
            <a:avLst/>
          </a:prstGeom>
          <a:ln w="38100">
            <a:solidFill>
              <a:srgbClr val="17375E"/>
            </a:solidFill>
          </a:ln>
        </p:spPr>
      </p:pic>
    </p:spTree>
    <p:extLst>
      <p:ext uri="{BB962C8B-B14F-4D97-AF65-F5344CB8AC3E}">
        <p14:creationId xmlns:p14="http://schemas.microsoft.com/office/powerpoint/2010/main" val="352552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5791200" cy="4800600"/>
          </a:xfrm>
        </p:spPr>
        <p:txBody>
          <a:bodyPr/>
          <a:lstStyle/>
          <a:p>
            <a:r>
              <a:rPr lang="en-US" dirty="0" smtClean="0"/>
              <a:t>Collars or neck straps are similar to dog collars</a:t>
            </a:r>
          </a:p>
          <a:p>
            <a:pPr lvl="1"/>
            <a:r>
              <a:rPr lang="en-US" dirty="0" smtClean="0"/>
              <a:t>Larger, with identification </a:t>
            </a:r>
          </a:p>
          <a:p>
            <a:r>
              <a:rPr lang="en-US" dirty="0" smtClean="0"/>
              <a:t>Used with visually identifiable number or radio-frequency device</a:t>
            </a:r>
          </a:p>
          <a:p>
            <a:r>
              <a:rPr lang="en-US" dirty="0" smtClean="0"/>
              <a:t>Commonly used on dairy cows and dairy goats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Collars or Neck Straps </a:t>
            </a:r>
            <a:endParaRPr lang="en-US" dirty="0"/>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00801" y="1983261"/>
            <a:ext cx="2324746" cy="2534497"/>
          </a:xfrm>
          <a:prstGeom prst="rect">
            <a:avLst/>
          </a:prstGeom>
          <a:noFill/>
          <a:ln w="38100">
            <a:solidFill>
              <a:srgbClr val="17375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71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Keeping</a:t>
            </a:r>
          </a:p>
        </p:txBody>
      </p:sp>
      <p:sp>
        <p:nvSpPr>
          <p:cNvPr id="3" name="Date Placeholder 2"/>
          <p:cNvSpPr>
            <a:spLocks noGrp="1"/>
          </p:cNvSpPr>
          <p:nvPr>
            <p:ph type="dt" sz="half" idx="10"/>
          </p:nvPr>
        </p:nvSpPr>
        <p:spPr/>
        <p:txBody>
          <a:bodyPr/>
          <a:lstStyle/>
          <a:p>
            <a:pPr algn="r"/>
            <a:r>
              <a:rPr lang="en-US" smtClean="0"/>
              <a:t>USDA APHIS and CFSPH</a:t>
            </a:r>
            <a:endParaRPr lang="en-US" dirty="0"/>
          </a:p>
        </p:txBody>
      </p:sp>
      <p:sp>
        <p:nvSpPr>
          <p:cNvPr id="4" name="Footer Placeholder 3"/>
          <p:cNvSpPr>
            <a:spLocks noGrp="1"/>
          </p:cNvSpPr>
          <p:nvPr>
            <p:ph type="ftr" sz="quarter" idx="11"/>
          </p:nvPr>
        </p:nvSpPr>
        <p:spPr>
          <a:xfrm>
            <a:off x="457200" y="6356350"/>
            <a:ext cx="47244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Tree>
    <p:extLst>
      <p:ext uri="{BB962C8B-B14F-4D97-AF65-F5344CB8AC3E}">
        <p14:creationId xmlns:p14="http://schemas.microsoft.com/office/powerpoint/2010/main" val="1918279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420100" cy="4953000"/>
          </a:xfrm>
        </p:spPr>
        <p:txBody>
          <a:bodyPr>
            <a:normAutofit/>
          </a:bodyPr>
          <a:lstStyle/>
          <a:p>
            <a:r>
              <a:rPr lang="en-US" dirty="0" smtClean="0"/>
              <a:t>Individual animal or group identification</a:t>
            </a:r>
          </a:p>
          <a:p>
            <a:pPr lvl="1"/>
            <a:r>
              <a:rPr lang="en-US" dirty="0" smtClean="0"/>
              <a:t>Devices and number(s)</a:t>
            </a:r>
          </a:p>
          <a:p>
            <a:r>
              <a:rPr lang="en-US" dirty="0" smtClean="0"/>
              <a:t>Owner’s name and </a:t>
            </a:r>
            <a:br>
              <a:rPr lang="en-US" dirty="0" smtClean="0"/>
            </a:br>
            <a:r>
              <a:rPr lang="en-US" dirty="0" smtClean="0"/>
              <a:t>mailing address</a:t>
            </a:r>
          </a:p>
          <a:p>
            <a:r>
              <a:rPr lang="en-US" dirty="0" smtClean="0"/>
              <a:t>Signalment</a:t>
            </a:r>
          </a:p>
          <a:p>
            <a:pPr lvl="1"/>
            <a:r>
              <a:rPr lang="en-US" dirty="0" smtClean="0"/>
              <a:t>Species, age, sex, breed</a:t>
            </a:r>
          </a:p>
          <a:p>
            <a:r>
              <a:rPr lang="en-US" dirty="0" smtClean="0"/>
              <a:t>Vaccination date </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Vaccination Record </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4654" b="5786"/>
          <a:stretch/>
        </p:blipFill>
        <p:spPr>
          <a:xfrm>
            <a:off x="5867400" y="2057400"/>
            <a:ext cx="2833259" cy="2819400"/>
          </a:xfrm>
          <a:prstGeom prst="rect">
            <a:avLst/>
          </a:prstGeom>
          <a:ln w="38100">
            <a:solidFill>
              <a:srgbClr val="17375E"/>
            </a:solidFill>
          </a:ln>
        </p:spPr>
      </p:pic>
    </p:spTree>
    <p:extLst>
      <p:ext uri="{BB962C8B-B14F-4D97-AF65-F5344CB8AC3E}">
        <p14:creationId xmlns:p14="http://schemas.microsoft.com/office/powerpoint/2010/main" val="3129251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Vaccination route and anatomical site</a:t>
            </a:r>
          </a:p>
          <a:p>
            <a:r>
              <a:rPr lang="en-US" dirty="0" smtClean="0"/>
              <a:t>Vaccine information</a:t>
            </a:r>
          </a:p>
          <a:p>
            <a:pPr lvl="1"/>
            <a:r>
              <a:rPr lang="en-US" dirty="0" smtClean="0"/>
              <a:t>Brand or manufacturer</a:t>
            </a:r>
          </a:p>
          <a:p>
            <a:pPr lvl="1"/>
            <a:r>
              <a:rPr lang="en-US" dirty="0" smtClean="0"/>
              <a:t>Product name or number</a:t>
            </a:r>
          </a:p>
          <a:p>
            <a:pPr lvl="1"/>
            <a:r>
              <a:rPr lang="en-US" dirty="0" smtClean="0"/>
              <a:t>Lot number</a:t>
            </a:r>
          </a:p>
          <a:p>
            <a:pPr lvl="1"/>
            <a:r>
              <a:rPr lang="en-US" dirty="0" smtClean="0"/>
              <a:t>Expiration date</a:t>
            </a:r>
          </a:p>
          <a:p>
            <a:r>
              <a:rPr lang="en-US" dirty="0" smtClean="0"/>
              <a:t>Withdrawal date (for food-producing animals)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Vaccination Record </a:t>
            </a:r>
            <a:endParaRPr lang="en-US" dirty="0"/>
          </a:p>
        </p:txBody>
      </p:sp>
    </p:spTree>
    <p:extLst>
      <p:ext uri="{BB962C8B-B14F-4D97-AF65-F5344CB8AC3E}">
        <p14:creationId xmlns:p14="http://schemas.microsoft.com/office/powerpoint/2010/main" val="3085771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52400" y="1295400"/>
            <a:ext cx="5562600" cy="4953000"/>
          </a:xfrm>
        </p:spPr>
        <p:txBody>
          <a:bodyPr>
            <a:normAutofit/>
          </a:bodyPr>
          <a:lstStyle/>
          <a:p>
            <a:r>
              <a:rPr lang="en-US" sz="2400" dirty="0" smtClean="0"/>
              <a:t>FAD </a:t>
            </a:r>
            <a:r>
              <a:rPr lang="en-US" sz="2400" dirty="0" err="1" smtClean="0"/>
              <a:t>PReP</a:t>
            </a:r>
            <a:r>
              <a:rPr lang="en-US" sz="2400" dirty="0" smtClean="0"/>
              <a:t>/NAHEMS Guidelines: Vaccination for Contagious Diseases</a:t>
            </a:r>
          </a:p>
          <a:p>
            <a:pPr lvl="1"/>
            <a:r>
              <a:rPr lang="en-US" sz="2000" dirty="0">
                <a:hlinkClick r:id="rId3"/>
              </a:rPr>
              <a:t>http://</a:t>
            </a:r>
            <a:r>
              <a:rPr lang="en-US" sz="2000" dirty="0" smtClean="0">
                <a:hlinkClick r:id="rId3"/>
              </a:rPr>
              <a:t>www.aphis.usda.gov/fadprep</a:t>
            </a:r>
            <a:r>
              <a:rPr lang="en-US" sz="2000" dirty="0" smtClean="0"/>
              <a:t> </a:t>
            </a:r>
          </a:p>
          <a:p>
            <a:r>
              <a:rPr lang="en-US" sz="2400" dirty="0" smtClean="0"/>
              <a:t>Vaccination for Contagious Diseases web-base training module</a:t>
            </a:r>
          </a:p>
          <a:p>
            <a:pPr lvl="1"/>
            <a:r>
              <a:rPr lang="en-US" sz="2000" dirty="0" smtClean="0">
                <a:hlinkClick r:id="rId4"/>
              </a:rPr>
              <a:t>http://</a:t>
            </a:r>
            <a:r>
              <a:rPr lang="en-US" sz="2000" dirty="0">
                <a:hlinkClick r:id="rId4"/>
              </a:rPr>
              <a:t>naherc.sws.iastate.edu/</a:t>
            </a:r>
            <a:endParaRPr lang="en-US" sz="2000" dirty="0"/>
          </a:p>
          <a:p>
            <a:endParaRPr lang="en-US" dirty="0" smtClean="0"/>
          </a:p>
          <a:p>
            <a:endParaRPr lang="en-US" dirty="0" smtClean="0"/>
          </a:p>
          <a:p>
            <a:endParaRPr lang="en-US" dirty="0"/>
          </a:p>
        </p:txBody>
      </p:sp>
      <p:sp>
        <p:nvSpPr>
          <p:cNvPr id="2" name="Date Placeholder 1"/>
          <p:cNvSpPr>
            <a:spLocks noGrp="1"/>
          </p:cNvSpPr>
          <p:nvPr>
            <p:ph type="dt" sz="half" idx="2"/>
          </p:nvPr>
        </p:nvSpPr>
        <p:spPr/>
        <p:txBody>
          <a:bodyPr/>
          <a:lstStyle/>
          <a:p>
            <a:pPr algn="r"/>
            <a:r>
              <a:rPr lang="en-US" smtClean="0"/>
              <a:t>USDA APHIS and CFSPH</a:t>
            </a:r>
            <a:endParaRPr lang="en-US" dirty="0"/>
          </a:p>
        </p:txBody>
      </p:sp>
      <p:sp>
        <p:nvSpPr>
          <p:cNvPr id="60419" name="Footer Placeholder 3"/>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9937" name="Title 1"/>
          <p:cNvSpPr>
            <a:spLocks noGrp="1"/>
          </p:cNvSpPr>
          <p:nvPr>
            <p:ph type="title"/>
          </p:nvPr>
        </p:nvSpPr>
        <p:spPr/>
        <p:txBody>
          <a:bodyPr/>
          <a:lstStyle/>
          <a:p>
            <a:r>
              <a:rPr lang="en-US" smtClean="0"/>
              <a:t>For More Information</a:t>
            </a:r>
            <a:endParaRPr lang="en-US" dirty="0" smtClean="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715000" y="1600200"/>
            <a:ext cx="3050077" cy="3947159"/>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776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457200" y="1295400"/>
            <a:ext cx="5257800" cy="4953000"/>
          </a:xfrm>
        </p:spPr>
        <p:txBody>
          <a:bodyPr>
            <a:normAutofit fontScale="92500" lnSpcReduction="20000"/>
          </a:bodyPr>
          <a:lstStyle/>
          <a:p>
            <a:pPr marL="0" indent="0">
              <a:buNone/>
            </a:pPr>
            <a:r>
              <a:rPr lang="en-US" sz="2400" dirty="0" smtClean="0"/>
              <a:t>Authors (CFSPH)</a:t>
            </a:r>
          </a:p>
          <a:p>
            <a:r>
              <a:rPr lang="en-US" sz="2000" dirty="0" smtClean="0"/>
              <a:t>Jim Roth, DVM, PhD, DACVM</a:t>
            </a:r>
          </a:p>
          <a:p>
            <a:r>
              <a:rPr lang="en-US" sz="2000" dirty="0" smtClean="0"/>
              <a:t>Amber </a:t>
            </a:r>
            <a:r>
              <a:rPr lang="en-US" sz="2000" dirty="0" err="1" smtClean="0"/>
              <a:t>Stumbaugh</a:t>
            </a:r>
            <a:r>
              <a:rPr lang="en-US" sz="2000" dirty="0" smtClean="0"/>
              <a:t>, MS</a:t>
            </a:r>
          </a:p>
          <a:p>
            <a:r>
              <a:rPr lang="en-US" sz="2000" dirty="0" smtClean="0"/>
              <a:t>Anna </a:t>
            </a:r>
            <a:r>
              <a:rPr lang="en-US" sz="2000" dirty="0" err="1" smtClean="0"/>
              <a:t>Rovid-Spickler</a:t>
            </a:r>
            <a:r>
              <a:rPr lang="en-US" sz="2000" dirty="0" smtClean="0"/>
              <a:t>, DVM, PhD</a:t>
            </a:r>
          </a:p>
          <a:p>
            <a:r>
              <a:rPr lang="en-US" sz="2000" dirty="0" smtClean="0"/>
              <a:t>Danelle Bickett-Weddle, DVM, MPH, PhD, DACVPM</a:t>
            </a:r>
          </a:p>
          <a:p>
            <a:r>
              <a:rPr lang="en-US" sz="2000" dirty="0"/>
              <a:t>Janice Mogan, DVM</a:t>
            </a:r>
          </a:p>
          <a:p>
            <a:r>
              <a:rPr lang="en-US" sz="2000" dirty="0"/>
              <a:t>Heather Allen, PhD, MPA</a:t>
            </a:r>
          </a:p>
          <a:p>
            <a:r>
              <a:rPr lang="en-US" sz="2000" dirty="0" err="1"/>
              <a:t>Shaine</a:t>
            </a:r>
            <a:r>
              <a:rPr lang="en-US" sz="2000" dirty="0"/>
              <a:t> </a:t>
            </a:r>
            <a:r>
              <a:rPr lang="en-US" sz="2000" dirty="0" err="1"/>
              <a:t>DeVoe</a:t>
            </a:r>
            <a:endParaRPr lang="en-US" sz="2000" dirty="0"/>
          </a:p>
          <a:p>
            <a:pPr marL="0" indent="0">
              <a:buNone/>
            </a:pPr>
            <a:r>
              <a:rPr lang="en-US" sz="2400" dirty="0" smtClean="0"/>
              <a:t>Reviewers </a:t>
            </a:r>
            <a:r>
              <a:rPr lang="en-US" sz="2400" dirty="0"/>
              <a:t>(USDA) </a:t>
            </a:r>
          </a:p>
          <a:p>
            <a:r>
              <a:rPr lang="en-US" sz="2000" dirty="0"/>
              <a:t>John Zack, DVM</a:t>
            </a:r>
          </a:p>
          <a:p>
            <a:r>
              <a:rPr lang="en-US" sz="2000" dirty="0" smtClean="0"/>
              <a:t>Patricia Foley, DVM, PhD</a:t>
            </a:r>
          </a:p>
          <a:p>
            <a:r>
              <a:rPr lang="en-US" sz="2000" dirty="0" smtClean="0"/>
              <a:t>R</a:t>
            </a:r>
            <a:r>
              <a:rPr lang="en-US" sz="2000" dirty="0"/>
              <a:t>. Alex Thompson, DVM, </a:t>
            </a:r>
            <a:r>
              <a:rPr lang="en-US" sz="2000" dirty="0" smtClean="0"/>
              <a:t>PhD</a:t>
            </a:r>
          </a:p>
          <a:p>
            <a:r>
              <a:rPr lang="en-US" sz="2000" dirty="0" smtClean="0"/>
              <a:t>John </a:t>
            </a:r>
            <a:r>
              <a:rPr lang="en-US" sz="2000" dirty="0" err="1"/>
              <a:t>Wiemers</a:t>
            </a:r>
            <a:r>
              <a:rPr lang="en-US" sz="2000" dirty="0"/>
              <a:t>, DVM, MS </a:t>
            </a:r>
          </a:p>
          <a:p>
            <a:endParaRPr lang="en-US" sz="2000" dirty="0"/>
          </a:p>
          <a:p>
            <a:pPr marL="0" indent="0">
              <a:buNone/>
            </a:pPr>
            <a:endParaRPr lang="en-US" sz="2000" dirty="0" smtClean="0"/>
          </a:p>
          <a:p>
            <a:endParaRPr lang="en-US" dirty="0" smtClean="0"/>
          </a:p>
          <a:p>
            <a:endParaRPr lang="en-US" dirty="0" smtClean="0"/>
          </a:p>
          <a:p>
            <a:endParaRPr lang="en-US" dirty="0"/>
          </a:p>
        </p:txBody>
      </p:sp>
      <p:sp>
        <p:nvSpPr>
          <p:cNvPr id="2" name="Date Placeholder 1"/>
          <p:cNvSpPr>
            <a:spLocks noGrp="1"/>
          </p:cNvSpPr>
          <p:nvPr>
            <p:ph type="dt" sz="half" idx="2"/>
          </p:nvPr>
        </p:nvSpPr>
        <p:spPr/>
        <p:txBody>
          <a:bodyPr/>
          <a:lstStyle/>
          <a:p>
            <a:pPr algn="r"/>
            <a:r>
              <a:rPr lang="en-US" smtClean="0"/>
              <a:t>USDA APHIS and CFSPH</a:t>
            </a:r>
            <a:endParaRPr lang="en-US" dirty="0"/>
          </a:p>
        </p:txBody>
      </p:sp>
      <p:sp>
        <p:nvSpPr>
          <p:cNvPr id="60419" name="Footer Placeholder 3"/>
          <p:cNvSpPr>
            <a:spLocks noGrp="1"/>
          </p:cNvSpPr>
          <p:nvPr>
            <p:ph type="ftr" sz="quarter" idx="3"/>
          </p:nvPr>
        </p:nvSpPr>
        <p:spPr>
          <a:xfrm>
            <a:off x="457200" y="6356350"/>
            <a:ext cx="48768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9937" name="Title 1"/>
          <p:cNvSpPr>
            <a:spLocks noGrp="1"/>
          </p:cNvSpPr>
          <p:nvPr>
            <p:ph type="title"/>
          </p:nvPr>
        </p:nvSpPr>
        <p:spPr/>
        <p:txBody>
          <a:bodyPr/>
          <a:lstStyle/>
          <a:p>
            <a:r>
              <a:rPr lang="en-US" dirty="0" smtClean="0"/>
              <a:t>Guidelines Content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15000" y="1600200"/>
            <a:ext cx="3050077" cy="3947159"/>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445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ctrTitle"/>
          </p:nvPr>
        </p:nvSpPr>
        <p:spPr>
          <a:xfrm>
            <a:off x="1143000" y="457200"/>
            <a:ext cx="7772400" cy="1470025"/>
          </a:xfrm>
        </p:spPr>
        <p:txBody>
          <a:bodyPr/>
          <a:lstStyle/>
          <a:p>
            <a:r>
              <a:rPr lang="en-US" dirty="0" smtClean="0"/>
              <a:t>Acknowledgments</a:t>
            </a:r>
            <a:endParaRPr lang="en-US" dirty="0"/>
          </a:p>
        </p:txBody>
      </p:sp>
      <p:sp>
        <p:nvSpPr>
          <p:cNvPr id="883715" name="Rectangle 3"/>
          <p:cNvSpPr>
            <a:spLocks noGrp="1" noChangeArrowheads="1"/>
          </p:cNvSpPr>
          <p:nvPr>
            <p:ph type="subTitle" idx="1"/>
          </p:nvPr>
        </p:nvSpPr>
        <p:spPr>
          <a:xfrm>
            <a:off x="1066800" y="2133600"/>
            <a:ext cx="7239000" cy="3200400"/>
          </a:xfrm>
        </p:spPr>
        <p:txBody>
          <a:bodyPr>
            <a:noAutofit/>
          </a:bodyPr>
          <a:lstStyle/>
          <a:p>
            <a:pPr>
              <a:lnSpc>
                <a:spcPts val="4500"/>
              </a:lnSpc>
              <a:spcBef>
                <a:spcPts val="1200"/>
              </a:spcBef>
              <a:spcAft>
                <a:spcPts val="1200"/>
              </a:spcAft>
            </a:pPr>
            <a:r>
              <a:rPr lang="en-US" sz="2800" dirty="0" smtClean="0"/>
              <a:t>Development of this presentation was by the Center for Food Security and Public Health at Iowa State University through funding from </a:t>
            </a:r>
            <a:r>
              <a:rPr lang="en-US" sz="2800" dirty="0"/>
              <a:t>the </a:t>
            </a:r>
            <a:r>
              <a:rPr lang="en-US" sz="2800" dirty="0" smtClean="0"/>
              <a:t>USDA APHIS </a:t>
            </a:r>
            <a:r>
              <a:rPr lang="en-US" sz="2800" dirty="0"/>
              <a:t>Veterinary </a:t>
            </a:r>
            <a:r>
              <a:rPr lang="en-US" sz="2800" dirty="0" smtClean="0"/>
              <a:t>Services</a:t>
            </a:r>
            <a:endParaRPr lang="en-US" sz="2800" dirty="0"/>
          </a:p>
        </p:txBody>
      </p:sp>
      <p:sp>
        <p:nvSpPr>
          <p:cNvPr id="12" name="Rectangle 3"/>
          <p:cNvSpPr txBox="1">
            <a:spLocks noChangeArrowheads="1"/>
          </p:cNvSpPr>
          <p:nvPr/>
        </p:nvSpPr>
        <p:spPr>
          <a:xfrm>
            <a:off x="1219200" y="5486400"/>
            <a:ext cx="7239000" cy="838200"/>
          </a:xfrm>
          <a:prstGeom prst="rect">
            <a:avLst/>
          </a:prstGeom>
        </p:spPr>
        <p:txBody>
          <a:bodyPr vert="horz" lIns="91440" tIns="45720" rIns="91440" bIns="45720" rtlCol="0">
            <a:normAutofit fontScale="25000" lnSpcReduction="20000"/>
          </a:bodyPr>
          <a:lstStyle/>
          <a:p>
            <a:pPr algn="ctr">
              <a:lnSpc>
                <a:spcPct val="170000"/>
              </a:lnSpc>
              <a:spcBef>
                <a:spcPct val="20000"/>
              </a:spcBef>
              <a:buClr>
                <a:srgbClr val="F47D5A"/>
              </a:buClr>
              <a:buSzPct val="100000"/>
              <a:buFont typeface="Verdana" pitchFamily="34" charset="0"/>
              <a:buNone/>
              <a:defRPr/>
            </a:pPr>
            <a:endParaRPr lang="en-US" sz="3200" dirty="0" smtClean="0">
              <a:solidFill>
                <a:prstClr val="black">
                  <a:lumMod val="85000"/>
                  <a:lumOff val="15000"/>
                </a:prstClr>
              </a:solidFill>
              <a:latin typeface="Verdana" pitchFamily="34" charset="0"/>
            </a:endParaRPr>
          </a:p>
          <a:p>
            <a:pPr>
              <a:lnSpc>
                <a:spcPct val="170000"/>
              </a:lnSpc>
              <a:buClr>
                <a:srgbClr val="F47D5A"/>
              </a:buClr>
              <a:buSzPct val="100000"/>
              <a:buFont typeface="Verdana" pitchFamily="34" charset="0"/>
              <a:buNone/>
              <a:defRPr/>
            </a:pPr>
            <a:r>
              <a:rPr lang="en-US" sz="4800" dirty="0" smtClean="0">
                <a:solidFill>
                  <a:prstClr val="black">
                    <a:lumMod val="85000"/>
                    <a:lumOff val="15000"/>
                  </a:prstClr>
                </a:solidFill>
                <a:latin typeface="Verdana" pitchFamily="34" charset="0"/>
              </a:rPr>
              <a:t>PPT Author: Patricia Futoma, Veterinary Student	</a:t>
            </a:r>
          </a:p>
          <a:p>
            <a:pPr>
              <a:lnSpc>
                <a:spcPct val="170000"/>
              </a:lnSpc>
              <a:buClr>
                <a:srgbClr val="F47D5A"/>
              </a:buClr>
              <a:buSzPct val="100000"/>
              <a:buFont typeface="Verdana" pitchFamily="34" charset="0"/>
              <a:buNone/>
              <a:defRPr/>
            </a:pPr>
            <a:r>
              <a:rPr lang="en-US" sz="4800" dirty="0" smtClean="0">
                <a:solidFill>
                  <a:prstClr val="black">
                    <a:lumMod val="85000"/>
                    <a:lumOff val="15000"/>
                  </a:prstClr>
                </a:solidFill>
                <a:latin typeface="Verdana" pitchFamily="34" charset="0"/>
              </a:rPr>
              <a:t>Reviewers: Cheryl L. Eia, </a:t>
            </a:r>
            <a:r>
              <a:rPr lang="en-US" sz="4800" smtClean="0">
                <a:solidFill>
                  <a:prstClr val="black">
                    <a:lumMod val="85000"/>
                    <a:lumOff val="15000"/>
                  </a:prstClr>
                </a:solidFill>
                <a:latin typeface="Verdana" pitchFamily="34" charset="0"/>
              </a:rPr>
              <a:t>JD, DVM, MPH</a:t>
            </a:r>
            <a:r>
              <a:rPr lang="en-US" sz="4800" dirty="0" smtClean="0">
                <a:solidFill>
                  <a:prstClr val="black">
                    <a:lumMod val="85000"/>
                    <a:lumOff val="15000"/>
                  </a:prstClr>
                </a:solidFill>
                <a:latin typeface="Verdana" pitchFamily="34" charset="0"/>
              </a:rPr>
              <a:t>; Janice Mogan, DVM</a:t>
            </a:r>
            <a:endParaRPr lang="en-US" sz="3200" dirty="0">
              <a:solidFill>
                <a:prstClr val="black">
                  <a:lumMod val="85000"/>
                  <a:lumOff val="15000"/>
                </a:prstClr>
              </a:solidFill>
              <a:latin typeface="Verdana" pitchFamily="34" charset="0"/>
            </a:endParaRPr>
          </a:p>
        </p:txBody>
      </p:sp>
    </p:spTree>
    <p:extLst>
      <p:ext uri="{BB962C8B-B14F-4D97-AF65-F5344CB8AC3E}">
        <p14:creationId xmlns:p14="http://schemas.microsoft.com/office/powerpoint/2010/main" val="129249889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Syringes, Needles and Other Delivery Systems </a:t>
            </a:r>
          </a:p>
        </p:txBody>
      </p:sp>
      <p:sp>
        <p:nvSpPr>
          <p:cNvPr id="3" name="Date Placeholder 2"/>
          <p:cNvSpPr>
            <a:spLocks noGrp="1"/>
          </p:cNvSpPr>
          <p:nvPr>
            <p:ph type="dt" sz="half" idx="10"/>
          </p:nvPr>
        </p:nvSpPr>
        <p:spPr/>
        <p:txBody>
          <a:bodyPr/>
          <a:lstStyle/>
          <a:p>
            <a:pPr algn="r"/>
            <a:r>
              <a:rPr lang="en-US" smtClean="0"/>
              <a:t>USDA APHIS and CFSPH</a:t>
            </a:r>
            <a:endParaRPr lang="en-US" dirty="0"/>
          </a:p>
        </p:txBody>
      </p:sp>
      <p:sp>
        <p:nvSpPr>
          <p:cNvPr id="4" name="Footer Placeholder 3"/>
          <p:cNvSpPr>
            <a:spLocks noGrp="1"/>
          </p:cNvSpPr>
          <p:nvPr>
            <p:ph type="ftr" sz="quarter" idx="11"/>
          </p:nvPr>
        </p:nvSpPr>
        <p:spPr>
          <a:xfrm>
            <a:off x="457200" y="6356350"/>
            <a:ext cx="4648200" cy="365125"/>
          </a:xfrm>
        </p:spPr>
        <p:txBody>
          <a:bodyPr/>
          <a:lstStyle/>
          <a:p>
            <a:pPr algn="l"/>
            <a:r>
              <a:rPr lang="en-US" smtClean="0"/>
              <a:t>FAD PReP/NAHEMS Guidelines: Vaccination of Contagious Diseases-Deliver/ID/Record</a:t>
            </a:r>
            <a:endParaRPr lang="en-US" dirty="0"/>
          </a:p>
        </p:txBody>
      </p:sp>
    </p:spTree>
    <p:extLst>
      <p:ext uri="{BB962C8B-B14F-4D97-AF65-F5344CB8AC3E}">
        <p14:creationId xmlns:p14="http://schemas.microsoft.com/office/powerpoint/2010/main" val="969825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6017622" cy="4953000"/>
          </a:xfrm>
        </p:spPr>
        <p:txBody>
          <a:bodyPr>
            <a:normAutofit lnSpcReduction="10000"/>
          </a:bodyPr>
          <a:lstStyle/>
          <a:p>
            <a:r>
              <a:rPr lang="en-US" dirty="0" smtClean="0"/>
              <a:t>Single use disposable syringes</a:t>
            </a:r>
          </a:p>
          <a:p>
            <a:pPr lvl="1"/>
            <a:r>
              <a:rPr lang="en-US" dirty="0" smtClean="0"/>
              <a:t>Discard after single use</a:t>
            </a:r>
          </a:p>
          <a:p>
            <a:pPr lvl="1"/>
            <a:r>
              <a:rPr lang="en-US" dirty="0" smtClean="0"/>
              <a:t>Small groups</a:t>
            </a:r>
          </a:p>
          <a:p>
            <a:r>
              <a:rPr lang="en-US" dirty="0" smtClean="0"/>
              <a:t>Automatic multi-dose syringes</a:t>
            </a:r>
          </a:p>
          <a:p>
            <a:pPr lvl="1"/>
            <a:r>
              <a:rPr lang="en-US" dirty="0" smtClean="0"/>
              <a:t>Large groups </a:t>
            </a:r>
          </a:p>
          <a:p>
            <a:r>
              <a:rPr lang="en-US" dirty="0" smtClean="0"/>
              <a:t>Bottle-mount or draw-off syringes </a:t>
            </a:r>
          </a:p>
          <a:p>
            <a:pPr lvl="1"/>
            <a:r>
              <a:rPr lang="en-US" dirty="0" smtClean="0"/>
              <a:t>Large groups</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7244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2" name="Title 1"/>
          <p:cNvSpPr>
            <a:spLocks noGrp="1"/>
          </p:cNvSpPr>
          <p:nvPr>
            <p:ph type="title"/>
          </p:nvPr>
        </p:nvSpPr>
        <p:spPr/>
        <p:txBody>
          <a:bodyPr/>
          <a:lstStyle/>
          <a:p>
            <a:r>
              <a:rPr lang="en-US" smtClean="0"/>
              <a:t>Syringes and Needles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5161" b="5712"/>
          <a:stretch/>
        </p:blipFill>
        <p:spPr>
          <a:xfrm>
            <a:off x="6170710" y="2133600"/>
            <a:ext cx="2563988" cy="2539140"/>
          </a:xfrm>
          <a:prstGeom prst="rect">
            <a:avLst/>
          </a:prstGeom>
          <a:ln w="38100">
            <a:solidFill>
              <a:srgbClr val="17375E"/>
            </a:solidFill>
          </a:ln>
        </p:spPr>
      </p:pic>
    </p:spTree>
    <p:extLst>
      <p:ext uri="{BB962C8B-B14F-4D97-AF65-F5344CB8AC3E}">
        <p14:creationId xmlns:p14="http://schemas.microsoft.com/office/powerpoint/2010/main" val="254392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6324600" cy="4953000"/>
          </a:xfrm>
        </p:spPr>
        <p:txBody>
          <a:bodyPr/>
          <a:lstStyle/>
          <a:p>
            <a:r>
              <a:rPr lang="en-US" dirty="0" smtClean="0"/>
              <a:t>Needle-Free Injection Systems</a:t>
            </a:r>
          </a:p>
          <a:p>
            <a:pPr lvl="1"/>
            <a:r>
              <a:rPr lang="en-US" dirty="0" smtClean="0"/>
              <a:t>Use compressed air or gas</a:t>
            </a:r>
          </a:p>
          <a:p>
            <a:pPr lvl="1"/>
            <a:r>
              <a:rPr lang="en-US" dirty="0" smtClean="0"/>
              <a:t>Injects vaccine into skin  </a:t>
            </a:r>
          </a:p>
          <a:p>
            <a:pPr lvl="1"/>
            <a:r>
              <a:rPr lang="en-US" dirty="0" smtClean="0"/>
              <a:t>Bodily fluids less likely to contaminate delivery device </a:t>
            </a:r>
          </a:p>
          <a:p>
            <a:pPr lvl="1"/>
            <a:r>
              <a:rPr lang="en-US" dirty="0" smtClean="0"/>
              <a:t>Relatively expensive, </a:t>
            </a:r>
            <a:br>
              <a:rPr lang="en-US" dirty="0" smtClean="0"/>
            </a:br>
            <a:r>
              <a:rPr lang="en-US" dirty="0" smtClean="0"/>
              <a:t>difficult to maintain</a:t>
            </a:r>
          </a:p>
          <a:p>
            <a:pPr lvl="1"/>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Needle-Free Injection</a:t>
            </a:r>
            <a:endParaRPr lang="en-US" dirty="0"/>
          </a:p>
        </p:txBody>
      </p:sp>
      <p:pic>
        <p:nvPicPr>
          <p:cNvPr id="1026" name="Picture 2" descr="\\iastate.edu\v med\CFSPH_Group\CFSPH\NAHEMS\NAHEMS_Print\06_VaxCDz\_Images\04.5_VaxCDz_Needle-free Injection\VaxCDz_04.5_100621_Needle-free Injection_Pulse NeedleFree Systems_Michael Dutcher.t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5086" b="6214"/>
          <a:stretch/>
        </p:blipFill>
        <p:spPr bwMode="auto">
          <a:xfrm>
            <a:off x="6535988" y="2092270"/>
            <a:ext cx="2161144" cy="2555930"/>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701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Intranasal pipettes</a:t>
            </a:r>
          </a:p>
          <a:p>
            <a:pPr lvl="1"/>
            <a:r>
              <a:rPr lang="en-US" dirty="0" smtClean="0"/>
              <a:t>Single use</a:t>
            </a:r>
          </a:p>
          <a:p>
            <a:pPr lvl="1"/>
            <a:r>
              <a:rPr lang="en-US" dirty="0" smtClean="0"/>
              <a:t>Usually supplied by manufacturer</a:t>
            </a:r>
          </a:p>
          <a:p>
            <a:r>
              <a:rPr lang="en-US" dirty="0" smtClean="0"/>
              <a:t>Ocular drop bulbs/bottles</a:t>
            </a:r>
          </a:p>
          <a:p>
            <a:pPr lvl="1"/>
            <a:r>
              <a:rPr lang="en-US" dirty="0" smtClean="0"/>
              <a:t>Single use</a:t>
            </a:r>
          </a:p>
          <a:p>
            <a:pPr lvl="1"/>
            <a:r>
              <a:rPr lang="en-US" dirty="0" smtClean="0"/>
              <a:t>Usually supplied by manufacturer</a:t>
            </a:r>
          </a:p>
          <a:p>
            <a:pPr lvl="0"/>
            <a:r>
              <a:rPr lang="en-US" dirty="0" smtClean="0"/>
              <a:t> Spray Vaccine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Other Delivery Systems</a:t>
            </a:r>
            <a:endParaRPr lang="en-US" dirty="0"/>
          </a:p>
        </p:txBody>
      </p:sp>
    </p:spTree>
    <p:extLst>
      <p:ext uri="{BB962C8B-B14F-4D97-AF65-F5344CB8AC3E}">
        <p14:creationId xmlns:p14="http://schemas.microsoft.com/office/powerpoint/2010/main" val="2339693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Animal Identification </a:t>
            </a:r>
          </a:p>
        </p:txBody>
      </p:sp>
      <p:sp>
        <p:nvSpPr>
          <p:cNvPr id="3" name="Date Placeholder 2"/>
          <p:cNvSpPr>
            <a:spLocks noGrp="1"/>
          </p:cNvSpPr>
          <p:nvPr>
            <p:ph type="dt" sz="half" idx="10"/>
          </p:nvPr>
        </p:nvSpPr>
        <p:spPr/>
        <p:txBody>
          <a:bodyPr/>
          <a:lstStyle/>
          <a:p>
            <a:pPr algn="r"/>
            <a:r>
              <a:rPr lang="en-US" smtClean="0"/>
              <a:t>USDA APHIS and CFSPH</a:t>
            </a:r>
            <a:endParaRPr lang="en-US" dirty="0"/>
          </a:p>
        </p:txBody>
      </p:sp>
      <p:sp>
        <p:nvSpPr>
          <p:cNvPr id="4" name="Footer Placeholder 3"/>
          <p:cNvSpPr>
            <a:spLocks noGrp="1"/>
          </p:cNvSpPr>
          <p:nvPr>
            <p:ph type="ftr" sz="quarter" idx="11"/>
          </p:nvPr>
        </p:nvSpPr>
        <p:spPr>
          <a:xfrm>
            <a:off x="457200" y="6356350"/>
            <a:ext cx="4800600" cy="365125"/>
          </a:xfrm>
        </p:spPr>
        <p:txBody>
          <a:bodyPr/>
          <a:lstStyle/>
          <a:p>
            <a:pPr algn="l"/>
            <a:r>
              <a:rPr lang="en-US" smtClean="0"/>
              <a:t>FAD PReP/NAHEMS Guidelines: Vaccination of Contagious Diseases-Deliver/ID/Record</a:t>
            </a:r>
            <a:endParaRPr lang="en-US" dirty="0"/>
          </a:p>
        </p:txBody>
      </p:sp>
    </p:spTree>
    <p:extLst>
      <p:ext uri="{BB962C8B-B14F-4D97-AF65-F5344CB8AC3E}">
        <p14:creationId xmlns:p14="http://schemas.microsoft.com/office/powerpoint/2010/main" val="90500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System for routine movements</a:t>
            </a:r>
          </a:p>
          <a:p>
            <a:pPr lvl="1"/>
            <a:r>
              <a:rPr lang="en-US" dirty="0" smtClean="0"/>
              <a:t>Officially identified and accompanied </a:t>
            </a:r>
            <a:br>
              <a:rPr lang="en-US" dirty="0" smtClean="0"/>
            </a:br>
            <a:r>
              <a:rPr lang="en-US" dirty="0" smtClean="0"/>
              <a:t>by ICVI (</a:t>
            </a:r>
            <a:r>
              <a:rPr lang="en-US" dirty="0"/>
              <a:t>unless exempt)</a:t>
            </a:r>
          </a:p>
          <a:p>
            <a:pPr lvl="1"/>
            <a:r>
              <a:rPr lang="en-US" dirty="0" smtClean="0"/>
              <a:t>Or other, if agreed upon by shipping </a:t>
            </a:r>
            <a:br>
              <a:rPr lang="en-US" dirty="0" smtClean="0"/>
            </a:br>
            <a:r>
              <a:rPr lang="en-US" dirty="0" smtClean="0"/>
              <a:t>and receiving State</a:t>
            </a:r>
          </a:p>
          <a:p>
            <a:pPr marL="342900" lvl="1" indent="-342900">
              <a:buFont typeface="Arial" pitchFamily="34" charset="0"/>
              <a:buChar char="•"/>
            </a:pPr>
            <a:r>
              <a:rPr lang="en-US" sz="3200" dirty="0" smtClean="0"/>
              <a:t>ID - official </a:t>
            </a:r>
            <a:r>
              <a:rPr lang="en-US" sz="3200" dirty="0"/>
              <a:t>vs herd </a:t>
            </a:r>
            <a:r>
              <a:rPr lang="en-US" sz="3200" dirty="0" smtClean="0"/>
              <a:t>management</a:t>
            </a:r>
          </a:p>
          <a:p>
            <a:pPr marL="342900" lvl="1" indent="-342900">
              <a:buFont typeface="Arial" pitchFamily="34" charset="0"/>
              <a:buChar char="•"/>
            </a:pPr>
            <a:r>
              <a:rPr lang="en-US" sz="3200" dirty="0" smtClean="0"/>
              <a:t>Record official ID on official documents to trace location</a:t>
            </a:r>
          </a:p>
          <a:p>
            <a:pPr marL="342900" lvl="1" indent="-342900">
              <a:buFont typeface="Arial" pitchFamily="34" charset="0"/>
              <a:buChar char="•"/>
            </a:pPr>
            <a:r>
              <a:rPr lang="en-US" sz="3200" dirty="0" smtClean="0"/>
              <a:t>Agreement between States</a:t>
            </a:r>
          </a:p>
          <a:p>
            <a:pPr marL="0" lvl="1" indent="0">
              <a:buNone/>
            </a:pPr>
            <a:endParaRPr lang="en-US" sz="3200"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Animal Disease Traceability</a:t>
            </a:r>
            <a:endParaRPr lang="en-US" dirty="0"/>
          </a:p>
        </p:txBody>
      </p:sp>
    </p:spTree>
    <p:extLst>
      <p:ext uri="{BB962C8B-B14F-4D97-AF65-F5344CB8AC3E}">
        <p14:creationId xmlns:p14="http://schemas.microsoft.com/office/powerpoint/2010/main" val="3241366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Minimum standard for official ID in some species</a:t>
            </a:r>
          </a:p>
          <a:p>
            <a:pPr lvl="1"/>
            <a:r>
              <a:rPr lang="en-US" sz="2800" dirty="0" smtClean="0"/>
              <a:t>Visual </a:t>
            </a:r>
            <a:r>
              <a:rPr lang="en-US" sz="2800" dirty="0" err="1" smtClean="0"/>
              <a:t>eartag</a:t>
            </a:r>
            <a:endParaRPr lang="en-US" sz="2800" dirty="0" smtClean="0"/>
          </a:p>
          <a:p>
            <a:pPr lvl="1"/>
            <a:r>
              <a:rPr lang="en-US" dirty="0" smtClean="0"/>
              <a:t>Example, cattle AIN </a:t>
            </a:r>
            <a:r>
              <a:rPr lang="en-US" dirty="0" err="1" smtClean="0"/>
              <a:t>eartags</a:t>
            </a:r>
            <a:endParaRPr lang="en-US" dirty="0" smtClean="0"/>
          </a:p>
          <a:p>
            <a:pPr lvl="2"/>
            <a:r>
              <a:rPr lang="en-US" dirty="0" smtClean="0"/>
              <a:t>AIN - 15-digit </a:t>
            </a:r>
            <a:r>
              <a:rPr lang="en-US" dirty="0"/>
              <a:t>number starting </a:t>
            </a:r>
            <a:r>
              <a:rPr lang="en-US" dirty="0" smtClean="0"/>
              <a:t/>
            </a:r>
            <a:br>
              <a:rPr lang="en-US" dirty="0" smtClean="0"/>
            </a:br>
            <a:r>
              <a:rPr lang="en-US" dirty="0" smtClean="0"/>
              <a:t>with </a:t>
            </a:r>
            <a:r>
              <a:rPr lang="en-US" dirty="0"/>
              <a:t>840 denoting </a:t>
            </a:r>
            <a:r>
              <a:rPr lang="en-US" dirty="0" smtClean="0"/>
              <a:t>U.S.</a:t>
            </a:r>
            <a:endParaRPr lang="en-US" dirty="0"/>
          </a:p>
          <a:p>
            <a:pPr lvl="2"/>
            <a:r>
              <a:rPr lang="en-US" dirty="0"/>
              <a:t>Official </a:t>
            </a:r>
            <a:r>
              <a:rPr lang="en-US" dirty="0" err="1"/>
              <a:t>Eartag</a:t>
            </a:r>
            <a:r>
              <a:rPr lang="en-US" dirty="0"/>
              <a:t> Shield</a:t>
            </a:r>
          </a:p>
          <a:p>
            <a:pPr lvl="2"/>
            <a:r>
              <a:rPr lang="en-US" dirty="0"/>
              <a:t>Unlawful to Remove</a:t>
            </a:r>
          </a:p>
          <a:p>
            <a:pPr lvl="2"/>
            <a:r>
              <a:rPr lang="en-US" dirty="0"/>
              <a:t>Manufacturer’s Logo or Trademark </a:t>
            </a:r>
            <a:r>
              <a:rPr lang="en-US" dirty="0" smtClean="0"/>
              <a:t/>
            </a:r>
            <a:br>
              <a:rPr lang="en-US" dirty="0" smtClean="0"/>
            </a:br>
            <a:r>
              <a:rPr lang="en-US" dirty="0" smtClean="0"/>
              <a:t>(</a:t>
            </a:r>
            <a:r>
              <a:rPr lang="en-US" dirty="0"/>
              <a:t>printed or impression of)</a:t>
            </a:r>
          </a:p>
          <a:p>
            <a:pPr lvl="2"/>
            <a:endParaRPr lang="en-US" sz="2400"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normAutofit/>
          </a:bodyPr>
          <a:lstStyle/>
          <a:p>
            <a:r>
              <a:rPr lang="en-US" smtClean="0"/>
              <a:t>Animal Disease </a:t>
            </a:r>
            <a:r>
              <a:rPr lang="en-US" dirty="0" smtClean="0"/>
              <a:t>Traceability</a:t>
            </a:r>
            <a:endParaRPr lang="en-US" dirty="0"/>
          </a:p>
        </p:txBody>
      </p:sp>
      <p:pic>
        <p:nvPicPr>
          <p:cNvPr id="1026" name="Picture 2" descr="H:\CFSPH\NAHEMS\NAHEMS_Print\06_VaxCDz\_Images\07_VaxCDz_6_Official_Eartag_Shield_Graphic\07_VaxCDz_6_140922_Official_Eartag_Shield-0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53200" y="2424544"/>
            <a:ext cx="2231968" cy="2272147"/>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602167"/>
      </p:ext>
    </p:extLst>
  </p:cSld>
  <p:clrMapOvr>
    <a:masterClrMapping/>
  </p:clrMapOvr>
</p:sld>
</file>

<file path=ppt/theme/theme1.xml><?xml version="1.0" encoding="utf-8"?>
<a:theme xmlns:a="http://schemas.openxmlformats.org/drawingml/2006/main" name="FAD PReP PPT Template 2011-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FAD_PReP_NAHEMS_PPT_2013-11 LogoFix</Template>
  <TotalTime>5032</TotalTime>
  <Words>4385</Words>
  <Application>Microsoft Office PowerPoint</Application>
  <PresentationFormat>On-screen Show (4:3)</PresentationFormat>
  <Paragraphs>285</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FAD PReP PPT Template 2011-10</vt:lpstr>
      <vt:lpstr>Vaccination for Contagious Diseases</vt:lpstr>
      <vt:lpstr>This Presentation</vt:lpstr>
      <vt:lpstr>Syringes, Needles and Other Delivery Systems </vt:lpstr>
      <vt:lpstr>Syringes and Needles</vt:lpstr>
      <vt:lpstr>Needle-Free Injection</vt:lpstr>
      <vt:lpstr>Other Delivery Systems</vt:lpstr>
      <vt:lpstr>Animal Identification </vt:lpstr>
      <vt:lpstr>Animal Disease Traceability</vt:lpstr>
      <vt:lpstr>Animal Disease Traceability</vt:lpstr>
      <vt:lpstr>Emergency Vaccination ID</vt:lpstr>
      <vt:lpstr>Permanent Identification</vt:lpstr>
      <vt:lpstr>Radio Frequency ID (RFID)</vt:lpstr>
      <vt:lpstr>Radio Frequency ID (RFID)</vt:lpstr>
      <vt:lpstr>Tattoos</vt:lpstr>
      <vt:lpstr>Brands</vt:lpstr>
      <vt:lpstr>Ear Notches </vt:lpstr>
      <vt:lpstr>Ear Tags</vt:lpstr>
      <vt:lpstr>Temporary Identification</vt:lpstr>
      <vt:lpstr>Temporary Marks on Hide</vt:lpstr>
      <vt:lpstr>Stall Cards</vt:lpstr>
      <vt:lpstr>USDA Backtags</vt:lpstr>
      <vt:lpstr>Collars or Neck Straps </vt:lpstr>
      <vt:lpstr>Record Keeping</vt:lpstr>
      <vt:lpstr>Vaccination Record </vt:lpstr>
      <vt:lpstr>Vaccination Record </vt:lpstr>
      <vt:lpstr>For More Information</vt:lpstr>
      <vt:lpstr>Guidelines Content</vt:lpstr>
      <vt:lpstr>Acknowledgments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FAD PReP/NAHEMS</dc:title>
  <dc:subject>FAD PReP/NAHEMS</dc:subject>
  <dc:creator>Futoma, Patricia J</dc:creator>
  <cp:keywords>FAD PReP/NAHEMS</cp:keywords>
  <cp:lastModifiedBy>Mogan-King, Janice P [CFSPH]</cp:lastModifiedBy>
  <cp:revision>152</cp:revision>
  <dcterms:created xsi:type="dcterms:W3CDTF">2012-01-11T18:58:07Z</dcterms:created>
  <dcterms:modified xsi:type="dcterms:W3CDTF">2014-11-25T20:56:07Z</dcterms:modified>
  <cp:category>FAD PReP/NAHEMS</cp:category>
</cp:coreProperties>
</file>