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32"/>
  </p:notesMasterIdLst>
  <p:handoutMasterIdLst>
    <p:handoutMasterId r:id="rId33"/>
  </p:handoutMasterIdLst>
  <p:sldIdLst>
    <p:sldId id="256" r:id="rId2"/>
    <p:sldId id="258" r:id="rId3"/>
    <p:sldId id="308" r:id="rId4"/>
    <p:sldId id="310" r:id="rId5"/>
    <p:sldId id="289" r:id="rId6"/>
    <p:sldId id="263" r:id="rId7"/>
    <p:sldId id="264" r:id="rId8"/>
    <p:sldId id="291" r:id="rId9"/>
    <p:sldId id="266" r:id="rId10"/>
    <p:sldId id="268" r:id="rId11"/>
    <p:sldId id="269" r:id="rId12"/>
    <p:sldId id="270" r:id="rId13"/>
    <p:sldId id="272" r:id="rId14"/>
    <p:sldId id="294" r:id="rId15"/>
    <p:sldId id="290" r:id="rId16"/>
    <p:sldId id="273" r:id="rId17"/>
    <p:sldId id="304" r:id="rId18"/>
    <p:sldId id="275" r:id="rId19"/>
    <p:sldId id="276" r:id="rId20"/>
    <p:sldId id="277" r:id="rId21"/>
    <p:sldId id="278" r:id="rId22"/>
    <p:sldId id="295" r:id="rId23"/>
    <p:sldId id="296" r:id="rId24"/>
    <p:sldId id="299" r:id="rId25"/>
    <p:sldId id="307" r:id="rId26"/>
    <p:sldId id="297" r:id="rId27"/>
    <p:sldId id="298" r:id="rId28"/>
    <p:sldId id="306" r:id="rId29"/>
    <p:sldId id="305" r:id="rId30"/>
    <p:sldId id="293"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PJF" lastIdx="6" clrIdx="0"/>
  <p:cmAuthor id="1" name="Eia, Cheryl L [CFSPH]" initials="CLE" lastIdx="2" clrIdx="1"/>
  <p:cmAuthor id="2" name="Futoma, Patricia J" initials="FP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85967" autoAdjust="0"/>
  </p:normalViewPr>
  <p:slideViewPr>
    <p:cSldViewPr>
      <p:cViewPr varScale="1">
        <p:scale>
          <a:sx n="77" d="100"/>
          <a:sy n="77" d="100"/>
        </p:scale>
        <p:origin x="-1282" y="-9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C358259C-EB18-4E4C-8102-F86299EA6812}" type="datetimeFigureOut">
              <a:rPr lang="en-US" smtClean="0"/>
              <a:t>11/25/2014</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88D87516-C34C-4AE7-A639-46360279AB81}" type="slidenum">
              <a:rPr lang="en-US" smtClean="0"/>
              <a:t>‹#›</a:t>
            </a:fld>
            <a:endParaRPr lang="en-US"/>
          </a:p>
        </p:txBody>
      </p:sp>
    </p:spTree>
    <p:extLst>
      <p:ext uri="{BB962C8B-B14F-4D97-AF65-F5344CB8AC3E}">
        <p14:creationId xmlns:p14="http://schemas.microsoft.com/office/powerpoint/2010/main" val="248876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1440" tIns="45720" rIns="91440" bIns="45720" rtlCol="0"/>
          <a:lstStyle>
            <a:lvl1pPr algn="r">
              <a:defRPr sz="1200"/>
            </a:lvl1pPr>
          </a:lstStyle>
          <a:p>
            <a:fld id="{184B1BF0-D751-452C-BEFE-0304F7DE798E}" type="datetimeFigureOut">
              <a:rPr lang="en-US" smtClean="0"/>
              <a:t>11/25/2014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16428"/>
            <a:ext cx="5504204"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1440" tIns="45720" rIns="91440" bIns="45720" rtlCol="0" anchor="b"/>
          <a:lstStyle>
            <a:lvl1pPr algn="r">
              <a:defRPr sz="1200"/>
            </a:lvl1pPr>
          </a:lstStyle>
          <a:p>
            <a:fld id="{B1CD308E-C0F5-4592-9218-302013CCDBBA}" type="slidenum">
              <a:rPr lang="en-US" smtClean="0"/>
              <a:t>‹#›</a:t>
            </a:fld>
            <a:endParaRPr lang="en-US"/>
          </a:p>
        </p:txBody>
      </p:sp>
    </p:spTree>
    <p:extLst>
      <p:ext uri="{BB962C8B-B14F-4D97-AF65-F5344CB8AC3E}">
        <p14:creationId xmlns:p14="http://schemas.microsoft.com/office/powerpoint/2010/main" val="211415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[This information was derived from the Foreign Animal Disease Preparedness and Response (FAD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)/National Animal Health Emergency Management System (NAHEMS) Guidelines: Vaccination of Contagious Diseases (2014)].</a:t>
            </a:r>
          </a:p>
        </p:txBody>
      </p:sp>
      <p:sp>
        <p:nvSpPr>
          <p:cNvPr id="4" name="Slide Number Placeholder 3"/>
          <p:cNvSpPr>
            <a:spLocks noGrp="1"/>
          </p:cNvSpPr>
          <p:nvPr>
            <p:ph type="sldNum" sz="quarter" idx="10"/>
          </p:nvPr>
        </p:nvSpPr>
        <p:spPr/>
        <p:txBody>
          <a:bodyPr/>
          <a:lstStyle/>
          <a:p>
            <a:fld id="{B1CD308E-C0F5-4592-9218-302013CCDBBA}" type="slidenum">
              <a:rPr lang="en-US" smtClean="0"/>
              <a:t>1</a:t>
            </a:fld>
            <a:endParaRPr lang="en-US"/>
          </a:p>
        </p:txBody>
      </p:sp>
    </p:spTree>
    <p:extLst>
      <p:ext uri="{BB962C8B-B14F-4D97-AF65-F5344CB8AC3E}">
        <p14:creationId xmlns:p14="http://schemas.microsoft.com/office/powerpoint/2010/main" val="285592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Modified live vaccines are derived from the original pathogen or from a closely related pathogen. These vaccines contain live organisms, and are sensitive to damage by improper handling or storage. Because modified live vaccines generally rely on the vaccine organism replicating in the host to produce a protective immune response, these vaccines must be handled carefully. If the organism in the vaccine loses viability, it will not induce an effective immune response. In stressed or immunocompromised animals, some modified live vaccines may cause disease. Some modified live vaccines can cause significant disease if given by the wrong route.  Be sure to follow label instructions. Modified live vaccines should not be used in pregnant animals unless the label specifically states that they are safe for pregnant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10</a:t>
            </a:fld>
            <a:endParaRPr lang="en-US"/>
          </a:p>
        </p:txBody>
      </p:sp>
    </p:spTree>
    <p:extLst>
      <p:ext uri="{BB962C8B-B14F-4D97-AF65-F5344CB8AC3E}">
        <p14:creationId xmlns:p14="http://schemas.microsoft.com/office/powerpoint/2010/main" val="286553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Killed vaccines can contain the whole organism that has been inactivated by heating or chemical denaturation, or they can contain a portion of the organism (subunit vaccine) capable of inducing an effective immune response. Killed vaccines generally need to be combined with an adjuvant by the manufacturer in order to induce a sufficient protective immune response. Killed vaccines often, but not always, require two doses to induce protective immunity on first vaccination.</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11</a:t>
            </a:fld>
            <a:endParaRPr lang="en-US"/>
          </a:p>
        </p:txBody>
      </p:sp>
    </p:spTree>
    <p:extLst>
      <p:ext uri="{BB962C8B-B14F-4D97-AF65-F5344CB8AC3E}">
        <p14:creationId xmlns:p14="http://schemas.microsoft.com/office/powerpoint/2010/main" val="33765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Several different types of vaccines make up the novel vaccine category. Gene-deleted vaccines are made from organisms that have had a specific gene or genes deleted or inactivated. Live vectored vaccines are produced by identifying a protective antigen or antigens for a particular pathogen and then engineering the genes coding for those antigens into another organism that may safely replicate and express the antigen in the target species. Plant derived vaccines use genes from animal pathogens that can be genetically engineered into a plant. The transgenic plant produces large amounts of antigen that can be used as a vaccine. DNA vaccines are produced by engineering genes for protective antigens into bacterial plasmids (circular pieces of DNA). The plasmid DNA is then purified from that of the bacterial expression host and directly administered to animals.</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12</a:t>
            </a:fld>
            <a:endParaRPr lang="en-US"/>
          </a:p>
        </p:txBody>
      </p:sp>
    </p:spTree>
    <p:extLst>
      <p:ext uri="{BB962C8B-B14F-4D97-AF65-F5344CB8AC3E}">
        <p14:creationId xmlns:p14="http://schemas.microsoft.com/office/powerpoint/2010/main" val="133186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Conventional vaccines induce antibodies to all of the antigens associated with an infectious agent, masking the ability to detect animals that are actually infected with the agent and complicating efforts to eradicate a given disease or to declare an area disease-free. During a disease outbreak, use of vaccines has been avoided in many instances to prevent confusion in differentiating vaccinated from naturally infected animals, and resulting trade restrictions.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DIVA or Differentiating Infected from Vaccinated Animals (or what some call Detection of Infection in Vaccinated Animals) vaccines are vaccines developed with a companion diagnostic test kit used to identify vaccinated animals that have become infected. These DIVA vaccines may be either live or killed vaccines. The DIVA vaccine provides a protective immune response, but lacks specific antigens associated with the virulent pathogen. The companion diagnostic kit is designed to detect antibody against the antigen that is present in the pathogen but absent in the vaccine. Thus, animals or herds of animals that have been infected with the naturally occurring pathogen (and therefore serve as a reservoir of infection) can be identified and removed. These vaccines are pivotal to some disease eradication programs. DIVA vaccines can facilitate the rapid elimination of a pathogen during an outbreak, while minimizing interruptions in animal trade.</a:t>
            </a: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13</a:t>
            </a:fld>
            <a:endParaRPr lang="en-US"/>
          </a:p>
        </p:txBody>
      </p:sp>
    </p:spTree>
    <p:extLst>
      <p:ext uri="{BB962C8B-B14F-4D97-AF65-F5344CB8AC3E}">
        <p14:creationId xmlns:p14="http://schemas.microsoft.com/office/powerpoint/2010/main" val="156484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When used in food animals, both modified live vaccines and killed vaccines are subject to mandatory withdrawal periods prior to slaughter for human consumption. Animals may not be sent to market until the withdrawal time has elapsed. During the mandatory withdrawal time vaccinated animals or products from vaccinated animals may not enter the food chain. The withdrawal time is determined by the country in which the vaccine is licensed and stated in the product license. Modified live vaccines replicate in the host and during the withdrawal time live vaccine strain virus may be found in animal products or tissues. Animal products from killed vaccines do not pose an infectious risk, but withdrawal times are imposed to allow the adjuvants to clear from the tissues. Withdrawal times are intended to ensure meat, milk, or other products for human consumption from the vaccinated animal are free from adjuvant or vaccine organism contamination.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14</a:t>
            </a:fld>
            <a:endParaRPr lang="en-US"/>
          </a:p>
        </p:txBody>
      </p:sp>
    </p:spTree>
    <p:extLst>
      <p:ext uri="{BB962C8B-B14F-4D97-AF65-F5344CB8AC3E}">
        <p14:creationId xmlns:p14="http://schemas.microsoft.com/office/powerpoint/2010/main" val="290593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numerous methods to deliver, or administer, vaccines to animals, and each licensed vaccine is intended only for delivery by the routes stated on its label. Always refer to the vaccine label and/or insert to determine the volume of a single dose and the route by which it should be given.</a:t>
            </a: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15</a:t>
            </a:fld>
            <a:endParaRPr lang="en-US"/>
          </a:p>
        </p:txBody>
      </p:sp>
    </p:spTree>
    <p:extLst>
      <p:ext uri="{BB962C8B-B14F-4D97-AF65-F5344CB8AC3E}">
        <p14:creationId xmlns:p14="http://schemas.microsoft.com/office/powerpoint/2010/main" val="272836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common routes of vaccine delivery are parenteral injection, needle-free injections, intranasal, ocular, oral and spray topical. We will discuss each of these briefly in the following slides. </a:t>
            </a:r>
            <a:r>
              <a:rPr lang="en-US" i="1" baseline="0" dirty="0" smtClean="0"/>
              <a:t>[This photo shows a r</a:t>
            </a:r>
            <a:r>
              <a:rPr lang="en-US" sz="1200" b="0" i="1" u="none" strike="noStrike" kern="1200" baseline="0" dirty="0" smtClean="0">
                <a:solidFill>
                  <a:schemeClr val="tx1"/>
                </a:solidFill>
                <a:latin typeface="+mn-lt"/>
                <a:ea typeface="+mn-ea"/>
                <a:cs typeface="+mn-cs"/>
              </a:rPr>
              <a:t>esponder at an animal health emergency vaccinating an animal. Photo source: Phil Prater, Morehead State University, Kentucky]</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16</a:t>
            </a:fld>
            <a:endParaRPr lang="en-US"/>
          </a:p>
        </p:txBody>
      </p:sp>
    </p:spTree>
    <p:extLst>
      <p:ext uri="{BB962C8B-B14F-4D97-AF65-F5344CB8AC3E}">
        <p14:creationId xmlns:p14="http://schemas.microsoft.com/office/powerpoint/2010/main" val="25668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Parenteral vaccines are delivered with a syringe and needle, and may be given in the muscle (intramuscularly) or under the skin (subcutaneously). A syringe and needle size should be selected appropriate for the dose, species, and number of animals to be vaccinated. Vaccine may be administered using a single-use</a:t>
            </a:r>
            <a:r>
              <a:rPr lang="en-US" baseline="0" dirty="0" smtClean="0"/>
              <a:t> syringe for individual animals, or in the case of immunizing a herd, a multi-dose syringe. </a:t>
            </a:r>
            <a:r>
              <a:rPr lang="en-US" dirty="0" smtClean="0"/>
              <a:t>To prevent cross-contamination and disease spread, a new needle should be used for each animal vaccinated </a:t>
            </a:r>
            <a:r>
              <a:rPr lang="en-US" dirty="0" err="1" smtClean="0"/>
              <a:t>parenterally</a:t>
            </a:r>
            <a:r>
              <a:rPr lang="en-US" dirty="0" smtClean="0"/>
              <a:t>.</a:t>
            </a:r>
            <a:r>
              <a:rPr lang="en-US" baseline="0" dirty="0" smtClean="0"/>
              <a:t> </a:t>
            </a:r>
            <a:r>
              <a:rPr lang="en-US" i="1" dirty="0" smtClean="0"/>
              <a:t>[This photo illustrates an automatic multi-dose syringe taken apart for cleaning. Photo source: </a:t>
            </a:r>
            <a:r>
              <a:rPr lang="en-US" i="1" dirty="0" err="1" smtClean="0"/>
              <a:t>Danelle</a:t>
            </a:r>
            <a:r>
              <a:rPr lang="en-US" i="1" baseline="0" dirty="0" smtClean="0"/>
              <a:t> </a:t>
            </a:r>
            <a:r>
              <a:rPr lang="en-US" i="1" baseline="0" dirty="0" err="1" smtClean="0"/>
              <a:t>Bickett</a:t>
            </a:r>
            <a:r>
              <a:rPr lang="en-US" i="1" baseline="0" dirty="0" smtClean="0"/>
              <a:t>-Weddle, Iowa State University</a:t>
            </a:r>
            <a:r>
              <a:rPr lang="en-US" i="1" dirty="0" smtClean="0"/>
              <a:t>]</a:t>
            </a:r>
          </a:p>
          <a:p>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17</a:t>
            </a:fld>
            <a:endParaRPr lang="en-US"/>
          </a:p>
        </p:txBody>
      </p:sp>
    </p:spTree>
    <p:extLst>
      <p:ext uri="{BB962C8B-B14F-4D97-AF65-F5344CB8AC3E}">
        <p14:creationId xmlns:p14="http://schemas.microsoft.com/office/powerpoint/2010/main" val="400883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Needle-free or transdermal vaccines must be delivered with a specialized system, which usually drives the vaccine into the skin with a burst of compressed air or gas. The main advantage of needle-free vaccines is that there is minimal contamination of the vaccine delivery device from bodily fluid . Therefore, the risk of spreading disease from one animal to another by vaccination equipment is low, and there is no need to change needles between animals. Another benefit is that needle-free systems deliver some vaccine to the dermis, which may enhance efficacy of the vaccine. </a:t>
            </a:r>
            <a:r>
              <a:rPr lang="en-US" sz="1200" b="0" i="1" u="none" strike="noStrike" kern="1200" baseline="0" dirty="0" smtClean="0">
                <a:solidFill>
                  <a:schemeClr val="tx1"/>
                </a:solidFill>
                <a:latin typeface="+mn-lt"/>
                <a:ea typeface="+mn-ea"/>
                <a:cs typeface="+mn-cs"/>
              </a:rPr>
              <a:t>[This photo shows an example of a needle-free injection system for vaccine delivery. Photo source: Michael </a:t>
            </a:r>
            <a:r>
              <a:rPr lang="en-US" sz="1200" b="0" i="1" u="none" strike="noStrike" kern="1200" baseline="0" dirty="0" err="1" smtClean="0">
                <a:solidFill>
                  <a:schemeClr val="tx1"/>
                </a:solidFill>
                <a:latin typeface="+mn-lt"/>
                <a:ea typeface="+mn-ea"/>
                <a:cs typeface="+mn-cs"/>
              </a:rPr>
              <a:t>Dutcher</a:t>
            </a:r>
            <a:r>
              <a:rPr lang="en-US" sz="1200" b="0" i="1" u="none" strike="noStrike" kern="1200" baseline="0" dirty="0" smtClean="0">
                <a:solidFill>
                  <a:schemeClr val="tx1"/>
                </a:solidFill>
                <a:latin typeface="+mn-lt"/>
                <a:ea typeface="+mn-ea"/>
                <a:cs typeface="+mn-cs"/>
              </a:rPr>
              <a:t>, Pulse </a:t>
            </a:r>
            <a:r>
              <a:rPr lang="en-US" sz="1200" b="0" i="1" u="none" strike="noStrike" kern="1200" baseline="0" dirty="0" err="1" smtClean="0">
                <a:solidFill>
                  <a:schemeClr val="tx1"/>
                </a:solidFill>
                <a:latin typeface="+mn-lt"/>
                <a:ea typeface="+mn-ea"/>
                <a:cs typeface="+mn-cs"/>
              </a:rPr>
              <a:t>NeedleFree</a:t>
            </a:r>
            <a:r>
              <a:rPr lang="en-US" sz="1200" b="0" i="1" u="none" strike="noStrike" kern="1200" baseline="0" dirty="0" smtClean="0">
                <a:solidFill>
                  <a:schemeClr val="tx1"/>
                </a:solidFill>
                <a:latin typeface="+mn-lt"/>
                <a:ea typeface="+mn-ea"/>
                <a:cs typeface="+mn-cs"/>
              </a:rPr>
              <a:t> Systems]</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18</a:t>
            </a:fld>
            <a:endParaRPr lang="en-US"/>
          </a:p>
        </p:txBody>
      </p:sp>
    </p:spTree>
    <p:extLst>
      <p:ext uri="{BB962C8B-B14F-4D97-AF65-F5344CB8AC3E}">
        <p14:creationId xmlns:p14="http://schemas.microsoft.com/office/powerpoint/2010/main" val="257559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Intranasal and ocular vaccine administration methods mimic the natural route of infection for some pathogens and may produce a more appropriate immune response. Intranasal vaccines are delivered with a squeeze bulb attached to an intranasal delivery device, or with a syringe attached to a plastic intranasal applicator. Ocular vaccines are primarily used for chickens and other fowl. The vaccine is diluted in a colored diluent and applied to the surface of the eye.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19</a:t>
            </a:fld>
            <a:endParaRPr lang="en-US"/>
          </a:p>
        </p:txBody>
      </p:sp>
    </p:spTree>
    <p:extLst>
      <p:ext uri="{BB962C8B-B14F-4D97-AF65-F5344CB8AC3E}">
        <p14:creationId xmlns:p14="http://schemas.microsoft.com/office/powerpoint/2010/main" val="6734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presentation will provide an overview of the following topics: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National Veterinary Stockpile;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Regulation of veterinary vaccines;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Types of vaccines currently available;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Vaccine delivery and a brief description of various vaccination delivery systems such as syringes, needles, and other vaccine delivery devices; and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Vaccine handling and storage.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a:t>
            </a:fld>
            <a:endParaRPr lang="en-US"/>
          </a:p>
        </p:txBody>
      </p:sp>
    </p:spTree>
    <p:extLst>
      <p:ext uri="{BB962C8B-B14F-4D97-AF65-F5344CB8AC3E}">
        <p14:creationId xmlns:p14="http://schemas.microsoft.com/office/powerpoint/2010/main" val="327915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Oral vaccines may be diluted in drinking water or sprayed onto food. Oral vaccines must be consumed within an allotted time frame to ensure efficacy, and care must be taken to avoid vaccine inactivation by water disinfectants or inappropriate water temperatures. Oral vaccines delivered through automatic </a:t>
            </a:r>
            <a:r>
              <a:rPr lang="en-US" sz="1200" b="0" i="0" u="none" strike="noStrike" kern="1200" baseline="0" dirty="0" err="1" smtClean="0">
                <a:solidFill>
                  <a:schemeClr val="tx1"/>
                </a:solidFill>
                <a:latin typeface="+mn-lt"/>
                <a:ea typeface="+mn-ea"/>
                <a:cs typeface="+mn-cs"/>
              </a:rPr>
              <a:t>waterers</a:t>
            </a:r>
            <a:r>
              <a:rPr lang="en-US" sz="1200" b="0" i="0" u="none" strike="noStrike" kern="1200" baseline="0" dirty="0" smtClean="0">
                <a:solidFill>
                  <a:schemeClr val="tx1"/>
                </a:solidFill>
                <a:latin typeface="+mn-lt"/>
                <a:ea typeface="+mn-ea"/>
                <a:cs typeface="+mn-cs"/>
              </a:rPr>
              <a:t> are convenient for mass vaccination but are usually limited to use in chickens, other fowl, and pigs. Oral vaccination relies on the animal’s willingness to eat or drink the vaccine, and it must be accepted that some animals in a group will not receive a therapeutic dose of vaccine by this method. The aim is to vaccinate a sufficient percentage of animals to protect the group from serious disease.</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20</a:t>
            </a:fld>
            <a:endParaRPr lang="en-US"/>
          </a:p>
        </p:txBody>
      </p:sp>
    </p:spTree>
    <p:extLst>
      <p:ext uri="{BB962C8B-B14F-4D97-AF65-F5344CB8AC3E}">
        <p14:creationId xmlns:p14="http://schemas.microsoft.com/office/powerpoint/2010/main" val="237120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Spray vaccinations are diluted in water or diluted and misted, sprayed, or nebulized onto a large group of animals. Spray vaccines, like oral vaccines, are convenient for mass vaccination. As with oral vaccines, not every animal in a group vaccinated by spray will receive a therapeutic dose of vaccine. The aim is to vaccinate a sufficient percentage of animals to protect the group from serious disease.</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21</a:t>
            </a:fld>
            <a:endParaRPr lang="en-US"/>
          </a:p>
        </p:txBody>
      </p:sp>
    </p:spTree>
    <p:extLst>
      <p:ext uri="{BB962C8B-B14F-4D97-AF65-F5344CB8AC3E}">
        <p14:creationId xmlns:p14="http://schemas.microsoft.com/office/powerpoint/2010/main" val="2413295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handling of vaccines during</a:t>
            </a:r>
            <a:r>
              <a:rPr lang="en-US" baseline="0" dirty="0" smtClean="0"/>
              <a:t> transport, storage and reconstitution (when appropriate) and between administrations is critical to ensuring their safety and efficacy. Should an emergency vaccination program be implemented as a response strategy in an FAD outbreak, vaccine supplies may need to be transported into the field for administration into the animals. Vaccine may be delivered to a central location, assembled into smaller lots, repackaged and transported to individual locations. The vaccine may be reconstituted on site before administration. All conditions and handling of the vaccine will need to be appropriate to maintain efficacy. This section introduces the general principles of vaccine handling. Always refer to the vaccine manufacturer’s recommendations for specific handling requirements.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22</a:t>
            </a:fld>
            <a:endParaRPr lang="en-US"/>
          </a:p>
        </p:txBody>
      </p:sp>
    </p:spTree>
    <p:extLst>
      <p:ext uri="{BB962C8B-B14F-4D97-AF65-F5344CB8AC3E}">
        <p14:creationId xmlns:p14="http://schemas.microsoft.com/office/powerpoint/2010/main" val="4082079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cold</a:t>
            </a:r>
            <a:r>
              <a:rPr lang="en-US" baseline="0" dirty="0" smtClean="0"/>
              <a:t> chain refers to the system used to ensure that vaccines stay within an appropriate temperature range from the manufacturer to the point of administration. Maintenance of the cold chain is important for ensuring that the vaccine retains its efficacy. Excessive heat or cold can damage a vaccine and reduce its potency or render it completely ineffective. Once potency is lost, it cannot be restored.  Most vaccines do not have any readily detectable changes to their appearance that would indicate that they have been damaged or stored improperly. Do not freeze vaccines that are intended to be refrigerated. Do not subject vaccines to freeze-thaw cycles. Some vaccines are sensitive to light, as a result, it is best to store them in their boxes until they are needed. </a:t>
            </a:r>
            <a:r>
              <a:rPr lang="en-US" i="1" baseline="0" dirty="0" smtClean="0"/>
              <a:t>[</a:t>
            </a:r>
            <a:r>
              <a:rPr lang="en-US" sz="1200" b="0" i="1" u="none" strike="noStrike" kern="1200" baseline="0" dirty="0" smtClean="0">
                <a:solidFill>
                  <a:schemeClr val="tx1"/>
                </a:solidFill>
                <a:latin typeface="+mn-lt"/>
                <a:ea typeface="+mn-ea"/>
                <a:cs typeface="+mn-cs"/>
              </a:rPr>
              <a:t>Vaccines stored in a refrigerator. Photo source: Andrew Kingsbury, Iowa State University]</a:t>
            </a:r>
            <a:endParaRPr lang="en-US"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23</a:t>
            </a:fld>
            <a:endParaRPr lang="en-US"/>
          </a:p>
        </p:txBody>
      </p:sp>
    </p:spTree>
    <p:extLst>
      <p:ext uri="{BB962C8B-B14F-4D97-AF65-F5344CB8AC3E}">
        <p14:creationId xmlns:p14="http://schemas.microsoft.com/office/powerpoint/2010/main" val="207249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transporting vaccines there are key points to keep in mind. First, minimize the number of times a vaccine is transported. When vaccines must be transported, ensure that the cold chain, the appropriate temperature range, is maintained during shipping. </a:t>
            </a:r>
            <a:r>
              <a:rPr lang="en-US" dirty="0" smtClean="0"/>
              <a:t>Inspect all vaccine</a:t>
            </a:r>
            <a:r>
              <a:rPr lang="en-US" baseline="0" dirty="0" smtClean="0"/>
              <a:t> shipments immediately upon arrival. Examine the shipping container and contents for signs of physical damage. Make sure vaccines are not expired or close to their expiration dates. </a:t>
            </a:r>
            <a:r>
              <a:rPr lang="en-US" i="1" baseline="0" dirty="0" smtClean="0"/>
              <a:t>[This photo shows packaged vaccines with cold packs in an insulated shipping container. </a:t>
            </a:r>
            <a:r>
              <a:rPr lang="en-US" sz="1200" b="0" i="1" u="none" strike="noStrike" kern="1200" baseline="0" dirty="0" smtClean="0">
                <a:solidFill>
                  <a:schemeClr val="tx1"/>
                </a:solidFill>
                <a:latin typeface="+mn-lt"/>
                <a:ea typeface="+mn-ea"/>
                <a:cs typeface="+mn-cs"/>
              </a:rPr>
              <a:t>Photo source: Andrew Kingsbury, Iowa State University]</a:t>
            </a:r>
            <a:endParaRPr lang="en-US" i="1"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t>24</a:t>
            </a:fld>
            <a:endParaRPr lang="en-US"/>
          </a:p>
        </p:txBody>
      </p:sp>
    </p:spTree>
    <p:extLst>
      <p:ext uri="{BB962C8B-B14F-4D97-AF65-F5344CB8AC3E}">
        <p14:creationId xmlns:p14="http://schemas.microsoft.com/office/powerpoint/2010/main" val="414956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Refrigeration and freezing units used for the storage of vaccines should ideally be dedicated to the storage of vaccines and should never be used for the storage of food or beverages. Avoid temperature fluctuation inside the storage unit. Limit the number of times the door is opened, and do not leave the door open longer than necessary. Always ensure that the doors are properly closed and sealed. Measure and record the inside temperature</a:t>
            </a:r>
            <a:r>
              <a:rPr lang="en-US" baseline="0" dirty="0" smtClean="0"/>
              <a:t> </a:t>
            </a:r>
            <a:r>
              <a:rPr lang="en-US" dirty="0" smtClean="0"/>
              <a:t>with a calibrated internal thermometer at least daily. Vaccines should not be kept in the doors of refrigerators or freezers or in the vegetable bins of household refrigerators. Temperatures in these areas vary from the main compartment. Do not plug a cooling unit into an outlet controlled by a wall switch or a power strip, as these switches may be turned off inadvertently.</a:t>
            </a:r>
            <a:r>
              <a:rPr lang="en-US" baseline="0" dirty="0" smtClean="0"/>
              <a:t> </a:t>
            </a:r>
            <a:r>
              <a:rPr lang="en-US" i="1" dirty="0" smtClean="0"/>
              <a:t>[This illustration is an example of a warning sign not to unplug a refrigerated vaccine storage unit. The warning is both in English and in Spanish. Illustration by: </a:t>
            </a:r>
            <a:r>
              <a:rPr lang="en-US" i="1" dirty="0" err="1" smtClean="0"/>
              <a:t>Dani</a:t>
            </a:r>
            <a:r>
              <a:rPr lang="en-US" i="1" dirty="0" smtClean="0"/>
              <a:t> </a:t>
            </a:r>
            <a:r>
              <a:rPr lang="en-US" i="1" dirty="0" err="1" smtClean="0"/>
              <a:t>Ausen</a:t>
            </a:r>
            <a:r>
              <a:rPr lang="en-US" i="1" dirty="0" smtClean="0"/>
              <a:t>,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25</a:t>
            </a:fld>
            <a:endParaRPr lang="en-US"/>
          </a:p>
        </p:txBody>
      </p:sp>
    </p:spTree>
    <p:extLst>
      <p:ext uri="{BB962C8B-B14F-4D97-AF65-F5344CB8AC3E}">
        <p14:creationId xmlns:p14="http://schemas.microsoft.com/office/powerpoint/2010/main" val="2369424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vaccines arrive from the manufacturer as a lyophilized (dried powder)</a:t>
            </a:r>
            <a:r>
              <a:rPr lang="en-US" baseline="0" dirty="0" smtClean="0"/>
              <a:t> component and an accompanying sterile diluent. The dried vaccine must be reconstituted with the diluent provided by the manufacturer for that specific vaccine. Diluents are not interchangeable between vaccine types or manufacturers.  Even different lot numbers of the same vaccine are not interchangeable. Single-dose lyophilized vaccines should not be reconstituted until immediately prior to use. Multi-dose vaccine vials should be marked with the date they were reconstituted and discarded before the time interval indicated by the manufacturer. Make sure that all personnel who will use the vaccine know where the appropriate diluent for each vaccine is kept and that diluents are never switched. Follow the manufacturer’s instructions for reconstituting the vaccine.</a:t>
            </a:r>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26</a:t>
            </a:fld>
            <a:endParaRPr lang="en-US"/>
          </a:p>
        </p:txBody>
      </p:sp>
    </p:spTree>
    <p:extLst>
      <p:ext uri="{BB962C8B-B14F-4D97-AF65-F5344CB8AC3E}">
        <p14:creationId xmlns:p14="http://schemas.microsoft.com/office/powerpoint/2010/main" val="365470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vaccines may be packaged</a:t>
            </a:r>
            <a:r>
              <a:rPr lang="en-US" baseline="0" dirty="0" smtClean="0"/>
              <a:t> in multi-dose vials. To ensure each dose is safe and effective, it is important to prevent contamination of the bottle and store it as recommended by the manufacturer between uses. Use sterile technique to withdraw each dose of vaccine from the vial. Never remove the rubber stopper from the bottle top. Wipe the rubber stopper with an alcohol swab or appropriate antiseptic before piercing. Use a new sterile needle each time the rubber stopper is pierced. Clearly mark multi-dose vials with the date, time they were first opened or reconstituted and the user’s initials.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27</a:t>
            </a:fld>
            <a:endParaRPr lang="en-US"/>
          </a:p>
        </p:txBody>
      </p:sp>
    </p:spTree>
    <p:extLst>
      <p:ext uri="{BB962C8B-B14F-4D97-AF65-F5344CB8AC3E}">
        <p14:creationId xmlns:p14="http://schemas.microsoft.com/office/powerpoint/2010/main" val="1182819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(http://www.aphis.usda.gov/fadprep) and the National Animal Health Emergency Response Corps (NAHERC) Training Site (http://naherc.sws.iastate.edu/).</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28</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National Veterinary Stockpile (NVS) is a USDA APHIS Veterinary Services resource. The NVS is organized as part of the Surveillance, Preparedness and Response Services Unit as a program within the Logistics Center. The NVS is the nation’s repository of veterinary countermeasures, including animal vaccines, antivirals, supplies, equipment, and response support services. Homeland Security Presidential Directive 9 established the NVS in 2004 to protect the nation’s food supply by holding sufficient quantities of countermeasures to respond to the most damaging animal diseases affecting human health and/or the economy. </a:t>
            </a:r>
          </a:p>
        </p:txBody>
      </p:sp>
      <p:sp>
        <p:nvSpPr>
          <p:cNvPr id="4" name="Slide Number Placeholder 3"/>
          <p:cNvSpPr>
            <a:spLocks noGrp="1"/>
          </p:cNvSpPr>
          <p:nvPr>
            <p:ph type="sldNum" sz="quarter" idx="10"/>
          </p:nvPr>
        </p:nvSpPr>
        <p:spPr/>
        <p:txBody>
          <a:bodyPr/>
          <a:lstStyle/>
          <a:p>
            <a:fld id="{B1CD308E-C0F5-4592-9218-302013CCDBBA}" type="slidenum">
              <a:rPr lang="en-US" smtClean="0"/>
              <a:t>3</a:t>
            </a:fld>
            <a:endParaRPr lang="en-US"/>
          </a:p>
        </p:txBody>
      </p:sp>
    </p:spTree>
    <p:extLst>
      <p:ext uri="{BB962C8B-B14F-4D97-AF65-F5344CB8AC3E}">
        <p14:creationId xmlns:p14="http://schemas.microsoft.com/office/powerpoint/2010/main" val="1897288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30</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NVS mission is to augment State resources and provide States with the deployable countermeasures they need to respond to catastrophic animal disease outbreaks that nature or intentional introduction may create. APHIS’ animal health officials identify “high-consequence” foreign animal diseases and pests. These are serious diseases and pests that do not currently exist in the United States. If introduced here, they pose a severe threat to animal health and, in some cases, the economy and human health as well. Some of these diseases are biological threats that need to be considered in program priorities and countermeasure stockpile requirements. This includes future procurement of vaccines. </a:t>
            </a:r>
            <a:r>
              <a:rPr lang="en-US" i="0" dirty="0" smtClean="0"/>
              <a:t>The NVS program does provide logistical support for the North American Foot-and-Mouth Disease Vaccine Bank. The NVS can also arrange service contracts for mass depopulation, disposal, and disinfection of animal production facilities if required. </a:t>
            </a:r>
            <a:r>
              <a:rPr lang="en-US" i="1" dirty="0" smtClean="0"/>
              <a:t>[This photo illustrates the containers, called tri-folds, in which many supplies are delivered. Photo source: Randy </a:t>
            </a:r>
            <a:r>
              <a:rPr lang="en-US" i="1" dirty="0" err="1" smtClean="0"/>
              <a:t>Schawang</a:t>
            </a:r>
            <a:r>
              <a:rPr lang="en-US" i="1" dirty="0" smtClean="0"/>
              <a:t>, David City, Nebraska]</a:t>
            </a:r>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4</a:t>
            </a:fld>
            <a:endParaRPr lang="en-US"/>
          </a:p>
        </p:txBody>
      </p:sp>
    </p:spTree>
    <p:extLst>
      <p:ext uri="{BB962C8B-B14F-4D97-AF65-F5344CB8AC3E}">
        <p14:creationId xmlns:p14="http://schemas.microsoft.com/office/powerpoint/2010/main" val="239103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have an efficient vaccination program, it is essential that the vaccines are safe, potent and effective. Let’s take a closer look at how vaccines are regulated.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5</a:t>
            </a:fld>
            <a:endParaRPr lang="en-US"/>
          </a:p>
        </p:txBody>
      </p:sp>
    </p:spTree>
    <p:extLst>
      <p:ext uri="{BB962C8B-B14F-4D97-AF65-F5344CB8AC3E}">
        <p14:creationId xmlns:p14="http://schemas.microsoft.com/office/powerpoint/2010/main" val="227120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USDA APHIS Center for Veterinary Biologics (CVB) regulates veterinary biologics (including vaccines, </a:t>
            </a:r>
            <a:r>
              <a:rPr lang="en-US" sz="1200" b="0" i="0" u="none" strike="noStrike" kern="1200" baseline="0" dirty="0" err="1" smtClean="0">
                <a:solidFill>
                  <a:schemeClr val="tx1"/>
                </a:solidFill>
                <a:latin typeface="+mn-lt"/>
                <a:ea typeface="+mn-ea"/>
                <a:cs typeface="+mn-cs"/>
              </a:rPr>
              <a:t>bacterins</a:t>
            </a:r>
            <a:r>
              <a:rPr lang="en-US" sz="1200" b="0" i="0" u="none" strike="noStrike" kern="1200" baseline="0" dirty="0" smtClean="0">
                <a:solidFill>
                  <a:schemeClr val="tx1"/>
                </a:solidFill>
                <a:latin typeface="+mn-lt"/>
                <a:ea typeface="+mn-ea"/>
                <a:cs typeface="+mn-cs"/>
              </a:rPr>
              <a:t>, antisera, diagnostic kits, and other products of biological origin) to ensure that the veterinary biologics available for the diagnosis, prevention, and treatment of animal diseases are pure, safe, potent, and effective. The basis for regulation of these items is enforcement of the Virus Serum Toxin Act. </a:t>
            </a:r>
          </a:p>
        </p:txBody>
      </p:sp>
      <p:sp>
        <p:nvSpPr>
          <p:cNvPr id="4" name="Slide Number Placeholder 3"/>
          <p:cNvSpPr>
            <a:spLocks noGrp="1"/>
          </p:cNvSpPr>
          <p:nvPr>
            <p:ph type="sldNum" sz="quarter" idx="10"/>
          </p:nvPr>
        </p:nvSpPr>
        <p:spPr/>
        <p:txBody>
          <a:bodyPr/>
          <a:lstStyle/>
          <a:p>
            <a:fld id="{B1CD308E-C0F5-4592-9218-302013CCDBBA}" type="slidenum">
              <a:rPr lang="en-US" smtClean="0"/>
              <a:t>6</a:t>
            </a:fld>
            <a:endParaRPr lang="en-US"/>
          </a:p>
        </p:txBody>
      </p:sp>
    </p:spTree>
    <p:extLst>
      <p:ext uri="{BB962C8B-B14F-4D97-AF65-F5344CB8AC3E}">
        <p14:creationId xmlns:p14="http://schemas.microsoft.com/office/powerpoint/2010/main" val="363657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Within the Center for Veterinary Biologics, the Policy, Evaluation and Licensing (PEL) unit establishes licensing standards; reviews all </a:t>
            </a:r>
            <a:r>
              <a:rPr lang="en-US" sz="1200" b="0" i="0" u="none" strike="noStrike" kern="1200" baseline="0" dirty="0" err="1" smtClean="0">
                <a:solidFill>
                  <a:schemeClr val="tx1"/>
                </a:solidFill>
                <a:latin typeface="+mn-lt"/>
                <a:ea typeface="+mn-ea"/>
                <a:cs typeface="+mn-cs"/>
              </a:rPr>
              <a:t>prelicense</a:t>
            </a:r>
            <a:r>
              <a:rPr lang="en-US" sz="1200" b="0" i="0" u="none" strike="noStrike" kern="1200" baseline="0" dirty="0" smtClean="0">
                <a:solidFill>
                  <a:schemeClr val="tx1"/>
                </a:solidFill>
                <a:latin typeface="+mn-lt"/>
                <a:ea typeface="+mn-ea"/>
                <a:cs typeface="+mn-cs"/>
              </a:rPr>
              <a:t> documentation; reviews test methods and labels; and issues, suspends, or revokes licenses and permits. CVB-PEL also performs </a:t>
            </a:r>
            <a:r>
              <a:rPr lang="en-US" sz="1200" b="0" i="0" u="none" strike="noStrike" kern="1200" baseline="0" dirty="0" err="1" smtClean="0">
                <a:solidFill>
                  <a:schemeClr val="tx1"/>
                </a:solidFill>
                <a:latin typeface="+mn-lt"/>
                <a:ea typeface="+mn-ea"/>
                <a:cs typeface="+mn-cs"/>
              </a:rPr>
              <a:t>prelicense</a:t>
            </a:r>
            <a:r>
              <a:rPr lang="en-US" sz="1200" b="0" i="0" u="none" strike="noStrike" kern="1200" baseline="0" dirty="0" smtClean="0">
                <a:solidFill>
                  <a:schemeClr val="tx1"/>
                </a:solidFill>
                <a:latin typeface="+mn-lt"/>
                <a:ea typeface="+mn-ea"/>
                <a:cs typeface="+mn-cs"/>
              </a:rPr>
              <a:t> and surveillance testing; tests products associated with field problems; and develops references, reagents, and test methods. Also within the Center for Veterinary Biologics, the Inspection &amp; Compliance (IC) unit inspects production facilities, methods and records; and investigates suspected legal violations and consumer complaints.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CD308E-C0F5-4592-9218-302013CCDBBA}" type="slidenum">
              <a:rPr lang="en-US" smtClean="0"/>
              <a:t>7</a:t>
            </a:fld>
            <a:endParaRPr lang="en-US"/>
          </a:p>
        </p:txBody>
      </p:sp>
    </p:spTree>
    <p:extLst>
      <p:ext uri="{BB962C8B-B14F-4D97-AF65-F5344CB8AC3E}">
        <p14:creationId xmlns:p14="http://schemas.microsoft.com/office/powerpoint/2010/main" val="96983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different types of vaccines. This includes</a:t>
            </a:r>
            <a:r>
              <a:rPr lang="en-US" baseline="0" dirty="0" smtClean="0"/>
              <a:t> modified live vaccines, killed vaccines, and novel vaccines. This section will briefly describe the different types of vaccines.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t>8</a:t>
            </a:fld>
            <a:endParaRPr lang="en-US"/>
          </a:p>
        </p:txBody>
      </p:sp>
    </p:spTree>
    <p:extLst>
      <p:ext uri="{BB962C8B-B14F-4D97-AF65-F5344CB8AC3E}">
        <p14:creationId xmlns:p14="http://schemas.microsoft.com/office/powerpoint/2010/main" val="26890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Two main types of conventional vaccines are modified live vaccines (MLV) and killed inactivated vaccines. With modified live vaccines, the vaccine organism replicates in the host, but should produce no or only very mild clinical signs. It induces an immune response that will provide protection from severe disease caused by the natural pathogen. Killed vaccines contain part or all of an inactivated pathogen. Killed vaccines generally require an adjuvant to stimulate the host’s immune response and provide protection from disease. An adjuvant is a substance added to vaccines to enhance the capacity to stimulate an immune response. Several types of novel vaccines have been developed using new technologies. These include gene-deleted vaccines, live vectored vaccines, plant-derived vaccines, and DNA vaccines. </a:t>
            </a:r>
            <a:r>
              <a:rPr lang="en-US" sz="1200" b="0" i="1" u="none" strike="noStrike" kern="1200" baseline="0" dirty="0" smtClean="0">
                <a:solidFill>
                  <a:schemeClr val="tx1"/>
                </a:solidFill>
                <a:latin typeface="+mn-lt"/>
                <a:ea typeface="+mn-ea"/>
                <a:cs typeface="+mn-cs"/>
              </a:rPr>
              <a:t>[This photo depicts the tops of multiple vaccine vials. Photo source: iStockphoto.com]</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CD308E-C0F5-4592-9218-302013CCDBBA}" type="slidenum">
              <a:rPr lang="en-US" smtClean="0"/>
              <a:t>9</a:t>
            </a:fld>
            <a:endParaRPr lang="en-US"/>
          </a:p>
        </p:txBody>
      </p:sp>
    </p:spTree>
    <p:extLst>
      <p:ext uri="{BB962C8B-B14F-4D97-AF65-F5344CB8AC3E}">
        <p14:creationId xmlns:p14="http://schemas.microsoft.com/office/powerpoint/2010/main" val="221285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Vaccination for Contagious Diseases - Overview</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375671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Overview</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245879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96236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Vaccination for Contagious Diseases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650" r:id="rId14"/>
    <p:sldLayoutId id="2147483651" r:id="rId15"/>
    <p:sldLayoutId id="2147483662" r:id="rId16"/>
    <p:sldLayoutId id="2147483704" r:id="rId17"/>
    <p:sldLayoutId id="2147483705" r:id="rId18"/>
    <p:sldLayoutId id="2147483706" r:id="rId19"/>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naherc.sws.iastate.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Vaccination for Contagious Diseases</a:t>
            </a:r>
          </a:p>
        </p:txBody>
      </p:sp>
      <p:sp>
        <p:nvSpPr>
          <p:cNvPr id="3" name="Subtitle 2"/>
          <p:cNvSpPr>
            <a:spLocks noGrp="1"/>
          </p:cNvSpPr>
          <p:nvPr>
            <p:ph type="subTitle" idx="1"/>
          </p:nvPr>
        </p:nvSpPr>
        <p:spPr>
          <a:xfrm>
            <a:off x="2175933" y="4114800"/>
            <a:ext cx="5867400" cy="1219200"/>
          </a:xfrm>
        </p:spPr>
        <p:txBody>
          <a:bodyPr>
            <a:normAutofit/>
          </a:bodyPr>
          <a:lstStyle/>
          <a:p>
            <a:r>
              <a:rPr lang="en-US" dirty="0" smtClean="0"/>
              <a:t>Overview </a:t>
            </a:r>
            <a:endParaRPr lang="en-US" dirty="0"/>
          </a:p>
        </p:txBody>
      </p:sp>
      <p:sp>
        <p:nvSpPr>
          <p:cNvPr id="6" name="TextBox 5"/>
          <p:cNvSpPr txBox="1"/>
          <p:nvPr/>
        </p:nvSpPr>
        <p:spPr>
          <a:xfrm>
            <a:off x="2209800" y="5486400"/>
            <a:ext cx="5411353" cy="646331"/>
          </a:xfrm>
          <a:prstGeom prst="rect">
            <a:avLst/>
          </a:prstGeom>
          <a:noFill/>
        </p:spPr>
        <p:txBody>
          <a:bodyPr wrap="none" rtlCol="0">
            <a:spAutoFit/>
          </a:bodyPr>
          <a:lstStyle/>
          <a:p>
            <a:r>
              <a:rPr lang="en-US" i="1" dirty="0"/>
              <a:t>Adapted from the FAD PReP/NAHEMS </a:t>
            </a:r>
            <a:br>
              <a:rPr lang="en-US" i="1" dirty="0"/>
            </a:br>
            <a:r>
              <a:rPr lang="en-US" i="1" dirty="0"/>
              <a:t>Guidelines</a:t>
            </a:r>
            <a:r>
              <a:rPr lang="en-US" i="1" dirty="0" smtClean="0"/>
              <a:t>: Vaccination for Contagious Diseases (2014)</a:t>
            </a:r>
            <a:endParaRPr lang="en-US" dirty="0"/>
          </a:p>
        </p:txBody>
      </p:sp>
    </p:spTree>
    <p:extLst>
      <p:ext uri="{BB962C8B-B14F-4D97-AF65-F5344CB8AC3E}">
        <p14:creationId xmlns:p14="http://schemas.microsoft.com/office/powerpoint/2010/main" val="394383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t>Contain live organisms </a:t>
            </a:r>
          </a:p>
          <a:p>
            <a:r>
              <a:rPr lang="en-US" sz="3000" dirty="0" smtClean="0"/>
              <a:t>Sensitive to improper handling/storage</a:t>
            </a:r>
          </a:p>
          <a:p>
            <a:r>
              <a:rPr lang="en-US" sz="3000" dirty="0"/>
              <a:t>May cause disease in stressed animals</a:t>
            </a:r>
          </a:p>
          <a:p>
            <a:r>
              <a:rPr lang="en-US" sz="3000" dirty="0" smtClean="0"/>
              <a:t>Can cause disease if given by the   wrong route </a:t>
            </a:r>
          </a:p>
          <a:p>
            <a:r>
              <a:rPr lang="en-US" sz="3000" dirty="0" smtClean="0"/>
              <a:t>Do not administer to pregnant animals, unless otherwise stated on label </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Modified Live Vaccines </a:t>
            </a:r>
            <a:endParaRPr lang="en-US" dirty="0"/>
          </a:p>
        </p:txBody>
      </p:sp>
    </p:spTree>
    <p:extLst>
      <p:ext uri="{BB962C8B-B14F-4D97-AF65-F5344CB8AC3E}">
        <p14:creationId xmlns:p14="http://schemas.microsoft.com/office/powerpoint/2010/main" val="38439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Contain inactivated whole organism or portion of organism</a:t>
            </a:r>
          </a:p>
          <a:p>
            <a:r>
              <a:rPr lang="en-US" dirty="0" smtClean="0"/>
              <a:t>Generally combined with an adjuvant </a:t>
            </a:r>
          </a:p>
          <a:p>
            <a:r>
              <a:rPr lang="en-US" dirty="0" smtClean="0"/>
              <a:t>Often require two doses to be effective</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Killed Vaccines </a:t>
            </a:r>
            <a:endParaRPr lang="en-US" dirty="0"/>
          </a:p>
        </p:txBody>
      </p:sp>
    </p:spTree>
    <p:extLst>
      <p:ext uri="{BB962C8B-B14F-4D97-AF65-F5344CB8AC3E}">
        <p14:creationId xmlns:p14="http://schemas.microsoft.com/office/powerpoint/2010/main" val="2243735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Types:</a:t>
            </a:r>
          </a:p>
          <a:p>
            <a:pPr lvl="1"/>
            <a:r>
              <a:rPr lang="en-US" dirty="0" smtClean="0"/>
              <a:t>Gene-Deleted Vaccines </a:t>
            </a:r>
          </a:p>
          <a:p>
            <a:pPr lvl="1"/>
            <a:r>
              <a:rPr lang="en-US" dirty="0" smtClean="0"/>
              <a:t>Live Vectored Vaccines </a:t>
            </a:r>
          </a:p>
          <a:p>
            <a:pPr lvl="1"/>
            <a:r>
              <a:rPr lang="en-US" dirty="0" smtClean="0"/>
              <a:t>Plant-Derived Vaccines </a:t>
            </a:r>
          </a:p>
          <a:p>
            <a:pPr lvl="1"/>
            <a:r>
              <a:rPr lang="en-US" dirty="0" smtClean="0"/>
              <a:t>DNA Vaccines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Novel Vaccines</a:t>
            </a:r>
            <a:endParaRPr lang="en-US" dirty="0"/>
          </a:p>
        </p:txBody>
      </p:sp>
    </p:spTree>
    <p:extLst>
      <p:ext uri="{BB962C8B-B14F-4D97-AF65-F5344CB8AC3E}">
        <p14:creationId xmlns:p14="http://schemas.microsoft.com/office/powerpoint/2010/main" val="149309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live or killed vaccines</a:t>
            </a:r>
          </a:p>
          <a:p>
            <a:r>
              <a:rPr lang="en-US" dirty="0" smtClean="0"/>
              <a:t>Developed with a companion diagnostic kit</a:t>
            </a:r>
          </a:p>
          <a:p>
            <a:r>
              <a:rPr lang="en-US" dirty="0" smtClean="0"/>
              <a:t>Prevents confusion between vaccinated animals and infected animals</a:t>
            </a:r>
          </a:p>
          <a:p>
            <a:r>
              <a:rPr lang="en-US" dirty="0" smtClean="0"/>
              <a:t>Facilitate disease eradication</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DIVA Vaccines </a:t>
            </a:r>
            <a:endParaRPr lang="en-US" dirty="0"/>
          </a:p>
        </p:txBody>
      </p:sp>
    </p:spTree>
    <p:extLst>
      <p:ext uri="{BB962C8B-B14F-4D97-AF65-F5344CB8AC3E}">
        <p14:creationId xmlns:p14="http://schemas.microsoft.com/office/powerpoint/2010/main" val="1122458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Vaccination Withdrawal Time:</a:t>
            </a:r>
          </a:p>
          <a:p>
            <a:pPr lvl="1"/>
            <a:r>
              <a:rPr lang="en-US" dirty="0" smtClean="0"/>
              <a:t>The period between the administration of the vaccination and the time the vaccinated animal or products from that animal can legally enter the human food chain - specified in the vaccine license</a:t>
            </a:r>
          </a:p>
          <a:p>
            <a:r>
              <a:rPr lang="en-US" dirty="0" smtClean="0"/>
              <a:t>Vaccines used in food animals are subject to withdrawal times</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Withdrawal Times</a:t>
            </a:r>
            <a:endParaRPr lang="en-US" dirty="0"/>
          </a:p>
        </p:txBody>
      </p:sp>
    </p:spTree>
    <p:extLst>
      <p:ext uri="{BB962C8B-B14F-4D97-AF65-F5344CB8AC3E}">
        <p14:creationId xmlns:p14="http://schemas.microsoft.com/office/powerpoint/2010/main" val="3651700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Delivery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2170782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Routes</a:t>
            </a:r>
          </a:p>
          <a:p>
            <a:pPr lvl="1"/>
            <a:r>
              <a:rPr lang="en-US" dirty="0" smtClean="0"/>
              <a:t>Parenteral Injection</a:t>
            </a:r>
          </a:p>
          <a:p>
            <a:pPr lvl="1"/>
            <a:r>
              <a:rPr lang="en-US" dirty="0" smtClean="0"/>
              <a:t>Needle-Free</a:t>
            </a:r>
          </a:p>
          <a:p>
            <a:pPr lvl="1"/>
            <a:r>
              <a:rPr lang="en-US" dirty="0" smtClean="0"/>
              <a:t>Intranasal</a:t>
            </a:r>
          </a:p>
          <a:p>
            <a:pPr lvl="1"/>
            <a:r>
              <a:rPr lang="en-US" dirty="0" smtClean="0"/>
              <a:t>Ocular</a:t>
            </a:r>
          </a:p>
          <a:p>
            <a:pPr lvl="1"/>
            <a:r>
              <a:rPr lang="en-US" dirty="0" smtClean="0"/>
              <a:t>Oral </a:t>
            </a:r>
          </a:p>
          <a:p>
            <a:pPr lvl="1"/>
            <a:r>
              <a:rPr lang="en-US" dirty="0" smtClean="0"/>
              <a:t>Spray/Topical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Vaccine Delivery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248" b="6258"/>
          <a:stretch/>
        </p:blipFill>
        <p:spPr>
          <a:xfrm>
            <a:off x="5257800" y="2095501"/>
            <a:ext cx="3390900" cy="3371850"/>
          </a:xfrm>
          <a:prstGeom prst="rect">
            <a:avLst/>
          </a:prstGeom>
          <a:ln w="38100">
            <a:solidFill>
              <a:srgbClr val="17375E"/>
            </a:solidFill>
          </a:ln>
        </p:spPr>
      </p:pic>
    </p:spTree>
    <p:extLst>
      <p:ext uri="{BB962C8B-B14F-4D97-AF65-F5344CB8AC3E}">
        <p14:creationId xmlns:p14="http://schemas.microsoft.com/office/powerpoint/2010/main" val="257359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lstStyle/>
          <a:p>
            <a:r>
              <a:rPr lang="en-US" dirty="0"/>
              <a:t>Delivered with a syringe and </a:t>
            </a:r>
            <a:r>
              <a:rPr lang="en-US" dirty="0" smtClean="0"/>
              <a:t>needle</a:t>
            </a:r>
          </a:p>
          <a:p>
            <a:pPr lvl="1"/>
            <a:r>
              <a:rPr lang="en-US" dirty="0"/>
              <a:t>In muscle (intramuscular)</a:t>
            </a:r>
          </a:p>
          <a:p>
            <a:pPr lvl="1"/>
            <a:r>
              <a:rPr lang="en-US" dirty="0"/>
              <a:t>Under skin (subcutaneous</a:t>
            </a:r>
            <a:r>
              <a:rPr lang="en-US" dirty="0" smtClean="0"/>
              <a:t>)</a:t>
            </a:r>
          </a:p>
          <a:p>
            <a:r>
              <a:rPr lang="en-US" dirty="0"/>
              <a:t>Use a new needle for each animal</a:t>
            </a:r>
          </a:p>
          <a:p>
            <a:pPr marL="0" indent="0">
              <a:buNone/>
            </a:pPr>
            <a:endParaRPr lang="en-US" dirty="0"/>
          </a:p>
          <a:p>
            <a:endParaRPr lang="en-US" dirty="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a:t>Parenteral Injection</a:t>
            </a:r>
          </a:p>
        </p:txBody>
      </p:sp>
      <p:pic>
        <p:nvPicPr>
          <p:cNvPr id="3074" name="Picture 2" descr="H:\CFSPH\NAHEMS\NAHEMS_Print\06_VaxCDz\_Images\04_VaxCDz_Multidose Syringe\VaxCDz_04_100114_MultiDoseSyring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851" b="6383"/>
          <a:stretch/>
        </p:blipFill>
        <p:spPr bwMode="auto">
          <a:xfrm>
            <a:off x="5486400" y="2266950"/>
            <a:ext cx="3223260" cy="314325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3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5257800" cy="4953000"/>
          </a:xfrm>
        </p:spPr>
        <p:txBody>
          <a:bodyPr/>
          <a:lstStyle/>
          <a:p>
            <a:r>
              <a:rPr lang="en-US" dirty="0" smtClean="0"/>
              <a:t>Transdermal</a:t>
            </a:r>
          </a:p>
          <a:p>
            <a:pPr lvl="1"/>
            <a:r>
              <a:rPr lang="en-US" dirty="0" smtClean="0"/>
              <a:t>Drives vaccine into skin by a burst of air or gas</a:t>
            </a:r>
          </a:p>
          <a:p>
            <a:pPr lvl="1"/>
            <a:r>
              <a:rPr lang="en-US" dirty="0" smtClean="0"/>
              <a:t>Minimal bodily fluid contamination</a:t>
            </a:r>
          </a:p>
          <a:p>
            <a:pPr lvl="1"/>
            <a:r>
              <a:rPr lang="en-US" dirty="0" smtClean="0"/>
              <a:t>Delivery of vaccine to dermis may enhance efficacy</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Needle-Free Injection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81" t="5101" b="4592"/>
          <a:stretch/>
        </p:blipFill>
        <p:spPr>
          <a:xfrm>
            <a:off x="5791200" y="2019300"/>
            <a:ext cx="2876550" cy="3487324"/>
          </a:xfrm>
          <a:prstGeom prst="rect">
            <a:avLst/>
          </a:prstGeom>
          <a:ln w="38100">
            <a:solidFill>
              <a:srgbClr val="17375E"/>
            </a:solidFill>
          </a:ln>
        </p:spPr>
      </p:pic>
    </p:spTree>
    <p:extLst>
      <p:ext uri="{BB962C8B-B14F-4D97-AF65-F5344CB8AC3E}">
        <p14:creationId xmlns:p14="http://schemas.microsoft.com/office/powerpoint/2010/main" val="1890376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Methods mimic natural route of infection</a:t>
            </a:r>
          </a:p>
          <a:p>
            <a:r>
              <a:rPr lang="en-US" dirty="0" smtClean="0"/>
              <a:t>Intranasal </a:t>
            </a:r>
          </a:p>
          <a:p>
            <a:pPr lvl="1"/>
            <a:r>
              <a:rPr lang="en-US" dirty="0" smtClean="0"/>
              <a:t>Delivered with a squeeze bulb attached to intranasal device </a:t>
            </a:r>
          </a:p>
          <a:p>
            <a:r>
              <a:rPr lang="en-US" dirty="0" smtClean="0"/>
              <a:t>Ocular</a:t>
            </a:r>
          </a:p>
          <a:p>
            <a:pPr lvl="1"/>
            <a:r>
              <a:rPr lang="en-US" dirty="0" smtClean="0"/>
              <a:t>Primarily used for fowl (chickens) </a:t>
            </a:r>
          </a:p>
          <a:p>
            <a:pPr lvl="1"/>
            <a:r>
              <a:rPr lang="en-US" dirty="0" smtClean="0"/>
              <a:t>Applied to surface of the eye</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Intranasal and Ocular </a:t>
            </a:r>
            <a:endParaRPr lang="en-US" dirty="0"/>
          </a:p>
        </p:txBody>
      </p:sp>
    </p:spTree>
    <p:extLst>
      <p:ext uri="{BB962C8B-B14F-4D97-AF65-F5344CB8AC3E}">
        <p14:creationId xmlns:p14="http://schemas.microsoft.com/office/powerpoint/2010/main" val="2770491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953000"/>
          </a:xfrm>
        </p:spPr>
        <p:txBody>
          <a:bodyPr>
            <a:normAutofit/>
          </a:bodyPr>
          <a:lstStyle/>
          <a:p>
            <a:r>
              <a:rPr lang="en-US" dirty="0" smtClean="0"/>
              <a:t>National Veterinary Stockpile</a:t>
            </a:r>
          </a:p>
          <a:p>
            <a:r>
              <a:rPr lang="en-US" dirty="0" smtClean="0"/>
              <a:t>Regulation of veterinary vaccines</a:t>
            </a:r>
          </a:p>
          <a:p>
            <a:r>
              <a:rPr lang="en-US" dirty="0" smtClean="0"/>
              <a:t>Types of vaccines</a:t>
            </a:r>
          </a:p>
          <a:p>
            <a:r>
              <a:rPr lang="en-US" dirty="0" smtClean="0"/>
              <a:t>Vaccine delivery and delivery devices: syringes, needles, etc. </a:t>
            </a:r>
          </a:p>
          <a:p>
            <a:r>
              <a:rPr lang="en-US" dirty="0"/>
              <a:t>Vaccine </a:t>
            </a:r>
            <a:r>
              <a:rPr lang="en-US" dirty="0" smtClean="0"/>
              <a:t>handling and storage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Overview</a:t>
            </a:r>
            <a:endParaRPr lang="en-US" dirty="0"/>
          </a:p>
        </p:txBody>
      </p:sp>
      <p:sp>
        <p:nvSpPr>
          <p:cNvPr id="5" name="Title 4"/>
          <p:cNvSpPr>
            <a:spLocks noGrp="1"/>
          </p:cNvSpPr>
          <p:nvPr>
            <p:ph type="title"/>
          </p:nvPr>
        </p:nvSpPr>
        <p:spPr/>
        <p:txBody>
          <a:bodyPr/>
          <a:lstStyle/>
          <a:p>
            <a:r>
              <a:rPr lang="en-US" smtClean="0"/>
              <a:t>This Presentation</a:t>
            </a:r>
            <a:endParaRPr lang="en-US" dirty="0"/>
          </a:p>
        </p:txBody>
      </p:sp>
    </p:spTree>
    <p:extLst>
      <p:ext uri="{BB962C8B-B14F-4D97-AF65-F5344CB8AC3E}">
        <p14:creationId xmlns:p14="http://schemas.microsoft.com/office/powerpoint/2010/main" val="186894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diluted in drinking water or sprayed onto food</a:t>
            </a:r>
          </a:p>
          <a:p>
            <a:r>
              <a:rPr lang="en-US" dirty="0" smtClean="0"/>
              <a:t>Convenient for mass vaccination</a:t>
            </a:r>
          </a:p>
          <a:p>
            <a:r>
              <a:rPr lang="en-US" dirty="0" smtClean="0"/>
              <a:t>Limited to fowl (chickens) and pigs</a:t>
            </a:r>
          </a:p>
          <a:p>
            <a:r>
              <a:rPr lang="en-US" dirty="0" smtClean="0"/>
              <a:t>Goal: Vaccinate a sufficient percentage of group</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Oral Vaccines </a:t>
            </a:r>
            <a:endParaRPr lang="en-US" dirty="0"/>
          </a:p>
        </p:txBody>
      </p:sp>
    </p:spTree>
    <p:extLst>
      <p:ext uri="{BB962C8B-B14F-4D97-AF65-F5344CB8AC3E}">
        <p14:creationId xmlns:p14="http://schemas.microsoft.com/office/powerpoint/2010/main" val="1370552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Diluted in water or diluted and misted, sprayed, or nebulized onto a large group of animals</a:t>
            </a:r>
          </a:p>
          <a:p>
            <a:r>
              <a:rPr lang="en-US" smtClean="0"/>
              <a:t>Convenient for mass vaccination</a:t>
            </a:r>
          </a:p>
          <a:p>
            <a:r>
              <a:rPr lang="en-US" smtClean="0"/>
              <a:t>Goal: Vaccinate a sufficient percentage of group</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Spray/Topical Vaccines</a:t>
            </a:r>
            <a:endParaRPr lang="en-US" dirty="0"/>
          </a:p>
        </p:txBody>
      </p:sp>
    </p:spTree>
    <p:extLst>
      <p:ext uri="{BB962C8B-B14F-4D97-AF65-F5344CB8AC3E}">
        <p14:creationId xmlns:p14="http://schemas.microsoft.com/office/powerpoint/2010/main" val="23572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Vaccine Handling</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222722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62600" cy="4953000"/>
          </a:xfrm>
        </p:spPr>
        <p:txBody>
          <a:bodyPr>
            <a:normAutofit fontScale="92500" lnSpcReduction="10000"/>
          </a:bodyPr>
          <a:lstStyle/>
          <a:p>
            <a:r>
              <a:rPr lang="en-US" dirty="0" smtClean="0"/>
              <a:t>Appropriate temperature range to ensure efficacy</a:t>
            </a:r>
          </a:p>
          <a:p>
            <a:r>
              <a:rPr lang="en-US" dirty="0" smtClean="0"/>
              <a:t>During transport, storage, and all handling</a:t>
            </a:r>
          </a:p>
          <a:p>
            <a:r>
              <a:rPr lang="en-US" dirty="0" smtClean="0"/>
              <a:t>Do not freeze vaccines intended to be refrigerated</a:t>
            </a:r>
          </a:p>
          <a:p>
            <a:r>
              <a:rPr lang="en-US" dirty="0" smtClean="0"/>
              <a:t>Do not subject to freeze-thaw cycles</a:t>
            </a:r>
          </a:p>
          <a:p>
            <a:r>
              <a:rPr lang="en-US" dirty="0" smtClean="0"/>
              <a:t>Store in box until needed</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Cold Chain</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6049" b="5040"/>
          <a:stretch/>
        </p:blipFill>
        <p:spPr>
          <a:xfrm>
            <a:off x="6019800" y="2324100"/>
            <a:ext cx="2738224" cy="2705100"/>
          </a:xfrm>
          <a:prstGeom prst="rect">
            <a:avLst/>
          </a:prstGeom>
          <a:ln w="38100">
            <a:solidFill>
              <a:srgbClr val="17375E"/>
            </a:solidFill>
          </a:ln>
        </p:spPr>
      </p:pic>
    </p:spTree>
    <p:extLst>
      <p:ext uri="{BB962C8B-B14F-4D97-AF65-F5344CB8AC3E}">
        <p14:creationId xmlns:p14="http://schemas.microsoft.com/office/powerpoint/2010/main" val="2339247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62600" cy="4953000"/>
          </a:xfrm>
        </p:spPr>
        <p:txBody>
          <a:bodyPr>
            <a:normAutofit fontScale="92500" lnSpcReduction="10000"/>
          </a:bodyPr>
          <a:lstStyle/>
          <a:p>
            <a:r>
              <a:rPr lang="en-US" dirty="0" smtClean="0"/>
              <a:t>When transporting:</a:t>
            </a:r>
          </a:p>
          <a:p>
            <a:pPr lvl="1"/>
            <a:r>
              <a:rPr lang="en-US" dirty="0" smtClean="0"/>
              <a:t>Minimize the number of times transported</a:t>
            </a:r>
          </a:p>
          <a:p>
            <a:pPr lvl="1"/>
            <a:r>
              <a:rPr lang="en-US" dirty="0" smtClean="0"/>
              <a:t>Ensure cold chain is maintained</a:t>
            </a:r>
          </a:p>
          <a:p>
            <a:r>
              <a:rPr lang="en-US" dirty="0" smtClean="0"/>
              <a:t>When receiving vaccines:</a:t>
            </a:r>
          </a:p>
          <a:p>
            <a:pPr lvl="1"/>
            <a:r>
              <a:rPr lang="en-US" dirty="0" smtClean="0"/>
              <a:t>Inspect immediately on arrival</a:t>
            </a:r>
          </a:p>
          <a:p>
            <a:pPr lvl="1"/>
            <a:r>
              <a:rPr lang="en-US" dirty="0" smtClean="0"/>
              <a:t>Look for signs of physical damage</a:t>
            </a:r>
          </a:p>
          <a:p>
            <a:pPr lvl="1"/>
            <a:r>
              <a:rPr lang="en-US" dirty="0" smtClean="0"/>
              <a:t>Check expiration dates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Transporting and Receiving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878" b="7317"/>
          <a:stretch/>
        </p:blipFill>
        <p:spPr>
          <a:xfrm>
            <a:off x="5991223" y="2057400"/>
            <a:ext cx="2733676" cy="2667000"/>
          </a:xfrm>
          <a:prstGeom prst="rect">
            <a:avLst/>
          </a:prstGeom>
          <a:ln w="38100">
            <a:solidFill>
              <a:srgbClr val="17375E"/>
            </a:solidFill>
          </a:ln>
        </p:spPr>
      </p:pic>
    </p:spTree>
    <p:extLst>
      <p:ext uri="{BB962C8B-B14F-4D97-AF65-F5344CB8AC3E}">
        <p14:creationId xmlns:p14="http://schemas.microsoft.com/office/powerpoint/2010/main" val="278015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791200" cy="4953000"/>
          </a:xfrm>
        </p:spPr>
        <p:txBody>
          <a:bodyPr/>
          <a:lstStyle/>
          <a:p>
            <a:r>
              <a:rPr lang="en-US" dirty="0" smtClean="0"/>
              <a:t>Dedicated to vaccine storage</a:t>
            </a:r>
          </a:p>
          <a:p>
            <a:r>
              <a:rPr lang="en-US" dirty="0" smtClean="0"/>
              <a:t>Avoid temperature fluctuations</a:t>
            </a:r>
          </a:p>
          <a:p>
            <a:r>
              <a:rPr lang="en-US" dirty="0" smtClean="0"/>
              <a:t>Do not use an outlet controlled by a wall switch or power strip</a:t>
            </a:r>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Storage Units</a:t>
            </a:r>
            <a:endParaRPr lang="en-US" dirty="0"/>
          </a:p>
        </p:txBody>
      </p:sp>
      <p:pic>
        <p:nvPicPr>
          <p:cNvPr id="5122" name="Picture 2" descr="http://www.cfsph.iastate.edu/Projects/NAHERC/NVCD/Assets/N_NVCD_0210_110913_VaccineFridgeSignag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1200" y="1918321"/>
            <a:ext cx="2914650" cy="295847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3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Lyophilized vaccine needs a diluent</a:t>
            </a:r>
          </a:p>
          <a:p>
            <a:r>
              <a:rPr lang="en-US" dirty="0" smtClean="0"/>
              <a:t>Diluents are not interchangeable</a:t>
            </a:r>
          </a:p>
          <a:p>
            <a:r>
              <a:rPr lang="en-US" dirty="0" smtClean="0"/>
              <a:t>Always use the diluent provided with the vaccine and lot number</a:t>
            </a:r>
          </a:p>
          <a:p>
            <a:r>
              <a:rPr lang="en-US" dirty="0"/>
              <a:t>Follow manufacturer’s instructions for reconstituting vaccine</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Diluents</a:t>
            </a:r>
            <a:endParaRPr lang="en-US" dirty="0"/>
          </a:p>
        </p:txBody>
      </p:sp>
    </p:spTree>
    <p:extLst>
      <p:ext uri="{BB962C8B-B14F-4D97-AF65-F5344CB8AC3E}">
        <p14:creationId xmlns:p14="http://schemas.microsoft.com/office/powerpoint/2010/main" val="668869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using multi-dose vials:</a:t>
            </a:r>
          </a:p>
          <a:p>
            <a:pPr lvl="1"/>
            <a:r>
              <a:rPr lang="en-US" dirty="0" smtClean="0"/>
              <a:t>Use sterile technique to withdraw vaccine</a:t>
            </a:r>
          </a:p>
          <a:p>
            <a:pPr lvl="1"/>
            <a:r>
              <a:rPr lang="en-US" dirty="0" smtClean="0"/>
              <a:t>Never remove rubber stopper</a:t>
            </a:r>
          </a:p>
          <a:p>
            <a:pPr lvl="1"/>
            <a:r>
              <a:rPr lang="en-US" dirty="0" smtClean="0"/>
              <a:t>Disinfect rubber stopper before piercing</a:t>
            </a:r>
          </a:p>
          <a:p>
            <a:pPr lvl="1"/>
            <a:r>
              <a:rPr lang="en-US" dirty="0" smtClean="0"/>
              <a:t>Use a sterile needle each time</a:t>
            </a:r>
          </a:p>
          <a:p>
            <a:pPr lvl="1"/>
            <a:r>
              <a:rPr lang="en-US" dirty="0" smtClean="0"/>
              <a:t>Clearly mark vials with date, time, and user’s initials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Maintaining Sterility</a:t>
            </a:r>
            <a:endParaRPr lang="en-US" dirty="0"/>
          </a:p>
        </p:txBody>
      </p:sp>
    </p:spTree>
    <p:extLst>
      <p:ext uri="{BB962C8B-B14F-4D97-AF65-F5344CB8AC3E}">
        <p14:creationId xmlns:p14="http://schemas.microsoft.com/office/powerpoint/2010/main" val="389103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38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smtClean="0"/>
              <a:t>Janice Mogan, DVM</a:t>
            </a:r>
          </a:p>
          <a:p>
            <a:r>
              <a:rPr lang="en-US" sz="2000" dirty="0" smtClean="0"/>
              <a:t>Heather Allen, PhD, MPA</a:t>
            </a:r>
          </a:p>
          <a:p>
            <a:r>
              <a:rPr lang="en-US" sz="2000" dirty="0" err="1" smtClean="0"/>
              <a:t>Shaine</a:t>
            </a:r>
            <a:r>
              <a:rPr lang="en-US" sz="2000" dirty="0" smtClean="0"/>
              <a:t> </a:t>
            </a:r>
            <a:r>
              <a:rPr lang="en-US" sz="2000" dirty="0" err="1"/>
              <a:t>DeVoe</a:t>
            </a:r>
            <a:endParaRPr lang="en-US" sz="2000" dirty="0" smtClean="0"/>
          </a:p>
          <a:p>
            <a:pPr marL="0" indent="0">
              <a:buNone/>
            </a:pPr>
            <a:r>
              <a:rPr lang="en-US" sz="2400" dirty="0"/>
              <a:t>Reviewers (USDA) </a:t>
            </a:r>
          </a:p>
          <a:p>
            <a:r>
              <a:rPr lang="en-US" sz="2000" dirty="0" smtClean="0"/>
              <a:t>John Zack, DVM</a:t>
            </a:r>
          </a:p>
          <a:p>
            <a:r>
              <a:rPr lang="en-US" sz="2000" dirty="0" smtClean="0"/>
              <a:t>Patricia Foley, DVM, PhD</a:t>
            </a:r>
          </a:p>
          <a:p>
            <a:r>
              <a:rPr lang="en-US" sz="2000" dirty="0" smtClean="0"/>
              <a:t>R</a:t>
            </a:r>
            <a:r>
              <a:rPr lang="en-US" sz="2000" dirty="0"/>
              <a:t>. Alex Thompson, DVM, </a:t>
            </a:r>
            <a:r>
              <a:rPr lang="en-US" sz="2000" dirty="0" smtClean="0"/>
              <a:t>PhD</a:t>
            </a:r>
          </a:p>
          <a:p>
            <a:r>
              <a:rPr lang="en-US" sz="2000" dirty="0" smtClean="0"/>
              <a:t>John </a:t>
            </a:r>
            <a:r>
              <a:rPr lang="en-US" sz="2000" dirty="0" err="1" smtClean="0"/>
              <a:t>Wiemers</a:t>
            </a:r>
            <a:r>
              <a:rPr lang="en-US" sz="2000" dirty="0" smtClean="0"/>
              <a:t>, DVM, MS </a:t>
            </a:r>
            <a:endParaRPr lang="en-US" sz="2000" dirty="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dirty="0" smtClean="0"/>
              <a:t>USDA APHIS and CFSPH</a:t>
            </a:r>
            <a:endParaRPr lang="en-US" dirty="0"/>
          </a:p>
        </p:txBody>
      </p:sp>
      <p:sp>
        <p:nvSpPr>
          <p:cNvPr id="60419"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Overview</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2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Veterinary</a:t>
            </a:r>
            <a:br>
              <a:rPr lang="en-US" dirty="0" smtClean="0"/>
            </a:br>
            <a:r>
              <a:rPr lang="en-US" dirty="0" smtClean="0"/>
              <a:t>Stockpile</a:t>
            </a:r>
            <a:br>
              <a:rPr lang="en-US" dirty="0" smtClean="0"/>
            </a:br>
            <a:r>
              <a:rPr lang="en-US" dirty="0" smtClean="0"/>
              <a:t>(NVS)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3692135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a:t>
            </a:r>
            <a:r>
              <a:rPr lang="en-US" sz="4800" smtClean="0">
                <a:solidFill>
                  <a:prstClr val="black">
                    <a:lumMod val="85000"/>
                    <a:lumOff val="15000"/>
                  </a:prstClr>
                </a:solidFill>
                <a:latin typeface="Verdana" pitchFamily="34" charset="0"/>
              </a:rPr>
              <a:t>JD, DVM, MPH</a:t>
            </a:r>
            <a:r>
              <a:rPr lang="en-US" sz="4800" dirty="0" smtClean="0">
                <a:solidFill>
                  <a:prstClr val="black">
                    <a:lumMod val="85000"/>
                    <a:lumOff val="15000"/>
                  </a:prstClr>
                </a:solidFill>
                <a:latin typeface="Verdana" pitchFamily="34" charset="0"/>
              </a:rPr>
              <a:t>;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6474863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486400" cy="4953000"/>
          </a:xfrm>
        </p:spPr>
        <p:txBody>
          <a:bodyPr>
            <a:normAutofit/>
          </a:bodyPr>
          <a:lstStyle/>
          <a:p>
            <a:r>
              <a:rPr lang="en-US" dirty="0" smtClean="0"/>
              <a:t>USDA APHIS VS resource</a:t>
            </a:r>
            <a:endParaRPr lang="en-US" dirty="0"/>
          </a:p>
          <a:p>
            <a:r>
              <a:rPr lang="en-US" dirty="0" smtClean="0"/>
              <a:t>Augments State resources</a:t>
            </a:r>
          </a:p>
          <a:p>
            <a:r>
              <a:rPr lang="en-US" dirty="0" smtClean="0"/>
              <a:t>Repository of countermeasures</a:t>
            </a:r>
            <a:endParaRPr lang="en-US" dirty="0"/>
          </a:p>
          <a:p>
            <a:r>
              <a:rPr lang="en-US" dirty="0" smtClean="0"/>
              <a:t>Logistical support for North American FMD Vaccine Bank</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NVS</a:t>
            </a:r>
            <a:endParaRPr lang="en-US" dirty="0"/>
          </a:p>
        </p:txBody>
      </p:sp>
      <p:pic>
        <p:nvPicPr>
          <p:cNvPr id="6" name="Picture 2" descr="http://www.cfsph.iastate.edu/Projects/NAHERC/NVCD/Assets/N_NVCD_0030_110823_NV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457449"/>
            <a:ext cx="2857500" cy="302895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4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Regulation of Veterinary Vaccines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1232304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USDA APHIS Center for Veterinary Biologics (CVB)</a:t>
            </a:r>
          </a:p>
          <a:p>
            <a:pPr lvl="1"/>
            <a:r>
              <a:rPr lang="en-US" dirty="0" smtClean="0"/>
              <a:t>Regulates veterinary biologics</a:t>
            </a:r>
          </a:p>
          <a:p>
            <a:pPr marL="914400" lvl="2" indent="0">
              <a:buNone/>
            </a:pPr>
            <a:r>
              <a:rPr lang="en-US" dirty="0" smtClean="0"/>
              <a:t>Such as vaccines, </a:t>
            </a:r>
            <a:r>
              <a:rPr lang="en-US" dirty="0" err="1" smtClean="0"/>
              <a:t>bacterins</a:t>
            </a:r>
            <a:r>
              <a:rPr lang="en-US" dirty="0" smtClean="0"/>
              <a:t>, antisera</a:t>
            </a:r>
          </a:p>
          <a:p>
            <a:pPr lvl="1"/>
            <a:r>
              <a:rPr lang="en-US" dirty="0"/>
              <a:t>Pure, safe, potent, and effective</a:t>
            </a:r>
          </a:p>
          <a:p>
            <a:pPr lvl="1"/>
            <a:r>
              <a:rPr lang="en-US" dirty="0" smtClean="0"/>
              <a:t>Virus Serum Toxin Act</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Regulation of Vaccines </a:t>
            </a:r>
            <a:endParaRPr lang="en-US" dirty="0"/>
          </a:p>
        </p:txBody>
      </p:sp>
    </p:spTree>
    <p:extLst>
      <p:ext uri="{BB962C8B-B14F-4D97-AF65-F5344CB8AC3E}">
        <p14:creationId xmlns:p14="http://schemas.microsoft.com/office/powerpoint/2010/main" val="2851767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CVB - Policy, Evaluation and Licensing (PEL) </a:t>
            </a:r>
          </a:p>
          <a:p>
            <a:pPr lvl="1"/>
            <a:r>
              <a:rPr lang="en-US" dirty="0" smtClean="0"/>
              <a:t>Establishes licensing standards </a:t>
            </a:r>
          </a:p>
          <a:p>
            <a:pPr lvl="1"/>
            <a:r>
              <a:rPr lang="en-US" dirty="0" smtClean="0"/>
              <a:t>Reviews </a:t>
            </a:r>
            <a:r>
              <a:rPr lang="en-US" dirty="0" err="1" smtClean="0"/>
              <a:t>prelicense</a:t>
            </a:r>
            <a:r>
              <a:rPr lang="en-US" dirty="0" smtClean="0"/>
              <a:t> documentation</a:t>
            </a:r>
          </a:p>
          <a:p>
            <a:pPr lvl="1"/>
            <a:r>
              <a:rPr lang="en-US" dirty="0" smtClean="0"/>
              <a:t>Performs testing</a:t>
            </a:r>
          </a:p>
          <a:p>
            <a:r>
              <a:rPr lang="en-US" dirty="0" smtClean="0"/>
              <a:t>CVB - Inspection &amp; Compliance (IC)</a:t>
            </a:r>
          </a:p>
          <a:p>
            <a:pPr lvl="1"/>
            <a:r>
              <a:rPr lang="en-US" dirty="0" smtClean="0"/>
              <a:t>Inspects production facilities, methods and records</a:t>
            </a:r>
          </a:p>
          <a:p>
            <a:pPr lvl="1"/>
            <a:r>
              <a:rPr lang="en-US" dirty="0" smtClean="0"/>
              <a:t>Investigates suspected violations and consumer complaints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Regulation of Vaccines</a:t>
            </a:r>
            <a:endParaRPr lang="en-US" dirty="0"/>
          </a:p>
        </p:txBody>
      </p:sp>
    </p:spTree>
    <p:extLst>
      <p:ext uri="{BB962C8B-B14F-4D97-AF65-F5344CB8AC3E}">
        <p14:creationId xmlns:p14="http://schemas.microsoft.com/office/powerpoint/2010/main" val="2569555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743200"/>
            <a:ext cx="7772400" cy="2644775"/>
          </a:xfrm>
        </p:spPr>
        <p:txBody>
          <a:bodyPr/>
          <a:lstStyle/>
          <a:p>
            <a:r>
              <a:rPr lang="en-US" dirty="0" smtClean="0"/>
              <a:t>Types of Vaccines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912445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normAutofit fontScale="85000" lnSpcReduction="10000"/>
          </a:bodyPr>
          <a:lstStyle/>
          <a:p>
            <a:r>
              <a:rPr lang="en-US" dirty="0" smtClean="0"/>
              <a:t>Modified live vaccines (MLV)</a:t>
            </a:r>
          </a:p>
          <a:p>
            <a:pPr lvl="1"/>
            <a:r>
              <a:rPr lang="en-US" sz="2600" dirty="0" smtClean="0"/>
              <a:t>Replicate in host, mild clinical signs </a:t>
            </a:r>
          </a:p>
          <a:p>
            <a:r>
              <a:rPr lang="en-US" dirty="0" smtClean="0"/>
              <a:t>Killed inactivated vaccines</a:t>
            </a:r>
          </a:p>
          <a:p>
            <a:pPr lvl="1"/>
            <a:r>
              <a:rPr lang="en-US" sz="2600" dirty="0" smtClean="0"/>
              <a:t>All or part of inactivated pathogen</a:t>
            </a:r>
          </a:p>
          <a:p>
            <a:pPr lvl="1"/>
            <a:r>
              <a:rPr lang="en-US" sz="2600" dirty="0" smtClean="0"/>
              <a:t>Require adjuvant</a:t>
            </a:r>
          </a:p>
          <a:p>
            <a:r>
              <a:rPr lang="en-US" dirty="0" smtClean="0"/>
              <a:t>Novel vaccines - include</a:t>
            </a:r>
          </a:p>
          <a:p>
            <a:pPr lvl="1"/>
            <a:r>
              <a:rPr lang="en-US" sz="2600" dirty="0" smtClean="0"/>
              <a:t>Gene-deleted vaccines</a:t>
            </a:r>
          </a:p>
          <a:p>
            <a:pPr lvl="1"/>
            <a:r>
              <a:rPr lang="en-US" sz="2600" dirty="0" smtClean="0"/>
              <a:t>Live vectored vaccines</a:t>
            </a:r>
          </a:p>
          <a:p>
            <a:pPr lvl="1"/>
            <a:r>
              <a:rPr lang="en-US" sz="2600" dirty="0" smtClean="0"/>
              <a:t>Plant-derived vaccines</a:t>
            </a:r>
          </a:p>
          <a:p>
            <a:pPr lvl="1"/>
            <a:r>
              <a:rPr lang="en-US" sz="2600" dirty="0" smtClean="0"/>
              <a:t>DNA vaccines</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Types of Vaccines</a:t>
            </a:r>
            <a:endParaRPr lang="en-US" dirty="0"/>
          </a:p>
        </p:txBody>
      </p:sp>
      <p:pic>
        <p:nvPicPr>
          <p:cNvPr id="2050" name="Picture 2" descr="http://www.cfsph.iastate.edu/Projects/NAHERC/NVCD/Assets/N_NVCD_0060_110823_VaccineTyp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324100"/>
            <a:ext cx="2857500" cy="299085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16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17378</TotalTime>
  <Words>4449</Words>
  <Application>Microsoft Office PowerPoint</Application>
  <PresentationFormat>On-screen Show (4:3)</PresentationFormat>
  <Paragraphs>289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FAD PReP PPT Template 2011-10</vt:lpstr>
      <vt:lpstr>Vaccination for Contagious Diseases</vt:lpstr>
      <vt:lpstr>This Presentation</vt:lpstr>
      <vt:lpstr>National Veterinary Stockpile (NVS)</vt:lpstr>
      <vt:lpstr>NVS</vt:lpstr>
      <vt:lpstr>Regulation of Veterinary Vaccines</vt:lpstr>
      <vt:lpstr>Regulation of Vaccines </vt:lpstr>
      <vt:lpstr>Regulation of Vaccines</vt:lpstr>
      <vt:lpstr>Types of Vaccines</vt:lpstr>
      <vt:lpstr>Types of Vaccines</vt:lpstr>
      <vt:lpstr>Modified Live Vaccines </vt:lpstr>
      <vt:lpstr>Killed Vaccines </vt:lpstr>
      <vt:lpstr>Novel Vaccines</vt:lpstr>
      <vt:lpstr>DIVA Vaccines </vt:lpstr>
      <vt:lpstr>Withdrawal Times</vt:lpstr>
      <vt:lpstr>Vaccine Delivery </vt:lpstr>
      <vt:lpstr>Vaccine Delivery </vt:lpstr>
      <vt:lpstr>Parenteral Injection</vt:lpstr>
      <vt:lpstr>Needle-Free Injection </vt:lpstr>
      <vt:lpstr>Intranasal and Ocular </vt:lpstr>
      <vt:lpstr>Oral Vaccines </vt:lpstr>
      <vt:lpstr>Spray/Topical Vaccines</vt:lpstr>
      <vt:lpstr>Vaccine Handling</vt:lpstr>
      <vt:lpstr>Cold Chain</vt:lpstr>
      <vt:lpstr>Transporting and Receiving </vt:lpstr>
      <vt:lpstr>Storage Units</vt:lpstr>
      <vt:lpstr>Diluents</vt:lpstr>
      <vt:lpstr>Maintaining Sterility</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Futoma, Patricia J</dc:creator>
  <cp:lastModifiedBy>Mogan-King, Janice P [CFSPH]</cp:lastModifiedBy>
  <cp:revision>239</cp:revision>
  <cp:lastPrinted>2012-11-26T22:03:19Z</cp:lastPrinted>
  <dcterms:created xsi:type="dcterms:W3CDTF">2012-01-05T15:06:00Z</dcterms:created>
  <dcterms:modified xsi:type="dcterms:W3CDTF">2014-11-25T20:54:12Z</dcterms:modified>
</cp:coreProperties>
</file>