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tags/tag3.xml" ContentType="application/vnd.openxmlformats-officedocument.presentationml.tags+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69" r:id="rId2"/>
    <p:sldMasterId id="2147483686" r:id="rId3"/>
  </p:sldMasterIdLst>
  <p:notesMasterIdLst>
    <p:notesMasterId r:id="rId32"/>
  </p:notesMasterIdLst>
  <p:sldIdLst>
    <p:sldId id="256" r:id="rId4"/>
    <p:sldId id="257" r:id="rId5"/>
    <p:sldId id="266" r:id="rId6"/>
    <p:sldId id="284" r:id="rId7"/>
    <p:sldId id="258" r:id="rId8"/>
    <p:sldId id="290" r:id="rId9"/>
    <p:sldId id="259" r:id="rId10"/>
    <p:sldId id="291" r:id="rId11"/>
    <p:sldId id="260" r:id="rId12"/>
    <p:sldId id="292" r:id="rId13"/>
    <p:sldId id="285" r:id="rId14"/>
    <p:sldId id="262" r:id="rId15"/>
    <p:sldId id="265" r:id="rId16"/>
    <p:sldId id="267" r:id="rId17"/>
    <p:sldId id="268" r:id="rId18"/>
    <p:sldId id="286" r:id="rId19"/>
    <p:sldId id="293" r:id="rId20"/>
    <p:sldId id="271" r:id="rId21"/>
    <p:sldId id="287" r:id="rId22"/>
    <p:sldId id="273" r:id="rId23"/>
    <p:sldId id="274" r:id="rId24"/>
    <p:sldId id="276" r:id="rId25"/>
    <p:sldId id="288" r:id="rId26"/>
    <p:sldId id="289" r:id="rId27"/>
    <p:sldId id="277" r:id="rId28"/>
    <p:sldId id="280" r:id="rId29"/>
    <p:sldId id="281" r:id="rId30"/>
    <p:sldId id="279" r:id="rId31"/>
  </p:sldIdLst>
  <p:sldSz cx="9144000" cy="6858000" type="screen4x3"/>
  <p:notesSz cx="6858000" cy="9144000"/>
  <p:custDataLst>
    <p:tags r:id="rId3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etz, Kristen A - APHIS" initials="BKA-A" lastIdx="12" clrIdx="0">
    <p:extLst>
      <p:ext uri="{19B8F6BF-5375-455C-9EA6-DF929625EA0E}">
        <p15:presenceInfo xmlns:p15="http://schemas.microsoft.com/office/powerpoint/2012/main" userId="S-1-5-21-2443529608-3098792306-3041422421-4169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36" autoAdjust="0"/>
    <p:restoredTop sz="68795" autoAdjust="0"/>
  </p:normalViewPr>
  <p:slideViewPr>
    <p:cSldViewPr>
      <p:cViewPr varScale="1">
        <p:scale>
          <a:sx n="63" d="100"/>
          <a:sy n="63" d="100"/>
        </p:scale>
        <p:origin x="1866" y="72"/>
      </p:cViewPr>
      <p:guideLst>
        <p:guide orient="horz" pos="2160"/>
        <p:guide pos="2880"/>
      </p:guideLst>
    </p:cSldViewPr>
  </p:slideViewPr>
  <p:notesTextViewPr>
    <p:cViewPr>
      <p:scale>
        <a:sx n="1" d="1"/>
        <a:sy n="1" d="1"/>
      </p:scale>
      <p:origin x="0" y="0"/>
    </p:cViewPr>
  </p:notesTextViewPr>
  <p:sorterViewPr>
    <p:cViewPr>
      <p:scale>
        <a:sx n="79" d="100"/>
        <a:sy n="79"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commentAuthors" Target="commentAuthor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gs" Target="tags/tag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presProps" Target="presProps.xml"/><Relationship Id="rId8" Type="http://schemas.openxmlformats.org/officeDocument/2006/relationships/slide" Target="slides/slide5.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7134B7-67A2-4571-B7F8-05A0E1FB93FF}" type="datetimeFigureOut">
              <a:rPr lang="en-US" smtClean="0"/>
              <a:t>12/13/2016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236DA9-3F74-417F-A18E-1BD377A9E631}" type="slidenum">
              <a:rPr lang="en-US" smtClean="0"/>
              <a:t>‹#›</a:t>
            </a:fld>
            <a:endParaRPr lang="en-US"/>
          </a:p>
        </p:txBody>
      </p:sp>
    </p:spTree>
    <p:extLst>
      <p:ext uri="{BB962C8B-B14F-4D97-AF65-F5344CB8AC3E}">
        <p14:creationId xmlns:p14="http://schemas.microsoft.com/office/powerpoint/2010/main" val="551038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slide" Target="../slides/slide26.xml"/><Relationship Id="rId1" Type="http://schemas.openxmlformats.org/officeDocument/2006/relationships/notesMaster" Target="../notesMasters/notesMaster1.xml"/><Relationship Id="rId4" Type="http://schemas.openxmlformats.org/officeDocument/2006/relationships/hyperlink" Target="http://naherc.cfsph.iastate.edu/" TargetMode="Externa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a foreign animal disease (FAD) incident, control and containment of the disease agent is essential to eradication and recovery. Quarantine and movement control (QMC) are critical activities to protect animal health, by helping to prevent the disease agent from being transmitted to non-infected livestock and poultry populations. QMC stops and controls movements in a regulatory Control Area. This presentation focuses on diseases spread by direct and indirect contact rather than vector-borne diseases, as QMC is not particularly effective at preventing the movement of mobile insect vectors. However, QMC activities can still prevent the movement of infected hosts, which may be important in vector-borne FAD incidents. In an incident, quarantines and movement controls are handled through Incident Command (IC), following local, State, and Federal laws/regulations. </a:t>
            </a:r>
            <a:r>
              <a:rPr lang="en-US" sz="1200" i="1" kern="1200" dirty="0" smtClean="0">
                <a:solidFill>
                  <a:schemeClr val="tx1"/>
                </a:solidFill>
                <a:effectLst/>
                <a:latin typeface="+mn-lt"/>
                <a:ea typeface="+mn-ea"/>
                <a:cs typeface="+mn-cs"/>
              </a:rPr>
              <a:t>[This information was derived from the Foreign Animal Disease Preparedness and Response (FAD PReP)/National Animal Health Emergency Management System (NAHEMS) Guidelines: Quarantine</a:t>
            </a:r>
            <a:r>
              <a:rPr lang="en-US" sz="1200" i="1" kern="1200" baseline="0" dirty="0" smtClean="0">
                <a:solidFill>
                  <a:schemeClr val="tx1"/>
                </a:solidFill>
                <a:effectLst/>
                <a:latin typeface="+mn-lt"/>
                <a:ea typeface="+mn-ea"/>
                <a:cs typeface="+mn-cs"/>
              </a:rPr>
              <a:t> and Movement Control </a:t>
            </a:r>
            <a:r>
              <a:rPr lang="en-US" sz="1200" i="1" kern="1200" dirty="0" smtClean="0">
                <a:solidFill>
                  <a:schemeClr val="tx1"/>
                </a:solidFill>
                <a:effectLst/>
                <a:latin typeface="+mn-lt"/>
                <a:ea typeface="+mn-ea"/>
                <a:cs typeface="+mn-cs"/>
              </a:rPr>
              <a:t>(2016)].</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2236DA9-3F74-417F-A18E-1BD377A9E631}" type="slidenum">
              <a:rPr lang="en-US" smtClean="0"/>
              <a:t>1</a:t>
            </a:fld>
            <a:endParaRPr lang="en-US"/>
          </a:p>
        </p:txBody>
      </p:sp>
    </p:spTree>
    <p:extLst>
      <p:ext uri="{BB962C8B-B14F-4D97-AF65-F5344CB8AC3E}">
        <p14:creationId xmlns:p14="http://schemas.microsoft.com/office/powerpoint/2010/main" val="21661526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As a continuation of the previous table, further guidance is provided for movements out of a Control Area. Equipment, including vehicles, is prohibited to move out of a Control Area unless permitted by Incident Command while following appropriate biosecurity measures. Similar to the guidance presented for moving within a Control Area, moving semen and embryos from Infected, Suspect, and Contact Premises (which are under quarantine) is prohibited. Movement permits are approved by Incident Command. Surveillance, negative diagnostic tests, premises biosecurity, and risk-assessment may be required for a permit authorizing movement. </a:t>
            </a:r>
            <a:r>
              <a:rPr lang="en-US" i="1" baseline="0" dirty="0" smtClean="0"/>
              <a:t>[Movement from Inside a Control Area to Outside a Control Area. Content provided by: USDA]</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E2236DA9-3F74-417F-A18E-1BD377A9E631}" type="slidenum">
              <a:rPr lang="en-US" smtClean="0"/>
              <a:t>10</a:t>
            </a:fld>
            <a:endParaRPr lang="en-US"/>
          </a:p>
        </p:txBody>
      </p:sp>
    </p:spTree>
    <p:extLst>
      <p:ext uri="{BB962C8B-B14F-4D97-AF65-F5344CB8AC3E}">
        <p14:creationId xmlns:p14="http://schemas.microsoft.com/office/powerpoint/2010/main" val="39495934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Continuity of</a:t>
            </a:r>
            <a:r>
              <a:rPr lang="en-US" sz="1200" kern="1200" baseline="0" dirty="0" smtClean="0">
                <a:solidFill>
                  <a:schemeClr val="tx1"/>
                </a:solidFill>
                <a:effectLst/>
                <a:latin typeface="+mn-lt"/>
                <a:ea typeface="+mn-ea"/>
                <a:cs typeface="+mn-cs"/>
              </a:rPr>
              <a:t> business (COB)</a:t>
            </a:r>
            <a:r>
              <a:rPr lang="en-US" sz="1200" kern="1200" dirty="0" smtClean="0">
                <a:solidFill>
                  <a:schemeClr val="tx1"/>
                </a:solidFill>
                <a:effectLst/>
                <a:latin typeface="+mn-lt"/>
                <a:ea typeface="+mn-ea"/>
                <a:cs typeface="+mn-cs"/>
              </a:rPr>
              <a:t> or managed movement is a specific type of movement control, which establishes specific criteria for the permitted movement of certain livestock and commodities from a premises. Producer</a:t>
            </a:r>
            <a:r>
              <a:rPr lang="en-US" sz="1200" kern="1200" baseline="0" dirty="0" smtClean="0">
                <a:solidFill>
                  <a:schemeClr val="tx1"/>
                </a:solidFill>
                <a:effectLst/>
                <a:latin typeface="+mn-lt"/>
                <a:ea typeface="+mn-ea"/>
                <a:cs typeface="+mn-cs"/>
              </a:rPr>
              <a:t> p</a:t>
            </a:r>
            <a:r>
              <a:rPr lang="en-US" sz="1200" kern="1200" dirty="0" smtClean="0">
                <a:solidFill>
                  <a:schemeClr val="tx1"/>
                </a:solidFill>
                <a:effectLst/>
                <a:latin typeface="+mn-lt"/>
                <a:ea typeface="+mn-ea"/>
                <a:cs typeface="+mn-cs"/>
              </a:rPr>
              <a:t>articipation in managed movement plans is </a:t>
            </a:r>
            <a:r>
              <a:rPr lang="en-US" sz="1200" i="1" kern="1200" dirty="0" smtClean="0">
                <a:solidFill>
                  <a:schemeClr val="tx1"/>
                </a:solidFill>
                <a:effectLst/>
                <a:latin typeface="+mn-lt"/>
                <a:ea typeface="+mn-ea"/>
                <a:cs typeface="+mn-cs"/>
              </a:rPr>
              <a:t>voluntary.</a:t>
            </a:r>
            <a:r>
              <a:rPr lang="en-US" sz="1200" kern="1200" dirty="0" smtClean="0">
                <a:solidFill>
                  <a:schemeClr val="tx1"/>
                </a:solidFill>
                <a:effectLst/>
                <a:latin typeface="+mn-lt"/>
                <a:ea typeface="+mn-ea"/>
                <a:cs typeface="+mn-cs"/>
              </a:rPr>
              <a:t> </a:t>
            </a:r>
            <a:r>
              <a:rPr lang="en-US" sz="1200" kern="1200" baseline="0" dirty="0" smtClean="0">
                <a:solidFill>
                  <a:schemeClr val="tx1"/>
                </a:solidFill>
                <a:effectLst/>
                <a:latin typeface="+mn-lt"/>
                <a:ea typeface="+mn-ea"/>
                <a:cs typeface="+mn-cs"/>
              </a:rPr>
              <a:t>If producers choose to participate, specific criteria are required to receive a permit for permitted movement. </a:t>
            </a:r>
            <a:r>
              <a:rPr lang="en-US" sz="1200" kern="1200" dirty="0" smtClean="0">
                <a:solidFill>
                  <a:schemeClr val="tx1"/>
                </a:solidFill>
                <a:effectLst/>
                <a:latin typeface="+mn-lt"/>
                <a:ea typeface="+mn-ea"/>
                <a:cs typeface="+mn-cs"/>
              </a:rPr>
              <a:t>Criteria may be specific for the commodity, the</a:t>
            </a:r>
            <a:r>
              <a:rPr lang="en-US" sz="1200" kern="1200" baseline="0" dirty="0" smtClean="0">
                <a:solidFill>
                  <a:schemeClr val="tx1"/>
                </a:solidFill>
                <a:effectLst/>
                <a:latin typeface="+mn-lt"/>
                <a:ea typeface="+mn-ea"/>
                <a:cs typeface="+mn-cs"/>
              </a:rPr>
              <a:t> origin and destination, as well as the disease pathogen. </a:t>
            </a:r>
            <a:r>
              <a:rPr lang="en-US" sz="1200" kern="1200" dirty="0" smtClean="0">
                <a:solidFill>
                  <a:schemeClr val="tx1"/>
                </a:solidFill>
                <a:effectLst/>
                <a:latin typeface="+mn-lt"/>
                <a:ea typeface="+mn-ea"/>
                <a:cs typeface="+mn-cs"/>
              </a:rPr>
              <a:t>Managed</a:t>
            </a:r>
            <a:r>
              <a:rPr lang="en-US" sz="1200" kern="1200" baseline="0" dirty="0" smtClean="0">
                <a:solidFill>
                  <a:schemeClr val="tx1"/>
                </a:solidFill>
                <a:effectLst/>
                <a:latin typeface="+mn-lt"/>
                <a:ea typeface="+mn-ea"/>
                <a:cs typeface="+mn-cs"/>
              </a:rPr>
              <a:t> movement </a:t>
            </a:r>
            <a:r>
              <a:rPr lang="en-US" sz="1200" kern="1200" dirty="0" smtClean="0">
                <a:solidFill>
                  <a:schemeClr val="tx1"/>
                </a:solidFill>
                <a:effectLst/>
                <a:latin typeface="+mn-lt"/>
                <a:ea typeface="+mn-ea"/>
                <a:cs typeface="+mn-cs"/>
              </a:rPr>
              <a:t>mitigates the impact of the Federal area quarantine on unaffected producers, and is risk- and science-based, weighing the risk of disease transmission. Developed by public-private-academic partnerships, the criteria for these permitted movements typically require surveillance, cleaning and disinfection, biosecurity measures, and epidemiological information. Plans supporting continuity of business are in development for specific</a:t>
            </a:r>
            <a:r>
              <a:rPr lang="en-US" sz="1200" kern="1200" baseline="0" dirty="0" smtClean="0">
                <a:solidFill>
                  <a:schemeClr val="tx1"/>
                </a:solidFill>
                <a:effectLst/>
                <a:latin typeface="+mn-lt"/>
                <a:ea typeface="+mn-ea"/>
                <a:cs typeface="+mn-cs"/>
              </a:rPr>
              <a:t> species of livestock and commodities. See information on the Secure Food Supply Plans in Appendix E of the </a:t>
            </a:r>
            <a:r>
              <a:rPr lang="en-US" sz="1200" i="1" kern="1200" baseline="0" dirty="0" smtClean="0">
                <a:solidFill>
                  <a:schemeClr val="tx1"/>
                </a:solidFill>
                <a:effectLst/>
                <a:latin typeface="+mn-lt"/>
                <a:ea typeface="+mn-ea"/>
                <a:cs typeface="+mn-cs"/>
              </a:rPr>
              <a:t>FAD </a:t>
            </a:r>
            <a:r>
              <a:rPr lang="en-US" sz="1200" i="1" kern="1200" baseline="0" dirty="0" err="1" smtClean="0">
                <a:solidFill>
                  <a:schemeClr val="tx1"/>
                </a:solidFill>
                <a:effectLst/>
                <a:latin typeface="+mn-lt"/>
                <a:ea typeface="+mn-ea"/>
                <a:cs typeface="+mn-cs"/>
              </a:rPr>
              <a:t>PReP</a:t>
            </a:r>
            <a:r>
              <a:rPr lang="en-US" sz="1200" i="1" kern="1200" baseline="0" dirty="0" smtClean="0">
                <a:solidFill>
                  <a:schemeClr val="tx1"/>
                </a:solidFill>
                <a:effectLst/>
                <a:latin typeface="+mn-lt"/>
                <a:ea typeface="+mn-ea"/>
                <a:cs typeface="+mn-cs"/>
              </a:rPr>
              <a:t>/NAHEMS Guidelines: Quarantine and Movement Control</a:t>
            </a:r>
            <a:r>
              <a:rPr lang="en-US" sz="1200" kern="1200" baseline="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[The milk in this milk truck is one of the commodities that may be permitted to move</a:t>
            </a:r>
            <a:r>
              <a:rPr lang="en-US" sz="1200" i="1" kern="1200" baseline="0" dirty="0" smtClean="0">
                <a:solidFill>
                  <a:schemeClr val="tx1"/>
                </a:solidFill>
                <a:effectLst/>
                <a:latin typeface="+mn-lt"/>
                <a:ea typeface="+mn-ea"/>
                <a:cs typeface="+mn-cs"/>
              </a:rPr>
              <a:t>. Photo source: Danelle Bickett-Weddle, Iowa State University] </a:t>
            </a:r>
            <a:endParaRPr lang="en-US" sz="1200" i="1"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2236DA9-3F74-417F-A18E-1BD377A9E631}" type="slidenum">
              <a:rPr lang="en-US" smtClean="0"/>
              <a:t>11</a:t>
            </a:fld>
            <a:endParaRPr lang="en-US"/>
          </a:p>
        </p:txBody>
      </p:sp>
    </p:spTree>
    <p:extLst>
      <p:ext uri="{BB962C8B-B14F-4D97-AF65-F5344CB8AC3E}">
        <p14:creationId xmlns:p14="http://schemas.microsoft.com/office/powerpoint/2010/main" val="10472575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Checkpoints can help to enforce movement control requirements. Conveyances moving out of the quarantined area may require a permit for movement. This permit provides verification that a vehicle is properly cleaned and disinfected, and is transporting animals, fomites, or products in accordance with State and Federal laws and regulations. Specific standard operating procedures for checkpoints will be provided through Incident Command. Guidance</a:t>
            </a:r>
            <a:r>
              <a:rPr lang="en-US" sz="1200" kern="1200" baseline="0" dirty="0" smtClean="0">
                <a:solidFill>
                  <a:schemeClr val="tx1"/>
                </a:solidFill>
                <a:effectLst/>
                <a:latin typeface="+mn-lt"/>
                <a:ea typeface="+mn-ea"/>
                <a:cs typeface="+mn-cs"/>
              </a:rPr>
              <a:t> for implementing checkpoints will include location of the checkpoint, inspection procedures, permit verification, necessary documentation, biosecurity requirements, and information to provide to the driver of the vehicle. Under most circumstances, animals should not be held at a checkpoint. Depending on the level of compliance, the conveyance should be returned to the premises of origin (if it cannot be permitted), or sent to its destination (if permitted), or Incident Command will provide further instructions. Violations, including failure to have the necessary permit, should be reported to the appropriate officials. </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2236DA9-3F74-417F-A18E-1BD377A9E631}" type="slidenum">
              <a:rPr lang="en-US" smtClean="0"/>
              <a:t>12</a:t>
            </a:fld>
            <a:endParaRPr lang="en-US"/>
          </a:p>
        </p:txBody>
      </p:sp>
    </p:spTree>
    <p:extLst>
      <p:ext uri="{BB962C8B-B14F-4D97-AF65-F5344CB8AC3E}">
        <p14:creationId xmlns:p14="http://schemas.microsoft.com/office/powerpoint/2010/main" val="7078393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Permitting in an incident will primarily be either specific, covering critical and essential movements on and off quarantined premises, or COB permits to facilitate business and operational continuity for non-infected premises inside the regulatory Control Area. Permitting lessens the risk of transmitting the disease agent by considering risk assessments, surveillance information, biosecurity procedures, as well as national and World Organization for Animal Health standards. It is essential that personnel responsible for permitting have access to the most recent information about the outbreak, as changes in epidemiological and situational information may change permitting requirements. Permitting is likely to require significant resources and information management capabilities during an outbreak. All permitting with regard to the CA is overseen by the Unified Incident Command; States may also have permitting systems and processes.</a:t>
            </a:r>
          </a:p>
        </p:txBody>
      </p:sp>
      <p:sp>
        <p:nvSpPr>
          <p:cNvPr id="4" name="Slide Number Placeholder 3"/>
          <p:cNvSpPr>
            <a:spLocks noGrp="1"/>
          </p:cNvSpPr>
          <p:nvPr>
            <p:ph type="sldNum" sz="quarter" idx="10"/>
          </p:nvPr>
        </p:nvSpPr>
        <p:spPr/>
        <p:txBody>
          <a:bodyPr/>
          <a:lstStyle/>
          <a:p>
            <a:fld id="{E2236DA9-3F74-417F-A18E-1BD377A9E631}" type="slidenum">
              <a:rPr lang="en-US" smtClean="0"/>
              <a:t>13</a:t>
            </a:fld>
            <a:endParaRPr lang="en-US"/>
          </a:p>
        </p:txBody>
      </p:sp>
    </p:spTree>
    <p:extLst>
      <p:ext uri="{BB962C8B-B14F-4D97-AF65-F5344CB8AC3E}">
        <p14:creationId xmlns:p14="http://schemas.microsoft.com/office/powerpoint/2010/main" val="13585746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It is important to ensure the Unified Incident Command has clear processes for issuing permits for various types of movement, and that this information is clearly communicated to those affected by the disease response effort. It is equally important that producers have clear and timely information about their location in relation to the Control</a:t>
            </a:r>
            <a:r>
              <a:rPr lang="en-US" sz="1200" kern="1200" baseline="0" dirty="0" smtClean="0">
                <a:solidFill>
                  <a:schemeClr val="tx1"/>
                </a:solidFill>
                <a:effectLst/>
                <a:latin typeface="+mn-lt"/>
                <a:ea typeface="+mn-ea"/>
                <a:cs typeface="+mn-cs"/>
              </a:rPr>
              <a:t> Area</a:t>
            </a:r>
            <a:r>
              <a:rPr lang="en-US" sz="1200" kern="1200" dirty="0" smtClean="0">
                <a:solidFill>
                  <a:schemeClr val="tx1"/>
                </a:solidFill>
                <a:effectLst/>
                <a:latin typeface="+mn-lt"/>
                <a:ea typeface="+mn-ea"/>
                <a:cs typeface="+mn-cs"/>
              </a:rPr>
              <a:t>. It is essential to respond efficiently and process permit requests through the APHIS VS Emergency Management Response System 2.0 (EMRS2) Customer Permit Gateway (preferred for all COB permits), telephone, e-mail, or other methods. The Unified Incident Command can also encourage companies to work to implement temporary alternative arrangements for quarantined premises to minimize movement and permit requests. For example, a customer could perform a meter reading, or mail may be held at the post office. </a:t>
            </a:r>
          </a:p>
        </p:txBody>
      </p:sp>
      <p:sp>
        <p:nvSpPr>
          <p:cNvPr id="4" name="Slide Number Placeholder 3"/>
          <p:cNvSpPr>
            <a:spLocks noGrp="1"/>
          </p:cNvSpPr>
          <p:nvPr>
            <p:ph type="sldNum" sz="quarter" idx="10"/>
          </p:nvPr>
        </p:nvSpPr>
        <p:spPr/>
        <p:txBody>
          <a:bodyPr/>
          <a:lstStyle/>
          <a:p>
            <a:fld id="{E2236DA9-3F74-417F-A18E-1BD377A9E631}" type="slidenum">
              <a:rPr lang="en-US" smtClean="0"/>
              <a:t>14</a:t>
            </a:fld>
            <a:endParaRPr lang="en-US"/>
          </a:p>
        </p:txBody>
      </p:sp>
    </p:spTree>
    <p:extLst>
      <p:ext uri="{BB962C8B-B14F-4D97-AF65-F5344CB8AC3E}">
        <p14:creationId xmlns:p14="http://schemas.microsoft.com/office/powerpoint/2010/main" val="32897488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EMRS2, as the “system of record” for an animal health emergency response, is the primary information management system involved. Permitting, data collection, management, and analysis capabilities are required. EMRS2 is used for all permitting processes, including issuing permits and documenting movements. The system provides the capability to retrieve records of permits and permitted movements and filter (or further analyze) them based on date, origin, destination, owner, species, reason for movement, and other criteria. If States use their own information management systems, all permits and permitted movement information is uploaded into EMRS2. It is critically important that data is entered in a timely and accurate manner. For permitting, electronic or paper forms may be used, such as a VS 1-27 form or other designated form, to accompany movement. Please see the </a:t>
            </a:r>
            <a:r>
              <a:rPr lang="en-US" sz="1200" i="1" kern="1200" dirty="0" smtClean="0">
                <a:solidFill>
                  <a:schemeClr val="tx1"/>
                </a:solidFill>
                <a:effectLst/>
                <a:latin typeface="+mn-lt"/>
                <a:ea typeface="+mn-ea"/>
                <a:cs typeface="+mn-cs"/>
              </a:rPr>
              <a:t>FAD PReP Manual 6-0: Permitted Movement</a:t>
            </a:r>
            <a:r>
              <a:rPr lang="en-US" sz="1200" kern="1200" dirty="0" smtClean="0">
                <a:solidFill>
                  <a:schemeClr val="tx1"/>
                </a:solidFill>
                <a:effectLst/>
                <a:latin typeface="+mn-lt"/>
                <a:ea typeface="+mn-ea"/>
                <a:cs typeface="+mn-cs"/>
              </a:rPr>
              <a:t> for more information.</a:t>
            </a:r>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2236DA9-3F74-417F-A18E-1BD377A9E631}" type="slidenum">
              <a:rPr lang="en-US" smtClean="0"/>
              <a:t>15</a:t>
            </a:fld>
            <a:endParaRPr lang="en-US"/>
          </a:p>
        </p:txBody>
      </p:sp>
    </p:spTree>
    <p:extLst>
      <p:ext uri="{BB962C8B-B14F-4D97-AF65-F5344CB8AC3E}">
        <p14:creationId xmlns:p14="http://schemas.microsoft.com/office/powerpoint/2010/main" val="31409898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Typically, personnel in the Animal Movement and Permits Group perform QMC activities, though others are involved, such as the Permitting Unit, EMRS2 National Coordinator, and EMRS2 Specialist(s). These personnel may be assigned to different types of teams for executing their responsibilities. Carrying out QMC activities falls to both policy and operational personnel. </a:t>
            </a:r>
            <a:r>
              <a:rPr lang="en-US" baseline="0" dirty="0" smtClean="0"/>
              <a:t>All personnel need to be properly trained so they can work efficiently and collaboratively. In addition, personnel need to be aware of the hazards, and take the proper precautions to protect themselves.</a:t>
            </a:r>
            <a:endParaRPr lang="en-US" dirty="0"/>
          </a:p>
        </p:txBody>
      </p:sp>
      <p:sp>
        <p:nvSpPr>
          <p:cNvPr id="4" name="Slide Number Placeholder 3"/>
          <p:cNvSpPr>
            <a:spLocks noGrp="1"/>
          </p:cNvSpPr>
          <p:nvPr>
            <p:ph type="sldNum" sz="quarter" idx="10"/>
          </p:nvPr>
        </p:nvSpPr>
        <p:spPr/>
        <p:txBody>
          <a:bodyPr/>
          <a:lstStyle/>
          <a:p>
            <a:fld id="{E2236DA9-3F74-417F-A18E-1BD377A9E631}" type="slidenum">
              <a:rPr lang="en-US" smtClean="0"/>
              <a:t>16</a:t>
            </a:fld>
            <a:endParaRPr lang="en-US"/>
          </a:p>
        </p:txBody>
      </p:sp>
    </p:spTree>
    <p:extLst>
      <p:ext uri="{BB962C8B-B14F-4D97-AF65-F5344CB8AC3E}">
        <p14:creationId xmlns:p14="http://schemas.microsoft.com/office/powerpoint/2010/main" val="35871493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APHIS National Incident Coordination Group (ICG) is responsible for gathering resources, evaluating policy options, and implementing response strategies as related to QMC. The ICG helps to coordinate agencies, authorities, and resources, and facilitates communication and cooperation amongst affected and non-affected States. The group provides advice and recommendations on imposing quarantines, establishing Control</a:t>
            </a:r>
            <a:r>
              <a:rPr lang="en-US" baseline="0" dirty="0" smtClean="0"/>
              <a:t> Areas, and </a:t>
            </a:r>
            <a:r>
              <a:rPr lang="en-US" dirty="0" smtClean="0"/>
              <a:t>formulating guidance or requirements for permits and allowable movements. In addition, the</a:t>
            </a:r>
            <a:r>
              <a:rPr lang="en-US" baseline="0" dirty="0" smtClean="0"/>
              <a:t> ICG </a:t>
            </a:r>
            <a:r>
              <a:rPr lang="en-US" dirty="0" smtClean="0"/>
              <a:t>provides information and analyses on QMC activities, including permitting, to internal and external stakeholders.</a:t>
            </a:r>
          </a:p>
          <a:p>
            <a:endParaRPr lang="en-US" dirty="0"/>
          </a:p>
        </p:txBody>
      </p:sp>
      <p:sp>
        <p:nvSpPr>
          <p:cNvPr id="4" name="Slide Number Placeholder 3"/>
          <p:cNvSpPr>
            <a:spLocks noGrp="1"/>
          </p:cNvSpPr>
          <p:nvPr>
            <p:ph type="sldNum" sz="quarter" idx="10"/>
          </p:nvPr>
        </p:nvSpPr>
        <p:spPr/>
        <p:txBody>
          <a:bodyPr/>
          <a:lstStyle/>
          <a:p>
            <a:fld id="{E2236DA9-3F74-417F-A18E-1BD377A9E631}" type="slidenum">
              <a:rPr lang="en-US" smtClean="0"/>
              <a:t>17</a:t>
            </a:fld>
            <a:endParaRPr lang="en-US"/>
          </a:p>
        </p:txBody>
      </p:sp>
    </p:spTree>
    <p:extLst>
      <p:ext uri="{BB962C8B-B14F-4D97-AF65-F5344CB8AC3E}">
        <p14:creationId xmlns:p14="http://schemas.microsoft.com/office/powerpoint/2010/main" val="27221013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Incident Management Team (IMT) handles the operational side of QMC activities, those activities implemented in the field. IMT personnel serve as the first line of communication with owners and agents of animals subject to QMC. Additionally, they collaborate with other authorities involved in QMC activities, coordinate with other ICS personnel responsible for biosecurity, depopulation, disposal, cleaning and disinfection, wildlife management and vector control, surveillance, and law enforcement. On-site tasks include implementing quarantine, working with the Biosecurity Group to ensure biosecurity measures are followed, confirming authorization to enter quarantined premises, ensuring compliance with the permit system, and staffing quarantine checkpoints, if established. Keep in mind, the welfare and continued care of quarantined animals may necessitate the coordination for the delivery of feed and other supplies using </a:t>
            </a:r>
            <a:r>
              <a:rPr lang="en-US" sz="1200" kern="1200" dirty="0" err="1" smtClean="0">
                <a:solidFill>
                  <a:schemeClr val="tx1"/>
                </a:solidFill>
                <a:effectLst/>
                <a:latin typeface="+mn-lt"/>
                <a:ea typeface="+mn-ea"/>
                <a:cs typeface="+mn-cs"/>
              </a:rPr>
              <a:t>biosecure</a:t>
            </a:r>
            <a:r>
              <a:rPr lang="en-US" sz="1200" kern="1200" dirty="0" smtClean="0">
                <a:solidFill>
                  <a:schemeClr val="tx1"/>
                </a:solidFill>
                <a:effectLst/>
                <a:latin typeface="+mn-lt"/>
                <a:ea typeface="+mn-ea"/>
                <a:cs typeface="+mn-cs"/>
              </a:rPr>
              <a:t> methods. </a:t>
            </a:r>
            <a:r>
              <a:rPr lang="en-US" sz="1200" i="1" kern="1200" dirty="0" smtClean="0">
                <a:solidFill>
                  <a:schemeClr val="tx1"/>
                </a:solidFill>
                <a:effectLst/>
                <a:latin typeface="+mn-lt"/>
                <a:ea typeface="+mn-ea"/>
                <a:cs typeface="+mn-cs"/>
              </a:rPr>
              <a:t>[This photo shows a collection of response personnel, including law enforcement and agricultural officials, coordinating QMC and other emergency response activities</a:t>
            </a:r>
            <a:r>
              <a:rPr lang="en-US" sz="1200" i="1" kern="1200" baseline="0" dirty="0" smtClean="0">
                <a:solidFill>
                  <a:schemeClr val="tx1"/>
                </a:solidFill>
                <a:effectLst/>
                <a:latin typeface="+mn-lt"/>
                <a:ea typeface="+mn-ea"/>
                <a:cs typeface="+mn-cs"/>
              </a:rPr>
              <a:t>. Photo source: SES, Inc., Merriam, Kansas]</a:t>
            </a:r>
            <a:endParaRPr lang="en-US" sz="1200" i="1" kern="1200" dirty="0" smtClean="0">
              <a:solidFill>
                <a:schemeClr val="tx1"/>
              </a:solidFill>
              <a:effectLst/>
              <a:latin typeface="+mn-lt"/>
              <a:ea typeface="+mn-ea"/>
              <a:cs typeface="+mn-cs"/>
            </a:endParaRP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2236DA9-3F74-417F-A18E-1BD377A9E631}" type="slidenum">
              <a:rPr lang="en-US" smtClean="0"/>
              <a:t>18</a:t>
            </a:fld>
            <a:endParaRPr lang="en-US"/>
          </a:p>
        </p:txBody>
      </p:sp>
    </p:spTree>
    <p:extLst>
      <p:ext uri="{BB962C8B-B14F-4D97-AF65-F5344CB8AC3E}">
        <p14:creationId xmlns:p14="http://schemas.microsoft.com/office/powerpoint/2010/main" val="9544016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extent to which specific QMC activities are conducted will vary, depending on the size and scope of the incident, the personnel available, and the decisions of Incident Command. Significant resource and logistical limitations may make widespread QMC activities difficult to implement and/or enforce. </a:t>
            </a:r>
          </a:p>
          <a:p>
            <a:r>
              <a:rPr lang="en-US" sz="1200" kern="1200" dirty="0" smtClean="0">
                <a:solidFill>
                  <a:schemeClr val="tx1"/>
                </a:solidFill>
                <a:effectLst/>
                <a:latin typeface="+mn-lt"/>
                <a:ea typeface="+mn-ea"/>
                <a:cs typeface="+mn-cs"/>
              </a:rPr>
              <a:t>Assignment to a</a:t>
            </a:r>
            <a:r>
              <a:rPr lang="en-US" sz="1200" kern="1200" baseline="0" dirty="0" smtClean="0">
                <a:solidFill>
                  <a:schemeClr val="tx1"/>
                </a:solidFill>
                <a:effectLst/>
                <a:latin typeface="+mn-lt"/>
                <a:ea typeface="+mn-ea"/>
                <a:cs typeface="+mn-cs"/>
              </a:rPr>
              <a:t> quarantined premises will involve on-site presence to:</a:t>
            </a:r>
          </a:p>
          <a:p>
            <a:pPr marL="171450" indent="-171450">
              <a:buFont typeface="Arial" panose="020B0604020202020204" pitchFamily="34" charset="0"/>
              <a:buChar char="•"/>
            </a:pPr>
            <a:r>
              <a:rPr lang="en-US" sz="1200" kern="1200" baseline="0" dirty="0" smtClean="0">
                <a:solidFill>
                  <a:schemeClr val="tx1"/>
                </a:solidFill>
                <a:effectLst/>
                <a:latin typeface="+mn-lt"/>
                <a:ea typeface="+mn-ea"/>
                <a:cs typeface="+mn-cs"/>
              </a:rPr>
              <a:t>Notify animal owners and agents of quarantines imposed or lifted</a:t>
            </a:r>
          </a:p>
          <a:p>
            <a:pPr marL="171450" indent="-171450">
              <a:buFont typeface="Arial" panose="020B0604020202020204" pitchFamily="34" charset="0"/>
              <a:buChar char="•"/>
            </a:pPr>
            <a:r>
              <a:rPr lang="en-US" sz="1200" kern="1200" baseline="0" dirty="0" smtClean="0">
                <a:solidFill>
                  <a:schemeClr val="tx1"/>
                </a:solidFill>
                <a:effectLst/>
                <a:latin typeface="+mn-lt"/>
                <a:ea typeface="+mn-ea"/>
                <a:cs typeface="+mn-cs"/>
              </a:rPr>
              <a:t>Work with </a:t>
            </a:r>
            <a:r>
              <a:rPr lang="en-US" sz="1200" kern="1200" dirty="0" smtClean="0">
                <a:solidFill>
                  <a:schemeClr val="tx1"/>
                </a:solidFill>
                <a:effectLst/>
                <a:latin typeface="+mn-lt"/>
                <a:ea typeface="+mn-ea"/>
                <a:cs typeface="+mn-cs"/>
              </a:rPr>
              <a:t>a Biosecurity Team to establish premises biosecurity</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Develop a list of all people, animals, vehicles, and equipment authorized to enter or leave the property</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Enforce resultant movement restrictions and biosecurity/cleaning and disinfection protocols</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Ensure that movements on to or off of the premises are authorized.</a:t>
            </a:r>
            <a:endParaRPr lang="en-US" dirty="0"/>
          </a:p>
        </p:txBody>
      </p:sp>
      <p:sp>
        <p:nvSpPr>
          <p:cNvPr id="4" name="Slide Number Placeholder 3"/>
          <p:cNvSpPr>
            <a:spLocks noGrp="1"/>
          </p:cNvSpPr>
          <p:nvPr>
            <p:ph type="sldNum" sz="quarter" idx="10"/>
          </p:nvPr>
        </p:nvSpPr>
        <p:spPr/>
        <p:txBody>
          <a:bodyPr/>
          <a:lstStyle/>
          <a:p>
            <a:fld id="{E2236DA9-3F74-417F-A18E-1BD377A9E631}" type="slidenum">
              <a:rPr lang="en-US" smtClean="0"/>
              <a:t>19</a:t>
            </a:fld>
            <a:endParaRPr lang="en-US"/>
          </a:p>
        </p:txBody>
      </p:sp>
    </p:spTree>
    <p:extLst>
      <p:ext uri="{BB962C8B-B14F-4D97-AF65-F5344CB8AC3E}">
        <p14:creationId xmlns:p14="http://schemas.microsoft.com/office/powerpoint/2010/main" val="2990917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presentation discusses</a:t>
            </a:r>
            <a:r>
              <a:rPr lang="en-US" baseline="0" dirty="0" smtClean="0"/>
              <a:t> movement control, permitting, as well as personnel involved in QMC activities. Movement control is the critical activity which accompanies quarantines. The term “movement control” refers to controlling the movement of animals, animal products, and fomites into, within, and out of a regulatory Control Area (CA) while minimizing the risk of pathogen transmission. For individual premises, quarantines are imposed on Infected, Contact, and Suspect Premises, while movement controls focus on At-Risk and Monitored Premises. Continuity of business, or management movement, establishes specific criteria for the movement of animals or commodities from premises. This discussion of permitting covers the process, documentation and information needed to gain authorization for movement. Finally, this presentation describes the general responsibilities of personnel involved in QMC activities. </a:t>
            </a:r>
          </a:p>
        </p:txBody>
      </p:sp>
      <p:sp>
        <p:nvSpPr>
          <p:cNvPr id="4" name="Slide Number Placeholder 3"/>
          <p:cNvSpPr>
            <a:spLocks noGrp="1"/>
          </p:cNvSpPr>
          <p:nvPr>
            <p:ph type="sldNum" sz="quarter" idx="10"/>
          </p:nvPr>
        </p:nvSpPr>
        <p:spPr/>
        <p:txBody>
          <a:bodyPr/>
          <a:lstStyle/>
          <a:p>
            <a:fld id="{E2236DA9-3F74-417F-A18E-1BD377A9E631}" type="slidenum">
              <a:rPr lang="en-US" smtClean="0"/>
              <a:t>2</a:t>
            </a:fld>
            <a:endParaRPr lang="en-US"/>
          </a:p>
        </p:txBody>
      </p:sp>
    </p:spTree>
    <p:extLst>
      <p:ext uri="{BB962C8B-B14F-4D97-AF65-F5344CB8AC3E}">
        <p14:creationId xmlns:p14="http://schemas.microsoft.com/office/powerpoint/2010/main" val="6499070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Personnel may also be assigned to administer the permitting for movement control activities. USDA APHIS can assist State(s) if EMRS2 expertise, support, or personnel are required. Permitting activities will include the following:</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Responding to permit requests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Evaluating permit applications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Issuing and closing permits, and tracking permitted movements in EMRS2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Entering and managing data within</a:t>
            </a:r>
            <a:r>
              <a:rPr lang="en-US" baseline="0" dirty="0" smtClean="0"/>
              <a:t> EMRS2</a:t>
            </a:r>
            <a:endParaRPr lang="en-US"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smtClean="0"/>
              <a:t>The State(s) and Unified Incident Command require ready access to epidemiological and biosecurity information so that changes to the permitting criteria can be made as necessary. Permitting requirements may be fluid throughout an incident, particularly as the geographical area of the event expands or contracts.</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2236DA9-3F74-417F-A18E-1BD377A9E631}" type="slidenum">
              <a:rPr lang="en-US" smtClean="0"/>
              <a:t>20</a:t>
            </a:fld>
            <a:endParaRPr lang="en-US"/>
          </a:p>
        </p:txBody>
      </p:sp>
    </p:spTree>
    <p:extLst>
      <p:ext uri="{BB962C8B-B14F-4D97-AF65-F5344CB8AC3E}">
        <p14:creationId xmlns:p14="http://schemas.microsoft.com/office/powerpoint/2010/main" val="14101875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Efficient large-scale permitting activities requires sufficient information management systems; USDA APHIS uses EMRS2 for information management during an FAD outbreak. Documentation of permits and movements should be preserved, tracked, and reviewable. Processes have been developed to import data from State or other information management systems into EMRS2 so that permitting can be efficiently implemented in a widespread disease incident. Checkpoints may be required depending on the scope of the event. Checkpoints are intended to ensure compliance with the permit system to allow the permitted movement of animals, animal products, vehicles, equipment, and other materials. Based on authority, checkpoints may be staffed by transportation authorities and local law enforcement officials. </a:t>
            </a:r>
            <a:r>
              <a:rPr lang="en-US" sz="1200" i="1" kern="1200" dirty="0" smtClean="0">
                <a:solidFill>
                  <a:schemeClr val="tx1"/>
                </a:solidFill>
                <a:effectLst/>
                <a:latin typeface="+mn-lt"/>
                <a:ea typeface="+mn-ea"/>
                <a:cs typeface="+mn-cs"/>
              </a:rPr>
              <a:t>[This photo shows officials from agriculture, law enforcement and transportation sharing responsibilities for permit compliance at a checkpoint.</a:t>
            </a:r>
            <a:r>
              <a:rPr lang="en-US" sz="1200" i="1" kern="1200" baseline="0" dirty="0" smtClean="0">
                <a:solidFill>
                  <a:schemeClr val="tx1"/>
                </a:solidFill>
                <a:effectLst/>
                <a:latin typeface="+mn-lt"/>
                <a:ea typeface="+mn-ea"/>
                <a:cs typeface="+mn-cs"/>
              </a:rPr>
              <a:t> Agricultural conveyances are being checked as they enter and leave a Control Area. Photo source: Mark Davis, Kansas Department of Transportation]</a:t>
            </a:r>
            <a:endParaRPr lang="en-US" i="1" dirty="0"/>
          </a:p>
        </p:txBody>
      </p:sp>
      <p:sp>
        <p:nvSpPr>
          <p:cNvPr id="4" name="Slide Number Placeholder 3"/>
          <p:cNvSpPr>
            <a:spLocks noGrp="1"/>
          </p:cNvSpPr>
          <p:nvPr>
            <p:ph type="sldNum" sz="quarter" idx="10"/>
          </p:nvPr>
        </p:nvSpPr>
        <p:spPr/>
        <p:txBody>
          <a:bodyPr/>
          <a:lstStyle/>
          <a:p>
            <a:fld id="{E2236DA9-3F74-417F-A18E-1BD377A9E631}" type="slidenum">
              <a:rPr lang="en-US" smtClean="0"/>
              <a:t>21</a:t>
            </a:fld>
            <a:endParaRPr lang="en-US"/>
          </a:p>
        </p:txBody>
      </p:sp>
    </p:spTree>
    <p:extLst>
      <p:ext uri="{BB962C8B-B14F-4D97-AF65-F5344CB8AC3E}">
        <p14:creationId xmlns:p14="http://schemas.microsoft.com/office/powerpoint/2010/main" val="15480313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Of primary importance is the personal safety of each responder, particularly</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if a zoonotic disease is involved. All personnel responsible for QMC activities should receive a complete orientation covering potential hazards, necessary safety precautions, and hygiene requirements. Responders may face a variety of hazards, such as sharp edges, farm chemicals, uneven ground, slippery flooring, extreme temperatures, and injuries from animals. Responders must be aware of the biological hazards that may cause illness in</a:t>
            </a:r>
            <a:r>
              <a:rPr lang="en-US" sz="1200" kern="1200" baseline="0" dirty="0" smtClean="0">
                <a:solidFill>
                  <a:schemeClr val="tx1"/>
                </a:solidFill>
                <a:effectLst/>
                <a:latin typeface="+mn-lt"/>
                <a:ea typeface="+mn-ea"/>
                <a:cs typeface="+mn-cs"/>
              </a:rPr>
              <a:t> animal populations, and if </a:t>
            </a:r>
            <a:r>
              <a:rPr lang="en-US" sz="1200" kern="1200" dirty="0" smtClean="0">
                <a:solidFill>
                  <a:schemeClr val="tx1"/>
                </a:solidFill>
                <a:effectLst/>
                <a:latin typeface="+mn-lt"/>
                <a:ea typeface="+mn-ea"/>
                <a:cs typeface="+mn-cs"/>
              </a:rPr>
              <a:t>zoonotic, may cause illness to responders themselves. Required personal protective equipment (PPE) may include outerwear, safety goggles, high visibility vests, and respirators. Team members may be assigned to a variety of tasks that could present hazardous situations. The Safety Officer ensures safe working conditions for responders and develops the Incident Specific Health and Safety Plan (HASP) based on an analysis of these hazards.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[The ambulance in this photo is available in case of a medical emergency. Photo source: SES, Inc., Merriam, Kansas]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2236DA9-3F74-417F-A18E-1BD377A9E631}" type="slidenum">
              <a:rPr lang="en-US" smtClean="0"/>
              <a:t>22</a:t>
            </a:fld>
            <a:endParaRPr lang="en-US"/>
          </a:p>
        </p:txBody>
      </p:sp>
    </p:spTree>
    <p:extLst>
      <p:ext uri="{BB962C8B-B14F-4D97-AF65-F5344CB8AC3E}">
        <p14:creationId xmlns:p14="http://schemas.microsoft.com/office/powerpoint/2010/main" val="40608185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hazard of spreading disease to susceptible animal populations must be addressed through biosecurity. QMC</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personnel, particularly those assigned on-site to quarantined premises, may work in known contaminated areas. Personnel responsible for evaluating the biosecurity of movements</a:t>
            </a:r>
            <a:r>
              <a:rPr lang="en-US" sz="1200" kern="1200" baseline="0" dirty="0" smtClean="0">
                <a:solidFill>
                  <a:schemeClr val="tx1"/>
                </a:solidFill>
                <a:effectLst/>
                <a:latin typeface="+mn-lt"/>
                <a:ea typeface="+mn-ea"/>
                <a:cs typeface="+mn-cs"/>
              </a:rPr>
              <a:t> or assigned to checkpoints may </a:t>
            </a:r>
            <a:r>
              <a:rPr lang="en-US" sz="1200" kern="1200" dirty="0" smtClean="0">
                <a:solidFill>
                  <a:schemeClr val="tx1"/>
                </a:solidFill>
                <a:effectLst/>
                <a:latin typeface="+mn-lt"/>
                <a:ea typeface="+mn-ea"/>
                <a:cs typeface="+mn-cs"/>
              </a:rPr>
              <a:t>unknowingly become contaminated. It is imperative to fully understand pathogen transmission routes, particularly in order to properly evaluate movement permit applications.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When movement of people, equipment, vehicles, and other articles is essential, proper cleaning and disinfection is necessary. The establishment of work zones control access to enter and leave quarantined premises and help prevent contamination of clean areas. Personnel working on quarantined premises to depopulate, clean, or disinfect must complete a personal disinfection regimen prior to departure from the premises. For more detailed information on biosecurity, the transmission of disease, and work zones, see </a:t>
            </a:r>
            <a:r>
              <a:rPr lang="en-US" sz="1200" i="1" kern="1200" dirty="0" smtClean="0">
                <a:solidFill>
                  <a:schemeClr val="tx1"/>
                </a:solidFill>
                <a:effectLst/>
                <a:latin typeface="+mn-lt"/>
                <a:ea typeface="+mn-ea"/>
                <a:cs typeface="+mn-cs"/>
              </a:rPr>
              <a:t>FAD PReP/NAHEMS Guidelines: Biosecurity </a:t>
            </a:r>
            <a:r>
              <a:rPr lang="en-US" sz="1200" kern="1200" dirty="0" smtClean="0">
                <a:solidFill>
                  <a:schemeClr val="tx1"/>
                </a:solidFill>
                <a:effectLst/>
                <a:latin typeface="+mn-lt"/>
                <a:ea typeface="+mn-ea"/>
                <a:cs typeface="+mn-cs"/>
              </a:rPr>
              <a:t>and </a:t>
            </a:r>
            <a:r>
              <a:rPr lang="en-US" sz="1200" i="1" kern="1200" dirty="0" smtClean="0">
                <a:solidFill>
                  <a:schemeClr val="tx1"/>
                </a:solidFill>
                <a:effectLst/>
                <a:latin typeface="+mn-lt"/>
                <a:ea typeface="+mn-ea"/>
                <a:cs typeface="+mn-cs"/>
              </a:rPr>
              <a:t>FAD PReP SOP: Biosecurity</a:t>
            </a:r>
            <a:r>
              <a:rPr lang="en-US" sz="1200" kern="120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E2236DA9-3F74-417F-A18E-1BD377A9E631}" type="slidenum">
              <a:rPr lang="en-US" smtClean="0"/>
              <a:t>23</a:t>
            </a:fld>
            <a:endParaRPr lang="en-US"/>
          </a:p>
        </p:txBody>
      </p:sp>
    </p:spTree>
    <p:extLst>
      <p:ext uri="{BB962C8B-B14F-4D97-AF65-F5344CB8AC3E}">
        <p14:creationId xmlns:p14="http://schemas.microsoft.com/office/powerpoint/2010/main" val="35663703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addition to the personal disinfection regimen prior to departure from the quarantined premises, personnel who leave must comply with an appropriate waiting period, defined by Incident Command. During this time, personnel should not come into contact with any susceptible animal species that are not known to be infected. The waiting period will be based on the disease, task assignment, and level of biosecurity required. It is important that personnel understand this condition in order to avoid the actual or perceived transmission of the disease to naïve premises. </a:t>
            </a:r>
            <a:endParaRPr lang="en-US" dirty="0"/>
          </a:p>
        </p:txBody>
      </p:sp>
      <p:sp>
        <p:nvSpPr>
          <p:cNvPr id="4" name="Slide Number Placeholder 3"/>
          <p:cNvSpPr>
            <a:spLocks noGrp="1"/>
          </p:cNvSpPr>
          <p:nvPr>
            <p:ph type="sldNum" sz="quarter" idx="10"/>
          </p:nvPr>
        </p:nvSpPr>
        <p:spPr/>
        <p:txBody>
          <a:bodyPr/>
          <a:lstStyle/>
          <a:p>
            <a:fld id="{E2236DA9-3F74-417F-A18E-1BD377A9E631}" type="slidenum">
              <a:rPr lang="en-US" smtClean="0"/>
              <a:t>24</a:t>
            </a:fld>
            <a:endParaRPr lang="en-US"/>
          </a:p>
        </p:txBody>
      </p:sp>
    </p:spTree>
    <p:extLst>
      <p:ext uri="{BB962C8B-B14F-4D97-AF65-F5344CB8AC3E}">
        <p14:creationId xmlns:p14="http://schemas.microsoft.com/office/powerpoint/2010/main" val="35663703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While this presentation focuses on QMC from the perspective of APHIS, other agencies may also participate in QMC activities. It is important that personnel from a wide variety of agencies are trained and exercised for these activities, in order to account for personnel turnover, and to develop a robust cadre of trained responders.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Exercises simulate real events in order to evaluate existing plans and identify needed areas of improvement. Potential responders should be encouraged to participate in exercises in order to understand the complex response efforts that will be required. Exercises also help to underscore the need to develop and maintain communication and strong collaborative relationships within the emergency management community, vertically (Federal-State-local), horizontally (interagency), and with industry stakeholders.</a:t>
            </a:r>
          </a:p>
        </p:txBody>
      </p:sp>
      <p:sp>
        <p:nvSpPr>
          <p:cNvPr id="4" name="Slide Number Placeholder 3"/>
          <p:cNvSpPr>
            <a:spLocks noGrp="1"/>
          </p:cNvSpPr>
          <p:nvPr>
            <p:ph type="sldNum" sz="quarter" idx="10"/>
          </p:nvPr>
        </p:nvSpPr>
        <p:spPr/>
        <p:txBody>
          <a:bodyPr/>
          <a:lstStyle/>
          <a:p>
            <a:fld id="{E2236DA9-3F74-417F-A18E-1BD377A9E631}" type="slidenum">
              <a:rPr lang="en-US" smtClean="0"/>
              <a:t>25</a:t>
            </a:fld>
            <a:endParaRPr lang="en-US"/>
          </a:p>
        </p:txBody>
      </p:sp>
    </p:spTree>
    <p:extLst>
      <p:ext uri="{BB962C8B-B14F-4D97-AF65-F5344CB8AC3E}">
        <p14:creationId xmlns:p14="http://schemas.microsoft.com/office/powerpoint/2010/main" val="12021549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More details can be obtained from the sources listed on the slide, available on the USDA website</a:t>
            </a:r>
            <a:r>
              <a:rPr lang="en-US" baseline="0" dirty="0" smtClean="0"/>
              <a:t> (</a:t>
            </a:r>
            <a:r>
              <a:rPr lang="en-US" sz="1200" dirty="0" smtClean="0">
                <a:hlinkClick r:id="rId3"/>
              </a:rPr>
              <a:t>http://www.aphis.usda.gov/fadprep</a:t>
            </a:r>
            <a:r>
              <a:rPr lang="en-US" sz="1200" dirty="0" smtClean="0"/>
              <a:t>)</a:t>
            </a:r>
            <a:r>
              <a:rPr lang="en-US" sz="1200" baseline="0" dirty="0" smtClean="0"/>
              <a:t> </a:t>
            </a:r>
            <a:r>
              <a:rPr lang="en-US" dirty="0" smtClean="0"/>
              <a:t>and the National Animal Health Emergency Response Corps (NAHERC) Training Site (</a:t>
            </a:r>
            <a:r>
              <a:rPr lang="en-US" sz="1200" b="0" u="sng" kern="1200" dirty="0" smtClean="0">
                <a:solidFill>
                  <a:schemeClr val="tx1"/>
                </a:solidFill>
                <a:effectLst/>
                <a:latin typeface="+mn-lt"/>
                <a:ea typeface="+mn-ea"/>
                <a:cs typeface="+mn-cs"/>
                <a:hlinkClick r:id="rId4"/>
              </a:rPr>
              <a:t>http://naherc.cfsph.iastate.edu/</a:t>
            </a:r>
            <a:r>
              <a:rPr lang="en-US" sz="1200" b="0" u="sng" kern="1200" dirty="0" smtClean="0">
                <a:solidFill>
                  <a:schemeClr val="tx1"/>
                </a:solidFill>
                <a:effectLst/>
                <a:latin typeface="+mn-lt"/>
                <a:ea typeface="+mn-ea"/>
                <a:cs typeface="+mn-cs"/>
              </a:rPr>
              <a:t>).</a:t>
            </a:r>
            <a:endParaRPr lang="en-US" sz="1200" b="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518542E-3328-415C-A9A0-97B27A710F3D}" type="slidenum">
              <a:rPr lang="en-US" smtClean="0"/>
              <a:t>26</a:t>
            </a:fld>
            <a:endParaRPr lang="en-US"/>
          </a:p>
        </p:txBody>
      </p:sp>
    </p:spTree>
    <p:extLst>
      <p:ext uri="{BB962C8B-B14F-4D97-AF65-F5344CB8AC3E}">
        <p14:creationId xmlns:p14="http://schemas.microsoft.com/office/powerpoint/2010/main" val="36346094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print version of the Guidelines document is an excellent source for more detailed information. This slide acknowledges the Guidelines’ authors and reviewers. It can be accessed at http://www.aphis.usda.gov/fadprep.</a:t>
            </a:r>
          </a:p>
        </p:txBody>
      </p:sp>
      <p:sp>
        <p:nvSpPr>
          <p:cNvPr id="4" name="Slide Number Placeholder 3"/>
          <p:cNvSpPr>
            <a:spLocks noGrp="1"/>
          </p:cNvSpPr>
          <p:nvPr>
            <p:ph type="sldNum" sz="quarter" idx="10"/>
          </p:nvPr>
        </p:nvSpPr>
        <p:spPr/>
        <p:txBody>
          <a:bodyPr/>
          <a:lstStyle/>
          <a:p>
            <a:fld id="{5518542E-3328-415C-A9A0-97B27A710F3D}" type="slidenum">
              <a:rPr lang="en-US" smtClean="0"/>
              <a:t>27</a:t>
            </a:fld>
            <a:endParaRPr lang="en-US"/>
          </a:p>
        </p:txBody>
      </p:sp>
    </p:spTree>
    <p:extLst>
      <p:ext uri="{BB962C8B-B14F-4D97-AF65-F5344CB8AC3E}">
        <p14:creationId xmlns:p14="http://schemas.microsoft.com/office/powerpoint/2010/main" val="36346094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solidFill>
                  <a:prstClr val="black"/>
                </a:solidFill>
              </a:rPr>
              <a:pPr/>
              <a:t>28</a:t>
            </a:fld>
            <a:endParaRPr lang="en-US">
              <a:solidFill>
                <a:prstClr val="black"/>
              </a:solidFill>
            </a:endParaRPr>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2011">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solidFill>
                  <a:prstClr val="black"/>
                </a:solidFill>
              </a:rPr>
              <a:t>MSP, CFSPH - 2010</a:t>
            </a:r>
            <a:endParaRPr lang="en-US">
              <a:solidFill>
                <a:prstClr val="black"/>
              </a:solidFill>
            </a:endParaRPr>
          </a:p>
        </p:txBody>
      </p:sp>
    </p:spTree>
    <p:extLst>
      <p:ext uri="{BB962C8B-B14F-4D97-AF65-F5344CB8AC3E}">
        <p14:creationId xmlns:p14="http://schemas.microsoft.com/office/powerpoint/2010/main" val="3204034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repeat, the term “movement control” refers to controlling the movement of animals, animal products, and fomites into, within, and out of a regulatory Control Area. Certain</a:t>
            </a:r>
            <a:r>
              <a:rPr lang="en-US" baseline="0" dirty="0" smtClean="0"/>
              <a:t> criteria</a:t>
            </a:r>
            <a:r>
              <a:rPr lang="en-US" dirty="0" smtClean="0"/>
              <a:t> ensure that such movement poses a negligible risk of pathogen transmission. For individual premises, quarantines are imposed on Infected, Contact, and Suspect Premises, where movement is prohibited unless a specific permit is issued by Incident Command for essential movement. On the other hand, for At-Risk and Monitored Premises, common movements are allowed by permit based on specific criteria. These are the movements to which “movement control” refers. </a:t>
            </a:r>
          </a:p>
          <a:p>
            <a:endParaRPr lang="en-US" dirty="0"/>
          </a:p>
        </p:txBody>
      </p:sp>
      <p:sp>
        <p:nvSpPr>
          <p:cNvPr id="4" name="Slide Number Placeholder 3"/>
          <p:cNvSpPr>
            <a:spLocks noGrp="1"/>
          </p:cNvSpPr>
          <p:nvPr>
            <p:ph type="sldNum" sz="quarter" idx="10"/>
          </p:nvPr>
        </p:nvSpPr>
        <p:spPr/>
        <p:txBody>
          <a:bodyPr/>
          <a:lstStyle/>
          <a:p>
            <a:fld id="{E2236DA9-3F74-417F-A18E-1BD377A9E631}" type="slidenum">
              <a:rPr lang="en-US" smtClean="0"/>
              <a:t>3</a:t>
            </a:fld>
            <a:endParaRPr lang="en-US"/>
          </a:p>
        </p:txBody>
      </p:sp>
    </p:spTree>
    <p:extLst>
      <p:ext uri="{BB962C8B-B14F-4D97-AF65-F5344CB8AC3E}">
        <p14:creationId xmlns:p14="http://schemas.microsoft.com/office/powerpoint/2010/main" val="14514198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a quick review, these figures show examples of zones and areas on the left, and examples of the locations and types of premises that have been designated with specific classifications on the right. During an FAD outbreak, geographic locations will be classified or designated according to specific criteria related to disease or disease-free status. In these figures, the Control Area, where the discussion on movement control is focused, is illustrated as the dark pink Infected Zone in the center of the figures, plus the blue encircling Buffer Zone. Movement in the Free</a:t>
            </a:r>
            <a:r>
              <a:rPr lang="en-US" baseline="0" dirty="0" smtClean="0"/>
              <a:t> Areas continues (this includes the Surveillance Zone), based on routine procedures such as Interstate Certificates of Veterinary Inspection. </a:t>
            </a:r>
            <a:r>
              <a:rPr lang="en-US" dirty="0" smtClean="0"/>
              <a:t>It is important to note that these figures are examples, and are not to scale. More detail on designations of zones, areas, and premises, and the factors considered in determining their size is explained in the </a:t>
            </a:r>
            <a:r>
              <a:rPr lang="en-US" i="1" dirty="0" smtClean="0"/>
              <a:t>FAD PReP/NAHEMS Guidelines: Quarantine and Movement Control</a:t>
            </a:r>
            <a:r>
              <a:rPr lang="en-US" dirty="0" smtClean="0"/>
              <a:t> document, </a:t>
            </a:r>
            <a:r>
              <a:rPr lang="en-US" i="1" dirty="0" smtClean="0"/>
              <a:t>APHIS FAD Framework: Response</a:t>
            </a:r>
            <a:r>
              <a:rPr lang="en-US" i="1" baseline="0" dirty="0" smtClean="0"/>
              <a:t> Strategies (Manual 2-0) </a:t>
            </a:r>
            <a:r>
              <a:rPr lang="en-US" dirty="0" smtClean="0"/>
              <a:t>and in the Zones, Areas and Premises PowerPoint presentation associated with this series. </a:t>
            </a:r>
            <a:r>
              <a:rPr lang="en-US" i="1" dirty="0" smtClean="0"/>
              <a:t>[Example Zones, Areas, and Premises. Diagrams</a:t>
            </a:r>
            <a:r>
              <a:rPr lang="en-US" i="1" baseline="0" dirty="0" smtClean="0"/>
              <a:t> </a:t>
            </a:r>
            <a:r>
              <a:rPr lang="en-US" i="1" dirty="0" smtClean="0"/>
              <a:t>provided by: USDA; Graphic illustration by: Dani Ausen, Iowa State University]</a:t>
            </a:r>
          </a:p>
          <a:p>
            <a:endParaRPr lang="en-US" dirty="0"/>
          </a:p>
        </p:txBody>
      </p:sp>
      <p:sp>
        <p:nvSpPr>
          <p:cNvPr id="4" name="Slide Number Placeholder 3"/>
          <p:cNvSpPr>
            <a:spLocks noGrp="1"/>
          </p:cNvSpPr>
          <p:nvPr>
            <p:ph type="sldNum" sz="quarter" idx="10"/>
          </p:nvPr>
        </p:nvSpPr>
        <p:spPr/>
        <p:txBody>
          <a:bodyPr/>
          <a:lstStyle/>
          <a:p>
            <a:fld id="{E2236DA9-3F74-417F-A18E-1BD377A9E631}" type="slidenum">
              <a:rPr lang="en-US" smtClean="0"/>
              <a:t>4</a:t>
            </a:fld>
            <a:endParaRPr lang="en-US"/>
          </a:p>
        </p:txBody>
      </p:sp>
    </p:spTree>
    <p:extLst>
      <p:ext uri="{BB962C8B-B14F-4D97-AF65-F5344CB8AC3E}">
        <p14:creationId xmlns:p14="http://schemas.microsoft.com/office/powerpoint/2010/main" val="30402182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This table and those</a:t>
            </a:r>
            <a:r>
              <a:rPr lang="en-US" sz="1200" kern="1200" baseline="0" dirty="0" smtClean="0">
                <a:solidFill>
                  <a:schemeClr val="tx1"/>
                </a:solidFill>
                <a:effectLst/>
                <a:latin typeface="+mn-lt"/>
                <a:ea typeface="+mn-ea"/>
                <a:cs typeface="+mn-cs"/>
              </a:rPr>
              <a:t> on the next few slides are</a:t>
            </a:r>
            <a:r>
              <a:rPr lang="en-US" sz="1200" kern="1200" dirty="0" smtClean="0">
                <a:solidFill>
                  <a:schemeClr val="tx1"/>
                </a:solidFill>
                <a:effectLst/>
                <a:latin typeface="+mn-lt"/>
                <a:ea typeface="+mn-ea"/>
                <a:cs typeface="+mn-cs"/>
              </a:rPr>
              <a:t> taken from </a:t>
            </a:r>
            <a:r>
              <a:rPr lang="en-US" sz="1200" i="1" kern="1200" dirty="0" smtClean="0">
                <a:solidFill>
                  <a:schemeClr val="tx1"/>
                </a:solidFill>
                <a:effectLst/>
                <a:latin typeface="+mn-lt"/>
                <a:ea typeface="+mn-ea"/>
                <a:cs typeface="+mn-cs"/>
              </a:rPr>
              <a:t>APHIS Foreign Animal Disease Framework: Response Strategies (FAD </a:t>
            </a:r>
            <a:r>
              <a:rPr lang="en-US" sz="1200" i="1" kern="1200" dirty="0" err="1" smtClean="0">
                <a:solidFill>
                  <a:schemeClr val="tx1"/>
                </a:solidFill>
                <a:effectLst/>
                <a:latin typeface="+mn-lt"/>
                <a:ea typeface="+mn-ea"/>
                <a:cs typeface="+mn-cs"/>
              </a:rPr>
              <a:t>PReP</a:t>
            </a:r>
            <a:r>
              <a:rPr lang="en-US" sz="1200" i="1" kern="1200" dirty="0" smtClean="0">
                <a:solidFill>
                  <a:schemeClr val="tx1"/>
                </a:solidFill>
                <a:effectLst/>
                <a:latin typeface="+mn-lt"/>
                <a:ea typeface="+mn-ea"/>
                <a:cs typeface="+mn-cs"/>
              </a:rPr>
              <a:t> Manual 2-0). </a:t>
            </a:r>
            <a:r>
              <a:rPr lang="en-US" sz="1200" kern="1200" dirty="0" smtClean="0">
                <a:solidFill>
                  <a:schemeClr val="tx1"/>
                </a:solidFill>
                <a:effectLst/>
                <a:latin typeface="+mn-lt"/>
                <a:ea typeface="+mn-ea"/>
                <a:cs typeface="+mn-cs"/>
              </a:rPr>
              <a:t>Together, they provide broad guidance for moving into, out of, and within a regulatory Control Area. As you follow this table from left</a:t>
            </a:r>
            <a:r>
              <a:rPr lang="en-US" sz="1200" kern="1200" baseline="0" dirty="0" smtClean="0">
                <a:solidFill>
                  <a:schemeClr val="tx1"/>
                </a:solidFill>
                <a:effectLst/>
                <a:latin typeface="+mn-lt"/>
                <a:ea typeface="+mn-ea"/>
                <a:cs typeface="+mn-cs"/>
              </a:rPr>
              <a:t> to right, </a:t>
            </a:r>
            <a:r>
              <a:rPr lang="en-US" sz="1200" kern="1200" dirty="0" smtClean="0">
                <a:solidFill>
                  <a:schemeClr val="tx1"/>
                </a:solidFill>
                <a:effectLst/>
                <a:latin typeface="+mn-lt"/>
                <a:ea typeface="+mn-ea"/>
                <a:cs typeface="+mn-cs"/>
              </a:rPr>
              <a:t>guidance is provided for moving a specific</a:t>
            </a:r>
            <a:r>
              <a:rPr lang="en-US" sz="1200" kern="1200" baseline="0" dirty="0" smtClean="0">
                <a:solidFill>
                  <a:schemeClr val="tx1"/>
                </a:solidFill>
                <a:effectLst/>
                <a:latin typeface="+mn-lt"/>
                <a:ea typeface="+mn-ea"/>
                <a:cs typeface="+mn-cs"/>
              </a:rPr>
              <a:t> item from outside the Control Area </a:t>
            </a:r>
            <a:r>
              <a:rPr lang="en-US" sz="1200" b="1" i="1" kern="1200" baseline="0" dirty="0" smtClean="0">
                <a:solidFill>
                  <a:schemeClr val="tx1"/>
                </a:solidFill>
                <a:effectLst/>
                <a:latin typeface="+mn-lt"/>
                <a:ea typeface="+mn-ea"/>
                <a:cs typeface="+mn-cs"/>
              </a:rPr>
              <a:t>to</a:t>
            </a:r>
            <a:r>
              <a:rPr lang="en-US" sz="1200" kern="1200" baseline="0" dirty="0" smtClean="0">
                <a:solidFill>
                  <a:schemeClr val="tx1"/>
                </a:solidFill>
                <a:effectLst/>
                <a:latin typeface="+mn-lt"/>
                <a:ea typeface="+mn-ea"/>
                <a:cs typeface="+mn-cs"/>
              </a:rPr>
              <a:t> a specific type of designated premises inside the Control Area. For example, livestock susceptible to the disease of concern are generally prohibited from moving onto Infected, Suspect or Contact Premises within the Control Area. Exceptions are determined by Incident Command. However, susceptible livestock and products from susceptible animals may be authorized to move from outside the Control Area onto At-Risk or Monitored Premises, if specific criteria are met and a permit to move is granted. Similar guidance is provided for non-susceptible livestock moving from a premises with susceptible species, as seen at the bottom of the table on this slide. The specific criteria are based on science, the risk of disease transmission, and the circumstances of the outbreak. Biosecurity measures are essential to all authorized movements to reduce the risk of further transmitting disease and infecting new populations of animals. The Continuity of Business (COB) plans are mentioned on the second line and will be discussed shortly. </a:t>
            </a:r>
            <a:r>
              <a:rPr lang="en-US" sz="1200" i="1" kern="1200" baseline="0" dirty="0" smtClean="0">
                <a:solidFill>
                  <a:schemeClr val="tx1"/>
                </a:solidFill>
                <a:effectLst/>
                <a:latin typeface="+mn-lt"/>
                <a:ea typeface="+mn-ea"/>
                <a:cs typeface="+mn-cs"/>
              </a:rPr>
              <a:t>[Movement Into a Control Area from Outside a Control Area. Content provided by: USDA] </a:t>
            </a:r>
            <a:endParaRPr lang="en-US" sz="1200" i="1"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2236DA9-3F74-417F-A18E-1BD377A9E631}" type="slidenum">
              <a:rPr lang="en-US" smtClean="0"/>
              <a:t>5</a:t>
            </a:fld>
            <a:endParaRPr lang="en-US"/>
          </a:p>
        </p:txBody>
      </p:sp>
    </p:spTree>
    <p:extLst>
      <p:ext uri="{BB962C8B-B14F-4D97-AF65-F5344CB8AC3E}">
        <p14:creationId xmlns:p14="http://schemas.microsoft.com/office/powerpoint/2010/main" val="32523902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a:t>
            </a:r>
            <a:r>
              <a:rPr lang="en-US" sz="1200" kern="1200" baseline="0" dirty="0" smtClean="0">
                <a:solidFill>
                  <a:schemeClr val="tx1"/>
                </a:solidFill>
                <a:effectLst/>
                <a:latin typeface="+mn-lt"/>
                <a:ea typeface="+mn-ea"/>
                <a:cs typeface="+mn-cs"/>
              </a:rPr>
              <a:t> table is a continuation of the table on the previous slide and can be read the same way from left to right. Looking down the left column, the decision to issue a movement permit for non-susceptible livestock moving from a premises without susceptible species into the Control Area may be based, in part, on the FAD and characteristics of destination premises. Equipment is allowed to move with appropriate biosecurity measures. Again, biosecurity measures are essential to all authorized movements to </a:t>
            </a:r>
            <a:r>
              <a:rPr lang="en-US" sz="1200" kern="1200" dirty="0" smtClean="0">
                <a:solidFill>
                  <a:schemeClr val="tx1"/>
                </a:solidFill>
                <a:effectLst/>
                <a:latin typeface="+mn-lt"/>
                <a:ea typeface="+mn-ea"/>
                <a:cs typeface="+mn-cs"/>
              </a:rPr>
              <a:t>reduce the risk of further transmitting</a:t>
            </a:r>
            <a:r>
              <a:rPr lang="en-US" sz="1200" kern="1200" baseline="0" dirty="0" smtClean="0">
                <a:solidFill>
                  <a:schemeClr val="tx1"/>
                </a:solidFill>
                <a:effectLst/>
                <a:latin typeface="+mn-lt"/>
                <a:ea typeface="+mn-ea"/>
                <a:cs typeface="+mn-cs"/>
              </a:rPr>
              <a:t> disease and </a:t>
            </a:r>
            <a:r>
              <a:rPr lang="en-US" sz="1200" kern="1200" dirty="0" smtClean="0">
                <a:solidFill>
                  <a:schemeClr val="tx1"/>
                </a:solidFill>
                <a:effectLst/>
                <a:latin typeface="+mn-lt"/>
                <a:ea typeface="+mn-ea"/>
                <a:cs typeface="+mn-cs"/>
              </a:rPr>
              <a:t>infecting new populations of animals</a:t>
            </a:r>
            <a:r>
              <a:rPr lang="en-US" sz="1200" kern="1200" baseline="0" dirty="0" smtClean="0">
                <a:solidFill>
                  <a:schemeClr val="tx1"/>
                </a:solidFill>
                <a:effectLst/>
                <a:latin typeface="+mn-lt"/>
                <a:ea typeface="+mn-ea"/>
                <a:cs typeface="+mn-cs"/>
              </a:rPr>
              <a:t>. </a:t>
            </a:r>
            <a:r>
              <a:rPr lang="en-US" sz="1200" i="1" kern="1200" baseline="0" dirty="0" smtClean="0">
                <a:solidFill>
                  <a:schemeClr val="tx1"/>
                </a:solidFill>
                <a:effectLst/>
                <a:latin typeface="+mn-lt"/>
                <a:ea typeface="+mn-ea"/>
                <a:cs typeface="+mn-cs"/>
              </a:rPr>
              <a:t>[Movement Into a Control Area from Outside a Control Area. Content provided by: USDA] </a:t>
            </a:r>
            <a:endParaRPr lang="en-US" sz="1200" i="1"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2236DA9-3F74-417F-A18E-1BD377A9E631}" type="slidenum">
              <a:rPr lang="en-US" smtClean="0"/>
              <a:t>6</a:t>
            </a:fld>
            <a:endParaRPr lang="en-US"/>
          </a:p>
        </p:txBody>
      </p:sp>
    </p:spTree>
    <p:extLst>
      <p:ext uri="{BB962C8B-B14F-4D97-AF65-F5344CB8AC3E}">
        <p14:creationId xmlns:p14="http://schemas.microsoft.com/office/powerpoint/2010/main" val="32054763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table, as are all in this series, is taken from </a:t>
            </a:r>
            <a:r>
              <a:rPr lang="en-US" i="1" dirty="0" smtClean="0"/>
              <a:t>APHIS Foreign Animal Disease Framework: Response Strategies (FAD </a:t>
            </a:r>
            <a:r>
              <a:rPr lang="en-US" i="1" dirty="0" err="1" smtClean="0"/>
              <a:t>PReP</a:t>
            </a:r>
            <a:r>
              <a:rPr lang="en-US" i="1" dirty="0" smtClean="0"/>
              <a:t> Manual 2-0)</a:t>
            </a:r>
            <a:r>
              <a:rPr lang="en-US" dirty="0" smtClean="0"/>
              <a:t>, and provides guidance for</a:t>
            </a:r>
            <a:r>
              <a:rPr lang="en-US" baseline="0" dirty="0" smtClean="0"/>
              <a:t> m</a:t>
            </a:r>
            <a:r>
              <a:rPr lang="en-US" dirty="0" smtClean="0"/>
              <a:t>ovement</a:t>
            </a:r>
            <a:r>
              <a:rPr lang="en-US" baseline="0" dirty="0" smtClean="0"/>
              <a:t> within a Control Area. As you follow this table from left to right, guidance is provided for moving a specific item </a:t>
            </a:r>
            <a:r>
              <a:rPr lang="en-US" b="1" i="1" baseline="0" dirty="0" smtClean="0"/>
              <a:t>from</a:t>
            </a:r>
            <a:r>
              <a:rPr lang="en-US" baseline="0" dirty="0" smtClean="0"/>
              <a:t> a specific type of designated premises, to another destination within the Control Area. This table again emphasizes that Infected, Suspect and Contact Premises will be under quarantine. Under quarantine, animal movements will be generally prohibited, except for certain circumstances as determined by Incident Command, such as slaughter. Some of the movements described on this table are authorized by a permit if specific criteria are met. Criteria involving surveillance, negative diagnostic tests, premises biosecurity, and risk-assessment may be required for a movement permit. </a:t>
            </a:r>
            <a:r>
              <a:rPr lang="en-US" dirty="0" smtClean="0"/>
              <a:t>Movement control and permit processes will change over time depending on situational awareness and operational capabilities. </a:t>
            </a:r>
            <a:r>
              <a:rPr lang="en-US" i="1" dirty="0" smtClean="0"/>
              <a:t>[Moving Within a Control Area. Content provided by: USDA]</a:t>
            </a:r>
            <a:endParaRPr lang="en-US" i="1" dirty="0"/>
          </a:p>
        </p:txBody>
      </p:sp>
      <p:sp>
        <p:nvSpPr>
          <p:cNvPr id="4" name="Slide Number Placeholder 3"/>
          <p:cNvSpPr>
            <a:spLocks noGrp="1"/>
          </p:cNvSpPr>
          <p:nvPr>
            <p:ph type="sldNum" sz="quarter" idx="10"/>
          </p:nvPr>
        </p:nvSpPr>
        <p:spPr/>
        <p:txBody>
          <a:bodyPr/>
          <a:lstStyle/>
          <a:p>
            <a:fld id="{E2236DA9-3F74-417F-A18E-1BD377A9E631}" type="slidenum">
              <a:rPr lang="en-US" smtClean="0"/>
              <a:t>7</a:t>
            </a:fld>
            <a:endParaRPr lang="en-US"/>
          </a:p>
        </p:txBody>
      </p:sp>
    </p:spTree>
    <p:extLst>
      <p:ext uri="{BB962C8B-B14F-4D97-AF65-F5344CB8AC3E}">
        <p14:creationId xmlns:p14="http://schemas.microsoft.com/office/powerpoint/2010/main" val="42926065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table provides a continuation</a:t>
            </a:r>
            <a:r>
              <a:rPr lang="en-US" baseline="0" dirty="0" smtClean="0"/>
              <a:t> from the table on the previous slide showing the </a:t>
            </a:r>
            <a:r>
              <a:rPr lang="en-US" dirty="0" smtClean="0"/>
              <a:t>guidance for</a:t>
            </a:r>
            <a:r>
              <a:rPr lang="en-US" baseline="0" dirty="0" smtClean="0"/>
              <a:t> m</a:t>
            </a:r>
            <a:r>
              <a:rPr lang="en-US" dirty="0" smtClean="0"/>
              <a:t>ovement</a:t>
            </a:r>
            <a:r>
              <a:rPr lang="en-US" baseline="0" dirty="0" smtClean="0"/>
              <a:t> within a Control Area. Equipment, including vehicles, is generally prohibited to move within a Control Area unless permitted by Incident Command while following strict biosecurity measures. The movement of semen or embryos from susceptible livestock is prohibited with no exceptions from moving from Infected Premises, Suspect Premises, and Contact Premises, but are allowed to move from At-Risk and Monitored Premises by permit approved by IC and with adherence to strict biosecurity measures. Some of the movements described on this table are authorized by a permit if specific criteria are met. Again, m</a:t>
            </a:r>
            <a:r>
              <a:rPr lang="en-US" dirty="0" smtClean="0"/>
              <a:t>ovement control and permit processes will change over time depending on situational awareness and operational capabilities. </a:t>
            </a:r>
            <a:r>
              <a:rPr lang="en-US" i="1" dirty="0" smtClean="0"/>
              <a:t>[Moving Within a Control Area. Content provided by: USDA]</a:t>
            </a:r>
          </a:p>
          <a:p>
            <a:endParaRPr lang="en-US" dirty="0"/>
          </a:p>
        </p:txBody>
      </p:sp>
      <p:sp>
        <p:nvSpPr>
          <p:cNvPr id="4" name="Slide Number Placeholder 3"/>
          <p:cNvSpPr>
            <a:spLocks noGrp="1"/>
          </p:cNvSpPr>
          <p:nvPr>
            <p:ph type="sldNum" sz="quarter" idx="10"/>
          </p:nvPr>
        </p:nvSpPr>
        <p:spPr/>
        <p:txBody>
          <a:bodyPr/>
          <a:lstStyle/>
          <a:p>
            <a:fld id="{E2236DA9-3F74-417F-A18E-1BD377A9E631}" type="slidenum">
              <a:rPr lang="en-US" smtClean="0"/>
              <a:t>8</a:t>
            </a:fld>
            <a:endParaRPr lang="en-US"/>
          </a:p>
        </p:txBody>
      </p:sp>
    </p:spTree>
    <p:extLst>
      <p:ext uri="{BB962C8B-B14F-4D97-AF65-F5344CB8AC3E}">
        <p14:creationId xmlns:p14="http://schemas.microsoft.com/office/powerpoint/2010/main" val="29715759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Movement</a:t>
            </a:r>
            <a:r>
              <a:rPr lang="en-US" baseline="0" dirty="0" smtClean="0"/>
              <a:t> from inside a Control Area to a location outside of the Control Area is highly controlled. Containment of the disease agent is critical, and movements leaving the Control Area may pose risks. However, movements that pose minimal risk to disease transmission are important for continuity of business. At-Risk Premises must become Monitored Premises to move susceptible livestock or poultry out of a Control Area. Monitored Premises may be allowed to move livestock by permit. Disease specific or Continuity of Business Plans may provide guidance on moving susceptible animals and/or products that present minimal risk of disease transmission. </a:t>
            </a:r>
            <a:r>
              <a:rPr lang="en-US" i="1" baseline="0" dirty="0" smtClean="0"/>
              <a:t>[Movement from Inside a Control Area to Outside a Control Area. Content provided by: USDA]</a:t>
            </a:r>
          </a:p>
        </p:txBody>
      </p:sp>
      <p:sp>
        <p:nvSpPr>
          <p:cNvPr id="4" name="Slide Number Placeholder 3"/>
          <p:cNvSpPr>
            <a:spLocks noGrp="1"/>
          </p:cNvSpPr>
          <p:nvPr>
            <p:ph type="sldNum" sz="quarter" idx="10"/>
          </p:nvPr>
        </p:nvSpPr>
        <p:spPr/>
        <p:txBody>
          <a:bodyPr/>
          <a:lstStyle/>
          <a:p>
            <a:fld id="{E2236DA9-3F74-417F-A18E-1BD377A9E631}" type="slidenum">
              <a:rPr lang="en-US" smtClean="0"/>
              <a:t>9</a:t>
            </a:fld>
            <a:endParaRPr lang="en-US"/>
          </a:p>
        </p:txBody>
      </p:sp>
    </p:spTree>
    <p:extLst>
      <p:ext uri="{BB962C8B-B14F-4D97-AF65-F5344CB8AC3E}">
        <p14:creationId xmlns:p14="http://schemas.microsoft.com/office/powerpoint/2010/main" val="4589256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r>
              <a:rPr lang="en-US" smtClean="0"/>
              <a:t>USDA APHIS and CFSPH</a:t>
            </a:r>
            <a:endParaRPr lang="en-US"/>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r>
              <a:rPr lang="en-US" smtClean="0"/>
              <a:t>FAD-PReP/NAHEMS Guidelines: Quarantine &amp; Movement Control –  Movement</a:t>
            </a:r>
            <a:endParaRPr lang="en-US"/>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9B5F0710-240B-4192-A2C4-C527BC974480}" type="slidenum">
              <a:rPr lang="en-US" smtClean="0"/>
              <a:t>‹#›</a:t>
            </a:fld>
            <a:endParaRPr lang="en-US"/>
          </a:p>
        </p:txBody>
      </p:sp>
    </p:spTree>
    <p:extLst>
      <p:ext uri="{BB962C8B-B14F-4D97-AF65-F5344CB8AC3E}">
        <p14:creationId xmlns:p14="http://schemas.microsoft.com/office/powerpoint/2010/main" val="310475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Movement</a:t>
            </a:r>
            <a:endParaRPr lang="en-US">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087723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Movement</a:t>
            </a:r>
            <a:endParaRPr lang="en-US">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14115599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FAD-PReP/NAHEMS Guidelines: Quarantine &amp; Movement Control –  Movement</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392743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1" name="Footer Placeholder 5"/>
          <p:cNvSpPr>
            <a:spLocks noGrp="1"/>
          </p:cNvSpPr>
          <p:nvPr>
            <p:ph type="ftr" sz="quarter" idx="11"/>
          </p:nvPr>
        </p:nvSpPr>
        <p:spPr>
          <a:xfrm>
            <a:off x="457200" y="6356350"/>
            <a:ext cx="4572000" cy="365125"/>
          </a:xfrm>
        </p:spPr>
        <p:txBody>
          <a:bodyPr/>
          <a:lstStyle/>
          <a:p>
            <a:r>
              <a:rPr lang="en-US" smtClean="0">
                <a:solidFill>
                  <a:prstClr val="black">
                    <a:tint val="75000"/>
                  </a:prstClr>
                </a:solidFill>
              </a:rPr>
              <a:t>FAD-PReP/NAHEMS Guidelines: Quarantine &amp; Movement Control –  Movement</a:t>
            </a:r>
            <a:endParaRPr lang="en-US">
              <a:solidFill>
                <a:prstClr val="black">
                  <a:tint val="75000"/>
                </a:prstClr>
              </a:solidFill>
            </a:endParaRPr>
          </a:p>
        </p:txBody>
      </p:sp>
      <p:sp>
        <p:nvSpPr>
          <p:cNvPr id="12" name="Slide Number Placeholder 6"/>
          <p:cNvSpPr>
            <a:spLocks noGrp="1"/>
          </p:cNvSpPr>
          <p:nvPr>
            <p:ph type="sldNum" sz="quarter" idx="12"/>
          </p:nvPr>
        </p:nvSpPr>
        <p:spPr>
          <a:xfrm>
            <a:off x="3657600" y="6356350"/>
            <a:ext cx="2133600" cy="365125"/>
          </a:xfrm>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073291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FAD-PReP/NAHEMS Guidelines: Quarantine &amp; Movement Control –  Movement</a:t>
            </a: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09304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smtClean="0">
                <a:solidFill>
                  <a:prstClr val="black">
                    <a:tint val="75000"/>
                  </a:prstClr>
                </a:solidFill>
              </a:rPr>
              <a:t>FAD-PReP/NAHEMS Guidelines: Quarantine &amp; Movement Control –  Movement</a:t>
            </a: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21799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Movement</a:t>
            </a:r>
            <a:endParaRPr lang="en-US">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33468580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Movement</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94726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Movement</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66321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3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Movement</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7230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FAD-PReP/NAHEMS Guidelines: Quarantine &amp; Movement Control –  Movement</a:t>
            </a:r>
            <a:endParaRPr lang="en-US"/>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9B5F0710-240B-4192-A2C4-C527BC974480}"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4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Movement</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27408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5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Movement</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66401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Movement</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38558583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6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Movement</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21430425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r>
              <a:rPr lang="en-US" smtClean="0">
                <a:solidFill>
                  <a:prstClr val="black">
                    <a:tint val="75000"/>
                  </a:prstClr>
                </a:solidFill>
              </a:rPr>
              <a:t>FAD-PReP/NAHEMS Guidelines: Quarantine &amp; Movement Control –  Movement</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36829897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r>
              <a:rPr lang="en-US" smtClean="0">
                <a:solidFill>
                  <a:srgbClr val="1F497D">
                    <a:lumMod val="50000"/>
                  </a:srgbClr>
                </a:solidFill>
              </a:rPr>
              <a:t>USDA APHIS and CFSPH</a:t>
            </a:r>
            <a:endParaRPr lang="en-US">
              <a:solidFill>
                <a:srgbClr val="1F497D">
                  <a:lumMod val="50000"/>
                </a:srgbClr>
              </a:solidFill>
            </a:endParaRPr>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Movement</a:t>
            </a:r>
            <a:endParaRPr lang="en-US">
              <a:solidFill>
                <a:srgbClr val="1F497D">
                  <a:lumMod val="50000"/>
                </a:srgbClr>
              </a:solidFill>
            </a:endParaRPr>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1596045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Movement</a:t>
            </a:r>
            <a:endParaRPr lang="en-US">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77412881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Movement</a:t>
            </a:r>
            <a:endParaRPr lang="en-US">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21886104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FAD-PReP/NAHEMS Guidelines: Quarantine &amp; Movement Control –  Movement</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546285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1" name="Footer Placeholder 5"/>
          <p:cNvSpPr>
            <a:spLocks noGrp="1"/>
          </p:cNvSpPr>
          <p:nvPr>
            <p:ph type="ftr" sz="quarter" idx="11"/>
          </p:nvPr>
        </p:nvSpPr>
        <p:spPr>
          <a:xfrm>
            <a:off x="457200" y="6356350"/>
            <a:ext cx="4572000" cy="365125"/>
          </a:xfrm>
        </p:spPr>
        <p:txBody>
          <a:bodyPr/>
          <a:lstStyle/>
          <a:p>
            <a:r>
              <a:rPr lang="en-US" smtClean="0">
                <a:solidFill>
                  <a:prstClr val="black">
                    <a:tint val="75000"/>
                  </a:prstClr>
                </a:solidFill>
              </a:rPr>
              <a:t>FAD-PReP/NAHEMS Guidelines: Quarantine &amp; Movement Control –  Movement</a:t>
            </a:r>
            <a:endParaRPr lang="en-US">
              <a:solidFill>
                <a:prstClr val="black">
                  <a:tint val="75000"/>
                </a:prstClr>
              </a:solidFill>
            </a:endParaRPr>
          </a:p>
        </p:txBody>
      </p:sp>
      <p:sp>
        <p:nvSpPr>
          <p:cNvPr id="12" name="Slide Number Placeholder 6"/>
          <p:cNvSpPr>
            <a:spLocks noGrp="1"/>
          </p:cNvSpPr>
          <p:nvPr>
            <p:ph type="sldNum" sz="quarter" idx="12"/>
          </p:nvPr>
        </p:nvSpPr>
        <p:spPr>
          <a:xfrm>
            <a:off x="3657600" y="6356350"/>
            <a:ext cx="2133600" cy="365125"/>
          </a:xfrm>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43159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FAD-PReP/NAHEMS Guidelines: Quarantine &amp; Movement Control –  Movement</a:t>
            </a:r>
            <a:endParaRPr lang="en-US"/>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9B5F0710-240B-4192-A2C4-C527BC974480}" type="slidenum">
              <a:rPr lang="en-US" smtClean="0"/>
              <a:t>‹#›</a:t>
            </a:fld>
            <a:endParaRPr lang="en-US"/>
          </a:p>
        </p:txBody>
      </p:sp>
    </p:spTree>
    <p:extLst>
      <p:ext uri="{BB962C8B-B14F-4D97-AF65-F5344CB8AC3E}">
        <p14:creationId xmlns:p14="http://schemas.microsoft.com/office/powerpoint/2010/main" val="198241723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FAD-PReP/NAHEMS Guidelines: Quarantine &amp; Movement Control –  Movement</a:t>
            </a: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199410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smtClean="0">
                <a:solidFill>
                  <a:prstClr val="black">
                    <a:tint val="75000"/>
                  </a:prstClr>
                </a:solidFill>
              </a:rPr>
              <a:t>FAD-PReP/NAHEMS Guidelines: Quarantine &amp; Movement Control –  Movement</a:t>
            </a: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5DC5E17-CEB4-4F62-8FEF-7189CCE1E0C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0145555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Movement</a:t>
            </a:r>
            <a:endParaRPr lang="en-US">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8369078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Movement</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007139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2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Movement</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257441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3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Movement</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710443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4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Movement</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227660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5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Movement</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776266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Movement</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74832184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6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Movement</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3943794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USDA APHIS and CFSPH</a:t>
            </a:r>
            <a:endParaRPr lang="en-US"/>
          </a:p>
        </p:txBody>
      </p:sp>
      <p:sp>
        <p:nvSpPr>
          <p:cNvPr id="6" name="Footer Placeholder 5"/>
          <p:cNvSpPr>
            <a:spLocks noGrp="1"/>
          </p:cNvSpPr>
          <p:nvPr>
            <p:ph type="ftr" sz="quarter" idx="11"/>
          </p:nvPr>
        </p:nvSpPr>
        <p:spPr/>
        <p:txBody>
          <a:bodyPr/>
          <a:lstStyle/>
          <a:p>
            <a:r>
              <a:rPr lang="en-US" smtClean="0"/>
              <a:t>FAD-PReP/NAHEMS Guidelines: Quarantine &amp; Movement Control –  Movement</a:t>
            </a:r>
            <a:endParaRPr lang="en-US"/>
          </a:p>
        </p:txBody>
      </p:sp>
      <p:sp>
        <p:nvSpPr>
          <p:cNvPr id="7" name="Slide Number Placeholder 6"/>
          <p:cNvSpPr>
            <a:spLocks noGrp="1"/>
          </p:cNvSpPr>
          <p:nvPr>
            <p:ph type="sldNum" sz="quarter" idx="12"/>
          </p:nvPr>
        </p:nvSpPr>
        <p:spPr/>
        <p:txBody>
          <a:bodyPr/>
          <a:lstStyle/>
          <a:p>
            <a:fld id="{9B5F0710-240B-4192-A2C4-C527BC974480}" type="slidenum">
              <a:rPr lang="en-US" smtClean="0"/>
              <a:t>‹#›</a:t>
            </a:fld>
            <a:endParaRPr lang="en-US"/>
          </a:p>
        </p:txBody>
      </p:sp>
    </p:spTree>
    <p:extLst>
      <p:ext uri="{BB962C8B-B14F-4D97-AF65-F5344CB8AC3E}">
        <p14:creationId xmlns:p14="http://schemas.microsoft.com/office/powerpoint/2010/main" val="38285766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r>
              <a:rPr lang="en-US" smtClean="0">
                <a:solidFill>
                  <a:prstClr val="black">
                    <a:tint val="75000"/>
                  </a:prstClr>
                </a:solidFill>
              </a:rPr>
              <a:t>FAD-PReP/NAHEMS Guidelines: Quarantine &amp; Movement Control –  Movement</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282009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r>
              <a:rPr lang="en-US" smtClean="0"/>
              <a:t>USDA APHIS and CFSPH</a:t>
            </a:r>
            <a:endParaRPr lang="en-US"/>
          </a:p>
        </p:txBody>
      </p:sp>
      <p:sp>
        <p:nvSpPr>
          <p:cNvPr id="11" name="Footer Placeholder 5"/>
          <p:cNvSpPr>
            <a:spLocks noGrp="1"/>
          </p:cNvSpPr>
          <p:nvPr>
            <p:ph type="ftr" sz="quarter" idx="11"/>
          </p:nvPr>
        </p:nvSpPr>
        <p:spPr>
          <a:xfrm>
            <a:off x="457200" y="6356350"/>
            <a:ext cx="4572000" cy="365125"/>
          </a:xfrm>
        </p:spPr>
        <p:txBody>
          <a:bodyPr/>
          <a:lstStyle/>
          <a:p>
            <a:r>
              <a:rPr lang="en-US" smtClean="0"/>
              <a:t>FAD-PReP/NAHEMS Guidelines: Quarantine &amp; Movement Control –  Movement</a:t>
            </a:r>
            <a:endParaRPr lang="en-US"/>
          </a:p>
        </p:txBody>
      </p:sp>
      <p:sp>
        <p:nvSpPr>
          <p:cNvPr id="12" name="Slide Number Placeholder 6"/>
          <p:cNvSpPr>
            <a:spLocks noGrp="1"/>
          </p:cNvSpPr>
          <p:nvPr>
            <p:ph type="sldNum" sz="quarter" idx="12"/>
          </p:nvPr>
        </p:nvSpPr>
        <p:spPr>
          <a:xfrm>
            <a:off x="3657600" y="6356350"/>
            <a:ext cx="2133600" cy="365125"/>
          </a:xfrm>
        </p:spPr>
        <p:txBody>
          <a:bodyPr/>
          <a:lstStyle/>
          <a:p>
            <a:fld id="{9B5F0710-240B-4192-A2C4-C527BC974480}" type="slidenum">
              <a:rPr lang="en-US" smtClean="0"/>
              <a:t>‹#›</a:t>
            </a:fld>
            <a:endParaRPr lang="en-US"/>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USDA APHIS and CFSPH</a:t>
            </a:r>
            <a:endParaRPr lang="en-US"/>
          </a:p>
        </p:txBody>
      </p:sp>
      <p:sp>
        <p:nvSpPr>
          <p:cNvPr id="4" name="Footer Placeholder 3"/>
          <p:cNvSpPr>
            <a:spLocks noGrp="1"/>
          </p:cNvSpPr>
          <p:nvPr>
            <p:ph type="ftr" sz="quarter" idx="11"/>
          </p:nvPr>
        </p:nvSpPr>
        <p:spPr/>
        <p:txBody>
          <a:bodyPr/>
          <a:lstStyle/>
          <a:p>
            <a:r>
              <a:rPr lang="en-US" smtClean="0"/>
              <a:t>FAD-PReP/NAHEMS Guidelines: Quarantine &amp; Movement Control –  Movement</a:t>
            </a:r>
            <a:endParaRPr lang="en-US"/>
          </a:p>
        </p:txBody>
      </p:sp>
      <p:sp>
        <p:nvSpPr>
          <p:cNvPr id="5" name="Slide Number Placeholder 4"/>
          <p:cNvSpPr>
            <a:spLocks noGrp="1"/>
          </p:cNvSpPr>
          <p:nvPr>
            <p:ph type="sldNum" sz="quarter" idx="12"/>
          </p:nvPr>
        </p:nvSpPr>
        <p:spPr/>
        <p:txBody>
          <a:bodyPr/>
          <a:lstStyle/>
          <a:p>
            <a:fld id="{9B5F0710-240B-4192-A2C4-C527BC974480}" type="slidenum">
              <a:rPr lang="en-US" smtClean="0"/>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USDA APHIS and CFSPH</a:t>
            </a:r>
            <a:endParaRPr lang="en-US"/>
          </a:p>
        </p:txBody>
      </p:sp>
      <p:sp>
        <p:nvSpPr>
          <p:cNvPr id="3" name="Footer Placeholder 2"/>
          <p:cNvSpPr>
            <a:spLocks noGrp="1"/>
          </p:cNvSpPr>
          <p:nvPr>
            <p:ph type="ftr" sz="quarter" idx="11"/>
          </p:nvPr>
        </p:nvSpPr>
        <p:spPr/>
        <p:txBody>
          <a:bodyPr/>
          <a:lstStyle/>
          <a:p>
            <a:r>
              <a:rPr lang="en-US" smtClean="0"/>
              <a:t>FAD-PReP/NAHEMS Guidelines: Quarantine &amp; Movement Control –  Movement</a:t>
            </a:r>
            <a:endParaRPr lang="en-US"/>
          </a:p>
        </p:txBody>
      </p:sp>
      <p:sp>
        <p:nvSpPr>
          <p:cNvPr id="4" name="Slide Number Placeholder 3"/>
          <p:cNvSpPr>
            <a:spLocks noGrp="1"/>
          </p:cNvSpPr>
          <p:nvPr>
            <p:ph type="sldNum" sz="quarter" idx="12"/>
          </p:nvPr>
        </p:nvSpPr>
        <p:spPr/>
        <p:txBody>
          <a:bodyPr/>
          <a:lstStyle/>
          <a:p>
            <a:fld id="{9B5F0710-240B-4192-A2C4-C527BC974480}" type="slidenum">
              <a:rPr lang="en-US" smtClean="0"/>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FAD-PReP/NAHEMS Guidelines: Quarantine &amp; Movement Control –  Movement</a:t>
            </a:r>
            <a:endParaRPr lang="en-US"/>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9B5F0710-240B-4192-A2C4-C527BC974480}"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r>
              <a:rPr lang="en-US" smtClean="0">
                <a:solidFill>
                  <a:srgbClr val="1F497D">
                    <a:lumMod val="50000"/>
                  </a:srgbClr>
                </a:solidFill>
              </a:rPr>
              <a:t>USDA APHIS and CFSPH</a:t>
            </a:r>
            <a:endParaRPr lang="en-US">
              <a:solidFill>
                <a:srgbClr val="1F497D">
                  <a:lumMod val="50000"/>
                </a:srgbClr>
              </a:solidFill>
            </a:endParaRPr>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r>
              <a:rPr lang="en-US" smtClean="0">
                <a:solidFill>
                  <a:srgbClr val="1F497D">
                    <a:lumMod val="50000"/>
                  </a:srgbClr>
                </a:solidFill>
              </a:rPr>
              <a:t>FAD-PReP/NAHEMS Guidelines: Quarantine &amp; Movement Control –  Movement</a:t>
            </a:r>
            <a:endParaRPr lang="en-US">
              <a:solidFill>
                <a:srgbClr val="1F497D">
                  <a:lumMod val="50000"/>
                </a:srgbClr>
              </a:solidFill>
            </a:endParaRPr>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0D2D7273-9C0D-4845-8627-539564CD150B}"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1011740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slideLayout" Target="../slideLayouts/slideLayout21.xml"/><Relationship Id="rId18" Type="http://schemas.openxmlformats.org/officeDocument/2006/relationships/image" Target="../media/image1.jpeg"/><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slideLayout" Target="../slideLayouts/slideLayout20.xml"/><Relationship Id="rId17" Type="http://schemas.openxmlformats.org/officeDocument/2006/relationships/theme" Target="../theme/theme2.xml"/><Relationship Id="rId2" Type="http://schemas.openxmlformats.org/officeDocument/2006/relationships/slideLayout" Target="../slideLayouts/slideLayout10.xml"/><Relationship Id="rId16" Type="http://schemas.openxmlformats.org/officeDocument/2006/relationships/slideLayout" Target="../slideLayouts/slideLayout24.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5" Type="http://schemas.openxmlformats.org/officeDocument/2006/relationships/slideLayout" Target="../slideLayouts/slideLayout2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18" Type="http://schemas.openxmlformats.org/officeDocument/2006/relationships/image" Target="../media/image1.jpe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theme" Target="../theme/theme3.xml"/><Relationship Id="rId2" Type="http://schemas.openxmlformats.org/officeDocument/2006/relationships/slideLayout" Target="../slideLayouts/slideLayout26.xml"/><Relationship Id="rId16" Type="http://schemas.openxmlformats.org/officeDocument/2006/relationships/slideLayout" Target="../slideLayouts/slideLayout40.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FAD-PReP/NAHEMS Guidelines: Quarantine &amp; Movement Control –  Movement</a:t>
            </a:r>
            <a:endParaRPr lang="en-US"/>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9B5F0710-240B-4192-A2C4-C527BC974480}" type="slidenum">
              <a:rPr lang="en-US" smtClean="0"/>
              <a:t>‹#›</a:t>
            </a:fld>
            <a:endParaRPr lang="en-US"/>
          </a:p>
        </p:txBody>
      </p:sp>
      <p:pic>
        <p:nvPicPr>
          <p:cNvPr id="8" name="Picture 7"/>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Movement</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pic>
        <p:nvPicPr>
          <p:cNvPr id="8" name="Picture 7"/>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3565387693"/>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solidFill>
                  <a:prstClr val="black">
                    <a:tint val="75000"/>
                  </a:prstClr>
                </a:solidFill>
              </a:rPr>
              <a:t>FAD-PReP/NAHEMS Guidelines: Quarantine &amp; Movement Control –  Movement</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solidFill>
                  <a:prstClr val="black">
                    <a:tint val="75000"/>
                  </a:prstClr>
                </a:solidFill>
              </a:rPr>
              <a:pPr/>
              <a:t>‹#›</a:t>
            </a:fld>
            <a:endParaRPr lang="en-US">
              <a:solidFill>
                <a:prstClr val="black">
                  <a:tint val="75000"/>
                </a:prstClr>
              </a:solidFill>
            </a:endParaRPr>
          </a:p>
        </p:txBody>
      </p:sp>
      <p:pic>
        <p:nvPicPr>
          <p:cNvPr id="8" name="Picture 7"/>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427092954"/>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11.jpeg"/><Relationship Id="rId5" Type="http://schemas.openxmlformats.org/officeDocument/2006/relationships/hyperlink" Target="http://naherc.cfsph.iastate.edu/" TargetMode="External"/><Relationship Id="rId4" Type="http://schemas.openxmlformats.org/officeDocument/2006/relationships/hyperlink" Target="http://www.aphis.usda.gov/fadprep"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Quarantine and Movement Control</a:t>
            </a:r>
            <a:endParaRPr lang="en-US" dirty="0"/>
          </a:p>
        </p:txBody>
      </p:sp>
      <p:sp>
        <p:nvSpPr>
          <p:cNvPr id="3" name="Subtitle 2"/>
          <p:cNvSpPr>
            <a:spLocks noGrp="1"/>
          </p:cNvSpPr>
          <p:nvPr>
            <p:ph type="subTitle" idx="1"/>
          </p:nvPr>
        </p:nvSpPr>
        <p:spPr>
          <a:xfrm>
            <a:off x="2590800" y="4038600"/>
            <a:ext cx="5867400" cy="1219200"/>
          </a:xfrm>
        </p:spPr>
        <p:txBody>
          <a:bodyPr/>
          <a:lstStyle/>
          <a:p>
            <a:r>
              <a:rPr lang="en-US" dirty="0" smtClean="0"/>
              <a:t>Movement Control, Permitting, and Personnel</a:t>
            </a:r>
            <a:endParaRPr lang="en-US" dirty="0"/>
          </a:p>
        </p:txBody>
      </p:sp>
      <p:sp>
        <p:nvSpPr>
          <p:cNvPr id="4" name="Rectangle 3"/>
          <p:cNvSpPr/>
          <p:nvPr/>
        </p:nvSpPr>
        <p:spPr>
          <a:xfrm>
            <a:off x="2667000" y="5181600"/>
            <a:ext cx="5105400" cy="646331"/>
          </a:xfrm>
          <a:prstGeom prst="rect">
            <a:avLst/>
          </a:prstGeom>
        </p:spPr>
        <p:txBody>
          <a:bodyPr wrap="square">
            <a:spAutoFit/>
          </a:bodyPr>
          <a:lstStyle/>
          <a:p>
            <a:r>
              <a:rPr lang="en-US" i="1" dirty="0" smtClean="0"/>
              <a:t>Adapted from the FAD PReP/NAHEMS Guidelines: Quarantine and Movement Control (2016)</a:t>
            </a:r>
            <a:endParaRPr lang="en-US" i="1" dirty="0"/>
          </a:p>
        </p:txBody>
      </p:sp>
    </p:spTree>
    <p:custDataLst>
      <p:tags r:id="rId1"/>
    </p:custDataLst>
    <p:extLst>
      <p:ext uri="{BB962C8B-B14F-4D97-AF65-F5344CB8AC3E}">
        <p14:creationId xmlns:p14="http://schemas.microsoft.com/office/powerpoint/2010/main" val="1708144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9B5F0710-240B-4192-A2C4-C527BC974480}" type="slidenum">
              <a:rPr lang="en-US" smtClean="0"/>
              <a:t>10</a:t>
            </a:fld>
            <a:endParaRPr lang="en-US"/>
          </a:p>
        </p:txBody>
      </p:sp>
      <p:sp>
        <p:nvSpPr>
          <p:cNvPr id="6" name="Title 5"/>
          <p:cNvSpPr>
            <a:spLocks noGrp="1"/>
          </p:cNvSpPr>
          <p:nvPr>
            <p:ph type="title"/>
          </p:nvPr>
        </p:nvSpPr>
        <p:spPr>
          <a:xfrm>
            <a:off x="457200" y="152400"/>
            <a:ext cx="10820400" cy="838200"/>
          </a:xfrm>
        </p:spPr>
        <p:txBody>
          <a:bodyPr>
            <a:noAutofit/>
          </a:bodyPr>
          <a:lstStyle/>
          <a:p>
            <a:r>
              <a:rPr lang="en-US" sz="3500" dirty="0"/>
              <a:t>Movement Out of Control </a:t>
            </a:r>
            <a:r>
              <a:rPr lang="en-US" sz="3500" dirty="0" smtClean="0"/>
              <a:t>Area cont’d</a:t>
            </a:r>
            <a:endParaRPr lang="en-US" sz="3500" dirty="0"/>
          </a:p>
        </p:txBody>
      </p:sp>
      <p:graphicFrame>
        <p:nvGraphicFramePr>
          <p:cNvPr id="7" name="Table 6"/>
          <p:cNvGraphicFramePr>
            <a:graphicFrameLocks noGrp="1"/>
          </p:cNvGraphicFramePr>
          <p:nvPr>
            <p:extLst>
              <p:ext uri="{D42A27DB-BD31-4B8C-83A1-F6EECF244321}">
                <p14:modId xmlns:p14="http://schemas.microsoft.com/office/powerpoint/2010/main" val="175822338"/>
              </p:ext>
            </p:extLst>
          </p:nvPr>
        </p:nvGraphicFramePr>
        <p:xfrm>
          <a:off x="304800" y="1326005"/>
          <a:ext cx="8534399" cy="4922395"/>
        </p:xfrm>
        <a:graphic>
          <a:graphicData uri="http://schemas.openxmlformats.org/drawingml/2006/table">
            <a:tbl>
              <a:tblPr firstRow="1" firstCol="1" bandRow="1"/>
              <a:tblGrid>
                <a:gridCol w="1387935"/>
                <a:gridCol w="1488847"/>
                <a:gridCol w="1414405"/>
                <a:gridCol w="1339962"/>
                <a:gridCol w="1563288"/>
                <a:gridCol w="1339962"/>
              </a:tblGrid>
              <a:tr h="820224">
                <a:tc>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Item Moving  out of a Control Area from a/an…</a:t>
                      </a:r>
                      <a:endParaRPr lang="en-US" sz="1400" b="1" dirty="0">
                        <a:effectLst/>
                        <a:latin typeface="Calibri"/>
                        <a:ea typeface="Calibri"/>
                        <a:cs typeface="Times New Roman"/>
                      </a:endParaRPr>
                    </a:p>
                  </a:txBody>
                  <a:tcPr marL="36830" marR="36830" marT="36830" marB="36830" anchor="ct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Infected </a:t>
                      </a:r>
                      <a:r>
                        <a:rPr lang="en-US" sz="1400" b="1" dirty="0" smtClean="0">
                          <a:solidFill>
                            <a:srgbClr val="FFFFFF"/>
                          </a:solidFill>
                          <a:effectLst/>
                          <a:latin typeface="Calibri"/>
                          <a:ea typeface="Calibri"/>
                          <a:cs typeface="Times New Roman"/>
                        </a:rPr>
                        <a:t/>
                      </a:r>
                      <a:br>
                        <a:rPr lang="en-US" sz="1400" b="1" dirty="0" smtClean="0">
                          <a:solidFill>
                            <a:srgbClr val="FFFFFF"/>
                          </a:solidFill>
                          <a:effectLst/>
                          <a:latin typeface="Calibri"/>
                          <a:ea typeface="Calibri"/>
                          <a:cs typeface="Times New Roman"/>
                        </a:rPr>
                      </a:br>
                      <a:r>
                        <a:rPr lang="en-US" sz="1400" b="1" dirty="0" smtClean="0">
                          <a:solidFill>
                            <a:srgbClr val="FFFFFF"/>
                          </a:solidFill>
                          <a:effectLst/>
                          <a:latin typeface="Calibri"/>
                          <a:ea typeface="Calibri"/>
                          <a:cs typeface="Times New Roman"/>
                        </a:rPr>
                        <a:t>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Suspect </a:t>
                      </a:r>
                      <a:r>
                        <a:rPr lang="en-US" sz="1400" b="1" dirty="0" smtClean="0">
                          <a:solidFill>
                            <a:srgbClr val="FFFFFF"/>
                          </a:solidFill>
                          <a:effectLst/>
                          <a:latin typeface="Calibri"/>
                          <a:ea typeface="Calibri"/>
                          <a:cs typeface="Times New Roman"/>
                        </a:rPr>
                        <a:t/>
                      </a:r>
                      <a:br>
                        <a:rPr lang="en-US" sz="1400" b="1" dirty="0" smtClean="0">
                          <a:solidFill>
                            <a:srgbClr val="FFFFFF"/>
                          </a:solidFill>
                          <a:effectLst/>
                          <a:latin typeface="Calibri"/>
                          <a:ea typeface="Calibri"/>
                          <a:cs typeface="Times New Roman"/>
                        </a:rPr>
                      </a:br>
                      <a:r>
                        <a:rPr lang="en-US" sz="1400" b="1" dirty="0" smtClean="0">
                          <a:solidFill>
                            <a:srgbClr val="FFFFFF"/>
                          </a:solidFill>
                          <a:effectLst/>
                          <a:latin typeface="Calibri"/>
                          <a:ea typeface="Calibri"/>
                          <a:cs typeface="Times New Roman"/>
                        </a:rPr>
                        <a:t>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Contact </a:t>
                      </a:r>
                      <a:r>
                        <a:rPr lang="en-US" sz="1400" b="1" dirty="0" smtClean="0">
                          <a:solidFill>
                            <a:srgbClr val="FFFFFF"/>
                          </a:solidFill>
                          <a:effectLst/>
                          <a:latin typeface="Calibri"/>
                          <a:ea typeface="Calibri"/>
                          <a:cs typeface="Times New Roman"/>
                        </a:rPr>
                        <a:t/>
                      </a:r>
                      <a:br>
                        <a:rPr lang="en-US" sz="1400" b="1" dirty="0" smtClean="0">
                          <a:solidFill>
                            <a:srgbClr val="FFFFFF"/>
                          </a:solidFill>
                          <a:effectLst/>
                          <a:latin typeface="Calibri"/>
                          <a:ea typeface="Calibri"/>
                          <a:cs typeface="Times New Roman"/>
                        </a:rPr>
                      </a:br>
                      <a:r>
                        <a:rPr lang="en-US" sz="1400" b="1" dirty="0" smtClean="0">
                          <a:solidFill>
                            <a:srgbClr val="FFFFFF"/>
                          </a:solidFill>
                          <a:effectLst/>
                          <a:latin typeface="Calibri"/>
                          <a:ea typeface="Calibri"/>
                          <a:cs typeface="Times New Roman"/>
                        </a:rPr>
                        <a:t>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At-Risk </a:t>
                      </a:r>
                      <a:r>
                        <a:rPr lang="en-US" sz="1400" b="1" dirty="0" smtClean="0">
                          <a:solidFill>
                            <a:srgbClr val="FFFFFF"/>
                          </a:solidFill>
                          <a:effectLst/>
                          <a:latin typeface="Calibri"/>
                          <a:ea typeface="Calibri"/>
                          <a:cs typeface="Times New Roman"/>
                        </a:rPr>
                        <a:t/>
                      </a:r>
                      <a:br>
                        <a:rPr lang="en-US" sz="1400" b="1" dirty="0" smtClean="0">
                          <a:solidFill>
                            <a:srgbClr val="FFFFFF"/>
                          </a:solidFill>
                          <a:effectLst/>
                          <a:latin typeface="Calibri"/>
                          <a:ea typeface="Calibri"/>
                          <a:cs typeface="Times New Roman"/>
                        </a:rPr>
                      </a:br>
                      <a:r>
                        <a:rPr lang="en-US" sz="1400" b="1" dirty="0" smtClean="0">
                          <a:solidFill>
                            <a:srgbClr val="FFFFFF"/>
                          </a:solidFill>
                          <a:effectLst/>
                          <a:latin typeface="Calibri"/>
                          <a:ea typeface="Calibri"/>
                          <a:cs typeface="Times New Roman"/>
                        </a:rPr>
                        <a:t>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Monitored </a:t>
                      </a:r>
                      <a:r>
                        <a:rPr lang="en-US" sz="1400" b="1" dirty="0" smtClean="0">
                          <a:solidFill>
                            <a:srgbClr val="FFFFFF"/>
                          </a:solidFill>
                          <a:effectLst/>
                          <a:latin typeface="Calibri"/>
                          <a:ea typeface="Calibri"/>
                          <a:cs typeface="Times New Roman"/>
                        </a:rPr>
                        <a:t>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r>
              <a:tr h="1486455">
                <a:tc>
                  <a:txBody>
                    <a:bodyPr/>
                    <a:lstStyle/>
                    <a:p>
                      <a:pPr marL="0" marR="10795">
                        <a:lnSpc>
                          <a:spcPct val="118000"/>
                        </a:lnSpc>
                        <a:spcBef>
                          <a:spcPts val="0"/>
                        </a:spcBef>
                        <a:spcAft>
                          <a:spcPts val="0"/>
                        </a:spcAft>
                      </a:pPr>
                      <a:r>
                        <a:rPr lang="en-US" sz="1150" dirty="0">
                          <a:effectLst/>
                          <a:latin typeface="Calibri"/>
                          <a:ea typeface="Calibri"/>
                          <a:cs typeface="Times New Roman"/>
                        </a:rPr>
                        <a:t>Other animals or animal products (non-susceptible livestock or poultry/products) from premises </a:t>
                      </a:r>
                      <a:r>
                        <a:rPr lang="en-US" sz="1150" b="1" dirty="0">
                          <a:effectLst/>
                          <a:latin typeface="Calibri"/>
                          <a:ea typeface="Calibri"/>
                          <a:cs typeface="Times New Roman"/>
                        </a:rPr>
                        <a:t>without </a:t>
                      </a:r>
                      <a:r>
                        <a:rPr lang="en-US" sz="1150" dirty="0">
                          <a:effectLst/>
                          <a:latin typeface="Calibri"/>
                          <a:ea typeface="Calibri"/>
                          <a:cs typeface="Times New Roman"/>
                        </a:rPr>
                        <a:t>susceptible species</a:t>
                      </a:r>
                    </a:p>
                  </a:txBody>
                  <a:tcPr marL="27305" marR="27305" marT="27305" marB="27305">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n/a (Infected Premises have susceptible species)</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n/a (Suspect Premises have susceptible species)</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n/a (Contact Premises have susceptible species)</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n/a (At-Risk Premises have susceptible species)</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n/a (Monitored Premises have susceptible species)</a:t>
                      </a:r>
                    </a:p>
                  </a:txBody>
                  <a:tcPr marL="27305" marR="27305" marT="27305" marB="27305">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r>
              <a:tr h="1077191">
                <a:tc>
                  <a:txBody>
                    <a:bodyPr/>
                    <a:lstStyle/>
                    <a:p>
                      <a:pPr marL="0" marR="10795">
                        <a:lnSpc>
                          <a:spcPct val="118000"/>
                        </a:lnSpc>
                        <a:spcBef>
                          <a:spcPts val="0"/>
                        </a:spcBef>
                        <a:spcAft>
                          <a:spcPts val="0"/>
                        </a:spcAft>
                      </a:pPr>
                      <a:r>
                        <a:rPr lang="en-US" sz="1150">
                          <a:effectLst/>
                          <a:latin typeface="Calibri"/>
                          <a:ea typeface="Calibri"/>
                          <a:cs typeface="Times New Roman"/>
                        </a:rPr>
                        <a:t>Equipment, vehicles, and other fomites from premises </a:t>
                      </a:r>
                      <a:r>
                        <a:rPr lang="en-US" sz="1150" b="1">
                          <a:effectLst/>
                          <a:latin typeface="Calibri"/>
                          <a:ea typeface="Calibri"/>
                          <a:cs typeface="Times New Roman"/>
                        </a:rPr>
                        <a:t>with </a:t>
                      </a:r>
                      <a:r>
                        <a:rPr lang="en-US" sz="1150">
                          <a:effectLst/>
                          <a:latin typeface="Calibri"/>
                          <a:ea typeface="Calibri"/>
                          <a:cs typeface="Times New Roman"/>
                        </a:rPr>
                        <a:t>susceptible species</a:t>
                      </a:r>
                    </a:p>
                  </a:txBody>
                  <a:tcPr marL="27305" marR="27305" marT="27305" marB="27305">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a:effectLst/>
                          <a:latin typeface="Calibri"/>
                          <a:ea typeface="Calibri"/>
                          <a:cs typeface="Times New Roman"/>
                        </a:rPr>
                        <a:t>Prohibited unless permit approved by IC and appropriate biosecurity measures.</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Prohibited unless permit approved by IC and appropriate biosecurity measures.</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Prohibited unless permit approved by IC and appropriate biosecurity measures.</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Allowed by permit approved by IC and appropriate biosecurity measures.</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Allowed by permit approved by IC and appropriate biosecurity measures.</a:t>
                      </a:r>
                    </a:p>
                  </a:txBody>
                  <a:tcPr marL="27305" marR="27305" marT="27305" marB="27305">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r>
              <a:tr h="1486455">
                <a:tc>
                  <a:txBody>
                    <a:bodyPr/>
                    <a:lstStyle/>
                    <a:p>
                      <a:pPr marL="0" marR="10795">
                        <a:lnSpc>
                          <a:spcPct val="118000"/>
                        </a:lnSpc>
                        <a:spcBef>
                          <a:spcPts val="0"/>
                        </a:spcBef>
                        <a:spcAft>
                          <a:spcPts val="0"/>
                        </a:spcAft>
                      </a:pPr>
                      <a:r>
                        <a:rPr lang="en-US" sz="1150" dirty="0">
                          <a:effectLst/>
                          <a:latin typeface="Calibri"/>
                          <a:ea typeface="Calibri"/>
                          <a:cs typeface="Times New Roman"/>
                        </a:rPr>
                        <a:t>Semen, embryos from susceptible livestock or poultry</a:t>
                      </a:r>
                    </a:p>
                  </a:txBody>
                  <a:tcPr marL="27305" marR="27305" marT="27305" marB="27305">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Prohibited.</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a:effectLst/>
                          <a:latin typeface="Calibri"/>
                          <a:ea typeface="Calibri"/>
                          <a:cs typeface="Times New Roman"/>
                        </a:rPr>
                        <a:t>Prohibited.</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a:effectLst/>
                          <a:latin typeface="Calibri"/>
                          <a:ea typeface="Calibri"/>
                          <a:cs typeface="Times New Roman"/>
                        </a:rPr>
                        <a:t>Prohibited.</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At-Risk Premises must become Monitored Premises to move semen, embryos from susceptible livestock or poultry out of a Control Area.</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Monitored Premises only allowed by permit approved by IC and appropriate biosecurity measures.</a:t>
                      </a:r>
                    </a:p>
                  </a:txBody>
                  <a:tcPr marL="27305" marR="27305" marT="27305" marB="27305">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r>
            </a:tbl>
          </a:graphicData>
        </a:graphic>
      </p:graphicFrame>
      <p:sp>
        <p:nvSpPr>
          <p:cNvPr id="8"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9"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23150110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382000" cy="4953000"/>
          </a:xfrm>
        </p:spPr>
        <p:txBody>
          <a:bodyPr>
            <a:normAutofit lnSpcReduction="10000"/>
          </a:bodyPr>
          <a:lstStyle/>
          <a:p>
            <a:r>
              <a:rPr lang="en-US" dirty="0" smtClean="0"/>
              <a:t>COB, managed movement</a:t>
            </a:r>
          </a:p>
          <a:p>
            <a:pPr lvl="1"/>
            <a:r>
              <a:rPr lang="en-US" dirty="0" smtClean="0"/>
              <a:t>Specific criteria for permitted movement</a:t>
            </a:r>
            <a:endParaRPr lang="en-US" dirty="0"/>
          </a:p>
          <a:p>
            <a:r>
              <a:rPr lang="en-US" dirty="0" smtClean="0"/>
              <a:t>Voluntary participation</a:t>
            </a:r>
          </a:p>
          <a:p>
            <a:r>
              <a:rPr lang="en-US" dirty="0" smtClean="0"/>
              <a:t>Minimize negative </a:t>
            </a:r>
            <a:br>
              <a:rPr lang="en-US" dirty="0" smtClean="0"/>
            </a:br>
            <a:r>
              <a:rPr lang="en-US" dirty="0" smtClean="0"/>
              <a:t>impact on producers </a:t>
            </a:r>
          </a:p>
          <a:p>
            <a:r>
              <a:rPr lang="en-US" dirty="0" smtClean="0"/>
              <a:t>Criteria</a:t>
            </a:r>
          </a:p>
          <a:p>
            <a:pPr lvl="1"/>
            <a:r>
              <a:rPr lang="en-US" dirty="0" smtClean="0"/>
              <a:t>Risk/science-based </a:t>
            </a:r>
          </a:p>
          <a:p>
            <a:pPr lvl="1"/>
            <a:r>
              <a:rPr lang="en-US" dirty="0" smtClean="0"/>
              <a:t>Surveillance, cleaning,</a:t>
            </a:r>
            <a:br>
              <a:rPr lang="en-US" dirty="0" smtClean="0"/>
            </a:br>
            <a:r>
              <a:rPr lang="en-US" dirty="0" smtClean="0"/>
              <a:t>disinfection, biosecurity, </a:t>
            </a:r>
            <a:br>
              <a:rPr lang="en-US" dirty="0" smtClean="0"/>
            </a:br>
            <a:r>
              <a:rPr lang="en-US" dirty="0" smtClean="0"/>
              <a:t>epidemiological information</a:t>
            </a:r>
            <a:endParaRPr lang="en-US" dirty="0"/>
          </a:p>
        </p:txBody>
      </p:sp>
      <p:sp>
        <p:nvSpPr>
          <p:cNvPr id="5" name="Slide Number Placeholder 4"/>
          <p:cNvSpPr>
            <a:spLocks noGrp="1"/>
          </p:cNvSpPr>
          <p:nvPr>
            <p:ph type="sldNum" sz="quarter" idx="4"/>
          </p:nvPr>
        </p:nvSpPr>
        <p:spPr/>
        <p:txBody>
          <a:bodyPr/>
          <a:lstStyle/>
          <a:p>
            <a:fld id="{9B5F0710-240B-4192-A2C4-C527BC974480}" type="slidenum">
              <a:rPr lang="en-US" smtClean="0"/>
              <a:t>11</a:t>
            </a:fld>
            <a:endParaRPr lang="en-US"/>
          </a:p>
        </p:txBody>
      </p:sp>
      <p:sp>
        <p:nvSpPr>
          <p:cNvPr id="6" name="Title 5"/>
          <p:cNvSpPr>
            <a:spLocks noGrp="1"/>
          </p:cNvSpPr>
          <p:nvPr>
            <p:ph type="title"/>
          </p:nvPr>
        </p:nvSpPr>
        <p:spPr/>
        <p:txBody>
          <a:bodyPr/>
          <a:lstStyle/>
          <a:p>
            <a:r>
              <a:rPr lang="en-US" dirty="0" smtClean="0"/>
              <a:t>Continuity of Business</a:t>
            </a:r>
            <a:endParaRPr lang="en-US" dirty="0"/>
          </a:p>
        </p:txBody>
      </p:sp>
      <p:pic>
        <p:nvPicPr>
          <p:cNvPr id="3074"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410200" y="2960602"/>
            <a:ext cx="3391959" cy="2144798"/>
          </a:xfrm>
          <a:prstGeom prst="rect">
            <a:avLst/>
          </a:prstGeom>
          <a:noFill/>
          <a:ln w="38100">
            <a:solidFill>
              <a:srgbClr val="17375E"/>
            </a:solidFill>
            <a:miter lim="800000"/>
            <a:headEnd/>
            <a:tailEnd/>
          </a:ln>
          <a:extLst>
            <a:ext uri="{909E8E84-426E-40DD-AFC4-6F175D3DCCD1}">
              <a14:hiddenFill xmlns:a14="http://schemas.microsoft.com/office/drawing/2010/main">
                <a:solidFill>
                  <a:schemeClr val="accent1"/>
                </a:solidFill>
              </a14:hiddenFill>
            </a:ext>
          </a:extLst>
        </p:spPr>
      </p:pic>
      <p:sp>
        <p:nvSpPr>
          <p:cNvPr id="8"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9"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7966229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953000"/>
          </a:xfrm>
        </p:spPr>
        <p:txBody>
          <a:bodyPr>
            <a:normAutofit/>
          </a:bodyPr>
          <a:lstStyle/>
          <a:p>
            <a:r>
              <a:rPr lang="en-US" dirty="0" smtClean="0"/>
              <a:t>Enforce requirements</a:t>
            </a:r>
          </a:p>
          <a:p>
            <a:pPr lvl="1"/>
            <a:r>
              <a:rPr lang="en-US" dirty="0" smtClean="0"/>
              <a:t>May require permit for movement</a:t>
            </a:r>
          </a:p>
          <a:p>
            <a:pPr lvl="2"/>
            <a:r>
              <a:rPr lang="en-US" dirty="0" smtClean="0"/>
              <a:t>Verifies vehicle is in compliance </a:t>
            </a:r>
            <a:br>
              <a:rPr lang="en-US" dirty="0" smtClean="0"/>
            </a:br>
            <a:r>
              <a:rPr lang="en-US" dirty="0" smtClean="0"/>
              <a:t>with regulations</a:t>
            </a:r>
            <a:endParaRPr lang="en-US" dirty="0"/>
          </a:p>
          <a:p>
            <a:r>
              <a:rPr lang="en-US" dirty="0" smtClean="0"/>
              <a:t>Standard operating procedures provided through Incident Command</a:t>
            </a:r>
          </a:p>
          <a:p>
            <a:r>
              <a:rPr lang="en-US" dirty="0" smtClean="0"/>
              <a:t>Outcome of conveyance depends on compliance</a:t>
            </a:r>
          </a:p>
          <a:p>
            <a:r>
              <a:rPr lang="en-US" dirty="0" smtClean="0"/>
              <a:t>Violations reported to officials </a:t>
            </a:r>
          </a:p>
        </p:txBody>
      </p:sp>
      <p:sp>
        <p:nvSpPr>
          <p:cNvPr id="5" name="Slide Number Placeholder 4"/>
          <p:cNvSpPr>
            <a:spLocks noGrp="1"/>
          </p:cNvSpPr>
          <p:nvPr>
            <p:ph type="sldNum" sz="quarter" idx="4"/>
          </p:nvPr>
        </p:nvSpPr>
        <p:spPr/>
        <p:txBody>
          <a:bodyPr/>
          <a:lstStyle/>
          <a:p>
            <a:fld id="{9B5F0710-240B-4192-A2C4-C527BC974480}" type="slidenum">
              <a:rPr lang="en-US" smtClean="0"/>
              <a:t>12</a:t>
            </a:fld>
            <a:endParaRPr lang="en-US"/>
          </a:p>
        </p:txBody>
      </p:sp>
      <p:sp>
        <p:nvSpPr>
          <p:cNvPr id="6" name="Title 5"/>
          <p:cNvSpPr>
            <a:spLocks noGrp="1"/>
          </p:cNvSpPr>
          <p:nvPr>
            <p:ph type="title"/>
          </p:nvPr>
        </p:nvSpPr>
        <p:spPr/>
        <p:txBody>
          <a:bodyPr/>
          <a:lstStyle/>
          <a:p>
            <a:r>
              <a:rPr lang="en-US" dirty="0" smtClean="0"/>
              <a:t>Checkpoints</a:t>
            </a:r>
            <a:endParaRPr lang="en-US" dirty="0"/>
          </a:p>
        </p:txBody>
      </p:sp>
      <p:sp>
        <p:nvSpPr>
          <p:cNvPr id="7"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28502657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Permitting</a:t>
            </a:r>
            <a:endParaRPr lang="en-US" dirty="0"/>
          </a:p>
        </p:txBody>
      </p:sp>
      <p:sp>
        <p:nvSpPr>
          <p:cNvPr id="4" name="Slide Number Placeholder 3"/>
          <p:cNvSpPr>
            <a:spLocks noGrp="1"/>
          </p:cNvSpPr>
          <p:nvPr>
            <p:ph type="sldNum" sz="quarter" idx="12"/>
          </p:nvPr>
        </p:nvSpPr>
        <p:spPr/>
        <p:txBody>
          <a:bodyPr/>
          <a:lstStyle/>
          <a:p>
            <a:fld id="{9B5F0710-240B-4192-A2C4-C527BC974480}" type="slidenum">
              <a:rPr lang="en-US" smtClean="0"/>
              <a:t>13</a:t>
            </a:fld>
            <a:endParaRPr lang="en-US"/>
          </a:p>
        </p:txBody>
      </p:sp>
      <p:sp>
        <p:nvSpPr>
          <p:cNvPr id="2" name="Date Placeholder 1"/>
          <p:cNvSpPr>
            <a:spLocks noGrp="1"/>
          </p:cNvSpPr>
          <p:nvPr>
            <p:ph type="dt" sz="half" idx="10"/>
          </p:nvPr>
        </p:nvSpPr>
        <p:spPr/>
        <p:txBody>
          <a:bodyPr/>
          <a:lstStyle/>
          <a:p>
            <a:pPr algn="r"/>
            <a:r>
              <a:rPr lang="en-US" dirty="0" smtClean="0"/>
              <a:t>USDA APHIS and CFSPH</a:t>
            </a:r>
            <a:endParaRPr lang="en-US" dirty="0"/>
          </a:p>
        </p:txBody>
      </p:sp>
      <p:sp>
        <p:nvSpPr>
          <p:cNvPr id="3" name="Footer Placeholder 2"/>
          <p:cNvSpPr>
            <a:spLocks noGrp="1"/>
          </p:cNvSpPr>
          <p:nvPr>
            <p:ph type="ftr" sz="quarter" idx="11"/>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1803609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normAutofit/>
          </a:bodyPr>
          <a:lstStyle/>
          <a:p>
            <a:r>
              <a:rPr lang="en-US" dirty="0" smtClean="0"/>
              <a:t>Clear processes to issue permits</a:t>
            </a:r>
          </a:p>
          <a:p>
            <a:r>
              <a:rPr lang="en-US" dirty="0" smtClean="0"/>
              <a:t>Clear communication of processes</a:t>
            </a:r>
          </a:p>
          <a:p>
            <a:r>
              <a:rPr lang="en-US" dirty="0" smtClean="0"/>
              <a:t>Producers knowing their location in relation to the Control Area</a:t>
            </a:r>
          </a:p>
          <a:p>
            <a:r>
              <a:rPr lang="en-US" dirty="0" smtClean="0"/>
              <a:t>Need efficient response to requests</a:t>
            </a:r>
          </a:p>
          <a:p>
            <a:pPr lvl="1"/>
            <a:r>
              <a:rPr lang="en-US" dirty="0"/>
              <a:t>EMRS2 Customer Permit Gateway </a:t>
            </a:r>
            <a:endParaRPr lang="en-US" dirty="0" smtClean="0"/>
          </a:p>
          <a:p>
            <a:r>
              <a:rPr lang="en-US" dirty="0" smtClean="0"/>
              <a:t>Temporary alternatives to minimize movements and permit requests</a:t>
            </a:r>
          </a:p>
        </p:txBody>
      </p:sp>
      <p:sp>
        <p:nvSpPr>
          <p:cNvPr id="5" name="Slide Number Placeholder 4"/>
          <p:cNvSpPr>
            <a:spLocks noGrp="1"/>
          </p:cNvSpPr>
          <p:nvPr>
            <p:ph type="sldNum" sz="quarter" idx="4"/>
          </p:nvPr>
        </p:nvSpPr>
        <p:spPr/>
        <p:txBody>
          <a:bodyPr/>
          <a:lstStyle/>
          <a:p>
            <a:fld id="{9B5F0710-240B-4192-A2C4-C527BC974480}" type="slidenum">
              <a:rPr lang="en-US" smtClean="0"/>
              <a:t>14</a:t>
            </a:fld>
            <a:endParaRPr lang="en-US"/>
          </a:p>
        </p:txBody>
      </p:sp>
      <p:sp>
        <p:nvSpPr>
          <p:cNvPr id="6" name="Title 5"/>
          <p:cNvSpPr>
            <a:spLocks noGrp="1"/>
          </p:cNvSpPr>
          <p:nvPr>
            <p:ph type="title"/>
          </p:nvPr>
        </p:nvSpPr>
        <p:spPr/>
        <p:txBody>
          <a:bodyPr/>
          <a:lstStyle/>
          <a:p>
            <a:r>
              <a:rPr lang="en-US" dirty="0" smtClean="0"/>
              <a:t>Processes</a:t>
            </a:r>
            <a:endParaRPr lang="en-US" dirty="0"/>
          </a:p>
        </p:txBody>
      </p:sp>
      <p:sp>
        <p:nvSpPr>
          <p:cNvPr id="8"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9"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1168246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APHIS VS EMRS2</a:t>
            </a:r>
          </a:p>
          <a:p>
            <a:pPr lvl="1"/>
            <a:r>
              <a:rPr lang="en-US" dirty="0"/>
              <a:t>System of record animal health emergency response</a:t>
            </a:r>
          </a:p>
          <a:p>
            <a:pPr lvl="1"/>
            <a:r>
              <a:rPr lang="en-US" dirty="0"/>
              <a:t>C</a:t>
            </a:r>
            <a:r>
              <a:rPr lang="en-US" dirty="0" smtClean="0"/>
              <a:t>ollect</a:t>
            </a:r>
            <a:r>
              <a:rPr lang="en-US" dirty="0"/>
              <a:t>, manage, analyze </a:t>
            </a:r>
            <a:r>
              <a:rPr lang="en-US" dirty="0" smtClean="0"/>
              <a:t>data</a:t>
            </a:r>
            <a:endParaRPr lang="en-US" dirty="0"/>
          </a:p>
          <a:p>
            <a:pPr lvl="1"/>
            <a:r>
              <a:rPr lang="en-US" dirty="0" smtClean="0"/>
              <a:t>Issue permits, document movements</a:t>
            </a:r>
          </a:p>
          <a:p>
            <a:pPr lvl="1"/>
            <a:r>
              <a:rPr lang="en-US" dirty="0" smtClean="0"/>
              <a:t>Retrieve records, filter and analyze based on date, origin</a:t>
            </a:r>
            <a:r>
              <a:rPr lang="en-US" dirty="0"/>
              <a:t>, destination, owner</a:t>
            </a:r>
            <a:r>
              <a:rPr lang="en-US" dirty="0" smtClean="0"/>
              <a:t>, species, or other</a:t>
            </a:r>
          </a:p>
          <a:p>
            <a:pPr lvl="1"/>
            <a:r>
              <a:rPr lang="en-US" dirty="0" smtClean="0"/>
              <a:t>State data is uploaded into ERMS2</a:t>
            </a:r>
          </a:p>
        </p:txBody>
      </p:sp>
      <p:sp>
        <p:nvSpPr>
          <p:cNvPr id="5" name="Slide Number Placeholder 4"/>
          <p:cNvSpPr>
            <a:spLocks noGrp="1"/>
          </p:cNvSpPr>
          <p:nvPr>
            <p:ph type="sldNum" sz="quarter" idx="4"/>
          </p:nvPr>
        </p:nvSpPr>
        <p:spPr/>
        <p:txBody>
          <a:bodyPr/>
          <a:lstStyle/>
          <a:p>
            <a:fld id="{9B5F0710-240B-4192-A2C4-C527BC974480}" type="slidenum">
              <a:rPr lang="en-US" smtClean="0"/>
              <a:t>15</a:t>
            </a:fld>
            <a:endParaRPr lang="en-US"/>
          </a:p>
        </p:txBody>
      </p:sp>
      <p:sp>
        <p:nvSpPr>
          <p:cNvPr id="6" name="Title 5"/>
          <p:cNvSpPr>
            <a:spLocks noGrp="1"/>
          </p:cNvSpPr>
          <p:nvPr>
            <p:ph type="title"/>
          </p:nvPr>
        </p:nvSpPr>
        <p:spPr>
          <a:xfrm>
            <a:off x="457200" y="152400"/>
            <a:ext cx="8229600" cy="838200"/>
          </a:xfrm>
        </p:spPr>
        <p:txBody>
          <a:bodyPr>
            <a:normAutofit/>
          </a:bodyPr>
          <a:lstStyle/>
          <a:p>
            <a:r>
              <a:rPr lang="en-US" dirty="0" smtClean="0"/>
              <a:t>Information Management</a:t>
            </a:r>
            <a:endParaRPr lang="en-US" dirty="0"/>
          </a:p>
        </p:txBody>
      </p:sp>
      <p:sp>
        <p:nvSpPr>
          <p:cNvPr id="7"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3354431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Personnel</a:t>
            </a:r>
            <a:endParaRPr lang="en-US" dirty="0"/>
          </a:p>
        </p:txBody>
      </p:sp>
      <p:sp>
        <p:nvSpPr>
          <p:cNvPr id="4" name="Slide Number Placeholder 3"/>
          <p:cNvSpPr>
            <a:spLocks noGrp="1"/>
          </p:cNvSpPr>
          <p:nvPr>
            <p:ph type="sldNum" sz="quarter" idx="12"/>
          </p:nvPr>
        </p:nvSpPr>
        <p:spPr/>
        <p:txBody>
          <a:bodyPr/>
          <a:lstStyle/>
          <a:p>
            <a:fld id="{9B5F0710-240B-4192-A2C4-C527BC974480}" type="slidenum">
              <a:rPr lang="en-US" smtClean="0"/>
              <a:t>16</a:t>
            </a:fld>
            <a:endParaRPr lang="en-US"/>
          </a:p>
        </p:txBody>
      </p:sp>
      <p:sp>
        <p:nvSpPr>
          <p:cNvPr id="2" name="Date Placeholder 1"/>
          <p:cNvSpPr>
            <a:spLocks noGrp="1"/>
          </p:cNvSpPr>
          <p:nvPr>
            <p:ph type="dt" sz="half" idx="10"/>
          </p:nvPr>
        </p:nvSpPr>
        <p:spPr/>
        <p:txBody>
          <a:bodyPr/>
          <a:lstStyle/>
          <a:p>
            <a:pPr algn="r"/>
            <a:r>
              <a:rPr lang="en-US" dirty="0" smtClean="0"/>
              <a:t>USDA APHIS and CFSPH</a:t>
            </a:r>
            <a:endParaRPr lang="en-US" dirty="0"/>
          </a:p>
        </p:txBody>
      </p:sp>
      <p:sp>
        <p:nvSpPr>
          <p:cNvPr id="3" name="Footer Placeholder 2"/>
          <p:cNvSpPr>
            <a:spLocks noGrp="1"/>
          </p:cNvSpPr>
          <p:nvPr>
            <p:ph type="ftr" sz="quarter" idx="11"/>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11430412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APHIS National ICG</a:t>
            </a:r>
          </a:p>
          <a:p>
            <a:pPr lvl="1"/>
            <a:r>
              <a:rPr lang="en-US" dirty="0" smtClean="0"/>
              <a:t>Gathers </a:t>
            </a:r>
            <a:r>
              <a:rPr lang="en-US" dirty="0"/>
              <a:t>resources, </a:t>
            </a:r>
            <a:r>
              <a:rPr lang="en-US" dirty="0" smtClean="0"/>
              <a:t>evaluates </a:t>
            </a:r>
            <a:r>
              <a:rPr lang="en-US" dirty="0"/>
              <a:t>policy options, </a:t>
            </a:r>
            <a:r>
              <a:rPr lang="en-US" dirty="0" smtClean="0"/>
              <a:t>implements strategies</a:t>
            </a:r>
          </a:p>
          <a:p>
            <a:pPr lvl="1"/>
            <a:r>
              <a:rPr lang="en-US" dirty="0" smtClean="0"/>
              <a:t>Responsible for coordination, communication, guidance on movements</a:t>
            </a:r>
          </a:p>
          <a:p>
            <a:pPr lvl="1"/>
            <a:r>
              <a:rPr lang="en-US" dirty="0" smtClean="0"/>
              <a:t>Shares information and analyses with internal and external stakeholders</a:t>
            </a:r>
          </a:p>
          <a:p>
            <a:endParaRPr lang="en-US" dirty="0"/>
          </a:p>
        </p:txBody>
      </p:sp>
      <p:sp>
        <p:nvSpPr>
          <p:cNvPr id="3" name="Date Placeholder 2"/>
          <p:cNvSpPr>
            <a:spLocks noGrp="1"/>
          </p:cNvSpPr>
          <p:nvPr>
            <p:ph type="dt" sz="half" idx="2"/>
          </p:nvPr>
        </p:nvSpPr>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228600" y="6370637"/>
            <a:ext cx="4572000" cy="365125"/>
          </a:xfrm>
        </p:spPr>
        <p:txBody>
          <a:bodyPr/>
          <a:lstStyle/>
          <a:p>
            <a:pPr algn="l"/>
            <a:r>
              <a:rPr lang="en-US" dirty="0" smtClean="0"/>
              <a:t>FAD-PReP/NAHEMS Guidelines: Quarantine &amp; Movement Control –  Movement</a:t>
            </a:r>
            <a:endParaRPr lang="en-US" dirty="0"/>
          </a:p>
        </p:txBody>
      </p:sp>
      <p:sp>
        <p:nvSpPr>
          <p:cNvPr id="5" name="Slide Number Placeholder 4"/>
          <p:cNvSpPr>
            <a:spLocks noGrp="1"/>
          </p:cNvSpPr>
          <p:nvPr>
            <p:ph type="sldNum" sz="quarter" idx="4"/>
          </p:nvPr>
        </p:nvSpPr>
        <p:spPr/>
        <p:txBody>
          <a:bodyPr/>
          <a:lstStyle/>
          <a:p>
            <a:fld id="{9B5F0710-240B-4192-A2C4-C527BC974480}" type="slidenum">
              <a:rPr lang="en-US" smtClean="0"/>
              <a:t>17</a:t>
            </a:fld>
            <a:endParaRPr lang="en-US"/>
          </a:p>
        </p:txBody>
      </p:sp>
      <p:sp>
        <p:nvSpPr>
          <p:cNvPr id="6" name="Title 5"/>
          <p:cNvSpPr>
            <a:spLocks noGrp="1"/>
          </p:cNvSpPr>
          <p:nvPr>
            <p:ph type="title"/>
          </p:nvPr>
        </p:nvSpPr>
        <p:spPr/>
        <p:txBody>
          <a:bodyPr/>
          <a:lstStyle/>
          <a:p>
            <a:r>
              <a:rPr lang="en-US" dirty="0" smtClean="0"/>
              <a:t>Incident Coordination Group</a:t>
            </a:r>
            <a:endParaRPr lang="en-US" dirty="0"/>
          </a:p>
        </p:txBody>
      </p:sp>
    </p:spTree>
    <p:extLst>
      <p:ext uri="{BB962C8B-B14F-4D97-AF65-F5344CB8AC3E}">
        <p14:creationId xmlns:p14="http://schemas.microsoft.com/office/powerpoint/2010/main" val="39036247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5029200"/>
          </a:xfrm>
        </p:spPr>
        <p:txBody>
          <a:bodyPr>
            <a:normAutofit/>
          </a:bodyPr>
          <a:lstStyle/>
          <a:p>
            <a:r>
              <a:rPr lang="en-US" dirty="0" smtClean="0"/>
              <a:t>Communicate with owners</a:t>
            </a:r>
          </a:p>
          <a:p>
            <a:r>
              <a:rPr lang="en-US" dirty="0" smtClean="0"/>
              <a:t>Collaborate with </a:t>
            </a:r>
            <a:br>
              <a:rPr lang="en-US" dirty="0" smtClean="0"/>
            </a:br>
            <a:r>
              <a:rPr lang="en-US" dirty="0" smtClean="0"/>
              <a:t>other authorities</a:t>
            </a:r>
          </a:p>
          <a:p>
            <a:r>
              <a:rPr lang="en-US" dirty="0" smtClean="0"/>
              <a:t>Coordinate with other </a:t>
            </a:r>
            <a:br>
              <a:rPr lang="en-US" dirty="0" smtClean="0"/>
            </a:br>
            <a:r>
              <a:rPr lang="en-US" dirty="0" smtClean="0"/>
              <a:t>response personnel </a:t>
            </a:r>
          </a:p>
          <a:p>
            <a:r>
              <a:rPr lang="en-US" dirty="0" smtClean="0"/>
              <a:t>On-site tasks – </a:t>
            </a:r>
            <a:br>
              <a:rPr lang="en-US" dirty="0" smtClean="0"/>
            </a:br>
            <a:r>
              <a:rPr lang="en-US" dirty="0" smtClean="0"/>
              <a:t>implement quarantine, ensure biosecurity and permit compliance, protect animal welfare </a:t>
            </a:r>
          </a:p>
        </p:txBody>
      </p:sp>
      <p:sp>
        <p:nvSpPr>
          <p:cNvPr id="5" name="Slide Number Placeholder 4"/>
          <p:cNvSpPr>
            <a:spLocks noGrp="1"/>
          </p:cNvSpPr>
          <p:nvPr>
            <p:ph type="sldNum" sz="quarter" idx="4"/>
          </p:nvPr>
        </p:nvSpPr>
        <p:spPr/>
        <p:txBody>
          <a:bodyPr/>
          <a:lstStyle/>
          <a:p>
            <a:fld id="{9B5F0710-240B-4192-A2C4-C527BC974480}" type="slidenum">
              <a:rPr lang="en-US" smtClean="0"/>
              <a:t>18</a:t>
            </a:fld>
            <a:endParaRPr lang="en-US"/>
          </a:p>
        </p:txBody>
      </p:sp>
      <p:sp>
        <p:nvSpPr>
          <p:cNvPr id="6" name="Title 5"/>
          <p:cNvSpPr>
            <a:spLocks noGrp="1"/>
          </p:cNvSpPr>
          <p:nvPr>
            <p:ph type="title"/>
          </p:nvPr>
        </p:nvSpPr>
        <p:spPr/>
        <p:txBody>
          <a:bodyPr>
            <a:normAutofit/>
          </a:bodyPr>
          <a:lstStyle/>
          <a:p>
            <a:r>
              <a:rPr lang="en-US" dirty="0" smtClean="0"/>
              <a:t>Incident Management Team</a:t>
            </a:r>
            <a:endParaRPr lang="en-US" dirty="0"/>
          </a:p>
        </p:txBody>
      </p:sp>
      <p:pic>
        <p:nvPicPr>
          <p:cNvPr id="2050"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648032" y="2133600"/>
            <a:ext cx="3038768" cy="2349136"/>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8"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9"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26910918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Premises quarantine, on-site</a:t>
            </a:r>
          </a:p>
          <a:p>
            <a:pPr lvl="1"/>
            <a:r>
              <a:rPr lang="en-US" dirty="0"/>
              <a:t>Notify </a:t>
            </a:r>
            <a:r>
              <a:rPr lang="en-US" dirty="0" smtClean="0"/>
              <a:t>owners of quarantine status</a:t>
            </a:r>
            <a:endParaRPr lang="en-US" dirty="0"/>
          </a:p>
          <a:p>
            <a:pPr lvl="1"/>
            <a:r>
              <a:rPr lang="en-US" dirty="0" smtClean="0"/>
              <a:t>Establish </a:t>
            </a:r>
            <a:r>
              <a:rPr lang="en-US" dirty="0"/>
              <a:t>premises biosecurity</a:t>
            </a:r>
          </a:p>
          <a:p>
            <a:pPr lvl="1"/>
            <a:r>
              <a:rPr lang="en-US" dirty="0"/>
              <a:t>Develop a list of all </a:t>
            </a:r>
            <a:r>
              <a:rPr lang="en-US" dirty="0" smtClean="0"/>
              <a:t>authorized movements</a:t>
            </a:r>
            <a:endParaRPr lang="en-US" dirty="0"/>
          </a:p>
          <a:p>
            <a:pPr lvl="1"/>
            <a:r>
              <a:rPr lang="en-US" dirty="0"/>
              <a:t>Enforce </a:t>
            </a:r>
            <a:r>
              <a:rPr lang="en-US" dirty="0" smtClean="0"/>
              <a:t>movement </a:t>
            </a:r>
            <a:r>
              <a:rPr lang="en-US" dirty="0"/>
              <a:t>restrictions and </a:t>
            </a:r>
            <a:r>
              <a:rPr lang="en-US" dirty="0" smtClean="0"/>
              <a:t>biosecurity protocols</a:t>
            </a:r>
            <a:endParaRPr lang="en-US" dirty="0"/>
          </a:p>
          <a:p>
            <a:pPr lvl="1"/>
            <a:r>
              <a:rPr lang="en-US" dirty="0"/>
              <a:t>Ensure </a:t>
            </a:r>
            <a:r>
              <a:rPr lang="en-US" dirty="0" smtClean="0"/>
              <a:t>movements are authorized</a:t>
            </a:r>
            <a:endParaRPr lang="en-US" dirty="0"/>
          </a:p>
          <a:p>
            <a:endParaRPr lang="en-US" dirty="0"/>
          </a:p>
        </p:txBody>
      </p:sp>
      <p:sp>
        <p:nvSpPr>
          <p:cNvPr id="5" name="Slide Number Placeholder 4"/>
          <p:cNvSpPr>
            <a:spLocks noGrp="1"/>
          </p:cNvSpPr>
          <p:nvPr>
            <p:ph type="sldNum" sz="quarter" idx="4"/>
          </p:nvPr>
        </p:nvSpPr>
        <p:spPr/>
        <p:txBody>
          <a:bodyPr/>
          <a:lstStyle/>
          <a:p>
            <a:fld id="{9B5F0710-240B-4192-A2C4-C527BC974480}" type="slidenum">
              <a:rPr lang="en-US" smtClean="0"/>
              <a:t>19</a:t>
            </a:fld>
            <a:endParaRPr lang="en-US"/>
          </a:p>
        </p:txBody>
      </p:sp>
      <p:sp>
        <p:nvSpPr>
          <p:cNvPr id="6" name="Title 5"/>
          <p:cNvSpPr>
            <a:spLocks noGrp="1"/>
          </p:cNvSpPr>
          <p:nvPr>
            <p:ph type="title"/>
          </p:nvPr>
        </p:nvSpPr>
        <p:spPr>
          <a:xfrm>
            <a:off x="457200" y="228600"/>
            <a:ext cx="8229600" cy="762000"/>
          </a:xfrm>
        </p:spPr>
        <p:txBody>
          <a:bodyPr>
            <a:normAutofit/>
          </a:bodyPr>
          <a:lstStyle/>
          <a:p>
            <a:r>
              <a:rPr lang="en-US" dirty="0" smtClean="0"/>
              <a:t>QMC Activities</a:t>
            </a:r>
            <a:endParaRPr lang="en-US" dirty="0"/>
          </a:p>
        </p:txBody>
      </p:sp>
      <p:sp>
        <p:nvSpPr>
          <p:cNvPr id="7"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1412903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Movement control</a:t>
            </a:r>
          </a:p>
          <a:p>
            <a:pPr lvl="1"/>
            <a:r>
              <a:rPr lang="en-US" dirty="0" smtClean="0"/>
              <a:t>Into, within, and out of Control Area</a:t>
            </a:r>
          </a:p>
          <a:p>
            <a:pPr lvl="1"/>
            <a:r>
              <a:rPr lang="en-US" dirty="0" smtClean="0"/>
              <a:t>Minimize </a:t>
            </a:r>
            <a:r>
              <a:rPr lang="en-US" dirty="0"/>
              <a:t>the risk of pathogen </a:t>
            </a:r>
            <a:r>
              <a:rPr lang="en-US" dirty="0" smtClean="0"/>
              <a:t>transmission</a:t>
            </a:r>
          </a:p>
          <a:p>
            <a:pPr lvl="1"/>
            <a:r>
              <a:rPr lang="en-US" dirty="0" smtClean="0"/>
              <a:t>Continuity of business </a:t>
            </a:r>
          </a:p>
          <a:p>
            <a:r>
              <a:rPr lang="en-US" dirty="0" smtClean="0"/>
              <a:t>Permitting</a:t>
            </a:r>
          </a:p>
          <a:p>
            <a:pPr lvl="1"/>
            <a:r>
              <a:rPr lang="en-US" dirty="0" smtClean="0"/>
              <a:t>Gain authorization for movement </a:t>
            </a:r>
          </a:p>
          <a:p>
            <a:r>
              <a:rPr lang="en-US" dirty="0" smtClean="0"/>
              <a:t>Personnel</a:t>
            </a:r>
          </a:p>
          <a:p>
            <a:pPr lvl="1"/>
            <a:r>
              <a:rPr lang="en-US" dirty="0" smtClean="0"/>
              <a:t>General responsibilities</a:t>
            </a:r>
          </a:p>
        </p:txBody>
      </p:sp>
      <p:sp>
        <p:nvSpPr>
          <p:cNvPr id="4" name="Title 3"/>
          <p:cNvSpPr>
            <a:spLocks noGrp="1"/>
          </p:cNvSpPr>
          <p:nvPr>
            <p:ph type="title"/>
          </p:nvPr>
        </p:nvSpPr>
        <p:spPr/>
        <p:txBody>
          <a:bodyPr/>
          <a:lstStyle/>
          <a:p>
            <a:r>
              <a:rPr lang="en-US" dirty="0" smtClean="0"/>
              <a:t>This Presentation</a:t>
            </a:r>
            <a:endParaRPr lang="en-US" dirty="0"/>
          </a:p>
        </p:txBody>
      </p:sp>
      <p:sp>
        <p:nvSpPr>
          <p:cNvPr id="6" name="Slide Number Placeholder 5"/>
          <p:cNvSpPr>
            <a:spLocks noGrp="1"/>
          </p:cNvSpPr>
          <p:nvPr>
            <p:ph type="sldNum" sz="quarter" idx="4"/>
          </p:nvPr>
        </p:nvSpPr>
        <p:spPr/>
        <p:txBody>
          <a:bodyPr/>
          <a:lstStyle/>
          <a:p>
            <a:fld id="{9B5F0710-240B-4192-A2C4-C527BC974480}" type="slidenum">
              <a:rPr lang="en-US" smtClean="0"/>
              <a:t>2</a:t>
            </a:fld>
            <a:endParaRPr lang="en-US"/>
          </a:p>
        </p:txBody>
      </p:sp>
      <p:sp>
        <p:nvSpPr>
          <p:cNvPr id="7"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22161660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Administer permitting system</a:t>
            </a:r>
          </a:p>
          <a:p>
            <a:pPr lvl="1"/>
            <a:r>
              <a:rPr lang="en-US" dirty="0" smtClean="0"/>
              <a:t>APHIS can assist States as needed</a:t>
            </a:r>
            <a:endParaRPr lang="en-US" dirty="0"/>
          </a:p>
          <a:p>
            <a:pPr lvl="1"/>
            <a:r>
              <a:rPr lang="en-US" dirty="0"/>
              <a:t>Responding to </a:t>
            </a:r>
            <a:r>
              <a:rPr lang="en-US" dirty="0" smtClean="0"/>
              <a:t>and evaluating permit </a:t>
            </a:r>
            <a:r>
              <a:rPr lang="en-US" dirty="0"/>
              <a:t>requests</a:t>
            </a:r>
          </a:p>
          <a:p>
            <a:pPr lvl="1"/>
            <a:r>
              <a:rPr lang="en-US" dirty="0" smtClean="0"/>
              <a:t>Issuing permits, closing </a:t>
            </a:r>
            <a:r>
              <a:rPr lang="en-US" dirty="0"/>
              <a:t>permits</a:t>
            </a:r>
          </a:p>
          <a:p>
            <a:pPr lvl="1"/>
            <a:r>
              <a:rPr lang="en-US" dirty="0"/>
              <a:t>Tracking permitted </a:t>
            </a:r>
            <a:r>
              <a:rPr lang="en-US" dirty="0" smtClean="0"/>
              <a:t>movements</a:t>
            </a:r>
          </a:p>
          <a:p>
            <a:pPr lvl="1"/>
            <a:r>
              <a:rPr lang="en-US" dirty="0"/>
              <a:t>Entering and managing data </a:t>
            </a:r>
            <a:r>
              <a:rPr lang="en-US" dirty="0" smtClean="0"/>
              <a:t>in </a:t>
            </a:r>
            <a:r>
              <a:rPr lang="en-US" dirty="0"/>
              <a:t>EMRS2</a:t>
            </a:r>
          </a:p>
          <a:p>
            <a:pPr lvl="1"/>
            <a:r>
              <a:rPr lang="en-US" dirty="0" smtClean="0"/>
              <a:t>Requires access to </a:t>
            </a:r>
            <a:r>
              <a:rPr lang="en-US" dirty="0"/>
              <a:t>epidemiological and biosecurity information </a:t>
            </a:r>
            <a:endParaRPr lang="en-US" dirty="0" smtClean="0"/>
          </a:p>
        </p:txBody>
      </p:sp>
      <p:sp>
        <p:nvSpPr>
          <p:cNvPr id="5" name="Slide Number Placeholder 4"/>
          <p:cNvSpPr>
            <a:spLocks noGrp="1"/>
          </p:cNvSpPr>
          <p:nvPr>
            <p:ph type="sldNum" sz="quarter" idx="4"/>
          </p:nvPr>
        </p:nvSpPr>
        <p:spPr/>
        <p:txBody>
          <a:bodyPr/>
          <a:lstStyle/>
          <a:p>
            <a:fld id="{9B5F0710-240B-4192-A2C4-C527BC974480}" type="slidenum">
              <a:rPr lang="en-US" smtClean="0"/>
              <a:t>20</a:t>
            </a:fld>
            <a:endParaRPr lang="en-US"/>
          </a:p>
        </p:txBody>
      </p:sp>
      <p:sp>
        <p:nvSpPr>
          <p:cNvPr id="6" name="Title 5"/>
          <p:cNvSpPr>
            <a:spLocks noGrp="1"/>
          </p:cNvSpPr>
          <p:nvPr>
            <p:ph type="title"/>
          </p:nvPr>
        </p:nvSpPr>
        <p:spPr/>
        <p:txBody>
          <a:bodyPr/>
          <a:lstStyle/>
          <a:p>
            <a:r>
              <a:rPr lang="en-US" dirty="0"/>
              <a:t>QMC </a:t>
            </a:r>
            <a:r>
              <a:rPr lang="en-US" dirty="0" smtClean="0"/>
              <a:t>Activities cont’d</a:t>
            </a:r>
            <a:endParaRPr lang="en-US" dirty="0"/>
          </a:p>
        </p:txBody>
      </p:sp>
      <p:sp>
        <p:nvSpPr>
          <p:cNvPr id="7"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16150193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199" y="1295400"/>
            <a:ext cx="6578655" cy="4953000"/>
          </a:xfrm>
        </p:spPr>
        <p:txBody>
          <a:bodyPr>
            <a:normAutofit lnSpcReduction="10000"/>
          </a:bodyPr>
          <a:lstStyle/>
          <a:p>
            <a:r>
              <a:rPr lang="en-US" dirty="0" smtClean="0"/>
              <a:t>Managing permit information</a:t>
            </a:r>
          </a:p>
          <a:p>
            <a:pPr lvl="1"/>
            <a:r>
              <a:rPr lang="en-US" dirty="0" smtClean="0"/>
              <a:t>EMRS2 </a:t>
            </a:r>
          </a:p>
          <a:p>
            <a:pPr lvl="1"/>
            <a:r>
              <a:rPr lang="en-US" dirty="0" smtClean="0"/>
              <a:t>Documentation preserved, tracked, reviewable</a:t>
            </a:r>
          </a:p>
          <a:p>
            <a:pPr lvl="1"/>
            <a:r>
              <a:rPr lang="en-US" dirty="0" smtClean="0"/>
              <a:t>Import data from </a:t>
            </a:r>
            <a:br>
              <a:rPr lang="en-US" dirty="0" smtClean="0"/>
            </a:br>
            <a:r>
              <a:rPr lang="en-US" dirty="0" smtClean="0"/>
              <a:t>States</a:t>
            </a:r>
            <a:endParaRPr lang="en-US" dirty="0"/>
          </a:p>
          <a:p>
            <a:r>
              <a:rPr lang="en-US" dirty="0" smtClean="0"/>
              <a:t>Staff checkpoints</a:t>
            </a:r>
          </a:p>
          <a:p>
            <a:pPr lvl="1"/>
            <a:r>
              <a:rPr lang="en-US" dirty="0" smtClean="0"/>
              <a:t>Ensure permit </a:t>
            </a:r>
            <a:br>
              <a:rPr lang="en-US" dirty="0" smtClean="0"/>
            </a:br>
            <a:r>
              <a:rPr lang="en-US" dirty="0" smtClean="0"/>
              <a:t>compliance</a:t>
            </a:r>
          </a:p>
          <a:p>
            <a:pPr lvl="1"/>
            <a:r>
              <a:rPr lang="en-US" dirty="0" smtClean="0"/>
              <a:t>Shared responsibilities  </a:t>
            </a:r>
            <a:endParaRPr lang="en-US" dirty="0"/>
          </a:p>
        </p:txBody>
      </p:sp>
      <p:sp>
        <p:nvSpPr>
          <p:cNvPr id="5" name="Slide Number Placeholder 4"/>
          <p:cNvSpPr>
            <a:spLocks noGrp="1"/>
          </p:cNvSpPr>
          <p:nvPr>
            <p:ph type="sldNum" sz="quarter" idx="4"/>
          </p:nvPr>
        </p:nvSpPr>
        <p:spPr/>
        <p:txBody>
          <a:bodyPr/>
          <a:lstStyle/>
          <a:p>
            <a:fld id="{9B5F0710-240B-4192-A2C4-C527BC974480}" type="slidenum">
              <a:rPr lang="en-US" smtClean="0"/>
              <a:t>21</a:t>
            </a:fld>
            <a:endParaRPr lang="en-US"/>
          </a:p>
        </p:txBody>
      </p:sp>
      <p:sp>
        <p:nvSpPr>
          <p:cNvPr id="6" name="Title 5"/>
          <p:cNvSpPr>
            <a:spLocks noGrp="1"/>
          </p:cNvSpPr>
          <p:nvPr>
            <p:ph type="title"/>
          </p:nvPr>
        </p:nvSpPr>
        <p:spPr/>
        <p:txBody>
          <a:bodyPr>
            <a:normAutofit/>
          </a:bodyPr>
          <a:lstStyle/>
          <a:p>
            <a:r>
              <a:rPr lang="en-US" dirty="0"/>
              <a:t>QMC Activities </a:t>
            </a:r>
            <a:r>
              <a:rPr lang="en-US" dirty="0" smtClean="0"/>
              <a:t>cont’d</a:t>
            </a:r>
            <a:endParaRPr lang="en-US" dirty="0"/>
          </a:p>
        </p:txBody>
      </p:sp>
      <p:pic>
        <p:nvPicPr>
          <p:cNvPr id="1026"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164784" y="2971800"/>
            <a:ext cx="3429536" cy="2514600"/>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8"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9"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36240743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Orientation </a:t>
            </a:r>
          </a:p>
          <a:p>
            <a:pPr lvl="1"/>
            <a:r>
              <a:rPr lang="en-US" dirty="0" smtClean="0"/>
              <a:t>Potential hazards</a:t>
            </a:r>
          </a:p>
          <a:p>
            <a:pPr lvl="1"/>
            <a:r>
              <a:rPr lang="en-US" dirty="0" smtClean="0"/>
              <a:t>Safety precautions</a:t>
            </a:r>
          </a:p>
          <a:p>
            <a:pPr lvl="1"/>
            <a:r>
              <a:rPr lang="en-US" dirty="0" smtClean="0"/>
              <a:t>Hygiene </a:t>
            </a:r>
            <a:r>
              <a:rPr lang="en-US" dirty="0"/>
              <a:t>requirements</a:t>
            </a:r>
          </a:p>
          <a:p>
            <a:r>
              <a:rPr lang="en-US" dirty="0" smtClean="0"/>
              <a:t>Hazards</a:t>
            </a:r>
          </a:p>
          <a:p>
            <a:pPr lvl="1"/>
            <a:r>
              <a:rPr lang="en-US" dirty="0" smtClean="0"/>
              <a:t>Physical, </a:t>
            </a:r>
            <a:r>
              <a:rPr lang="en-US" dirty="0"/>
              <a:t>chemical</a:t>
            </a:r>
            <a:r>
              <a:rPr lang="en-US" dirty="0" smtClean="0"/>
              <a:t>, </a:t>
            </a:r>
            <a:br>
              <a:rPr lang="en-US" dirty="0" smtClean="0"/>
            </a:br>
            <a:r>
              <a:rPr lang="en-US" dirty="0" smtClean="0"/>
              <a:t>environmental, </a:t>
            </a:r>
            <a:br>
              <a:rPr lang="en-US" dirty="0" smtClean="0"/>
            </a:br>
            <a:r>
              <a:rPr lang="en-US" dirty="0" smtClean="0"/>
              <a:t>biological (zoonotic)</a:t>
            </a:r>
          </a:p>
          <a:p>
            <a:r>
              <a:rPr lang="en-US" dirty="0" smtClean="0"/>
              <a:t>Required PPE</a:t>
            </a:r>
          </a:p>
          <a:p>
            <a:r>
              <a:rPr lang="en-US" dirty="0" smtClean="0"/>
              <a:t>Safety Officer develops HASP</a:t>
            </a:r>
          </a:p>
        </p:txBody>
      </p:sp>
      <p:sp>
        <p:nvSpPr>
          <p:cNvPr id="5" name="Slide Number Placeholder 4"/>
          <p:cNvSpPr>
            <a:spLocks noGrp="1"/>
          </p:cNvSpPr>
          <p:nvPr>
            <p:ph type="sldNum" sz="quarter" idx="4"/>
          </p:nvPr>
        </p:nvSpPr>
        <p:spPr/>
        <p:txBody>
          <a:bodyPr/>
          <a:lstStyle/>
          <a:p>
            <a:fld id="{9B5F0710-240B-4192-A2C4-C527BC974480}" type="slidenum">
              <a:rPr lang="en-US" smtClean="0"/>
              <a:t>22</a:t>
            </a:fld>
            <a:endParaRPr lang="en-US"/>
          </a:p>
        </p:txBody>
      </p:sp>
      <p:sp>
        <p:nvSpPr>
          <p:cNvPr id="6" name="Title 5"/>
          <p:cNvSpPr>
            <a:spLocks noGrp="1"/>
          </p:cNvSpPr>
          <p:nvPr>
            <p:ph type="title"/>
          </p:nvPr>
        </p:nvSpPr>
        <p:spPr/>
        <p:txBody>
          <a:bodyPr/>
          <a:lstStyle/>
          <a:p>
            <a:r>
              <a:rPr lang="en-US" dirty="0" smtClean="0"/>
              <a:t>Responder Safety</a:t>
            </a:r>
            <a:endParaRPr lang="en-US" dirty="0"/>
          </a:p>
        </p:txBody>
      </p:sp>
      <p:pic>
        <p:nvPicPr>
          <p:cNvPr id="1026" name="Picture 2" descr="H:\CFSPH\NAHEMS\NAHEMS_PPT\12_QMC\Images\Potential photos from H-Staff-Janice-NAHEMS QMC-QMC Images\IMG_0344 QMC Ambulance cropped.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486400" y="2438399"/>
            <a:ext cx="3200400" cy="2570175"/>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8"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9"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2271405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Biosecurity to prevent disease spread</a:t>
            </a:r>
          </a:p>
          <a:p>
            <a:pPr lvl="1"/>
            <a:r>
              <a:rPr lang="en-US" dirty="0" smtClean="0"/>
              <a:t>Understand pathogen transmission</a:t>
            </a:r>
          </a:p>
          <a:p>
            <a:pPr lvl="1"/>
            <a:r>
              <a:rPr lang="en-US" dirty="0" smtClean="0"/>
              <a:t>Implement C&amp;D with movements</a:t>
            </a:r>
          </a:p>
          <a:p>
            <a:pPr lvl="1"/>
            <a:r>
              <a:rPr lang="en-US" dirty="0" smtClean="0"/>
              <a:t>Establish work zones to control access</a:t>
            </a:r>
          </a:p>
          <a:p>
            <a:pPr lvl="1"/>
            <a:r>
              <a:rPr lang="en-US" dirty="0" smtClean="0"/>
              <a:t>Personal disinfection at departure</a:t>
            </a:r>
            <a:endParaRPr lang="en-US" dirty="0"/>
          </a:p>
        </p:txBody>
      </p:sp>
      <p:sp>
        <p:nvSpPr>
          <p:cNvPr id="5" name="Slide Number Placeholder 4"/>
          <p:cNvSpPr>
            <a:spLocks noGrp="1"/>
          </p:cNvSpPr>
          <p:nvPr>
            <p:ph type="sldNum" sz="quarter" idx="4"/>
          </p:nvPr>
        </p:nvSpPr>
        <p:spPr/>
        <p:txBody>
          <a:bodyPr/>
          <a:lstStyle/>
          <a:p>
            <a:fld id="{9B5F0710-240B-4192-A2C4-C527BC974480}" type="slidenum">
              <a:rPr lang="en-US" smtClean="0"/>
              <a:t>23</a:t>
            </a:fld>
            <a:endParaRPr lang="en-US"/>
          </a:p>
        </p:txBody>
      </p:sp>
      <p:sp>
        <p:nvSpPr>
          <p:cNvPr id="6" name="Title 5"/>
          <p:cNvSpPr>
            <a:spLocks noGrp="1"/>
          </p:cNvSpPr>
          <p:nvPr>
            <p:ph type="title"/>
          </p:nvPr>
        </p:nvSpPr>
        <p:spPr/>
        <p:txBody>
          <a:bodyPr/>
          <a:lstStyle/>
          <a:p>
            <a:r>
              <a:rPr lang="en-US" dirty="0" smtClean="0"/>
              <a:t>Biological Hazard</a:t>
            </a:r>
            <a:endParaRPr lang="en-US" dirty="0"/>
          </a:p>
        </p:txBody>
      </p:sp>
      <p:sp>
        <p:nvSpPr>
          <p:cNvPr id="7"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39808476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Avoid contact </a:t>
            </a:r>
            <a:r>
              <a:rPr lang="en-US" dirty="0"/>
              <a:t>with </a:t>
            </a:r>
            <a:r>
              <a:rPr lang="en-US" dirty="0" smtClean="0"/>
              <a:t>susceptible animals not </a:t>
            </a:r>
            <a:r>
              <a:rPr lang="en-US" dirty="0"/>
              <a:t>known to be infected</a:t>
            </a:r>
            <a:endParaRPr lang="en-US" dirty="0" smtClean="0"/>
          </a:p>
          <a:p>
            <a:r>
              <a:rPr lang="en-US" dirty="0" smtClean="0"/>
              <a:t>Time defined </a:t>
            </a:r>
            <a:r>
              <a:rPr lang="en-US" dirty="0"/>
              <a:t>by </a:t>
            </a:r>
            <a:r>
              <a:rPr lang="en-US" dirty="0" smtClean="0"/>
              <a:t>Incident Command </a:t>
            </a:r>
          </a:p>
          <a:p>
            <a:pPr lvl="1"/>
            <a:r>
              <a:rPr lang="en-US" dirty="0"/>
              <a:t>Based on disease, task assignment, </a:t>
            </a:r>
            <a:r>
              <a:rPr lang="en-US" dirty="0" smtClean="0"/>
              <a:t>level </a:t>
            </a:r>
            <a:r>
              <a:rPr lang="en-US" dirty="0"/>
              <a:t>of </a:t>
            </a:r>
            <a:r>
              <a:rPr lang="en-US" dirty="0" smtClean="0"/>
              <a:t>biosecurity</a:t>
            </a:r>
          </a:p>
          <a:p>
            <a:pPr marL="342900" lvl="1" indent="-342900">
              <a:buFont typeface="Arial" pitchFamily="34" charset="0"/>
              <a:buChar char="•"/>
            </a:pPr>
            <a:r>
              <a:rPr lang="en-US" sz="3200" dirty="0" smtClean="0"/>
              <a:t>Avoid transmission of disease to naïve premises</a:t>
            </a:r>
            <a:endParaRPr lang="en-US" dirty="0"/>
          </a:p>
          <a:p>
            <a:endParaRPr lang="en-US" dirty="0" smtClean="0"/>
          </a:p>
        </p:txBody>
      </p:sp>
      <p:sp>
        <p:nvSpPr>
          <p:cNvPr id="5" name="Slide Number Placeholder 4"/>
          <p:cNvSpPr>
            <a:spLocks noGrp="1"/>
          </p:cNvSpPr>
          <p:nvPr>
            <p:ph type="sldNum" sz="quarter" idx="4"/>
          </p:nvPr>
        </p:nvSpPr>
        <p:spPr/>
        <p:txBody>
          <a:bodyPr/>
          <a:lstStyle/>
          <a:p>
            <a:fld id="{9B5F0710-240B-4192-A2C4-C527BC974480}" type="slidenum">
              <a:rPr lang="en-US" smtClean="0"/>
              <a:t>24</a:t>
            </a:fld>
            <a:endParaRPr lang="en-US"/>
          </a:p>
        </p:txBody>
      </p:sp>
      <p:sp>
        <p:nvSpPr>
          <p:cNvPr id="6" name="Title 5"/>
          <p:cNvSpPr>
            <a:spLocks noGrp="1"/>
          </p:cNvSpPr>
          <p:nvPr>
            <p:ph type="title"/>
          </p:nvPr>
        </p:nvSpPr>
        <p:spPr/>
        <p:txBody>
          <a:bodyPr/>
          <a:lstStyle/>
          <a:p>
            <a:r>
              <a:rPr lang="en-US" dirty="0" smtClean="0"/>
              <a:t>Waiting Period/Safety Officer</a:t>
            </a:r>
            <a:endParaRPr lang="en-US" dirty="0"/>
          </a:p>
        </p:txBody>
      </p:sp>
      <p:sp>
        <p:nvSpPr>
          <p:cNvPr id="7"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28037705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All personnel should participate </a:t>
            </a:r>
            <a:br>
              <a:rPr lang="en-US" dirty="0" smtClean="0"/>
            </a:br>
            <a:r>
              <a:rPr lang="en-US" dirty="0" smtClean="0"/>
              <a:t>in training and exercises</a:t>
            </a:r>
          </a:p>
          <a:p>
            <a:r>
              <a:rPr lang="en-US" dirty="0" smtClean="0"/>
              <a:t>Simulate real events</a:t>
            </a:r>
          </a:p>
          <a:p>
            <a:pPr lvl="1"/>
            <a:r>
              <a:rPr lang="en-US" dirty="0" smtClean="0"/>
              <a:t>Evaluate existing plans, identify areas for improvement</a:t>
            </a:r>
          </a:p>
          <a:p>
            <a:pPr lvl="1"/>
            <a:r>
              <a:rPr lang="en-US" dirty="0" smtClean="0"/>
              <a:t>Maintain communication and collaboration with all response agencies </a:t>
            </a:r>
            <a:r>
              <a:rPr lang="en-US" smtClean="0"/>
              <a:t>and stakeholders</a:t>
            </a:r>
            <a:endParaRPr lang="en-US" dirty="0" smtClean="0"/>
          </a:p>
        </p:txBody>
      </p:sp>
      <p:sp>
        <p:nvSpPr>
          <p:cNvPr id="5" name="Slide Number Placeholder 4"/>
          <p:cNvSpPr>
            <a:spLocks noGrp="1"/>
          </p:cNvSpPr>
          <p:nvPr>
            <p:ph type="sldNum" sz="quarter" idx="4"/>
          </p:nvPr>
        </p:nvSpPr>
        <p:spPr/>
        <p:txBody>
          <a:bodyPr/>
          <a:lstStyle/>
          <a:p>
            <a:fld id="{9B5F0710-240B-4192-A2C4-C527BC974480}" type="slidenum">
              <a:rPr lang="en-US" smtClean="0"/>
              <a:t>25</a:t>
            </a:fld>
            <a:endParaRPr lang="en-US"/>
          </a:p>
        </p:txBody>
      </p:sp>
      <p:sp>
        <p:nvSpPr>
          <p:cNvPr id="6" name="Title 5"/>
          <p:cNvSpPr>
            <a:spLocks noGrp="1"/>
          </p:cNvSpPr>
          <p:nvPr>
            <p:ph type="title"/>
          </p:nvPr>
        </p:nvSpPr>
        <p:spPr/>
        <p:txBody>
          <a:bodyPr/>
          <a:lstStyle/>
          <a:p>
            <a:r>
              <a:rPr lang="en-US" dirty="0" smtClean="0"/>
              <a:t>Training</a:t>
            </a:r>
            <a:endParaRPr lang="en-US" dirty="0"/>
          </a:p>
        </p:txBody>
      </p:sp>
      <p:sp>
        <p:nvSpPr>
          <p:cNvPr id="7"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15814367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6248400" cy="4953000"/>
          </a:xfrm>
        </p:spPr>
        <p:txBody>
          <a:bodyPr>
            <a:normAutofit/>
          </a:bodyPr>
          <a:lstStyle/>
          <a:p>
            <a:pPr>
              <a:spcBef>
                <a:spcPts val="600"/>
              </a:spcBef>
              <a:tabLst>
                <a:tab pos="1149350" algn="l"/>
              </a:tabLst>
            </a:pPr>
            <a:r>
              <a:rPr lang="en-US" sz="2600" dirty="0" smtClean="0"/>
              <a:t>FAD </a:t>
            </a:r>
            <a:r>
              <a:rPr lang="en-US" sz="2600" dirty="0" err="1"/>
              <a:t>PReP</a:t>
            </a:r>
            <a:r>
              <a:rPr lang="en-US" sz="2600" dirty="0"/>
              <a:t>/NAHEMS Guidelines: Quarantine and Movement </a:t>
            </a:r>
            <a:r>
              <a:rPr lang="en-US" sz="2600" dirty="0" smtClean="0"/>
              <a:t>Control</a:t>
            </a:r>
          </a:p>
          <a:p>
            <a:pPr marL="457200" lvl="1" indent="0">
              <a:spcBef>
                <a:spcPts val="600"/>
              </a:spcBef>
              <a:buNone/>
              <a:tabLst>
                <a:tab pos="1149350" algn="l"/>
              </a:tabLst>
            </a:pPr>
            <a:r>
              <a:rPr lang="en-US" sz="2200" dirty="0" smtClean="0">
                <a:hlinkClick r:id="rId4"/>
              </a:rPr>
              <a:t>http://www.aphis.usda.gov/fadprep</a:t>
            </a:r>
            <a:endParaRPr lang="en-US" sz="2200" dirty="0" smtClean="0"/>
          </a:p>
          <a:p>
            <a:pPr>
              <a:spcBef>
                <a:spcPts val="600"/>
              </a:spcBef>
              <a:tabLst>
                <a:tab pos="1149350" algn="l"/>
              </a:tabLst>
            </a:pPr>
            <a:endParaRPr lang="en-US" sz="2200" dirty="0"/>
          </a:p>
          <a:p>
            <a:pPr>
              <a:spcBef>
                <a:spcPts val="600"/>
              </a:spcBef>
              <a:tabLst>
                <a:tab pos="1149350" algn="l"/>
              </a:tabLst>
            </a:pPr>
            <a:r>
              <a:rPr lang="en-US" sz="2600" dirty="0"/>
              <a:t>Quarantine and Movement </a:t>
            </a:r>
            <a:r>
              <a:rPr lang="en-US" sz="2600" dirty="0" smtClean="0"/>
              <a:t>Control web-based </a:t>
            </a:r>
            <a:r>
              <a:rPr lang="en-US" sz="2600" dirty="0"/>
              <a:t>training </a:t>
            </a:r>
            <a:r>
              <a:rPr lang="en-US" sz="2600" dirty="0" smtClean="0"/>
              <a:t>module</a:t>
            </a:r>
          </a:p>
          <a:p>
            <a:pPr marL="457200" lvl="1" indent="0">
              <a:spcBef>
                <a:spcPts val="600"/>
              </a:spcBef>
              <a:buNone/>
              <a:tabLst>
                <a:tab pos="1149350" algn="l"/>
              </a:tabLst>
            </a:pPr>
            <a:r>
              <a:rPr lang="en-US" sz="2200" dirty="0" smtClean="0">
                <a:hlinkClick r:id="rId5"/>
              </a:rPr>
              <a:t>http://naherc.cfsph.iastate.edu/</a:t>
            </a:r>
            <a:endParaRPr lang="en-US" sz="2200" dirty="0"/>
          </a:p>
        </p:txBody>
      </p:sp>
      <p:sp>
        <p:nvSpPr>
          <p:cNvPr id="5" name="Slide Number Placeholder 4"/>
          <p:cNvSpPr>
            <a:spLocks noGrp="1"/>
          </p:cNvSpPr>
          <p:nvPr>
            <p:ph type="sldNum" sz="quarter" idx="4"/>
          </p:nvPr>
        </p:nvSpPr>
        <p:spPr/>
        <p:txBody>
          <a:bodyPr/>
          <a:lstStyle/>
          <a:p>
            <a:fld id="{0D2D7273-9C0D-4845-8627-539564CD150B}" type="slidenum">
              <a:rPr lang="en-US" smtClean="0"/>
              <a:t>26</a:t>
            </a:fld>
            <a:endParaRPr lang="en-US" dirty="0"/>
          </a:p>
        </p:txBody>
      </p:sp>
      <p:sp>
        <p:nvSpPr>
          <p:cNvPr id="6" name="Title 5"/>
          <p:cNvSpPr>
            <a:spLocks noGrp="1"/>
          </p:cNvSpPr>
          <p:nvPr>
            <p:ph type="title"/>
          </p:nvPr>
        </p:nvSpPr>
        <p:spPr/>
        <p:txBody>
          <a:bodyPr/>
          <a:lstStyle/>
          <a:p>
            <a:r>
              <a:rPr lang="en-US" dirty="0"/>
              <a:t>For More Information</a:t>
            </a:r>
          </a:p>
        </p:txBody>
      </p:sp>
      <p:pic>
        <p:nvPicPr>
          <p:cNvPr id="9" name="Picture 2"/>
          <p:cNvPicPr>
            <a:picLocks noChangeAspect="1" noChangeArrowheads="1"/>
          </p:cNvPicPr>
          <p:nvPr/>
        </p:nvPicPr>
        <p:blipFill>
          <a:blip r:embed="rId6" cstate="email">
            <a:extLst>
              <a:ext uri="{28A0092B-C50C-407E-A947-70E740481C1C}">
                <a14:useLocalDpi xmlns:a14="http://schemas.microsoft.com/office/drawing/2010/main"/>
              </a:ext>
            </a:extLst>
          </a:blip>
          <a:stretch>
            <a:fillRect/>
          </a:stretch>
        </p:blipFill>
        <p:spPr bwMode="auto">
          <a:xfrm>
            <a:off x="6096000" y="1996440"/>
            <a:ext cx="2743891" cy="3550919"/>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8"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10"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custDataLst>
      <p:tags r:id="rId1"/>
    </p:custDataLst>
    <p:extLst>
      <p:ext uri="{BB962C8B-B14F-4D97-AF65-F5344CB8AC3E}">
        <p14:creationId xmlns:p14="http://schemas.microsoft.com/office/powerpoint/2010/main" val="5304743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5561908" cy="4953000"/>
          </a:xfrm>
        </p:spPr>
        <p:txBody>
          <a:bodyPr>
            <a:normAutofit/>
          </a:bodyPr>
          <a:lstStyle/>
          <a:p>
            <a:pPr marL="0" indent="0">
              <a:buNone/>
            </a:pPr>
            <a:r>
              <a:rPr lang="en-US" sz="2800" dirty="0" smtClean="0"/>
              <a:t>Authors (CFSPH)</a:t>
            </a:r>
          </a:p>
          <a:p>
            <a:pPr>
              <a:spcBef>
                <a:spcPts val="600"/>
              </a:spcBef>
              <a:tabLst>
                <a:tab pos="1149350" algn="l"/>
              </a:tabLst>
            </a:pPr>
            <a:r>
              <a:rPr lang="en-US" sz="2600" dirty="0" smtClean="0"/>
              <a:t>Janice P. </a:t>
            </a:r>
            <a:r>
              <a:rPr lang="en-US" sz="2600" dirty="0" err="1" smtClean="0"/>
              <a:t>Mogan</a:t>
            </a:r>
            <a:r>
              <a:rPr lang="en-US" sz="2600" dirty="0" smtClean="0"/>
              <a:t>, DVM</a:t>
            </a:r>
            <a:endParaRPr lang="en-US" sz="2600" dirty="0"/>
          </a:p>
          <a:p>
            <a:pPr>
              <a:spcBef>
                <a:spcPts val="600"/>
              </a:spcBef>
              <a:tabLst>
                <a:tab pos="1149350" algn="l"/>
              </a:tabLst>
            </a:pPr>
            <a:r>
              <a:rPr lang="en-US" sz="2600" dirty="0" smtClean="0"/>
              <a:t>Heather </a:t>
            </a:r>
            <a:r>
              <a:rPr lang="en-US" sz="2600" dirty="0"/>
              <a:t>Allen, PhD, </a:t>
            </a:r>
            <a:r>
              <a:rPr lang="en-US" sz="2600" dirty="0" smtClean="0"/>
              <a:t>MPA</a:t>
            </a:r>
          </a:p>
          <a:p>
            <a:pPr>
              <a:spcBef>
                <a:spcPts val="600"/>
              </a:spcBef>
              <a:tabLst>
                <a:tab pos="1149350" algn="l"/>
              </a:tabLst>
            </a:pPr>
            <a:r>
              <a:rPr lang="en-US" sz="2600" dirty="0" smtClean="0"/>
              <a:t>Kristen Bretz, MS</a:t>
            </a:r>
          </a:p>
          <a:p>
            <a:pPr>
              <a:spcBef>
                <a:spcPts val="600"/>
              </a:spcBef>
              <a:tabLst>
                <a:tab pos="1149350" algn="l"/>
              </a:tabLst>
            </a:pPr>
            <a:endParaRPr lang="en-US" sz="2200" dirty="0"/>
          </a:p>
          <a:p>
            <a:pPr marL="0" indent="0">
              <a:buNone/>
            </a:pPr>
            <a:r>
              <a:rPr lang="en-US" sz="2800" dirty="0"/>
              <a:t>Reviewers (USDA)</a:t>
            </a:r>
          </a:p>
          <a:p>
            <a:pPr>
              <a:spcBef>
                <a:spcPts val="600"/>
              </a:spcBef>
              <a:tabLst>
                <a:tab pos="1149350" algn="l"/>
              </a:tabLst>
            </a:pPr>
            <a:r>
              <a:rPr lang="en-US" sz="2600" dirty="0"/>
              <a:t>Randall </a:t>
            </a:r>
            <a:r>
              <a:rPr lang="en-US" sz="2600" dirty="0" err="1"/>
              <a:t>Crom</a:t>
            </a:r>
            <a:r>
              <a:rPr lang="en-US" sz="2600" dirty="0"/>
              <a:t>, </a:t>
            </a:r>
            <a:r>
              <a:rPr lang="en-US" sz="2600" dirty="0" smtClean="0"/>
              <a:t>DVM (Retired) </a:t>
            </a:r>
            <a:endParaRPr lang="en-US" sz="2600" dirty="0"/>
          </a:p>
          <a:p>
            <a:pPr>
              <a:spcBef>
                <a:spcPts val="600"/>
              </a:spcBef>
              <a:tabLst>
                <a:tab pos="1149350" algn="l"/>
              </a:tabLst>
            </a:pPr>
            <a:r>
              <a:rPr lang="en-US" sz="2600" dirty="0"/>
              <a:t>Jonathan Zack, DVM</a:t>
            </a:r>
          </a:p>
        </p:txBody>
      </p:sp>
      <p:sp>
        <p:nvSpPr>
          <p:cNvPr id="5" name="Slide Number Placeholder 4"/>
          <p:cNvSpPr>
            <a:spLocks noGrp="1"/>
          </p:cNvSpPr>
          <p:nvPr>
            <p:ph type="sldNum" sz="quarter" idx="4"/>
          </p:nvPr>
        </p:nvSpPr>
        <p:spPr/>
        <p:txBody>
          <a:bodyPr/>
          <a:lstStyle/>
          <a:p>
            <a:fld id="{0D2D7273-9C0D-4845-8627-539564CD150B}" type="slidenum">
              <a:rPr lang="en-US" smtClean="0"/>
              <a:t>27</a:t>
            </a:fld>
            <a:endParaRPr lang="en-US" dirty="0"/>
          </a:p>
        </p:txBody>
      </p:sp>
      <p:sp>
        <p:nvSpPr>
          <p:cNvPr id="6" name="Title 5"/>
          <p:cNvSpPr>
            <a:spLocks noGrp="1"/>
          </p:cNvSpPr>
          <p:nvPr>
            <p:ph type="title"/>
          </p:nvPr>
        </p:nvSpPr>
        <p:spPr/>
        <p:txBody>
          <a:bodyPr/>
          <a:lstStyle/>
          <a:p>
            <a:r>
              <a:rPr lang="en-US" dirty="0"/>
              <a:t>Guidelines Content</a:t>
            </a:r>
          </a:p>
        </p:txBody>
      </p:sp>
      <p:pic>
        <p:nvPicPr>
          <p:cNvPr id="9"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6095309" y="1996440"/>
            <a:ext cx="2743891" cy="3550919"/>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8"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10"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17805593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17"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dirty="0"/>
              <a:t>the </a:t>
            </a:r>
            <a:r>
              <a:rPr lang="en-US" sz="2800" dirty="0" smtClean="0"/>
              <a:t>USDA APHIS </a:t>
            </a:r>
            <a:r>
              <a:rPr lang="en-US" sz="2800" dirty="0"/>
              <a:t>Veterinary </a:t>
            </a:r>
            <a:r>
              <a:rPr lang="en-US" sz="2800" dirty="0" smtClean="0"/>
              <a:t>Services</a:t>
            </a:r>
            <a:endParaRPr lang="en-US" sz="2800" dirty="0"/>
          </a:p>
        </p:txBody>
      </p:sp>
      <p:sp>
        <p:nvSpPr>
          <p:cNvPr id="6" name="Rectangle 3"/>
          <p:cNvSpPr txBox="1">
            <a:spLocks noChangeArrowheads="1"/>
          </p:cNvSpPr>
          <p:nvPr/>
        </p:nvSpPr>
        <p:spPr>
          <a:xfrm>
            <a:off x="1219200" y="5486400"/>
            <a:ext cx="7239000" cy="838200"/>
          </a:xfrm>
          <a:prstGeom prst="rect">
            <a:avLst/>
          </a:prstGeom>
        </p:spPr>
        <p:txBody>
          <a:bodyPr vert="horz" lIns="91440" tIns="45720" rIns="91440" bIns="45720" rtlCol="0">
            <a:normAutofit/>
          </a:bodyPr>
          <a:lstStyle/>
          <a:p>
            <a:pPr marL="171450" indent="-173038">
              <a:spcBef>
                <a:spcPts val="600"/>
              </a:spcBef>
              <a:tabLst>
                <a:tab pos="1149350" algn="l"/>
              </a:tabLst>
            </a:pPr>
            <a:r>
              <a:rPr 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PPT Authors: Janice Mogan, DVM; Logan Kilburn</a:t>
            </a:r>
            <a:endPar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marL="171450" indent="-173038">
              <a:spcBef>
                <a:spcPts val="600"/>
              </a:spcBef>
              <a:tabLst>
                <a:tab pos="1149350" algn="l"/>
              </a:tabLst>
            </a:pPr>
            <a:r>
              <a:rPr 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Reviewers: Kristen Bretz, MS</a:t>
            </a:r>
            <a:endPar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08510377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Movement Control</a:t>
            </a:r>
            <a:endParaRPr lang="en-US" dirty="0"/>
          </a:p>
        </p:txBody>
      </p:sp>
      <p:sp>
        <p:nvSpPr>
          <p:cNvPr id="4" name="Slide Number Placeholder 3"/>
          <p:cNvSpPr>
            <a:spLocks noGrp="1"/>
          </p:cNvSpPr>
          <p:nvPr>
            <p:ph type="sldNum" sz="quarter" idx="12"/>
          </p:nvPr>
        </p:nvSpPr>
        <p:spPr/>
        <p:txBody>
          <a:bodyPr/>
          <a:lstStyle/>
          <a:p>
            <a:fld id="{9B5F0710-240B-4192-A2C4-C527BC974480}" type="slidenum">
              <a:rPr lang="en-US" smtClean="0"/>
              <a:t>3</a:t>
            </a:fld>
            <a:endParaRPr lang="en-US"/>
          </a:p>
        </p:txBody>
      </p:sp>
      <p:sp>
        <p:nvSpPr>
          <p:cNvPr id="2" name="Date Placeholder 1"/>
          <p:cNvSpPr>
            <a:spLocks noGrp="1"/>
          </p:cNvSpPr>
          <p:nvPr>
            <p:ph type="dt" sz="half" idx="10"/>
          </p:nvPr>
        </p:nvSpPr>
        <p:spPr/>
        <p:txBody>
          <a:bodyPr/>
          <a:lstStyle/>
          <a:p>
            <a:pPr algn="r"/>
            <a:r>
              <a:rPr lang="en-US" dirty="0" smtClean="0"/>
              <a:t>USDA APHIS and CFSPH</a:t>
            </a:r>
            <a:endParaRPr lang="en-US" dirty="0"/>
          </a:p>
        </p:txBody>
      </p:sp>
      <p:sp>
        <p:nvSpPr>
          <p:cNvPr id="3" name="Footer Placeholder 2"/>
          <p:cNvSpPr>
            <a:spLocks noGrp="1"/>
          </p:cNvSpPr>
          <p:nvPr>
            <p:ph type="ftr" sz="quarter" idx="11"/>
          </p:nvPr>
        </p:nvSpPr>
        <p:spPr>
          <a:xfrm>
            <a:off x="228600" y="6356350"/>
            <a:ext cx="4572000" cy="365125"/>
          </a:xfrm>
        </p:spPr>
        <p:txBody>
          <a:bodyPr/>
          <a:lstStyle/>
          <a:p>
            <a:pPr algn="l"/>
            <a:r>
              <a:rPr lang="en-US" smtClean="0"/>
              <a:t>FAD-PReP/NAHEMS Guidelines: Quarantine &amp; Movement Control –  Movement</a:t>
            </a:r>
            <a:endParaRPr lang="en-US"/>
          </a:p>
        </p:txBody>
      </p:sp>
    </p:spTree>
    <p:extLst>
      <p:ext uri="{BB962C8B-B14F-4D97-AF65-F5344CB8AC3E}">
        <p14:creationId xmlns:p14="http://schemas.microsoft.com/office/powerpoint/2010/main" val="26738192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
        <p:nvSpPr>
          <p:cNvPr id="5" name="Slide Number Placeholder 4"/>
          <p:cNvSpPr>
            <a:spLocks noGrp="1"/>
          </p:cNvSpPr>
          <p:nvPr>
            <p:ph type="sldNum" sz="quarter" idx="4"/>
          </p:nvPr>
        </p:nvSpPr>
        <p:spPr/>
        <p:txBody>
          <a:bodyPr/>
          <a:lstStyle/>
          <a:p>
            <a:fld id="{9B5F0710-240B-4192-A2C4-C527BC974480}" type="slidenum">
              <a:rPr lang="en-US" smtClean="0"/>
              <a:t>4</a:t>
            </a:fld>
            <a:endParaRPr lang="en-US"/>
          </a:p>
        </p:txBody>
      </p:sp>
      <p:sp>
        <p:nvSpPr>
          <p:cNvPr id="6" name="Title 5"/>
          <p:cNvSpPr>
            <a:spLocks noGrp="1"/>
          </p:cNvSpPr>
          <p:nvPr>
            <p:ph type="title"/>
          </p:nvPr>
        </p:nvSpPr>
        <p:spPr/>
        <p:txBody>
          <a:bodyPr>
            <a:normAutofit/>
          </a:bodyPr>
          <a:lstStyle/>
          <a:p>
            <a:r>
              <a:rPr lang="en-US" sz="3600" dirty="0" smtClean="0"/>
              <a:t>Zones, Areas, and Premises</a:t>
            </a:r>
            <a:endParaRPr lang="en-US" sz="3600" dirty="0"/>
          </a:p>
        </p:txBody>
      </p:sp>
      <p:pic>
        <p:nvPicPr>
          <p:cNvPr id="7" name="Content Placeholder 6"/>
          <p:cNvPicPr>
            <a:picLocks noGrp="1"/>
          </p:cNvPicPr>
          <p:nvPr>
            <p:ph idx="1"/>
          </p:nvPr>
        </p:nvPicPr>
        <p:blipFill rotWithShape="1">
          <a:blip r:embed="rId3" cstate="email">
            <a:extLst>
              <a:ext uri="{28A0092B-C50C-407E-A947-70E740481C1C}">
                <a14:useLocalDpi xmlns:a14="http://schemas.microsoft.com/office/drawing/2010/main"/>
              </a:ext>
            </a:extLst>
          </a:blip>
          <a:srcRect/>
          <a:stretch/>
        </p:blipFill>
        <p:spPr>
          <a:xfrm>
            <a:off x="609600" y="1524000"/>
            <a:ext cx="8001000" cy="3962400"/>
          </a:xfrm>
          <a:prstGeom prst="rect">
            <a:avLst/>
          </a:prstGeom>
          <a:ln w="38100">
            <a:solidFill>
              <a:srgbClr val="17375E"/>
            </a:solidFill>
          </a:ln>
        </p:spPr>
      </p:pic>
      <p:pic>
        <p:nvPicPr>
          <p:cNvPr id="1026" name="Picture 2" descr="H:\CFSPH\NAHEMS\NAHEMS_PPT\12_QMC\Images\Legend Cropped jpeg.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170112" y="5692775"/>
            <a:ext cx="4803775" cy="45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79138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9B5F0710-240B-4192-A2C4-C527BC974480}" type="slidenum">
              <a:rPr lang="en-US" smtClean="0"/>
              <a:t>5</a:t>
            </a:fld>
            <a:endParaRPr lang="en-US"/>
          </a:p>
        </p:txBody>
      </p:sp>
      <p:sp>
        <p:nvSpPr>
          <p:cNvPr id="6" name="Title 5"/>
          <p:cNvSpPr>
            <a:spLocks noGrp="1"/>
          </p:cNvSpPr>
          <p:nvPr>
            <p:ph type="title"/>
          </p:nvPr>
        </p:nvSpPr>
        <p:spPr/>
        <p:txBody>
          <a:bodyPr>
            <a:normAutofit/>
          </a:bodyPr>
          <a:lstStyle/>
          <a:p>
            <a:r>
              <a:rPr lang="en-US" sz="3600" dirty="0" smtClean="0"/>
              <a:t>Movement Into Control Area</a:t>
            </a:r>
            <a:endParaRPr lang="en-US" sz="3600" dirty="0"/>
          </a:p>
        </p:txBody>
      </p:sp>
      <p:graphicFrame>
        <p:nvGraphicFramePr>
          <p:cNvPr id="7" name="Table 6"/>
          <p:cNvGraphicFramePr>
            <a:graphicFrameLocks noGrp="1"/>
          </p:cNvGraphicFramePr>
          <p:nvPr>
            <p:extLst>
              <p:ext uri="{D42A27DB-BD31-4B8C-83A1-F6EECF244321}">
                <p14:modId xmlns:p14="http://schemas.microsoft.com/office/powerpoint/2010/main" val="203766516"/>
              </p:ext>
            </p:extLst>
          </p:nvPr>
        </p:nvGraphicFramePr>
        <p:xfrm>
          <a:off x="381001" y="1371599"/>
          <a:ext cx="8458200" cy="4724401"/>
        </p:xfrm>
        <a:graphic>
          <a:graphicData uri="http://schemas.openxmlformats.org/drawingml/2006/table">
            <a:tbl>
              <a:tblPr firstRow="1" firstCol="1" bandRow="1"/>
              <a:tblGrid>
                <a:gridCol w="1363152"/>
                <a:gridCol w="1462260"/>
                <a:gridCol w="1389148"/>
                <a:gridCol w="1316034"/>
                <a:gridCol w="1535374"/>
                <a:gridCol w="1392232"/>
              </a:tblGrid>
              <a:tr h="836454">
                <a:tc>
                  <a:txBody>
                    <a:bodyPr/>
                    <a:lstStyle/>
                    <a:p>
                      <a:pPr marL="0" marR="0" algn="ctr">
                        <a:lnSpc>
                          <a:spcPct val="118000"/>
                        </a:lnSpc>
                        <a:spcBef>
                          <a:spcPts val="0"/>
                        </a:spcBef>
                        <a:spcAft>
                          <a:spcPts val="600"/>
                        </a:spcAft>
                      </a:pPr>
                      <a:r>
                        <a:rPr lang="en-US" sz="1400" b="1" kern="1400" dirty="0">
                          <a:solidFill>
                            <a:srgbClr val="FFFFFF"/>
                          </a:solidFill>
                          <a:effectLst/>
                          <a:latin typeface="Calibri"/>
                          <a:ea typeface="Times New Roman"/>
                          <a:cs typeface="Times New Roman"/>
                        </a:rPr>
                        <a:t>Item Moving into a Control Area to a/an…</a:t>
                      </a:r>
                      <a:endParaRPr lang="en-US" sz="2800" b="1" dirty="0">
                        <a:effectLst/>
                        <a:latin typeface="Calibri"/>
                        <a:ea typeface="Calibri"/>
                        <a:cs typeface="Times New Roman"/>
                      </a:endParaRPr>
                    </a:p>
                  </a:txBody>
                  <a:tcPr marL="36830" marR="36830" marT="36830" marB="36830" anchor="ct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kern="1400" dirty="0">
                          <a:solidFill>
                            <a:srgbClr val="FFFFFF"/>
                          </a:solidFill>
                          <a:effectLst/>
                          <a:latin typeface="Calibri"/>
                          <a:ea typeface="Times New Roman"/>
                          <a:cs typeface="Times New Roman"/>
                        </a:rPr>
                        <a:t>Infected </a:t>
                      </a:r>
                      <a:r>
                        <a:rPr lang="en-US" sz="1400" b="1" kern="1400" dirty="0" smtClean="0">
                          <a:solidFill>
                            <a:srgbClr val="FFFFFF"/>
                          </a:solidFill>
                          <a:effectLst/>
                          <a:latin typeface="Calibri"/>
                          <a:ea typeface="Times New Roman"/>
                          <a:cs typeface="Times New Roman"/>
                        </a:rPr>
                        <a:t/>
                      </a:r>
                      <a:br>
                        <a:rPr lang="en-US" sz="1400" b="1" kern="1400" dirty="0" smtClean="0">
                          <a:solidFill>
                            <a:srgbClr val="FFFFFF"/>
                          </a:solidFill>
                          <a:effectLst/>
                          <a:latin typeface="Calibri"/>
                          <a:ea typeface="Times New Roman"/>
                          <a:cs typeface="Times New Roman"/>
                        </a:rPr>
                      </a:br>
                      <a:r>
                        <a:rPr lang="en-US" sz="1400" b="1" kern="1400" dirty="0" smtClean="0">
                          <a:solidFill>
                            <a:srgbClr val="FFFFFF"/>
                          </a:solidFill>
                          <a:effectLst/>
                          <a:latin typeface="Calibri"/>
                          <a:ea typeface="Times New Roman"/>
                          <a:cs typeface="Times New Roman"/>
                        </a:rPr>
                        <a:t>Premises</a:t>
                      </a:r>
                      <a:endParaRPr lang="en-US" sz="28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kern="1400" dirty="0">
                          <a:solidFill>
                            <a:srgbClr val="FFFFFF"/>
                          </a:solidFill>
                          <a:effectLst/>
                          <a:latin typeface="Calibri"/>
                          <a:ea typeface="Times New Roman"/>
                          <a:cs typeface="Times New Roman"/>
                        </a:rPr>
                        <a:t>Suspect </a:t>
                      </a:r>
                      <a:r>
                        <a:rPr lang="en-US" sz="1400" b="1" kern="1400" dirty="0" smtClean="0">
                          <a:solidFill>
                            <a:srgbClr val="FFFFFF"/>
                          </a:solidFill>
                          <a:effectLst/>
                          <a:latin typeface="Calibri"/>
                          <a:ea typeface="Times New Roman"/>
                          <a:cs typeface="Times New Roman"/>
                        </a:rPr>
                        <a:t/>
                      </a:r>
                      <a:br>
                        <a:rPr lang="en-US" sz="1400" b="1" kern="1400" dirty="0" smtClean="0">
                          <a:solidFill>
                            <a:srgbClr val="FFFFFF"/>
                          </a:solidFill>
                          <a:effectLst/>
                          <a:latin typeface="Calibri"/>
                          <a:ea typeface="Times New Roman"/>
                          <a:cs typeface="Times New Roman"/>
                        </a:rPr>
                      </a:br>
                      <a:r>
                        <a:rPr lang="en-US" sz="1400" b="1" kern="1400" dirty="0" smtClean="0">
                          <a:solidFill>
                            <a:srgbClr val="FFFFFF"/>
                          </a:solidFill>
                          <a:effectLst/>
                          <a:latin typeface="Calibri"/>
                          <a:ea typeface="Times New Roman"/>
                          <a:cs typeface="Times New Roman"/>
                        </a:rPr>
                        <a:t>Premises</a:t>
                      </a:r>
                      <a:endParaRPr lang="en-US" sz="28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kern="1400" dirty="0">
                          <a:solidFill>
                            <a:srgbClr val="FFFFFF"/>
                          </a:solidFill>
                          <a:effectLst/>
                          <a:latin typeface="Calibri"/>
                          <a:ea typeface="Times New Roman"/>
                          <a:cs typeface="Times New Roman"/>
                        </a:rPr>
                        <a:t>Contact </a:t>
                      </a:r>
                      <a:r>
                        <a:rPr lang="en-US" sz="1400" b="1" kern="1400" dirty="0" smtClean="0">
                          <a:solidFill>
                            <a:srgbClr val="FFFFFF"/>
                          </a:solidFill>
                          <a:effectLst/>
                          <a:latin typeface="Calibri"/>
                          <a:ea typeface="Times New Roman"/>
                          <a:cs typeface="Times New Roman"/>
                        </a:rPr>
                        <a:t>Premises</a:t>
                      </a:r>
                      <a:endParaRPr lang="en-US" sz="28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kern="1400" dirty="0">
                          <a:solidFill>
                            <a:srgbClr val="FFFFFF"/>
                          </a:solidFill>
                          <a:effectLst/>
                          <a:latin typeface="Calibri"/>
                          <a:ea typeface="Times New Roman"/>
                          <a:cs typeface="Times New Roman"/>
                        </a:rPr>
                        <a:t>At-Risk Premises</a:t>
                      </a:r>
                      <a:endParaRPr lang="en-US" sz="28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kern="1400" dirty="0">
                          <a:solidFill>
                            <a:srgbClr val="FFFFFF"/>
                          </a:solidFill>
                          <a:effectLst/>
                          <a:latin typeface="Calibri"/>
                          <a:ea typeface="Times New Roman"/>
                          <a:cs typeface="Times New Roman"/>
                        </a:rPr>
                        <a:t>Monitored Premises</a:t>
                      </a:r>
                      <a:endParaRPr lang="en-US" sz="28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r>
              <a:tr h="1326409">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Susceptible livestock or poultry</a:t>
                      </a:r>
                      <a:endParaRPr lang="en-US" sz="1150" dirty="0">
                        <a:effectLst/>
                        <a:latin typeface="Calibri"/>
                        <a:ea typeface="Calibri"/>
                        <a:cs typeface="Times New Roman"/>
                      </a:endParaRPr>
                    </a:p>
                  </a:txBody>
                  <a:tcPr marL="36830" marR="36830" marT="36830" marB="36830">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Prohibited, except under certain circumstances as determined by the Incident Command (IC), such as slaughter.</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Prohibited, except under certain circumstances as determined by the IC, such as slaughter.</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Prohibited, except under certain circumstances as determined by the IC, such as slaughter.</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Permit for movement must be approved by the IC with appropriate biosecurity measures.</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Permit for movement must be approved by the IC with appropriate biosecurity measures.</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r>
              <a:tr h="491684">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Susceptible animal products</a:t>
                      </a:r>
                      <a:endParaRPr lang="en-US" sz="1150" dirty="0">
                        <a:effectLst/>
                        <a:latin typeface="Calibri"/>
                        <a:ea typeface="Calibri"/>
                        <a:cs typeface="Times New Roman"/>
                      </a:endParaRPr>
                    </a:p>
                  </a:txBody>
                  <a:tcPr marL="36830" marR="36830" marT="36830" marB="36830">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gridSpan="5">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See disease specific or COB plans for information on susceptible animal products, or guidance as determined </a:t>
                      </a:r>
                      <a:r>
                        <a:rPr lang="en-US" sz="1150" kern="1400" dirty="0" smtClean="0">
                          <a:solidFill>
                            <a:srgbClr val="212120"/>
                          </a:solidFill>
                          <a:effectLst/>
                          <a:latin typeface="Calibri"/>
                          <a:ea typeface="Times New Roman"/>
                          <a:cs typeface="Times New Roman"/>
                        </a:rPr>
                        <a:t/>
                      </a:r>
                      <a:br>
                        <a:rPr lang="en-US" sz="1150" kern="1400" dirty="0" smtClean="0">
                          <a:solidFill>
                            <a:srgbClr val="212120"/>
                          </a:solidFill>
                          <a:effectLst/>
                          <a:latin typeface="Calibri"/>
                          <a:ea typeface="Times New Roman"/>
                          <a:cs typeface="Times New Roman"/>
                        </a:rPr>
                      </a:br>
                      <a:r>
                        <a:rPr lang="en-US" sz="1150" kern="1400" dirty="0" smtClean="0">
                          <a:solidFill>
                            <a:srgbClr val="212120"/>
                          </a:solidFill>
                          <a:effectLst/>
                          <a:latin typeface="Calibri"/>
                          <a:ea typeface="Times New Roman"/>
                          <a:cs typeface="Times New Roman"/>
                        </a:rPr>
                        <a:t>by </a:t>
                      </a:r>
                      <a:r>
                        <a:rPr lang="en-US" sz="1150" kern="1400" dirty="0">
                          <a:solidFill>
                            <a:srgbClr val="212120"/>
                          </a:solidFill>
                          <a:effectLst/>
                          <a:latin typeface="Calibri"/>
                          <a:ea typeface="Times New Roman"/>
                          <a:cs typeface="Times New Roman"/>
                        </a:rPr>
                        <a:t>IC.</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69854">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Other animals (non-susceptible livestock or poultry) from premises </a:t>
                      </a:r>
                      <a:r>
                        <a:rPr lang="en-US" sz="1150" b="1" kern="1400" dirty="0">
                          <a:solidFill>
                            <a:srgbClr val="212120"/>
                          </a:solidFill>
                          <a:effectLst/>
                          <a:latin typeface="Calibri"/>
                          <a:ea typeface="Times New Roman"/>
                          <a:cs typeface="Times New Roman"/>
                        </a:rPr>
                        <a:t>with </a:t>
                      </a:r>
                      <a:r>
                        <a:rPr lang="en-US" sz="1150" kern="1400" dirty="0">
                          <a:solidFill>
                            <a:srgbClr val="212120"/>
                          </a:solidFill>
                          <a:effectLst/>
                          <a:latin typeface="Calibri"/>
                          <a:ea typeface="Times New Roman"/>
                          <a:cs typeface="Times New Roman"/>
                        </a:rPr>
                        <a:t>susceptible species</a:t>
                      </a:r>
                      <a:endParaRPr lang="en-US" sz="1150" dirty="0">
                        <a:effectLst/>
                        <a:latin typeface="Calibri"/>
                        <a:ea typeface="Calibri"/>
                        <a:cs typeface="Times New Roman"/>
                      </a:endParaRPr>
                    </a:p>
                  </a:txBody>
                  <a:tcPr marL="36830" marR="36830" marT="36830" marB="36830">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Prohibited unless permit approved by IC and appropriate biosecurity measures.</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Prohibited unless permit approved by IC and appropriate biosecurity measures.</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Prohibited unless permit approved by IC and appropriate biosecurity measures.</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Allowed with appropriate biosecurity measures. IC may require a permit for movement depending upon FAD and characteristics of destination premises.</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Allowed with appropriate biosecurity measures. IC may require a permit for movement depending upon FAD and characteristics of destination premises.</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r>
            </a:tbl>
          </a:graphicData>
        </a:graphic>
      </p:graphicFrame>
      <p:sp>
        <p:nvSpPr>
          <p:cNvPr id="8" name="Control 5"/>
          <p:cNvSpPr>
            <a:spLocks noChangeArrowheads="1" noChangeShapeType="1"/>
          </p:cNvSpPr>
          <p:nvPr/>
        </p:nvSpPr>
        <p:spPr bwMode="auto">
          <a:xfrm>
            <a:off x="2290763" y="4281488"/>
            <a:ext cx="7037387" cy="350361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DCEDF4"/>
                  </a:outerShdw>
                </a:effectLst>
              </a14:hiddenEffects>
            </a:ext>
          </a:extLst>
        </p:spPr>
        <p:txBody>
          <a:bodyPr rot="0" vert="horz" wrap="square" lIns="0" tIns="0" rIns="0" bIns="0" anchor="t" anchorCtr="0" upright="1">
            <a:noAutofit/>
          </a:bodyPr>
          <a:lstStyle/>
          <a:p>
            <a:endParaRPr lang="en-US"/>
          </a:p>
        </p:txBody>
      </p:sp>
      <p:sp>
        <p:nvSpPr>
          <p:cNvPr id="9"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10"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378290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9B5F0710-240B-4192-A2C4-C527BC974480}" type="slidenum">
              <a:rPr lang="en-US" smtClean="0"/>
              <a:t>6</a:t>
            </a:fld>
            <a:endParaRPr lang="en-US"/>
          </a:p>
        </p:txBody>
      </p:sp>
      <p:sp>
        <p:nvSpPr>
          <p:cNvPr id="6" name="Title 5"/>
          <p:cNvSpPr>
            <a:spLocks noGrp="1"/>
          </p:cNvSpPr>
          <p:nvPr>
            <p:ph type="title"/>
          </p:nvPr>
        </p:nvSpPr>
        <p:spPr>
          <a:xfrm>
            <a:off x="457200" y="152400"/>
            <a:ext cx="9067800" cy="838200"/>
          </a:xfrm>
        </p:spPr>
        <p:txBody>
          <a:bodyPr>
            <a:noAutofit/>
          </a:bodyPr>
          <a:lstStyle/>
          <a:p>
            <a:r>
              <a:rPr lang="en-US" sz="3600" dirty="0"/>
              <a:t>Movement Into Control </a:t>
            </a:r>
            <a:r>
              <a:rPr lang="en-US" sz="3600" dirty="0" smtClean="0"/>
              <a:t>Area cont’d</a:t>
            </a:r>
            <a:endParaRPr lang="en-US" sz="3600" dirty="0"/>
          </a:p>
        </p:txBody>
      </p:sp>
      <p:graphicFrame>
        <p:nvGraphicFramePr>
          <p:cNvPr id="7" name="Table 6"/>
          <p:cNvGraphicFramePr>
            <a:graphicFrameLocks noGrp="1"/>
          </p:cNvGraphicFramePr>
          <p:nvPr>
            <p:extLst>
              <p:ext uri="{D42A27DB-BD31-4B8C-83A1-F6EECF244321}">
                <p14:modId xmlns:p14="http://schemas.microsoft.com/office/powerpoint/2010/main" val="140644634"/>
              </p:ext>
            </p:extLst>
          </p:nvPr>
        </p:nvGraphicFramePr>
        <p:xfrm>
          <a:off x="381000" y="1295401"/>
          <a:ext cx="8458200" cy="4876799"/>
        </p:xfrm>
        <a:graphic>
          <a:graphicData uri="http://schemas.openxmlformats.org/drawingml/2006/table">
            <a:tbl>
              <a:tblPr firstRow="1" firstCol="1" bandRow="1"/>
              <a:tblGrid>
                <a:gridCol w="1375543"/>
                <a:gridCol w="1475554"/>
                <a:gridCol w="1401775"/>
                <a:gridCol w="1327998"/>
                <a:gridCol w="1549332"/>
                <a:gridCol w="1327998"/>
              </a:tblGrid>
              <a:tr h="847070">
                <a:tc>
                  <a:txBody>
                    <a:bodyPr/>
                    <a:lstStyle/>
                    <a:p>
                      <a:pPr marL="0" marR="0" algn="ctr">
                        <a:lnSpc>
                          <a:spcPct val="118000"/>
                        </a:lnSpc>
                        <a:spcBef>
                          <a:spcPts val="0"/>
                        </a:spcBef>
                        <a:spcAft>
                          <a:spcPts val="600"/>
                        </a:spcAft>
                      </a:pPr>
                      <a:r>
                        <a:rPr lang="en-US" sz="1400" b="1" kern="1400" dirty="0">
                          <a:solidFill>
                            <a:srgbClr val="FFFFFF"/>
                          </a:solidFill>
                          <a:effectLst/>
                          <a:latin typeface="Calibri"/>
                          <a:ea typeface="Times New Roman"/>
                          <a:cs typeface="Times New Roman"/>
                        </a:rPr>
                        <a:t>Item Moving into a Control Area to a/an…</a:t>
                      </a:r>
                      <a:endParaRPr lang="en-US" sz="2800" b="1" dirty="0">
                        <a:effectLst/>
                        <a:latin typeface="Calibri"/>
                        <a:ea typeface="Calibri"/>
                        <a:cs typeface="Times New Roman"/>
                      </a:endParaRPr>
                    </a:p>
                  </a:txBody>
                  <a:tcPr marL="36830" marR="36830" marT="36830" marB="36830" anchor="ct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kern="1400" dirty="0">
                          <a:solidFill>
                            <a:srgbClr val="FFFFFF"/>
                          </a:solidFill>
                          <a:effectLst/>
                          <a:latin typeface="Calibri"/>
                          <a:ea typeface="Times New Roman"/>
                          <a:cs typeface="Times New Roman"/>
                        </a:rPr>
                        <a:t>Infected </a:t>
                      </a:r>
                      <a:r>
                        <a:rPr lang="en-US" sz="1400" b="1" kern="1400" dirty="0" smtClean="0">
                          <a:solidFill>
                            <a:srgbClr val="FFFFFF"/>
                          </a:solidFill>
                          <a:effectLst/>
                          <a:latin typeface="Calibri"/>
                          <a:ea typeface="Times New Roman"/>
                          <a:cs typeface="Times New Roman"/>
                        </a:rPr>
                        <a:t/>
                      </a:r>
                      <a:br>
                        <a:rPr lang="en-US" sz="1400" b="1" kern="1400" dirty="0" smtClean="0">
                          <a:solidFill>
                            <a:srgbClr val="FFFFFF"/>
                          </a:solidFill>
                          <a:effectLst/>
                          <a:latin typeface="Calibri"/>
                          <a:ea typeface="Times New Roman"/>
                          <a:cs typeface="Times New Roman"/>
                        </a:rPr>
                      </a:br>
                      <a:r>
                        <a:rPr lang="en-US" sz="1400" b="1" kern="1400" dirty="0" smtClean="0">
                          <a:solidFill>
                            <a:srgbClr val="FFFFFF"/>
                          </a:solidFill>
                          <a:effectLst/>
                          <a:latin typeface="Calibri"/>
                          <a:ea typeface="Times New Roman"/>
                          <a:cs typeface="Times New Roman"/>
                        </a:rPr>
                        <a:t>Premises</a:t>
                      </a:r>
                      <a:endParaRPr lang="en-US" sz="28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kern="1400" dirty="0">
                          <a:solidFill>
                            <a:srgbClr val="FFFFFF"/>
                          </a:solidFill>
                          <a:effectLst/>
                          <a:latin typeface="Calibri"/>
                          <a:ea typeface="Times New Roman"/>
                          <a:cs typeface="Times New Roman"/>
                        </a:rPr>
                        <a:t>Suspect </a:t>
                      </a:r>
                      <a:r>
                        <a:rPr lang="en-US" sz="1400" b="1" kern="1400" dirty="0" smtClean="0">
                          <a:solidFill>
                            <a:srgbClr val="FFFFFF"/>
                          </a:solidFill>
                          <a:effectLst/>
                          <a:latin typeface="Calibri"/>
                          <a:ea typeface="Times New Roman"/>
                          <a:cs typeface="Times New Roman"/>
                        </a:rPr>
                        <a:t/>
                      </a:r>
                      <a:br>
                        <a:rPr lang="en-US" sz="1400" b="1" kern="1400" dirty="0" smtClean="0">
                          <a:solidFill>
                            <a:srgbClr val="FFFFFF"/>
                          </a:solidFill>
                          <a:effectLst/>
                          <a:latin typeface="Calibri"/>
                          <a:ea typeface="Times New Roman"/>
                          <a:cs typeface="Times New Roman"/>
                        </a:rPr>
                      </a:br>
                      <a:r>
                        <a:rPr lang="en-US" sz="1400" b="1" kern="1400" dirty="0" smtClean="0">
                          <a:solidFill>
                            <a:srgbClr val="FFFFFF"/>
                          </a:solidFill>
                          <a:effectLst/>
                          <a:latin typeface="Calibri"/>
                          <a:ea typeface="Times New Roman"/>
                          <a:cs typeface="Times New Roman"/>
                        </a:rPr>
                        <a:t>Premises</a:t>
                      </a:r>
                      <a:endParaRPr lang="en-US" sz="28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kern="1400" dirty="0">
                          <a:solidFill>
                            <a:srgbClr val="FFFFFF"/>
                          </a:solidFill>
                          <a:effectLst/>
                          <a:latin typeface="Calibri"/>
                          <a:ea typeface="Times New Roman"/>
                          <a:cs typeface="Times New Roman"/>
                        </a:rPr>
                        <a:t>Contact </a:t>
                      </a:r>
                      <a:r>
                        <a:rPr lang="en-US" sz="1400" b="1" kern="1400" dirty="0" smtClean="0">
                          <a:solidFill>
                            <a:srgbClr val="FFFFFF"/>
                          </a:solidFill>
                          <a:effectLst/>
                          <a:latin typeface="Calibri"/>
                          <a:ea typeface="Times New Roman"/>
                          <a:cs typeface="Times New Roman"/>
                        </a:rPr>
                        <a:t>Premises</a:t>
                      </a:r>
                      <a:endParaRPr lang="en-US" sz="28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kern="1400" dirty="0">
                          <a:solidFill>
                            <a:srgbClr val="FFFFFF"/>
                          </a:solidFill>
                          <a:effectLst/>
                          <a:latin typeface="Calibri"/>
                          <a:ea typeface="Times New Roman"/>
                          <a:cs typeface="Times New Roman"/>
                        </a:rPr>
                        <a:t>At-Risk </a:t>
                      </a:r>
                      <a:r>
                        <a:rPr lang="en-US" sz="1400" b="1" kern="1400" dirty="0" smtClean="0">
                          <a:solidFill>
                            <a:srgbClr val="FFFFFF"/>
                          </a:solidFill>
                          <a:effectLst/>
                          <a:latin typeface="Calibri"/>
                          <a:ea typeface="Times New Roman"/>
                          <a:cs typeface="Times New Roman"/>
                        </a:rPr>
                        <a:t/>
                      </a:r>
                      <a:br>
                        <a:rPr lang="en-US" sz="1400" b="1" kern="1400" dirty="0" smtClean="0">
                          <a:solidFill>
                            <a:srgbClr val="FFFFFF"/>
                          </a:solidFill>
                          <a:effectLst/>
                          <a:latin typeface="Calibri"/>
                          <a:ea typeface="Times New Roman"/>
                          <a:cs typeface="Times New Roman"/>
                        </a:rPr>
                      </a:br>
                      <a:r>
                        <a:rPr lang="en-US" sz="1400" b="1" kern="1400" dirty="0" smtClean="0">
                          <a:solidFill>
                            <a:srgbClr val="FFFFFF"/>
                          </a:solidFill>
                          <a:effectLst/>
                          <a:latin typeface="Calibri"/>
                          <a:ea typeface="Times New Roman"/>
                          <a:cs typeface="Times New Roman"/>
                        </a:rPr>
                        <a:t>Premises</a:t>
                      </a:r>
                      <a:endParaRPr lang="en-US" sz="28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kern="1400" dirty="0">
                          <a:solidFill>
                            <a:srgbClr val="FFFFFF"/>
                          </a:solidFill>
                          <a:effectLst/>
                          <a:latin typeface="Calibri"/>
                          <a:ea typeface="Times New Roman"/>
                          <a:cs typeface="Times New Roman"/>
                        </a:rPr>
                        <a:t>Monitored Premises</a:t>
                      </a:r>
                      <a:endParaRPr lang="en-US" sz="28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r>
              <a:tr h="2188561">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Other animals or animal products (non-susceptible livestock or poultry/products) from premises </a:t>
                      </a:r>
                      <a:r>
                        <a:rPr lang="en-US" sz="1150" b="1" kern="1400" dirty="0">
                          <a:solidFill>
                            <a:srgbClr val="212120"/>
                          </a:solidFill>
                          <a:effectLst/>
                          <a:latin typeface="Calibri"/>
                          <a:ea typeface="Times New Roman"/>
                          <a:cs typeface="Times New Roman"/>
                        </a:rPr>
                        <a:t>without </a:t>
                      </a:r>
                      <a:r>
                        <a:rPr lang="en-US" sz="1150" kern="1400" dirty="0">
                          <a:solidFill>
                            <a:srgbClr val="212120"/>
                          </a:solidFill>
                          <a:effectLst/>
                          <a:latin typeface="Calibri"/>
                          <a:ea typeface="Times New Roman"/>
                          <a:cs typeface="Times New Roman"/>
                        </a:rPr>
                        <a:t>susceptible species</a:t>
                      </a:r>
                      <a:endParaRPr lang="en-US" sz="1150" dirty="0">
                        <a:effectLst/>
                        <a:latin typeface="Calibri"/>
                        <a:ea typeface="Calibri"/>
                        <a:cs typeface="Times New Roman"/>
                      </a:endParaRPr>
                    </a:p>
                  </a:txBody>
                  <a:tcPr marL="36830" marR="36830" marT="36830" marB="36830">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IC will determine movement restrictions based on FAD and characteristics of destination premises.</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IC will determine movement restrictions based on FAD and characteristics of destination premises.</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IC will determine movement restrictions based on FAD and characteristics of destination premises.</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Allowed with appropriate biosecurity measures. IC may require a permit for movement depending upon FAD and characteristics and destination premises.</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Allowed with appropriate biosecurity measures. IC may require a permit for movement depending upon FAD and characteristics and destination premises.</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r>
              <a:tr h="920584">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Equipment, vehicles, and other fomites from premises </a:t>
                      </a:r>
                      <a:r>
                        <a:rPr lang="en-US" sz="1150" b="1" kern="1400" dirty="0">
                          <a:solidFill>
                            <a:srgbClr val="212120"/>
                          </a:solidFill>
                          <a:effectLst/>
                          <a:latin typeface="Calibri"/>
                          <a:ea typeface="Times New Roman"/>
                          <a:cs typeface="Times New Roman"/>
                        </a:rPr>
                        <a:t>with </a:t>
                      </a:r>
                      <a:r>
                        <a:rPr lang="en-US" sz="1150" kern="1400" dirty="0">
                          <a:solidFill>
                            <a:srgbClr val="212120"/>
                          </a:solidFill>
                          <a:effectLst/>
                          <a:latin typeface="Calibri"/>
                          <a:ea typeface="Times New Roman"/>
                          <a:cs typeface="Times New Roman"/>
                        </a:rPr>
                        <a:t>susceptible species</a:t>
                      </a:r>
                      <a:endParaRPr lang="en-US" sz="1150" dirty="0">
                        <a:effectLst/>
                        <a:latin typeface="Calibri"/>
                        <a:ea typeface="Calibri"/>
                        <a:cs typeface="Times New Roman"/>
                      </a:endParaRPr>
                    </a:p>
                  </a:txBody>
                  <a:tcPr marL="36830" marR="36830" marT="36830" marB="36830">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kern="1400">
                          <a:solidFill>
                            <a:srgbClr val="212120"/>
                          </a:solidFill>
                          <a:effectLst/>
                          <a:latin typeface="Calibri"/>
                          <a:ea typeface="Times New Roman"/>
                          <a:cs typeface="Times New Roman"/>
                        </a:rPr>
                        <a:t>Allowed with appropriate biosecurity measures.</a:t>
                      </a:r>
                      <a:endParaRPr lang="en-US" sz="115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kern="1400">
                          <a:solidFill>
                            <a:srgbClr val="212120"/>
                          </a:solidFill>
                          <a:effectLst/>
                          <a:latin typeface="Calibri"/>
                          <a:ea typeface="Times New Roman"/>
                          <a:cs typeface="Times New Roman"/>
                        </a:rPr>
                        <a:t>Allowed with appropriate biosecurity measures.</a:t>
                      </a:r>
                      <a:endParaRPr lang="en-US" sz="115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Allowed with appropriate biosecurity measures.</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Allowed with appropriate biosecurity measures.</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Allowed with appropriate biosecurity measures.</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r>
              <a:tr h="920584">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Semen, embryos from susceptible livestock or poultry</a:t>
                      </a:r>
                      <a:endParaRPr lang="en-US" sz="1150" dirty="0">
                        <a:effectLst/>
                        <a:latin typeface="Calibri"/>
                        <a:ea typeface="Calibri"/>
                        <a:cs typeface="Times New Roman"/>
                      </a:endParaRPr>
                    </a:p>
                  </a:txBody>
                  <a:tcPr marL="36830" marR="36830" marT="36830" marB="36830">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kern="1400">
                          <a:solidFill>
                            <a:srgbClr val="212120"/>
                          </a:solidFill>
                          <a:effectLst/>
                          <a:latin typeface="Calibri"/>
                          <a:ea typeface="Times New Roman"/>
                          <a:cs typeface="Times New Roman"/>
                        </a:rPr>
                        <a:t>Prohibited.</a:t>
                      </a:r>
                      <a:endParaRPr lang="en-US" sz="115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Prohibited.</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kern="1400">
                          <a:solidFill>
                            <a:srgbClr val="212120"/>
                          </a:solidFill>
                          <a:effectLst/>
                          <a:latin typeface="Calibri"/>
                          <a:ea typeface="Times New Roman"/>
                          <a:cs typeface="Times New Roman"/>
                        </a:rPr>
                        <a:t>Prohibited.</a:t>
                      </a:r>
                      <a:endParaRPr lang="en-US" sz="115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kern="1400">
                          <a:solidFill>
                            <a:srgbClr val="212120"/>
                          </a:solidFill>
                          <a:effectLst/>
                          <a:latin typeface="Calibri"/>
                          <a:ea typeface="Times New Roman"/>
                          <a:cs typeface="Times New Roman"/>
                        </a:rPr>
                        <a:t>Allowed with appropriate biosecurity measures.</a:t>
                      </a:r>
                      <a:endParaRPr lang="en-US" sz="115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c>
                  <a:txBody>
                    <a:bodyPr/>
                    <a:lstStyle/>
                    <a:p>
                      <a:pPr marL="0" marR="10795">
                        <a:lnSpc>
                          <a:spcPct val="118000"/>
                        </a:lnSpc>
                        <a:spcBef>
                          <a:spcPts val="0"/>
                        </a:spcBef>
                        <a:spcAft>
                          <a:spcPts val="0"/>
                        </a:spcAft>
                      </a:pPr>
                      <a:r>
                        <a:rPr lang="en-US" sz="1150" kern="1400" dirty="0">
                          <a:solidFill>
                            <a:srgbClr val="212120"/>
                          </a:solidFill>
                          <a:effectLst/>
                          <a:latin typeface="Calibri"/>
                          <a:ea typeface="Times New Roman"/>
                          <a:cs typeface="Times New Roman"/>
                        </a:rPr>
                        <a:t>Allowed with appropriate biosecurity measures.</a:t>
                      </a:r>
                      <a:endParaRPr lang="en-US" sz="1150" dirty="0">
                        <a:effectLst/>
                        <a:latin typeface="Calibri"/>
                        <a:ea typeface="Calibri"/>
                        <a:cs typeface="Times New Roman"/>
                      </a:endParaRPr>
                    </a:p>
                  </a:txBody>
                  <a:tcPr marL="36830" marR="36830" marT="36830" marB="36830">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r>
            </a:tbl>
          </a:graphicData>
        </a:graphic>
      </p:graphicFrame>
      <p:sp>
        <p:nvSpPr>
          <p:cNvPr id="8"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9"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3770683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9B5F0710-240B-4192-A2C4-C527BC974480}" type="slidenum">
              <a:rPr lang="en-US" smtClean="0"/>
              <a:t>7</a:t>
            </a:fld>
            <a:endParaRPr lang="en-US"/>
          </a:p>
        </p:txBody>
      </p:sp>
      <p:sp>
        <p:nvSpPr>
          <p:cNvPr id="6" name="Title 5"/>
          <p:cNvSpPr>
            <a:spLocks noGrp="1"/>
          </p:cNvSpPr>
          <p:nvPr>
            <p:ph type="title"/>
          </p:nvPr>
        </p:nvSpPr>
        <p:spPr/>
        <p:txBody>
          <a:bodyPr>
            <a:normAutofit/>
          </a:bodyPr>
          <a:lstStyle/>
          <a:p>
            <a:r>
              <a:rPr lang="en-US" sz="3600" dirty="0" smtClean="0"/>
              <a:t>Moving Within a Control Area</a:t>
            </a:r>
            <a:endParaRPr lang="en-US" sz="3600" dirty="0"/>
          </a:p>
        </p:txBody>
      </p:sp>
      <p:graphicFrame>
        <p:nvGraphicFramePr>
          <p:cNvPr id="7" name="Table 6"/>
          <p:cNvGraphicFramePr>
            <a:graphicFrameLocks noGrp="1"/>
          </p:cNvGraphicFramePr>
          <p:nvPr>
            <p:extLst>
              <p:ext uri="{D42A27DB-BD31-4B8C-83A1-F6EECF244321}">
                <p14:modId xmlns:p14="http://schemas.microsoft.com/office/powerpoint/2010/main" val="3500149985"/>
              </p:ext>
            </p:extLst>
          </p:nvPr>
        </p:nvGraphicFramePr>
        <p:xfrm>
          <a:off x="381000" y="1290857"/>
          <a:ext cx="8458200" cy="4881343"/>
        </p:xfrm>
        <a:graphic>
          <a:graphicData uri="http://schemas.openxmlformats.org/drawingml/2006/table">
            <a:tbl>
              <a:tblPr firstRow="1" firstCol="1" bandRow="1"/>
              <a:tblGrid>
                <a:gridCol w="1426958"/>
                <a:gridCol w="1448966"/>
                <a:gridCol w="1376520"/>
                <a:gridCol w="1304070"/>
                <a:gridCol w="1521416"/>
                <a:gridCol w="1380270"/>
              </a:tblGrid>
              <a:tr h="823596">
                <a:tc>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Item Moving within a Control Area from a/an…</a:t>
                      </a:r>
                      <a:endParaRPr lang="en-US" sz="1400" b="1" dirty="0">
                        <a:effectLst/>
                        <a:latin typeface="Calibri"/>
                        <a:ea typeface="Calibri"/>
                        <a:cs typeface="Times New Roman"/>
                      </a:endParaRPr>
                    </a:p>
                  </a:txBody>
                  <a:tcPr marL="36830" marR="36830" marT="36830" marB="36830" anchor="ct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Infected </a:t>
                      </a:r>
                      <a:r>
                        <a:rPr lang="en-US" sz="1400" b="1" dirty="0" smtClean="0">
                          <a:solidFill>
                            <a:srgbClr val="FFFFFF"/>
                          </a:solidFill>
                          <a:effectLst/>
                          <a:latin typeface="Calibri"/>
                          <a:ea typeface="Calibri"/>
                          <a:cs typeface="Times New Roman"/>
                        </a:rPr>
                        <a:t/>
                      </a:r>
                      <a:br>
                        <a:rPr lang="en-US" sz="1400" b="1" dirty="0" smtClean="0">
                          <a:solidFill>
                            <a:srgbClr val="FFFFFF"/>
                          </a:solidFill>
                          <a:effectLst/>
                          <a:latin typeface="Calibri"/>
                          <a:ea typeface="Calibri"/>
                          <a:cs typeface="Times New Roman"/>
                        </a:rPr>
                      </a:br>
                      <a:r>
                        <a:rPr lang="en-US" sz="1400" b="1" dirty="0" smtClean="0">
                          <a:solidFill>
                            <a:srgbClr val="FFFFFF"/>
                          </a:solidFill>
                          <a:effectLst/>
                          <a:latin typeface="Calibri"/>
                          <a:ea typeface="Calibri"/>
                          <a:cs typeface="Times New Roman"/>
                        </a:rPr>
                        <a:t>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Suspect </a:t>
                      </a:r>
                      <a:r>
                        <a:rPr lang="en-US" sz="1400" b="1" dirty="0" smtClean="0">
                          <a:solidFill>
                            <a:srgbClr val="FFFFFF"/>
                          </a:solidFill>
                          <a:effectLst/>
                          <a:latin typeface="Calibri"/>
                          <a:ea typeface="Calibri"/>
                          <a:cs typeface="Times New Roman"/>
                        </a:rPr>
                        <a:t/>
                      </a:r>
                      <a:br>
                        <a:rPr lang="en-US" sz="1400" b="1" dirty="0" smtClean="0">
                          <a:solidFill>
                            <a:srgbClr val="FFFFFF"/>
                          </a:solidFill>
                          <a:effectLst/>
                          <a:latin typeface="Calibri"/>
                          <a:ea typeface="Calibri"/>
                          <a:cs typeface="Times New Roman"/>
                        </a:rPr>
                      </a:br>
                      <a:r>
                        <a:rPr lang="en-US" sz="1400" b="1" dirty="0" smtClean="0">
                          <a:solidFill>
                            <a:srgbClr val="FFFFFF"/>
                          </a:solidFill>
                          <a:effectLst/>
                          <a:latin typeface="Calibri"/>
                          <a:ea typeface="Calibri"/>
                          <a:cs typeface="Times New Roman"/>
                        </a:rPr>
                        <a:t>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Contact </a:t>
                      </a:r>
                      <a:r>
                        <a:rPr lang="en-US" sz="1400" b="1" dirty="0" smtClean="0">
                          <a:solidFill>
                            <a:srgbClr val="FFFFFF"/>
                          </a:solidFill>
                          <a:effectLst/>
                          <a:latin typeface="Calibri"/>
                          <a:ea typeface="Calibri"/>
                          <a:cs typeface="Times New Roman"/>
                        </a:rPr>
                        <a:t>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At-Risk </a:t>
                      </a:r>
                      <a:r>
                        <a:rPr lang="en-US" sz="1400" b="1" dirty="0" smtClean="0">
                          <a:solidFill>
                            <a:srgbClr val="FFFFFF"/>
                          </a:solidFill>
                          <a:effectLst/>
                          <a:latin typeface="Calibri"/>
                          <a:ea typeface="Calibri"/>
                          <a:cs typeface="Times New Roman"/>
                        </a:rPr>
                        <a:t/>
                      </a:r>
                      <a:br>
                        <a:rPr lang="en-US" sz="1400" b="1" dirty="0" smtClean="0">
                          <a:solidFill>
                            <a:srgbClr val="FFFFFF"/>
                          </a:solidFill>
                          <a:effectLst/>
                          <a:latin typeface="Calibri"/>
                          <a:ea typeface="Calibri"/>
                          <a:cs typeface="Times New Roman"/>
                        </a:rPr>
                      </a:br>
                      <a:r>
                        <a:rPr lang="en-US" sz="1400" b="1" dirty="0" smtClean="0">
                          <a:solidFill>
                            <a:srgbClr val="FFFFFF"/>
                          </a:solidFill>
                          <a:effectLst/>
                          <a:latin typeface="Calibri"/>
                          <a:ea typeface="Calibri"/>
                          <a:cs typeface="Times New Roman"/>
                        </a:rPr>
                        <a:t>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Monitored 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r>
              <a:tr h="1707988">
                <a:tc>
                  <a:txBody>
                    <a:bodyPr/>
                    <a:lstStyle/>
                    <a:p>
                      <a:pPr marL="0" marR="0">
                        <a:lnSpc>
                          <a:spcPct val="118000"/>
                        </a:lnSpc>
                        <a:spcBef>
                          <a:spcPts val="0"/>
                        </a:spcBef>
                        <a:spcAft>
                          <a:spcPts val="0"/>
                        </a:spcAft>
                      </a:pPr>
                      <a:r>
                        <a:rPr lang="en-US" sz="1100">
                          <a:effectLst/>
                          <a:latin typeface="Calibri"/>
                          <a:ea typeface="Calibri"/>
                          <a:cs typeface="Times New Roman"/>
                        </a:rPr>
                        <a:t>Susceptible livestock or poultry</a:t>
                      </a:r>
                    </a:p>
                  </a:txBody>
                  <a:tcPr marL="36830" marR="36830" marT="36830" marB="36830">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0">
                        <a:lnSpc>
                          <a:spcPct val="118000"/>
                        </a:lnSpc>
                        <a:spcBef>
                          <a:spcPts val="0"/>
                        </a:spcBef>
                        <a:spcAft>
                          <a:spcPts val="0"/>
                        </a:spcAft>
                      </a:pPr>
                      <a:r>
                        <a:rPr lang="en-US" sz="1100" dirty="0">
                          <a:effectLst/>
                          <a:latin typeface="Calibri"/>
                          <a:ea typeface="Calibri"/>
                          <a:cs typeface="Times New Roman"/>
                        </a:rPr>
                        <a:t>Prohibited, except under certain circumstances as determined by the IC, such as slaughter.</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0">
                        <a:lnSpc>
                          <a:spcPct val="118000"/>
                        </a:lnSpc>
                        <a:spcBef>
                          <a:spcPts val="0"/>
                        </a:spcBef>
                        <a:spcAft>
                          <a:spcPts val="0"/>
                        </a:spcAft>
                      </a:pPr>
                      <a:r>
                        <a:rPr lang="en-US" sz="1100" dirty="0">
                          <a:effectLst/>
                          <a:latin typeface="Calibri"/>
                          <a:ea typeface="Calibri"/>
                          <a:cs typeface="Times New Roman"/>
                        </a:rPr>
                        <a:t>Prohibited, except under certain circumstances as determined by the IC, such as slaughter.</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0">
                        <a:lnSpc>
                          <a:spcPct val="118000"/>
                        </a:lnSpc>
                        <a:spcBef>
                          <a:spcPts val="0"/>
                        </a:spcBef>
                        <a:spcAft>
                          <a:spcPts val="0"/>
                        </a:spcAft>
                      </a:pPr>
                      <a:r>
                        <a:rPr lang="en-US" sz="1100" dirty="0">
                          <a:effectLst/>
                          <a:latin typeface="Calibri"/>
                          <a:ea typeface="Calibri"/>
                          <a:cs typeface="Times New Roman"/>
                        </a:rPr>
                        <a:t>Prohibited, except under certain circumstances as determined by the IC, such as slaughter.</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0">
                        <a:lnSpc>
                          <a:spcPct val="118000"/>
                        </a:lnSpc>
                        <a:spcBef>
                          <a:spcPts val="0"/>
                        </a:spcBef>
                        <a:spcAft>
                          <a:spcPts val="0"/>
                        </a:spcAft>
                      </a:pPr>
                      <a:r>
                        <a:rPr lang="en-US" sz="1100">
                          <a:effectLst/>
                          <a:latin typeface="Calibri"/>
                          <a:ea typeface="Calibri"/>
                          <a:cs typeface="Times New Roman"/>
                        </a:rPr>
                        <a:t>Allowed to move by permit approved by the IC; surveillance, negative diagnostic tests, premises biosecurity, and risk-assessment may be required for permit.</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0">
                        <a:lnSpc>
                          <a:spcPct val="118000"/>
                        </a:lnSpc>
                        <a:spcBef>
                          <a:spcPts val="0"/>
                        </a:spcBef>
                        <a:spcAft>
                          <a:spcPts val="0"/>
                        </a:spcAft>
                      </a:pPr>
                      <a:r>
                        <a:rPr lang="en-US" sz="1100" dirty="0">
                          <a:effectLst/>
                          <a:latin typeface="Calibri"/>
                          <a:ea typeface="Calibri"/>
                          <a:cs typeface="Times New Roman"/>
                        </a:rPr>
                        <a:t>Allowed to move by permit approved by the IC; surveillance, negative diagnostic tests, premises biosecurity, and risk-assessment may be required for permit.</a:t>
                      </a:r>
                    </a:p>
                  </a:txBody>
                  <a:tcPr marL="36830" marR="36830" marT="36830" marB="36830">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r>
              <a:tr h="483974">
                <a:tc>
                  <a:txBody>
                    <a:bodyPr/>
                    <a:lstStyle/>
                    <a:p>
                      <a:pPr marL="0" marR="0">
                        <a:lnSpc>
                          <a:spcPct val="118000"/>
                        </a:lnSpc>
                        <a:spcBef>
                          <a:spcPts val="0"/>
                        </a:spcBef>
                        <a:spcAft>
                          <a:spcPts val="0"/>
                        </a:spcAft>
                      </a:pPr>
                      <a:r>
                        <a:rPr lang="en-US" sz="1100">
                          <a:effectLst/>
                          <a:latin typeface="Calibri"/>
                          <a:ea typeface="Calibri"/>
                          <a:cs typeface="Times New Roman"/>
                        </a:rPr>
                        <a:t>Susceptible animal products</a:t>
                      </a:r>
                    </a:p>
                  </a:txBody>
                  <a:tcPr marL="36830" marR="36830" marT="36830" marB="36830">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gridSpan="5">
                  <a:txBody>
                    <a:bodyPr/>
                    <a:lstStyle/>
                    <a:p>
                      <a:pPr marL="0" marR="0">
                        <a:lnSpc>
                          <a:spcPct val="118000"/>
                        </a:lnSpc>
                        <a:spcBef>
                          <a:spcPts val="0"/>
                        </a:spcBef>
                        <a:spcAft>
                          <a:spcPts val="0"/>
                        </a:spcAft>
                      </a:pPr>
                      <a:r>
                        <a:rPr lang="en-US" sz="1100" dirty="0">
                          <a:effectLst/>
                          <a:latin typeface="Calibri"/>
                          <a:ea typeface="Calibri"/>
                          <a:cs typeface="Times New Roman"/>
                        </a:rPr>
                        <a:t>See disease specific or COB plans for information on susceptible animal products, or guidance as determined by IC.</a:t>
                      </a:r>
                    </a:p>
                  </a:txBody>
                  <a:tcPr marL="36830" marR="36830" marT="36830" marB="36830">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860388">
                <a:tc>
                  <a:txBody>
                    <a:bodyPr/>
                    <a:lstStyle/>
                    <a:p>
                      <a:pPr marL="0" marR="0">
                        <a:lnSpc>
                          <a:spcPct val="118000"/>
                        </a:lnSpc>
                        <a:spcBef>
                          <a:spcPts val="0"/>
                        </a:spcBef>
                        <a:spcAft>
                          <a:spcPts val="0"/>
                        </a:spcAft>
                      </a:pPr>
                      <a:r>
                        <a:rPr lang="en-US" sz="1100" dirty="0">
                          <a:effectLst/>
                          <a:latin typeface="Calibri"/>
                          <a:ea typeface="Calibri"/>
                          <a:cs typeface="Times New Roman"/>
                        </a:rPr>
                        <a:t>Other animals (non-susceptible livestock or poultry) from premises </a:t>
                      </a:r>
                      <a:r>
                        <a:rPr lang="en-US" sz="1100" b="1" dirty="0">
                          <a:effectLst/>
                          <a:latin typeface="Calibri"/>
                          <a:ea typeface="Calibri"/>
                          <a:cs typeface="Times New Roman"/>
                        </a:rPr>
                        <a:t>with </a:t>
                      </a:r>
                      <a:r>
                        <a:rPr lang="en-US" sz="1100" dirty="0">
                          <a:effectLst/>
                          <a:latin typeface="Calibri"/>
                          <a:ea typeface="Calibri"/>
                          <a:cs typeface="Times New Roman"/>
                        </a:rPr>
                        <a:t>susceptible species</a:t>
                      </a:r>
                    </a:p>
                  </a:txBody>
                  <a:tcPr marL="36830" marR="36830" marT="36830" marB="36830">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c>
                  <a:txBody>
                    <a:bodyPr/>
                    <a:lstStyle/>
                    <a:p>
                      <a:pPr marL="0" marR="0">
                        <a:lnSpc>
                          <a:spcPct val="118000"/>
                        </a:lnSpc>
                        <a:spcBef>
                          <a:spcPts val="0"/>
                        </a:spcBef>
                        <a:spcAft>
                          <a:spcPts val="0"/>
                        </a:spcAft>
                      </a:pPr>
                      <a:r>
                        <a:rPr lang="en-US" sz="1100" dirty="0">
                          <a:effectLst/>
                          <a:latin typeface="Calibri"/>
                          <a:ea typeface="Calibri"/>
                          <a:cs typeface="Times New Roman"/>
                        </a:rPr>
                        <a:t>Prohibited unless specific permit granted by IC and appropriate biosecurity measures.</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c>
                  <a:txBody>
                    <a:bodyPr/>
                    <a:lstStyle/>
                    <a:p>
                      <a:pPr marL="0" marR="0">
                        <a:lnSpc>
                          <a:spcPct val="118000"/>
                        </a:lnSpc>
                        <a:spcBef>
                          <a:spcPts val="0"/>
                        </a:spcBef>
                        <a:spcAft>
                          <a:spcPts val="0"/>
                        </a:spcAft>
                      </a:pPr>
                      <a:r>
                        <a:rPr lang="en-US" sz="1100" dirty="0">
                          <a:effectLst/>
                          <a:latin typeface="Calibri"/>
                          <a:ea typeface="Calibri"/>
                          <a:cs typeface="Times New Roman"/>
                        </a:rPr>
                        <a:t>Prohibited unless specific permit granted by IC and appropriate biosecurity measures.</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c>
                  <a:txBody>
                    <a:bodyPr/>
                    <a:lstStyle/>
                    <a:p>
                      <a:pPr marL="0" marR="0">
                        <a:lnSpc>
                          <a:spcPct val="118000"/>
                        </a:lnSpc>
                        <a:spcBef>
                          <a:spcPts val="0"/>
                        </a:spcBef>
                        <a:spcAft>
                          <a:spcPts val="0"/>
                        </a:spcAft>
                      </a:pPr>
                      <a:r>
                        <a:rPr lang="en-US" sz="1100" dirty="0">
                          <a:effectLst/>
                          <a:latin typeface="Calibri"/>
                          <a:ea typeface="Calibri"/>
                          <a:cs typeface="Times New Roman"/>
                        </a:rPr>
                        <a:t>Prohibited unless specific permit granted by IC and appropriate biosecurity measures.</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c>
                  <a:txBody>
                    <a:bodyPr/>
                    <a:lstStyle/>
                    <a:p>
                      <a:pPr marL="0" marR="0">
                        <a:lnSpc>
                          <a:spcPct val="118000"/>
                        </a:lnSpc>
                        <a:spcBef>
                          <a:spcPts val="0"/>
                        </a:spcBef>
                        <a:spcAft>
                          <a:spcPts val="0"/>
                        </a:spcAft>
                      </a:pPr>
                      <a:r>
                        <a:rPr lang="en-US" sz="1100" dirty="0">
                          <a:effectLst/>
                          <a:latin typeface="Calibri"/>
                          <a:ea typeface="Calibri"/>
                          <a:cs typeface="Times New Roman"/>
                        </a:rPr>
                        <a:t>Allowed to move by permit approved by the IC; surveillance, negative diagnostic tests, premises biosecurity, and risk-assessment may be required for permit.</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c>
                  <a:txBody>
                    <a:bodyPr/>
                    <a:lstStyle/>
                    <a:p>
                      <a:pPr marL="0" marR="0">
                        <a:lnSpc>
                          <a:spcPct val="118000"/>
                        </a:lnSpc>
                        <a:spcBef>
                          <a:spcPts val="0"/>
                        </a:spcBef>
                        <a:spcAft>
                          <a:spcPts val="0"/>
                        </a:spcAft>
                      </a:pPr>
                      <a:r>
                        <a:rPr lang="en-US" sz="1100" dirty="0">
                          <a:effectLst/>
                          <a:latin typeface="Calibri"/>
                          <a:ea typeface="Calibri"/>
                          <a:cs typeface="Times New Roman"/>
                        </a:rPr>
                        <a:t>Allowed to move by permit approved by the IC; surveillance, negative diagnostic tests, premises biosecurity, and risk-assessment may be required for permit.</a:t>
                      </a:r>
                    </a:p>
                  </a:txBody>
                  <a:tcPr marL="36830" marR="36830" marT="36830" marB="36830">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r>
            </a:tbl>
          </a:graphicData>
        </a:graphic>
      </p:graphicFrame>
      <p:sp>
        <p:nvSpPr>
          <p:cNvPr id="8" name="Rectangle 7"/>
          <p:cNvSpPr>
            <a:spLocks noChangeArrowheads="1" noChangeShapeType="1"/>
          </p:cNvSpPr>
          <p:nvPr/>
        </p:nvSpPr>
        <p:spPr bwMode="auto">
          <a:xfrm>
            <a:off x="2282825" y="7885113"/>
            <a:ext cx="7043738" cy="395446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DCEDF4"/>
                  </a:outerShdw>
                </a:effectLst>
              </a14:hiddenEffects>
            </a:ext>
          </a:extLst>
        </p:spPr>
        <p:txBody>
          <a:bodyPr rot="0" vert="horz" wrap="square" lIns="0" tIns="0" rIns="0" bIns="0" anchor="t" anchorCtr="0" upright="1">
            <a:noAutofit/>
          </a:bodyPr>
          <a:lstStyle/>
          <a:p>
            <a:endParaRPr lang="en-US"/>
          </a:p>
        </p:txBody>
      </p:sp>
      <p:sp>
        <p:nvSpPr>
          <p:cNvPr id="9"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10"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5052998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9B5F0710-240B-4192-A2C4-C527BC974480}" type="slidenum">
              <a:rPr lang="en-US" smtClean="0"/>
              <a:t>8</a:t>
            </a:fld>
            <a:endParaRPr lang="en-US"/>
          </a:p>
        </p:txBody>
      </p:sp>
      <p:sp>
        <p:nvSpPr>
          <p:cNvPr id="6" name="Title 5"/>
          <p:cNvSpPr>
            <a:spLocks noGrp="1"/>
          </p:cNvSpPr>
          <p:nvPr>
            <p:ph type="title"/>
          </p:nvPr>
        </p:nvSpPr>
        <p:spPr>
          <a:xfrm>
            <a:off x="457200" y="152400"/>
            <a:ext cx="9144000" cy="838200"/>
          </a:xfrm>
        </p:spPr>
        <p:txBody>
          <a:bodyPr>
            <a:noAutofit/>
          </a:bodyPr>
          <a:lstStyle/>
          <a:p>
            <a:r>
              <a:rPr lang="en-US" sz="3600" dirty="0"/>
              <a:t>Moving Within a Control </a:t>
            </a:r>
            <a:r>
              <a:rPr lang="en-US" sz="3600" dirty="0" smtClean="0"/>
              <a:t>Area cont’d</a:t>
            </a:r>
            <a:endParaRPr lang="en-US" sz="3600" dirty="0"/>
          </a:p>
        </p:txBody>
      </p:sp>
      <p:graphicFrame>
        <p:nvGraphicFramePr>
          <p:cNvPr id="7" name="Table 6"/>
          <p:cNvGraphicFramePr>
            <a:graphicFrameLocks noGrp="1"/>
          </p:cNvGraphicFramePr>
          <p:nvPr>
            <p:extLst>
              <p:ext uri="{D42A27DB-BD31-4B8C-83A1-F6EECF244321}">
                <p14:modId xmlns:p14="http://schemas.microsoft.com/office/powerpoint/2010/main" val="2354900469"/>
              </p:ext>
            </p:extLst>
          </p:nvPr>
        </p:nvGraphicFramePr>
        <p:xfrm>
          <a:off x="381000" y="1295401"/>
          <a:ext cx="8458200" cy="4953000"/>
        </p:xfrm>
        <a:graphic>
          <a:graphicData uri="http://schemas.openxmlformats.org/drawingml/2006/table">
            <a:tbl>
              <a:tblPr firstRow="1" firstCol="1" bandRow="1"/>
              <a:tblGrid>
                <a:gridCol w="1451740"/>
                <a:gridCol w="1475553"/>
                <a:gridCol w="1401777"/>
                <a:gridCol w="1327998"/>
                <a:gridCol w="1429532"/>
                <a:gridCol w="1371600"/>
              </a:tblGrid>
              <a:tr h="848106">
                <a:tc>
                  <a:txBody>
                    <a:bodyPr/>
                    <a:lstStyle/>
                    <a:p>
                      <a:pPr marL="0" marR="0" algn="ctr">
                        <a:lnSpc>
                          <a:spcPct val="118000"/>
                        </a:lnSpc>
                        <a:spcBef>
                          <a:spcPts val="0"/>
                        </a:spcBef>
                        <a:spcAft>
                          <a:spcPts val="600"/>
                        </a:spcAft>
                      </a:pPr>
                      <a:r>
                        <a:rPr lang="en-US" sz="1400" b="1" dirty="0" smtClean="0">
                          <a:solidFill>
                            <a:srgbClr val="FFFFFF"/>
                          </a:solidFill>
                          <a:effectLst/>
                          <a:latin typeface="Calibri"/>
                          <a:ea typeface="Calibri"/>
                          <a:cs typeface="Times New Roman"/>
                        </a:rPr>
                        <a:t>Item Moving within a Control Area from a/an…</a:t>
                      </a:r>
                      <a:endParaRPr lang="en-US" sz="1400" b="1" dirty="0">
                        <a:effectLst/>
                        <a:latin typeface="Calibri"/>
                        <a:ea typeface="Calibri"/>
                        <a:cs typeface="Times New Roman"/>
                      </a:endParaRPr>
                    </a:p>
                  </a:txBody>
                  <a:tcPr marL="36830" marR="36830" marT="36830" marB="36830" anchor="ct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smtClean="0">
                          <a:solidFill>
                            <a:srgbClr val="FFFFFF"/>
                          </a:solidFill>
                          <a:effectLst/>
                          <a:latin typeface="Calibri"/>
                          <a:ea typeface="Calibri"/>
                          <a:cs typeface="Times New Roman"/>
                        </a:rPr>
                        <a:t>Infected </a:t>
                      </a:r>
                      <a:br>
                        <a:rPr lang="en-US" sz="1400" b="1" dirty="0" smtClean="0">
                          <a:solidFill>
                            <a:srgbClr val="FFFFFF"/>
                          </a:solidFill>
                          <a:effectLst/>
                          <a:latin typeface="Calibri"/>
                          <a:ea typeface="Calibri"/>
                          <a:cs typeface="Times New Roman"/>
                        </a:rPr>
                      </a:br>
                      <a:r>
                        <a:rPr lang="en-US" sz="1400" b="1" dirty="0" smtClean="0">
                          <a:solidFill>
                            <a:srgbClr val="FFFFFF"/>
                          </a:solidFill>
                          <a:effectLst/>
                          <a:latin typeface="Calibri"/>
                          <a:ea typeface="Calibri"/>
                          <a:cs typeface="Times New Roman"/>
                        </a:rPr>
                        <a:t>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smtClean="0">
                          <a:solidFill>
                            <a:srgbClr val="FFFFFF"/>
                          </a:solidFill>
                          <a:effectLst/>
                          <a:latin typeface="Calibri"/>
                          <a:ea typeface="Calibri"/>
                          <a:cs typeface="Times New Roman"/>
                        </a:rPr>
                        <a:t>Suspect </a:t>
                      </a:r>
                      <a:br>
                        <a:rPr lang="en-US" sz="1400" b="1" dirty="0" smtClean="0">
                          <a:solidFill>
                            <a:srgbClr val="FFFFFF"/>
                          </a:solidFill>
                          <a:effectLst/>
                          <a:latin typeface="Calibri"/>
                          <a:ea typeface="Calibri"/>
                          <a:cs typeface="Times New Roman"/>
                        </a:rPr>
                      </a:br>
                      <a:r>
                        <a:rPr lang="en-US" sz="1400" b="1" dirty="0" smtClean="0">
                          <a:solidFill>
                            <a:srgbClr val="FFFFFF"/>
                          </a:solidFill>
                          <a:effectLst/>
                          <a:latin typeface="Calibri"/>
                          <a:ea typeface="Calibri"/>
                          <a:cs typeface="Times New Roman"/>
                        </a:rPr>
                        <a:t>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smtClean="0">
                          <a:solidFill>
                            <a:srgbClr val="FFFFFF"/>
                          </a:solidFill>
                          <a:effectLst/>
                          <a:latin typeface="Calibri"/>
                          <a:ea typeface="Calibri"/>
                          <a:cs typeface="Times New Roman"/>
                        </a:rPr>
                        <a:t>Contact 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smtClean="0">
                          <a:solidFill>
                            <a:srgbClr val="FFFFFF"/>
                          </a:solidFill>
                          <a:effectLst/>
                          <a:latin typeface="Calibri"/>
                          <a:ea typeface="Calibri"/>
                          <a:cs typeface="Times New Roman"/>
                        </a:rPr>
                        <a:t>At-Risk </a:t>
                      </a:r>
                      <a:br>
                        <a:rPr lang="en-US" sz="1400" b="1" dirty="0" smtClean="0">
                          <a:solidFill>
                            <a:srgbClr val="FFFFFF"/>
                          </a:solidFill>
                          <a:effectLst/>
                          <a:latin typeface="Calibri"/>
                          <a:ea typeface="Calibri"/>
                          <a:cs typeface="Times New Roman"/>
                        </a:rPr>
                      </a:br>
                      <a:r>
                        <a:rPr lang="en-US" sz="1400" b="1" dirty="0" smtClean="0">
                          <a:solidFill>
                            <a:srgbClr val="FFFFFF"/>
                          </a:solidFill>
                          <a:effectLst/>
                          <a:latin typeface="Calibri"/>
                          <a:ea typeface="Calibri"/>
                          <a:cs typeface="Times New Roman"/>
                        </a:rPr>
                        <a:t>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smtClean="0">
                          <a:solidFill>
                            <a:srgbClr val="FFFFFF"/>
                          </a:solidFill>
                          <a:effectLst/>
                          <a:latin typeface="Calibri"/>
                          <a:ea typeface="Calibri"/>
                          <a:cs typeface="Times New Roman"/>
                        </a:rPr>
                        <a:t>Monitored 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r>
              <a:tr h="882584">
                <a:tc>
                  <a:txBody>
                    <a:bodyPr/>
                    <a:lstStyle/>
                    <a:p>
                      <a:pPr marL="0" marR="0">
                        <a:lnSpc>
                          <a:spcPct val="118000"/>
                        </a:lnSpc>
                        <a:spcBef>
                          <a:spcPts val="0"/>
                        </a:spcBef>
                        <a:spcAft>
                          <a:spcPts val="0"/>
                        </a:spcAft>
                      </a:pPr>
                      <a:r>
                        <a:rPr lang="en-US" sz="1200" dirty="0">
                          <a:effectLst/>
                          <a:latin typeface="Calibri"/>
                          <a:ea typeface="Calibri"/>
                          <a:cs typeface="Times New Roman"/>
                        </a:rPr>
                        <a:t>Other animals or animal products (non-susceptible livestock or poultry/products) from premises </a:t>
                      </a:r>
                      <a:r>
                        <a:rPr lang="en-US" sz="1200" b="1" dirty="0">
                          <a:effectLst/>
                          <a:latin typeface="Calibri"/>
                          <a:ea typeface="Calibri"/>
                          <a:cs typeface="Times New Roman"/>
                        </a:rPr>
                        <a:t>without </a:t>
                      </a:r>
                      <a:r>
                        <a:rPr lang="en-US" sz="1200" dirty="0">
                          <a:effectLst/>
                          <a:latin typeface="Calibri"/>
                          <a:ea typeface="Calibri"/>
                          <a:cs typeface="Times New Roman"/>
                        </a:rPr>
                        <a:t>susceptible species</a:t>
                      </a:r>
                    </a:p>
                  </a:txBody>
                  <a:tcPr marL="36830" marR="36830" marT="36830" marB="36830">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a:txBody>
                    <a:bodyPr/>
                    <a:lstStyle/>
                    <a:p>
                      <a:pPr marL="0" marR="0">
                        <a:lnSpc>
                          <a:spcPct val="118000"/>
                        </a:lnSpc>
                        <a:spcBef>
                          <a:spcPts val="0"/>
                        </a:spcBef>
                        <a:spcAft>
                          <a:spcPts val="0"/>
                        </a:spcAft>
                      </a:pPr>
                      <a:r>
                        <a:rPr lang="en-US" sz="1200" dirty="0">
                          <a:effectLst/>
                          <a:latin typeface="Calibri"/>
                          <a:ea typeface="Calibri"/>
                          <a:cs typeface="Times New Roman"/>
                        </a:rPr>
                        <a:t>n/a (Infected Premises have susceptible species)</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a:txBody>
                    <a:bodyPr/>
                    <a:lstStyle/>
                    <a:p>
                      <a:pPr marL="0" marR="0">
                        <a:lnSpc>
                          <a:spcPct val="118000"/>
                        </a:lnSpc>
                        <a:spcBef>
                          <a:spcPts val="0"/>
                        </a:spcBef>
                        <a:spcAft>
                          <a:spcPts val="0"/>
                        </a:spcAft>
                      </a:pPr>
                      <a:r>
                        <a:rPr lang="en-US" sz="1200" dirty="0">
                          <a:effectLst/>
                          <a:latin typeface="Calibri"/>
                          <a:ea typeface="Calibri"/>
                          <a:cs typeface="Times New Roman"/>
                        </a:rPr>
                        <a:t>n/a (Suspect Premises have susceptible species)</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a:txBody>
                    <a:bodyPr/>
                    <a:lstStyle/>
                    <a:p>
                      <a:pPr marL="0" marR="0">
                        <a:lnSpc>
                          <a:spcPct val="118000"/>
                        </a:lnSpc>
                        <a:spcBef>
                          <a:spcPts val="0"/>
                        </a:spcBef>
                        <a:spcAft>
                          <a:spcPts val="0"/>
                        </a:spcAft>
                      </a:pPr>
                      <a:r>
                        <a:rPr lang="en-US" sz="1200" dirty="0">
                          <a:effectLst/>
                          <a:latin typeface="Calibri"/>
                          <a:ea typeface="Calibri"/>
                          <a:cs typeface="Times New Roman"/>
                        </a:rPr>
                        <a:t>n/a (Contact Premises have susceptible species)</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a:txBody>
                    <a:bodyPr/>
                    <a:lstStyle/>
                    <a:p>
                      <a:pPr marL="0" marR="0">
                        <a:lnSpc>
                          <a:spcPct val="118000"/>
                        </a:lnSpc>
                        <a:spcBef>
                          <a:spcPts val="0"/>
                        </a:spcBef>
                        <a:spcAft>
                          <a:spcPts val="0"/>
                        </a:spcAft>
                      </a:pPr>
                      <a:r>
                        <a:rPr lang="en-US" sz="1200" dirty="0">
                          <a:effectLst/>
                          <a:latin typeface="Calibri"/>
                          <a:ea typeface="Calibri"/>
                          <a:cs typeface="Times New Roman"/>
                        </a:rPr>
                        <a:t>n/a (At-Risk Premises have susceptible species)</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a:txBody>
                    <a:bodyPr/>
                    <a:lstStyle/>
                    <a:p>
                      <a:pPr marL="0" marR="0">
                        <a:lnSpc>
                          <a:spcPct val="118000"/>
                        </a:lnSpc>
                        <a:spcBef>
                          <a:spcPts val="0"/>
                        </a:spcBef>
                        <a:spcAft>
                          <a:spcPts val="0"/>
                        </a:spcAft>
                      </a:pPr>
                      <a:r>
                        <a:rPr lang="en-US" sz="1200" dirty="0">
                          <a:effectLst/>
                          <a:latin typeface="Calibri"/>
                          <a:ea typeface="Calibri"/>
                          <a:cs typeface="Times New Roman"/>
                        </a:rPr>
                        <a:t>n/a (Monitored Premises have susceptible species)</a:t>
                      </a:r>
                    </a:p>
                  </a:txBody>
                  <a:tcPr marL="36830" marR="36830" marT="36830" marB="36830">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r>
              <a:tr h="614536">
                <a:tc>
                  <a:txBody>
                    <a:bodyPr/>
                    <a:lstStyle/>
                    <a:p>
                      <a:pPr marL="0" marR="0">
                        <a:lnSpc>
                          <a:spcPct val="118000"/>
                        </a:lnSpc>
                        <a:spcBef>
                          <a:spcPts val="0"/>
                        </a:spcBef>
                        <a:spcAft>
                          <a:spcPts val="0"/>
                        </a:spcAft>
                      </a:pPr>
                      <a:r>
                        <a:rPr lang="en-US" sz="1200" dirty="0">
                          <a:effectLst/>
                          <a:latin typeface="Calibri"/>
                          <a:ea typeface="Calibri"/>
                          <a:cs typeface="Times New Roman"/>
                        </a:rPr>
                        <a:t>Equipment, vehicles, and other fomites from premises </a:t>
                      </a:r>
                      <a:r>
                        <a:rPr lang="en-US" sz="1200" b="1" dirty="0">
                          <a:effectLst/>
                          <a:latin typeface="Calibri"/>
                          <a:ea typeface="Calibri"/>
                          <a:cs typeface="Times New Roman"/>
                        </a:rPr>
                        <a:t>with </a:t>
                      </a:r>
                      <a:r>
                        <a:rPr lang="en-US" sz="1200" dirty="0">
                          <a:effectLst/>
                          <a:latin typeface="Calibri"/>
                          <a:ea typeface="Calibri"/>
                          <a:cs typeface="Times New Roman"/>
                        </a:rPr>
                        <a:t>susceptible species</a:t>
                      </a:r>
                    </a:p>
                  </a:txBody>
                  <a:tcPr marL="36830" marR="36830" marT="36830" marB="36830">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0">
                        <a:lnSpc>
                          <a:spcPct val="118000"/>
                        </a:lnSpc>
                        <a:spcBef>
                          <a:spcPts val="0"/>
                        </a:spcBef>
                        <a:spcAft>
                          <a:spcPts val="0"/>
                        </a:spcAft>
                      </a:pPr>
                      <a:r>
                        <a:rPr lang="en-US" sz="1200">
                          <a:effectLst/>
                          <a:latin typeface="Calibri"/>
                          <a:ea typeface="Calibri"/>
                          <a:cs typeface="Times New Roman"/>
                        </a:rPr>
                        <a:t>Prohibited unless specific permit granted by IC and appropriate biosecurity measures.</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0">
                        <a:lnSpc>
                          <a:spcPct val="118000"/>
                        </a:lnSpc>
                        <a:spcBef>
                          <a:spcPts val="0"/>
                        </a:spcBef>
                        <a:spcAft>
                          <a:spcPts val="0"/>
                        </a:spcAft>
                      </a:pPr>
                      <a:r>
                        <a:rPr lang="en-US" sz="1200">
                          <a:effectLst/>
                          <a:latin typeface="Calibri"/>
                          <a:ea typeface="Calibri"/>
                          <a:cs typeface="Times New Roman"/>
                        </a:rPr>
                        <a:t>Prohibited unless specific permit granted by IC and appropriate biosecurity measures.</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0">
                        <a:lnSpc>
                          <a:spcPct val="118000"/>
                        </a:lnSpc>
                        <a:spcBef>
                          <a:spcPts val="0"/>
                        </a:spcBef>
                        <a:spcAft>
                          <a:spcPts val="0"/>
                        </a:spcAft>
                      </a:pPr>
                      <a:r>
                        <a:rPr lang="en-US" sz="1200">
                          <a:effectLst/>
                          <a:latin typeface="Calibri"/>
                          <a:ea typeface="Calibri"/>
                          <a:cs typeface="Times New Roman"/>
                        </a:rPr>
                        <a:t>Prohibited unless specific permit granted by IC and appropriate biosecurity measures.</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0">
                        <a:lnSpc>
                          <a:spcPct val="118000"/>
                        </a:lnSpc>
                        <a:spcBef>
                          <a:spcPts val="0"/>
                        </a:spcBef>
                        <a:spcAft>
                          <a:spcPts val="0"/>
                        </a:spcAft>
                      </a:pPr>
                      <a:r>
                        <a:rPr lang="en-US" sz="1200" dirty="0">
                          <a:effectLst/>
                          <a:latin typeface="Calibri"/>
                          <a:ea typeface="Calibri"/>
                          <a:cs typeface="Times New Roman"/>
                        </a:rPr>
                        <a:t>Allowed by permit approved by IC and appropriate biosecurity measures.</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0">
                        <a:lnSpc>
                          <a:spcPct val="118000"/>
                        </a:lnSpc>
                        <a:spcBef>
                          <a:spcPts val="0"/>
                        </a:spcBef>
                        <a:spcAft>
                          <a:spcPts val="0"/>
                        </a:spcAft>
                      </a:pPr>
                      <a:r>
                        <a:rPr lang="en-US" sz="1200" dirty="0">
                          <a:effectLst/>
                          <a:latin typeface="Calibri"/>
                          <a:ea typeface="Calibri"/>
                          <a:cs typeface="Times New Roman"/>
                        </a:rPr>
                        <a:t>Allowed by permit approved by IC and appropriate biosecurity measures.</a:t>
                      </a:r>
                    </a:p>
                  </a:txBody>
                  <a:tcPr marL="36830" marR="36830" marT="36830" marB="36830">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r>
              <a:tr h="614536">
                <a:tc>
                  <a:txBody>
                    <a:bodyPr/>
                    <a:lstStyle/>
                    <a:p>
                      <a:pPr marL="0" marR="0">
                        <a:lnSpc>
                          <a:spcPct val="118000"/>
                        </a:lnSpc>
                        <a:spcBef>
                          <a:spcPts val="0"/>
                        </a:spcBef>
                        <a:spcAft>
                          <a:spcPts val="0"/>
                        </a:spcAft>
                      </a:pPr>
                      <a:r>
                        <a:rPr lang="en-US" sz="1200">
                          <a:effectLst/>
                          <a:latin typeface="Calibri"/>
                          <a:ea typeface="Calibri"/>
                          <a:cs typeface="Times New Roman"/>
                        </a:rPr>
                        <a:t>Semen, embryos from susceptible livestock or poultry</a:t>
                      </a:r>
                    </a:p>
                  </a:txBody>
                  <a:tcPr marL="36830" marR="36830" marT="36830" marB="36830">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c>
                  <a:txBody>
                    <a:bodyPr/>
                    <a:lstStyle/>
                    <a:p>
                      <a:pPr marL="0" marR="0">
                        <a:lnSpc>
                          <a:spcPct val="118000"/>
                        </a:lnSpc>
                        <a:spcBef>
                          <a:spcPts val="0"/>
                        </a:spcBef>
                        <a:spcAft>
                          <a:spcPts val="0"/>
                        </a:spcAft>
                      </a:pPr>
                      <a:r>
                        <a:rPr lang="en-US" sz="1200">
                          <a:effectLst/>
                          <a:latin typeface="Calibri"/>
                          <a:ea typeface="Calibri"/>
                          <a:cs typeface="Times New Roman"/>
                        </a:rPr>
                        <a:t>Prohibited.</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c>
                  <a:txBody>
                    <a:bodyPr/>
                    <a:lstStyle/>
                    <a:p>
                      <a:pPr marL="0" marR="0">
                        <a:lnSpc>
                          <a:spcPct val="118000"/>
                        </a:lnSpc>
                        <a:spcBef>
                          <a:spcPts val="0"/>
                        </a:spcBef>
                        <a:spcAft>
                          <a:spcPts val="0"/>
                        </a:spcAft>
                      </a:pPr>
                      <a:r>
                        <a:rPr lang="en-US" sz="1200">
                          <a:effectLst/>
                          <a:latin typeface="Calibri"/>
                          <a:ea typeface="Calibri"/>
                          <a:cs typeface="Times New Roman"/>
                        </a:rPr>
                        <a:t>Prohibited.</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c>
                  <a:txBody>
                    <a:bodyPr/>
                    <a:lstStyle/>
                    <a:p>
                      <a:pPr marL="0" marR="0">
                        <a:lnSpc>
                          <a:spcPct val="118000"/>
                        </a:lnSpc>
                        <a:spcBef>
                          <a:spcPts val="0"/>
                        </a:spcBef>
                        <a:spcAft>
                          <a:spcPts val="0"/>
                        </a:spcAft>
                      </a:pPr>
                      <a:r>
                        <a:rPr lang="en-US" sz="1200" dirty="0">
                          <a:effectLst/>
                          <a:latin typeface="Calibri"/>
                          <a:ea typeface="Calibri"/>
                          <a:cs typeface="Times New Roman"/>
                        </a:rPr>
                        <a:t>Prohibited.</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c>
                  <a:txBody>
                    <a:bodyPr/>
                    <a:lstStyle/>
                    <a:p>
                      <a:pPr marL="0" marR="0">
                        <a:lnSpc>
                          <a:spcPct val="118000"/>
                        </a:lnSpc>
                        <a:spcBef>
                          <a:spcPts val="0"/>
                        </a:spcBef>
                        <a:spcAft>
                          <a:spcPts val="0"/>
                        </a:spcAft>
                      </a:pPr>
                      <a:r>
                        <a:rPr lang="en-US" sz="1200">
                          <a:effectLst/>
                          <a:latin typeface="Calibri"/>
                          <a:ea typeface="Calibri"/>
                          <a:cs typeface="Times New Roman"/>
                        </a:rPr>
                        <a:t>Allowed by permit approved by IC and appropriate biosecurity measures.</a:t>
                      </a:r>
                    </a:p>
                  </a:txBody>
                  <a:tcPr marL="36830" marR="36830" marT="36830" marB="3683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c>
                  <a:txBody>
                    <a:bodyPr/>
                    <a:lstStyle/>
                    <a:p>
                      <a:pPr marL="0" marR="0">
                        <a:lnSpc>
                          <a:spcPct val="118000"/>
                        </a:lnSpc>
                        <a:spcBef>
                          <a:spcPts val="0"/>
                        </a:spcBef>
                        <a:spcAft>
                          <a:spcPts val="0"/>
                        </a:spcAft>
                      </a:pPr>
                      <a:r>
                        <a:rPr lang="en-US" sz="1200" dirty="0">
                          <a:effectLst/>
                          <a:latin typeface="Calibri"/>
                          <a:ea typeface="Calibri"/>
                          <a:cs typeface="Times New Roman"/>
                        </a:rPr>
                        <a:t>Allowed by permit approved by IC and appropriate biosecurity measures.</a:t>
                      </a:r>
                    </a:p>
                  </a:txBody>
                  <a:tcPr marL="36830" marR="36830" marT="36830" marB="36830">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AEDF0"/>
                    </a:solidFill>
                  </a:tcPr>
                </a:tc>
              </a:tr>
            </a:tbl>
          </a:graphicData>
        </a:graphic>
      </p:graphicFrame>
      <p:sp>
        <p:nvSpPr>
          <p:cNvPr id="8"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9"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31736692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9B5F0710-240B-4192-A2C4-C527BC974480}" type="slidenum">
              <a:rPr lang="en-US" smtClean="0"/>
              <a:t>9</a:t>
            </a:fld>
            <a:endParaRPr lang="en-US"/>
          </a:p>
        </p:txBody>
      </p:sp>
      <p:sp>
        <p:nvSpPr>
          <p:cNvPr id="6" name="Title 5"/>
          <p:cNvSpPr>
            <a:spLocks noGrp="1"/>
          </p:cNvSpPr>
          <p:nvPr>
            <p:ph type="title"/>
          </p:nvPr>
        </p:nvSpPr>
        <p:spPr>
          <a:xfrm>
            <a:off x="457200" y="152400"/>
            <a:ext cx="8229600" cy="838200"/>
          </a:xfrm>
        </p:spPr>
        <p:txBody>
          <a:bodyPr>
            <a:normAutofit/>
          </a:bodyPr>
          <a:lstStyle/>
          <a:p>
            <a:r>
              <a:rPr lang="en-US" sz="3600" dirty="0" smtClean="0"/>
              <a:t>Movement Out of Control Area</a:t>
            </a:r>
            <a:endParaRPr lang="en-US" sz="3600" dirty="0"/>
          </a:p>
        </p:txBody>
      </p:sp>
      <p:graphicFrame>
        <p:nvGraphicFramePr>
          <p:cNvPr id="7" name="Table 6"/>
          <p:cNvGraphicFramePr>
            <a:graphicFrameLocks noGrp="1"/>
          </p:cNvGraphicFramePr>
          <p:nvPr>
            <p:extLst>
              <p:ext uri="{D42A27DB-BD31-4B8C-83A1-F6EECF244321}">
                <p14:modId xmlns:p14="http://schemas.microsoft.com/office/powerpoint/2010/main" val="3814532116"/>
              </p:ext>
            </p:extLst>
          </p:nvPr>
        </p:nvGraphicFramePr>
        <p:xfrm>
          <a:off x="304800" y="1219201"/>
          <a:ext cx="8534399" cy="5129213"/>
        </p:xfrm>
        <a:graphic>
          <a:graphicData uri="http://schemas.openxmlformats.org/drawingml/2006/table">
            <a:tbl>
              <a:tblPr firstRow="1" firstCol="1" bandRow="1"/>
              <a:tblGrid>
                <a:gridCol w="1387935"/>
                <a:gridCol w="1488847"/>
                <a:gridCol w="1414405"/>
                <a:gridCol w="1339962"/>
                <a:gridCol w="1455451"/>
                <a:gridCol w="107837"/>
                <a:gridCol w="1339962"/>
              </a:tblGrid>
              <a:tr h="812829">
                <a:tc>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Item Moving  out of a Control Area from a/an…</a:t>
                      </a:r>
                      <a:endParaRPr lang="en-US" sz="1400" b="1" dirty="0">
                        <a:effectLst/>
                        <a:latin typeface="Calibri"/>
                        <a:ea typeface="Calibri"/>
                        <a:cs typeface="Times New Roman"/>
                      </a:endParaRPr>
                    </a:p>
                  </a:txBody>
                  <a:tcPr marL="36830" marR="36830" marT="36830" marB="36830" anchor="ct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Infected </a:t>
                      </a:r>
                      <a:r>
                        <a:rPr lang="en-US" sz="1400" b="1" dirty="0" smtClean="0">
                          <a:solidFill>
                            <a:srgbClr val="FFFFFF"/>
                          </a:solidFill>
                          <a:effectLst/>
                          <a:latin typeface="Calibri"/>
                          <a:ea typeface="Calibri"/>
                          <a:cs typeface="Times New Roman"/>
                        </a:rPr>
                        <a:t/>
                      </a:r>
                      <a:br>
                        <a:rPr lang="en-US" sz="1400" b="1" dirty="0" smtClean="0">
                          <a:solidFill>
                            <a:srgbClr val="FFFFFF"/>
                          </a:solidFill>
                          <a:effectLst/>
                          <a:latin typeface="Calibri"/>
                          <a:ea typeface="Calibri"/>
                          <a:cs typeface="Times New Roman"/>
                        </a:rPr>
                      </a:br>
                      <a:r>
                        <a:rPr lang="en-US" sz="1400" b="1" dirty="0" smtClean="0">
                          <a:solidFill>
                            <a:srgbClr val="FFFFFF"/>
                          </a:solidFill>
                          <a:effectLst/>
                          <a:latin typeface="Calibri"/>
                          <a:ea typeface="Calibri"/>
                          <a:cs typeface="Times New Roman"/>
                        </a:rPr>
                        <a:t>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Suspect </a:t>
                      </a:r>
                      <a:r>
                        <a:rPr lang="en-US" sz="1400" b="1" dirty="0" smtClean="0">
                          <a:solidFill>
                            <a:srgbClr val="FFFFFF"/>
                          </a:solidFill>
                          <a:effectLst/>
                          <a:latin typeface="Calibri"/>
                          <a:ea typeface="Calibri"/>
                          <a:cs typeface="Times New Roman"/>
                        </a:rPr>
                        <a:t/>
                      </a:r>
                      <a:br>
                        <a:rPr lang="en-US" sz="1400" b="1" dirty="0" smtClean="0">
                          <a:solidFill>
                            <a:srgbClr val="FFFFFF"/>
                          </a:solidFill>
                          <a:effectLst/>
                          <a:latin typeface="Calibri"/>
                          <a:ea typeface="Calibri"/>
                          <a:cs typeface="Times New Roman"/>
                        </a:rPr>
                      </a:br>
                      <a:r>
                        <a:rPr lang="en-US" sz="1400" b="1" dirty="0" smtClean="0">
                          <a:solidFill>
                            <a:srgbClr val="FFFFFF"/>
                          </a:solidFill>
                          <a:effectLst/>
                          <a:latin typeface="Calibri"/>
                          <a:ea typeface="Calibri"/>
                          <a:cs typeface="Times New Roman"/>
                        </a:rPr>
                        <a:t>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Contact </a:t>
                      </a:r>
                      <a:r>
                        <a:rPr lang="en-US" sz="1400" b="1" dirty="0" smtClean="0">
                          <a:solidFill>
                            <a:srgbClr val="FFFFFF"/>
                          </a:solidFill>
                          <a:effectLst/>
                          <a:latin typeface="Calibri"/>
                          <a:ea typeface="Calibri"/>
                          <a:cs typeface="Times New Roman"/>
                        </a:rPr>
                        <a:t/>
                      </a:r>
                      <a:br>
                        <a:rPr lang="en-US" sz="1400" b="1" dirty="0" smtClean="0">
                          <a:solidFill>
                            <a:srgbClr val="FFFFFF"/>
                          </a:solidFill>
                          <a:effectLst/>
                          <a:latin typeface="Calibri"/>
                          <a:ea typeface="Calibri"/>
                          <a:cs typeface="Times New Roman"/>
                        </a:rPr>
                      </a:br>
                      <a:r>
                        <a:rPr lang="en-US" sz="1400" b="1" dirty="0" smtClean="0">
                          <a:solidFill>
                            <a:srgbClr val="FFFFFF"/>
                          </a:solidFill>
                          <a:effectLst/>
                          <a:latin typeface="Calibri"/>
                          <a:ea typeface="Calibri"/>
                          <a:cs typeface="Times New Roman"/>
                        </a:rPr>
                        <a:t>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At-Risk </a:t>
                      </a:r>
                      <a:r>
                        <a:rPr lang="en-US" sz="1400" b="1" dirty="0" smtClean="0">
                          <a:solidFill>
                            <a:srgbClr val="FFFFFF"/>
                          </a:solidFill>
                          <a:effectLst/>
                          <a:latin typeface="Calibri"/>
                          <a:ea typeface="Calibri"/>
                          <a:cs typeface="Times New Roman"/>
                        </a:rPr>
                        <a:t/>
                      </a:r>
                      <a:br>
                        <a:rPr lang="en-US" sz="1400" b="1" dirty="0" smtClean="0">
                          <a:solidFill>
                            <a:srgbClr val="FFFFFF"/>
                          </a:solidFill>
                          <a:effectLst/>
                          <a:latin typeface="Calibri"/>
                          <a:ea typeface="Calibri"/>
                          <a:cs typeface="Times New Roman"/>
                        </a:rPr>
                      </a:br>
                      <a:r>
                        <a:rPr lang="en-US" sz="1400" b="1" dirty="0" smtClean="0">
                          <a:solidFill>
                            <a:srgbClr val="FFFFFF"/>
                          </a:solidFill>
                          <a:effectLst/>
                          <a:latin typeface="Calibri"/>
                          <a:ea typeface="Calibri"/>
                          <a:cs typeface="Times New Roman"/>
                        </a:rPr>
                        <a:t>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gridSpan="2">
                  <a:txBody>
                    <a:bodyPr/>
                    <a:lstStyle/>
                    <a:p>
                      <a:pPr marL="0" marR="0" algn="ctr">
                        <a:lnSpc>
                          <a:spcPct val="118000"/>
                        </a:lnSpc>
                        <a:spcBef>
                          <a:spcPts val="0"/>
                        </a:spcBef>
                        <a:spcAft>
                          <a:spcPts val="600"/>
                        </a:spcAft>
                      </a:pPr>
                      <a:r>
                        <a:rPr lang="en-US" sz="1400" b="1" dirty="0">
                          <a:solidFill>
                            <a:srgbClr val="FFFFFF"/>
                          </a:solidFill>
                          <a:effectLst/>
                          <a:latin typeface="Calibri"/>
                          <a:ea typeface="Calibri"/>
                          <a:cs typeface="Times New Roman"/>
                        </a:rPr>
                        <a:t>Monitored </a:t>
                      </a:r>
                      <a:r>
                        <a:rPr lang="en-US" sz="1400" b="1" dirty="0" smtClean="0">
                          <a:solidFill>
                            <a:srgbClr val="FFFFFF"/>
                          </a:solidFill>
                          <a:effectLst/>
                          <a:latin typeface="Calibri"/>
                          <a:ea typeface="Calibri"/>
                          <a:cs typeface="Times New Roman"/>
                        </a:rPr>
                        <a:t>Premises</a:t>
                      </a: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c hMerge="1">
                  <a:txBody>
                    <a:bodyPr/>
                    <a:lstStyle/>
                    <a:p>
                      <a:pPr marL="0" marR="0" algn="ctr">
                        <a:lnSpc>
                          <a:spcPct val="118000"/>
                        </a:lnSpc>
                        <a:spcBef>
                          <a:spcPts val="0"/>
                        </a:spcBef>
                        <a:spcAft>
                          <a:spcPts val="600"/>
                        </a:spcAft>
                      </a:pPr>
                      <a:endParaRPr lang="en-US" sz="1400" b="1" dirty="0">
                        <a:effectLst/>
                        <a:latin typeface="Calibri"/>
                        <a:ea typeface="Calibri"/>
                        <a:cs typeface="Times New Roman"/>
                      </a:endParaRPr>
                    </a:p>
                  </a:txBody>
                  <a:tcPr marL="36830" marR="36830" marT="36830" marB="36830" anchor="ct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0843A"/>
                    </a:solidFill>
                  </a:tcPr>
                </a:tc>
              </a:tr>
              <a:tr h="1675839">
                <a:tc>
                  <a:txBody>
                    <a:bodyPr/>
                    <a:lstStyle/>
                    <a:p>
                      <a:pPr marL="0" marR="10795">
                        <a:lnSpc>
                          <a:spcPct val="118000"/>
                        </a:lnSpc>
                        <a:spcBef>
                          <a:spcPts val="0"/>
                        </a:spcBef>
                        <a:spcAft>
                          <a:spcPts val="0"/>
                        </a:spcAft>
                      </a:pPr>
                      <a:r>
                        <a:rPr lang="en-US" sz="1150" dirty="0">
                          <a:effectLst/>
                          <a:latin typeface="Calibri"/>
                          <a:ea typeface="Calibri"/>
                          <a:cs typeface="Times New Roman"/>
                        </a:rPr>
                        <a:t>Susceptible livestock or poultry</a:t>
                      </a:r>
                    </a:p>
                  </a:txBody>
                  <a:tcPr marL="27305" marR="27305" marT="27305" marB="27305">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Prohibited, except under certain circumstances as determined by the IC.</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Prohibited, except under certain circumstances as determined by the IC.</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Prohibited, except under certain circumstances as determined by the IC.</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At-Risk Premises must become Monitored Premises to move susceptible livestock or poultry out of a Control Area.</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gridSpan="2">
                  <a:txBody>
                    <a:bodyPr/>
                    <a:lstStyle/>
                    <a:p>
                      <a:pPr marL="0" marR="10795">
                        <a:lnSpc>
                          <a:spcPct val="118000"/>
                        </a:lnSpc>
                        <a:spcBef>
                          <a:spcPts val="0"/>
                        </a:spcBef>
                        <a:spcAft>
                          <a:spcPts val="0"/>
                        </a:spcAft>
                      </a:pPr>
                      <a:r>
                        <a:rPr lang="en-US" sz="1150" dirty="0">
                          <a:effectLst/>
                          <a:latin typeface="Calibri"/>
                          <a:ea typeface="Calibri"/>
                          <a:cs typeface="Times New Roman"/>
                        </a:rPr>
                        <a:t>Allowed to move by permit approved by IC; surveillance, negative diagnostic tests, premises biosecurity, and risk-assessment may be required for permit.</a:t>
                      </a:r>
                    </a:p>
                  </a:txBody>
                  <a:tcPr marL="27305" marR="27305" marT="27305" marB="27305">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c hMerge="1">
                  <a:txBody>
                    <a:bodyPr/>
                    <a:lstStyle/>
                    <a:p>
                      <a:pPr marL="0" marR="10795">
                        <a:lnSpc>
                          <a:spcPct val="118000"/>
                        </a:lnSpc>
                        <a:spcBef>
                          <a:spcPts val="0"/>
                        </a:spcBef>
                        <a:spcAft>
                          <a:spcPts val="0"/>
                        </a:spcAft>
                      </a:pPr>
                      <a:endParaRPr lang="en-US" sz="1150" dirty="0">
                        <a:effectLst/>
                        <a:latin typeface="Calibri"/>
                        <a:ea typeface="Calibri"/>
                        <a:cs typeface="Times New Roman"/>
                      </a:endParaRPr>
                    </a:p>
                  </a:txBody>
                  <a:tcPr marL="27305" marR="27305" marT="27305" marB="27305">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6DDE9"/>
                    </a:solidFill>
                  </a:tcPr>
                </a:tc>
              </a:tr>
              <a:tr h="459119">
                <a:tc>
                  <a:txBody>
                    <a:bodyPr/>
                    <a:lstStyle/>
                    <a:p>
                      <a:pPr marL="0" marR="10795">
                        <a:lnSpc>
                          <a:spcPct val="118000"/>
                        </a:lnSpc>
                        <a:spcBef>
                          <a:spcPts val="0"/>
                        </a:spcBef>
                        <a:spcAft>
                          <a:spcPts val="0"/>
                        </a:spcAft>
                      </a:pPr>
                      <a:r>
                        <a:rPr lang="en-US" sz="1150">
                          <a:effectLst/>
                          <a:latin typeface="Calibri"/>
                          <a:ea typeface="Calibri"/>
                          <a:cs typeface="Times New Roman"/>
                        </a:rPr>
                        <a:t>Susceptible animal products</a:t>
                      </a:r>
                    </a:p>
                  </a:txBody>
                  <a:tcPr marL="27305" marR="27305" marT="27305" marB="27305">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gridSpan="6">
                  <a:txBody>
                    <a:bodyPr/>
                    <a:lstStyle/>
                    <a:p>
                      <a:pPr marL="0" marR="10795">
                        <a:lnSpc>
                          <a:spcPct val="118000"/>
                        </a:lnSpc>
                        <a:spcBef>
                          <a:spcPts val="0"/>
                        </a:spcBef>
                        <a:spcAft>
                          <a:spcPts val="0"/>
                        </a:spcAft>
                      </a:pPr>
                      <a:r>
                        <a:rPr lang="en-US" sz="1150" dirty="0">
                          <a:effectLst/>
                          <a:latin typeface="Calibri"/>
                          <a:ea typeface="Calibri"/>
                          <a:cs typeface="Times New Roman"/>
                        </a:rPr>
                        <a:t>See disease specific or COB plans for information on susceptible animal products, or guidance as determined by IC.</a:t>
                      </a:r>
                    </a:p>
                  </a:txBody>
                  <a:tcPr marL="27305" marR="27305" marT="27305" marB="27305">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D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81413">
                <a:tc>
                  <a:txBody>
                    <a:bodyPr/>
                    <a:lstStyle/>
                    <a:p>
                      <a:pPr marL="0" marR="10795">
                        <a:lnSpc>
                          <a:spcPct val="118000"/>
                        </a:lnSpc>
                        <a:spcBef>
                          <a:spcPts val="0"/>
                        </a:spcBef>
                        <a:spcAft>
                          <a:spcPts val="0"/>
                        </a:spcAft>
                      </a:pPr>
                      <a:r>
                        <a:rPr lang="en-US" sz="1150" dirty="0">
                          <a:effectLst/>
                          <a:latin typeface="Calibri"/>
                          <a:ea typeface="Calibri"/>
                          <a:cs typeface="Times New Roman"/>
                        </a:rPr>
                        <a:t>Other animals (non-susceptible livestock or poultry) from premises </a:t>
                      </a:r>
                      <a:r>
                        <a:rPr lang="en-US" sz="1150" b="1" dirty="0">
                          <a:effectLst/>
                          <a:latin typeface="Calibri"/>
                          <a:ea typeface="Calibri"/>
                          <a:cs typeface="Times New Roman"/>
                        </a:rPr>
                        <a:t>with </a:t>
                      </a:r>
                      <a:r>
                        <a:rPr lang="en-US" sz="1150" dirty="0">
                          <a:effectLst/>
                          <a:latin typeface="Calibri"/>
                          <a:ea typeface="Calibri"/>
                          <a:cs typeface="Times New Roman"/>
                        </a:rPr>
                        <a:t>susceptible species</a:t>
                      </a:r>
                    </a:p>
                  </a:txBody>
                  <a:tcPr marL="27305" marR="27305" marT="27305" marB="27305">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Prohibited unless specific permit approved by IC and appropriate biosecurity measures and risk-assessment.</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Prohibited unless specific permit approved by IC and appropriate biosecurity measures and risk-assessment.</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Prohibited unless specific permit approved by IC and appropriate biosecurity measures and risk-assessment.</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c gridSpan="2">
                  <a:txBody>
                    <a:bodyPr/>
                    <a:lstStyle/>
                    <a:p>
                      <a:pPr marL="0" marR="10795">
                        <a:lnSpc>
                          <a:spcPct val="118000"/>
                        </a:lnSpc>
                        <a:spcBef>
                          <a:spcPts val="0"/>
                        </a:spcBef>
                        <a:spcAft>
                          <a:spcPts val="0"/>
                        </a:spcAft>
                      </a:pPr>
                      <a:r>
                        <a:rPr lang="en-US" sz="1150" dirty="0">
                          <a:effectLst/>
                          <a:latin typeface="Calibri"/>
                          <a:ea typeface="Calibri"/>
                          <a:cs typeface="Times New Roman"/>
                        </a:rPr>
                        <a:t>Allowed to move by permit approved by IC; surveillance and negative diagnostic tests for susceptible animals on premises, premises biosecurity, and risk assessment may be required for permit.</a:t>
                      </a:r>
                    </a:p>
                  </a:txBody>
                  <a:tcPr marL="27305" marR="27305" marT="27305" marB="27305">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c hMerge="1">
                  <a:txBody>
                    <a:bodyPr/>
                    <a:lstStyle/>
                    <a:p>
                      <a:endParaRPr lang="en-US"/>
                    </a:p>
                  </a:txBody>
                  <a:tcPr/>
                </a:tc>
                <a:tc>
                  <a:txBody>
                    <a:bodyPr/>
                    <a:lstStyle/>
                    <a:p>
                      <a:pPr marL="0" marR="10795">
                        <a:lnSpc>
                          <a:spcPct val="118000"/>
                        </a:lnSpc>
                        <a:spcBef>
                          <a:spcPts val="0"/>
                        </a:spcBef>
                        <a:spcAft>
                          <a:spcPts val="0"/>
                        </a:spcAft>
                      </a:pPr>
                      <a:r>
                        <a:rPr lang="en-US" sz="1150" dirty="0">
                          <a:effectLst/>
                          <a:latin typeface="Calibri"/>
                          <a:ea typeface="Calibri"/>
                          <a:cs typeface="Times New Roman"/>
                        </a:rPr>
                        <a:t>Allowed to move by permit approved by IC; surveillance and negative diagnostic tests for susceptible animals on premises, premises biosecurity, and risk-assessment may be required for permit.</a:t>
                      </a:r>
                    </a:p>
                  </a:txBody>
                  <a:tcPr marL="27305" marR="27305" marT="27305" marB="27305">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6DDE9"/>
                    </a:solidFill>
                  </a:tcPr>
                </a:tc>
              </a:tr>
            </a:tbl>
          </a:graphicData>
        </a:graphic>
      </p:graphicFrame>
      <p:sp>
        <p:nvSpPr>
          <p:cNvPr id="8" name="Date Placeholder 2"/>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9" name="Footer Placeholder 3"/>
          <p:cNvSpPr>
            <a:spLocks noGrp="1"/>
          </p:cNvSpPr>
          <p:nvPr>
            <p:ph type="ftr" sz="quarter" idx="3"/>
          </p:nvPr>
        </p:nvSpPr>
        <p:spPr>
          <a:xfrm>
            <a:off x="228600" y="6356350"/>
            <a:ext cx="4572000" cy="365125"/>
          </a:xfrm>
        </p:spPr>
        <p:txBody>
          <a:bodyPr/>
          <a:lstStyle/>
          <a:p>
            <a:pPr algn="l"/>
            <a:r>
              <a:rPr lang="en-US" dirty="0" smtClean="0"/>
              <a:t>FAD-</a:t>
            </a:r>
            <a:r>
              <a:rPr lang="en-US" dirty="0" err="1" smtClean="0"/>
              <a:t>PReP</a:t>
            </a:r>
            <a:r>
              <a:rPr lang="en-US" dirty="0" smtClean="0"/>
              <a:t>/NAHEMS Guidelines: Quarantine &amp; Movement Control –  Movement</a:t>
            </a:r>
            <a:endParaRPr lang="en-US" dirty="0"/>
          </a:p>
        </p:txBody>
      </p:sp>
    </p:spTree>
    <p:extLst>
      <p:ext uri="{BB962C8B-B14F-4D97-AF65-F5344CB8AC3E}">
        <p14:creationId xmlns:p14="http://schemas.microsoft.com/office/powerpoint/2010/main" val="130836447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7"/>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FAD-PReP_NAHEMS_PPT_QMC_3-GeneralConsiderations_8Oct2014</Template>
  <TotalTime>5137</TotalTime>
  <Words>6116</Words>
  <Application>Microsoft Office PowerPoint</Application>
  <PresentationFormat>On-screen Show (4:3)</PresentationFormat>
  <Paragraphs>407</Paragraphs>
  <Slides>28</Slides>
  <Notes>28</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28</vt:i4>
      </vt:variant>
    </vt:vector>
  </HeadingPairs>
  <TitlesOfParts>
    <vt:vector size="35" baseType="lpstr">
      <vt:lpstr>Arial</vt:lpstr>
      <vt:lpstr>Calibri</vt:lpstr>
      <vt:lpstr>Times New Roman</vt:lpstr>
      <vt:lpstr>Verdana</vt:lpstr>
      <vt:lpstr>FAD PReP PPT Template 2011-10</vt:lpstr>
      <vt:lpstr>1_FAD PReP PPT Template 2011-10</vt:lpstr>
      <vt:lpstr>2_FAD PReP PPT Template 2011-10</vt:lpstr>
      <vt:lpstr>Quarantine and Movement Control</vt:lpstr>
      <vt:lpstr>This Presentation</vt:lpstr>
      <vt:lpstr>Movement Control</vt:lpstr>
      <vt:lpstr>Zones, Areas, and Premises</vt:lpstr>
      <vt:lpstr>Movement Into Control Area</vt:lpstr>
      <vt:lpstr>Movement Into Control Area cont’d</vt:lpstr>
      <vt:lpstr>Moving Within a Control Area</vt:lpstr>
      <vt:lpstr>Moving Within a Control Area cont’d</vt:lpstr>
      <vt:lpstr>Movement Out of Control Area</vt:lpstr>
      <vt:lpstr>Movement Out of Control Area cont’d</vt:lpstr>
      <vt:lpstr>Continuity of Business</vt:lpstr>
      <vt:lpstr>Checkpoints</vt:lpstr>
      <vt:lpstr>Permitting</vt:lpstr>
      <vt:lpstr>Processes</vt:lpstr>
      <vt:lpstr>Information Management</vt:lpstr>
      <vt:lpstr>Personnel</vt:lpstr>
      <vt:lpstr>Incident Coordination Group</vt:lpstr>
      <vt:lpstr>Incident Management Team</vt:lpstr>
      <vt:lpstr>QMC Activities</vt:lpstr>
      <vt:lpstr>QMC Activities cont’d</vt:lpstr>
      <vt:lpstr>QMC Activities cont’d</vt:lpstr>
      <vt:lpstr>Responder Safety</vt:lpstr>
      <vt:lpstr>Biological Hazard</vt:lpstr>
      <vt:lpstr>Waiting Period/Safety Officer</vt:lpstr>
      <vt:lpstr>Training</vt:lpstr>
      <vt:lpstr>For More Information</vt:lpstr>
      <vt:lpstr>Guidelines Content</vt:lpstr>
      <vt:lpstr>Acknowledgments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Quarantine and Movement Control</dc:title>
  <dc:creator>CFSPH Student [CFSPH]</dc:creator>
  <cp:lastModifiedBy>Mogan-King, Janice P [CFSPH]</cp:lastModifiedBy>
  <cp:revision>220</cp:revision>
  <dcterms:created xsi:type="dcterms:W3CDTF">2014-10-17T14:15:59Z</dcterms:created>
  <dcterms:modified xsi:type="dcterms:W3CDTF">2016-12-13T21:17:54Z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167115AC-1FA7-47DA-AA92-5B109D0A794B</vt:lpwstr>
  </property>
  <property fmtid="{D5CDD505-2E9C-101B-9397-08002B2CF9AE}" pid="3" name="ArticulatePath">
    <vt:lpwstr>FAD-PReP_NAHEMS_PPT_QMC_5-Movement_FINAL_26March2015</vt:lpwstr>
  </property>
</Properties>
</file>