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3.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1"/>
  </p:sldMasterIdLst>
  <p:notesMasterIdLst>
    <p:notesMasterId r:id="rId26"/>
  </p:notesMasterIdLst>
  <p:sldIdLst>
    <p:sldId id="256" r:id="rId2"/>
    <p:sldId id="257" r:id="rId3"/>
    <p:sldId id="258" r:id="rId4"/>
    <p:sldId id="282" r:id="rId5"/>
    <p:sldId id="259" r:id="rId6"/>
    <p:sldId id="289" r:id="rId7"/>
    <p:sldId id="260" r:id="rId8"/>
    <p:sldId id="261" r:id="rId9"/>
    <p:sldId id="262" r:id="rId10"/>
    <p:sldId id="290" r:id="rId11"/>
    <p:sldId id="263" r:id="rId12"/>
    <p:sldId id="264" r:id="rId13"/>
    <p:sldId id="265" r:id="rId14"/>
    <p:sldId id="283" r:id="rId15"/>
    <p:sldId id="267" r:id="rId16"/>
    <p:sldId id="266" r:id="rId17"/>
    <p:sldId id="268" r:id="rId18"/>
    <p:sldId id="269" r:id="rId19"/>
    <p:sldId id="270" r:id="rId20"/>
    <p:sldId id="273" r:id="rId21"/>
    <p:sldId id="285" r:id="rId22"/>
    <p:sldId id="286" r:id="rId23"/>
    <p:sldId id="287" r:id="rId24"/>
    <p:sldId id="280"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6" autoAdjust="0"/>
    <p:restoredTop sz="71988" autoAdjust="0"/>
  </p:normalViewPr>
  <p:slideViewPr>
    <p:cSldViewPr>
      <p:cViewPr varScale="1">
        <p:scale>
          <a:sx n="66" d="100"/>
          <a:sy n="66" d="100"/>
        </p:scale>
        <p:origin x="1734"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EA7620-0213-4F82-B105-09ACD463C97B}" type="datetimeFigureOut">
              <a:rPr lang="en-US" smtClean="0"/>
              <a:t>12/5/2016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5D56F6-3111-471E-8DA2-7E44809EF597}" type="slidenum">
              <a:rPr lang="en-US" smtClean="0"/>
              <a:t>‹#›</a:t>
            </a:fld>
            <a:endParaRPr lang="en-US"/>
          </a:p>
        </p:txBody>
      </p:sp>
    </p:spTree>
    <p:extLst>
      <p:ext uri="{BB962C8B-B14F-4D97-AF65-F5344CB8AC3E}">
        <p14:creationId xmlns:p14="http://schemas.microsoft.com/office/powerpoint/2010/main" val="121236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Unified Incident Command, following local, State, and Federal laws/regulations. </a:t>
            </a:r>
            <a:r>
              <a:rPr lang="en-US" sz="1200" i="1" kern="1200" dirty="0" smtClean="0">
                <a:solidFill>
                  <a:schemeClr val="tx1"/>
                </a:solidFill>
                <a:effectLst/>
                <a:latin typeface="+mn-lt"/>
                <a:ea typeface="+mn-ea"/>
                <a:cs typeface="+mn-cs"/>
              </a:rPr>
              <a:t>[This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a:t>
            </a:fld>
            <a:endParaRPr lang="en-US"/>
          </a:p>
        </p:txBody>
      </p:sp>
    </p:spTree>
    <p:extLst>
      <p:ext uri="{BB962C8B-B14F-4D97-AF65-F5344CB8AC3E}">
        <p14:creationId xmlns:p14="http://schemas.microsoft.com/office/powerpoint/2010/main" val="1965361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a:t>
            </a:r>
            <a:r>
              <a:rPr lang="en-US" sz="1200" kern="1200" dirty="0" smtClean="0">
                <a:solidFill>
                  <a:schemeClr val="tx1"/>
                </a:solidFill>
                <a:effectLst/>
                <a:latin typeface="+mn-lt"/>
                <a:ea typeface="+mn-ea"/>
                <a:cs typeface="+mn-cs"/>
              </a:rPr>
              <a:t>FAD or emerging animal disease may involve livestock, poultry, other animals, and/or wildlife. In the event of an FAD or emerging animal disease outbreak in domestic livestock that involves wildlife, USDA APHIS will work in close collaboration, communication, and coordination with State, Tribal and Federal wildlife agencies that have primary jurisdictional authority and subject matter expertise for wildlife.</a:t>
            </a:r>
            <a:r>
              <a:rPr lang="en-US" sz="1200"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For more information, consult </a:t>
            </a:r>
            <a:r>
              <a:rPr lang="en-US" sz="1200" i="1" kern="1200" baseline="0" dirty="0" smtClean="0">
                <a:solidFill>
                  <a:schemeClr val="tx1"/>
                </a:solidFill>
                <a:effectLst/>
                <a:latin typeface="+mn-lt"/>
                <a:ea typeface="+mn-ea"/>
                <a:cs typeface="+mn-cs"/>
              </a:rPr>
              <a:t>APHIS VS Proposed Framework for Response to Emerging Animal Diseases in the United States </a:t>
            </a:r>
            <a:r>
              <a:rPr lang="en-US" sz="1200" kern="1200" baseline="0" dirty="0" smtClean="0">
                <a:solidFill>
                  <a:schemeClr val="tx1"/>
                </a:solidFill>
                <a:effectLst/>
                <a:latin typeface="+mn-lt"/>
                <a:ea typeface="+mn-ea"/>
                <a:cs typeface="+mn-cs"/>
              </a:rPr>
              <a:t>for responding to such incidents.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10</a:t>
            </a:fld>
            <a:endParaRPr lang="en-US"/>
          </a:p>
        </p:txBody>
      </p:sp>
    </p:spTree>
    <p:extLst>
      <p:ext uri="{BB962C8B-B14F-4D97-AF65-F5344CB8AC3E}">
        <p14:creationId xmlns:p14="http://schemas.microsoft.com/office/powerpoint/2010/main" val="3923769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APHIS receives its permanent and general regulatory authority from the Animal Health Protection Act (AHPA), 7 U.S.C. 8301 </a:t>
            </a:r>
            <a:r>
              <a:rPr lang="en-US" sz="1200" i="1" kern="1200" dirty="0" smtClean="0">
                <a:solidFill>
                  <a:schemeClr val="tx1"/>
                </a:solidFill>
                <a:effectLst/>
                <a:latin typeface="+mn-lt"/>
                <a:ea typeface="+mn-ea"/>
                <a:cs typeface="+mn-cs"/>
              </a:rPr>
              <a:t>et seq</a:t>
            </a:r>
            <a:r>
              <a:rPr lang="en-US" sz="1200" kern="1200" dirty="0" smtClean="0">
                <a:solidFill>
                  <a:schemeClr val="tx1"/>
                </a:solidFill>
                <a:effectLst/>
                <a:latin typeface="+mn-lt"/>
                <a:ea typeface="+mn-ea"/>
                <a:cs typeface="+mn-cs"/>
              </a:rPr>
              <a:t>. The AHPA enables the Secretary of Agriculture to prevent, detect, control, and eradicate diseases and pests of animals, including foreign animal and emerging diseases, in order to protect animal health, the health and welfare of people, economic interests of livestock and related industries, the environment, and interstate and foreign commerce in animals and other articles. The Secretary is specifically authorized to carry out operations and measures to detect, control, or eradicate any pest or disease of livestock, which includes poultry, 7 U.S.C. 8308, and to promulgate regulations and issue orders to carry out the AHPA (7 U.S.C. 8315). The Secretary may also prohibit or restrict the importation, entry, or interstate movement of any animal, article, or means of conveyance to prevent the introduction into or dissemination within the United States of any pest or disease of livestock (7 U.S.C. 8303‑8305).</a:t>
            </a:r>
          </a:p>
        </p:txBody>
      </p:sp>
      <p:sp>
        <p:nvSpPr>
          <p:cNvPr id="4" name="Slide Number Placeholder 3"/>
          <p:cNvSpPr>
            <a:spLocks noGrp="1"/>
          </p:cNvSpPr>
          <p:nvPr>
            <p:ph type="sldNum" sz="quarter" idx="10"/>
          </p:nvPr>
        </p:nvSpPr>
        <p:spPr/>
        <p:txBody>
          <a:bodyPr/>
          <a:lstStyle/>
          <a:p>
            <a:fld id="{F95D56F6-3111-471E-8DA2-7E44809EF597}" type="slidenum">
              <a:rPr lang="en-US" smtClean="0"/>
              <a:t>11</a:t>
            </a:fld>
            <a:endParaRPr lang="en-US"/>
          </a:p>
        </p:txBody>
      </p:sp>
    </p:spTree>
    <p:extLst>
      <p:ext uri="{BB962C8B-B14F-4D97-AF65-F5344CB8AC3E}">
        <p14:creationId xmlns:p14="http://schemas.microsoft.com/office/powerpoint/2010/main" val="1938136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Title 9 of the CFR provides detailed USDA APHIS regulations for the control and eradication of animal diseases, including FADs and emerging animal diseases. Followin</a:t>
            </a:r>
            <a:r>
              <a:rPr lang="en-US" sz="1200" kern="1200" baseline="0" dirty="0" smtClean="0">
                <a:solidFill>
                  <a:schemeClr val="tx1"/>
                </a:solidFill>
                <a:effectLst/>
                <a:latin typeface="+mn-lt"/>
                <a:ea typeface="+mn-ea"/>
                <a:cs typeface="+mn-cs"/>
              </a:rPr>
              <a:t>g </a:t>
            </a:r>
            <a:r>
              <a:rPr lang="en-US" sz="1200" kern="1200" dirty="0" smtClean="0">
                <a:solidFill>
                  <a:schemeClr val="tx1"/>
                </a:solidFill>
                <a:effectLst/>
                <a:latin typeface="+mn-lt"/>
                <a:ea typeface="+mn-ea"/>
                <a:cs typeface="+mn-cs"/>
              </a:rPr>
              <a:t>are several key sections of the CFR to safeguard public health, animal health, animal products, interstate commerce, and international trade:</a:t>
            </a:r>
          </a:p>
          <a:p>
            <a:pPr lvl="0"/>
            <a:r>
              <a:rPr lang="en-US" sz="1200" b="1" kern="1200" dirty="0" smtClean="0">
                <a:solidFill>
                  <a:schemeClr val="tx1"/>
                </a:solidFill>
                <a:effectLst/>
                <a:latin typeface="+mn-lt"/>
                <a:ea typeface="+mn-ea"/>
                <a:cs typeface="+mn-cs"/>
              </a:rPr>
              <a:t>9 CFR 71.2</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Secretary (of Agriculture) to Issue Rule Governing Quarantine and Interstate Movement of Diseased Animals, Including Poultry</a:t>
            </a:r>
          </a:p>
          <a:p>
            <a:pPr lvl="0"/>
            <a:r>
              <a:rPr lang="en-US" sz="1200" b="1" kern="1200" dirty="0" smtClean="0">
                <a:solidFill>
                  <a:schemeClr val="tx1"/>
                </a:solidFill>
                <a:effectLst/>
                <a:latin typeface="+mn-lt"/>
                <a:ea typeface="+mn-ea"/>
                <a:cs typeface="+mn-cs"/>
              </a:rPr>
              <a:t>9 CFR 71.3</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Interstate Movement of Diseased Animals and Poultry Generally Prohibited</a:t>
            </a:r>
          </a:p>
          <a:p>
            <a:pPr lvl="0"/>
            <a:r>
              <a:rPr lang="en-US" sz="1200" b="1" kern="1200" dirty="0" smtClean="0">
                <a:solidFill>
                  <a:schemeClr val="tx1"/>
                </a:solidFill>
                <a:effectLst/>
                <a:latin typeface="+mn-lt"/>
                <a:ea typeface="+mn-ea"/>
                <a:cs typeface="+mn-cs"/>
              </a:rPr>
              <a:t>9 CFR 53</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Foot-and-Mouth Disease, </a:t>
            </a:r>
            <a:r>
              <a:rPr lang="en-US" sz="1200" kern="1200" dirty="0" err="1" smtClean="0">
                <a:solidFill>
                  <a:schemeClr val="tx1"/>
                </a:solidFill>
                <a:effectLst/>
                <a:latin typeface="+mn-lt"/>
                <a:ea typeface="+mn-ea"/>
                <a:cs typeface="+mn-cs"/>
              </a:rPr>
              <a:t>Pleuropneumonia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Rinderpest</a:t>
            </a:r>
            <a:r>
              <a:rPr lang="en-US" sz="1200" kern="1200" dirty="0" smtClean="0">
                <a:solidFill>
                  <a:schemeClr val="tx1"/>
                </a:solidFill>
                <a:effectLst/>
                <a:latin typeface="+mn-lt"/>
                <a:ea typeface="+mn-ea"/>
                <a:cs typeface="+mn-cs"/>
              </a:rPr>
              <a:t>, and Certain Other Communicable Diseases of Livestock or Poultry</a:t>
            </a:r>
          </a:p>
          <a:p>
            <a:pPr lvl="0"/>
            <a:r>
              <a:rPr lang="en-US" sz="1200" b="1" kern="1200" dirty="0" smtClean="0">
                <a:solidFill>
                  <a:schemeClr val="tx1"/>
                </a:solidFill>
                <a:effectLst/>
                <a:latin typeface="+mn-lt"/>
                <a:ea typeface="+mn-ea"/>
                <a:cs typeface="+mn-cs"/>
              </a:rPr>
              <a:t>9 CFR 161</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Requirements and Standards for Accredited Veterinarians and Suspension or Revocation of Such Accreditation.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Interstate is defined in 9 CFR 71.1 as follows: From one State into or through any other State.</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addition, the Centers for Disease Control and Prevention (CDC) has the authority, per the Public Health Service Act, and 42 CFR 70.2 to “take such measures to prevent such spread of diseases as he/she deems reasonably necessary, including inspection, fumigation, disinfection, pest extermination, and destruction of animals or articles believed to be sources of infection.”</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12</a:t>
            </a:fld>
            <a:endParaRPr lang="en-US"/>
          </a:p>
        </p:txBody>
      </p:sp>
    </p:spTree>
    <p:extLst>
      <p:ext uri="{BB962C8B-B14F-4D97-AF65-F5344CB8AC3E}">
        <p14:creationId xmlns:p14="http://schemas.microsoft.com/office/powerpoint/2010/main" val="2155961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Initial FAD response and enforcement of QMC will involve State, Tribal, and local authorities and resources. Authority granted to the State Animal Health Official (SAHO) varies from State to State. Legal authority is granted via statute by a legislating body, and regulations are promulgated by an executive agency under this statutory authority. Quarantine on a premises—or movement restrictions—within a Control Area may be issued, based on an FAD detection or a suspected FAD. These may include quarantines of an individual pen, herd, flock, premises, county, section, or area, depending on the specific State authority. State quarantines are used to stop and control the spread of an infectious or contagious disease within a State. Since statutes and regulations vary by State, it is important to become familiar with and follow the laws, regulations, and terminology of your State, Tribal Nation, and/or locality. </a:t>
            </a:r>
          </a:p>
        </p:txBody>
      </p:sp>
      <p:sp>
        <p:nvSpPr>
          <p:cNvPr id="4" name="Slide Number Placeholder 3"/>
          <p:cNvSpPr>
            <a:spLocks noGrp="1"/>
          </p:cNvSpPr>
          <p:nvPr>
            <p:ph type="sldNum" sz="quarter" idx="10"/>
          </p:nvPr>
        </p:nvSpPr>
        <p:spPr/>
        <p:txBody>
          <a:bodyPr/>
          <a:lstStyle/>
          <a:p>
            <a:fld id="{F95D56F6-3111-471E-8DA2-7E44809EF597}" type="slidenum">
              <a:rPr lang="en-US" smtClean="0"/>
              <a:t>13</a:t>
            </a:fld>
            <a:endParaRPr lang="en-US"/>
          </a:p>
        </p:txBody>
      </p:sp>
    </p:spTree>
    <p:extLst>
      <p:ext uri="{BB962C8B-B14F-4D97-AF65-F5344CB8AC3E}">
        <p14:creationId xmlns:p14="http://schemas.microsoft.com/office/powerpoint/2010/main" val="1944070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typically States control intrastate movements, it is important to recognize that if the United States Secretary of Agriculture declares an Extraordinary Emergency, the Federal government is then authorized to control </a:t>
            </a:r>
            <a:r>
              <a:rPr lang="en-US" b="1" i="1" dirty="0" smtClean="0"/>
              <a:t>intrastate</a:t>
            </a:r>
            <a:r>
              <a:rPr lang="en-US" dirty="0" smtClean="0"/>
              <a:t> movement, in addition to interstate movement and international movement</a:t>
            </a:r>
            <a:r>
              <a:rPr lang="en-US" dirty="0" smtClean="0"/>
              <a:t>. Please note in the highly pathogenic avian influenza (HPAI) outbreak in 2014–2015, the largest animal health incident ever in the United States, there was no Extraordinary Emergency declaration. Additionally</a:t>
            </a:r>
            <a:r>
              <a:rPr lang="en-US" dirty="0" smtClean="0"/>
              <a:t>, an FAD outbreak in the United States may result in emergency regulatory intervention by State, Tribal Nations, and Federal authorities via a Unified Incident Command.</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14</a:t>
            </a:fld>
            <a:endParaRPr lang="en-US"/>
          </a:p>
        </p:txBody>
      </p:sp>
    </p:spTree>
    <p:extLst>
      <p:ext uri="{BB962C8B-B14F-4D97-AF65-F5344CB8AC3E}">
        <p14:creationId xmlns:p14="http://schemas.microsoft.com/office/powerpoint/2010/main" val="1828326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General information that applies to an FAD emergency response includes epidemiological principles, simultaneous activities, and the establishment of regulatory Control Areas. </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15</a:t>
            </a:fld>
            <a:endParaRPr lang="en-US"/>
          </a:p>
        </p:txBody>
      </p:sp>
    </p:spTree>
    <p:extLst>
      <p:ext uri="{BB962C8B-B14F-4D97-AF65-F5344CB8AC3E}">
        <p14:creationId xmlns:p14="http://schemas.microsoft.com/office/powerpoint/2010/main" val="1989806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need for QMC activities is based on the three basic epidemiological principles of response. These three principles form the foundation of any FAD response strategy to contain, control, and ultimately eradicate the disease in the U.S. domestic livestock or poultry population.</a:t>
            </a:r>
          </a:p>
          <a:p>
            <a:pPr lvl="0"/>
            <a:r>
              <a:rPr lang="en-US" sz="1200" i="1" kern="1200" dirty="0" smtClean="0">
                <a:solidFill>
                  <a:schemeClr val="tx1"/>
                </a:solidFill>
                <a:effectLst/>
                <a:latin typeface="+mn-lt"/>
                <a:ea typeface="+mn-ea"/>
                <a:cs typeface="+mn-cs"/>
              </a:rPr>
              <a:t>1. Prevent contact between the disease and susceptible animals.</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This is accomplished through quarantine of infected animals, movement controls in the Infected Zone(s) and Buffer Zone(s) (Control Areas), and biosecurity procedures to protect non-infected animals.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Certain circumstances may warrant accelerating the depopulation of animals at risk for exposure to the disease to decrease the population density of susceptible animals.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There is a serious but lesser transmission risk posed by people, material, conveyances, and non-susceptible animals that may have been in contact with the disease and serve as mechanical vectors. Contact with susceptible animals should be prevented and transmission risk mitigated through biosecurity and cleaning and disinfection measures.</a:t>
            </a:r>
          </a:p>
          <a:p>
            <a:pPr lvl="0"/>
            <a:r>
              <a:rPr lang="en-US" sz="1200" i="1" kern="1200" dirty="0" smtClean="0">
                <a:solidFill>
                  <a:schemeClr val="tx1"/>
                </a:solidFill>
                <a:effectLst/>
                <a:latin typeface="+mn-lt"/>
                <a:ea typeface="+mn-ea"/>
                <a:cs typeface="+mn-cs"/>
              </a:rPr>
              <a:t>2. Stop the production of the disease agent.</a:t>
            </a:r>
            <a:r>
              <a:rPr lang="en-US" sz="1200" kern="1200" dirty="0" smtClean="0">
                <a:solidFill>
                  <a:schemeClr val="tx1"/>
                </a:solidFill>
                <a:effectLst/>
                <a:latin typeface="+mn-lt"/>
                <a:ea typeface="+mn-ea"/>
                <a:cs typeface="+mn-cs"/>
              </a:rPr>
              <a:t> This is accomplished by the slaughter or mass depopulation (and disposal) of infected and potentially infected animals.</a:t>
            </a:r>
          </a:p>
          <a:p>
            <a:pPr lvl="0"/>
            <a:r>
              <a:rPr lang="en-US" sz="1200" i="1" kern="1200" dirty="0" smtClean="0">
                <a:solidFill>
                  <a:schemeClr val="tx1"/>
                </a:solidFill>
                <a:effectLst/>
                <a:latin typeface="+mn-lt"/>
                <a:ea typeface="+mn-ea"/>
                <a:cs typeface="+mn-cs"/>
              </a:rPr>
              <a:t>3. Increase the disease resistance of susceptible animals or reduce the shedding of the disease agent in infected or exposed animals.</a:t>
            </a:r>
            <a:r>
              <a:rPr lang="en-US" sz="1200" kern="1200" dirty="0" smtClean="0">
                <a:solidFill>
                  <a:schemeClr val="tx1"/>
                </a:solidFill>
                <a:effectLst/>
                <a:latin typeface="+mn-lt"/>
                <a:ea typeface="+mn-ea"/>
                <a:cs typeface="+mn-cs"/>
              </a:rPr>
              <a:t> This can be accomplished by emergency vaccination if a suitable vaccine is available and can be administered in a timely manner.</a:t>
            </a:r>
          </a:p>
        </p:txBody>
      </p:sp>
      <p:sp>
        <p:nvSpPr>
          <p:cNvPr id="4" name="Slide Number Placeholder 3"/>
          <p:cNvSpPr>
            <a:spLocks noGrp="1"/>
          </p:cNvSpPr>
          <p:nvPr>
            <p:ph type="sldNum" sz="quarter" idx="10"/>
          </p:nvPr>
        </p:nvSpPr>
        <p:spPr/>
        <p:txBody>
          <a:bodyPr/>
          <a:lstStyle/>
          <a:p>
            <a:fld id="{F95D56F6-3111-471E-8DA2-7E44809EF597}" type="slidenum">
              <a:rPr lang="en-US" smtClean="0"/>
              <a:t>16</a:t>
            </a:fld>
            <a:endParaRPr lang="en-US"/>
          </a:p>
        </p:txBody>
      </p:sp>
    </p:spTree>
    <p:extLst>
      <p:ext uri="{BB962C8B-B14F-4D97-AF65-F5344CB8AC3E}">
        <p14:creationId xmlns:p14="http://schemas.microsoft.com/office/powerpoint/2010/main" val="1637101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During an FAD response, many activities must be conducted simultaneously to achieve the goals of an FAD response. This chart lists some of the critical activities which occur in an FAD outbreak, including QMC. Other activities, such as surveillance, diagnostic testing, COB, disposal, and vaccination will also help to rapidly and effectively control, contain, and eradicate the disease. </a:t>
            </a:r>
            <a:r>
              <a:rPr lang="en-US" sz="1200" i="1" kern="1200" dirty="0" smtClean="0">
                <a:solidFill>
                  <a:schemeClr val="tx1"/>
                </a:solidFill>
                <a:effectLst/>
                <a:latin typeface="+mn-lt"/>
                <a:ea typeface="+mn-ea"/>
                <a:cs typeface="+mn-cs"/>
              </a:rPr>
              <a:t>[Critical Activities and Tools for Containment, Control, and Eradication. Content provided by: USDA]</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17</a:t>
            </a:fld>
            <a:endParaRPr lang="en-US"/>
          </a:p>
        </p:txBody>
      </p:sp>
    </p:spTree>
    <p:extLst>
      <p:ext uri="{BB962C8B-B14F-4D97-AF65-F5344CB8AC3E}">
        <p14:creationId xmlns:p14="http://schemas.microsoft.com/office/powerpoint/2010/main" val="2026420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figure shows the critical activities that will take place within the first 72 hours of an outbreak, beginning with the detection of an FAD in domestic livestock. Many of these activities that are initiated in the first 72 hours continue</a:t>
            </a:r>
            <a:r>
              <a:rPr lang="en-US" sz="1200" kern="1200" baseline="0" dirty="0" smtClean="0">
                <a:solidFill>
                  <a:schemeClr val="tx1"/>
                </a:solidFill>
                <a:effectLst/>
                <a:latin typeface="+mn-lt"/>
                <a:ea typeface="+mn-ea"/>
                <a:cs typeface="+mn-cs"/>
              </a:rPr>
              <a:t> throughout the response, such as quarantine and movement controls, biosecurity, surveillance, and tracing. </a:t>
            </a:r>
            <a:r>
              <a:rPr lang="en-US" sz="1200" kern="1200" dirty="0" smtClean="0">
                <a:solidFill>
                  <a:schemeClr val="tx1"/>
                </a:solidFill>
                <a:effectLst/>
                <a:latin typeface="+mn-lt"/>
                <a:ea typeface="+mn-ea"/>
                <a:cs typeface="+mn-cs"/>
              </a:rPr>
              <a:t>These critical tasks are fundamental to the rapid control and containment of the disease. </a:t>
            </a:r>
            <a:r>
              <a:rPr lang="en-US" sz="1200" i="1" kern="1200" dirty="0" smtClean="0">
                <a:solidFill>
                  <a:schemeClr val="tx1"/>
                </a:solidFill>
                <a:effectLst/>
                <a:latin typeface="+mn-lt"/>
                <a:ea typeface="+mn-ea"/>
                <a:cs typeface="+mn-cs"/>
              </a:rPr>
              <a:t>[Critical Activities in the First 72 Hours of an FAD Outbreak. Content provided by: USDA]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18</a:t>
            </a:fld>
            <a:endParaRPr lang="en-US"/>
          </a:p>
        </p:txBody>
      </p:sp>
    </p:spTree>
    <p:extLst>
      <p:ext uri="{BB962C8B-B14F-4D97-AF65-F5344CB8AC3E}">
        <p14:creationId xmlns:p14="http://schemas.microsoft.com/office/powerpoint/2010/main" val="1264020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Immediately after an FAD detection, a regulatory Control Area, comprised of an Infected Zone and Buffer Zone, will be designated. Quarantines will be implemented for Infected, Contact, and Suspect Premises in this regulatory Control Area. As the epidemiological investigation continues, the incident may become more complex, demanding additional resources. Response zones and areas are likely to change and be redefined over the course of an incident.</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19</a:t>
            </a:fld>
            <a:endParaRPr lang="en-US"/>
          </a:p>
        </p:txBody>
      </p:sp>
    </p:spTree>
    <p:extLst>
      <p:ext uri="{BB962C8B-B14F-4D97-AF65-F5344CB8AC3E}">
        <p14:creationId xmlns:p14="http://schemas.microsoft.com/office/powerpoint/2010/main" val="4018107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presentation will present some definitions of terms that may be used when referring to quarantine and movement control (QMC) in an emergency situation regarding an FAD outbreak. It will also discuss the goals of an FAD response and of quarantine and movement control, explain the authority of agencies responsible for dealing with animal and product movement during an FAD outbreak, and briefly present general information applicable to an FAD response, including an introduction to a regulatory Control Area.</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2</a:t>
            </a:fld>
            <a:endParaRPr lang="en-US"/>
          </a:p>
        </p:txBody>
      </p:sp>
    </p:spTree>
    <p:extLst>
      <p:ext uri="{BB962C8B-B14F-4D97-AF65-F5344CB8AC3E}">
        <p14:creationId xmlns:p14="http://schemas.microsoft.com/office/powerpoint/2010/main" val="3782737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a:cs typeface="Times New Roman"/>
              </a:rPr>
              <a:t>During an</a:t>
            </a:r>
            <a:r>
              <a:rPr lang="en-US" sz="1200" baseline="0" dirty="0" smtClean="0">
                <a:effectLst/>
                <a:latin typeface="+mn-lt"/>
                <a:ea typeface="Calibri"/>
                <a:cs typeface="Times New Roman"/>
              </a:rPr>
              <a:t> FAD outbreak, geographic locations are classified or designated according to specific criteria related to disease or disease-free status. These designations help to associate specific response activities with specific locations. These</a:t>
            </a:r>
            <a:r>
              <a:rPr lang="en-US" sz="1200" dirty="0" smtClean="0">
                <a:effectLst/>
                <a:latin typeface="+mn-lt"/>
                <a:ea typeface="Calibri"/>
                <a:cs typeface="Times New Roman"/>
              </a:rPr>
              <a:t> figures </a:t>
            </a:r>
            <a:r>
              <a:rPr lang="en-US" sz="1200" baseline="0" dirty="0" smtClean="0">
                <a:effectLst/>
                <a:latin typeface="+mn-lt"/>
                <a:ea typeface="Calibri"/>
                <a:cs typeface="Times New Roman"/>
              </a:rPr>
              <a:t>show examples of zones and areas on the left, and examples of the locations of premises that have been designated with specific classifications on the right. QMC activities focus on the Control Area - comprised of the (dark pink) Infected Zone depicted in the center of the map, which surrounds all known Infected Premises, plus the (blue) encircling Buffer Zone. As mentioned in the last slide, quarantines are implemented for Infected, Contact, and Suspect Premises in the Control Area. It is important to note that these f</a:t>
            </a:r>
            <a:r>
              <a:rPr lang="en-US" sz="1200" dirty="0" smtClean="0">
                <a:effectLst/>
                <a:latin typeface="+mn-lt"/>
                <a:ea typeface="Calibri"/>
                <a:cs typeface="Times New Roman"/>
              </a:rPr>
              <a:t>igures are examples, and are not to scale. More detail on designations</a:t>
            </a:r>
            <a:r>
              <a:rPr lang="en-US" sz="1200" baseline="0" dirty="0" smtClean="0">
                <a:effectLst/>
                <a:latin typeface="+mn-lt"/>
                <a:ea typeface="Calibri"/>
                <a:cs typeface="Times New Roman"/>
              </a:rPr>
              <a:t> of zones, areas, and premises, and the factors considered in determining their size is explained in the </a:t>
            </a:r>
            <a:r>
              <a:rPr lang="en-US" sz="1200" i="1" baseline="0" dirty="0" smtClean="0">
                <a:effectLst/>
                <a:latin typeface="+mn-lt"/>
                <a:ea typeface="Calibri"/>
                <a:cs typeface="Times New Roman"/>
              </a:rPr>
              <a:t>FAD </a:t>
            </a:r>
            <a:r>
              <a:rPr lang="en-US" sz="1200" i="1" baseline="0" dirty="0" err="1" smtClean="0">
                <a:effectLst/>
                <a:latin typeface="+mn-lt"/>
                <a:ea typeface="Calibri"/>
                <a:cs typeface="Times New Roman"/>
              </a:rPr>
              <a:t>PReP</a:t>
            </a:r>
            <a:r>
              <a:rPr lang="en-US" sz="1200" i="1" baseline="0" dirty="0" smtClean="0">
                <a:effectLst/>
                <a:latin typeface="+mn-lt"/>
                <a:ea typeface="Calibri"/>
                <a:cs typeface="Times New Roman"/>
              </a:rPr>
              <a:t>/NAHEMS Guidelines; Quarantine and Movement Control </a:t>
            </a:r>
            <a:r>
              <a:rPr lang="en-US" sz="1200" baseline="0" dirty="0" smtClean="0">
                <a:effectLst/>
                <a:latin typeface="+mn-lt"/>
                <a:ea typeface="Calibri"/>
                <a:cs typeface="Times New Roman"/>
              </a:rPr>
              <a:t>document, and in the Zones, Areas and Premises PowerPoint presentation associated with this series. </a:t>
            </a:r>
            <a:r>
              <a:rPr lang="en-US" sz="1200" i="1" baseline="0" dirty="0" smtClean="0">
                <a:effectLst/>
                <a:latin typeface="+mn-lt"/>
                <a:ea typeface="Calibri"/>
                <a:cs typeface="Times New Roman"/>
              </a:rPr>
              <a:t>[Example Zones, Areas, and Premises. Diagrams provided by: USDA; Graphic illustration by: Dani Ausen, Iowa State University]</a:t>
            </a:r>
            <a:endParaRPr lang="en-US" i="1" dirty="0"/>
          </a:p>
        </p:txBody>
      </p:sp>
      <p:sp>
        <p:nvSpPr>
          <p:cNvPr id="4" name="Slide Number Placeholder 3"/>
          <p:cNvSpPr>
            <a:spLocks noGrp="1"/>
          </p:cNvSpPr>
          <p:nvPr>
            <p:ph type="sldNum" sz="quarter" idx="10"/>
          </p:nvPr>
        </p:nvSpPr>
        <p:spPr/>
        <p:txBody>
          <a:bodyPr/>
          <a:lstStyle/>
          <a:p>
            <a:fld id="{F95D56F6-3111-471E-8DA2-7E44809EF597}" type="slidenum">
              <a:rPr lang="en-US" smtClean="0"/>
              <a:t>20</a:t>
            </a:fld>
            <a:endParaRPr lang="en-US"/>
          </a:p>
        </p:txBody>
      </p:sp>
    </p:spTree>
    <p:extLst>
      <p:ext uri="{BB962C8B-B14F-4D97-AF65-F5344CB8AC3E}">
        <p14:creationId xmlns:p14="http://schemas.microsoft.com/office/powerpoint/2010/main" val="2126461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Quarantine and movement control activities are important interventions to control and contain an FAD. Usually Federal quarantines and movement restrictions are instituted to control interstate and international movement of infected animals and contaminated animal products; States may restrict the intrastate movement of animals, animal products, equipment, and other items. Under certain circumstances, Federal authorities</a:t>
            </a:r>
            <a:r>
              <a:rPr lang="en-US" baseline="0" dirty="0" smtClean="0"/>
              <a:t> may be able to also limit intrastate movement. Continuity of business (COB), also referred to as management movement, helps to ensure that such movement poses negligible risk of pathogen transmission, yet is intended to minimize significant disruptions in business operations and avoid severe economic consequences that may result. A highly contagious FAD will involve Federal authority, resources, and expertise closely coordinated with State, local, and Tribal government authority and resources. </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21</a:t>
            </a:fld>
            <a:endParaRPr lang="en-US"/>
          </a:p>
        </p:txBody>
      </p:sp>
    </p:spTree>
    <p:extLst>
      <p:ext uri="{BB962C8B-B14F-4D97-AF65-F5344CB8AC3E}">
        <p14:creationId xmlns:p14="http://schemas.microsoft.com/office/powerpoint/2010/main" val="39111457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a:t>
            </a:r>
            <a:r>
              <a:rPr lang="en-US" sz="1200" baseline="0" dirty="0" smtClean="0"/>
              <a:t> </a:t>
            </a:r>
            <a:r>
              <a:rPr lang="en-US" dirty="0" smtClean="0"/>
              <a:t>and the National Animal Health Emergency Response Corps (NAHERC) Training Site (</a:t>
            </a:r>
            <a:r>
              <a:rPr lang="en-US" sz="1200" b="0" u="sng" kern="1200" dirty="0" smtClean="0">
                <a:solidFill>
                  <a:schemeClr val="tx1"/>
                </a:solidFill>
                <a:effectLst/>
                <a:latin typeface="+mn-lt"/>
                <a:ea typeface="+mn-ea"/>
                <a:cs typeface="+mn-cs"/>
                <a:hlinkClick r:id="rId4"/>
              </a:rPr>
              <a:t>http://naherc.cfsph.iastate.edu/</a:t>
            </a:r>
            <a:r>
              <a:rPr lang="en-US" sz="1200" b="0" u="sng" kern="1200" dirty="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22</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a:t>
            </a:r>
            <a:r>
              <a:rPr lang="en-US" smtClean="0"/>
              <a:t>It can be accessed at http://www.aphis.usda.gov/fadprep.</a:t>
            </a:r>
            <a:endParaRPr lang="en-US" dirty="0" smtClean="0"/>
          </a:p>
        </p:txBody>
      </p:sp>
      <p:sp>
        <p:nvSpPr>
          <p:cNvPr id="4" name="Slide Number Placeholder 3"/>
          <p:cNvSpPr>
            <a:spLocks noGrp="1"/>
          </p:cNvSpPr>
          <p:nvPr>
            <p:ph type="sldNum" sz="quarter" idx="10"/>
          </p:nvPr>
        </p:nvSpPr>
        <p:spPr/>
        <p:txBody>
          <a:bodyPr/>
          <a:lstStyle/>
          <a:p>
            <a:fld id="{5518542E-3328-415C-A9A0-97B27A710F3D}" type="slidenum">
              <a:rPr lang="en-US" smtClean="0"/>
              <a:t>23</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24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the purpose of this document, the following terms and definitions will be used:</a:t>
            </a:r>
          </a:p>
          <a:p>
            <a:r>
              <a:rPr lang="en-US" sz="1200" b="1" kern="1200" dirty="0" smtClean="0">
                <a:solidFill>
                  <a:schemeClr val="tx1"/>
                </a:solidFill>
                <a:effectLst/>
                <a:latin typeface="+mn-lt"/>
                <a:ea typeface="+mn-ea"/>
                <a:cs typeface="+mn-cs"/>
              </a:rPr>
              <a:t>Quarantine</a:t>
            </a:r>
            <a:r>
              <a:rPr lang="en-US" sz="1200" kern="1200" dirty="0" smtClean="0">
                <a:solidFill>
                  <a:schemeClr val="tx1"/>
                </a:solidFill>
                <a:effectLst/>
                <a:latin typeface="+mn-lt"/>
                <a:ea typeface="+mn-ea"/>
                <a:cs typeface="+mn-cs"/>
              </a:rPr>
              <a:t> refers to imposing stringent restrictions on entering or leaving a premises, area, or region where disease is known to exist or is suspected. During an FAD outbreak, a quarantine broadly prohibits the movement of animals, animal products, and fomites (e.g. equipment, vehicles, clothing, footwear) from a specified premises, area, or region. Consideration is given to critical movements like feed trucks.</a:t>
            </a:r>
          </a:p>
          <a:p>
            <a:r>
              <a:rPr lang="en-US" sz="1200" b="1" kern="1200" dirty="0" smtClean="0">
                <a:solidFill>
                  <a:schemeClr val="tx1"/>
                </a:solidFill>
                <a:effectLst/>
                <a:latin typeface="+mn-lt"/>
                <a:ea typeface="+mn-ea"/>
                <a:cs typeface="+mn-cs"/>
              </a:rPr>
              <a:t>Hold order </a:t>
            </a:r>
            <a:r>
              <a:rPr lang="en-US" sz="1200" kern="1200" dirty="0" smtClean="0">
                <a:solidFill>
                  <a:schemeClr val="tx1"/>
                </a:solidFill>
                <a:effectLst/>
                <a:latin typeface="+mn-lt"/>
                <a:ea typeface="+mn-ea"/>
                <a:cs typeface="+mn-cs"/>
              </a:rPr>
              <a:t>is a temporary order, similar in effect to a quarantine, typically implemented while additional diagnostics or investigation is conducted. Hold orders are usually, but not always, under State authority: definition, scope, and terminology may vary by State. </a:t>
            </a:r>
          </a:p>
          <a:p>
            <a:r>
              <a:rPr lang="en-US" sz="1200" b="1" kern="1200" dirty="0" smtClean="0">
                <a:solidFill>
                  <a:schemeClr val="tx1"/>
                </a:solidFill>
                <a:effectLst/>
                <a:latin typeface="+mn-lt"/>
                <a:ea typeface="+mn-ea"/>
                <a:cs typeface="+mn-cs"/>
              </a:rPr>
              <a:t>Standstill notice </a:t>
            </a:r>
            <a:r>
              <a:rPr lang="en-US" sz="1200" kern="1200" dirty="0" smtClean="0">
                <a:solidFill>
                  <a:schemeClr val="tx1"/>
                </a:solidFill>
                <a:effectLst/>
                <a:latin typeface="+mn-lt"/>
                <a:ea typeface="+mn-ea"/>
                <a:cs typeface="+mn-cs"/>
              </a:rPr>
              <a:t>is the temporary prohibition of the initiation of any new movement of the susceptible species in a defined area. A standstill notice is typically implemented at a Federal level, put into effect through an official notice and subsequent publication in the Federal Register.</a:t>
            </a:r>
          </a:p>
        </p:txBody>
      </p:sp>
      <p:sp>
        <p:nvSpPr>
          <p:cNvPr id="4" name="Slide Number Placeholder 3"/>
          <p:cNvSpPr>
            <a:spLocks noGrp="1"/>
          </p:cNvSpPr>
          <p:nvPr>
            <p:ph type="sldNum" sz="quarter" idx="10"/>
          </p:nvPr>
        </p:nvSpPr>
        <p:spPr/>
        <p:txBody>
          <a:bodyPr/>
          <a:lstStyle/>
          <a:p>
            <a:fld id="{F95D56F6-3111-471E-8DA2-7E44809EF597}" type="slidenum">
              <a:rPr lang="en-US" smtClean="0"/>
              <a:t>3</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continuation of these definitions include:</a:t>
            </a:r>
          </a:p>
          <a:p>
            <a:r>
              <a:rPr lang="en-US" sz="1200" b="1" kern="1200" dirty="0" smtClean="0">
                <a:solidFill>
                  <a:schemeClr val="tx1"/>
                </a:solidFill>
                <a:effectLst/>
                <a:latin typeface="+mn-lt"/>
                <a:ea typeface="+mn-ea"/>
                <a:cs typeface="+mn-cs"/>
              </a:rPr>
              <a:t>Movement control</a:t>
            </a:r>
            <a:r>
              <a:rPr lang="en-US" sz="1200" kern="1200" dirty="0" smtClean="0">
                <a:solidFill>
                  <a:schemeClr val="tx1"/>
                </a:solidFill>
                <a:effectLst/>
                <a:latin typeface="+mn-lt"/>
                <a:ea typeface="+mn-ea"/>
                <a:cs typeface="+mn-cs"/>
              </a:rPr>
              <a:t> refers to controlling the movement of animals, animal products, and fomites in a regulatory Control Area. These movements are from non-infected premises, require permits, and are based on meeting specific criteria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ensure that such movement poses a negligible risk of pathogen transmission. </a:t>
            </a:r>
          </a:p>
          <a:p>
            <a:r>
              <a:rPr lang="en-US" sz="1200" b="1" kern="1200" dirty="0" smtClean="0">
                <a:solidFill>
                  <a:schemeClr val="tx1"/>
                </a:solidFill>
                <a:effectLst/>
                <a:latin typeface="+mn-lt"/>
                <a:ea typeface="+mn-ea"/>
                <a:cs typeface="+mn-cs"/>
              </a:rPr>
              <a:t>Continuity of business</a:t>
            </a:r>
            <a:r>
              <a:rPr lang="en-US" sz="1200" kern="1200" dirty="0" smtClean="0">
                <a:solidFill>
                  <a:schemeClr val="tx1"/>
                </a:solidFill>
                <a:effectLst/>
                <a:latin typeface="+mn-lt"/>
                <a:ea typeface="+mn-ea"/>
                <a:cs typeface="+mn-cs"/>
              </a:rPr>
              <a:t> (COB) is a specific type of movement control known as managed movement. COB typically focuses on a specific commodity and is intended to mitigate the economic effects of a regulatory Control Area.</a:t>
            </a:r>
          </a:p>
        </p:txBody>
      </p:sp>
      <p:sp>
        <p:nvSpPr>
          <p:cNvPr id="4" name="Slide Number Placeholder 3"/>
          <p:cNvSpPr>
            <a:spLocks noGrp="1"/>
          </p:cNvSpPr>
          <p:nvPr>
            <p:ph type="sldNum" sz="quarter" idx="10"/>
          </p:nvPr>
        </p:nvSpPr>
        <p:spPr/>
        <p:txBody>
          <a:bodyPr/>
          <a:lstStyle/>
          <a:p>
            <a:fld id="{F95D56F6-3111-471E-8DA2-7E44809EF597}" type="slidenum">
              <a:rPr lang="en-US" smtClean="0"/>
              <a:t>4</a:t>
            </a:fld>
            <a:endParaRPr lang="en-US"/>
          </a:p>
        </p:txBody>
      </p:sp>
    </p:spTree>
    <p:extLst>
      <p:ext uri="{BB962C8B-B14F-4D97-AF65-F5344CB8AC3E}">
        <p14:creationId xmlns:p14="http://schemas.microsoft.com/office/powerpoint/2010/main" val="3716739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smtClean="0"/>
              <a:t>QMC activities are a critical component of a response effort. </a:t>
            </a:r>
            <a:r>
              <a:rPr lang="en-US" dirty="0" smtClean="0">
                <a:ea typeface="Times New Roman" panose="02020603050405020304" pitchFamily="18" charset="0"/>
              </a:rPr>
              <a:t>Three response goals for an FAD outbreak in the United States as outlined in the </a:t>
            </a:r>
            <a:r>
              <a:rPr lang="en-US" i="1" dirty="0" smtClean="0">
                <a:ea typeface="Times New Roman" panose="02020603050405020304" pitchFamily="18" charset="0"/>
              </a:rPr>
              <a:t>APHIS Foreign Animal Disease Framework: Response Strategies (FAD PReP Manual 2-0) </a:t>
            </a:r>
            <a:r>
              <a:rPr lang="en-US" dirty="0" smtClean="0">
                <a:ea typeface="Times New Roman" panose="02020603050405020304" pitchFamily="18" charset="0"/>
              </a:rPr>
              <a:t>are:</a:t>
            </a:r>
          </a:p>
          <a:p>
            <a:pPr marL="342881" indent="-342881">
              <a:buFont typeface="+mj-lt"/>
              <a:buAutoNum type="arabicPeriod"/>
            </a:pPr>
            <a:r>
              <a:rPr lang="en-US" dirty="0" smtClean="0">
                <a:ea typeface="Times New Roman" panose="02020603050405020304" pitchFamily="18" charset="0"/>
              </a:rPr>
              <a:t>Detect, control, and contain the disease in animals as quickly as possible;</a:t>
            </a:r>
          </a:p>
          <a:p>
            <a:pPr marL="342881" indent="-342881">
              <a:buFont typeface="+mj-lt"/>
              <a:buAutoNum type="arabicPeriod"/>
            </a:pPr>
            <a:r>
              <a:rPr lang="en-US" dirty="0" smtClean="0">
                <a:ea typeface="Times New Roman" panose="02020603050405020304" pitchFamily="18" charset="0"/>
              </a:rPr>
              <a:t>Eradicate the disease using strategies that seek to stabilize animal agriculture, the food supply, and the economy and that protect public health and the environment; and </a:t>
            </a:r>
          </a:p>
          <a:p>
            <a:pPr marL="342881" indent="-342881">
              <a:spcAft>
                <a:spcPts val="1200"/>
              </a:spcAft>
              <a:buFont typeface="+mj-lt"/>
              <a:buAutoNum type="arabicPeriod"/>
            </a:pPr>
            <a:r>
              <a:rPr lang="en-US" dirty="0" smtClean="0">
                <a:ea typeface="Times New Roman" panose="02020603050405020304" pitchFamily="18" charset="0"/>
              </a:rPr>
              <a:t>Provide science- and risk-based approaches and systems to facilitate continuity of business for non-infected animals and non-contaminated animal products.</a:t>
            </a:r>
          </a:p>
        </p:txBody>
      </p:sp>
      <p:sp>
        <p:nvSpPr>
          <p:cNvPr id="4" name="Slide Number Placeholder 3"/>
          <p:cNvSpPr>
            <a:spLocks noGrp="1"/>
          </p:cNvSpPr>
          <p:nvPr>
            <p:ph type="sldNum" sz="quarter" idx="10"/>
          </p:nvPr>
        </p:nvSpPr>
        <p:spPr/>
        <p:txBody>
          <a:bodyPr/>
          <a:lstStyle/>
          <a:p>
            <a:fld id="{F95D56F6-3111-471E-8DA2-7E44809EF597}" type="slidenum">
              <a:rPr lang="en-US" smtClean="0"/>
              <a:t>5</a:t>
            </a:fld>
            <a:endParaRPr lang="en-US"/>
          </a:p>
        </p:txBody>
      </p:sp>
    </p:spTree>
    <p:extLst>
      <p:ext uri="{BB962C8B-B14F-4D97-AF65-F5344CB8AC3E}">
        <p14:creationId xmlns:p14="http://schemas.microsoft.com/office/powerpoint/2010/main" val="1813877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Achieving these three goals will allow individual livestock facilities, States, Tribes, regions, and industries to resume normal production as quickly as possible. The objective is to allow the United States to regain disease-free status without the response effort causing more disruption and damage than the disease outbreak itself. Biosecurity plays a vital role in each of these goals.</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6</a:t>
            </a:fld>
            <a:endParaRPr lang="en-US"/>
          </a:p>
        </p:txBody>
      </p:sp>
    </p:spTree>
    <p:extLst>
      <p:ext uri="{BB962C8B-B14F-4D97-AF65-F5344CB8AC3E}">
        <p14:creationId xmlns:p14="http://schemas.microsoft.com/office/powerpoint/2010/main" val="1938979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QMC-specific goals support overall FAD response goals.</a:t>
            </a:r>
            <a:r>
              <a:rPr lang="en-US" sz="1200" kern="1200" baseline="0" dirty="0" smtClean="0">
                <a:solidFill>
                  <a:schemeClr val="tx1"/>
                </a:solidFill>
                <a:effectLst/>
                <a:latin typeface="+mn-lt"/>
                <a:ea typeface="+mn-ea"/>
                <a:cs typeface="+mn-cs"/>
              </a:rPr>
              <a:t> </a:t>
            </a:r>
          </a:p>
          <a:p>
            <a:r>
              <a:rPr lang="en-US" sz="1200" kern="1200" baseline="0" dirty="0" smtClean="0">
                <a:solidFill>
                  <a:schemeClr val="tx1"/>
                </a:solidFill>
                <a:effectLst/>
                <a:latin typeface="+mn-lt"/>
                <a:ea typeface="+mn-ea"/>
                <a:cs typeface="+mn-cs"/>
              </a:rPr>
              <a:t>The preparedness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plans and processes for affected premises, areas, and regions.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To work with stakeholders to develop effective managed movement plans for non-infected premises, areas, and regions.</a:t>
            </a:r>
          </a:p>
          <a:p>
            <a:r>
              <a:rPr lang="en-US" sz="1200" kern="1200" baseline="0" dirty="0" smtClean="0">
                <a:solidFill>
                  <a:schemeClr val="tx1"/>
                </a:solidFill>
                <a:effectLst/>
                <a:latin typeface="+mn-lt"/>
                <a:ea typeface="+mn-ea"/>
                <a:cs typeface="+mn-cs"/>
              </a:rPr>
              <a:t>The response goals are as follows:</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Through a Unified Incident Command, coordinate the establishment of an Infected Zone and a Buffer Zone (a Control Area) within 6 hours of identifying the index case.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Once a Control Area has been established, implement QMC in the Control Area as rapidly as possible.</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Ensure QMC considers competing priorities, weighing the risk of disease transmission against the need for critical movements (e.g., feed trucks) and business continuity.</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7</a:t>
            </a:fld>
            <a:endParaRPr lang="en-US"/>
          </a:p>
        </p:txBody>
      </p:sp>
    </p:spTree>
    <p:extLst>
      <p:ext uri="{BB962C8B-B14F-4D97-AF65-F5344CB8AC3E}">
        <p14:creationId xmlns:p14="http://schemas.microsoft.com/office/powerpoint/2010/main" val="4031992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Both Federal and State agencies have authority to protect against and respond to animal disease. The Code of Laws of the United States of America (U.S.C.) and the Code of Federal Regulations (CFR) are codified authorities representing different stages of the legislative process. The U.S.C. provides the general and permanent statutes of the United States, which are passed by Congress and signed by the President. Executive branch agencies then interpret the U.S.C., developing detailed regulations in the CFR. The CFR is developed through a public rulemaking process, where the public is allowed to comment. In an FAD incident response, the U.S.C. and CFR provide policy, via statutes and regulations, for USDA; interim regulations can be implemented—in the event of an outbreak—to prevent the spread of disease.</a:t>
            </a:r>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8</a:t>
            </a:fld>
            <a:endParaRPr lang="en-US"/>
          </a:p>
        </p:txBody>
      </p:sp>
    </p:spTree>
    <p:extLst>
      <p:ext uri="{BB962C8B-B14F-4D97-AF65-F5344CB8AC3E}">
        <p14:creationId xmlns:p14="http://schemas.microsoft.com/office/powerpoint/2010/main" val="198822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FAD is a terrestrial animal disease or pest, or an aquatic animal disease or pest, not known to exist in the United States or its territories. An emerging animal disease may be any terrestrial animal, aquatic animal, or zoonotic disease not yet known or characterized, or any known or characterized terrestrial animal or aquatic animal disease in the United States or its territories that changes or mutates in pathogenicity, communicability, or zoonotic potential to become a threat to terrestrial animals, aquatic animals, or humans. </a:t>
            </a:r>
          </a:p>
        </p:txBody>
      </p:sp>
      <p:sp>
        <p:nvSpPr>
          <p:cNvPr id="4" name="Slide Number Placeholder 3"/>
          <p:cNvSpPr>
            <a:spLocks noGrp="1"/>
          </p:cNvSpPr>
          <p:nvPr>
            <p:ph type="sldNum" sz="quarter" idx="10"/>
          </p:nvPr>
        </p:nvSpPr>
        <p:spPr/>
        <p:txBody>
          <a:bodyPr/>
          <a:lstStyle/>
          <a:p>
            <a:fld id="{F95D56F6-3111-471E-8DA2-7E44809EF597}" type="slidenum">
              <a:rPr lang="en-US" smtClean="0"/>
              <a:t>9</a:t>
            </a:fld>
            <a:endParaRPr lang="en-US"/>
          </a:p>
        </p:txBody>
      </p:sp>
    </p:spTree>
    <p:extLst>
      <p:ext uri="{BB962C8B-B14F-4D97-AF65-F5344CB8AC3E}">
        <p14:creationId xmlns:p14="http://schemas.microsoft.com/office/powerpoint/2010/main" val="2894149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Quarantine &amp; Movement Control - Authorities</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dirty="0"/>
          </a:p>
        </p:txBody>
      </p:sp>
      <p:sp>
        <p:nvSpPr>
          <p:cNvPr id="10" name="Footer Placeholder 2"/>
          <p:cNvSpPr>
            <a:spLocks noGrp="1"/>
          </p:cNvSpPr>
          <p:nvPr>
            <p:ph type="ftr" sz="quarter" idx="11"/>
          </p:nvPr>
        </p:nvSpPr>
        <p:spPr>
          <a:xfrm>
            <a:off x="457200" y="6356350"/>
            <a:ext cx="4572000" cy="365125"/>
          </a:xfrm>
        </p:spPr>
        <p:txBody>
          <a:bodyPr/>
          <a:lstStyle/>
          <a:p>
            <a:r>
              <a:rPr lang="en-US" smtClean="0"/>
              <a:t>FAD PReP/NAHEMS Guidelines: Quarantine &amp; Movement Control - Authorities</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Quarantine &amp; Movement Control - Authorities</a:t>
            </a:r>
            <a:endParaRPr lang="en-US"/>
          </a:p>
        </p:txBody>
      </p:sp>
      <p:sp>
        <p:nvSpPr>
          <p:cNvPr id="7" name="Slide Number Placeholder 6"/>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Quarantine &amp; Movement Control - Authorities</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dirty="0"/>
          </a:p>
        </p:txBody>
      </p:sp>
      <p:sp>
        <p:nvSpPr>
          <p:cNvPr id="4" name="Footer Placeholder 3"/>
          <p:cNvSpPr>
            <a:spLocks noGrp="1"/>
          </p:cNvSpPr>
          <p:nvPr>
            <p:ph type="ftr" sz="quarter" idx="11"/>
          </p:nvPr>
        </p:nvSpPr>
        <p:spPr/>
        <p:txBody>
          <a:bodyPr/>
          <a:lstStyle/>
          <a:p>
            <a:r>
              <a:rPr lang="en-US" smtClean="0"/>
              <a:t>FAD PReP/NAHEMS Guidelines: Quarantine &amp; Movement Control - Authorities</a:t>
            </a:r>
            <a:endParaRPr lang="en-US"/>
          </a:p>
        </p:txBody>
      </p:sp>
      <p:sp>
        <p:nvSpPr>
          <p:cNvPr id="5" name="Slide Number Placeholder 4"/>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Quarantine &amp; Movement Control - Authorities</a:t>
            </a:r>
            <a:endParaRPr lang="en-US"/>
          </a:p>
        </p:txBody>
      </p:sp>
      <p:sp>
        <p:nvSpPr>
          <p:cNvPr id="4" name="Slide Number Placeholder 3"/>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Authorities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8.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Quarantine and</a:t>
            </a:r>
            <a:br>
              <a:rPr lang="en-US" smtClean="0"/>
            </a:br>
            <a:r>
              <a:rPr lang="en-US" smtClean="0"/>
              <a:t>Movement </a:t>
            </a:r>
            <a:r>
              <a:rPr lang="en-US" dirty="0" smtClean="0"/>
              <a:t>Control</a:t>
            </a:r>
            <a:endParaRPr lang="en-US" dirty="0"/>
          </a:p>
        </p:txBody>
      </p:sp>
      <p:sp>
        <p:nvSpPr>
          <p:cNvPr id="3" name="Subtitle 2"/>
          <p:cNvSpPr>
            <a:spLocks noGrp="1"/>
          </p:cNvSpPr>
          <p:nvPr>
            <p:ph type="subTitle" idx="1"/>
          </p:nvPr>
        </p:nvSpPr>
        <p:spPr>
          <a:xfrm>
            <a:off x="2590800" y="4495800"/>
            <a:ext cx="5867400" cy="1219200"/>
          </a:xfrm>
        </p:spPr>
        <p:txBody>
          <a:bodyPr/>
          <a:lstStyle/>
          <a:p>
            <a:r>
              <a:rPr lang="en-US" dirty="0" smtClean="0"/>
              <a:t>Authorities</a:t>
            </a:r>
            <a:endParaRPr lang="en-US" dirty="0"/>
          </a:p>
        </p:txBody>
      </p:sp>
      <p:sp>
        <p:nvSpPr>
          <p:cNvPr id="4" name="Rectangle 3"/>
          <p:cNvSpPr/>
          <p:nvPr/>
        </p:nvSpPr>
        <p:spPr>
          <a:xfrm>
            <a:off x="2590800" y="5486400"/>
            <a:ext cx="48768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1276175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FAD or emerging animal disease</a:t>
            </a:r>
          </a:p>
          <a:p>
            <a:pPr lvl="1"/>
            <a:r>
              <a:rPr lang="en-US" dirty="0" smtClean="0"/>
              <a:t>May </a:t>
            </a:r>
            <a:r>
              <a:rPr lang="en-US" dirty="0" smtClean="0"/>
              <a:t>involve livestock, poultry, or wildlife</a:t>
            </a:r>
          </a:p>
          <a:p>
            <a:pPr lvl="1"/>
            <a:r>
              <a:rPr lang="en-US" dirty="0" smtClean="0"/>
              <a:t>If wildlife, USDA </a:t>
            </a:r>
            <a:r>
              <a:rPr lang="en-US" dirty="0" smtClean="0"/>
              <a:t>APHIS will collaborate with agencies with primary jurisdiction and subject matter </a:t>
            </a:r>
            <a:r>
              <a:rPr lang="en-US" dirty="0" smtClean="0"/>
              <a:t>expertise</a:t>
            </a:r>
          </a:p>
          <a:p>
            <a:pPr marL="342900" lvl="1" indent="-342900">
              <a:buFont typeface="Arial" pitchFamily="34" charset="0"/>
              <a:buChar char="•"/>
            </a:pPr>
            <a:r>
              <a:rPr lang="en-US" sz="3200" dirty="0" smtClean="0"/>
              <a:t>Consult </a:t>
            </a:r>
            <a:r>
              <a:rPr lang="en-US" sz="3200" i="1" dirty="0"/>
              <a:t>APHIS VS Proposed Framework for Response to Emerging Animal Diseases in the United </a:t>
            </a:r>
            <a:r>
              <a:rPr lang="en-US" sz="3200" i="1" dirty="0" smtClean="0"/>
              <a:t>States</a:t>
            </a:r>
            <a:endParaRPr lang="en-US" sz="3200" i="1" dirty="0"/>
          </a:p>
          <a:p>
            <a:pPr lvl="1"/>
            <a:endParaRPr lang="en-US"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USDA Authority for </a:t>
            </a:r>
            <a:r>
              <a:rPr lang="en-US" dirty="0" smtClean="0"/>
              <a:t>FAD cont’d</a:t>
            </a:r>
            <a:endParaRPr lang="en-US" dirty="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Tree>
    <p:extLst>
      <p:ext uri="{BB962C8B-B14F-4D97-AF65-F5344CB8AC3E}">
        <p14:creationId xmlns:p14="http://schemas.microsoft.com/office/powerpoint/2010/main" val="3848577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fontScale="92500" lnSpcReduction="10000"/>
          </a:bodyPr>
          <a:lstStyle/>
          <a:p>
            <a:r>
              <a:rPr lang="en-US" dirty="0"/>
              <a:t>APHIS authority through AHPA Act</a:t>
            </a:r>
          </a:p>
          <a:p>
            <a:r>
              <a:rPr lang="en-US" dirty="0"/>
              <a:t>Secretary of </a:t>
            </a:r>
            <a:r>
              <a:rPr lang="en-US" dirty="0" smtClean="0"/>
              <a:t>Agriculture is </a:t>
            </a:r>
            <a:r>
              <a:rPr lang="en-US" dirty="0" smtClean="0"/>
              <a:t>authorized to:</a:t>
            </a:r>
            <a:endParaRPr lang="en-US" dirty="0"/>
          </a:p>
          <a:p>
            <a:pPr lvl="1"/>
            <a:r>
              <a:rPr lang="en-US" dirty="0" smtClean="0"/>
              <a:t>Prevent</a:t>
            </a:r>
            <a:r>
              <a:rPr lang="en-US" dirty="0"/>
              <a:t>, detect, control, and eradicate diseases and pests of animals</a:t>
            </a:r>
            <a:endParaRPr lang="en-US" dirty="0" smtClean="0"/>
          </a:p>
          <a:p>
            <a:pPr lvl="1"/>
            <a:r>
              <a:rPr lang="en-US" dirty="0" smtClean="0"/>
              <a:t>Protect animal health, </a:t>
            </a:r>
            <a:r>
              <a:rPr lang="en-US" dirty="0"/>
              <a:t>human health </a:t>
            </a:r>
            <a:br>
              <a:rPr lang="en-US" dirty="0"/>
            </a:br>
            <a:r>
              <a:rPr lang="en-US" dirty="0"/>
              <a:t>and </a:t>
            </a:r>
            <a:r>
              <a:rPr lang="en-US" dirty="0" smtClean="0"/>
              <a:t>welfare, economic interests</a:t>
            </a:r>
            <a:endParaRPr lang="en-US" dirty="0"/>
          </a:p>
          <a:p>
            <a:pPr lvl="1"/>
            <a:r>
              <a:rPr lang="en-US" dirty="0"/>
              <a:t>Prohibit </a:t>
            </a:r>
            <a:r>
              <a:rPr lang="en-US" dirty="0" smtClean="0"/>
              <a:t>importation, entry or interstate movement </a:t>
            </a:r>
            <a:r>
              <a:rPr lang="en-US" dirty="0"/>
              <a:t>throughout US</a:t>
            </a:r>
          </a:p>
          <a:p>
            <a:pPr lvl="1"/>
            <a:r>
              <a:rPr lang="en-US" dirty="0" smtClean="0"/>
              <a:t>Prevent </a:t>
            </a:r>
            <a:r>
              <a:rPr lang="en-US" dirty="0"/>
              <a:t>the introduction </a:t>
            </a:r>
            <a:r>
              <a:rPr lang="en-US" dirty="0" smtClean="0"/>
              <a:t>or dissemination of disease</a:t>
            </a:r>
            <a:endParaRPr lang="en-US" dirty="0"/>
          </a:p>
        </p:txBody>
      </p:sp>
      <p:sp>
        <p:nvSpPr>
          <p:cNvPr id="3" name="Title 2"/>
          <p:cNvSpPr>
            <a:spLocks noGrp="1"/>
          </p:cNvSpPr>
          <p:nvPr>
            <p:ph type="title"/>
          </p:nvPr>
        </p:nvSpPr>
        <p:spPr/>
        <p:txBody>
          <a:bodyPr>
            <a:normAutofit/>
          </a:bodyPr>
          <a:lstStyle/>
          <a:p>
            <a:r>
              <a:rPr lang="en-US" sz="3700" dirty="0" smtClean="0"/>
              <a:t>Animal Health Protection Act</a:t>
            </a:r>
            <a:endParaRPr lang="en-US" sz="3700"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11</a:t>
            </a:fld>
            <a:endParaRPr lang="en-US"/>
          </a:p>
        </p:txBody>
      </p:sp>
    </p:spTree>
    <p:extLst>
      <p:ext uri="{BB962C8B-B14F-4D97-AF65-F5344CB8AC3E}">
        <p14:creationId xmlns:p14="http://schemas.microsoft.com/office/powerpoint/2010/main" val="3401304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US" b="1" dirty="0"/>
              <a:t>9 CFR 71.2</a:t>
            </a:r>
            <a:r>
              <a:rPr lang="en-US" dirty="0"/>
              <a:t>: </a:t>
            </a:r>
            <a:r>
              <a:rPr lang="en-US" dirty="0" smtClean="0"/>
              <a:t>Rule governing </a:t>
            </a:r>
            <a:r>
              <a:rPr lang="en-US" dirty="0"/>
              <a:t>quarantine, </a:t>
            </a:r>
            <a:r>
              <a:rPr lang="en-US" dirty="0" smtClean="0"/>
              <a:t>interstate movement </a:t>
            </a:r>
            <a:r>
              <a:rPr lang="en-US" dirty="0"/>
              <a:t>of diseased animals, poultry</a:t>
            </a:r>
          </a:p>
          <a:p>
            <a:pPr lvl="0"/>
            <a:r>
              <a:rPr lang="en-US" b="1" dirty="0"/>
              <a:t>9 CFR 71.3</a:t>
            </a:r>
            <a:r>
              <a:rPr lang="en-US" dirty="0"/>
              <a:t>: </a:t>
            </a:r>
            <a:r>
              <a:rPr lang="en-US" dirty="0" smtClean="0"/>
              <a:t>Interstate movement </a:t>
            </a:r>
            <a:r>
              <a:rPr lang="en-US" dirty="0"/>
              <a:t>of diseased </a:t>
            </a:r>
            <a:r>
              <a:rPr lang="en-US" dirty="0" smtClean="0"/>
              <a:t>animals, poultry, prohibited </a:t>
            </a:r>
            <a:endParaRPr lang="en-US" dirty="0"/>
          </a:p>
          <a:p>
            <a:pPr lvl="0"/>
            <a:r>
              <a:rPr lang="en-US" b="1" dirty="0"/>
              <a:t>9 CFR 53</a:t>
            </a:r>
            <a:r>
              <a:rPr lang="en-US" dirty="0"/>
              <a:t>: </a:t>
            </a:r>
            <a:r>
              <a:rPr lang="en-US" dirty="0" smtClean="0"/>
              <a:t>Certain communicable </a:t>
            </a:r>
            <a:r>
              <a:rPr lang="en-US" dirty="0"/>
              <a:t>diseases of livestock or poultry</a:t>
            </a:r>
          </a:p>
          <a:p>
            <a:pPr lvl="0"/>
            <a:r>
              <a:rPr lang="en-US" b="1" dirty="0"/>
              <a:t>9 CFR 161</a:t>
            </a:r>
            <a:r>
              <a:rPr lang="en-US" dirty="0"/>
              <a:t>: Standards for </a:t>
            </a:r>
            <a:r>
              <a:rPr lang="en-US" dirty="0" smtClean="0"/>
              <a:t>accredited veterinarians</a:t>
            </a:r>
            <a:r>
              <a:rPr lang="en-US" dirty="0"/>
              <a:t>, </a:t>
            </a:r>
            <a:r>
              <a:rPr lang="en-US" dirty="0" smtClean="0"/>
              <a:t>revocation</a:t>
            </a:r>
          </a:p>
          <a:p>
            <a:pPr lvl="1"/>
            <a:r>
              <a:rPr lang="en-US" dirty="0" smtClean="0"/>
              <a:t>CDC</a:t>
            </a:r>
            <a:r>
              <a:rPr lang="en-US" dirty="0"/>
              <a:t>, per Public Health Service Act </a:t>
            </a:r>
          </a:p>
          <a:p>
            <a:pPr lvl="2"/>
            <a:r>
              <a:rPr lang="en-US" dirty="0"/>
              <a:t>Authority against source of infection </a:t>
            </a:r>
          </a:p>
          <a:p>
            <a:pPr lvl="0"/>
            <a:endParaRPr lang="en-US" dirty="0" smtClean="0"/>
          </a:p>
          <a:p>
            <a:pPr lvl="0"/>
            <a:endParaRPr lang="en-US" dirty="0"/>
          </a:p>
        </p:txBody>
      </p:sp>
      <p:sp>
        <p:nvSpPr>
          <p:cNvPr id="3" name="Title 2"/>
          <p:cNvSpPr>
            <a:spLocks noGrp="1"/>
          </p:cNvSpPr>
          <p:nvPr>
            <p:ph type="title"/>
          </p:nvPr>
        </p:nvSpPr>
        <p:spPr/>
        <p:txBody>
          <a:bodyPr/>
          <a:lstStyle/>
          <a:p>
            <a:r>
              <a:rPr lang="en-US" dirty="0"/>
              <a:t>Code of Federal Regulations</a:t>
            </a:r>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12</a:t>
            </a:fld>
            <a:endParaRPr lang="en-US"/>
          </a:p>
        </p:txBody>
      </p:sp>
    </p:spTree>
    <p:extLst>
      <p:ext uri="{BB962C8B-B14F-4D97-AF65-F5344CB8AC3E}">
        <p14:creationId xmlns:p14="http://schemas.microsoft.com/office/powerpoint/2010/main" val="635881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05400"/>
          </a:xfrm>
        </p:spPr>
        <p:txBody>
          <a:bodyPr>
            <a:normAutofit/>
          </a:bodyPr>
          <a:lstStyle/>
          <a:p>
            <a:r>
              <a:rPr lang="en-US" dirty="0" smtClean="0"/>
              <a:t>Initially, State, Tribal, local authorities and resources</a:t>
            </a:r>
          </a:p>
          <a:p>
            <a:r>
              <a:rPr lang="en-US" dirty="0" smtClean="0"/>
              <a:t>Authority granted to SAHO varies</a:t>
            </a:r>
          </a:p>
          <a:p>
            <a:r>
              <a:rPr lang="en-US" dirty="0" smtClean="0"/>
              <a:t>Quarantine</a:t>
            </a:r>
          </a:p>
          <a:p>
            <a:pPr lvl="1"/>
            <a:r>
              <a:rPr lang="en-US" dirty="0" smtClean="0"/>
              <a:t>May be issued based on FAD detection or suspicion</a:t>
            </a:r>
          </a:p>
          <a:p>
            <a:pPr lvl="1"/>
            <a:r>
              <a:rPr lang="en-US" dirty="0" smtClean="0"/>
              <a:t>Scope based on specific authority</a:t>
            </a:r>
          </a:p>
          <a:p>
            <a:pPr lvl="1"/>
            <a:r>
              <a:rPr lang="en-US" dirty="0" smtClean="0"/>
              <a:t>Intended to control disease intrastate </a:t>
            </a:r>
          </a:p>
          <a:p>
            <a:pPr lvl="1"/>
            <a:r>
              <a:rPr lang="en-US" dirty="0" smtClean="0"/>
              <a:t>Become familiar with your State’s laws</a:t>
            </a:r>
            <a:endParaRPr lang="en-US" dirty="0"/>
          </a:p>
        </p:txBody>
      </p:sp>
      <p:sp>
        <p:nvSpPr>
          <p:cNvPr id="3" name="Title 2"/>
          <p:cNvSpPr>
            <a:spLocks noGrp="1"/>
          </p:cNvSpPr>
          <p:nvPr>
            <p:ph type="title"/>
          </p:nvPr>
        </p:nvSpPr>
        <p:spPr/>
        <p:txBody>
          <a:bodyPr>
            <a:normAutofit/>
          </a:bodyPr>
          <a:lstStyle/>
          <a:p>
            <a:r>
              <a:rPr lang="en-US" sz="4000" dirty="0" smtClean="0"/>
              <a:t>State Authority for FAD </a:t>
            </a:r>
            <a:endParaRPr lang="en-US" sz="4000"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13</a:t>
            </a:fld>
            <a:endParaRPr lang="en-US"/>
          </a:p>
        </p:txBody>
      </p:sp>
    </p:spTree>
    <p:extLst>
      <p:ext uri="{BB962C8B-B14F-4D97-AF65-F5344CB8AC3E}">
        <p14:creationId xmlns:p14="http://schemas.microsoft.com/office/powerpoint/2010/main" val="2093449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normAutofit fontScale="92500"/>
          </a:bodyPr>
          <a:lstStyle/>
          <a:p>
            <a:r>
              <a:rPr lang="en-US" dirty="0"/>
              <a:t>Declared by US Secretary of Agriculture</a:t>
            </a:r>
          </a:p>
          <a:p>
            <a:r>
              <a:rPr lang="en-US" dirty="0" smtClean="0"/>
              <a:t>Federal government authorized to control intrastate movement </a:t>
            </a:r>
          </a:p>
          <a:p>
            <a:pPr lvl="1"/>
            <a:r>
              <a:rPr lang="en-US" dirty="0" smtClean="0"/>
              <a:t>In </a:t>
            </a:r>
            <a:r>
              <a:rPr lang="en-US" dirty="0"/>
              <a:t>addition to interstate </a:t>
            </a:r>
            <a:r>
              <a:rPr lang="en-US" dirty="0" smtClean="0"/>
              <a:t>and </a:t>
            </a:r>
            <a:r>
              <a:rPr lang="en-US" dirty="0"/>
              <a:t>international movement</a:t>
            </a:r>
            <a:endParaRPr lang="en-US" dirty="0" smtClean="0"/>
          </a:p>
          <a:p>
            <a:r>
              <a:rPr lang="en-US" dirty="0" smtClean="0"/>
              <a:t>No Extraordinary Emergency declared during HPAI outbreak in US (2014-2015)</a:t>
            </a:r>
          </a:p>
          <a:p>
            <a:r>
              <a:rPr lang="en-US" dirty="0" smtClean="0"/>
              <a:t>Regulatory intervention</a:t>
            </a:r>
          </a:p>
          <a:p>
            <a:pPr lvl="1"/>
            <a:r>
              <a:rPr lang="en-US" dirty="0" smtClean="0"/>
              <a:t>By Unified Incident Command</a:t>
            </a:r>
            <a:endParaRPr lang="en-US" sz="3200" dirty="0"/>
          </a:p>
        </p:txBody>
      </p:sp>
      <p:sp>
        <p:nvSpPr>
          <p:cNvPr id="5" name="Slide Number Placeholder 4"/>
          <p:cNvSpPr>
            <a:spLocks noGrp="1"/>
          </p:cNvSpPr>
          <p:nvPr>
            <p:ph type="sldNum" sz="quarter" idx="4"/>
          </p:nvPr>
        </p:nvSpPr>
        <p:spPr/>
        <p:txBody>
          <a:bodyPr/>
          <a:lstStyle/>
          <a:p>
            <a:fld id="{0D2D7273-9C0D-4845-8627-539564CD150B}" type="slidenum">
              <a:rPr lang="en-US" smtClean="0"/>
              <a:t>14</a:t>
            </a:fld>
            <a:endParaRPr lang="en-US"/>
          </a:p>
        </p:txBody>
      </p:sp>
      <p:sp>
        <p:nvSpPr>
          <p:cNvPr id="6" name="Title 5"/>
          <p:cNvSpPr>
            <a:spLocks noGrp="1"/>
          </p:cNvSpPr>
          <p:nvPr>
            <p:ph type="title"/>
          </p:nvPr>
        </p:nvSpPr>
        <p:spPr/>
        <p:txBody>
          <a:bodyPr/>
          <a:lstStyle/>
          <a:p>
            <a:r>
              <a:rPr lang="en-US" dirty="0" smtClean="0"/>
              <a:t>Extraordinary Emergency</a:t>
            </a:r>
            <a:endParaRPr lang="en-US" dirty="0"/>
          </a:p>
        </p:txBody>
      </p:sp>
      <p:sp>
        <p:nvSpPr>
          <p:cNvPr id="7"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2650463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Responding to an FAD: General Information</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15</a:t>
            </a:fld>
            <a:endParaRPr lang="en-US"/>
          </a:p>
        </p:txBody>
      </p:sp>
      <p:sp>
        <p:nvSpPr>
          <p:cNvPr id="6"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7" name="Footer Placeholder 2"/>
          <p:cNvSpPr>
            <a:spLocks noGrp="1"/>
          </p:cNvSpPr>
          <p:nvPr>
            <p:ph type="ftr" sz="quarter" idx="11"/>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1425490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514350" indent="-514350">
              <a:buFont typeface="+mj-lt"/>
              <a:buAutoNum type="arabicPeriod"/>
            </a:pPr>
            <a:r>
              <a:rPr lang="en-US" dirty="0" smtClean="0"/>
              <a:t>Prevent contact</a:t>
            </a:r>
          </a:p>
          <a:p>
            <a:pPr lvl="1"/>
            <a:r>
              <a:rPr lang="en-US" dirty="0" smtClean="0"/>
              <a:t>Quarantine, movement controls, biosecurity, depopulation</a:t>
            </a:r>
          </a:p>
          <a:p>
            <a:pPr lvl="1"/>
            <a:r>
              <a:rPr lang="en-US" dirty="0" smtClean="0"/>
              <a:t>Avoid risk of mechanical vectors</a:t>
            </a:r>
          </a:p>
          <a:p>
            <a:pPr marL="514350" indent="-514350">
              <a:buFont typeface="+mj-lt"/>
              <a:buAutoNum type="arabicPeriod"/>
            </a:pPr>
            <a:r>
              <a:rPr lang="en-US" dirty="0" smtClean="0"/>
              <a:t>Stop production of disease agent</a:t>
            </a:r>
          </a:p>
          <a:p>
            <a:pPr lvl="1"/>
            <a:r>
              <a:rPr lang="en-US" dirty="0" smtClean="0"/>
              <a:t>Depopulation (and disposal) of infected and potentially infected animals</a:t>
            </a:r>
          </a:p>
          <a:p>
            <a:pPr marL="514350" indent="-514350">
              <a:buFont typeface="+mj-lt"/>
              <a:buAutoNum type="arabicPeriod"/>
            </a:pPr>
            <a:r>
              <a:rPr lang="en-US" dirty="0" smtClean="0"/>
              <a:t>Increase disease resistance or </a:t>
            </a:r>
            <a:br>
              <a:rPr lang="en-US" dirty="0" smtClean="0"/>
            </a:br>
            <a:r>
              <a:rPr lang="en-US" dirty="0" smtClean="0"/>
              <a:t>reduce shedding</a:t>
            </a:r>
          </a:p>
          <a:p>
            <a:pPr lvl="1"/>
            <a:r>
              <a:rPr lang="en-US" dirty="0" smtClean="0"/>
              <a:t>Emergency vaccination, if suitable  vaccine,  administered in timely manner </a:t>
            </a:r>
            <a:endParaRPr lang="en-US" dirty="0"/>
          </a:p>
        </p:txBody>
      </p:sp>
      <p:sp>
        <p:nvSpPr>
          <p:cNvPr id="3" name="Title 2"/>
          <p:cNvSpPr>
            <a:spLocks noGrp="1"/>
          </p:cNvSpPr>
          <p:nvPr>
            <p:ph type="title"/>
          </p:nvPr>
        </p:nvSpPr>
        <p:spPr/>
        <p:txBody>
          <a:bodyPr>
            <a:noAutofit/>
          </a:bodyPr>
          <a:lstStyle/>
          <a:p>
            <a:pPr lvl="1"/>
            <a:r>
              <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rPr>
              <a:t>Epidemiological </a:t>
            </a:r>
            <a:r>
              <a:rPr lang="en-US" sz="3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Principles</a:t>
            </a:r>
            <a:endParaRPr lang="en-US" sz="3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16</a:t>
            </a:fld>
            <a:endParaRPr lang="en-US"/>
          </a:p>
        </p:txBody>
      </p:sp>
    </p:spTree>
    <p:extLst>
      <p:ext uri="{BB962C8B-B14F-4D97-AF65-F5344CB8AC3E}">
        <p14:creationId xmlns:p14="http://schemas.microsoft.com/office/powerpoint/2010/main" val="3369775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Critical Activities</a:t>
            </a:r>
            <a:endParaRPr lang="en-US" dirty="0"/>
          </a:p>
        </p:txBody>
      </p:sp>
      <p:sp>
        <p:nvSpPr>
          <p:cNvPr id="6" name="Text Box 6"/>
          <p:cNvSpPr txBox="1">
            <a:spLocks noChangeArrowheads="1"/>
          </p:cNvSpPr>
          <p:nvPr/>
        </p:nvSpPr>
        <p:spPr bwMode="auto">
          <a:xfrm>
            <a:off x="381000" y="1447800"/>
            <a:ext cx="8305800" cy="4648199"/>
          </a:xfrm>
          <a:prstGeom prst="rect">
            <a:avLst/>
          </a:prstGeom>
          <a:solidFill>
            <a:schemeClr val="bg1">
              <a:lumMod val="85000"/>
              <a:lumOff val="0"/>
            </a:schemeClr>
          </a:solidFill>
          <a:ln w="38100">
            <a:solidFill>
              <a:srgbClr val="4E6128"/>
            </a:solidFill>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91440" tIns="45720" rIns="91440" bIns="45720" anchor="ctr" anchorCtr="0" upright="1">
            <a:noAutofit/>
          </a:bodyPr>
          <a:lstStyle/>
          <a:p>
            <a:pPr marL="0" marR="0">
              <a:spcBef>
                <a:spcPts val="200"/>
              </a:spcBef>
              <a:spcAft>
                <a:spcPts val="300"/>
              </a:spcAft>
            </a:pPr>
            <a:r>
              <a:rPr lang="en-US" sz="2000" b="1" kern="1200" dirty="0">
                <a:solidFill>
                  <a:srgbClr val="000000"/>
                </a:solidFill>
                <a:effectLst/>
                <a:latin typeface="Tahoma"/>
                <a:ea typeface="Times New Roman"/>
              </a:rPr>
              <a:t>Critical Activities and Tools for Containment, Control, and Eradication</a:t>
            </a:r>
            <a:endParaRPr lang="en-US" sz="3600" dirty="0">
              <a:effectLst/>
              <a:latin typeface="Times New Roman"/>
              <a:ea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Public awareness campaign</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dirty="0">
                <a:effectLst/>
                <a:latin typeface="Tahoma"/>
                <a:ea typeface="Calibri"/>
                <a:cs typeface="Times New Roman"/>
              </a:rPr>
              <a:t>Swift imposition of effective QMC</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Rapid diagnosis and reporting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Epidemiological investigation and tracing</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Increased surveillance</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COB measures for non-infected animals and non-contaminated animal products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Biosecurity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Cleaning and disinfection measures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Effective and appropriate disposal procedures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Mass depopulation and euthanasia (as response strategy indicates)</a:t>
            </a:r>
            <a:endParaRPr lang="en-US" sz="3200" dirty="0">
              <a:effectLst/>
              <a:latin typeface="Calibri"/>
              <a:ea typeface="Calibri"/>
              <a:cs typeface="Times New Roman"/>
            </a:endParaRPr>
          </a:p>
          <a:p>
            <a:pPr marL="457200" marR="0" indent="-342900">
              <a:spcBef>
                <a:spcPts val="0"/>
              </a:spcBef>
              <a:spcAft>
                <a:spcPts val="0"/>
              </a:spcAft>
              <a:buFont typeface="Arial" panose="020B0604020202020204" pitchFamily="34" charset="0"/>
              <a:buChar char="•"/>
              <a:tabLst>
                <a:tab pos="114300" algn="l"/>
              </a:tabLst>
            </a:pPr>
            <a:r>
              <a:rPr lang="en-US" sz="2000" kern="1200" dirty="0">
                <a:solidFill>
                  <a:srgbClr val="000000"/>
                </a:solidFill>
                <a:effectLst/>
                <a:latin typeface="Tahoma"/>
                <a:ea typeface="Calibri"/>
                <a:cs typeface="Times New Roman"/>
              </a:rPr>
              <a:t>Emergency vaccination (as the response strategy indicates)</a:t>
            </a:r>
            <a:endParaRPr lang="en-US" sz="3200" dirty="0">
              <a:effectLst/>
              <a:latin typeface="Calibri"/>
              <a:ea typeface="Calibri"/>
              <a:cs typeface="Times New Roman"/>
            </a:endParaRPr>
          </a:p>
        </p:txBody>
      </p:sp>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17</a:t>
            </a:fld>
            <a:endParaRPr lang="en-US"/>
          </a:p>
        </p:txBody>
      </p:sp>
    </p:spTree>
    <p:extLst>
      <p:ext uri="{BB962C8B-B14F-4D97-AF65-F5344CB8AC3E}">
        <p14:creationId xmlns:p14="http://schemas.microsoft.com/office/powerpoint/2010/main" val="2977899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Activities in First 72 Hours</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bwMode="auto">
          <a:xfrm>
            <a:off x="2193396" y="1143000"/>
            <a:ext cx="5000931" cy="5181601"/>
          </a:xfrm>
          <a:prstGeom prst="rect">
            <a:avLst/>
          </a:prstGeom>
          <a:noFill/>
          <a:ln>
            <a:noFill/>
          </a:ln>
          <a:extLst>
            <a:ext uri="{53640926-AAD7-44D8-BBD7-CCE9431645EC}">
              <a14:shadowObscured xmlns:a14="http://schemas.microsoft.com/office/drawing/2010/main"/>
            </a:ext>
          </a:extLst>
        </p:spPr>
      </p:pic>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18</a:t>
            </a:fld>
            <a:endParaRPr lang="en-US"/>
          </a:p>
        </p:txBody>
      </p:sp>
    </p:spTree>
    <p:extLst>
      <p:ext uri="{BB962C8B-B14F-4D97-AF65-F5344CB8AC3E}">
        <p14:creationId xmlns:p14="http://schemas.microsoft.com/office/powerpoint/2010/main" val="12822464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lstStyle/>
          <a:p>
            <a:r>
              <a:rPr lang="en-US" dirty="0" smtClean="0"/>
              <a:t>Control Area =</a:t>
            </a:r>
          </a:p>
          <a:p>
            <a:pPr marL="457200" lvl="1" indent="0">
              <a:buNone/>
            </a:pPr>
            <a:r>
              <a:rPr lang="en-US" dirty="0" smtClean="0"/>
              <a:t>	Infected Zone + Buffer Zone</a:t>
            </a:r>
            <a:endParaRPr lang="en-US" dirty="0"/>
          </a:p>
          <a:p>
            <a:r>
              <a:rPr lang="en-US" dirty="0" smtClean="0"/>
              <a:t>Quarantines in Control Area</a:t>
            </a:r>
          </a:p>
          <a:p>
            <a:pPr lvl="1"/>
            <a:r>
              <a:rPr lang="en-US" dirty="0" smtClean="0"/>
              <a:t>Infected Premises</a:t>
            </a:r>
          </a:p>
          <a:p>
            <a:pPr lvl="1"/>
            <a:r>
              <a:rPr lang="en-US" dirty="0" smtClean="0"/>
              <a:t>Contact Premises</a:t>
            </a:r>
          </a:p>
          <a:p>
            <a:pPr lvl="1"/>
            <a:r>
              <a:rPr lang="en-US" dirty="0" smtClean="0"/>
              <a:t>Suspect Premises</a:t>
            </a:r>
          </a:p>
          <a:p>
            <a:r>
              <a:rPr lang="en-US" dirty="0" smtClean="0"/>
              <a:t>Response zones/areas likely to change over the course of the incident</a:t>
            </a:r>
          </a:p>
          <a:p>
            <a:endParaRPr lang="en-US" dirty="0"/>
          </a:p>
        </p:txBody>
      </p:sp>
      <p:sp>
        <p:nvSpPr>
          <p:cNvPr id="3" name="Title 2"/>
          <p:cNvSpPr>
            <a:spLocks noGrp="1"/>
          </p:cNvSpPr>
          <p:nvPr>
            <p:ph type="title"/>
          </p:nvPr>
        </p:nvSpPr>
        <p:spPr/>
        <p:txBody>
          <a:bodyPr>
            <a:normAutofit/>
          </a:bodyPr>
          <a:lstStyle/>
          <a:p>
            <a:r>
              <a:rPr lang="en-US" sz="3200" dirty="0" smtClean="0"/>
              <a:t>Zone, Area, Premises Designations</a:t>
            </a:r>
            <a:endParaRPr lang="en-US" sz="3200"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19</a:t>
            </a:fld>
            <a:endParaRPr lang="en-US"/>
          </a:p>
        </p:txBody>
      </p:sp>
    </p:spTree>
    <p:extLst>
      <p:ext uri="{BB962C8B-B14F-4D97-AF65-F5344CB8AC3E}">
        <p14:creationId xmlns:p14="http://schemas.microsoft.com/office/powerpoint/2010/main" val="669188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077200" cy="4953000"/>
          </a:xfrm>
        </p:spPr>
        <p:txBody>
          <a:bodyPr/>
          <a:lstStyle/>
          <a:p>
            <a:r>
              <a:rPr lang="en-US" dirty="0" smtClean="0"/>
              <a:t>Definition of relevant terms</a:t>
            </a:r>
          </a:p>
          <a:p>
            <a:r>
              <a:rPr lang="en-US" dirty="0" smtClean="0"/>
              <a:t>Goals of FAD response </a:t>
            </a:r>
            <a:endParaRPr lang="en-US" dirty="0" smtClean="0"/>
          </a:p>
          <a:p>
            <a:r>
              <a:rPr lang="en-US" dirty="0" smtClean="0"/>
              <a:t>Goals </a:t>
            </a:r>
            <a:r>
              <a:rPr lang="en-US" dirty="0" smtClean="0"/>
              <a:t>of </a:t>
            </a:r>
            <a:r>
              <a:rPr lang="en-US" dirty="0" smtClean="0"/>
              <a:t>quarantine and movement </a:t>
            </a:r>
            <a:r>
              <a:rPr lang="en-US" dirty="0" smtClean="0"/>
              <a:t>control (QMC)</a:t>
            </a:r>
            <a:endParaRPr lang="en-US" dirty="0" smtClean="0"/>
          </a:p>
          <a:p>
            <a:r>
              <a:rPr lang="en-US" dirty="0" smtClean="0"/>
              <a:t>Authority of responsible agencies</a:t>
            </a:r>
          </a:p>
          <a:p>
            <a:r>
              <a:rPr lang="en-US" dirty="0" smtClean="0"/>
              <a:t>FAD response activities</a:t>
            </a:r>
          </a:p>
          <a:p>
            <a:pPr lvl="1"/>
            <a:r>
              <a:rPr lang="en-US" dirty="0" smtClean="0"/>
              <a:t>Introduction to a Control Area</a:t>
            </a:r>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a:t>
            </a:fld>
            <a:endParaRPr lang="en-US"/>
          </a:p>
        </p:txBody>
      </p:sp>
    </p:spTree>
    <p:extLst>
      <p:ext uri="{BB962C8B-B14F-4D97-AF65-F5344CB8AC3E}">
        <p14:creationId xmlns:p14="http://schemas.microsoft.com/office/powerpoint/2010/main" val="245224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Zones, Areas, Premises</a:t>
            </a:r>
            <a:endParaRPr lang="en-US" dirty="0"/>
          </a:p>
        </p:txBody>
      </p:sp>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20</a:t>
            </a:fld>
            <a:endParaRPr lang="en-US"/>
          </a:p>
        </p:txBody>
      </p:sp>
      <p:pic>
        <p:nvPicPr>
          <p:cNvPr id="7" name="Picture 6"/>
          <p:cNvPicPr/>
          <p:nvPr/>
        </p:nvPicPr>
        <p:blipFill rotWithShape="1">
          <a:blip r:embed="rId3" cstate="email">
            <a:extLst>
              <a:ext uri="{28A0092B-C50C-407E-A947-70E740481C1C}">
                <a14:useLocalDpi xmlns:a14="http://schemas.microsoft.com/office/drawing/2010/main"/>
              </a:ext>
            </a:extLst>
          </a:blip>
          <a:srcRect/>
          <a:stretch/>
        </p:blipFill>
        <p:spPr>
          <a:xfrm>
            <a:off x="381000" y="1219200"/>
            <a:ext cx="8347710" cy="4592595"/>
          </a:xfrm>
          <a:prstGeom prst="rect">
            <a:avLst/>
          </a:prstGeom>
          <a:ln w="38100">
            <a:solidFill>
              <a:srgbClr val="17375E"/>
            </a:solidFill>
          </a:ln>
        </p:spPr>
      </p:pic>
      <p:pic>
        <p:nvPicPr>
          <p:cNvPr id="1026" name="Picture 2" descr="H:\CFSPH\NAHEMS\NAHEMS_PPT\12_QMC\Images\Legend Cropped jpeg.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206625" y="5867400"/>
            <a:ext cx="4803775"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81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Quarantine and movement control </a:t>
            </a:r>
            <a:endParaRPr lang="en-US" dirty="0" smtClean="0"/>
          </a:p>
          <a:p>
            <a:pPr lvl="1"/>
            <a:r>
              <a:rPr lang="en-US" dirty="0" smtClean="0"/>
              <a:t>Federal – interstate and international</a:t>
            </a:r>
          </a:p>
          <a:p>
            <a:pPr lvl="1"/>
            <a:r>
              <a:rPr lang="en-US" dirty="0" smtClean="0"/>
              <a:t>State – intrastate</a:t>
            </a:r>
          </a:p>
          <a:p>
            <a:r>
              <a:rPr lang="en-US" dirty="0" smtClean="0"/>
              <a:t>Continuity of Business (COB)</a:t>
            </a:r>
          </a:p>
          <a:p>
            <a:pPr lvl="1"/>
            <a:r>
              <a:rPr lang="en-US" dirty="0" smtClean="0"/>
              <a:t>Management movement</a:t>
            </a:r>
          </a:p>
          <a:p>
            <a:pPr lvl="1"/>
            <a:r>
              <a:rPr lang="en-US" dirty="0" smtClean="0"/>
              <a:t>Negligible </a:t>
            </a:r>
            <a:r>
              <a:rPr lang="en-US" dirty="0"/>
              <a:t>risk of pathogen transmission</a:t>
            </a:r>
            <a:endParaRPr lang="en-US" dirty="0" smtClean="0"/>
          </a:p>
          <a:p>
            <a:pPr lvl="1"/>
            <a:r>
              <a:rPr lang="en-US" dirty="0" smtClean="0"/>
              <a:t>Minimize </a:t>
            </a:r>
            <a:r>
              <a:rPr lang="en-US" dirty="0"/>
              <a:t>significant disruptions </a:t>
            </a:r>
            <a:endParaRPr lang="en-US" dirty="0" smtClean="0"/>
          </a:p>
          <a:p>
            <a:r>
              <a:rPr lang="en-US" dirty="0"/>
              <a:t>Coordination authority, resources, </a:t>
            </a:r>
            <a:r>
              <a:rPr lang="en-US" dirty="0" smtClean="0"/>
              <a:t> and expertise </a:t>
            </a:r>
          </a:p>
          <a:p>
            <a:endParaRPr lang="en-US" dirty="0" smtClean="0"/>
          </a:p>
          <a:p>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21</a:t>
            </a:fld>
            <a:endParaRPr lang="en-US" dirty="0"/>
          </a:p>
        </p:txBody>
      </p:sp>
      <p:sp>
        <p:nvSpPr>
          <p:cNvPr id="6" name="Title 5"/>
          <p:cNvSpPr>
            <a:spLocks noGrp="1"/>
          </p:cNvSpPr>
          <p:nvPr>
            <p:ph type="title"/>
          </p:nvPr>
        </p:nvSpPr>
        <p:spPr/>
        <p:txBody>
          <a:bodyPr/>
          <a:lstStyle/>
          <a:p>
            <a:r>
              <a:rPr lang="en-US" dirty="0" smtClean="0"/>
              <a:t>Authority Coordination</a:t>
            </a:r>
            <a:endParaRPr lang="en-US" dirty="0"/>
          </a:p>
        </p:txBody>
      </p:sp>
      <p:sp>
        <p:nvSpPr>
          <p:cNvPr id="7"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8"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2566707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22</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95308"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custDataLst>
      <p:tags r:id="rId1"/>
    </p:custDataLst>
    <p:extLst>
      <p:ext uri="{BB962C8B-B14F-4D97-AF65-F5344CB8AC3E}">
        <p14:creationId xmlns:p14="http://schemas.microsoft.com/office/powerpoint/2010/main" val="27691582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5638109"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Crom, DVM </a:t>
            </a:r>
            <a:r>
              <a:rPr lang="en-US" sz="2600" dirty="0" smtClean="0"/>
              <a:t>(Retired)</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23</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95309" y="213360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3"/>
          <p:cNvSpPr>
            <a:spLocks noGrp="1"/>
          </p:cNvSpPr>
          <p:nvPr>
            <p:ph type="dt" sz="half" idx="2"/>
          </p:nvPr>
        </p:nvSpPr>
        <p:spPr>
          <a:xfrm>
            <a:off x="6553200" y="6356350"/>
            <a:ext cx="2133600" cy="365125"/>
          </a:xfrm>
        </p:spPr>
        <p:txBody>
          <a:bodyPr/>
          <a:lstStyle/>
          <a:p>
            <a:pPr algn="r"/>
            <a:r>
              <a:rPr lang="en-US" smtClean="0"/>
              <a:t>USDA APHIS and CFSPH</a:t>
            </a:r>
            <a:endParaRPr lang="en-US" dirty="0"/>
          </a:p>
        </p:txBody>
      </p:sp>
      <p:sp>
        <p:nvSpPr>
          <p:cNvPr id="10"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18140720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Janice Mogan, DVM; Logan Kilburn</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357435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fontScale="92500" lnSpcReduction="10000"/>
          </a:bodyPr>
          <a:lstStyle/>
          <a:p>
            <a:r>
              <a:rPr lang="en-US" dirty="0" smtClean="0"/>
              <a:t>Quarantine</a:t>
            </a:r>
          </a:p>
          <a:p>
            <a:pPr lvl="1"/>
            <a:r>
              <a:rPr lang="en-US" dirty="0" smtClean="0"/>
              <a:t>Stringent restrictions</a:t>
            </a:r>
          </a:p>
          <a:p>
            <a:pPr lvl="1"/>
            <a:r>
              <a:rPr lang="en-US" dirty="0" smtClean="0"/>
              <a:t>Prohibits movement from specified premises, area, or region</a:t>
            </a:r>
          </a:p>
          <a:p>
            <a:r>
              <a:rPr lang="en-US" dirty="0" smtClean="0"/>
              <a:t>Hold order</a:t>
            </a:r>
          </a:p>
          <a:p>
            <a:pPr lvl="1"/>
            <a:r>
              <a:rPr lang="en-US" dirty="0" smtClean="0"/>
              <a:t>Temporary, during investigation</a:t>
            </a:r>
          </a:p>
          <a:p>
            <a:pPr lvl="1"/>
            <a:r>
              <a:rPr lang="en-US" dirty="0" smtClean="0"/>
              <a:t>Usually under State authority</a:t>
            </a:r>
          </a:p>
          <a:p>
            <a:r>
              <a:rPr lang="en-US" dirty="0" smtClean="0"/>
              <a:t>Standstill notice</a:t>
            </a:r>
          </a:p>
          <a:p>
            <a:pPr lvl="1"/>
            <a:r>
              <a:rPr lang="en-US" dirty="0" smtClean="0"/>
              <a:t>Temporary, prohibits new movement</a:t>
            </a:r>
          </a:p>
          <a:p>
            <a:pPr lvl="1"/>
            <a:r>
              <a:rPr lang="en-US" dirty="0" smtClean="0"/>
              <a:t>Federal authority/official notice</a:t>
            </a:r>
          </a:p>
          <a:p>
            <a:pPr lvl="1"/>
            <a:endParaRPr lang="en-US" dirty="0" smtClean="0"/>
          </a:p>
        </p:txBody>
      </p:sp>
      <p:sp>
        <p:nvSpPr>
          <p:cNvPr id="3" name="Title 2"/>
          <p:cNvSpPr>
            <a:spLocks noGrp="1"/>
          </p:cNvSpPr>
          <p:nvPr>
            <p:ph type="title"/>
          </p:nvPr>
        </p:nvSpPr>
        <p:spPr/>
        <p:txBody>
          <a:bodyPr/>
          <a:lstStyle/>
          <a:p>
            <a:r>
              <a:rPr lang="en-US" dirty="0" smtClean="0"/>
              <a:t>Definitions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Tree>
    <p:extLst>
      <p:ext uri="{BB962C8B-B14F-4D97-AF65-F5344CB8AC3E}">
        <p14:creationId xmlns:p14="http://schemas.microsoft.com/office/powerpoint/2010/main" val="3158963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105400"/>
          </a:xfrm>
        </p:spPr>
        <p:txBody>
          <a:bodyPr>
            <a:normAutofit/>
          </a:bodyPr>
          <a:lstStyle/>
          <a:p>
            <a:r>
              <a:rPr lang="en-US" dirty="0" smtClean="0"/>
              <a:t>Movement control</a:t>
            </a:r>
          </a:p>
          <a:p>
            <a:pPr lvl="1"/>
            <a:r>
              <a:rPr lang="en-US" dirty="0" smtClean="0"/>
              <a:t>Controls movement in Control Area</a:t>
            </a:r>
          </a:p>
          <a:p>
            <a:pPr lvl="1"/>
            <a:r>
              <a:rPr lang="en-US" dirty="0" smtClean="0"/>
              <a:t>Movement from premises with no evidence of infection</a:t>
            </a:r>
          </a:p>
          <a:p>
            <a:pPr lvl="1"/>
            <a:r>
              <a:rPr lang="en-US" dirty="0" smtClean="0"/>
              <a:t>Permits based on meeting criteria</a:t>
            </a:r>
          </a:p>
          <a:p>
            <a:r>
              <a:rPr lang="en-US" dirty="0" smtClean="0"/>
              <a:t>Continuity of business (COB)</a:t>
            </a:r>
          </a:p>
          <a:p>
            <a:pPr lvl="1"/>
            <a:r>
              <a:rPr lang="en-US" dirty="0" smtClean="0"/>
              <a:t>Managed movement for specific commodity</a:t>
            </a:r>
            <a:endParaRPr lang="en-US" dirty="0"/>
          </a:p>
        </p:txBody>
      </p:sp>
      <p:sp>
        <p:nvSpPr>
          <p:cNvPr id="3" name="Title 2"/>
          <p:cNvSpPr>
            <a:spLocks noGrp="1"/>
          </p:cNvSpPr>
          <p:nvPr>
            <p:ph type="title"/>
          </p:nvPr>
        </p:nvSpPr>
        <p:spPr/>
        <p:txBody>
          <a:bodyPr/>
          <a:lstStyle/>
          <a:p>
            <a:r>
              <a:rPr lang="en-US" dirty="0" smtClean="0"/>
              <a:t>Definitions cont’d</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Tree>
    <p:extLst>
      <p:ext uri="{BB962C8B-B14F-4D97-AF65-F5344CB8AC3E}">
        <p14:creationId xmlns:p14="http://schemas.microsoft.com/office/powerpoint/2010/main" val="360800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05800" cy="4953000"/>
          </a:xfrm>
        </p:spPr>
        <p:txBody>
          <a:bodyPr>
            <a:normAutofit fontScale="85000" lnSpcReduction="10000"/>
          </a:bodyPr>
          <a:lstStyle/>
          <a:p>
            <a:pPr marL="514350" indent="-514350">
              <a:buFont typeface="+mj-lt"/>
              <a:buAutoNum type="arabicPeriod"/>
            </a:pPr>
            <a:r>
              <a:rPr lang="en-US" dirty="0" smtClean="0"/>
              <a:t>Detect</a:t>
            </a:r>
            <a:r>
              <a:rPr lang="en-US" dirty="0"/>
              <a:t>, control, and </a:t>
            </a:r>
            <a:r>
              <a:rPr lang="en-US" dirty="0" smtClean="0"/>
              <a:t>contain the </a:t>
            </a:r>
            <a:r>
              <a:rPr lang="en-US" dirty="0"/>
              <a:t>disease in animals as quickly as possible;</a:t>
            </a:r>
          </a:p>
          <a:p>
            <a:pPr marL="514350" indent="-514350">
              <a:buFont typeface="+mj-lt"/>
              <a:buAutoNum type="arabicPeriod"/>
            </a:pPr>
            <a:r>
              <a:rPr lang="en-US" dirty="0"/>
              <a:t>Eradicate the disease using strategies that seek to stabilize animal agriculture, the food supply, and the economy and that protect public health and the environment; and</a:t>
            </a:r>
          </a:p>
          <a:p>
            <a:pPr marL="514350" indent="-514350">
              <a:buFont typeface="+mj-lt"/>
              <a:buAutoNum type="arabicPeriod"/>
            </a:pPr>
            <a:r>
              <a:rPr lang="en-US" dirty="0"/>
              <a:t>Provide science- and risk-based approaches and systems to facilitate continuity of business for non-infected animals and non-contaminated animal products.</a:t>
            </a:r>
          </a:p>
        </p:txBody>
      </p:sp>
      <p:sp>
        <p:nvSpPr>
          <p:cNvPr id="3" name="Title 2"/>
          <p:cNvSpPr>
            <a:spLocks noGrp="1"/>
          </p:cNvSpPr>
          <p:nvPr>
            <p:ph type="title"/>
          </p:nvPr>
        </p:nvSpPr>
        <p:spPr/>
        <p:txBody>
          <a:bodyPr>
            <a:normAutofit/>
          </a:bodyPr>
          <a:lstStyle/>
          <a:p>
            <a:r>
              <a:rPr lang="en-US" dirty="0" smtClean="0"/>
              <a:t>FAD Response Goals</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5</a:t>
            </a:fld>
            <a:endParaRPr lang="en-US"/>
          </a:p>
        </p:txBody>
      </p:sp>
    </p:spTree>
    <p:extLst>
      <p:ext uri="{BB962C8B-B14F-4D97-AF65-F5344CB8AC3E}">
        <p14:creationId xmlns:p14="http://schemas.microsoft.com/office/powerpoint/2010/main" val="4083934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000" dirty="0">
                <a:ea typeface="Times New Roman" panose="02020603050405020304" pitchFamily="18" charset="0"/>
              </a:rPr>
              <a:t>Achieving these three goals will allow individual livestock facilities, States, Tribes, regions, and industries to resume normal production as quickly as possible. </a:t>
            </a:r>
          </a:p>
          <a:p>
            <a:r>
              <a:rPr lang="en-US" sz="3000" dirty="0">
                <a:ea typeface="Times New Roman" panose="02020603050405020304" pitchFamily="18" charset="0"/>
              </a:rPr>
              <a:t>They will also allow the United States to regain disease-free status without the response effort causing more disruption and damage </a:t>
            </a:r>
            <a:r>
              <a:rPr lang="en-US" sz="3000" dirty="0" smtClean="0">
                <a:ea typeface="Times New Roman" panose="02020603050405020304" pitchFamily="18" charset="0"/>
              </a:rPr>
              <a:t>than the </a:t>
            </a:r>
            <a:r>
              <a:rPr lang="en-US" sz="3000" dirty="0">
                <a:ea typeface="Times New Roman" panose="02020603050405020304" pitchFamily="18" charset="0"/>
              </a:rPr>
              <a:t>disease outbreak </a:t>
            </a:r>
            <a:br>
              <a:rPr lang="en-US" sz="3000" dirty="0">
                <a:ea typeface="Times New Roman" panose="02020603050405020304" pitchFamily="18" charset="0"/>
              </a:rPr>
            </a:br>
            <a:r>
              <a:rPr lang="en-US" sz="3000" dirty="0">
                <a:ea typeface="Times New Roman" panose="02020603050405020304" pitchFamily="18" charset="0"/>
              </a:rPr>
              <a:t>itself. </a:t>
            </a:r>
          </a:p>
          <a:p>
            <a:endParaRPr lang="en-US" dirty="0"/>
          </a:p>
        </p:txBody>
      </p:sp>
      <p:sp>
        <p:nvSpPr>
          <p:cNvPr id="3" name="Date Placeholder 2"/>
          <p:cNvSpPr>
            <a:spLocks noGrp="1"/>
          </p:cNvSpPr>
          <p:nvPr>
            <p:ph type="dt" sz="half" idx="2"/>
          </p:nvPr>
        </p:nvSpPr>
        <p:spPr/>
        <p:txBody>
          <a:bodyPr/>
          <a:lstStyle/>
          <a:p>
            <a:r>
              <a:rPr lang="en-US" smtClean="0"/>
              <a:t>USDA APHIS and CFSPH</a:t>
            </a:r>
            <a:endParaRPr lang="en-US" dirty="0"/>
          </a:p>
        </p:txBody>
      </p:sp>
      <p:sp>
        <p:nvSpPr>
          <p:cNvPr id="4" name="Footer Placeholder 3"/>
          <p:cNvSpPr>
            <a:spLocks noGrp="1"/>
          </p:cNvSpPr>
          <p:nvPr>
            <p:ph type="ftr" sz="quarter" idx="3"/>
          </p:nvPr>
        </p:nvSpPr>
        <p:spPr>
          <a:xfrm>
            <a:off x="152400" y="6356350"/>
            <a:ext cx="4572000" cy="365125"/>
          </a:xfrm>
        </p:spPr>
        <p:txBody>
          <a:bodyPr/>
          <a:lstStyle/>
          <a:p>
            <a:pPr algn="l"/>
            <a:r>
              <a:rPr lang="en-US" dirty="0" smtClean="0"/>
              <a:t>FAD PReP/NAHEMS Guidelines: Quarantine &amp; Movement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6</a:t>
            </a:fld>
            <a:endParaRPr lang="en-US"/>
          </a:p>
        </p:txBody>
      </p:sp>
      <p:sp>
        <p:nvSpPr>
          <p:cNvPr id="6" name="Title 5"/>
          <p:cNvSpPr>
            <a:spLocks noGrp="1"/>
          </p:cNvSpPr>
          <p:nvPr>
            <p:ph type="title"/>
          </p:nvPr>
        </p:nvSpPr>
        <p:spPr/>
        <p:txBody>
          <a:bodyPr/>
          <a:lstStyle/>
          <a:p>
            <a:r>
              <a:rPr lang="en-US" dirty="0"/>
              <a:t>FAD Response </a:t>
            </a:r>
            <a:r>
              <a:rPr lang="en-US" dirty="0" smtClean="0"/>
              <a:t>Goals </a:t>
            </a:r>
            <a:r>
              <a:rPr lang="en-US" dirty="0"/>
              <a:t>cont’d</a:t>
            </a:r>
          </a:p>
        </p:txBody>
      </p:sp>
    </p:spTree>
    <p:extLst>
      <p:ext uri="{BB962C8B-B14F-4D97-AF65-F5344CB8AC3E}">
        <p14:creationId xmlns:p14="http://schemas.microsoft.com/office/powerpoint/2010/main" val="2428246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181600"/>
          </a:xfrm>
        </p:spPr>
        <p:txBody>
          <a:bodyPr>
            <a:normAutofit fontScale="92500"/>
          </a:bodyPr>
          <a:lstStyle/>
          <a:p>
            <a:r>
              <a:rPr lang="en-US" dirty="0" smtClean="0"/>
              <a:t>Preparedness goals</a:t>
            </a:r>
          </a:p>
          <a:p>
            <a:pPr lvl="1"/>
            <a:r>
              <a:rPr lang="en-US" dirty="0" smtClean="0"/>
              <a:t>Develop effective QMC plans for </a:t>
            </a:r>
            <a:br>
              <a:rPr lang="en-US" dirty="0" smtClean="0"/>
            </a:br>
            <a:r>
              <a:rPr lang="en-US" dirty="0" smtClean="0"/>
              <a:t>affected locations</a:t>
            </a:r>
          </a:p>
          <a:p>
            <a:pPr lvl="1"/>
            <a:r>
              <a:rPr lang="en-US" dirty="0" smtClean="0"/>
              <a:t>Develop effective movement control and permit plans for non-infected locations</a:t>
            </a:r>
          </a:p>
          <a:p>
            <a:r>
              <a:rPr lang="en-US" dirty="0" smtClean="0"/>
              <a:t>Response goals</a:t>
            </a:r>
          </a:p>
          <a:p>
            <a:pPr lvl="1"/>
            <a:r>
              <a:rPr lang="en-US" dirty="0" smtClean="0"/>
              <a:t>Establish a Control Area within 6 hours</a:t>
            </a:r>
          </a:p>
          <a:p>
            <a:pPr lvl="1"/>
            <a:r>
              <a:rPr lang="en-US" dirty="0" smtClean="0"/>
              <a:t>Implement QMC in the Control Area quickly</a:t>
            </a:r>
          </a:p>
          <a:p>
            <a:pPr lvl="1"/>
            <a:r>
              <a:rPr lang="en-US" dirty="0" smtClean="0"/>
              <a:t>Consider competing priorities - </a:t>
            </a:r>
            <a:br>
              <a:rPr lang="en-US" dirty="0" smtClean="0"/>
            </a:br>
            <a:r>
              <a:rPr lang="en-US" dirty="0" smtClean="0"/>
              <a:t>disease transmission vs. critical movements</a:t>
            </a:r>
            <a:endParaRPr lang="en-US" dirty="0"/>
          </a:p>
        </p:txBody>
      </p:sp>
      <p:sp>
        <p:nvSpPr>
          <p:cNvPr id="3" name="Title 2"/>
          <p:cNvSpPr>
            <a:spLocks noGrp="1"/>
          </p:cNvSpPr>
          <p:nvPr>
            <p:ph type="title"/>
          </p:nvPr>
        </p:nvSpPr>
        <p:spPr/>
        <p:txBody>
          <a:bodyPr/>
          <a:lstStyle/>
          <a:p>
            <a:r>
              <a:rPr lang="en-US" dirty="0" smtClean="0"/>
              <a:t>Goals of QMC</a:t>
            </a:r>
            <a:endParaRPr lang="en-US" dirty="0"/>
          </a:p>
        </p:txBody>
      </p:sp>
      <p:sp>
        <p:nvSpPr>
          <p:cNvPr id="4" name="Date Placeholder 3"/>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7</a:t>
            </a:fld>
            <a:endParaRPr lang="en-US"/>
          </a:p>
        </p:txBody>
      </p:sp>
    </p:spTree>
    <p:extLst>
      <p:ext uri="{BB962C8B-B14F-4D97-AF65-F5344CB8AC3E}">
        <p14:creationId xmlns:p14="http://schemas.microsoft.com/office/powerpoint/2010/main" val="4031669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Authorities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8</a:t>
            </a:fld>
            <a:endParaRPr lang="en-US"/>
          </a:p>
        </p:txBody>
      </p:sp>
      <p:sp>
        <p:nvSpPr>
          <p:cNvPr id="2" name="Date Placeholder 1"/>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8" name="Footer Placeholder 2"/>
          <p:cNvSpPr>
            <a:spLocks noGrp="1"/>
          </p:cNvSpPr>
          <p:nvPr>
            <p:ph type="ftr" sz="quarter" idx="11"/>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Tree>
    <p:extLst>
      <p:ext uri="{BB962C8B-B14F-4D97-AF65-F5344CB8AC3E}">
        <p14:creationId xmlns:p14="http://schemas.microsoft.com/office/powerpoint/2010/main" val="2881615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FAD</a:t>
            </a:r>
          </a:p>
          <a:p>
            <a:pPr lvl="1"/>
            <a:r>
              <a:rPr lang="en-US" dirty="0" smtClean="0"/>
              <a:t>Terrestrial disease not known to exist in the US or its territories</a:t>
            </a:r>
          </a:p>
          <a:p>
            <a:r>
              <a:rPr lang="en-US" dirty="0" smtClean="0"/>
              <a:t>Emerging animal disease</a:t>
            </a:r>
          </a:p>
          <a:p>
            <a:pPr lvl="1"/>
            <a:r>
              <a:rPr lang="en-US" dirty="0"/>
              <a:t>N</a:t>
            </a:r>
            <a:r>
              <a:rPr lang="en-US" dirty="0" smtClean="0"/>
              <a:t>ot </a:t>
            </a:r>
            <a:r>
              <a:rPr lang="en-US" dirty="0" smtClean="0"/>
              <a:t>yet known</a:t>
            </a:r>
          </a:p>
          <a:p>
            <a:pPr lvl="1"/>
            <a:r>
              <a:rPr lang="en-US" dirty="0" smtClean="0"/>
              <a:t>Or known, that changes/mutates to become </a:t>
            </a:r>
            <a:r>
              <a:rPr lang="en-US" dirty="0"/>
              <a:t>a </a:t>
            </a:r>
            <a:r>
              <a:rPr lang="en-US" dirty="0" smtClean="0"/>
              <a:t>threat to </a:t>
            </a:r>
            <a:r>
              <a:rPr lang="en-US" dirty="0"/>
              <a:t>terrestrial animals, aquatic animals, or humans</a:t>
            </a:r>
            <a:endParaRPr lang="en-US" dirty="0" smtClean="0"/>
          </a:p>
          <a:p>
            <a:endParaRPr lang="en-US" dirty="0"/>
          </a:p>
        </p:txBody>
      </p:sp>
      <p:sp>
        <p:nvSpPr>
          <p:cNvPr id="3" name="Title 2"/>
          <p:cNvSpPr>
            <a:spLocks noGrp="1"/>
          </p:cNvSpPr>
          <p:nvPr>
            <p:ph type="title"/>
          </p:nvPr>
        </p:nvSpPr>
        <p:spPr/>
        <p:txBody>
          <a:bodyPr/>
          <a:lstStyle/>
          <a:p>
            <a:r>
              <a:rPr lang="en-US" dirty="0" smtClean="0"/>
              <a:t>USDA Authority for FAD</a:t>
            </a:r>
            <a:endParaRPr lang="en-US" dirty="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5" name="Footer Placeholder 4"/>
          <p:cNvSpPr>
            <a:spLocks noGrp="1"/>
          </p:cNvSpPr>
          <p:nvPr>
            <p:ph type="ftr" sz="quarter" idx="3"/>
          </p:nvPr>
        </p:nvSpPr>
        <p:spPr>
          <a:xfrm>
            <a:off x="152400" y="6356350"/>
            <a:ext cx="4572000" cy="365125"/>
          </a:xfrm>
        </p:spPr>
        <p:txBody>
          <a:bodyPr/>
          <a:lstStyle/>
          <a:p>
            <a:pPr algn="l"/>
            <a:r>
              <a:rPr lang="en-US" dirty="0" smtClean="0"/>
              <a:t>FAD </a:t>
            </a:r>
            <a:r>
              <a:rPr lang="en-US" dirty="0" err="1" smtClean="0"/>
              <a:t>PReP</a:t>
            </a:r>
            <a:r>
              <a:rPr lang="en-US" dirty="0" smtClean="0"/>
              <a:t>/NAHEMS Guidelines: Quarantine &amp; Movement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Tree>
    <p:extLst>
      <p:ext uri="{BB962C8B-B14F-4D97-AF65-F5344CB8AC3E}">
        <p14:creationId xmlns:p14="http://schemas.microsoft.com/office/powerpoint/2010/main" val="416213603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FAD-PReP_NAHEMS_PPT_HANDS_1-Overview_FINAL_25Nov2013</Template>
  <TotalTime>4201</TotalTime>
  <Words>4022</Words>
  <Application>Microsoft Office PowerPoint</Application>
  <PresentationFormat>On-screen Show (4:3)</PresentationFormat>
  <Paragraphs>293</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Tahoma</vt:lpstr>
      <vt:lpstr>Times New Roman</vt:lpstr>
      <vt:lpstr>Verdana</vt:lpstr>
      <vt:lpstr>FAD PReP PPT Template 2011-10</vt:lpstr>
      <vt:lpstr>Quarantine and Movement Control</vt:lpstr>
      <vt:lpstr>This Presentation</vt:lpstr>
      <vt:lpstr>Definitions</vt:lpstr>
      <vt:lpstr>Definitions cont’d</vt:lpstr>
      <vt:lpstr>FAD Response Goals</vt:lpstr>
      <vt:lpstr>FAD Response Goals cont’d</vt:lpstr>
      <vt:lpstr>Goals of QMC</vt:lpstr>
      <vt:lpstr>Authorities</vt:lpstr>
      <vt:lpstr>USDA Authority for FAD</vt:lpstr>
      <vt:lpstr>USDA Authority for FAD cont’d</vt:lpstr>
      <vt:lpstr>Animal Health Protection Act</vt:lpstr>
      <vt:lpstr>Code of Federal Regulations</vt:lpstr>
      <vt:lpstr>State Authority for FAD </vt:lpstr>
      <vt:lpstr>Extraordinary Emergency</vt:lpstr>
      <vt:lpstr>Responding to an FAD: General Information</vt:lpstr>
      <vt:lpstr>Epidemiological Principles</vt:lpstr>
      <vt:lpstr>Critical Activities</vt:lpstr>
      <vt:lpstr>Activities in First 72 Hours</vt:lpstr>
      <vt:lpstr>Zone, Area, Premises Designations</vt:lpstr>
      <vt:lpstr>Zones, Areas, Premises</vt:lpstr>
      <vt:lpstr>Authority Coordination</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Quarantine  and Movement Control</dc:title>
  <dc:creator>Abbey</dc:creator>
  <cp:lastModifiedBy>Mogan-King, Janice P [CFSPH]</cp:lastModifiedBy>
  <cp:revision>159</cp:revision>
  <dcterms:created xsi:type="dcterms:W3CDTF">2014-09-08T18:18:23Z</dcterms:created>
  <dcterms:modified xsi:type="dcterms:W3CDTF">2016-12-05T18:25:13Z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B68FF413-6A77-4D0C-9E43-572DA82C0ADF</vt:lpwstr>
  </property>
  <property fmtid="{D5CDD505-2E9C-101B-9397-08002B2CF9AE}" pid="3" name="ArticulatePath">
    <vt:lpwstr>FAD-PReP_NAHEMS_PPT_QMC_2-Authorities_FINAL_26March2015</vt:lpwstr>
  </property>
</Properties>
</file>