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21"/>
  </p:notesMasterIdLst>
  <p:handoutMasterIdLst>
    <p:handoutMasterId r:id="rId22"/>
  </p:handoutMasterIdLst>
  <p:sldIdLst>
    <p:sldId id="299" r:id="rId2"/>
    <p:sldId id="282" r:id="rId3"/>
    <p:sldId id="302" r:id="rId4"/>
    <p:sldId id="283" r:id="rId5"/>
    <p:sldId id="284" r:id="rId6"/>
    <p:sldId id="285" r:id="rId7"/>
    <p:sldId id="303" r:id="rId8"/>
    <p:sldId id="286" r:id="rId9"/>
    <p:sldId id="287" r:id="rId10"/>
    <p:sldId id="288" r:id="rId11"/>
    <p:sldId id="289" r:id="rId12"/>
    <p:sldId id="290" r:id="rId13"/>
    <p:sldId id="291" r:id="rId14"/>
    <p:sldId id="292" r:id="rId15"/>
    <p:sldId id="293" r:id="rId16"/>
    <p:sldId id="294" r:id="rId17"/>
    <p:sldId id="307" r:id="rId18"/>
    <p:sldId id="308" r:id="rId19"/>
    <p:sldId id="30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68743" autoAdjust="0"/>
  </p:normalViewPr>
  <p:slideViewPr>
    <p:cSldViewPr>
      <p:cViewPr varScale="1">
        <p:scale>
          <a:sx n="53" d="100"/>
          <a:sy n="53" d="100"/>
        </p:scale>
        <p:origin x="-1374"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57" d="100"/>
          <a:sy n="57" d="100"/>
        </p:scale>
        <p:origin x="-19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Responder Security and Safety</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br>
              <a:rPr lang="en-US" dirty="0" smtClean="0"/>
            </a:br>
            <a:r>
              <a:rPr lang="en-US" dirty="0" smtClean="0"/>
              <a:t>Responder Security and Safety</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Specific hazards encountered during a response may vary depending on the situation. </a:t>
            </a:r>
            <a:r>
              <a:rPr lang="en-US" baseline="0" dirty="0" smtClean="0">
                <a:latin typeface="+mn-lt"/>
              </a:rPr>
              <a:t>Increasing your awareness of the potential hazards and procedures for reporting unsafe working conditions will better prepare you to ensure the health and safety of yourself and other responders during the response event. </a:t>
            </a:r>
            <a:r>
              <a:rPr lang="en-US" dirty="0" smtClean="0">
                <a:latin typeface="+mn-lt"/>
              </a:rPr>
              <a:t>This presentation will</a:t>
            </a:r>
            <a:r>
              <a:rPr lang="en-US" baseline="0" dirty="0" smtClean="0">
                <a:latin typeface="+mn-lt"/>
              </a:rPr>
              <a:t> review the key factors related to responder security and safety during an animal health emergency response. [This information was derived from the Foreign Animal Disease Preparedness and Response (FAD </a:t>
            </a:r>
            <a:r>
              <a:rPr lang="en-US" baseline="0" dirty="0" err="1" smtClean="0">
                <a:latin typeface="+mn-lt"/>
              </a:rPr>
              <a:t>PReP</a:t>
            </a:r>
            <a:r>
              <a:rPr lang="en-US" baseline="0" dirty="0" smtClean="0">
                <a:latin typeface="+mn-lt"/>
              </a:rPr>
              <a:t>)/National Animal Health Emergency Management System (NAHEMS) Guidelines: Health and Safety (2011).] </a:t>
            </a: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look at the following safety considerations in the next slides:</a:t>
            </a:r>
          </a:p>
          <a:p>
            <a:r>
              <a:rPr lang="en-US" baseline="0" dirty="0" smtClean="0"/>
              <a:t>Personal Protective Equipment (PPE);</a:t>
            </a:r>
          </a:p>
          <a:p>
            <a:r>
              <a:rPr lang="en-US" baseline="0" dirty="0" smtClean="0"/>
              <a:t>Driving and Vehicle use;</a:t>
            </a:r>
          </a:p>
          <a:p>
            <a:r>
              <a:rPr lang="en-US" baseline="0" dirty="0" smtClean="0"/>
              <a:t>Accident protocol; and</a:t>
            </a:r>
          </a:p>
          <a:p>
            <a:r>
              <a:rPr lang="en-US" baseline="0" dirty="0" smtClean="0"/>
              <a:t>Non-cooperative owners.</a:t>
            </a:r>
          </a:p>
          <a:p>
            <a:endParaRPr lang="en-US" baseline="0" dirty="0" smtClean="0"/>
          </a:p>
        </p:txBody>
      </p:sp>
      <p:sp>
        <p:nvSpPr>
          <p:cNvPr id="4" name="Slide Number Placeholder 3"/>
          <p:cNvSpPr>
            <a:spLocks noGrp="1"/>
          </p:cNvSpPr>
          <p:nvPr>
            <p:ph type="sldNum" sz="quarter" idx="10"/>
          </p:nvPr>
        </p:nvSpPr>
        <p:spPr/>
        <p:txBody>
          <a:bodyPr/>
          <a:lstStyle/>
          <a:p>
            <a:fld id="{654A81C7-1F5A-4FE2-A084-EB6E004A2E3A}" type="slidenum">
              <a:rPr lang="en-US" smtClean="0"/>
              <a:pPr/>
              <a:t>10</a:t>
            </a:fld>
            <a:endParaRPr lang="en-US"/>
          </a:p>
        </p:txBody>
      </p:sp>
    </p:spTree>
    <p:extLst>
      <p:ext uri="{BB962C8B-B14F-4D97-AF65-F5344CB8AC3E}">
        <p14:creationId xmlns:p14="http://schemas.microsoft.com/office/powerpoint/2010/main" val="30831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proper use of Personal Protective Equipment (PPE) is essential to worker health and safety and prevents the spread of harmful agents beyond the control area. For more information, see </a:t>
            </a:r>
            <a:r>
              <a:rPr lang="en-US" i="1" dirty="0"/>
              <a:t>FAD PReP/NAHEMS Guidelines: PPE (</a:t>
            </a:r>
            <a:r>
              <a:rPr lang="en-US" i="1" dirty="0" smtClean="0"/>
              <a:t>2011), </a:t>
            </a:r>
            <a:r>
              <a:rPr lang="en-US" i="0" dirty="0" smtClean="0"/>
              <a:t>and </a:t>
            </a:r>
            <a:r>
              <a:rPr lang="en-US" i="1" dirty="0" smtClean="0"/>
              <a:t>Biosecurity </a:t>
            </a:r>
            <a:r>
              <a:rPr lang="en-US" i="1" dirty="0"/>
              <a:t>(</a:t>
            </a:r>
            <a:r>
              <a:rPr lang="en-US" i="1" dirty="0" smtClean="0"/>
              <a:t>2011)</a:t>
            </a:r>
            <a:r>
              <a:rPr lang="en-US" dirty="0" smtClean="0"/>
              <a:t>. Certain </a:t>
            </a:r>
            <a:r>
              <a:rPr lang="en-US" dirty="0"/>
              <a:t>types of PPE should only be worn for a specified length of time. Know the time limits for assigned PPE. Responders, especially those who are assigned to work extended hours, need to be aware of the limitations of protective equipment and the maximum allowable wearing time. Responders working in hazardous environments must be aware of the safe levels of exposure to hazardous environments. Contact your Team Leader or Safety Officer with questions regarding exposures to hazardous materials. Fatigue and heat-related illnesses are common problems associated with the use of PPE on worksites. Responders must monitor themselves and their team members for signs of fatigue and heat-related illnesses</a:t>
            </a:r>
            <a:r>
              <a:rPr lang="en-US" dirty="0" smtClean="0"/>
              <a:t>. [</a:t>
            </a:r>
            <a:r>
              <a:rPr lang="en-US" i="1" dirty="0" smtClean="0"/>
              <a:t>This photo shows a responder</a:t>
            </a:r>
            <a:r>
              <a:rPr lang="en-US" i="1" baseline="0" dirty="0" smtClean="0"/>
              <a:t> working in PPE. </a:t>
            </a:r>
            <a:r>
              <a:rPr lang="en-US" i="1" dirty="0" smtClean="0"/>
              <a:t>Photo </a:t>
            </a:r>
            <a:r>
              <a:rPr lang="en-US" i="1" dirty="0"/>
              <a:t>source: FEMA Center for Domestic Preparedness</a:t>
            </a:r>
            <a:r>
              <a:rPr lang="en-US" dirty="0"/>
              <a:t>]</a:t>
            </a:r>
          </a:p>
        </p:txBody>
      </p:sp>
      <p:sp>
        <p:nvSpPr>
          <p:cNvPr id="4" name="Slide Number Placeholder 3"/>
          <p:cNvSpPr>
            <a:spLocks noGrp="1"/>
          </p:cNvSpPr>
          <p:nvPr>
            <p:ph type="sldNum" sz="quarter" idx="10"/>
          </p:nvPr>
        </p:nvSpPr>
        <p:spPr/>
        <p:txBody>
          <a:bodyPr/>
          <a:lstStyle/>
          <a:p>
            <a:fld id="{654A81C7-1F5A-4FE2-A084-EB6E004A2E3A}" type="slidenum">
              <a:rPr lang="en-US" smtClean="0"/>
              <a:pPr/>
              <a:t>11</a:t>
            </a:fld>
            <a:endParaRPr lang="en-US"/>
          </a:p>
        </p:txBody>
      </p:sp>
    </p:spTree>
    <p:extLst>
      <p:ext uri="{BB962C8B-B14F-4D97-AF65-F5344CB8AC3E}">
        <p14:creationId xmlns:p14="http://schemas.microsoft.com/office/powerpoint/2010/main" val="42862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Responders using vehicles are responsible for their safe operation and condition. </a:t>
            </a:r>
            <a:r>
              <a:rPr lang="en-US" dirty="0" smtClean="0"/>
              <a:t>All response personnel with driving responsibilities will take the 8 Hour National Safety Council Defensive Driving Training for new employees with a 4 hour refresher course documented every 3 years. Vehicles </a:t>
            </a:r>
            <a:r>
              <a:rPr lang="en-US" dirty="0"/>
              <a:t>will be issued only to personnel with valid driver’s licenses. Have your driver’s license in your possession when operating a vehicle. Make sure the vehicle registration information is in the vehicle. Vehicles are to be used only for government business and basic personal needs (e.g., transportation to and from hotels, meals, grocery store, etc.). Vehicles may not be used for personal purposes</a:t>
            </a:r>
            <a:r>
              <a:rPr lang="en-US" dirty="0" smtClean="0"/>
              <a:t>. Additional driving and vehicle use guidelines are outlined in the FAD </a:t>
            </a:r>
            <a:r>
              <a:rPr lang="en-US" dirty="0" err="1" smtClean="0"/>
              <a:t>PReP</a:t>
            </a:r>
            <a:r>
              <a:rPr lang="en-US" dirty="0" smtClean="0"/>
              <a:t>/NAHEMS</a:t>
            </a:r>
            <a:r>
              <a:rPr lang="en-US" baseline="0" dirty="0" smtClean="0"/>
              <a:t> Guidelines: Health and Safety.</a:t>
            </a:r>
            <a:r>
              <a:rPr lang="en-US" dirty="0" smtClean="0"/>
              <a:t> Persons violating the vehicle use protocols may be subject to discipline.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Accidents can happen. Personnel may be held personally responsible for damage to vehicles. Always inspect the interior and exterior of all vehicles for damage before and after each use. Information on what constitutes a vehicle</a:t>
            </a:r>
            <a:r>
              <a:rPr lang="en-US" baseline="0" dirty="0" smtClean="0"/>
              <a:t> inspection is contained in Chapter 4 of the APHIS Motor Vehicle Manual.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Following any vehicle accident occurring on the road, c</a:t>
            </a:r>
            <a:r>
              <a:rPr lang="en-US" dirty="0" smtClean="0"/>
              <a:t>ontact the State Highway Patrol</a:t>
            </a:r>
            <a:r>
              <a:rPr lang="en-US" baseline="0" dirty="0" smtClean="0"/>
              <a:t> and your supervisor. </a:t>
            </a:r>
            <a:r>
              <a:rPr lang="en-US" dirty="0" smtClean="0"/>
              <a:t>Follow the protocol for seeking treatment of personal injuries. If a parked vehicle is hit, response personnel should contact the owner of the vehicle and exchange information. If possible, take pictures of the vehicles. The Highway Patrol does not need to be notified in the event of an accident involving a parked vehicle. [</a:t>
            </a:r>
            <a:r>
              <a:rPr lang="en-US" i="1" dirty="0" smtClean="0"/>
              <a:t>This photo shows a</a:t>
            </a:r>
            <a:r>
              <a:rPr lang="en-US" i="1" baseline="0" dirty="0" smtClean="0"/>
              <a:t> motor vehicle accident. Photo source: Katelyn Harvey, Iowa State University</a:t>
            </a:r>
            <a:r>
              <a:rPr lang="en-US" baseline="0" dirty="0" smtClean="0"/>
              <a: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dirty="0" smtClean="0"/>
              <a:t>All motor vehicles assigned to the Agency should contain accident reporting kits (AD-651), found in the glove box. (MN-Property will send packets to ICS; ICS must distribute).</a:t>
            </a:r>
            <a:r>
              <a:rPr lang="en-US" baseline="0" dirty="0" smtClean="0"/>
              <a:t> </a:t>
            </a:r>
            <a:r>
              <a:rPr lang="en-US" dirty="0" smtClean="0"/>
              <a:t>Use Standard Form 91 (SF 91) “Motor Vehicle Accident Report,” available from the Finance Unit or Ground Sup­port to make an accident report. </a:t>
            </a:r>
            <a:r>
              <a:rPr lang="en-US" baseline="0" dirty="0" smtClean="0"/>
              <a:t> </a:t>
            </a:r>
            <a:r>
              <a:rPr lang="en-US" dirty="0" smtClean="0"/>
              <a:t>State Personnel should use Form STD 270, “Vehicle Accident Report,” available from the Finance Unit or Ground Support to make an accident report.</a:t>
            </a:r>
            <a:r>
              <a:rPr lang="en-US" baseline="0" dirty="0" smtClean="0"/>
              <a:t> </a:t>
            </a:r>
            <a:r>
              <a:rPr lang="en-US" dirty="0" smtClean="0"/>
              <a:t>Vehicle accidents due to recklessness or negligence will not be tolerated. Response personnel may be held personally responsible for damage to vehicles.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0" indent="0"/>
            <a:r>
              <a:rPr lang="en-US" kern="0" dirty="0" smtClean="0"/>
              <a:t>During some incidents it will be necessary for personnel to gain access to private premises to undertake job duties.</a:t>
            </a:r>
            <a:r>
              <a:rPr lang="en-US" kern="0" baseline="0" dirty="0" smtClean="0"/>
              <a:t> </a:t>
            </a:r>
            <a:r>
              <a:rPr lang="en-US" kern="0" dirty="0" smtClean="0"/>
              <a:t>Owners may react to teams requesting entry onto their property in</a:t>
            </a:r>
            <a:r>
              <a:rPr lang="en-US" kern="0" baseline="0" dirty="0" smtClean="0"/>
              <a:t> </a:t>
            </a:r>
            <a:r>
              <a:rPr lang="en-US" kern="0" dirty="0" smtClean="0"/>
              <a:t>different ways</a:t>
            </a:r>
            <a:r>
              <a:rPr lang="en-US" kern="0" baseline="0" dirty="0" smtClean="0"/>
              <a:t> </a:t>
            </a:r>
            <a:r>
              <a:rPr lang="en-US" kern="0" dirty="0" smtClean="0"/>
              <a:t>depending on the nature of the incident and the work to be performed (e.g., examination and testing of animals, depopulation). </a:t>
            </a:r>
            <a:r>
              <a:rPr lang="en-US" baseline="0" dirty="0" smtClean="0"/>
              <a:t>In interacting with owners, use the following guidelines:</a:t>
            </a:r>
          </a:p>
          <a:p>
            <a:pPr marL="232929" indent="-232929">
              <a:buFont typeface="Arial" pitchFamily="34" charset="0"/>
              <a:buChar char="•"/>
            </a:pPr>
            <a:r>
              <a:rPr lang="en-US" baseline="0" dirty="0" smtClean="0"/>
              <a:t>All field personnel must </a:t>
            </a:r>
            <a:r>
              <a:rPr lang="en-US" dirty="0" smtClean="0"/>
              <a:t>travel in teams. No one should be in the field alone</a:t>
            </a:r>
          </a:p>
          <a:p>
            <a:pPr marL="232929" indent="-232929">
              <a:buFont typeface="Arial" pitchFamily="34" charset="0"/>
              <a:buChar char="•"/>
            </a:pPr>
            <a:r>
              <a:rPr lang="en-US" dirty="0" smtClean="0"/>
              <a:t>All field teams must have a cell phone and phone number list</a:t>
            </a:r>
          </a:p>
          <a:p>
            <a:pPr marL="232929" marR="0" indent="-23292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Avoid confrontation. A situation can escalate without warning</a:t>
            </a:r>
          </a:p>
          <a:p>
            <a:pPr marL="232929" indent="-232929">
              <a:buFont typeface="Arial" pitchFamily="34" charset="0"/>
              <a:buChar char="•"/>
            </a:pPr>
            <a:r>
              <a:rPr lang="en-US" dirty="0" smtClean="0"/>
              <a:t>If a field team has a safety concern, they should leave the area, and, depending on the urgency of the situation, call their supervisor or law enforcement</a:t>
            </a:r>
          </a:p>
          <a:p>
            <a:pPr marL="232929" indent="-232929">
              <a:buFont typeface="Arial" pitchFamily="34" charset="0"/>
              <a:buChar char="•"/>
            </a:pPr>
            <a:r>
              <a:rPr lang="en-US" dirty="0" smtClean="0"/>
              <a:t>Field teams must document all quarantine compliance and safety concerns</a:t>
            </a:r>
          </a:p>
          <a:p>
            <a:pPr marL="232929" marR="0" indent="-23292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If requested, law enforcement can periodically check the area, or off-duty officers may be hired to help maintain the peace. Field teams should contact their supervisor if they feel law enforcement back up is necessary</a:t>
            </a:r>
          </a:p>
          <a:p>
            <a:pPr marL="232929" indent="-232929">
              <a:buFont typeface="Arial" pitchFamily="34" charset="0"/>
              <a:buChar cha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17</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18</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19</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Maintaining security at the </a:t>
            </a:r>
            <a:r>
              <a:rPr lang="en-US" sz="1200" dirty="0" smtClean="0"/>
              <a:t>incident site </a:t>
            </a:r>
            <a:r>
              <a:rPr lang="en-US" sz="1200" dirty="0"/>
              <a:t>is important for protecting the health and safety of responders and the public. The </a:t>
            </a:r>
            <a:r>
              <a:rPr lang="en-US" sz="1200" dirty="0" smtClean="0"/>
              <a:t>Security Officer </a:t>
            </a:r>
            <a:r>
              <a:rPr lang="en-US" sz="1200" dirty="0"/>
              <a:t>works under the </a:t>
            </a:r>
            <a:r>
              <a:rPr lang="en-US" sz="1200" dirty="0" smtClean="0"/>
              <a:t>Operations Section Chief </a:t>
            </a:r>
            <a:r>
              <a:rPr lang="en-US" sz="1200" dirty="0"/>
              <a:t>to establish and maintain security for the incident site. All personnel must adhere to the security procedures established for the incident. Personnel will receive information about on-site security procedures during their initial briefing. </a:t>
            </a:r>
          </a:p>
          <a:p>
            <a:r>
              <a:rPr lang="en-US" sz="1200" dirty="0" smtClean="0"/>
              <a:t>Duties of the Security Officer include:</a:t>
            </a:r>
            <a:endParaRPr lang="en-US" sz="1200" dirty="0"/>
          </a:p>
          <a:p>
            <a:pPr marL="275434" indent="-275434" defTabSz="881390">
              <a:buFont typeface="Arial" pitchFamily="34" charset="0"/>
              <a:buChar char="•"/>
              <a:defRPr/>
            </a:pPr>
            <a:r>
              <a:rPr lang="en-US" sz="1200" dirty="0" smtClean="0"/>
              <a:t>Assessing </a:t>
            </a:r>
            <a:r>
              <a:rPr lang="en-US" sz="1200" dirty="0"/>
              <a:t>the </a:t>
            </a:r>
            <a:r>
              <a:rPr lang="en-US" sz="1200" dirty="0" smtClean="0"/>
              <a:t>potential security threats </a:t>
            </a:r>
            <a:r>
              <a:rPr lang="en-US" sz="1200" dirty="0"/>
              <a:t>to all buildings, dwellings, and sites occupied by APHIS personnel</a:t>
            </a:r>
          </a:p>
          <a:p>
            <a:pPr marL="275434" indent="-275434">
              <a:buFont typeface="Arial" pitchFamily="34" charset="0"/>
              <a:buChar char="•"/>
            </a:pPr>
            <a:r>
              <a:rPr lang="en-US" sz="1200" dirty="0" smtClean="0"/>
              <a:t>Enforcing entry and exit</a:t>
            </a:r>
            <a:r>
              <a:rPr lang="en-US" sz="1200" baseline="0" dirty="0" smtClean="0"/>
              <a:t> requirements</a:t>
            </a:r>
            <a:r>
              <a:rPr lang="en-US" sz="1200" dirty="0" smtClean="0"/>
              <a:t> </a:t>
            </a:r>
            <a:endParaRPr lang="en-US" sz="1200" dirty="0"/>
          </a:p>
          <a:p>
            <a:pPr marL="275434" indent="-275434">
              <a:buFont typeface="Arial" pitchFamily="34" charset="0"/>
              <a:buChar char="•"/>
            </a:pPr>
            <a:r>
              <a:rPr lang="en-US" sz="1200" dirty="0" smtClean="0"/>
              <a:t>Establishing </a:t>
            </a:r>
            <a:r>
              <a:rPr lang="en-US" sz="1200" dirty="0"/>
              <a:t>a personnel identification system, and</a:t>
            </a:r>
          </a:p>
          <a:p>
            <a:pPr marL="275434" indent="-275434">
              <a:buFont typeface="Arial" pitchFamily="34" charset="0"/>
              <a:buChar char="•"/>
            </a:pPr>
            <a:r>
              <a:rPr lang="en-US" sz="1200" dirty="0" smtClean="0"/>
              <a:t>Determining</a:t>
            </a:r>
            <a:r>
              <a:rPr lang="en-US" sz="1200" baseline="0" dirty="0" smtClean="0"/>
              <a:t> the need for </a:t>
            </a:r>
            <a:r>
              <a:rPr lang="en-US" sz="1200" dirty="0" smtClean="0"/>
              <a:t>temporary fencing</a:t>
            </a:r>
            <a:endParaRPr lang="en-US" sz="1200" dirty="0"/>
          </a:p>
          <a:p>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be aware of the different types of work zones to ensure security and safety. Work zones control site access, which will reduce the spread</a:t>
            </a:r>
            <a:r>
              <a:rPr lang="en-US" baseline="0" dirty="0" smtClean="0"/>
              <a:t> of disease. Let us examine the purpose of work zones, and the different type of work zones. </a:t>
            </a:r>
            <a:endParaRPr lang="en-US" dirty="0"/>
          </a:p>
        </p:txBody>
      </p:sp>
      <p:sp>
        <p:nvSpPr>
          <p:cNvPr id="4" name="Header Placeholder 3"/>
          <p:cNvSpPr>
            <a:spLocks noGrp="1"/>
          </p:cNvSpPr>
          <p:nvPr>
            <p:ph type="hdr" sz="quarter" idx="10"/>
          </p:nvPr>
        </p:nvSpPr>
        <p:spPr/>
        <p:txBody>
          <a:bodyPr/>
          <a:lstStyle/>
          <a:p>
            <a:r>
              <a:rPr lang="en-US" smtClean="0"/>
              <a:t>FAD PReP/NAHEMS Health and Safety </a:t>
            </a:r>
            <a:br>
              <a:rPr lang="en-US" smtClean="0"/>
            </a:br>
            <a:r>
              <a:rPr lang="en-US" smtClean="0"/>
              <a:t>Responder Security and Safety</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70396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Controlling access to the site is important in order to control movement of people into and out of the incident area, reduce the risk of spreading infectious agents or hazardous materials to clean areas, and to monitor the area for signs that an agent is spreading. </a:t>
            </a:r>
            <a:r>
              <a:rPr lang="en-US" sz="1200" dirty="0" smtClean="0"/>
              <a:t>Additionally</a:t>
            </a:r>
            <a:r>
              <a:rPr lang="en-US" sz="1200" dirty="0"/>
              <a:t>, the establishment of work zones </a:t>
            </a:r>
            <a:r>
              <a:rPr lang="en-US" sz="1200" dirty="0" smtClean="0"/>
              <a:t>ensures personnel </a:t>
            </a:r>
            <a:r>
              <a:rPr lang="en-US" sz="1200" dirty="0"/>
              <a:t>entering the worksite are properly protected against hazards while </a:t>
            </a:r>
            <a:r>
              <a:rPr lang="en-US" sz="1200" dirty="0" smtClean="0"/>
              <a:t>working; work </a:t>
            </a:r>
            <a:r>
              <a:rPr lang="en-US" sz="1200" dirty="0"/>
              <a:t>activities and contamination are confined to certain areas, </a:t>
            </a:r>
            <a:r>
              <a:rPr lang="en-US" sz="1200" dirty="0" smtClean="0"/>
              <a:t>and personnel </a:t>
            </a:r>
            <a:r>
              <a:rPr lang="en-US" sz="1200" dirty="0"/>
              <a:t>can be located quickly and evacuated if necessary.</a:t>
            </a:r>
          </a:p>
          <a:p>
            <a:r>
              <a:rPr lang="en-US" sz="1200" dirty="0"/>
              <a:t> </a:t>
            </a:r>
          </a:p>
          <a:p>
            <a:endParaRPr lang="en-US"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The Exclusion Zone (EZ) or Hot Zone is the high risk area where infected animals are housed and is potentially contaminated and considered unsafe. Examples include an area of a farm, local market or roadside stand. PPE must be worn. Appraisal, depopulation, disposal, and facility cleaning and decontamination of the site and equipment occur in this area. Personnel and equipment enter and exit the EZ through designated access points in the Contamination Reduction Zone (CRZ).</a:t>
            </a:r>
          </a:p>
          <a:p>
            <a:pPr>
              <a:defRPr/>
            </a:pPr>
            <a:endParaRPr lang="en-US" dirty="0" smtClean="0"/>
          </a:p>
          <a:p>
            <a:pPr>
              <a:defRPr/>
            </a:pPr>
            <a:r>
              <a:rPr lang="en-US" dirty="0" smtClean="0"/>
              <a:t>The CRZ or Warm Zone is a high risk area due to the potential of exposure to pathogens and chemical disinfectants. Entry from the CRZ to either the Support Zone (SZ) or Exclusion Zone occurs through designated access points. For workers exiting the EZ, final decontamination and disinfection of PPE and equipment, as well as final doffing of PPE occur in the CRZ. Site-specific protocols for PPE, decontamination and disinfection must be strictly followed. [</a:t>
            </a:r>
            <a:r>
              <a:rPr lang="en-US" i="1" dirty="0" smtClean="0"/>
              <a:t>This graphic shows a</a:t>
            </a:r>
            <a:r>
              <a:rPr lang="en-US" i="1" baseline="0" dirty="0" smtClean="0"/>
              <a:t> sample setup of work zones on a farm. </a:t>
            </a:r>
            <a:r>
              <a:rPr lang="en-US" i="1" dirty="0" smtClean="0"/>
              <a:t>Graphic </a:t>
            </a:r>
            <a:r>
              <a:rPr lang="en-US" i="1" dirty="0"/>
              <a:t>illustration </a:t>
            </a:r>
            <a:r>
              <a:rPr lang="en-US" i="1" dirty="0" smtClean="0"/>
              <a:t>by: </a:t>
            </a:r>
            <a:r>
              <a:rPr lang="en-US" i="1" dirty="0" err="1"/>
              <a:t>Dani</a:t>
            </a:r>
            <a:r>
              <a:rPr lang="en-US" i="1" dirty="0"/>
              <a:t> </a:t>
            </a:r>
            <a:r>
              <a:rPr lang="en-US" i="1" dirty="0" err="1"/>
              <a:t>Ausen</a:t>
            </a:r>
            <a:r>
              <a:rPr lang="en-US" i="1" dirty="0"/>
              <a:t> and Andrew Kingsbury, Iowa State University</a:t>
            </a:r>
            <a:r>
              <a:rPr lang="en-US" dirty="0"/>
              <a:t>]</a:t>
            </a:r>
            <a:endParaRPr lang="en-US" dirty="0" smtClean="0"/>
          </a:p>
          <a:p>
            <a:pPr>
              <a:defRPr/>
            </a:pPr>
            <a:endParaRPr lang="en-US" dirty="0"/>
          </a:p>
        </p:txBody>
      </p:sp>
      <p:sp>
        <p:nvSpPr>
          <p:cNvPr id="67588" name="Slide Number Placeholder 3"/>
          <p:cNvSpPr>
            <a:spLocks noGrp="1"/>
          </p:cNvSpPr>
          <p:nvPr>
            <p:ph type="sldNum" sz="quarter" idx="5"/>
          </p:nvPr>
        </p:nvSpPr>
        <p:spPr>
          <a:noFill/>
        </p:spPr>
        <p:txBody>
          <a:bodyPr/>
          <a:lstStyle/>
          <a:p>
            <a:fld id="{1E9896D7-8B4D-47E5-82FA-DCE73C47546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Support Zone (SZ) or Cold Zone is the “cleanest” work zone with the lowest relative risk of exposure to pathogens and other hazards such as decontamination chemicals. Facilities for donning PPE before entering other zones are provided. Contaminated articles and equipment are prohibited in these areas; decontamination activities are also prohibited. </a:t>
            </a:r>
          </a:p>
          <a:p>
            <a:pPr>
              <a:defRPr/>
            </a:pPr>
            <a:endParaRPr lang="en-US" dirty="0" smtClean="0"/>
          </a:p>
          <a:p>
            <a:pPr>
              <a:defRPr/>
            </a:pPr>
            <a:r>
              <a:rPr lang="en-US" dirty="0" smtClean="0"/>
              <a:t>The </a:t>
            </a:r>
            <a:r>
              <a:rPr lang="en-US" dirty="0" err="1" smtClean="0"/>
              <a:t>Decon</a:t>
            </a:r>
            <a:r>
              <a:rPr lang="en-US" dirty="0" smtClean="0"/>
              <a:t> (Decontamination) Corridor is the area between the EZ Control Line and the CRZ Control Line. Decontamination of personnel and equipment occurs along the corridor with stations for depositing tools, equipment, protective clothing and other items. The level of contamination should decrease along this corridor from the EZ to the SZ. Teams enter and exit the EZ through the access control points at each end of the corridor.  [</a:t>
            </a:r>
            <a:r>
              <a:rPr lang="en-US" i="1" dirty="0" smtClean="0"/>
              <a:t>This graphic shows a</a:t>
            </a:r>
            <a:r>
              <a:rPr lang="en-US" i="1" baseline="0" dirty="0" smtClean="0"/>
              <a:t> sample setup of work zones on a farm. </a:t>
            </a:r>
            <a:r>
              <a:rPr lang="en-US" i="1" dirty="0" smtClean="0"/>
              <a:t>Graphic illustration by: </a:t>
            </a:r>
            <a:r>
              <a:rPr lang="en-US" i="1" dirty="0" err="1" smtClean="0"/>
              <a:t>Dani</a:t>
            </a:r>
            <a:r>
              <a:rPr lang="en-US" i="1" dirty="0" smtClean="0"/>
              <a:t> </a:t>
            </a:r>
            <a:r>
              <a:rPr lang="en-US" i="1" dirty="0" err="1" smtClean="0"/>
              <a:t>Ausen</a:t>
            </a:r>
            <a:r>
              <a:rPr lang="en-US" i="1" dirty="0" smtClean="0"/>
              <a:t> and Andrew Kingsbury, Iowa State University</a:t>
            </a:r>
            <a:r>
              <a:rPr lang="en-US" dirty="0" smtClean="0"/>
              <a:t>]</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54A81C7-1F5A-4FE2-A084-EB6E004A2E3A}" type="slidenum">
              <a:rPr lang="en-US" smtClean="0"/>
              <a:pPr/>
              <a:t>6</a:t>
            </a:fld>
            <a:endParaRPr lang="en-US"/>
          </a:p>
        </p:txBody>
      </p:sp>
    </p:spTree>
    <p:extLst>
      <p:ext uri="{BB962C8B-B14F-4D97-AF65-F5344CB8AC3E}">
        <p14:creationId xmlns:p14="http://schemas.microsoft.com/office/powerpoint/2010/main" val="312786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a:t>
            </a:r>
            <a:r>
              <a:rPr lang="en-US" baseline="0" dirty="0" smtClean="0"/>
              <a:t> must be accounted for at ALL times. </a:t>
            </a:r>
            <a:r>
              <a:rPr lang="en-US" sz="1200" dirty="0" smtClean="0"/>
              <a:t>Personnel working in the Exclusion Zone and assigned to field work should utilize the “buddy system”. Personnel will work in pairs and stay in close visual contact in order to observe each other and quickly summon assistance in the event of an emergency. </a:t>
            </a:r>
            <a:r>
              <a:rPr lang="en-US" sz="1200" smtClean="0"/>
              <a:t>Let us </a:t>
            </a:r>
            <a:r>
              <a:rPr lang="en-US" sz="1200" dirty="0" smtClean="0"/>
              <a:t>take a closer look at accountability</a:t>
            </a:r>
            <a:r>
              <a:rPr lang="en-US" sz="1200" baseline="0" dirty="0" smtClean="0"/>
              <a:t> and the “buddy system”.</a:t>
            </a:r>
            <a:endParaRPr lang="en-US" dirty="0"/>
          </a:p>
        </p:txBody>
      </p:sp>
      <p:sp>
        <p:nvSpPr>
          <p:cNvPr id="4" name="Header Placeholder 3"/>
          <p:cNvSpPr>
            <a:spLocks noGrp="1"/>
          </p:cNvSpPr>
          <p:nvPr>
            <p:ph type="hdr" sz="quarter" idx="10"/>
          </p:nvPr>
        </p:nvSpPr>
        <p:spPr/>
        <p:txBody>
          <a:bodyPr/>
          <a:lstStyle/>
          <a:p>
            <a:r>
              <a:rPr lang="en-US" smtClean="0"/>
              <a:t>FAD PReP/NAHEMS Health and Safety </a:t>
            </a:r>
            <a:br>
              <a:rPr lang="en-US" smtClean="0"/>
            </a:br>
            <a:r>
              <a:rPr lang="en-US" smtClean="0"/>
              <a:t>Responder Security and Safety</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377824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Personnel must be accounted for at all times during a deployment. This includes personnel conducting site investigations or personnel working in confined contaminated zones. The Security Officer will establish methods to ensure all personnel are accounted for at all times. Communication may be by cell phone, radio, hand signal or other method as assigned </a:t>
            </a:r>
            <a:r>
              <a:rPr lang="en-US" sz="1300" dirty="0" smtClean="0"/>
              <a:t>for the specific situation. Personnel </a:t>
            </a:r>
            <a:r>
              <a:rPr lang="en-US" sz="1300" dirty="0"/>
              <a:t>must enter and exit the deployment facility through designated points and follow check-in and check-out procedures. When leaving the facility, </a:t>
            </a:r>
            <a:r>
              <a:rPr lang="en-US" sz="1300" dirty="0" smtClean="0"/>
              <a:t>responders </a:t>
            </a:r>
            <a:r>
              <a:rPr lang="en-US" sz="1300" dirty="0"/>
              <a:t>must verbally notify their Team Leader of their destination. </a:t>
            </a:r>
          </a:p>
          <a:p>
            <a:endParaRPr lang="en-US"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Personnel working in the Exclusion Zone and assigned to field work </a:t>
            </a:r>
            <a:r>
              <a:rPr lang="en-US" sz="1200" dirty="0" smtClean="0"/>
              <a:t>should utilize </a:t>
            </a:r>
            <a:r>
              <a:rPr lang="en-US" sz="1200" dirty="0"/>
              <a:t>the </a:t>
            </a:r>
            <a:r>
              <a:rPr lang="en-US" sz="1200" dirty="0" smtClean="0"/>
              <a:t>“buddy system”. </a:t>
            </a:r>
            <a:r>
              <a:rPr lang="en-US" sz="1200" dirty="0"/>
              <a:t>Personnel will work in pairs and stay in close visual contact in order to observe each other and quickly summon assistance in the event of an emergency. Consult the Incident HASP or the Safety Officer for details regarding incident-specific procedures</a:t>
            </a:r>
            <a:r>
              <a:rPr lang="en-US" sz="1200" dirty="0" smtClean="0"/>
              <a:t>. Responders </a:t>
            </a:r>
            <a:r>
              <a:rPr lang="en-US" sz="1200" dirty="0"/>
              <a:t>using the buddy system will:</a:t>
            </a:r>
          </a:p>
          <a:p>
            <a:pPr marL="275434" indent="-275434">
              <a:buFont typeface="Arial" pitchFamily="34" charset="0"/>
              <a:buChar char="•"/>
            </a:pPr>
            <a:r>
              <a:rPr lang="en-US" sz="1200" dirty="0"/>
              <a:t>Remain in close visual contact with their partner.</a:t>
            </a:r>
          </a:p>
          <a:p>
            <a:pPr marL="275434" indent="-275434">
              <a:buFont typeface="Arial" pitchFamily="34" charset="0"/>
              <a:buChar char="•"/>
            </a:pPr>
            <a:r>
              <a:rPr lang="en-US" sz="1200" dirty="0"/>
              <a:t>Assist their partner as requested or needed.</a:t>
            </a:r>
          </a:p>
          <a:p>
            <a:pPr marL="275434" indent="-275434">
              <a:buFont typeface="Arial" pitchFamily="34" charset="0"/>
              <a:buChar char="•"/>
            </a:pPr>
            <a:r>
              <a:rPr lang="en-US" sz="1200" dirty="0"/>
              <a:t>Observe their partner for signs of distress (e.g., heat stress or other difficulties.)</a:t>
            </a:r>
          </a:p>
          <a:p>
            <a:pPr marL="275434" indent="-275434">
              <a:buFont typeface="Arial" pitchFamily="34" charset="0"/>
              <a:buChar char="•"/>
            </a:pPr>
            <a:r>
              <a:rPr lang="en-US" sz="1200" dirty="0"/>
              <a:t>Periodically check the integrity of their partner’s PPE (refer to the </a:t>
            </a:r>
            <a:r>
              <a:rPr lang="en-US" sz="1200" dirty="0" smtClean="0"/>
              <a:t>FAD</a:t>
            </a:r>
            <a:r>
              <a:rPr lang="en-US" sz="1200" baseline="0" dirty="0" smtClean="0"/>
              <a:t> </a:t>
            </a:r>
            <a:r>
              <a:rPr lang="en-US" sz="1200" baseline="0" dirty="0" err="1" smtClean="0"/>
              <a:t>PReP</a:t>
            </a:r>
            <a:r>
              <a:rPr lang="en-US" sz="1200" baseline="0" dirty="0" smtClean="0"/>
              <a:t>/NAHEMS </a:t>
            </a:r>
            <a:r>
              <a:rPr lang="en-US" sz="1200" dirty="0" smtClean="0"/>
              <a:t>Guidelines: Personal Protective Equipment </a:t>
            </a:r>
            <a:r>
              <a:rPr lang="en-US" sz="1200" dirty="0"/>
              <a:t>and briefing instructions for further details) and</a:t>
            </a:r>
          </a:p>
          <a:p>
            <a:pPr marL="275434" indent="-275434">
              <a:buFont typeface="Arial" pitchFamily="34" charset="0"/>
              <a:buChar char="•"/>
            </a:pPr>
            <a:r>
              <a:rPr lang="en-US" sz="1200" dirty="0"/>
              <a:t>Notify the site manager or other site personnel if emergency assistance is needed</a:t>
            </a:r>
            <a:r>
              <a:rPr lang="en-US" sz="12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a:t>
            </a:r>
            <a:r>
              <a:rPr lang="en-US" sz="1200" i="1" baseline="0" dirty="0" smtClean="0"/>
              <a:t>This photo shows two responders using the buddy system while working during a response. Photo source: Gordon Harman, FEMA Center for Domestic Preparedness]</a:t>
            </a:r>
            <a:endParaRPr lang="en-US" sz="1200" dirty="0" smtClean="0"/>
          </a:p>
          <a:p>
            <a:pPr marL="275434" indent="-275434">
              <a:buFont typeface="Arial" pitchFamily="34" charset="0"/>
              <a:buChar char="•"/>
            </a:pPr>
            <a:endParaRPr lang="en-US" sz="1200" dirty="0"/>
          </a:p>
          <a:p>
            <a:endParaRPr lang="en-US" sz="1200"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Responder Security</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Health and Safety - Responder Security</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909783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Health and Safety - Responder Security</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279848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Health and Safety - Responder Security</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5063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Responder Security</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Responder Security</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Responder Security</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650" r:id="rId12"/>
    <p:sldLayoutId id="2147483651" r:id="rId13"/>
    <p:sldLayoutId id="2147483662" r:id="rId14"/>
    <p:sldLayoutId id="2147483728" r:id="rId15"/>
    <p:sldLayoutId id="2147483729" r:id="rId16"/>
    <p:sldLayoutId id="2147483730" r:id="rId17"/>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naherc.sws.iastate.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Responder Security</a:t>
            </a:r>
            <a:br>
              <a:rPr lang="en-US" sz="4000" dirty="0" smtClean="0"/>
            </a:br>
            <a:r>
              <a:rPr lang="en-US" sz="4000" dirty="0" smtClean="0"/>
              <a:t>and Safety</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Health and Safety (2011)</a:t>
            </a:r>
            <a:endParaRPr lang="en-US" i="1" dirty="0"/>
          </a:p>
        </p:txBody>
      </p:sp>
    </p:spTree>
    <p:extLst>
      <p:ext uri="{BB962C8B-B14F-4D97-AF65-F5344CB8AC3E}">
        <p14:creationId xmlns:p14="http://schemas.microsoft.com/office/powerpoint/2010/main" val="325189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Specific</a:t>
            </a:r>
            <a:br>
              <a:rPr lang="en-US" dirty="0" smtClean="0"/>
            </a:br>
            <a:r>
              <a:rPr lang="en-US" dirty="0" smtClean="0"/>
              <a:t>Safety Issues</a:t>
            </a:r>
            <a:endParaRPr lang="en-US" dirty="0"/>
          </a:p>
        </p:txBody>
      </p:sp>
      <p:sp>
        <p:nvSpPr>
          <p:cNvPr id="2" name="Date Placeholder 1"/>
          <p:cNvSpPr>
            <a:spLocks noGrp="1"/>
          </p:cNvSpPr>
          <p:nvPr>
            <p:ph type="dt" sz="half" idx="10"/>
          </p:nvPr>
        </p:nvSpPr>
        <p:spPr/>
        <p:txBody>
          <a:bodyPr/>
          <a:lstStyle/>
          <a:p>
            <a:pPr algn="r"/>
            <a:r>
              <a:rPr lang="en-US" smtClean="0"/>
              <a:t>USDA APHIS and CFSPH</a:t>
            </a:r>
            <a:endParaRPr lang="en-US" dirty="0"/>
          </a:p>
        </p:txBody>
      </p:sp>
      <p:sp>
        <p:nvSpPr>
          <p:cNvPr id="3" name="Footer Placeholder 2"/>
          <p:cNvSpPr>
            <a:spLocks noGrp="1"/>
          </p:cNvSpPr>
          <p:nvPr>
            <p:ph type="ftr" sz="quarter" idx="11"/>
          </p:nvPr>
        </p:nvSpPr>
        <p:spPr/>
        <p:txBody>
          <a:bodyPr/>
          <a:lstStyle/>
          <a:p>
            <a:pPr algn="l"/>
            <a:r>
              <a:rPr lang="en-US" smtClean="0"/>
              <a:t>FAD PReP/NAHEMS Guidelines: Health and Safety - Responder Security</a:t>
            </a:r>
            <a:endParaRPr lang="en-US" dirty="0"/>
          </a:p>
        </p:txBody>
      </p:sp>
    </p:spTree>
    <p:extLst>
      <p:ext uri="{BB962C8B-B14F-4D97-AF65-F5344CB8AC3E}">
        <p14:creationId xmlns:p14="http://schemas.microsoft.com/office/powerpoint/2010/main" val="1336114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Essential to worker                  health and safety </a:t>
            </a:r>
          </a:p>
          <a:p>
            <a:r>
              <a:rPr lang="en-US" dirty="0" smtClean="0"/>
              <a:t>Know time limits </a:t>
            </a:r>
          </a:p>
          <a:p>
            <a:r>
              <a:rPr lang="en-US" dirty="0" smtClean="0"/>
              <a:t>Be aware of safe levels                 of exposure in </a:t>
            </a:r>
            <a:br>
              <a:rPr lang="en-US" dirty="0" smtClean="0"/>
            </a:br>
            <a:r>
              <a:rPr lang="en-US" dirty="0" smtClean="0"/>
              <a:t>hazardous environments</a:t>
            </a:r>
          </a:p>
          <a:p>
            <a:r>
              <a:rPr lang="en-US" dirty="0" smtClean="0"/>
              <a:t>Monitor for signs of </a:t>
            </a:r>
            <a:br>
              <a:rPr lang="en-US" dirty="0" smtClean="0"/>
            </a:br>
            <a:r>
              <a:rPr lang="en-US" dirty="0" smtClean="0"/>
              <a:t>fatigue and heat-related illness</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dirty="0" smtClean="0"/>
              <a:t>Safety While in PPE</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14262" y="2133600"/>
            <a:ext cx="2472538" cy="2432304"/>
          </a:xfrm>
          <a:prstGeom prst="rect">
            <a:avLst/>
          </a:prstGeom>
          <a:noFill/>
          <a:ln w="38100">
            <a:solidFill>
              <a:srgbClr val="17375E"/>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838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idx="1"/>
          </p:nvPr>
        </p:nvSpPr>
        <p:spPr>
          <a:xfrm>
            <a:off x="457200" y="1295400"/>
            <a:ext cx="8458200" cy="4953000"/>
          </a:xfrm>
        </p:spPr>
        <p:txBody>
          <a:bodyPr>
            <a:normAutofit/>
          </a:bodyPr>
          <a:lstStyle/>
          <a:p>
            <a:r>
              <a:rPr lang="en-US" dirty="0" smtClean="0"/>
              <a:t>Responders with driving responsibility</a:t>
            </a:r>
          </a:p>
          <a:p>
            <a:pPr lvl="1"/>
            <a:r>
              <a:rPr lang="en-US" dirty="0" smtClean="0"/>
              <a:t>Must take 8-hour National Safety Council Defensive Driving Training</a:t>
            </a:r>
          </a:p>
          <a:p>
            <a:r>
              <a:rPr lang="en-US" dirty="0"/>
              <a:t>Must have a valid drivers license </a:t>
            </a:r>
          </a:p>
          <a:p>
            <a:r>
              <a:rPr lang="en-US" dirty="0" smtClean="0"/>
              <a:t>Obey </a:t>
            </a:r>
            <a:r>
              <a:rPr lang="en-US" dirty="0"/>
              <a:t>all traffic laws</a:t>
            </a:r>
          </a:p>
          <a:p>
            <a:r>
              <a:rPr lang="en-US" dirty="0" smtClean="0"/>
              <a:t>Vehicle use only for government business and basic personal needs</a:t>
            </a:r>
          </a:p>
          <a:p>
            <a:pPr lvl="1"/>
            <a:r>
              <a:rPr lang="en-US" dirty="0" smtClean="0"/>
              <a:t>Meals, hotel</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1746" name="Rectangle 2"/>
          <p:cNvSpPr>
            <a:spLocks noGrp="1"/>
          </p:cNvSpPr>
          <p:nvPr>
            <p:ph type="title"/>
          </p:nvPr>
        </p:nvSpPr>
        <p:spPr/>
        <p:txBody>
          <a:bodyPr>
            <a:normAutofit/>
          </a:bodyPr>
          <a:lstStyle/>
          <a:p>
            <a:r>
              <a:rPr lang="en-US" dirty="0" smtClean="0"/>
              <a:t>Driving/Vehicle Use</a:t>
            </a:r>
          </a:p>
        </p:txBody>
      </p:sp>
    </p:spTree>
    <p:extLst>
      <p:ext uri="{BB962C8B-B14F-4D97-AF65-F5344CB8AC3E}">
        <p14:creationId xmlns:p14="http://schemas.microsoft.com/office/powerpoint/2010/main" val="14157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idx="1"/>
          </p:nvPr>
        </p:nvSpPr>
        <p:spPr/>
        <p:txBody>
          <a:bodyPr>
            <a:normAutofit/>
          </a:bodyPr>
          <a:lstStyle/>
          <a:p>
            <a:r>
              <a:rPr lang="en-US" dirty="0" smtClean="0"/>
              <a:t>Inspect vehicles before and after use</a:t>
            </a:r>
          </a:p>
          <a:p>
            <a:pPr lvl="1"/>
            <a:r>
              <a:rPr lang="en-US" dirty="0" smtClean="0"/>
              <a:t>Interior and exterior</a:t>
            </a:r>
          </a:p>
          <a:p>
            <a:pPr lvl="1"/>
            <a:r>
              <a:rPr lang="en-US" dirty="0" smtClean="0"/>
              <a:t>Vehicle inspection guidelines in APHIS Motor Vehicle Manual</a:t>
            </a:r>
          </a:p>
          <a:p>
            <a:r>
              <a:rPr lang="en-US" dirty="0" smtClean="0"/>
              <a:t>Personnel may be held responsible </a:t>
            </a:r>
            <a:br>
              <a:rPr lang="en-US" dirty="0" smtClean="0"/>
            </a:br>
            <a:r>
              <a:rPr lang="en-US" dirty="0" smtClean="0"/>
              <a:t>for damage</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9938" name="Rectangle 2"/>
          <p:cNvSpPr>
            <a:spLocks noGrp="1"/>
          </p:cNvSpPr>
          <p:nvPr>
            <p:ph type="title"/>
          </p:nvPr>
        </p:nvSpPr>
        <p:spPr/>
        <p:txBody>
          <a:bodyPr/>
          <a:lstStyle/>
          <a:p>
            <a:r>
              <a:rPr lang="en-US" dirty="0" smtClean="0"/>
              <a:t>Vehicle Use</a:t>
            </a:r>
          </a:p>
        </p:txBody>
      </p:sp>
    </p:spTree>
    <p:extLst>
      <p:ext uri="{BB962C8B-B14F-4D97-AF65-F5344CB8AC3E}">
        <p14:creationId xmlns:p14="http://schemas.microsoft.com/office/powerpoint/2010/main" val="111588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p:txBody>
          <a:bodyPr/>
          <a:lstStyle/>
          <a:p>
            <a:r>
              <a:rPr lang="en-US" dirty="0" smtClean="0"/>
              <a:t>Contact State Highway Patrol</a:t>
            </a:r>
          </a:p>
          <a:p>
            <a:pPr lvl="1"/>
            <a:r>
              <a:rPr lang="en-US" dirty="0" smtClean="0"/>
              <a:t>Accidents on road</a:t>
            </a:r>
          </a:p>
          <a:p>
            <a:r>
              <a:rPr lang="en-US" dirty="0"/>
              <a:t>Seek </a:t>
            </a:r>
            <a:r>
              <a:rPr lang="en-US" dirty="0" smtClean="0"/>
              <a:t>treatment</a:t>
            </a:r>
            <a:br>
              <a:rPr lang="en-US" dirty="0" smtClean="0"/>
            </a:br>
            <a:r>
              <a:rPr lang="en-US" dirty="0" smtClean="0"/>
              <a:t>of </a:t>
            </a:r>
            <a:r>
              <a:rPr lang="en-US" dirty="0"/>
              <a:t>personal injuries</a:t>
            </a:r>
          </a:p>
          <a:p>
            <a:r>
              <a:rPr lang="en-US" dirty="0" smtClean="0"/>
              <a:t>Parked vehicle	</a:t>
            </a:r>
          </a:p>
          <a:p>
            <a:pPr lvl="1"/>
            <a:r>
              <a:rPr lang="en-US" dirty="0" smtClean="0"/>
              <a:t>Contact the owner</a:t>
            </a:r>
          </a:p>
          <a:p>
            <a:pPr lvl="1"/>
            <a:r>
              <a:rPr lang="en-US" dirty="0" smtClean="0"/>
              <a:t>Exchange information</a:t>
            </a:r>
          </a:p>
          <a:p>
            <a:pPr lvl="1"/>
            <a:r>
              <a:rPr lang="en-US" dirty="0" smtClean="0"/>
              <a:t>Take pictures of the vehicles</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41986" name="Rectangle 2"/>
          <p:cNvSpPr>
            <a:spLocks noGrp="1"/>
          </p:cNvSpPr>
          <p:nvPr>
            <p:ph type="title"/>
          </p:nvPr>
        </p:nvSpPr>
        <p:spPr/>
        <p:txBody>
          <a:bodyPr/>
          <a:lstStyle/>
          <a:p>
            <a:r>
              <a:rPr lang="en-US" smtClean="0"/>
              <a:t>Vehicle Accident Protocol</a:t>
            </a:r>
          </a:p>
        </p:txBody>
      </p:sp>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70554" y="2066544"/>
            <a:ext cx="2716246" cy="2688336"/>
          </a:xfrm>
          <a:prstGeom prst="rect">
            <a:avLst/>
          </a:prstGeom>
          <a:noFill/>
          <a:ln w="38100">
            <a:solidFill>
              <a:srgbClr val="17375E"/>
            </a:solidFill>
          </a:ln>
        </p:spPr>
      </p:pic>
    </p:spTree>
    <p:extLst>
      <p:ext uri="{BB962C8B-B14F-4D97-AF65-F5344CB8AC3E}">
        <p14:creationId xmlns:p14="http://schemas.microsoft.com/office/powerpoint/2010/main" val="1274572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p:txBody>
          <a:bodyPr/>
          <a:lstStyle/>
          <a:p>
            <a:r>
              <a:rPr lang="en-US" smtClean="0"/>
              <a:t>Report all accidents/damage</a:t>
            </a:r>
          </a:p>
          <a:p>
            <a:r>
              <a:rPr lang="en-US" smtClean="0"/>
              <a:t>Accident reporting kits</a:t>
            </a:r>
          </a:p>
          <a:p>
            <a:pPr lvl="1"/>
            <a:r>
              <a:rPr lang="en-US" smtClean="0"/>
              <a:t>All Agency motor vehicles</a:t>
            </a:r>
          </a:p>
          <a:p>
            <a:pPr lvl="1"/>
            <a:r>
              <a:rPr lang="en-US" smtClean="0"/>
              <a:t>Found in glove box</a:t>
            </a:r>
          </a:p>
          <a:p>
            <a:r>
              <a:rPr lang="en-US" smtClean="0"/>
              <a:t>Accidents due to recklessness/negligence</a:t>
            </a:r>
          </a:p>
          <a:p>
            <a:pPr lvl="1"/>
            <a:r>
              <a:rPr lang="en-US" smtClean="0"/>
              <a:t>Not tolerated</a:t>
            </a:r>
          </a:p>
          <a:p>
            <a:pPr lvl="1"/>
            <a:r>
              <a:rPr lang="en-US" smtClean="0"/>
              <a:t>Personnel held responsible</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44034" name="Rectangle 2"/>
          <p:cNvSpPr>
            <a:spLocks noGrp="1"/>
          </p:cNvSpPr>
          <p:nvPr>
            <p:ph type="title"/>
          </p:nvPr>
        </p:nvSpPr>
        <p:spPr/>
        <p:txBody>
          <a:bodyPr/>
          <a:lstStyle/>
          <a:p>
            <a:r>
              <a:rPr lang="en-US" smtClean="0"/>
              <a:t>Vehicle Accident Protocol</a:t>
            </a:r>
          </a:p>
        </p:txBody>
      </p:sp>
    </p:spTree>
    <p:extLst>
      <p:ext uri="{BB962C8B-B14F-4D97-AF65-F5344CB8AC3E}">
        <p14:creationId xmlns:p14="http://schemas.microsoft.com/office/powerpoint/2010/main" val="17485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idx="1"/>
          </p:nvPr>
        </p:nvSpPr>
        <p:spPr/>
        <p:txBody>
          <a:bodyPr>
            <a:normAutofit fontScale="92500" lnSpcReduction="10000"/>
          </a:bodyPr>
          <a:lstStyle/>
          <a:p>
            <a:r>
              <a:rPr lang="en-US" dirty="0" smtClean="0"/>
              <a:t>Access to private premises</a:t>
            </a:r>
          </a:p>
          <a:p>
            <a:pPr lvl="1"/>
            <a:r>
              <a:rPr lang="en-US" dirty="0" smtClean="0"/>
              <a:t>Owners may react differently </a:t>
            </a:r>
          </a:p>
          <a:p>
            <a:r>
              <a:rPr lang="en-US" dirty="0" smtClean="0"/>
              <a:t>Procedure</a:t>
            </a:r>
          </a:p>
          <a:p>
            <a:pPr lvl="1"/>
            <a:r>
              <a:rPr lang="en-US" dirty="0" smtClean="0"/>
              <a:t>Travel in teams</a:t>
            </a:r>
          </a:p>
          <a:p>
            <a:pPr lvl="1"/>
            <a:r>
              <a:rPr lang="en-US" dirty="0" smtClean="0"/>
              <a:t>Cell phones are necessary</a:t>
            </a:r>
          </a:p>
          <a:p>
            <a:pPr lvl="1"/>
            <a:r>
              <a:rPr lang="en-US" dirty="0" smtClean="0"/>
              <a:t>Avoid confrontations</a:t>
            </a:r>
          </a:p>
          <a:p>
            <a:pPr lvl="1"/>
            <a:r>
              <a:rPr lang="en-US" dirty="0" smtClean="0"/>
              <a:t>Leave the area if safety concerns exist</a:t>
            </a:r>
          </a:p>
          <a:p>
            <a:pPr lvl="1"/>
            <a:r>
              <a:rPr lang="en-US" dirty="0" smtClean="0"/>
              <a:t>Document all quarantine compliance and safety concerns</a:t>
            </a:r>
          </a:p>
          <a:p>
            <a:r>
              <a:rPr lang="en-US" dirty="0" smtClean="0"/>
              <a:t>Contact law enforcement if needed</a:t>
            </a:r>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48130" name="Rectangle 2"/>
          <p:cNvSpPr>
            <a:spLocks noGrp="1"/>
          </p:cNvSpPr>
          <p:nvPr>
            <p:ph type="title"/>
          </p:nvPr>
        </p:nvSpPr>
        <p:spPr/>
        <p:txBody>
          <a:bodyPr/>
          <a:lstStyle/>
          <a:p>
            <a:r>
              <a:rPr lang="en-US" dirty="0" smtClean="0"/>
              <a:t>Non-Cooperative Owners</a:t>
            </a:r>
          </a:p>
        </p:txBody>
      </p:sp>
    </p:spTree>
    <p:extLst>
      <p:ext uri="{BB962C8B-B14F-4D97-AF65-F5344CB8AC3E}">
        <p14:creationId xmlns:p14="http://schemas.microsoft.com/office/powerpoint/2010/main" val="376104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35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015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Authors: Dawn Bailey, BS; Kerry </a:t>
            </a:r>
            <a:r>
              <a:rPr lang="en-US" sz="4800" dirty="0" err="1" smtClean="0">
                <a:solidFill>
                  <a:prstClr val="black">
                    <a:lumMod val="85000"/>
                    <a:lumOff val="15000"/>
                  </a:prstClr>
                </a:solidFill>
                <a:latin typeface="Verdana" pitchFamily="34" charset="0"/>
              </a:rPr>
              <a:t>Leedom</a:t>
            </a:r>
            <a:r>
              <a:rPr lang="en-US" sz="4800" dirty="0" smtClean="0">
                <a:solidFill>
                  <a:prstClr val="black">
                    <a:lumMod val="85000"/>
                    <a:lumOff val="15000"/>
                  </a:prstClr>
                </a:solidFill>
                <a:latin typeface="Verdana" pitchFamily="34" charset="0"/>
              </a:rPr>
              <a:t> Larson, DVM, MPH, PhD, DACVPM;</a:t>
            </a:r>
            <a:r>
              <a:rPr lang="en-US" sz="4800" dirty="0">
                <a:solidFill>
                  <a:prstClr val="black">
                    <a:lumMod val="85000"/>
                    <a:lumOff val="15000"/>
                  </a:prstClr>
                </a:solidFill>
                <a:latin typeface="Verdana" pitchFamily="34" charset="0"/>
              </a:rPr>
              <a:t> </a:t>
            </a:r>
            <a:r>
              <a:rPr lang="en-US" sz="4800" dirty="0" smtClean="0">
                <a:solidFill>
                  <a:prstClr val="black">
                    <a:lumMod val="85000"/>
                    <a:lumOff val="15000"/>
                  </a:prstClr>
                </a:solidFill>
                <a:latin typeface="Verdana" pitchFamily="34" charset="0"/>
              </a:rPr>
              <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Janice Mogan, DVM</a:t>
            </a: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1653668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Works with Operations Section Chief</a:t>
            </a:r>
          </a:p>
          <a:p>
            <a:r>
              <a:rPr lang="en-US" dirty="0" smtClean="0"/>
              <a:t>Duties</a:t>
            </a:r>
          </a:p>
          <a:p>
            <a:pPr lvl="1"/>
            <a:r>
              <a:rPr lang="en-US" dirty="0" smtClean="0"/>
              <a:t>Assesses security threat</a:t>
            </a:r>
          </a:p>
          <a:p>
            <a:pPr lvl="1"/>
            <a:r>
              <a:rPr lang="en-US" dirty="0" smtClean="0"/>
              <a:t>Enforces entry and exit requirements</a:t>
            </a:r>
          </a:p>
          <a:p>
            <a:pPr lvl="1"/>
            <a:r>
              <a:rPr lang="en-US" dirty="0" smtClean="0"/>
              <a:t>Establishes personnel                  identification system</a:t>
            </a:r>
          </a:p>
          <a:p>
            <a:pPr lvl="1"/>
            <a:r>
              <a:rPr lang="en-US" dirty="0" smtClean="0"/>
              <a:t>Uses temporary fencing if needed</a:t>
            </a:r>
          </a:p>
          <a:p>
            <a:pPr lvl="1"/>
            <a:endParaRPr lang="en-US" dirty="0" smtClean="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Security Officer</a:t>
            </a:r>
            <a:endParaRPr lang="en-US" dirty="0"/>
          </a:p>
        </p:txBody>
      </p:sp>
    </p:spTree>
    <p:extLst>
      <p:ext uri="{BB962C8B-B14F-4D97-AF65-F5344CB8AC3E}">
        <p14:creationId xmlns:p14="http://schemas.microsoft.com/office/powerpoint/2010/main" val="8848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Site Security and Safety</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spTree>
    <p:extLst>
      <p:ext uri="{BB962C8B-B14F-4D97-AF65-F5344CB8AC3E}">
        <p14:creationId xmlns:p14="http://schemas.microsoft.com/office/powerpoint/2010/main" val="178933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Purpose of work zones</a:t>
            </a:r>
          </a:p>
          <a:p>
            <a:pPr lvl="1"/>
            <a:r>
              <a:rPr lang="en-US" dirty="0" smtClean="0"/>
              <a:t>Control site access</a:t>
            </a:r>
          </a:p>
          <a:p>
            <a:pPr lvl="1"/>
            <a:r>
              <a:rPr lang="en-US" dirty="0" smtClean="0"/>
              <a:t>Reduce risk of spread of disease</a:t>
            </a:r>
          </a:p>
          <a:p>
            <a:r>
              <a:rPr lang="en-US" dirty="0" smtClean="0"/>
              <a:t>Establishment of work zones</a:t>
            </a:r>
          </a:p>
          <a:p>
            <a:pPr lvl="1"/>
            <a:r>
              <a:rPr lang="en-US" dirty="0" smtClean="0"/>
              <a:t>Personnel are properly protected </a:t>
            </a:r>
          </a:p>
          <a:p>
            <a:pPr lvl="1"/>
            <a:r>
              <a:rPr lang="en-US" dirty="0" smtClean="0"/>
              <a:t>Work activities/contamination</a:t>
            </a:r>
            <a:br>
              <a:rPr lang="en-US" dirty="0" smtClean="0"/>
            </a:br>
            <a:r>
              <a:rPr lang="en-US" dirty="0" smtClean="0"/>
              <a:t>are confined</a:t>
            </a:r>
          </a:p>
          <a:p>
            <a:pPr lvl="1"/>
            <a:r>
              <a:rPr lang="en-US" dirty="0" smtClean="0"/>
              <a:t>Personnel can be located quickly</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Work Zones</a:t>
            </a:r>
            <a:endParaRPr lang="en-US" dirty="0"/>
          </a:p>
        </p:txBody>
      </p:sp>
    </p:spTree>
    <p:extLst>
      <p:ext uri="{BB962C8B-B14F-4D97-AF65-F5344CB8AC3E}">
        <p14:creationId xmlns:p14="http://schemas.microsoft.com/office/powerpoint/2010/main" val="400633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Zones</a:t>
            </a:r>
            <a:endParaRPr lang="en-US" dirty="0"/>
          </a:p>
        </p:txBody>
      </p:sp>
      <p:sp>
        <p:nvSpPr>
          <p:cNvPr id="10" name="Text Placeholder 9"/>
          <p:cNvSpPr>
            <a:spLocks noGrp="1"/>
          </p:cNvSpPr>
          <p:nvPr>
            <p:ph type="body" idx="1"/>
          </p:nvPr>
        </p:nvSpPr>
        <p:spPr/>
        <p:txBody>
          <a:bodyPr>
            <a:normAutofit/>
          </a:bodyPr>
          <a:lstStyle/>
          <a:p>
            <a:r>
              <a:rPr lang="en-US" dirty="0"/>
              <a:t>Hot Zone/                            Exclusion Zone</a:t>
            </a:r>
          </a:p>
        </p:txBody>
      </p:sp>
      <p:sp>
        <p:nvSpPr>
          <p:cNvPr id="3" name="Content Placeholder 2"/>
          <p:cNvSpPr>
            <a:spLocks noGrp="1"/>
          </p:cNvSpPr>
          <p:nvPr>
            <p:ph sz="half" idx="2"/>
          </p:nvPr>
        </p:nvSpPr>
        <p:spPr/>
        <p:txBody>
          <a:bodyPr>
            <a:normAutofit/>
          </a:bodyPr>
          <a:lstStyle/>
          <a:p>
            <a:r>
              <a:rPr lang="en-US" dirty="0" smtClean="0"/>
              <a:t>High-risk</a:t>
            </a:r>
          </a:p>
          <a:p>
            <a:r>
              <a:rPr lang="en-US" dirty="0" smtClean="0"/>
              <a:t>Infected animals</a:t>
            </a:r>
          </a:p>
        </p:txBody>
      </p:sp>
      <p:sp>
        <p:nvSpPr>
          <p:cNvPr id="11" name="Text Placeholder 10"/>
          <p:cNvSpPr>
            <a:spLocks noGrp="1"/>
          </p:cNvSpPr>
          <p:nvPr>
            <p:ph type="body" sz="quarter" idx="3"/>
          </p:nvPr>
        </p:nvSpPr>
        <p:spPr>
          <a:xfrm>
            <a:off x="3886200" y="1295400"/>
            <a:ext cx="4876801" cy="879475"/>
          </a:xfrm>
        </p:spPr>
        <p:txBody>
          <a:bodyPr>
            <a:noAutofit/>
          </a:bodyPr>
          <a:lstStyle/>
          <a:p>
            <a:r>
              <a:rPr lang="en-US" dirty="0"/>
              <a:t>Warm </a:t>
            </a:r>
            <a:r>
              <a:rPr lang="en-US" dirty="0" smtClean="0"/>
              <a:t>Zone/Contamination</a:t>
            </a:r>
            <a:br>
              <a:rPr lang="en-US" dirty="0" smtClean="0"/>
            </a:br>
            <a:r>
              <a:rPr lang="en-US" dirty="0" smtClean="0"/>
              <a:t>Reduction Zone</a:t>
            </a:r>
            <a:endParaRPr lang="en-US" dirty="0"/>
          </a:p>
        </p:txBody>
      </p:sp>
      <p:sp>
        <p:nvSpPr>
          <p:cNvPr id="12" name="Content Placeholder 11"/>
          <p:cNvSpPr>
            <a:spLocks noGrp="1"/>
          </p:cNvSpPr>
          <p:nvPr>
            <p:ph sz="quarter" idx="4"/>
          </p:nvPr>
        </p:nvSpPr>
        <p:spPr>
          <a:xfrm>
            <a:off x="4191001" y="2174875"/>
            <a:ext cx="4495800" cy="3951288"/>
          </a:xfrm>
        </p:spPr>
        <p:txBody>
          <a:bodyPr/>
          <a:lstStyle/>
          <a:p>
            <a:r>
              <a:rPr lang="en-US" dirty="0"/>
              <a:t>High-risk</a:t>
            </a:r>
          </a:p>
          <a:p>
            <a:r>
              <a:rPr lang="en-US" dirty="0"/>
              <a:t>PPE decontamination and doffing</a:t>
            </a:r>
          </a:p>
          <a:p>
            <a:endParaRPr lang="en-US" dirty="0"/>
          </a:p>
        </p:txBody>
      </p:sp>
      <p:sp>
        <p:nvSpPr>
          <p:cNvPr id="4" name="Date Placeholder 3"/>
          <p:cNvSpPr>
            <a:spLocks noGrp="1"/>
          </p:cNvSpPr>
          <p:nvPr>
            <p:ph type="dt" sz="half" idx="10"/>
          </p:nvPr>
        </p:nvSpPr>
        <p:spPr/>
        <p:txBody>
          <a:bodyPr/>
          <a:lstStyle/>
          <a:p>
            <a:pPr algn="r"/>
            <a:r>
              <a:rPr lang="en-US" smtClean="0"/>
              <a:t>USDA APHIS and CFSPH</a:t>
            </a:r>
            <a:endParaRPr lang="en-US" dirty="0"/>
          </a:p>
        </p:txBody>
      </p:sp>
      <p:sp>
        <p:nvSpPr>
          <p:cNvPr id="6" name="Footer Placeholder 4"/>
          <p:cNvSpPr>
            <a:spLocks noGrp="1"/>
          </p:cNvSpPr>
          <p:nvPr>
            <p:ph type="ftr" sz="quarter" idx="11"/>
          </p:nvPr>
        </p:nvSpPr>
        <p:spPr/>
        <p:txBody>
          <a:bodyPr/>
          <a:lstStyle/>
          <a:p>
            <a:pPr algn="l"/>
            <a:r>
              <a:rPr lang="en-US" smtClean="0"/>
              <a:t>FAD PReP/NAHEMS Guidelines: Health and Safety - Responder Security</a:t>
            </a:r>
            <a:endParaRPr lang="en-US" dirty="0"/>
          </a:p>
        </p:txBody>
      </p:sp>
      <p:pic>
        <p:nvPicPr>
          <p:cNvPr id="13" name="Picture 4" descr="H:\CFSPH\NAHEMS\NAHEMS_Print\05_C&amp;D\_Images\15_C&amp;D_Work Zones\15_C&amp;D_100525_Work Zo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55" b="6349"/>
          <a:stretch/>
        </p:blipFill>
        <p:spPr bwMode="auto">
          <a:xfrm>
            <a:off x="2019300" y="3598008"/>
            <a:ext cx="5105400" cy="242179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1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Zones</a:t>
            </a:r>
            <a:endParaRPr lang="en-US" dirty="0"/>
          </a:p>
        </p:txBody>
      </p:sp>
      <p:sp>
        <p:nvSpPr>
          <p:cNvPr id="3" name="Content Placeholder 2"/>
          <p:cNvSpPr>
            <a:spLocks noGrp="1"/>
          </p:cNvSpPr>
          <p:nvPr>
            <p:ph sz="half" idx="1"/>
          </p:nvPr>
        </p:nvSpPr>
        <p:spPr/>
        <p:txBody>
          <a:bodyPr/>
          <a:lstStyle/>
          <a:p>
            <a:pPr marL="0" indent="0">
              <a:buNone/>
            </a:pPr>
            <a:r>
              <a:rPr lang="en-US" sz="2400" b="1" dirty="0" smtClean="0"/>
              <a:t>Cold Zone/</a:t>
            </a:r>
            <a:br>
              <a:rPr lang="en-US" sz="2400" b="1" dirty="0" smtClean="0"/>
            </a:br>
            <a:r>
              <a:rPr lang="en-US" sz="2400" b="1" dirty="0" smtClean="0"/>
              <a:t>Support Zone</a:t>
            </a:r>
          </a:p>
          <a:p>
            <a:r>
              <a:rPr lang="en-US" sz="2400" dirty="0" smtClean="0"/>
              <a:t>Low-risk</a:t>
            </a:r>
          </a:p>
          <a:p>
            <a:r>
              <a:rPr lang="en-US" sz="2400" dirty="0" smtClean="0"/>
              <a:t>Administration</a:t>
            </a:r>
          </a:p>
          <a:p>
            <a:endParaRPr lang="en-US" dirty="0"/>
          </a:p>
        </p:txBody>
      </p:sp>
      <p:sp>
        <p:nvSpPr>
          <p:cNvPr id="6" name="Content Placeholder 5"/>
          <p:cNvSpPr>
            <a:spLocks noGrp="1"/>
          </p:cNvSpPr>
          <p:nvPr>
            <p:ph sz="half" idx="2"/>
          </p:nvPr>
        </p:nvSpPr>
        <p:spPr>
          <a:xfrm>
            <a:off x="3962400" y="1295400"/>
            <a:ext cx="4724400" cy="4953000"/>
          </a:xfrm>
        </p:spPr>
        <p:txBody>
          <a:bodyPr/>
          <a:lstStyle/>
          <a:p>
            <a:pPr marL="0" indent="0">
              <a:buNone/>
            </a:pPr>
            <a:r>
              <a:rPr lang="en-US" sz="2400" b="1" dirty="0" smtClean="0"/>
              <a:t>Decontamination </a:t>
            </a:r>
            <a:r>
              <a:rPr lang="en-US" sz="2400" b="1" dirty="0"/>
              <a:t>Corridor</a:t>
            </a:r>
          </a:p>
          <a:p>
            <a:r>
              <a:rPr lang="en-US" sz="2400" dirty="0"/>
              <a:t>Between  </a:t>
            </a:r>
            <a:r>
              <a:rPr lang="en-US" sz="2400" dirty="0" smtClean="0"/>
              <a:t>EZ and CRZ</a:t>
            </a:r>
            <a:endParaRPr lang="en-US" sz="2400" dirty="0"/>
          </a:p>
          <a:p>
            <a:r>
              <a:rPr lang="en-US" sz="2400" dirty="0" smtClean="0"/>
              <a:t>Decontamination of personnel/equipment</a:t>
            </a:r>
            <a:endParaRPr lang="en-US" sz="2400" dirty="0"/>
          </a:p>
          <a:p>
            <a:endParaRPr lang="en-US" dirty="0"/>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pic>
        <p:nvPicPr>
          <p:cNvPr id="8" name="Picture 4" descr="H:\CFSPH\NAHEMS\NAHEMS_Print\05_C&amp;D\_Images\15_C&amp;D_Work Zones\15_C&amp;D_100525_Work Zo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55" b="6349"/>
          <a:stretch/>
        </p:blipFill>
        <p:spPr bwMode="auto">
          <a:xfrm>
            <a:off x="2019300" y="3581400"/>
            <a:ext cx="5105400" cy="242179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9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Personnel Security</a:t>
            </a:r>
            <a:br>
              <a:rPr lang="en-US" dirty="0" smtClean="0"/>
            </a:br>
            <a:r>
              <a:rPr lang="en-US" dirty="0" smtClean="0"/>
              <a:t>and Safety</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spTree>
    <p:extLst>
      <p:ext uri="{BB962C8B-B14F-4D97-AF65-F5344CB8AC3E}">
        <p14:creationId xmlns:p14="http://schemas.microsoft.com/office/powerpoint/2010/main" val="182742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Personnel</a:t>
            </a:r>
          </a:p>
          <a:p>
            <a:pPr lvl="1"/>
            <a:r>
              <a:rPr lang="en-US" smtClean="0"/>
              <a:t>Accounted for at ALL times</a:t>
            </a:r>
          </a:p>
          <a:p>
            <a:pPr lvl="1"/>
            <a:r>
              <a:rPr lang="en-US" smtClean="0"/>
              <a:t>Site investigations, contaminated areas</a:t>
            </a:r>
          </a:p>
          <a:p>
            <a:r>
              <a:rPr lang="en-US" smtClean="0"/>
              <a:t>Communication</a:t>
            </a:r>
          </a:p>
          <a:p>
            <a:pPr lvl="1"/>
            <a:r>
              <a:rPr lang="en-US" smtClean="0"/>
              <a:t>Methods established by Security Officer</a:t>
            </a:r>
          </a:p>
          <a:p>
            <a:pPr lvl="1"/>
            <a:r>
              <a:rPr lang="en-US" smtClean="0"/>
              <a:t>Cell phone, radio, hand signal, etc.</a:t>
            </a:r>
          </a:p>
          <a:p>
            <a:r>
              <a:rPr lang="en-US" smtClean="0"/>
              <a:t>Enter/exit through designated points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Accountability</a:t>
            </a:r>
            <a:endParaRPr lang="en-US" dirty="0"/>
          </a:p>
        </p:txBody>
      </p:sp>
    </p:spTree>
    <p:extLst>
      <p:ext uri="{BB962C8B-B14F-4D97-AF65-F5344CB8AC3E}">
        <p14:creationId xmlns:p14="http://schemas.microsoft.com/office/powerpoint/2010/main" val="1849772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791200" cy="4953000"/>
          </a:xfrm>
        </p:spPr>
        <p:txBody>
          <a:bodyPr>
            <a:normAutofit/>
          </a:bodyPr>
          <a:lstStyle/>
          <a:p>
            <a:r>
              <a:rPr lang="en-US" dirty="0" smtClean="0"/>
              <a:t>Hot Zone/Exclusion Zone</a:t>
            </a:r>
          </a:p>
          <a:p>
            <a:r>
              <a:rPr lang="en-US" dirty="0" smtClean="0"/>
              <a:t>Work in pairs</a:t>
            </a:r>
          </a:p>
          <a:p>
            <a:pPr lvl="1"/>
            <a:r>
              <a:rPr lang="en-US" dirty="0" smtClean="0"/>
              <a:t>Close visual contact</a:t>
            </a:r>
          </a:p>
          <a:p>
            <a:pPr lvl="1"/>
            <a:r>
              <a:rPr lang="en-US" dirty="0" smtClean="0"/>
              <a:t>Assist partner as needed</a:t>
            </a:r>
          </a:p>
          <a:p>
            <a:pPr lvl="1"/>
            <a:r>
              <a:rPr lang="en-US" dirty="0" smtClean="0"/>
              <a:t>Observe for signs </a:t>
            </a:r>
            <a:br>
              <a:rPr lang="en-US" dirty="0" smtClean="0"/>
            </a:br>
            <a:r>
              <a:rPr lang="en-US" dirty="0" smtClean="0"/>
              <a:t>of distress</a:t>
            </a:r>
          </a:p>
          <a:p>
            <a:pPr lvl="1"/>
            <a:r>
              <a:rPr lang="en-US" dirty="0" smtClean="0"/>
              <a:t>Periodically check PPE</a:t>
            </a:r>
          </a:p>
          <a:p>
            <a:pPr lvl="1"/>
            <a:r>
              <a:rPr lang="en-US" dirty="0" smtClean="0"/>
              <a:t>Find emergency assistance if needed</a:t>
            </a:r>
          </a:p>
          <a:p>
            <a:pPr lvl="1"/>
            <a:endParaRPr lang="en-US" dirty="0" smtClean="0"/>
          </a:p>
          <a:p>
            <a:pPr lvl="1"/>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Buddy System</a:t>
            </a:r>
            <a:endParaRPr lang="en-US" dirty="0"/>
          </a:p>
        </p:txBody>
      </p:sp>
      <p:pic>
        <p:nvPicPr>
          <p:cNvPr id="6" name="Picture 2" descr="H:\CFSPH\NAHEMS\NAHEMS_Print\01_HANDS\_Images\30_HANDS_Buddy System\HANDS_0460_090908_Buddy Syste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242" b="6667"/>
          <a:stretch/>
        </p:blipFill>
        <p:spPr bwMode="auto">
          <a:xfrm>
            <a:off x="5971032" y="2112264"/>
            <a:ext cx="2715768" cy="268833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10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628</TotalTime>
  <Words>2664</Words>
  <Application>Microsoft Office PowerPoint</Application>
  <PresentationFormat>On-screen Show (4:3)</PresentationFormat>
  <Paragraphs>215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FAD PReP PPT Template 2011-10</vt:lpstr>
      <vt:lpstr>Health and Safety</vt:lpstr>
      <vt:lpstr>Security Officer</vt:lpstr>
      <vt:lpstr>Site Security and Safety</vt:lpstr>
      <vt:lpstr>Work Zones</vt:lpstr>
      <vt:lpstr>Work Zones</vt:lpstr>
      <vt:lpstr>Work Zones</vt:lpstr>
      <vt:lpstr>Personnel Security and Safety</vt:lpstr>
      <vt:lpstr>Accountability</vt:lpstr>
      <vt:lpstr>Buddy System</vt:lpstr>
      <vt:lpstr>Specific Safety Issues</vt:lpstr>
      <vt:lpstr>Safety While in PPE</vt:lpstr>
      <vt:lpstr>Driving/Vehicle Use</vt:lpstr>
      <vt:lpstr>Vehicle Use</vt:lpstr>
      <vt:lpstr>Vehicle Accident Protocol</vt:lpstr>
      <vt:lpstr>Vehicle Accident Protocol</vt:lpstr>
      <vt:lpstr>Non-Cooperative Owners</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Responder Security and Safety</dc:title>
  <dc:creator>dmbailey@iastate.edu;kleedom@mail.iastate.edu</dc:creator>
  <cp:keywords>FAD PReP/NAHEMS</cp:keywords>
  <cp:lastModifiedBy>Lang, Melissa</cp:lastModifiedBy>
  <cp:revision>48</cp:revision>
  <cp:lastPrinted>2011-10-03T19:45:43Z</cp:lastPrinted>
  <dcterms:created xsi:type="dcterms:W3CDTF">2011-07-25T22:08:27Z</dcterms:created>
  <dcterms:modified xsi:type="dcterms:W3CDTF">2013-11-25T16:12:10Z</dcterms:modified>
  <cp:category>FAD PReP/NAHEMS</cp:category>
</cp:coreProperties>
</file>