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Lst>
  <p:notesMasterIdLst>
    <p:notesMasterId r:id="rId27"/>
  </p:notesMasterIdLst>
  <p:handoutMasterIdLst>
    <p:handoutMasterId r:id="rId28"/>
  </p:handoutMasterIdLst>
  <p:sldIdLst>
    <p:sldId id="341" r:id="rId2"/>
    <p:sldId id="361" r:id="rId3"/>
    <p:sldId id="364" r:id="rId4"/>
    <p:sldId id="362" r:id="rId5"/>
    <p:sldId id="342" r:id="rId6"/>
    <p:sldId id="363" r:id="rId7"/>
    <p:sldId id="365" r:id="rId8"/>
    <p:sldId id="366" r:id="rId9"/>
    <p:sldId id="368" r:id="rId10"/>
    <p:sldId id="371" r:id="rId11"/>
    <p:sldId id="367" r:id="rId12"/>
    <p:sldId id="345" r:id="rId13"/>
    <p:sldId id="346" r:id="rId14"/>
    <p:sldId id="369" r:id="rId15"/>
    <p:sldId id="370" r:id="rId16"/>
    <p:sldId id="373" r:id="rId17"/>
    <p:sldId id="349" r:id="rId18"/>
    <p:sldId id="376" r:id="rId19"/>
    <p:sldId id="354" r:id="rId20"/>
    <p:sldId id="350" r:id="rId21"/>
    <p:sldId id="358" r:id="rId22"/>
    <p:sldId id="375" r:id="rId23"/>
    <p:sldId id="377" r:id="rId24"/>
    <p:sldId id="378" r:id="rId25"/>
    <p:sldId id="37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58685" autoAdjust="0"/>
  </p:normalViewPr>
  <p:slideViewPr>
    <p:cSldViewPr>
      <p:cViewPr varScale="1">
        <p:scale>
          <a:sx n="45" d="100"/>
          <a:sy n="45" d="100"/>
        </p:scale>
        <p:origin x="-1746" y="-96"/>
      </p:cViewPr>
      <p:guideLst>
        <p:guide orient="horz" pos="2160"/>
        <p:guide pos="2880"/>
      </p:guideLst>
    </p:cSldViewPr>
  </p:slideViewPr>
  <p:notesTextViewPr>
    <p:cViewPr>
      <p:scale>
        <a:sx n="1" d="1"/>
        <a:sy n="1" d="1"/>
      </p:scale>
      <p:origin x="0" y="0"/>
    </p:cViewPr>
  </p:notesTextViewPr>
  <p:sorterViewPr>
    <p:cViewPr>
      <p:scale>
        <a:sx n="73" d="100"/>
        <a:sy n="73" d="100"/>
      </p:scale>
      <p:origin x="0" y="0"/>
    </p:cViewPr>
  </p:sorterViewPr>
  <p:notesViewPr>
    <p:cSldViewPr>
      <p:cViewPr varScale="1">
        <p:scale>
          <a:sx n="89" d="100"/>
          <a:sy n="89" d="100"/>
        </p:scale>
        <p:origin x="-201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sz="quarter" idx="1"/>
          </p:nvPr>
        </p:nvSpPr>
        <p:spPr>
          <a:xfrm>
            <a:off x="3439160" y="22098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Footer Placeholder 3"/>
          <p:cNvSpPr>
            <a:spLocks noGrp="1"/>
          </p:cNvSpPr>
          <p:nvPr>
            <p:ph type="ftr" sz="quarter" idx="2"/>
          </p:nvPr>
        </p:nvSpPr>
        <p:spPr>
          <a:xfrm>
            <a:off x="53340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128"/>
                <a:cs typeface="ＭＳ Ｐゴシック" charset="-128"/>
              </a:rPr>
              <a:t>During an animal health</a:t>
            </a:r>
            <a:r>
              <a:rPr lang="en-US" baseline="0" dirty="0" smtClean="0">
                <a:latin typeface="+mn-lt"/>
                <a:ea typeface="ＭＳ Ｐゴシック" charset="-128"/>
                <a:cs typeface="ＭＳ Ｐゴシック" charset="-128"/>
              </a:rPr>
              <a:t> emergency response, ensuring the health and safety of responders will be essential. Specific hazards encountered during a response may vary depending on the situation. </a:t>
            </a:r>
            <a:r>
              <a:rPr lang="en-US" baseline="0" dirty="0" smtClean="0">
                <a:latin typeface="+mn-lt"/>
              </a:rPr>
              <a:t>Increasing your awareness of the potential hazards and procedures for reporting unsafe working conditions will better prepare you to ensure the health and safety of yourself and other responders during the response event.</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Health and Safety (2011)].</a:t>
            </a:r>
            <a:endParaRPr lang="en-US" baseline="0" dirty="0" smtClean="0">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83971"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Upon arrival at the response site, responders should check in and receive an orientation</a:t>
            </a:r>
            <a:r>
              <a:rPr lang="en-US" baseline="0" dirty="0" smtClean="0">
                <a:latin typeface="+mn-lt"/>
                <a:ea typeface="ＭＳ Ｐゴシック" charset="-128"/>
                <a:cs typeface="ＭＳ Ｐゴシック" charset="-128"/>
              </a:rPr>
              <a:t> packet and attend a general orientation training. This will include </a:t>
            </a:r>
            <a:r>
              <a:rPr lang="en-US" dirty="0" smtClean="0">
                <a:latin typeface="+mn-lt"/>
                <a:ea typeface="ＭＳ Ｐゴシック" charset="-128"/>
                <a:cs typeface="ＭＳ Ｐゴシック" charset="-128"/>
              </a:rPr>
              <a:t>major items outlined in the Incident Health and Safety Plan (HASP) (which must also be read and understood prior to beginning work), as well as standard operating procedures, hazards anticipated with the response, emergency procedures and contingency plans. The pre-entry safety and health briefing is required pursuant to 29 CFR 1910.120(b)(4)(iii) before an employee begins work at the site. Personnel should also review the Job Hazard Analysis (JHA) for their assigned tasks. Throughout</a:t>
            </a:r>
            <a:r>
              <a:rPr lang="en-US" baseline="0" dirty="0" smtClean="0">
                <a:latin typeface="+mn-lt"/>
                <a:ea typeface="ＭＳ Ｐゴシック" charset="-128"/>
                <a:cs typeface="ＭＳ Ｐゴシック" charset="-128"/>
              </a:rPr>
              <a:t> the response, the Safety Officer will provide a daily health and safety briefing to personnel prior to the beginning of the day’s tasks.</a:t>
            </a:r>
            <a:endParaRPr lang="en-US" dirty="0" smtClean="0">
              <a:latin typeface="+mn-lt"/>
              <a:ea typeface="ＭＳ Ｐゴシック" charset="-128"/>
              <a:cs typeface="ＭＳ Ｐゴシック" charset="-128"/>
            </a:endParaRPr>
          </a:p>
        </p:txBody>
      </p:sp>
      <p:sp>
        <p:nvSpPr>
          <p:cNvPr id="83972"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228143EE-B737-4C5C-AA9E-F58C03C80CF8}" type="slidenum">
              <a:rPr lang="en-US" sz="1200">
                <a:latin typeface="Calibri" charset="0"/>
              </a:rPr>
              <a:pPr algn="r"/>
              <a:t>10</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deployed to a response, any number of physical</a:t>
            </a:r>
            <a:r>
              <a:rPr lang="en-US" baseline="0" dirty="0" smtClean="0"/>
              <a:t>, environmental, even psychological hazards can occur. Remaining aware and vigilant of these hazards can help to avoid injury as well as prevent accidents. </a:t>
            </a:r>
            <a:r>
              <a:rPr lang="en-US" dirty="0" smtClean="0"/>
              <a:t>The</a:t>
            </a:r>
            <a:r>
              <a:rPr lang="en-US" baseline="0" dirty="0" smtClean="0"/>
              <a:t> types of workplace hazards a responder may encounter on a deployment will depend on the nature of the emergency as well as the location of the response site, time of year and weather conditions. The following section describes some hazards responders may encounter while on deployment. Additional details, as well as preventive measures, can be found in the FAD </a:t>
            </a:r>
            <a:r>
              <a:rPr lang="en-US" baseline="0" dirty="0" err="1" smtClean="0"/>
              <a:t>PReP</a:t>
            </a:r>
            <a:r>
              <a:rPr lang="en-US" baseline="0" dirty="0" smtClean="0"/>
              <a:t>/NAHEMS Health and Safety: Hazards During Deployment PowerPoint presentation.</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341763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2530"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mn-lt"/>
                <a:ea typeface="ＭＳ Ｐゴシック" charset="-128"/>
                <a:cs typeface="ＭＳ Ｐゴシック" charset="-128"/>
              </a:rPr>
              <a:t>During emergency response activities, responders should expect to work extended or unusual shifts. These conditions may be stressful physically, mentally, and emotionally. The</a:t>
            </a:r>
            <a:r>
              <a:rPr lang="en-US" baseline="0" dirty="0" smtClean="0">
                <a:latin typeface="+mn-lt"/>
                <a:ea typeface="ＭＳ Ｐゴシック" charset="-128"/>
                <a:cs typeface="ＭＳ Ｐゴシック" charset="-128"/>
              </a:rPr>
              <a:t> disruption to your </a:t>
            </a:r>
            <a:r>
              <a:rPr lang="en-US" dirty="0" smtClean="0">
                <a:latin typeface="+mn-lt"/>
                <a:ea typeface="ＭＳ Ｐゴシック" charset="-128"/>
                <a:cs typeface="ＭＳ Ｐゴシック" charset="-128"/>
              </a:rPr>
              <a:t>body’s regular schedule can cause increased fatigue, stress, and reduced concentration which may lead to an increased risk of operator error, injuries, and accidents. Remain vigilant of your level of fatigue</a:t>
            </a:r>
            <a:r>
              <a:rPr lang="en-US" baseline="0" dirty="0" smtClean="0">
                <a:latin typeface="+mn-lt"/>
                <a:ea typeface="ＭＳ Ｐゴシック" charset="-128"/>
                <a:cs typeface="ＭＳ Ｐゴシック" charset="-128"/>
              </a:rPr>
              <a:t> or stress and know your limit. </a:t>
            </a:r>
            <a:r>
              <a:rPr lang="en-US" dirty="0" smtClean="0">
                <a:latin typeface="+mn-lt"/>
                <a:ea typeface="ＭＳ Ｐゴシック" charset="-128"/>
                <a:cs typeface="ＭＳ Ｐゴシック" charset="-128"/>
              </a:rPr>
              <a:t>Supervisors must manage work and rest periods, assignment duration, and the length of shifts to ensure employee safety and productivity.</a:t>
            </a:r>
            <a:r>
              <a:rPr lang="en-US" baseline="0" dirty="0" smtClean="0">
                <a:latin typeface="+mn-lt"/>
                <a:ea typeface="ＭＳ Ｐゴシック" charset="-128"/>
                <a:cs typeface="ＭＳ Ｐゴシック" charset="-128"/>
              </a:rPr>
              <a:t>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reflects the cumulative effect of response conditions on responder health. I</a:t>
            </a:r>
            <a:r>
              <a:rPr lang="en-US" i="1" dirty="0" smtClean="0">
                <a:latin typeface="+mn-lt"/>
                <a:ea typeface="ＭＳ Ｐゴシック" charset="-128"/>
                <a:cs typeface="ＭＳ Ｐゴシック" charset="-128"/>
              </a:rPr>
              <a:t>llustration </a:t>
            </a:r>
            <a:r>
              <a:rPr lang="en-US" i="1" dirty="0">
                <a:latin typeface="+mn-lt"/>
                <a:ea typeface="ＭＳ Ｐゴシック" pitchFamily="5" charset="-128"/>
                <a:cs typeface="ＭＳ Ｐゴシック" pitchFamily="5" charset="-128"/>
              </a:rPr>
              <a:t>by: </a:t>
            </a:r>
            <a:r>
              <a:rPr lang="en-US" i="1" dirty="0" smtClean="0">
                <a:latin typeface="+mn-lt"/>
                <a:ea typeface="ＭＳ Ｐゴシック" pitchFamily="5" charset="-128"/>
                <a:cs typeface="ＭＳ Ｐゴシック" pitchFamily="5" charset="-128"/>
              </a:rPr>
              <a:t>Katlyn Harvey, </a:t>
            </a:r>
            <a:r>
              <a:rPr lang="en-US" i="1" dirty="0">
                <a:latin typeface="+mn-lt"/>
                <a:ea typeface="ＭＳ Ｐゴシック" pitchFamily="5" charset="-128"/>
                <a:cs typeface="ＭＳ Ｐゴシック" pitchFamily="5" charset="-128"/>
              </a:rPr>
              <a:t>Iowa State </a:t>
            </a:r>
            <a:r>
              <a:rPr lang="en-US" i="1" dirty="0" smtClean="0">
                <a:latin typeface="+mn-lt"/>
                <a:ea typeface="ＭＳ Ｐゴシック" pitchFamily="5" charset="-128"/>
                <a:cs typeface="ＭＳ Ｐゴシック" pitchFamily="5" charset="-128"/>
              </a:rPr>
              <a:t>University]</a:t>
            </a:r>
            <a:endParaRPr lang="en-US" i="1" dirty="0" smtClean="0">
              <a:latin typeface="+mn-lt"/>
              <a:ea typeface="ＭＳ Ｐゴシック" charset="-128"/>
              <a:cs typeface="ＭＳ Ｐゴシック" charset="-128"/>
            </a:endParaRPr>
          </a:p>
        </p:txBody>
      </p:sp>
      <p:sp>
        <p:nvSpPr>
          <p:cNvPr id="22531"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B4DE5BFD-E189-49D8-88AB-5265E2C85F49}" type="slidenum">
              <a:rPr lang="en-US" sz="1200">
                <a:latin typeface="Calibri" charset="0"/>
              </a:rPr>
              <a:pPr algn="r"/>
              <a:t>12</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457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ea typeface="ＭＳ Ｐゴシック" pitchFamily="5" charset="-128"/>
                <a:cs typeface="ＭＳ Ｐゴシック" pitchFamily="5" charset="-128"/>
              </a:rPr>
              <a:t>A number of physical hazards</a:t>
            </a:r>
            <a:r>
              <a:rPr lang="en-US" baseline="0" dirty="0" smtClean="0">
                <a:ea typeface="ＭＳ Ｐゴシック" pitchFamily="5" charset="-128"/>
                <a:cs typeface="ＭＳ Ｐゴシック" pitchFamily="5" charset="-128"/>
              </a:rPr>
              <a:t> may be present. Interacting with animals during the response can lead to injuries from kicks, crushes, bites or scratches. If the response involves a zoonotic disease (i.e., a pathogen of animals transmissible to humans), responder exposure may also be an issue. Encounters with any number of insects, including mosquitoes, ticks, wasps, or even scorpions, as well as wild animals may also occur during response situations. Musculoskeletal injuries, such as strains, sprains or ergonomic related injuries can also occur. These injuries may occur after repetitive tasks, such as collect of large numbers of blood or tissues samples, or administering multiple vaccinations. </a:t>
            </a:r>
            <a:r>
              <a:rPr lang="en-US" dirty="0" smtClean="0">
                <a:ea typeface="ＭＳ Ｐゴシック" pitchFamily="5" charset="-128"/>
                <a:cs typeface="ＭＳ Ｐゴシック" pitchFamily="5" charset="-128"/>
              </a:rPr>
              <a:t>Back </a:t>
            </a:r>
            <a:r>
              <a:rPr lang="en-US" dirty="0">
                <a:ea typeface="ＭＳ Ｐゴシック" pitchFamily="5" charset="-128"/>
                <a:cs typeface="ＭＳ Ｐゴシック" pitchFamily="5" charset="-128"/>
              </a:rPr>
              <a:t>injuries </a:t>
            </a:r>
            <a:r>
              <a:rPr lang="en-US" dirty="0" smtClean="0">
                <a:ea typeface="ＭＳ Ｐゴシック" pitchFamily="5" charset="-128"/>
                <a:cs typeface="ＭＳ Ｐゴシック" pitchFamily="5" charset="-128"/>
              </a:rPr>
              <a:t>may be another common musculoskeletal injury</a:t>
            </a:r>
            <a:r>
              <a:rPr lang="en-US" baseline="0" dirty="0" smtClean="0">
                <a:ea typeface="ＭＳ Ｐゴシック" pitchFamily="5" charset="-128"/>
                <a:cs typeface="ＭＳ Ｐゴシック" pitchFamily="5" charset="-128"/>
              </a:rPr>
              <a:t> if proper lifting techniques are not used. </a:t>
            </a:r>
            <a:r>
              <a:rPr lang="en-US" dirty="0" smtClean="0">
                <a:ea typeface="ＭＳ Ｐゴシック" pitchFamily="5" charset="-128"/>
                <a:cs typeface="ＭＳ Ｐゴシック" pitchFamily="5" charset="-128"/>
              </a:rPr>
              <a:t>Slips</a:t>
            </a:r>
            <a:r>
              <a:rPr lang="en-US" dirty="0">
                <a:ea typeface="ＭＳ Ｐゴシック" pitchFamily="5" charset="-128"/>
                <a:cs typeface="ＭＳ Ｐゴシック" pitchFamily="5" charset="-128"/>
              </a:rPr>
              <a:t>, trips, and falls may occur when walking on uneven, wet or icy surfaces or over rough terrain</a:t>
            </a:r>
            <a:r>
              <a:rPr lang="en-US" dirty="0" smtClean="0">
                <a:ea typeface="ＭＳ Ｐゴシック" pitchFamily="5" charset="-128"/>
                <a:cs typeface="ＭＳ Ｐゴシック" pitchFamily="5" charset="-128"/>
              </a:rPr>
              <a:t>. Needlesticks </a:t>
            </a:r>
            <a:r>
              <a:rPr lang="en-US" dirty="0">
                <a:ea typeface="ＭＳ Ｐゴシック" pitchFamily="5" charset="-128"/>
                <a:cs typeface="ＭＳ Ｐゴシック" pitchFamily="5" charset="-128"/>
              </a:rPr>
              <a:t>are </a:t>
            </a:r>
            <a:r>
              <a:rPr lang="en-US" dirty="0" smtClean="0">
                <a:ea typeface="ＭＳ Ｐゴシック" pitchFamily="5" charset="-128"/>
                <a:cs typeface="ＭＳ Ｐゴシック" pitchFamily="5" charset="-128"/>
              </a:rPr>
              <a:t>a common type of occupational injury </a:t>
            </a:r>
            <a:r>
              <a:rPr lang="en-US" dirty="0">
                <a:ea typeface="ＭＳ Ｐゴシック" pitchFamily="5" charset="-128"/>
                <a:cs typeface="ＭＳ Ｐゴシック" pitchFamily="5" charset="-128"/>
              </a:rPr>
              <a:t>in veterinary </a:t>
            </a:r>
            <a:r>
              <a:rPr lang="en-US" dirty="0" smtClean="0">
                <a:ea typeface="ＭＳ Ｐゴシック" pitchFamily="5" charset="-128"/>
                <a:cs typeface="ＭＳ Ｐゴシック" pitchFamily="5" charset="-128"/>
              </a:rPr>
              <a:t>practice, and can also occur when conducting</a:t>
            </a:r>
            <a:r>
              <a:rPr lang="en-US" baseline="0" dirty="0" smtClean="0">
                <a:ea typeface="ＭＳ Ｐゴシック" pitchFamily="5" charset="-128"/>
                <a:cs typeface="ＭＳ Ｐゴシック" pitchFamily="5" charset="-128"/>
              </a:rPr>
              <a:t> certain response tasks. </a:t>
            </a:r>
            <a:r>
              <a:rPr lang="en-US" i="1" baseline="0" dirty="0" smtClean="0">
                <a:ea typeface="ＭＳ Ｐゴシック" pitchFamily="5" charset="-128"/>
                <a:cs typeface="ＭＳ Ｐゴシック" pitchFamily="5" charset="-128"/>
              </a:rPr>
              <a:t>[This photo shows a possible </a:t>
            </a:r>
            <a:r>
              <a:rPr lang="en-US" i="1" baseline="0" smtClean="0">
                <a:ea typeface="ＭＳ Ｐゴシック" pitchFamily="5" charset="-128"/>
                <a:cs typeface="ＭＳ Ｐゴシック" pitchFamily="5" charset="-128"/>
              </a:rPr>
              <a:t>physical hazard </a:t>
            </a:r>
            <a:r>
              <a:rPr lang="en-US" i="1" baseline="0" dirty="0" smtClean="0">
                <a:ea typeface="ＭＳ Ｐゴシック" pitchFamily="5" charset="-128"/>
                <a:cs typeface="ＭＳ Ｐゴシック" pitchFamily="5" charset="-128"/>
              </a:rPr>
              <a:t>(e.g., animal related injury, ergonomic) during an animal health emergency response. Photo source: Phil Prater, USDA]</a:t>
            </a:r>
            <a:endParaRPr lang="en-US" dirty="0">
              <a:ea typeface="ＭＳ Ｐゴシック" pitchFamily="5" charset="-128"/>
              <a:cs typeface="ＭＳ Ｐゴシック" pitchFamily="5" charset="-128"/>
            </a:endParaRPr>
          </a:p>
        </p:txBody>
      </p:sp>
      <p:sp>
        <p:nvSpPr>
          <p:cNvPr id="24579"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69EE49F3-3FD7-45AE-9A26-0E5CB4C60E32}" type="slidenum">
              <a:rPr lang="en-US" sz="1200">
                <a:latin typeface="Calibri" charset="0"/>
              </a:rPr>
              <a:pPr algn="r"/>
              <a:t>13</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The response</a:t>
            </a:r>
            <a:r>
              <a:rPr lang="en-US" baseline="0" dirty="0" smtClean="0">
                <a:ea typeface="ＭＳ Ｐゴシック" pitchFamily="5" charset="-128"/>
                <a:cs typeface="ＭＳ Ｐゴシック" pitchFamily="5" charset="-128"/>
              </a:rPr>
              <a:t> environment itself can produce a number of hazards to be cognizant of. The biggest factor will be the weather conditions. Hot temperatures can lead to heat-related illness and injury, such as sunburn, dehydration, or heat stroke. At the opposite extreme, cold temperatures can produce conditions making frostbite or hypothermia concerns. In many events, responders will be exposed to loud noises (e.g., animal vocalization, power tools), which can, without proper protection, cause hearing damage. Power equipment and cords used at a response site can result in serious injury or death from shock or electrocution. Any number of chemical exposure hazards may also be present. Exposure to animal waste gases can be encountered when entering enclosed animal facilities. Carbon monoxide released from gas-powered tools can build to hazardous levels when used in confined spaces. Some disinfectant products, when aerosolized (e.g., preparation or application) can cause mucous membrane and respiratory tract irritation. </a:t>
            </a:r>
            <a:endParaRPr lang="en-US" dirty="0">
              <a:ea typeface="ＭＳ Ｐゴシック" pitchFamily="5" charset="-128"/>
              <a:cs typeface="ＭＳ Ｐゴシック" pitchFamily="5" charset="-128"/>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362618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Responding to an animal disease</a:t>
            </a:r>
            <a:r>
              <a:rPr lang="en-US" baseline="0" dirty="0" smtClean="0">
                <a:latin typeface="+mn-lt"/>
                <a:ea typeface="ＭＳ Ｐゴシック" charset="-128"/>
                <a:cs typeface="ＭＳ Ｐゴシック" charset="-128"/>
              </a:rPr>
              <a:t> emergency situation can have a number of psychological hazards. </a:t>
            </a:r>
            <a:r>
              <a:rPr lang="en-US" dirty="0" smtClean="0">
                <a:latin typeface="+mn-lt"/>
                <a:ea typeface="ＭＳ Ｐゴシック" charset="-128"/>
                <a:cs typeface="ＭＳ Ｐゴシック" charset="-128"/>
              </a:rPr>
              <a:t>Long unusual hours, physical demands, exposure to traumatic events (e.g.,</a:t>
            </a:r>
            <a:r>
              <a:rPr lang="en-US" baseline="0" dirty="0" smtClean="0">
                <a:latin typeface="+mn-lt"/>
                <a:ea typeface="ＭＳ Ｐゴシック" charset="-128"/>
                <a:cs typeface="ＭＳ Ｐゴシック" charset="-128"/>
              </a:rPr>
              <a:t> depopulation of large numbers of animals) </a:t>
            </a:r>
            <a:r>
              <a:rPr lang="en-US" dirty="0" smtClean="0">
                <a:latin typeface="+mn-lt"/>
                <a:ea typeface="ＭＳ Ｐゴシック" charset="-128"/>
                <a:cs typeface="ＭＳ Ｐゴシック" charset="-128"/>
              </a:rPr>
              <a:t>and emotional stress can affect responder mental health. Physical symptoms of stress include fatigue, nausea, dizziness, headaches, and a high heart rate. Cognitive (thinking</a:t>
            </a:r>
            <a:r>
              <a:rPr lang="en-US" baseline="0" dirty="0" smtClean="0">
                <a:latin typeface="+mn-lt"/>
                <a:ea typeface="ＭＳ Ｐゴシック" charset="-128"/>
                <a:cs typeface="ＭＳ Ｐゴシック" charset="-128"/>
              </a:rPr>
              <a:t> and reasoning ability)</a:t>
            </a:r>
            <a:r>
              <a:rPr lang="en-US" dirty="0" smtClean="0">
                <a:latin typeface="+mn-lt"/>
                <a:ea typeface="ＭＳ Ｐゴシック" charset="-128"/>
                <a:cs typeface="ＭＳ Ｐゴシック" charset="-128"/>
              </a:rPr>
              <a:t> symptoms include disorientation or confusion, memory problems, or nightmares. Emotional signs include anxiety, guilt, grief, denial, panic, fear, and irritability. Finally, stress may cause changes in behavior, such as anger, withdrawal, emotional outbursts, as well as drug and alcohol abuse and depression. Any or all of these</a:t>
            </a:r>
            <a:r>
              <a:rPr lang="en-US" baseline="0" dirty="0" smtClean="0">
                <a:latin typeface="+mn-lt"/>
                <a:ea typeface="ＭＳ Ｐゴシック" charset="-128"/>
                <a:cs typeface="ＭＳ Ｐゴシック" charset="-128"/>
              </a:rPr>
              <a:t> reactions may interfere with an individual’s normal response function ranging from mild, transient distress to moderate psychological symptoms, to a psychiatric illness or disorder. </a:t>
            </a:r>
            <a:r>
              <a:rPr lang="en-US" dirty="0" smtClean="0">
                <a:latin typeface="+mn-lt"/>
                <a:ea typeface="ＭＳ Ｐゴシック" charset="-128"/>
                <a:cs typeface="ＭＳ Ｐゴシック" charset="-128"/>
              </a:rPr>
              <a:t>Stress will accompany any response effort, but to minimize the impact, it is important to take preventive steps. These include monitoring yourself and others for signs of fatigue and stress. Take occasional breaks away from the worksite.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reflects the cumulative effect of stress on responder health. I</a:t>
            </a:r>
            <a:r>
              <a:rPr lang="en-US" i="1" dirty="0" smtClean="0">
                <a:latin typeface="+mn-lt"/>
                <a:ea typeface="ＭＳ Ｐゴシック" charset="-128"/>
                <a:cs typeface="ＭＳ Ｐゴシック" charset="-128"/>
              </a:rPr>
              <a:t>llustration </a:t>
            </a:r>
            <a:r>
              <a:rPr lang="en-US" i="1" dirty="0" smtClean="0">
                <a:latin typeface="+mn-lt"/>
                <a:ea typeface="ＭＳ Ｐゴシック" pitchFamily="5" charset="-128"/>
                <a:cs typeface="ＭＳ Ｐゴシック" pitchFamily="5" charset="-128"/>
              </a:rPr>
              <a:t>by: Katlyn Harvey, Iowa State University]</a:t>
            </a:r>
            <a:endParaRPr lang="en-US" i="1" dirty="0" smtClean="0">
              <a:latin typeface="+mn-lt"/>
              <a:ea typeface="ＭＳ Ｐゴシック" charset="-128"/>
              <a:cs typeface="ＭＳ Ｐゴシック" charset="-128"/>
            </a:endParaRPr>
          </a:p>
          <a:p>
            <a:pPr eaLnBrk="1" hangingPunct="1">
              <a:spcBef>
                <a:spcPct val="0"/>
              </a:spcBef>
            </a:pPr>
            <a:endParaRPr lang="en-US" dirty="0" smtClean="0">
              <a:latin typeface="+mn-lt"/>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123382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Several</a:t>
            </a:r>
            <a:r>
              <a:rPr lang="en-US" baseline="0" dirty="0" smtClean="0"/>
              <a:t> mechanisms will be established to ensure responder security and safety during the response. Additional details can be found in the FAD </a:t>
            </a:r>
            <a:r>
              <a:rPr lang="en-US" baseline="0" dirty="0" err="1" smtClean="0"/>
              <a:t>PReP</a:t>
            </a:r>
            <a:r>
              <a:rPr lang="en-US" baseline="0" dirty="0" smtClean="0"/>
              <a:t>/NAHEMS Health and Safety: Responder Security and Safety PowerPoint presentation.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356211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5" charset="-128"/>
                <a:cs typeface="ＭＳ Ｐゴシック" pitchFamily="5" charset="-128"/>
              </a:rPr>
              <a:t>Maintaining security of the incident</a:t>
            </a:r>
            <a:r>
              <a:rPr lang="en-US" baseline="0" dirty="0" smtClean="0">
                <a:ea typeface="ＭＳ Ｐゴシック" pitchFamily="5" charset="-128"/>
                <a:cs typeface="ＭＳ Ｐゴシック" pitchFamily="5" charset="-128"/>
              </a:rPr>
              <a:t> site is important for protecting the health and safety of both responders and the public. Security measures control access to the work site, prevent unauthorized persons from entering, limit the risk of spreading hazardous materials or diseases agents beyond the control area, and prevent outside interference with response efforts. </a:t>
            </a:r>
            <a:r>
              <a:rPr lang="en-US" i="1" baseline="0" dirty="0" smtClean="0">
                <a:ea typeface="ＭＳ Ｐゴシック" pitchFamily="5" charset="-128"/>
                <a:cs typeface="ＭＳ Ｐゴシック" pitchFamily="5" charset="-128"/>
              </a:rPr>
              <a:t>[This illustration shows a sample security sign. </a:t>
            </a:r>
            <a:r>
              <a:rPr lang="en-US" i="1" dirty="0" smtClean="0">
                <a:ea typeface="ＭＳ Ｐゴシック" pitchFamily="5" charset="-128"/>
                <a:cs typeface="ＭＳ Ｐゴシック" pitchFamily="5" charset="-128"/>
              </a:rPr>
              <a:t>Illustration </a:t>
            </a:r>
            <a:r>
              <a:rPr lang="en-US" i="1" dirty="0">
                <a:ea typeface="ＭＳ Ｐゴシック" pitchFamily="5" charset="-128"/>
                <a:cs typeface="ＭＳ Ｐゴシック" pitchFamily="5" charset="-128"/>
              </a:rPr>
              <a:t>by: </a:t>
            </a:r>
            <a:r>
              <a:rPr lang="en-US" i="1" dirty="0" err="1">
                <a:ea typeface="ＭＳ Ｐゴシック" pitchFamily="5" charset="-128"/>
                <a:cs typeface="ＭＳ Ｐゴシック" pitchFamily="5" charset="-128"/>
              </a:rPr>
              <a:t>Oriana</a:t>
            </a:r>
            <a:r>
              <a:rPr lang="en-US" i="1" dirty="0">
                <a:ea typeface="ＭＳ Ｐゴシック" pitchFamily="5" charset="-128"/>
                <a:cs typeface="ＭＳ Ｐゴシック" pitchFamily="5" charset="-128"/>
              </a:rPr>
              <a:t> </a:t>
            </a:r>
            <a:r>
              <a:rPr lang="en-US" i="1" dirty="0" err="1">
                <a:ea typeface="ＭＳ Ｐゴシック" pitchFamily="5" charset="-128"/>
                <a:cs typeface="ＭＳ Ｐゴシック" pitchFamily="5" charset="-128"/>
              </a:rPr>
              <a:t>Hashemi-Toroghi</a:t>
            </a:r>
            <a:r>
              <a:rPr lang="en-US" i="1" dirty="0">
                <a:ea typeface="ＭＳ Ｐゴシック" pitchFamily="5" charset="-128"/>
                <a:cs typeface="ＭＳ Ｐゴシック" pitchFamily="5" charset="-128"/>
              </a:rPr>
              <a:t>, Iowa State </a:t>
            </a:r>
            <a:r>
              <a:rPr lang="en-US" i="1" dirty="0" smtClean="0">
                <a:ea typeface="ＭＳ Ｐゴシック" pitchFamily="5" charset="-128"/>
                <a:cs typeface="ＭＳ Ｐゴシック" pitchFamily="5" charset="-128"/>
              </a:rPr>
              <a:t>University]</a:t>
            </a:r>
            <a:endParaRPr lang="en-US" i="1" dirty="0"/>
          </a:p>
        </p:txBody>
      </p:sp>
      <p:sp>
        <p:nvSpPr>
          <p:cNvPr id="4" name="Slide Number Placeholder 3"/>
          <p:cNvSpPr>
            <a:spLocks noGrp="1"/>
          </p:cNvSpPr>
          <p:nvPr>
            <p:ph type="sldNum" sz="quarter" idx="10"/>
          </p:nvPr>
        </p:nvSpPr>
        <p:spPr/>
        <p:txBody>
          <a:bodyPr/>
          <a:lstStyle/>
          <a:p>
            <a:pPr>
              <a:defRPr/>
            </a:pPr>
            <a:fld id="{24E67501-53F8-431A-B0A4-9B42628F06FB}" type="slidenum">
              <a:rPr lang="en-US" smtClean="0"/>
              <a:pPr>
                <a:defRPr/>
              </a:pPr>
              <a:t>17</a:t>
            </a:fld>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Tree>
    <p:extLst>
      <p:ext uri="{BB962C8B-B14F-4D97-AF65-F5344CB8AC3E}">
        <p14:creationId xmlns:p14="http://schemas.microsoft.com/office/powerpoint/2010/main" val="221415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must be accounted for at all times during a deployment. The</a:t>
            </a:r>
            <a:r>
              <a:rPr lang="en-US" baseline="0" dirty="0" smtClean="0"/>
              <a:t> Communications Plan developed for the incident provides access to personnel and others within the command structure, as well as communications equipment for all personnel. </a:t>
            </a:r>
            <a:r>
              <a:rPr lang="en-US" baseline="0" dirty="0" smtClean="0">
                <a:ea typeface="ＭＳ Ｐゴシック" pitchFamily="5" charset="-128"/>
                <a:cs typeface="ＭＳ Ｐゴシック" pitchFamily="5" charset="-128"/>
              </a:rPr>
              <a:t>Personnel must enter and exit the deployment area through designated points and follow check-in and check-out procedures. When leaving the facility, responders must verbally notify their Team Leader of their destination. </a:t>
            </a:r>
            <a:r>
              <a:rPr lang="en-US" baseline="0" dirty="0" smtClean="0"/>
              <a:t>Personnel should utilize the “buddy system” and work in pairs in order to observe each other and quickly summon assistance in the event of an emergency. A medical monitoring program will be used to safeguard the health and welfare of responders exposed to hazardous chemical, biological, radioactive materials and other hazards, such as noise. [</a:t>
            </a:r>
            <a:r>
              <a:rPr lang="en-US" i="1" baseline="0" dirty="0" smtClean="0"/>
              <a:t>This photo shows two responders using the buddy system while working during a response. Photo source: Gordon Harman, FEMA Center for Domestic Preparedness]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114573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mn-lt"/>
                <a:ea typeface="ＭＳ Ｐゴシック" charset="-128"/>
                <a:cs typeface="ＭＳ Ｐゴシック" charset="-128"/>
              </a:rPr>
              <a:t>Even with the best planning, unforeseen situations, such as fire or severe weather, may arise. Emergency and contingency plans</a:t>
            </a:r>
            <a:r>
              <a:rPr lang="en-US" baseline="0" dirty="0" smtClean="0">
                <a:latin typeface="+mn-lt"/>
                <a:ea typeface="ＭＳ Ｐゴシック" charset="-128"/>
                <a:cs typeface="ＭＳ Ｐゴシック" charset="-128"/>
              </a:rPr>
              <a:t> will be developed by the </a:t>
            </a:r>
            <a:r>
              <a:rPr lang="en-US" dirty="0" smtClean="0">
                <a:latin typeface="+mn-lt"/>
                <a:ea typeface="ＭＳ Ｐゴシック" charset="-128"/>
                <a:cs typeface="ＭＳ Ｐゴシック" charset="-128"/>
              </a:rPr>
              <a:t>Safety Officer,</a:t>
            </a:r>
            <a:r>
              <a:rPr lang="en-US" baseline="0" dirty="0" smtClean="0">
                <a:latin typeface="+mn-lt"/>
                <a:ea typeface="ＭＳ Ｐゴシック" charset="-128"/>
                <a:cs typeface="ＭＳ Ｐゴシック" charset="-128"/>
              </a:rPr>
              <a:t> and should include evacuation and shelter-in-place procedures. All personnel should be made aware of these contingency plans including the </a:t>
            </a:r>
            <a:r>
              <a:rPr lang="en-US" dirty="0" smtClean="0">
                <a:latin typeface="+mn-lt"/>
                <a:ea typeface="ＭＳ Ｐゴシック" charset="-128"/>
                <a:cs typeface="ＭＳ Ｐゴシック" charset="-128"/>
              </a:rPr>
              <a:t>predetermined signal to alert personnel to begin the necessary procedure. Prior to the start of operations on the site, the Safety Officer will establish an emergency medical assistance network.</a:t>
            </a:r>
          </a:p>
          <a:p>
            <a:pPr eaLnBrk="1" hangingPunct="1">
              <a:spcBef>
                <a:spcPct val="0"/>
              </a:spcBef>
            </a:pPr>
            <a:endParaRPr lang="en-US" dirty="0" smtClean="0">
              <a:latin typeface="+mn-lt"/>
              <a:ea typeface="ＭＳ Ｐゴシック" charset="-128"/>
              <a:cs typeface="ＭＳ Ｐゴシック" charset="-128"/>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D5703E-2142-492D-9F67-9C9A1E813CB0}" type="slidenum">
              <a:rPr lang="en-US">
                <a:ea typeface="ＭＳ Ｐゴシック" pitchFamily="5" charset="-128"/>
                <a:cs typeface="ＭＳ Ｐゴシック" pitchFamily="5" charset="-128"/>
              </a:rPr>
              <a:pPr fontAlgn="base">
                <a:spcBef>
                  <a:spcPct val="0"/>
                </a:spcBef>
                <a:spcAft>
                  <a:spcPct val="0"/>
                </a:spcAft>
                <a:defRPr/>
              </a:pPr>
              <a:t>19</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This</a:t>
            </a:r>
            <a:r>
              <a:rPr lang="en-US" baseline="0" dirty="0" smtClean="0">
                <a:latin typeface="+mn-lt"/>
              </a:rPr>
              <a:t> presentation will overview the following topics: Worker rights and responsibilities for their health and safety, roles and responsibilities of the Incident Command Staff for health and safety issues of responders, measures to be taken prior to your arrival at the response, as well as specific hazards during your deployment. Finally, it will address how responders can increase their safety and how incidents should be reported. </a:t>
            </a:r>
            <a:r>
              <a:rPr lang="en-US" dirty="0" smtClean="0">
                <a:latin typeface="+mn-lt"/>
                <a:ea typeface="ＭＳ Ｐゴシック" charset="-128"/>
                <a:cs typeface="ＭＳ Ｐゴシック" charset="-128"/>
              </a:rPr>
              <a:t>Additional presentations addressing these issues in greater detail are also are available.</a:t>
            </a: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292710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Recognizing</a:t>
            </a:r>
            <a:r>
              <a:rPr lang="en-US" baseline="0" dirty="0" smtClean="0"/>
              <a:t> and reporting safety issues, unsafe conditions and injuries is the responsibility of all </a:t>
            </a:r>
            <a:r>
              <a:rPr lang="en-US" baseline="0" smtClean="0"/>
              <a:t>responders on-site </a:t>
            </a:r>
            <a:r>
              <a:rPr lang="en-US" baseline="0" dirty="0" smtClean="0"/>
              <a:t>and should be relayed immediately to your supervisor.</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20</a:t>
            </a:fld>
            <a:endParaRPr lang="en-US"/>
          </a:p>
        </p:txBody>
      </p:sp>
    </p:spTree>
    <p:extLst>
      <p:ext uri="{BB962C8B-B14F-4D97-AF65-F5344CB8AC3E}">
        <p14:creationId xmlns:p14="http://schemas.microsoft.com/office/powerpoint/2010/main" val="1792146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In the event an accident or safety incident occurs, personnel should immediately notify their supervisor. The appropriate forms will need to be completed and submitted in a timely manner. Report incidents via telephone to Safety, Health and Environmental Protection Branch (SHEPB) personnel at APHIS as soon as possible, but no later than two hours after the occurrence. Written incident reports must be made within five days of occurrence. Incident reports must include the date, time, and place of occurrence; person(s) involved; type of incident; description of the incident and action taken; and recommendation(s) for prevention of a similar occurrence. The Safety Officer will sign and date the report upon receipt. Recommended hazard control measures should be discussed with, and approved by,</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the Incident Commander, before being implemented. All incident reports and follow-up action on the incidents will be kept on file by the SHEPB department.</a:t>
            </a:r>
            <a:r>
              <a:rPr lang="en-US" dirty="0">
                <a:latin typeface="+mn-lt"/>
                <a:ea typeface="ＭＳ Ｐゴシック" pitchFamily="5" charset="-128"/>
                <a:cs typeface="ＭＳ Ｐゴシック" pitchFamily="5" charset="-128"/>
              </a:rPr>
              <a:t> </a:t>
            </a:r>
            <a:endParaRPr lang="en-US" i="1" dirty="0" smtClean="0">
              <a:latin typeface="+mn-lt"/>
              <a:ea typeface="ＭＳ Ｐゴシック" charset="-128"/>
              <a:cs typeface="ＭＳ Ｐゴシック" charset="-128"/>
            </a:endParaRPr>
          </a:p>
        </p:txBody>
      </p:sp>
      <p:sp>
        <p:nvSpPr>
          <p:cNvPr id="55299"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9AD456A9-6F93-46CE-987A-B1266032C4BA}" type="slidenum">
              <a:rPr lang="en-US" sz="1200">
                <a:ea typeface="ＭＳ Ｐゴシック" pitchFamily="5" charset="-128"/>
                <a:cs typeface="ＭＳ Ｐゴシック" pitchFamily="5" charset="-128"/>
              </a:rPr>
              <a:pPr algn="r">
                <a:defRPr/>
              </a:pPr>
              <a:t>21</a:t>
            </a:fld>
            <a:endParaRPr lang="en-US" sz="1200">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1390" rtl="0" eaLnBrk="1" fontAlgn="auto" latinLnBrk="0" hangingPunct="1">
              <a:lnSpc>
                <a:spcPct val="100000"/>
              </a:lnSpc>
              <a:spcBef>
                <a:spcPts val="0"/>
              </a:spcBef>
              <a:spcAft>
                <a:spcPts val="0"/>
              </a:spcAft>
              <a:buClrTx/>
              <a:buSzTx/>
              <a:buFontTx/>
              <a:buNone/>
              <a:tabLst/>
              <a:defRPr/>
            </a:pPr>
            <a:r>
              <a:rPr lang="en-US" dirty="0"/>
              <a:t>Workers’ Compensation is available for government employees injured while working. NAHERC members activated for an emergency response are considered federal employees and are eligible for federal workers’ compensation coverage. It is important to report all injuries as soon as possible and complete all paperwork in a timely manner. There are time limits in place for reporting claims. Consult with a workers’ compensation specialist to make sure you are aware of any filing deadlines</a:t>
            </a:r>
            <a:r>
              <a:rPr lang="en-US" dirty="0" smtClean="0"/>
              <a:t>.</a:t>
            </a:r>
            <a:r>
              <a:rPr lang="en-US" dirty="0" smtClean="0">
                <a:ea typeface="ＭＳ Ｐゴシック" pitchFamily="5" charset="-128"/>
                <a:cs typeface="ＭＳ Ｐゴシック" pitchFamily="5" charset="-128"/>
              </a:rPr>
              <a:t> [</a:t>
            </a:r>
            <a:r>
              <a:rPr lang="en-US" i="1" dirty="0" smtClean="0">
                <a:ea typeface="ＭＳ Ｐゴシック" pitchFamily="5" charset="-128"/>
                <a:cs typeface="ＭＳ Ｐゴシック" pitchFamily="5" charset="-128"/>
              </a:rPr>
              <a:t>This</a:t>
            </a:r>
            <a:r>
              <a:rPr lang="en-US" i="1" baseline="0" dirty="0" smtClean="0">
                <a:ea typeface="ＭＳ Ｐゴシック" pitchFamily="5" charset="-128"/>
                <a:cs typeface="ＭＳ Ｐゴシック" pitchFamily="5" charset="-128"/>
              </a:rPr>
              <a:t> illustration shows a Form CA-2, an example of a form that should be completed in order to receive workers’ compensation. </a:t>
            </a:r>
            <a:r>
              <a:rPr lang="en-US" i="1" dirty="0" smtClean="0">
                <a:ea typeface="ＭＳ Ｐゴシック" pitchFamily="5" charset="-128"/>
                <a:cs typeface="ＭＳ Ｐゴシック" pitchFamily="5" charset="-128"/>
              </a:rPr>
              <a:t>Illustration by: Katlyn Harvey, Iowa State University]</a:t>
            </a:r>
            <a:endParaRPr lang="en-US" dirty="0"/>
          </a:p>
        </p:txBody>
      </p:sp>
      <p:sp>
        <p:nvSpPr>
          <p:cNvPr id="4" name="Slide Number Placeholder 3"/>
          <p:cNvSpPr>
            <a:spLocks noGrp="1"/>
          </p:cNvSpPr>
          <p:nvPr>
            <p:ph type="sldNum" sz="quarter" idx="10"/>
          </p:nvPr>
        </p:nvSpPr>
        <p:spPr/>
        <p:txBody>
          <a:bodyPr/>
          <a:lstStyle/>
          <a:p>
            <a:fld id="{654A81C7-1F5A-4FE2-A084-EB6E004A2E3A}" type="slidenum">
              <a:rPr lang="en-US" smtClean="0"/>
              <a:pPr/>
              <a:t>22</a:t>
            </a:fld>
            <a:endParaRPr lang="en-US"/>
          </a:p>
        </p:txBody>
      </p:sp>
    </p:spTree>
    <p:extLst>
      <p:ext uri="{BB962C8B-B14F-4D97-AF65-F5344CB8AC3E}">
        <p14:creationId xmlns:p14="http://schemas.microsoft.com/office/powerpoint/2010/main" val="169842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24</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Protecting the health and safety</a:t>
            </a:r>
            <a:r>
              <a:rPr lang="en-US" baseline="0" dirty="0" smtClean="0"/>
              <a:t> of personnel assigned to an animal health emergency is everyone’s responsibility.  Let’s look at policies and regulations designed to protect responders during a response, as well as the role and responsibilities of the ICS staff and responders themselves for health and safety issues. </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34027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Ensuring the protection of APHIS employees involved in control and eradication activities are outlined in APHIS Directive 6800.1 [</a:t>
            </a:r>
            <a:r>
              <a:rPr lang="en-US" b="0" i="0" dirty="0" smtClean="0"/>
              <a:t>www.aphis.usda.gov/library/directives/pdf/APHIS6800_1.pdf]</a:t>
            </a:r>
            <a:r>
              <a:rPr lang="en-US" sz="1200" b="0" i="0" u="none" strike="noStrike" kern="1200" baseline="0" dirty="0" smtClean="0">
                <a:solidFill>
                  <a:schemeClr val="tx1"/>
                </a:solidFill>
                <a:latin typeface="+mn-lt"/>
                <a:ea typeface="+mn-ea"/>
                <a:cs typeface="+mn-cs"/>
              </a:rPr>
              <a:t>. These policies are based on the Occupational Safety and Health Act of 1970, Section 5(a)(1) [the General Duty Clause of the Act] which states that “each employer shall furnish to each of his employees employment and a place of employment which are free from recognized hazards that are causing or are likely to cause death or serious physical harm to his employees.” Additional regulations are found in the Occupational Safety and Health Administration General Industry Regulations found at 29 CFR §§1910.120; 1910.132; 1910.134.</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44304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5" charset="-128"/>
                <a:cs typeface="ＭＳ Ｐゴシック" pitchFamily="5" charset="-128"/>
              </a:rPr>
              <a:t>On-site,</a:t>
            </a:r>
            <a:r>
              <a:rPr lang="en-US" baseline="0" dirty="0" smtClean="0">
                <a:ea typeface="ＭＳ Ｐゴシック" pitchFamily="5" charset="-128"/>
                <a:cs typeface="ＭＳ Ｐゴシック" pitchFamily="5" charset="-128"/>
              </a:rPr>
              <a:t> w</a:t>
            </a:r>
            <a:r>
              <a:rPr lang="en-US" dirty="0" smtClean="0">
                <a:ea typeface="ＭＳ Ｐゴシック" pitchFamily="5" charset="-128"/>
                <a:cs typeface="ＭＳ Ｐゴシック" pitchFamily="5" charset="-128"/>
              </a:rPr>
              <a:t>ithin the Incident Command System, </a:t>
            </a:r>
            <a:r>
              <a:rPr lang="en-US" sz="1200" b="0" i="0" u="none" strike="noStrike" kern="1200" baseline="0" dirty="0" smtClean="0">
                <a:solidFill>
                  <a:schemeClr val="tx1"/>
                </a:solidFill>
                <a:latin typeface="+mn-lt"/>
                <a:ea typeface="+mn-ea"/>
                <a:cs typeface="+mn-cs"/>
              </a:rPr>
              <a:t>the Incident Commander and Safety Officer are responsible for the health and safety of all personnel assigned to an animal health emergency response. Most tasks are conducted by the Safety Officer. These may include: </a:t>
            </a:r>
          </a:p>
          <a:p>
            <a:pPr marL="622461" lvl="1" indent="-165261">
              <a:buFont typeface="Arial" pitchFamily="34" charset="0"/>
              <a:buChar char="•"/>
            </a:pPr>
            <a:r>
              <a:rPr lang="en-US" dirty="0" smtClean="0">
                <a:ea typeface="ＭＳ Ｐゴシック" pitchFamily="5" charset="-128"/>
                <a:cs typeface="ＭＳ Ｐゴシック" pitchFamily="5" charset="-128"/>
              </a:rPr>
              <a:t>Identifying any on-site hazards and determining ways to abate them</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Establishing </a:t>
            </a:r>
            <a:r>
              <a:rPr lang="en-US" dirty="0">
                <a:ea typeface="ＭＳ Ｐゴシック" pitchFamily="5" charset="-128"/>
                <a:cs typeface="ＭＳ Ｐゴシック" pitchFamily="5" charset="-128"/>
              </a:rPr>
              <a:t>safe work </a:t>
            </a:r>
            <a:r>
              <a:rPr lang="en-US" dirty="0" smtClean="0">
                <a:ea typeface="ＭＳ Ｐゴシック" pitchFamily="5" charset="-128"/>
                <a:cs typeface="ＭＳ Ｐゴシック" pitchFamily="5" charset="-128"/>
              </a:rPr>
              <a:t>procedures</a:t>
            </a:r>
            <a:r>
              <a:rPr lang="en-US" baseline="0" dirty="0" smtClean="0">
                <a:ea typeface="ＭＳ Ｐゴシック" pitchFamily="5" charset="-128"/>
                <a:cs typeface="ＭＳ Ｐゴシック" pitchFamily="5" charset="-128"/>
              </a:rPr>
              <a:t> and ensuring they are followed</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Communicating</a:t>
            </a:r>
            <a:r>
              <a:rPr lang="en-US" baseline="0" dirty="0" smtClean="0">
                <a:ea typeface="ＭＳ Ｐゴシック" pitchFamily="5" charset="-128"/>
                <a:cs typeface="ＭＳ Ｐゴシック" pitchFamily="5" charset="-128"/>
              </a:rPr>
              <a:t> health and safety information to response personnel, via trainings, meetings, briefings or other forms of co</a:t>
            </a:r>
            <a:r>
              <a:rPr lang="en-US" dirty="0" smtClean="0">
                <a:ea typeface="ＭＳ Ｐゴシック" pitchFamily="5" charset="-128"/>
                <a:cs typeface="ＭＳ Ｐゴシック" pitchFamily="5" charset="-128"/>
              </a:rPr>
              <a:t>mmunication</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Assessing the need </a:t>
            </a:r>
            <a:r>
              <a:rPr lang="en-US" dirty="0">
                <a:ea typeface="ＭＳ Ｐゴシック" pitchFamily="5" charset="-128"/>
                <a:cs typeface="ＭＳ Ｐゴシック" pitchFamily="5" charset="-128"/>
              </a:rPr>
              <a:t>for PPE and </a:t>
            </a:r>
            <a:r>
              <a:rPr lang="en-US" dirty="0" smtClean="0">
                <a:ea typeface="ＭＳ Ｐゴシック" pitchFamily="5" charset="-128"/>
                <a:cs typeface="ＭＳ Ｐゴシック" pitchFamily="5" charset="-128"/>
              </a:rPr>
              <a:t>assuring </a:t>
            </a:r>
            <a:r>
              <a:rPr lang="en-US" dirty="0">
                <a:ea typeface="ＭＳ Ｐゴシック" pitchFamily="5" charset="-128"/>
                <a:cs typeface="ＭＳ Ｐゴシック" pitchFamily="5" charset="-128"/>
              </a:rPr>
              <a:t>proper PPE use, cleaning and </a:t>
            </a:r>
            <a:r>
              <a:rPr lang="en-US" dirty="0" smtClean="0">
                <a:ea typeface="ＭＳ Ｐゴシック" pitchFamily="5" charset="-128"/>
                <a:cs typeface="ＭＳ Ｐゴシック" pitchFamily="5" charset="-128"/>
              </a:rPr>
              <a:t>maintenance</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Inspecting</a:t>
            </a:r>
            <a:r>
              <a:rPr lang="en-US" baseline="0" dirty="0" smtClean="0">
                <a:ea typeface="ＭＳ Ｐゴシック" pitchFamily="5" charset="-128"/>
                <a:cs typeface="ＭＳ Ｐゴシック" pitchFamily="5" charset="-128"/>
              </a:rPr>
              <a:t> and assuring </a:t>
            </a:r>
            <a:r>
              <a:rPr lang="en-US" dirty="0" smtClean="0">
                <a:ea typeface="ＭＳ Ｐゴシック" pitchFamily="5" charset="-128"/>
                <a:cs typeface="ＭＳ Ｐゴシック" pitchFamily="5" charset="-128"/>
              </a:rPr>
              <a:t>safe </a:t>
            </a:r>
            <a:r>
              <a:rPr lang="en-US" dirty="0">
                <a:ea typeface="ＭＳ Ｐゴシック" pitchFamily="5" charset="-128"/>
                <a:cs typeface="ＭＳ Ｐゴシック" pitchFamily="5" charset="-128"/>
              </a:rPr>
              <a:t>working procedures are followed.</a:t>
            </a:r>
          </a:p>
          <a:p>
            <a:pPr marL="0" indent="0">
              <a:buFont typeface="Arial" pitchFamily="34" charset="0"/>
              <a:buNone/>
            </a:pPr>
            <a:r>
              <a:rPr lang="en-US" dirty="0" smtClean="0">
                <a:ea typeface="ＭＳ Ｐゴシック" pitchFamily="5" charset="-128"/>
                <a:cs typeface="ＭＳ Ｐゴシック" pitchFamily="5" charset="-128"/>
              </a:rPr>
              <a:t>The Safety Officer will prepare a Health</a:t>
            </a:r>
            <a:r>
              <a:rPr lang="en-US" baseline="0" dirty="0" smtClean="0">
                <a:ea typeface="ＭＳ Ｐゴシック" pitchFamily="5" charset="-128"/>
                <a:cs typeface="ＭＳ Ｐゴシック" pitchFamily="5" charset="-128"/>
              </a:rPr>
              <a:t> and Safety Plan (HASP) specific for the incident and will work closely with the various ICS Sections (e.g., Operations, Logistics) to ensure that </a:t>
            </a:r>
            <a:r>
              <a:rPr lang="en-US" dirty="0" smtClean="0">
                <a:ea typeface="ＭＳ Ｐゴシック" pitchFamily="5" charset="-128"/>
                <a:cs typeface="ＭＳ Ｐゴシック" pitchFamily="5" charset="-128"/>
              </a:rPr>
              <a:t>responders are aware of and adhere to the requirements of the HASP</a:t>
            </a:r>
            <a:r>
              <a:rPr lang="en-US" baseline="0" dirty="0" smtClean="0">
                <a:ea typeface="ＭＳ Ｐゴシック" pitchFamily="5" charset="-128"/>
                <a:cs typeface="ＭＳ Ｐゴシック" pitchFamily="5" charset="-128"/>
              </a:rPr>
              <a:t>.  In the event of any unsafe activity, t</a:t>
            </a:r>
            <a:r>
              <a:rPr lang="en-US" dirty="0" smtClean="0">
                <a:ea typeface="ＭＳ Ｐゴシック" pitchFamily="5" charset="-128"/>
                <a:cs typeface="ＭＳ Ｐゴシック" pitchFamily="5" charset="-128"/>
              </a:rPr>
              <a:t>he Safety Officer has the authority to issue an immediate stop work order until the safety issue can be resolved.</a:t>
            </a:r>
            <a:r>
              <a:rPr lang="en-US" baseline="0" dirty="0" smtClean="0">
                <a:ea typeface="ＭＳ Ｐゴシック" pitchFamily="5" charset="-128"/>
                <a:cs typeface="ＭＳ Ｐゴシック" pitchFamily="5" charset="-128"/>
              </a:rPr>
              <a:t> [</a:t>
            </a:r>
            <a:r>
              <a:rPr lang="en-US" i="1" baseline="0" dirty="0" smtClean="0">
                <a:ea typeface="ＭＳ Ｐゴシック" pitchFamily="5" charset="-128"/>
                <a:cs typeface="ＭＳ Ｐゴシック" pitchFamily="5" charset="-128"/>
              </a:rPr>
              <a:t>The illustration shows the basic structure of the Incident Command System, including the Incident Commander and Safety Officer. </a:t>
            </a:r>
            <a:r>
              <a:rPr lang="en-US" i="1" dirty="0" smtClean="0">
                <a:ea typeface="ＭＳ Ｐゴシック" pitchFamily="5" charset="-128"/>
                <a:cs typeface="ＭＳ Ｐゴシック" pitchFamily="5" charset="-128"/>
              </a:rPr>
              <a:t>Illustration by: </a:t>
            </a:r>
            <a:r>
              <a:rPr lang="en-US" i="1" dirty="0" err="1">
                <a:ea typeface="ＭＳ Ｐゴシック" pitchFamily="5" charset="-128"/>
                <a:cs typeface="ＭＳ Ｐゴシック" pitchFamily="5" charset="-128"/>
              </a:rPr>
              <a:t>Oriana</a:t>
            </a:r>
            <a:r>
              <a:rPr lang="en-US" i="1" dirty="0">
                <a:ea typeface="ＭＳ Ｐゴシック" pitchFamily="5" charset="-128"/>
                <a:cs typeface="ＭＳ Ｐゴシック" pitchFamily="5" charset="-128"/>
              </a:rPr>
              <a:t> </a:t>
            </a:r>
            <a:r>
              <a:rPr lang="en-US" i="1" dirty="0" err="1">
                <a:ea typeface="ＭＳ Ｐゴシック" pitchFamily="5" charset="-128"/>
                <a:cs typeface="ＭＳ Ｐゴシック" pitchFamily="5" charset="-128"/>
              </a:rPr>
              <a:t>Hashemi-Toroghi</a:t>
            </a:r>
            <a:r>
              <a:rPr lang="en-US" i="1" dirty="0">
                <a:ea typeface="ＭＳ Ｐゴシック" pitchFamily="5" charset="-128"/>
                <a:cs typeface="ＭＳ Ｐゴシック" pitchFamily="5" charset="-128"/>
              </a:rPr>
              <a:t>, Iowa State </a:t>
            </a:r>
            <a:r>
              <a:rPr lang="en-US" i="1" dirty="0" smtClean="0">
                <a:ea typeface="ＭＳ Ｐゴシック" pitchFamily="5" charset="-128"/>
                <a:cs typeface="ＭＳ Ｐゴシック" pitchFamily="5" charset="-128"/>
              </a:rPr>
              <a:t>University</a:t>
            </a:r>
            <a:r>
              <a:rPr lang="en-US" dirty="0" smtClean="0">
                <a:ea typeface="ＭＳ Ｐゴシック" pitchFamily="5" charset="-128"/>
                <a:cs typeface="ＭＳ Ｐゴシック" pitchFamily="5" charset="-128"/>
              </a:rPr>
              <a:t>]</a:t>
            </a:r>
            <a:endParaRPr lang="en-US" dirty="0"/>
          </a:p>
        </p:txBody>
      </p:sp>
      <p:sp>
        <p:nvSpPr>
          <p:cNvPr id="4" name="Slide Number Placeholder 3"/>
          <p:cNvSpPr>
            <a:spLocks noGrp="1"/>
          </p:cNvSpPr>
          <p:nvPr>
            <p:ph type="sldNum" sz="quarter" idx="10"/>
          </p:nvPr>
        </p:nvSpPr>
        <p:spPr/>
        <p:txBody>
          <a:bodyPr/>
          <a:lstStyle/>
          <a:p>
            <a:pPr>
              <a:defRPr/>
            </a:pPr>
            <a:fld id="{24E67501-53F8-431A-B0A4-9B42628F06FB}" type="slidenum">
              <a:rPr lang="en-US" smtClean="0"/>
              <a:pPr>
                <a:defRPr/>
              </a:pPr>
              <a:t>5</a:t>
            </a:fld>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Tree>
    <p:extLst>
      <p:ext uri="{BB962C8B-B14F-4D97-AF65-F5344CB8AC3E}">
        <p14:creationId xmlns:p14="http://schemas.microsoft.com/office/powerpoint/2010/main" val="180519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employers are responsible for providing a safe and healthful workplace for their employees, it is also the responsibility of employees to maintain safe working conditions and comply with established work rules and employer health and safety policies. This includes being aware of your own health status and physical limitations, correctly using the assigned PPE, as well as promptly reporting any unsafe actions, conditions, or injuries to supervisors.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17413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health</a:t>
            </a:r>
            <a:r>
              <a:rPr lang="en-US" baseline="0" dirty="0" smtClean="0"/>
              <a:t> and safety issues require attention prior to arrival at the response site. Next, we will overview these measures. Additional details can be found in the FAD </a:t>
            </a:r>
            <a:r>
              <a:rPr lang="en-US" baseline="0" dirty="0" err="1" smtClean="0"/>
              <a:t>PReP</a:t>
            </a:r>
            <a:r>
              <a:rPr lang="en-US" baseline="0" dirty="0" smtClean="0"/>
              <a:t>/NAHEMS Health and Safety: Pre-Deployment Preparation PowerPoint presentation.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23024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Responders reporting for duty must be in good physical and mental condition to perform their assigned duties. To comply with this requirement, responders are encouraged to have regular physical examinations to assess their current health status. Responders</a:t>
            </a:r>
            <a:r>
              <a:rPr lang="en-US" baseline="0" dirty="0" smtClean="0">
                <a:latin typeface="+mn-lt"/>
                <a:ea typeface="ＭＳ Ｐゴシック" charset="-128"/>
                <a:cs typeface="ＭＳ Ｐゴシック" charset="-128"/>
              </a:rPr>
              <a:t> should have a c</a:t>
            </a:r>
            <a:r>
              <a:rPr lang="en-US" dirty="0" smtClean="0">
                <a:latin typeface="+mn-lt"/>
                <a:ea typeface="ＭＳ Ｐゴシック" charset="-128"/>
                <a:cs typeface="ＭＳ Ｐゴシック" charset="-128"/>
              </a:rPr>
              <a:t>urrent tetanus/diphtheria booster</a:t>
            </a:r>
            <a:r>
              <a:rPr lang="en-US" baseline="0" dirty="0" smtClean="0">
                <a:latin typeface="+mn-lt"/>
                <a:ea typeface="ＭＳ Ｐゴシック" charset="-128"/>
                <a:cs typeface="ＭＳ Ｐゴシック" charset="-128"/>
              </a:rPr>
              <a:t> and</a:t>
            </a:r>
            <a:r>
              <a:rPr lang="en-US" dirty="0" smtClean="0">
                <a:latin typeface="+mn-lt"/>
                <a:ea typeface="ＭＳ Ｐゴシック" charset="-128"/>
                <a:cs typeface="ＭＳ Ｐゴシック" charset="-128"/>
              </a:rPr>
              <a:t> know their rabies vaccination status and titer. Seasonal influenza vaccination is</a:t>
            </a:r>
            <a:r>
              <a:rPr lang="en-US" baseline="0" dirty="0" smtClean="0">
                <a:latin typeface="+mn-lt"/>
                <a:ea typeface="ＭＳ Ｐゴシック" charset="-128"/>
                <a:cs typeface="ＭＳ Ｐゴシック" charset="-128"/>
              </a:rPr>
              <a:t> h</a:t>
            </a:r>
            <a:r>
              <a:rPr lang="en-US" dirty="0" smtClean="0">
                <a:latin typeface="+mn-lt"/>
                <a:ea typeface="ＭＳ Ｐゴシック" charset="-128"/>
                <a:cs typeface="ＭＳ Ｐゴシック" charset="-128"/>
              </a:rPr>
              <a:t>ighly encouraged if responding to avian or novel H1N1 influenza outbreaks.</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Individuals</a:t>
            </a:r>
            <a:r>
              <a:rPr lang="en-US" baseline="0" dirty="0" smtClean="0">
                <a:latin typeface="+mn-lt"/>
                <a:ea typeface="ＭＳ Ｐゴシック" charset="-128"/>
                <a:cs typeface="ＭＳ Ｐゴシック" charset="-128"/>
              </a:rPr>
              <a:t> over 65 years of age or persons with </a:t>
            </a:r>
            <a:r>
              <a:rPr lang="en-US" baseline="0" dirty="0" err="1" smtClean="0">
                <a:latin typeface="+mn-lt"/>
                <a:ea typeface="ＭＳ Ｐゴシック" charset="-128"/>
                <a:cs typeface="ＭＳ Ｐゴシック" charset="-128"/>
              </a:rPr>
              <a:t>immunocompromising</a:t>
            </a:r>
            <a:r>
              <a:rPr lang="en-US" baseline="0" dirty="0" smtClean="0">
                <a:latin typeface="+mn-lt"/>
                <a:ea typeface="ＭＳ Ｐゴシック" charset="-128"/>
                <a:cs typeface="ＭＳ Ｐゴシック" charset="-128"/>
              </a:rPr>
              <a:t> conditions or chronic lung disease should also receive a pneumococcal vaccine. </a:t>
            </a:r>
            <a:r>
              <a:rPr lang="en-US" dirty="0" smtClean="0">
                <a:latin typeface="+mn-lt"/>
                <a:ea typeface="ＭＳ Ｐゴシック" charset="-128"/>
                <a:cs typeface="ＭＳ Ｐゴシック" charset="-128"/>
              </a:rPr>
              <a:t>Responders should be aware of any chronic disease conditions which may affect their ability to perform</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tasks in the field. Pregnancy may impair one’s ability to perform some tasks, and some tasks may put the fetus at risk. Responders should discuss medical issues of concern, including those that may limit a responder’s abilities, with their personal physicians and their supervisor. Less physically demanding assignments may be available. </a:t>
            </a:r>
            <a:r>
              <a:rPr lang="en-US" baseline="0" dirty="0" smtClean="0">
                <a:latin typeface="+mn-lt"/>
                <a:ea typeface="ＭＳ Ｐゴシック" charset="-128"/>
                <a:cs typeface="ＭＳ Ｐゴシック" charset="-128"/>
              </a:rPr>
              <a:t>Responders with medical conditions requiring medication or medical supplies should assume they will not have access to a pharmacy while deployed and should bring at least a 30-day supply of items during deployment. </a:t>
            </a:r>
            <a:r>
              <a:rPr lang="en-US" dirty="0" smtClean="0">
                <a:latin typeface="+mn-lt"/>
                <a:ea typeface="ＭＳ Ｐゴシック" pitchFamily="5" charset="-128"/>
                <a:cs typeface="ＭＳ Ｐゴシック" pitchFamily="5" charset="-128"/>
              </a:rPr>
              <a:t>[</a:t>
            </a:r>
            <a:r>
              <a:rPr lang="en-US" i="1" dirty="0" smtClean="0">
                <a:latin typeface="+mn-lt"/>
                <a:ea typeface="ＭＳ Ｐゴシック" pitchFamily="5" charset="-128"/>
                <a:cs typeface="ＭＳ Ｐゴシック" pitchFamily="5" charset="-128"/>
              </a:rPr>
              <a:t>This</a:t>
            </a:r>
            <a:r>
              <a:rPr lang="en-US" i="1" baseline="0" dirty="0" smtClean="0">
                <a:latin typeface="+mn-lt"/>
                <a:ea typeface="ＭＳ Ｐゴシック" pitchFamily="5" charset="-128"/>
                <a:cs typeface="ＭＳ Ｐゴシック" pitchFamily="5" charset="-128"/>
              </a:rPr>
              <a:t> photo shows a person receiving a vaccine. </a:t>
            </a:r>
            <a:r>
              <a:rPr lang="en-US" i="1" dirty="0" smtClean="0">
                <a:latin typeface="+mn-lt"/>
                <a:ea typeface="ＭＳ Ｐゴシック" pitchFamily="5" charset="-128"/>
                <a:cs typeface="ＭＳ Ｐゴシック" pitchFamily="5" charset="-128"/>
              </a:rPr>
              <a:t>Photo source: CDC Image Library</a:t>
            </a:r>
            <a:r>
              <a:rPr lang="en-US" dirty="0" smtClean="0">
                <a:latin typeface="+mn-lt"/>
                <a:ea typeface="ＭＳ Ｐゴシック" pitchFamily="5" charset="-128"/>
                <a:cs typeface="ＭＳ Ｐゴシック" pitchFamily="5" charset="-128"/>
              </a:rPr>
              <a:t>]</a:t>
            </a:r>
            <a:endParaRPr lang="en-US" dirty="0" smtClean="0">
              <a:latin typeface="+mn-lt"/>
              <a:ea typeface="ＭＳ Ｐゴシック" charset="-128"/>
              <a:cs typeface="ＭＳ Ｐゴシック" charset="-128"/>
            </a:endParaRPr>
          </a:p>
          <a:p>
            <a:endParaRPr lang="en-US" dirty="0">
              <a:latin typeface="+mn-lt"/>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187582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Training prior to a response is also essential. All response personnel must have incident command training. Personnel must also review the USDA APHIS Emergency Deployment Generic Health and Safety Plan (HASP) which contains the basic health and safety training requirements. This information may be accessed at: http://www.aphis.usda.gov/emergency_response/hasp/health_safety_hs_training.shtml. Pursuant to the Occupational Safety and Health Administration (OSHA) - Hazardous Waste Operations and Emergency Response (HAZWOPER) Standard [29 CFR 1910.120(q)], all personnel involved in an emergency deployment are to be trained in certain items pertinent to health and safety before they are permitted to take part in actual emergency operations at an incident. HAZWOPER</a:t>
            </a:r>
            <a:r>
              <a:rPr lang="en-US" baseline="0" dirty="0" smtClean="0">
                <a:ea typeface="ＭＳ Ｐゴシック" pitchFamily="5" charset="-128"/>
                <a:cs typeface="ＭＳ Ｐゴシック" pitchFamily="5" charset="-128"/>
              </a:rPr>
              <a:t> training is based on the duties and functions to be performed by the responder. </a:t>
            </a:r>
            <a:r>
              <a:rPr lang="en-US" baseline="0" dirty="0" smtClean="0">
                <a:ea typeface="ＭＳ Ｐゴシック" pitchFamily="5" charset="-128"/>
              </a:rPr>
              <a:t>Additional training, such as PPE use, defensive driving, or material handling, may also be necessary prior to deployment based on the tasks you will need to perform.</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1180093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Health and Safety - Overview</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Health and Safety - Overview</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Health and Safety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Health and Safety - Overview</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650" r:id="rId14"/>
    <p:sldLayoutId id="2147483651" r:id="rId15"/>
    <p:sldLayoutId id="2147483662"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naherc.sws.iastate.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phis.usda.gov/emergency_response/hasp/health_safety_hs_training.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Health and Safety</a:t>
            </a:r>
          </a:p>
        </p:txBody>
      </p:sp>
      <p:sp>
        <p:nvSpPr>
          <p:cNvPr id="3" name="Subtitle 2"/>
          <p:cNvSpPr>
            <a:spLocks noGrp="1"/>
          </p:cNvSpPr>
          <p:nvPr>
            <p:ph type="subTitle" idx="1"/>
          </p:nvPr>
        </p:nvSpPr>
        <p:spPr>
          <a:xfrm>
            <a:off x="2590800" y="3886200"/>
            <a:ext cx="5867400" cy="990600"/>
          </a:xfrm>
        </p:spPr>
        <p:txBody>
          <a:bodyPr/>
          <a:lstStyle/>
          <a:p>
            <a:r>
              <a:rPr lang="en-US" sz="4000" dirty="0" smtClean="0"/>
              <a:t>Overview</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Health and Safety (2011)</a:t>
            </a:r>
            <a:endParaRPr lang="en-US" i="1" dirty="0"/>
          </a:p>
        </p:txBody>
      </p:sp>
    </p:spTree>
    <p:extLst>
      <p:ext uri="{BB962C8B-B14F-4D97-AF65-F5344CB8AC3E}">
        <p14:creationId xmlns:p14="http://schemas.microsoft.com/office/powerpoint/2010/main" val="212485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Arrival at incident site</a:t>
            </a:r>
          </a:p>
          <a:p>
            <a:pPr lvl="1"/>
            <a:r>
              <a:rPr lang="en-US" dirty="0" smtClean="0"/>
              <a:t>Check in and receive orientation packet</a:t>
            </a:r>
          </a:p>
          <a:p>
            <a:r>
              <a:rPr lang="en-US" dirty="0" smtClean="0"/>
              <a:t>Initial on-site briefing</a:t>
            </a:r>
          </a:p>
          <a:p>
            <a:pPr lvl="1"/>
            <a:r>
              <a:rPr lang="en-US" dirty="0" smtClean="0"/>
              <a:t>Incident Health and Safety Plan </a:t>
            </a:r>
          </a:p>
          <a:p>
            <a:pPr lvl="1"/>
            <a:r>
              <a:rPr lang="en-US" dirty="0" smtClean="0"/>
              <a:t>Standard operating procedures</a:t>
            </a:r>
          </a:p>
          <a:p>
            <a:pPr lvl="1"/>
            <a:r>
              <a:rPr lang="en-US" dirty="0" smtClean="0"/>
              <a:t>Job Hazard Analysis	</a:t>
            </a:r>
          </a:p>
          <a:p>
            <a:pPr lvl="1"/>
            <a:r>
              <a:rPr lang="en-US" dirty="0" smtClean="0"/>
              <a:t>Emergency procedures</a:t>
            </a:r>
          </a:p>
          <a:p>
            <a:pPr lvl="1"/>
            <a:r>
              <a:rPr lang="en-US" dirty="0" smtClean="0"/>
              <a:t>Contingency plans</a:t>
            </a:r>
          </a:p>
          <a:p>
            <a:r>
              <a:rPr lang="en-US" dirty="0" smtClean="0"/>
              <a:t>Daily safety briefings</a:t>
            </a:r>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82946" name="Title 1"/>
          <p:cNvSpPr>
            <a:spLocks noGrp="1"/>
          </p:cNvSpPr>
          <p:nvPr>
            <p:ph type="title"/>
          </p:nvPr>
        </p:nvSpPr>
        <p:spPr/>
        <p:txBody>
          <a:bodyPr/>
          <a:lstStyle/>
          <a:p>
            <a:r>
              <a:rPr lang="en-US" dirty="0" smtClean="0"/>
              <a:t>Health and Safety Briefing</a:t>
            </a:r>
          </a:p>
        </p:txBody>
      </p:sp>
    </p:spTree>
    <p:extLst>
      <p:ext uri="{BB962C8B-B14F-4D97-AF65-F5344CB8AC3E}">
        <p14:creationId xmlns:p14="http://schemas.microsoft.com/office/powerpoint/2010/main" val="379412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Hazards During Deployment</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2182409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295400"/>
            <a:ext cx="5257800" cy="4953000"/>
          </a:xfrm>
        </p:spPr>
        <p:txBody>
          <a:bodyPr>
            <a:normAutofit/>
          </a:bodyPr>
          <a:lstStyle/>
          <a:p>
            <a:r>
              <a:rPr lang="en-US" dirty="0" smtClean="0"/>
              <a:t>Extended and </a:t>
            </a:r>
            <a:br>
              <a:rPr lang="en-US" dirty="0" smtClean="0"/>
            </a:br>
            <a:r>
              <a:rPr lang="en-US" dirty="0" smtClean="0"/>
              <a:t>unusual shifts</a:t>
            </a:r>
          </a:p>
          <a:p>
            <a:r>
              <a:rPr lang="en-US" dirty="0" smtClean="0"/>
              <a:t>Fatigue, stress, </a:t>
            </a:r>
            <a:br>
              <a:rPr lang="en-US" dirty="0" smtClean="0"/>
            </a:br>
            <a:r>
              <a:rPr lang="en-US" dirty="0" smtClean="0"/>
              <a:t>reduced concentration</a:t>
            </a:r>
          </a:p>
          <a:p>
            <a:r>
              <a:rPr lang="en-US" dirty="0" smtClean="0"/>
              <a:t>Know your limits</a:t>
            </a:r>
          </a:p>
          <a:p>
            <a:r>
              <a:rPr lang="en-US" dirty="0"/>
              <a:t>Manage work</a:t>
            </a:r>
            <a:br>
              <a:rPr lang="en-US" dirty="0"/>
            </a:br>
            <a:r>
              <a:rPr lang="en-US" dirty="0"/>
              <a:t>and rest </a:t>
            </a:r>
            <a:r>
              <a:rPr lang="en-US" dirty="0" smtClean="0"/>
              <a:t>periods</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1505" name="Title 1"/>
          <p:cNvSpPr>
            <a:spLocks noGrp="1"/>
          </p:cNvSpPr>
          <p:nvPr>
            <p:ph type="title"/>
          </p:nvPr>
        </p:nvSpPr>
        <p:spPr/>
        <p:txBody>
          <a:bodyPr/>
          <a:lstStyle/>
          <a:p>
            <a:r>
              <a:rPr lang="en-US" dirty="0" smtClean="0"/>
              <a:t>Work Settings/Shifts</a:t>
            </a: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8800" y="2151529"/>
            <a:ext cx="3098863" cy="303007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7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r>
              <a:rPr lang="en-US" dirty="0" smtClean="0"/>
              <a:t>Animal related incidents</a:t>
            </a:r>
          </a:p>
          <a:p>
            <a:pPr lvl="1"/>
            <a:r>
              <a:rPr lang="en-US" dirty="0" smtClean="0"/>
              <a:t>Injuries, zoonoses</a:t>
            </a:r>
          </a:p>
          <a:p>
            <a:pPr lvl="1"/>
            <a:r>
              <a:rPr lang="en-US" dirty="0" smtClean="0"/>
              <a:t>Insects, </a:t>
            </a:r>
            <a:r>
              <a:rPr lang="en-US" dirty="0"/>
              <a:t>wild </a:t>
            </a:r>
            <a:r>
              <a:rPr lang="en-US" dirty="0" smtClean="0"/>
              <a:t>animals</a:t>
            </a:r>
          </a:p>
          <a:p>
            <a:r>
              <a:rPr lang="en-US" dirty="0" smtClean="0"/>
              <a:t>Musculoskeletal </a:t>
            </a:r>
            <a:br>
              <a:rPr lang="en-US" dirty="0" smtClean="0"/>
            </a:br>
            <a:r>
              <a:rPr lang="en-US" dirty="0" smtClean="0"/>
              <a:t>injuries</a:t>
            </a:r>
          </a:p>
          <a:p>
            <a:pPr lvl="1"/>
            <a:r>
              <a:rPr lang="en-US" dirty="0" smtClean="0"/>
              <a:t>Strains, sprains, </a:t>
            </a:r>
            <a:br>
              <a:rPr lang="en-US" dirty="0" smtClean="0"/>
            </a:br>
            <a:r>
              <a:rPr lang="en-US" dirty="0" smtClean="0"/>
              <a:t>ergonomic injury</a:t>
            </a:r>
          </a:p>
          <a:p>
            <a:pPr lvl="1"/>
            <a:r>
              <a:rPr lang="en-US" dirty="0" smtClean="0"/>
              <a:t>Back injuries</a:t>
            </a:r>
          </a:p>
          <a:p>
            <a:r>
              <a:rPr lang="en-US" dirty="0" smtClean="0"/>
              <a:t>Slips, trips and falls</a:t>
            </a:r>
          </a:p>
          <a:p>
            <a:r>
              <a:rPr lang="en-US" dirty="0" smtClean="0"/>
              <a:t>Sharps</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3553" name="Title 1"/>
          <p:cNvSpPr>
            <a:spLocks noGrp="1"/>
          </p:cNvSpPr>
          <p:nvPr>
            <p:ph type="title"/>
          </p:nvPr>
        </p:nvSpPr>
        <p:spPr/>
        <p:txBody>
          <a:bodyPr/>
          <a:lstStyle/>
          <a:p>
            <a:r>
              <a:rPr lang="en-US" dirty="0" smtClean="0"/>
              <a:t>Physical Hazards</a:t>
            </a:r>
          </a:p>
        </p:txBody>
      </p:sp>
      <p:pic>
        <p:nvPicPr>
          <p:cNvPr id="6"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830" b="6795"/>
          <a:stretch/>
        </p:blipFill>
        <p:spPr bwMode="auto">
          <a:xfrm>
            <a:off x="5486400" y="2115671"/>
            <a:ext cx="3159578" cy="3137647"/>
          </a:xfrm>
          <a:prstGeom prst="rect">
            <a:avLst/>
          </a:prstGeom>
          <a:noFill/>
          <a:ln w="38100">
            <a:solidFill>
              <a:srgbClr val="17375E"/>
            </a:solidFill>
          </a:ln>
        </p:spPr>
      </p:pic>
    </p:spTree>
    <p:extLst>
      <p:ext uri="{BB962C8B-B14F-4D97-AF65-F5344CB8AC3E}">
        <p14:creationId xmlns:p14="http://schemas.microsoft.com/office/powerpoint/2010/main" val="2219199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Temperature/Weather</a:t>
            </a:r>
          </a:p>
          <a:p>
            <a:pPr lvl="1"/>
            <a:r>
              <a:rPr lang="en-US" dirty="0" smtClean="0"/>
              <a:t>Heat and cold</a:t>
            </a:r>
          </a:p>
          <a:p>
            <a:r>
              <a:rPr lang="en-US" dirty="0" smtClean="0"/>
              <a:t>Noise</a:t>
            </a:r>
          </a:p>
          <a:p>
            <a:pPr lvl="1"/>
            <a:r>
              <a:rPr lang="en-US" dirty="0" smtClean="0"/>
              <a:t>Animal vocalization, power tools, </a:t>
            </a:r>
            <a:br>
              <a:rPr lang="en-US" dirty="0" smtClean="0"/>
            </a:br>
            <a:r>
              <a:rPr lang="en-US" dirty="0" smtClean="0"/>
              <a:t>heavy equipment</a:t>
            </a:r>
          </a:p>
          <a:p>
            <a:r>
              <a:rPr lang="en-US" dirty="0" smtClean="0"/>
              <a:t>Electrical Shock</a:t>
            </a:r>
          </a:p>
          <a:p>
            <a:r>
              <a:rPr lang="en-US" dirty="0" smtClean="0"/>
              <a:t>Chemical Exposure</a:t>
            </a:r>
          </a:p>
          <a:p>
            <a:pPr lvl="1"/>
            <a:r>
              <a:rPr lang="en-US" dirty="0" smtClean="0"/>
              <a:t>Animal waste gases, carbon monoxide, disinfectants</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smtClean="0"/>
              <a:t>Environmental Hazards</a:t>
            </a:r>
            <a:endParaRPr lang="en-US" dirty="0"/>
          </a:p>
        </p:txBody>
      </p:sp>
    </p:spTree>
    <p:extLst>
      <p:ext uri="{BB962C8B-B14F-4D97-AF65-F5344CB8AC3E}">
        <p14:creationId xmlns:p14="http://schemas.microsoft.com/office/powerpoint/2010/main" val="50202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Stress</a:t>
            </a:r>
          </a:p>
          <a:p>
            <a:pPr lvl="1"/>
            <a:r>
              <a:rPr lang="en-US" dirty="0" smtClean="0"/>
              <a:t>Fatigue</a:t>
            </a:r>
          </a:p>
          <a:p>
            <a:pPr lvl="1"/>
            <a:r>
              <a:rPr lang="en-US" dirty="0" smtClean="0"/>
              <a:t>Anxiety</a:t>
            </a:r>
          </a:p>
          <a:p>
            <a:pPr lvl="1"/>
            <a:r>
              <a:rPr lang="en-US" dirty="0" smtClean="0"/>
              <a:t>Anger</a:t>
            </a:r>
          </a:p>
          <a:p>
            <a:pPr lvl="1"/>
            <a:r>
              <a:rPr lang="en-US" dirty="0" smtClean="0"/>
              <a:t>Depression</a:t>
            </a:r>
          </a:p>
          <a:p>
            <a:r>
              <a:rPr lang="en-US" dirty="0"/>
              <a:t>Ways to reduce stress</a:t>
            </a:r>
          </a:p>
          <a:p>
            <a:pPr lvl="1"/>
            <a:r>
              <a:rPr lang="en-US" dirty="0"/>
              <a:t>Monitor </a:t>
            </a:r>
            <a:r>
              <a:rPr lang="en-US" dirty="0" smtClean="0"/>
              <a:t>for </a:t>
            </a:r>
            <a:r>
              <a:rPr lang="en-US" dirty="0"/>
              <a:t>signs</a:t>
            </a:r>
          </a:p>
          <a:p>
            <a:pPr lvl="1"/>
            <a:r>
              <a:rPr lang="en-US" dirty="0"/>
              <a:t>Take frequent rest </a:t>
            </a:r>
            <a:r>
              <a:rPr lang="en-US" dirty="0" smtClean="0"/>
              <a:t>breaks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Psychological Hazards</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79243" y="1600200"/>
            <a:ext cx="2987993" cy="2976283"/>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Responder Security </a:t>
            </a:r>
            <a:br>
              <a:rPr lang="en-US" dirty="0" smtClean="0"/>
            </a:br>
            <a:r>
              <a:rPr lang="en-US" dirty="0" smtClean="0"/>
              <a:t>and Safety</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138318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715000" cy="4953000"/>
          </a:xfrm>
        </p:spPr>
        <p:txBody>
          <a:bodyPr>
            <a:normAutofit/>
          </a:bodyPr>
          <a:lstStyle/>
          <a:p>
            <a:r>
              <a:rPr lang="en-US" dirty="0" smtClean="0"/>
              <a:t>Work zones</a:t>
            </a:r>
          </a:p>
          <a:p>
            <a:pPr lvl="1"/>
            <a:r>
              <a:rPr lang="en-US" dirty="0" smtClean="0"/>
              <a:t>Control access </a:t>
            </a:r>
            <a:br>
              <a:rPr lang="en-US" dirty="0" smtClean="0"/>
            </a:br>
            <a:r>
              <a:rPr lang="en-US" dirty="0" smtClean="0"/>
              <a:t>to work site</a:t>
            </a:r>
          </a:p>
          <a:p>
            <a:pPr lvl="1"/>
            <a:r>
              <a:rPr lang="en-US" dirty="0" smtClean="0"/>
              <a:t>Prevent unauthorized persons</a:t>
            </a:r>
          </a:p>
          <a:p>
            <a:pPr lvl="1"/>
            <a:r>
              <a:rPr lang="en-US" dirty="0" smtClean="0"/>
              <a:t>Limit spread of </a:t>
            </a:r>
            <a:br>
              <a:rPr lang="en-US" dirty="0" smtClean="0"/>
            </a:br>
            <a:r>
              <a:rPr lang="en-US" dirty="0" smtClean="0"/>
              <a:t>hazardous materials </a:t>
            </a:r>
            <a:br>
              <a:rPr lang="en-US" dirty="0" smtClean="0"/>
            </a:br>
            <a:r>
              <a:rPr lang="en-US" dirty="0" smtClean="0"/>
              <a:t>or disease agents</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 name="Title 1"/>
          <p:cNvSpPr>
            <a:spLocks noGrp="1"/>
          </p:cNvSpPr>
          <p:nvPr>
            <p:ph type="title"/>
          </p:nvPr>
        </p:nvSpPr>
        <p:spPr/>
        <p:txBody>
          <a:bodyPr/>
          <a:lstStyle/>
          <a:p>
            <a:r>
              <a:rPr lang="en-US" dirty="0" smtClean="0"/>
              <a:t>Site Security and Safety</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5000" y="2151529"/>
            <a:ext cx="2971800" cy="2738718"/>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615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13832" cy="4953000"/>
          </a:xfrm>
        </p:spPr>
        <p:txBody>
          <a:bodyPr>
            <a:normAutofit lnSpcReduction="10000"/>
          </a:bodyPr>
          <a:lstStyle/>
          <a:p>
            <a:r>
              <a:rPr lang="en-US" dirty="0" smtClean="0"/>
              <a:t>Accountability</a:t>
            </a:r>
          </a:p>
          <a:p>
            <a:pPr lvl="1"/>
            <a:r>
              <a:rPr lang="en-US" dirty="0" smtClean="0"/>
              <a:t>Personnel must be accounted for at all times</a:t>
            </a:r>
          </a:p>
          <a:p>
            <a:pPr lvl="1"/>
            <a:r>
              <a:rPr lang="en-US" dirty="0" smtClean="0"/>
              <a:t>Check-in and check-out</a:t>
            </a:r>
          </a:p>
          <a:p>
            <a:pPr lvl="1"/>
            <a:r>
              <a:rPr lang="en-US" dirty="0" smtClean="0"/>
              <a:t>Notify supervisor </a:t>
            </a:r>
            <a:br>
              <a:rPr lang="en-US" dirty="0" smtClean="0"/>
            </a:br>
            <a:r>
              <a:rPr lang="en-US" dirty="0" smtClean="0"/>
              <a:t>when leaving</a:t>
            </a:r>
            <a:endParaRPr lang="en-US" dirty="0"/>
          </a:p>
          <a:p>
            <a:r>
              <a:rPr lang="en-US" dirty="0"/>
              <a:t>Buddy </a:t>
            </a:r>
            <a:r>
              <a:rPr lang="en-US" dirty="0" smtClean="0"/>
              <a:t>system</a:t>
            </a:r>
          </a:p>
          <a:p>
            <a:pPr lvl="1"/>
            <a:r>
              <a:rPr lang="en-US" dirty="0" smtClean="0"/>
              <a:t>Work in pairs</a:t>
            </a:r>
          </a:p>
          <a:p>
            <a:pPr lvl="1"/>
            <a:r>
              <a:rPr lang="en-US" dirty="0" smtClean="0"/>
              <a:t>Observe each other</a:t>
            </a:r>
          </a:p>
          <a:p>
            <a:r>
              <a:rPr lang="en-US" dirty="0" smtClean="0"/>
              <a:t>Medical </a:t>
            </a:r>
            <a:r>
              <a:rPr lang="en-US" dirty="0"/>
              <a:t>monitoring</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Responder Safety</a:t>
            </a:r>
            <a:endParaRPr lang="en-US" dirty="0"/>
          </a:p>
        </p:txBody>
      </p:sp>
      <p:pic>
        <p:nvPicPr>
          <p:cNvPr id="1026" name="Picture 2" descr="H:\CFSPH\NAHEMS\NAHEMS_Print\01_HANDS\_Images\30_HANDS_Buddy System\HANDS_0460_090908_Buddy Syste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694" b="6773"/>
          <a:stretch/>
        </p:blipFill>
        <p:spPr bwMode="auto">
          <a:xfrm>
            <a:off x="5971032" y="2061882"/>
            <a:ext cx="2715768" cy="2671483"/>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9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normAutofit fontScale="92500" lnSpcReduction="10000"/>
          </a:bodyPr>
          <a:lstStyle/>
          <a:p>
            <a:r>
              <a:rPr lang="en-US" dirty="0" smtClean="0"/>
              <a:t>Events</a:t>
            </a:r>
          </a:p>
          <a:p>
            <a:pPr lvl="1"/>
            <a:r>
              <a:rPr lang="en-US" dirty="0" smtClean="0"/>
              <a:t>Fire, explosion, hazardous material, </a:t>
            </a:r>
            <a:br>
              <a:rPr lang="en-US" dirty="0" smtClean="0"/>
            </a:br>
            <a:r>
              <a:rPr lang="en-US" dirty="0" smtClean="0"/>
              <a:t>severe weather</a:t>
            </a:r>
          </a:p>
          <a:p>
            <a:r>
              <a:rPr lang="en-US" dirty="0" smtClean="0"/>
              <a:t>Response</a:t>
            </a:r>
          </a:p>
          <a:p>
            <a:pPr lvl="1"/>
            <a:r>
              <a:rPr lang="en-US" dirty="0" smtClean="0"/>
              <a:t>Evacuation</a:t>
            </a:r>
          </a:p>
          <a:p>
            <a:pPr lvl="2"/>
            <a:r>
              <a:rPr lang="en-US" dirty="0" smtClean="0"/>
              <a:t>Pre-determined signal and site</a:t>
            </a:r>
          </a:p>
          <a:p>
            <a:pPr lvl="2"/>
            <a:r>
              <a:rPr lang="en-US" dirty="0" smtClean="0"/>
              <a:t>Ensure all are accounted for</a:t>
            </a:r>
          </a:p>
          <a:p>
            <a:pPr lvl="1"/>
            <a:r>
              <a:rPr lang="en-US" dirty="0" smtClean="0"/>
              <a:t>Shelter-in-place</a:t>
            </a:r>
          </a:p>
          <a:p>
            <a:pPr lvl="2"/>
            <a:r>
              <a:rPr lang="en-US" dirty="0" smtClean="0"/>
              <a:t>Pre-determined locations</a:t>
            </a:r>
          </a:p>
          <a:p>
            <a:pPr lvl="2"/>
            <a:r>
              <a:rPr lang="en-US" dirty="0" smtClean="0"/>
              <a:t>Remain until “all clear” is given</a:t>
            </a:r>
          </a:p>
          <a:p>
            <a:pPr lvl="1"/>
            <a:r>
              <a:rPr lang="en-US" dirty="0" smtClean="0"/>
              <a:t>Emergency medical assistance </a:t>
            </a:r>
            <a:r>
              <a:rPr lang="en-US" dirty="0"/>
              <a:t>n</a:t>
            </a:r>
            <a:r>
              <a:rPr lang="en-US" dirty="0" smtClean="0"/>
              <a:t>etwork</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0179"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9697" name="Title 1"/>
          <p:cNvSpPr>
            <a:spLocks noGrp="1"/>
          </p:cNvSpPr>
          <p:nvPr>
            <p:ph type="title"/>
          </p:nvPr>
        </p:nvSpPr>
        <p:spPr/>
        <p:txBody>
          <a:bodyPr/>
          <a:lstStyle/>
          <a:p>
            <a:r>
              <a:rPr lang="en-US" smtClean="0"/>
              <a:t>Contingency Plans</a:t>
            </a:r>
          </a:p>
        </p:txBody>
      </p:sp>
    </p:spTree>
    <p:extLst>
      <p:ext uri="{BB962C8B-B14F-4D97-AF65-F5344CB8AC3E}">
        <p14:creationId xmlns:p14="http://schemas.microsoft.com/office/powerpoint/2010/main" val="153407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 and responsibilities</a:t>
            </a:r>
          </a:p>
          <a:p>
            <a:pPr lvl="1"/>
            <a:r>
              <a:rPr lang="en-US" dirty="0" smtClean="0"/>
              <a:t>Responders, ICS Staff</a:t>
            </a:r>
          </a:p>
          <a:p>
            <a:r>
              <a:rPr lang="en-US" dirty="0" smtClean="0"/>
              <a:t>Pre-deployment preparation</a:t>
            </a:r>
          </a:p>
          <a:p>
            <a:r>
              <a:rPr lang="en-US" dirty="0" smtClean="0"/>
              <a:t>Hazards during deployment</a:t>
            </a:r>
          </a:p>
          <a:p>
            <a:r>
              <a:rPr lang="en-US" dirty="0" smtClean="0"/>
              <a:t>Responder security and safety</a:t>
            </a:r>
          </a:p>
          <a:p>
            <a:r>
              <a:rPr lang="en-US" dirty="0" smtClean="0"/>
              <a:t>Incident reporting</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964431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Reporting</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3000290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p:txBody>
          <a:bodyPr>
            <a:normAutofit fontScale="92500" lnSpcReduction="10000"/>
          </a:bodyPr>
          <a:lstStyle/>
          <a:p>
            <a:r>
              <a:rPr lang="en-US" dirty="0" smtClean="0"/>
              <a:t>Notify supervisor immediately</a:t>
            </a:r>
          </a:p>
          <a:p>
            <a:r>
              <a:rPr lang="en-US" dirty="0" smtClean="0"/>
              <a:t>Complete Incident Report</a:t>
            </a:r>
          </a:p>
          <a:p>
            <a:pPr lvl="1"/>
            <a:r>
              <a:rPr lang="en-US" dirty="0" smtClean="0"/>
              <a:t>Date, time and place</a:t>
            </a:r>
          </a:p>
          <a:p>
            <a:pPr lvl="1"/>
            <a:r>
              <a:rPr lang="en-US" dirty="0" smtClean="0"/>
              <a:t>Person(s) involved</a:t>
            </a:r>
          </a:p>
          <a:p>
            <a:pPr lvl="1"/>
            <a:r>
              <a:rPr lang="en-US" dirty="0" smtClean="0"/>
              <a:t>Type of incident</a:t>
            </a:r>
          </a:p>
          <a:p>
            <a:pPr lvl="1"/>
            <a:r>
              <a:rPr lang="en-US" dirty="0" smtClean="0"/>
              <a:t>Description</a:t>
            </a:r>
          </a:p>
          <a:p>
            <a:pPr lvl="1"/>
            <a:r>
              <a:rPr lang="en-US" dirty="0" smtClean="0"/>
              <a:t>Recommendations</a:t>
            </a:r>
          </a:p>
          <a:p>
            <a:r>
              <a:rPr lang="en-US" dirty="0" smtClean="0"/>
              <a:t>Report by phone</a:t>
            </a:r>
            <a:br>
              <a:rPr lang="en-US" dirty="0" smtClean="0"/>
            </a:br>
            <a:r>
              <a:rPr lang="en-US" dirty="0" smtClean="0"/>
              <a:t>within 2 hours of incident</a:t>
            </a:r>
          </a:p>
          <a:p>
            <a:r>
              <a:rPr lang="en-US" dirty="0" smtClean="0"/>
              <a:t>Written report within 5 days of incident</a:t>
            </a:r>
          </a:p>
          <a:p>
            <a:pPr lvl="1"/>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80898" name="Title 1"/>
          <p:cNvSpPr>
            <a:spLocks noGrp="1"/>
          </p:cNvSpPr>
          <p:nvPr>
            <p:ph type="title"/>
          </p:nvPr>
        </p:nvSpPr>
        <p:spPr/>
        <p:txBody>
          <a:bodyPr/>
          <a:lstStyle/>
          <a:p>
            <a:r>
              <a:rPr lang="en-US" smtClean="0"/>
              <a:t>Incident Reporting </a:t>
            </a:r>
          </a:p>
        </p:txBody>
      </p:sp>
    </p:spTree>
    <p:extLst>
      <p:ext uri="{BB962C8B-B14F-4D97-AF65-F5344CB8AC3E}">
        <p14:creationId xmlns:p14="http://schemas.microsoft.com/office/powerpoint/2010/main" val="2455083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Government employees</a:t>
            </a:r>
          </a:p>
          <a:p>
            <a:r>
              <a:rPr lang="en-US" dirty="0" smtClean="0"/>
              <a:t>Report injuries as                       soon as possible</a:t>
            </a:r>
          </a:p>
          <a:p>
            <a:pPr lvl="1"/>
            <a:r>
              <a:rPr lang="en-US" dirty="0" smtClean="0"/>
              <a:t>Time limits for</a:t>
            </a:r>
            <a:br>
              <a:rPr lang="en-US" dirty="0" smtClean="0"/>
            </a:br>
            <a:r>
              <a:rPr lang="en-US" dirty="0" smtClean="0"/>
              <a:t>reporting claims</a:t>
            </a:r>
          </a:p>
          <a:p>
            <a:pPr lvl="1"/>
            <a:r>
              <a:rPr lang="en-US" dirty="0" smtClean="0"/>
              <a:t>Be aware of filing                    deadlines</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 name="Title 1"/>
          <p:cNvSpPr>
            <a:spLocks noGrp="1"/>
          </p:cNvSpPr>
          <p:nvPr>
            <p:ph type="title"/>
          </p:nvPr>
        </p:nvSpPr>
        <p:spPr/>
        <p:txBody>
          <a:bodyPr/>
          <a:lstStyle/>
          <a:p>
            <a:r>
              <a:rPr lang="en-US" smtClean="0"/>
              <a:t>Workers’ Compensation</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8800" y="2061882"/>
            <a:ext cx="2788024" cy="32709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53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1371600"/>
            <a:ext cx="5638800" cy="4876800"/>
          </a:xfrm>
        </p:spPr>
        <p:txBody>
          <a:bodyPr>
            <a:noAutofit/>
          </a:bodyPr>
          <a:lstStyle/>
          <a:p>
            <a:r>
              <a:rPr lang="en-US" sz="2400" dirty="0" smtClean="0"/>
              <a:t>FAD </a:t>
            </a:r>
            <a:r>
              <a:rPr lang="en-US" sz="2400" dirty="0" err="1" smtClean="0"/>
              <a:t>PReP</a:t>
            </a:r>
            <a:r>
              <a:rPr lang="en-US" sz="2400" dirty="0" smtClean="0"/>
              <a:t>/NAHEMS Guidelines &amp; SOP: Health &amp; Safety (2011)</a:t>
            </a:r>
          </a:p>
          <a:p>
            <a:pPr lvl="1"/>
            <a:r>
              <a:rPr lang="en-US" sz="2000" dirty="0">
                <a:hlinkClick r:id="rId3"/>
              </a:rPr>
              <a:t>http://www.aphis.usda.gov/animal_health/emergency_management/</a:t>
            </a:r>
            <a:r>
              <a:rPr lang="en-US" sz="2000" dirty="0"/>
              <a:t> </a:t>
            </a:r>
            <a:endParaRPr lang="en-US" sz="2000" dirty="0" smtClean="0"/>
          </a:p>
          <a:p>
            <a:r>
              <a:rPr lang="en-US" sz="2400" dirty="0" smtClean="0"/>
              <a:t>Health and Safety web-based training module</a:t>
            </a:r>
          </a:p>
          <a:p>
            <a:pPr lvl="1"/>
            <a:r>
              <a:rPr lang="en-US" sz="2000" dirty="0" smtClean="0">
                <a:hlinkClick r:id="rId4"/>
              </a:rPr>
              <a:t>https://naherc.sws.iastate.edu/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943600" y="18288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62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a:spcBef>
                <a:spcPts val="600"/>
              </a:spcBef>
              <a:tabLst>
                <a:tab pos="1149350" algn="l"/>
              </a:tabLst>
            </a:pPr>
            <a:r>
              <a:rPr lang="en-US" sz="2000" dirty="0" smtClean="0"/>
              <a:t>Cheryl </a:t>
            </a:r>
            <a:r>
              <a:rPr lang="en-US" sz="2000" dirty="0"/>
              <a:t>L. Eia, JD, DVM, MPH</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smtClean="0"/>
              <a:t>Lori </a:t>
            </a:r>
            <a:r>
              <a:rPr lang="en-US" sz="2000" dirty="0"/>
              <a:t>P. Miller, </a:t>
            </a:r>
            <a:r>
              <a:rPr lang="en-US" sz="2000" dirty="0" smtClean="0"/>
              <a:t>PE</a:t>
            </a:r>
          </a:p>
          <a:p>
            <a:pPr>
              <a:spcBef>
                <a:spcPts val="600"/>
              </a:spcBef>
              <a:tabLst>
                <a:tab pos="1149350" algn="l"/>
              </a:tabLst>
            </a:pPr>
            <a:r>
              <a:rPr lang="en-US" sz="2000" dirty="0" smtClean="0"/>
              <a:t>Peter </a:t>
            </a:r>
            <a:r>
              <a:rPr lang="en-US" sz="2000" dirty="0"/>
              <a:t>A. </a:t>
            </a:r>
            <a:r>
              <a:rPr lang="en-US" sz="2000" dirty="0" err="1"/>
              <a:t>Petch</a:t>
            </a:r>
            <a:r>
              <a:rPr lang="en-US" sz="2000" dirty="0"/>
              <a:t>, RPIH, CIPS, CIMT, </a:t>
            </a:r>
            <a:r>
              <a:rPr lang="en-US" sz="2000" dirty="0" smtClean="0"/>
              <a:t>CHS-V</a:t>
            </a:r>
          </a:p>
          <a:p>
            <a:pPr>
              <a:spcBef>
                <a:spcPts val="600"/>
              </a:spcBef>
              <a:tabLst>
                <a:tab pos="1149350" algn="l"/>
              </a:tabLst>
            </a:pPr>
            <a:r>
              <a:rPr lang="en-US" sz="2000" dirty="0" smtClean="0"/>
              <a:t>Thomas </a:t>
            </a:r>
            <a:r>
              <a:rPr lang="en-US" sz="2000" dirty="0"/>
              <a:t>R. Walker, MD</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31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Dawn Bailey,</a:t>
            </a:r>
            <a:r>
              <a:rPr kumimoji="0" lang="en-US" sz="4800" b="0" i="0" u="none" strike="noStrike" kern="1200" cap="none" spc="0" normalizeH="0" noProof="0" dirty="0" smtClean="0">
                <a:ln>
                  <a:noFill/>
                </a:ln>
                <a:solidFill>
                  <a:schemeClr val="tx1">
                    <a:lumMod val="85000"/>
                    <a:lumOff val="15000"/>
                  </a:schemeClr>
                </a:solidFill>
                <a:effectLst/>
                <a:uLnTx/>
                <a:uFillTx/>
                <a:latin typeface="Verdana" pitchFamily="34" charset="0"/>
              </a:rPr>
              <a:t> BS; Kerry </a:t>
            </a:r>
            <a:r>
              <a:rPr kumimoji="0" lang="en-US" sz="4800" b="0" i="0" u="none" strike="noStrike" kern="1200" cap="none" spc="0" normalizeH="0" noProof="0" dirty="0" err="1" smtClean="0">
                <a:ln>
                  <a:noFill/>
                </a:ln>
                <a:solidFill>
                  <a:schemeClr val="tx1">
                    <a:lumMod val="85000"/>
                    <a:lumOff val="15000"/>
                  </a:schemeClr>
                </a:solidFill>
                <a:effectLst/>
                <a:uLnTx/>
                <a:uFillTx/>
                <a:latin typeface="Verdana" pitchFamily="34" charset="0"/>
              </a:rPr>
              <a:t>Leedom</a:t>
            </a:r>
            <a:r>
              <a:rPr kumimoji="0" lang="en-US" sz="4800" b="0" i="0" u="none" strike="noStrike" kern="1200" cap="none" spc="0" normalizeH="0" noProof="0" dirty="0" smtClean="0">
                <a:ln>
                  <a:noFill/>
                </a:ln>
                <a:solidFill>
                  <a:schemeClr val="tx1">
                    <a:lumMod val="85000"/>
                    <a:lumOff val="15000"/>
                  </a:schemeClr>
                </a:solidFill>
                <a:effectLst/>
                <a:uLnTx/>
                <a:uFillTx/>
                <a:latin typeface="Verdana" pitchFamily="34" charset="0"/>
              </a:rPr>
              <a:t> Larson, DVM, </a:t>
            </a:r>
            <a:r>
              <a:rPr lang="en-US" sz="4800" dirty="0" smtClean="0">
                <a:solidFill>
                  <a:schemeClr val="tx1">
                    <a:lumMod val="85000"/>
                    <a:lumOff val="15000"/>
                  </a:schemeClr>
                </a:solidFill>
                <a:latin typeface="Verdana" pitchFamily="34" charset="0"/>
              </a:rPr>
              <a:t>MPH, PhD, DACVPM;</a:t>
            </a:r>
          </a:p>
          <a:p>
            <a:pPr>
              <a:lnSpc>
                <a:spcPct val="170000"/>
              </a:lnSpc>
              <a:buClr>
                <a:srgbClr val="F47D5A"/>
              </a:buClr>
              <a:buSzPct val="100000"/>
              <a:defRPr/>
            </a:pP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a:t>
            </a: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a:t>
            </a:r>
            <a:r>
              <a:rPr lang="en-US" sz="4800" dirty="0">
                <a:solidFill>
                  <a:schemeClr val="tx1">
                    <a:lumMod val="85000"/>
                    <a:lumOff val="15000"/>
                  </a:schemeClr>
                </a:solidFill>
                <a:latin typeface="Verdana" pitchFamily="34" charset="0"/>
              </a:rPr>
              <a:t>Glenda Dvorak, DVM, MPH, </a:t>
            </a:r>
            <a:r>
              <a:rPr lang="en-US" sz="4800" dirty="0" smtClean="0">
                <a:solidFill>
                  <a:schemeClr val="tx1">
                    <a:lumMod val="85000"/>
                    <a:lumOff val="15000"/>
                  </a:schemeClr>
                </a:solidFill>
                <a:latin typeface="Verdana" pitchFamily="34" charset="0"/>
              </a:rPr>
              <a:t>DACVPM; Janice Mogan, DVM  </a:t>
            </a:r>
            <a:endParaRPr lang="en-US" sz="4800" dirty="0">
              <a:solidFill>
                <a:schemeClr val="tx1">
                  <a:lumMod val="85000"/>
                  <a:lumOff val="15000"/>
                </a:schemeClr>
              </a:solidFill>
              <a:latin typeface="Verdana" pitchFamily="34" charset="0"/>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lang="en-US" sz="4800" dirty="0">
              <a:solidFill>
                <a:schemeClr val="tx1">
                  <a:lumMod val="85000"/>
                  <a:lumOff val="15000"/>
                </a:schemeClr>
              </a:solidFill>
              <a:latin typeface="Verdana" pitchFamily="34" charset="0"/>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5265940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Roles and Responsibilities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2044257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APHIS Directive 6800.1: </a:t>
            </a:r>
          </a:p>
          <a:p>
            <a:pPr lvl="1"/>
            <a:r>
              <a:rPr lang="en-US" sz="1900" i="1" dirty="0"/>
              <a:t>Ensuring the Protection of Employees Involved in </a:t>
            </a:r>
            <a:r>
              <a:rPr lang="en-US" sz="1900" i="1" dirty="0" smtClean="0"/>
              <a:t/>
            </a:r>
            <a:br>
              <a:rPr lang="en-US" sz="1900" i="1" dirty="0" smtClean="0"/>
            </a:br>
            <a:r>
              <a:rPr lang="en-US" sz="1900" i="1" dirty="0" smtClean="0"/>
              <a:t>Highly </a:t>
            </a:r>
            <a:r>
              <a:rPr lang="en-US" sz="1900" i="1" dirty="0"/>
              <a:t>Pathogenic Avian Influenza Control and </a:t>
            </a:r>
            <a:r>
              <a:rPr lang="en-US" sz="1900" i="1" dirty="0" smtClean="0"/>
              <a:t/>
            </a:r>
            <a:br>
              <a:rPr lang="en-US" sz="1900" i="1" dirty="0" smtClean="0"/>
            </a:br>
            <a:r>
              <a:rPr lang="en-US" sz="1900" i="1" dirty="0" smtClean="0"/>
              <a:t>Eradication </a:t>
            </a:r>
            <a:r>
              <a:rPr lang="en-US" sz="1900" i="1" dirty="0"/>
              <a:t>Activities</a:t>
            </a:r>
          </a:p>
          <a:p>
            <a:r>
              <a:rPr lang="en-US" dirty="0" smtClean="0"/>
              <a:t>Occupational Safety and Health Act </a:t>
            </a:r>
            <a:br>
              <a:rPr lang="en-US" dirty="0" smtClean="0"/>
            </a:br>
            <a:r>
              <a:rPr lang="en-US" dirty="0" smtClean="0"/>
              <a:t>of 1970</a:t>
            </a:r>
          </a:p>
          <a:p>
            <a:pPr lvl="1"/>
            <a:r>
              <a:rPr lang="en-US" dirty="0" smtClean="0"/>
              <a:t>Employment and place of employment</a:t>
            </a:r>
          </a:p>
          <a:p>
            <a:pPr lvl="1"/>
            <a:r>
              <a:rPr lang="en-US" dirty="0" smtClean="0"/>
              <a:t>Free from recognized hazards that may cause or are likely to cause death or serious physical harm</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Statutory Authority</a:t>
            </a:r>
            <a:endParaRPr lang="en-US" dirty="0"/>
          </a:p>
        </p:txBody>
      </p:sp>
    </p:spTree>
    <p:extLst>
      <p:ext uri="{BB962C8B-B14F-4D97-AF65-F5344CB8AC3E}">
        <p14:creationId xmlns:p14="http://schemas.microsoft.com/office/powerpoint/2010/main" val="2830166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Incident Commander</a:t>
            </a:r>
          </a:p>
          <a:p>
            <a:pPr lvl="1"/>
            <a:r>
              <a:rPr lang="en-US" dirty="0" smtClean="0"/>
              <a:t>Overall management</a:t>
            </a:r>
          </a:p>
          <a:p>
            <a:r>
              <a:rPr lang="en-US" dirty="0" smtClean="0"/>
              <a:t>Safety Officer</a:t>
            </a:r>
          </a:p>
          <a:p>
            <a:pPr lvl="1"/>
            <a:r>
              <a:rPr lang="en-US" dirty="0" smtClean="0"/>
              <a:t>Identify hazards</a:t>
            </a:r>
          </a:p>
          <a:p>
            <a:pPr lvl="1"/>
            <a:r>
              <a:rPr lang="en-US" dirty="0" smtClean="0"/>
              <a:t>Establish safe </a:t>
            </a:r>
            <a:br>
              <a:rPr lang="en-US" dirty="0" smtClean="0"/>
            </a:br>
            <a:r>
              <a:rPr lang="en-US" dirty="0" smtClean="0"/>
              <a:t>work procedures</a:t>
            </a:r>
          </a:p>
          <a:p>
            <a:pPr lvl="1"/>
            <a:r>
              <a:rPr lang="en-US" dirty="0" smtClean="0"/>
              <a:t>Communicate health</a:t>
            </a:r>
            <a:br>
              <a:rPr lang="en-US" dirty="0" smtClean="0"/>
            </a:br>
            <a:r>
              <a:rPr lang="en-US" dirty="0" smtClean="0"/>
              <a:t>and safety information</a:t>
            </a:r>
          </a:p>
          <a:p>
            <a:pPr lvl="1"/>
            <a:r>
              <a:rPr lang="en-US" dirty="0" smtClean="0"/>
              <a:t>Has authority to issue immediate stop work order to halt unsafe activities</a:t>
            </a:r>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 name="Title 1"/>
          <p:cNvSpPr>
            <a:spLocks noGrp="1"/>
          </p:cNvSpPr>
          <p:nvPr>
            <p:ph type="title"/>
          </p:nvPr>
        </p:nvSpPr>
        <p:spPr/>
        <p:txBody>
          <a:bodyPr>
            <a:normAutofit/>
          </a:bodyPr>
          <a:lstStyle/>
          <a:p>
            <a:r>
              <a:rPr lang="en-US" dirty="0" smtClean="0"/>
              <a:t>Incident Command System</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24" t="8740" r="4058" b="9332"/>
          <a:stretch/>
        </p:blipFill>
        <p:spPr bwMode="auto">
          <a:xfrm>
            <a:off x="5461686" y="1905000"/>
            <a:ext cx="3089190" cy="26670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22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Awareness of your</a:t>
            </a:r>
            <a:br>
              <a:rPr lang="en-US" dirty="0" smtClean="0"/>
            </a:br>
            <a:r>
              <a:rPr lang="en-US" dirty="0" smtClean="0"/>
              <a:t>health status and physical limits</a:t>
            </a:r>
          </a:p>
          <a:p>
            <a:r>
              <a:rPr lang="en-US" dirty="0" smtClean="0"/>
              <a:t>Follow safe work procedures</a:t>
            </a:r>
          </a:p>
          <a:p>
            <a:r>
              <a:rPr lang="en-US" dirty="0" smtClean="0"/>
              <a:t>Correctly use Personal Protective Equipment (PPE)</a:t>
            </a:r>
          </a:p>
          <a:p>
            <a:r>
              <a:rPr lang="en-US" dirty="0" smtClean="0"/>
              <a:t>Report unsafe actions and conditions</a:t>
            </a:r>
          </a:p>
          <a:p>
            <a:r>
              <a:rPr lang="en-US" dirty="0" smtClean="0"/>
              <a:t>Report all injuries to supervisors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Worker Responsibilities</a:t>
            </a:r>
            <a:endParaRPr lang="en-US" dirty="0"/>
          </a:p>
        </p:txBody>
      </p:sp>
    </p:spTree>
    <p:extLst>
      <p:ext uri="{BB962C8B-B14F-4D97-AF65-F5344CB8AC3E}">
        <p14:creationId xmlns:p14="http://schemas.microsoft.com/office/powerpoint/2010/main" val="359829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Pre-Deployment</a:t>
            </a:r>
            <a:br>
              <a:rPr lang="en-US" dirty="0" smtClean="0"/>
            </a:br>
            <a:r>
              <a:rPr lang="en-US" dirty="0" smtClean="0"/>
              <a:t>Preparation</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313469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Physical Exam</a:t>
            </a:r>
          </a:p>
          <a:p>
            <a:r>
              <a:rPr lang="en-US" dirty="0" smtClean="0"/>
              <a:t>Vaccinations</a:t>
            </a:r>
          </a:p>
          <a:p>
            <a:pPr lvl="1"/>
            <a:r>
              <a:rPr lang="en-US" dirty="0" smtClean="0"/>
              <a:t>Rabies</a:t>
            </a:r>
          </a:p>
          <a:p>
            <a:pPr lvl="1"/>
            <a:r>
              <a:rPr lang="en-US" dirty="0" smtClean="0"/>
              <a:t>Influenza</a:t>
            </a:r>
          </a:p>
          <a:p>
            <a:pPr lvl="1"/>
            <a:r>
              <a:rPr lang="en-US" dirty="0" smtClean="0"/>
              <a:t>Tetanus/diphtheria</a:t>
            </a:r>
          </a:p>
          <a:p>
            <a:pPr lvl="1"/>
            <a:r>
              <a:rPr lang="en-US" dirty="0" smtClean="0"/>
              <a:t>Pneumococcal</a:t>
            </a:r>
          </a:p>
          <a:p>
            <a:r>
              <a:rPr lang="en-US" dirty="0" smtClean="0"/>
              <a:t>Chronic disease</a:t>
            </a:r>
          </a:p>
          <a:p>
            <a:r>
              <a:rPr lang="en-US" dirty="0" smtClean="0"/>
              <a:t>Pregnancy</a:t>
            </a:r>
          </a:p>
          <a:p>
            <a:r>
              <a:rPr lang="en-US" dirty="0" smtClean="0"/>
              <a:t>Medications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Personal Health</a:t>
            </a:r>
            <a:endParaRPr lang="en-US" dirty="0"/>
          </a:p>
        </p:txBody>
      </p:sp>
      <p:pic>
        <p:nvPicPr>
          <p:cNvPr id="7" name="Picture 102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899" b="5190"/>
          <a:stretch/>
        </p:blipFill>
        <p:spPr bwMode="auto">
          <a:xfrm>
            <a:off x="5486400" y="1828800"/>
            <a:ext cx="3125788" cy="3155576"/>
          </a:xfrm>
          <a:prstGeom prst="rect">
            <a:avLst/>
          </a:prstGeom>
          <a:noFill/>
          <a:ln w="38100">
            <a:solidFill>
              <a:srgbClr val="17375E"/>
            </a:solidFill>
            <a:miter lim="800000"/>
            <a:headEnd/>
            <a:tailEnd/>
          </a:ln>
        </p:spPr>
      </p:pic>
    </p:spTree>
    <p:extLst>
      <p:ext uri="{BB962C8B-B14F-4D97-AF65-F5344CB8AC3E}">
        <p14:creationId xmlns:p14="http://schemas.microsoft.com/office/powerpoint/2010/main" val="189151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Incident Command System Training</a:t>
            </a:r>
          </a:p>
          <a:p>
            <a:r>
              <a:rPr lang="en-US" dirty="0" smtClean="0"/>
              <a:t>USDA APHIS Emergency Deployment Generic Health and Safety Plan (HASP)</a:t>
            </a:r>
          </a:p>
          <a:p>
            <a:pPr lvl="2"/>
            <a:r>
              <a:rPr lang="en-US" sz="1800" dirty="0" smtClean="0">
                <a:hlinkClick r:id="rId3"/>
              </a:rPr>
              <a:t>http</a:t>
            </a:r>
            <a:r>
              <a:rPr lang="en-US" sz="1800" dirty="0">
                <a:hlinkClick r:id="rId3"/>
              </a:rPr>
              <a:t>://www.aphis.usda.gov/emergency_response/hasp</a:t>
            </a:r>
            <a:r>
              <a:rPr lang="en-US" sz="1800" dirty="0" smtClean="0">
                <a:hlinkClick r:id="rId3"/>
              </a:rPr>
              <a:t>/</a:t>
            </a:r>
            <a:br>
              <a:rPr lang="en-US" sz="1800" dirty="0" smtClean="0">
                <a:hlinkClick r:id="rId3"/>
              </a:rPr>
            </a:br>
            <a:r>
              <a:rPr lang="en-US" sz="1800" dirty="0" smtClean="0">
                <a:hlinkClick r:id="rId3"/>
              </a:rPr>
              <a:t>health_safety_hs_training.shtml</a:t>
            </a:r>
            <a:endParaRPr lang="en-US" sz="1800" dirty="0"/>
          </a:p>
          <a:p>
            <a:r>
              <a:rPr lang="en-US" dirty="0" smtClean="0"/>
              <a:t>OSHA - HAZWOPER Training</a:t>
            </a:r>
          </a:p>
          <a:p>
            <a:pPr lvl="1"/>
            <a:r>
              <a:rPr lang="en-US" u="sng" dirty="0" smtClean="0"/>
              <a:t>HAZ</a:t>
            </a:r>
            <a:r>
              <a:rPr lang="en-US" dirty="0" smtClean="0"/>
              <a:t>ardous </a:t>
            </a:r>
            <a:r>
              <a:rPr lang="en-US" u="sng" dirty="0" smtClean="0"/>
              <a:t>W</a:t>
            </a:r>
            <a:r>
              <a:rPr lang="en-US" dirty="0" smtClean="0"/>
              <a:t>aste </a:t>
            </a:r>
            <a:r>
              <a:rPr lang="en-US" u="sng" dirty="0" smtClean="0"/>
              <a:t>OP</a:t>
            </a:r>
            <a:r>
              <a:rPr lang="en-US" dirty="0" smtClean="0"/>
              <a:t>erations and </a:t>
            </a:r>
            <a:r>
              <a:rPr lang="en-US" u="sng" dirty="0" smtClean="0"/>
              <a:t>E</a:t>
            </a:r>
            <a:r>
              <a:rPr lang="en-US" dirty="0" smtClean="0"/>
              <a:t>mergency </a:t>
            </a:r>
            <a:r>
              <a:rPr lang="en-US" u="sng" dirty="0" smtClean="0"/>
              <a:t>R</a:t>
            </a:r>
            <a:r>
              <a:rPr lang="en-US" dirty="0" smtClean="0"/>
              <a:t>esponse</a:t>
            </a:r>
          </a:p>
          <a:p>
            <a:pPr lvl="1"/>
            <a:r>
              <a:rPr lang="en-US" dirty="0" smtClean="0"/>
              <a:t>Training level based on duties and functions</a:t>
            </a:r>
          </a:p>
          <a:p>
            <a:r>
              <a:rPr lang="en-US" dirty="0" smtClean="0"/>
              <a:t>Additional training</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Training</a:t>
            </a:r>
            <a:endParaRPr lang="en-US" dirty="0"/>
          </a:p>
        </p:txBody>
      </p:sp>
    </p:spTree>
    <p:extLst>
      <p:ext uri="{BB962C8B-B14F-4D97-AF65-F5344CB8AC3E}">
        <p14:creationId xmlns:p14="http://schemas.microsoft.com/office/powerpoint/2010/main" val="44791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2450</TotalTime>
  <Words>3731</Words>
  <Application>Microsoft Office PowerPoint</Application>
  <PresentationFormat>On-screen Show (4:3)</PresentationFormat>
  <Paragraphs>316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FAD PReP PPT Template 2011-10</vt:lpstr>
      <vt:lpstr>Health and Safety</vt:lpstr>
      <vt:lpstr>This Presentation</vt:lpstr>
      <vt:lpstr>Roles and Responsibilities</vt:lpstr>
      <vt:lpstr>Statutory Authority</vt:lpstr>
      <vt:lpstr>Incident Command System</vt:lpstr>
      <vt:lpstr>Worker Responsibilities</vt:lpstr>
      <vt:lpstr>Pre-Deployment Preparation</vt:lpstr>
      <vt:lpstr>Personal Health</vt:lpstr>
      <vt:lpstr>Training</vt:lpstr>
      <vt:lpstr>Health and Safety Briefing</vt:lpstr>
      <vt:lpstr>Hazards During Deployment</vt:lpstr>
      <vt:lpstr>Work Settings/Shifts</vt:lpstr>
      <vt:lpstr>Physical Hazards</vt:lpstr>
      <vt:lpstr>Environmental Hazards</vt:lpstr>
      <vt:lpstr>Psychological Hazards</vt:lpstr>
      <vt:lpstr>Responder Security  and Safety</vt:lpstr>
      <vt:lpstr>Site Security and Safety</vt:lpstr>
      <vt:lpstr>Responder Safety</vt:lpstr>
      <vt:lpstr>Contingency Plans</vt:lpstr>
      <vt:lpstr>Incident Reporting</vt:lpstr>
      <vt:lpstr>Incident Reporting </vt:lpstr>
      <vt:lpstr>Workers’ Compensation</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creator>CFSPH-Dawn Bailey;kleedom@mail.iastate.edu</dc:creator>
  <cp:keywords>FAD PReP/NAHEMS</cp:keywords>
  <cp:lastModifiedBy>Lang, Melissa</cp:lastModifiedBy>
  <cp:revision>103</cp:revision>
  <cp:lastPrinted>2011-10-03T19:11:56Z</cp:lastPrinted>
  <dcterms:created xsi:type="dcterms:W3CDTF">2011-07-25T22:08:27Z</dcterms:created>
  <dcterms:modified xsi:type="dcterms:W3CDTF">2013-11-25T15:00:31Z</dcterms:modified>
  <cp:category>FAD PReP/NAHEMS</cp:category>
</cp:coreProperties>
</file>