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9"/>
  </p:notesMasterIdLst>
  <p:sldIdLst>
    <p:sldId id="257" r:id="rId2"/>
    <p:sldId id="297" r:id="rId3"/>
    <p:sldId id="269" r:id="rId4"/>
    <p:sldId id="268" r:id="rId5"/>
    <p:sldId id="270"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93" r:id="rId19"/>
    <p:sldId id="286" r:id="rId20"/>
    <p:sldId id="287" r:id="rId21"/>
    <p:sldId id="288" r:id="rId22"/>
    <p:sldId id="289" r:id="rId23"/>
    <p:sldId id="290" r:id="rId24"/>
    <p:sldId id="291" r:id="rId25"/>
    <p:sldId id="298" r:id="rId26"/>
    <p:sldId id="299"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601" autoAdjust="0"/>
  </p:normalViewPr>
  <p:slideViewPr>
    <p:cSldViewPr>
      <p:cViewPr>
        <p:scale>
          <a:sx n="50" d="100"/>
          <a:sy n="50" d="100"/>
        </p:scale>
        <p:origin x="-1901" y="-5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67365-09C9-4C02-8CD1-29E5EE9B1A53}" type="datetimeFigureOut">
              <a:rPr lang="en-US" smtClean="0"/>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ED30C-D63D-4ECE-8039-A0EBE34CF2A8}" type="slidenum">
              <a:rPr lang="en-US" smtClean="0"/>
              <a:t>‹#›</a:t>
            </a:fld>
            <a:endParaRPr lang="en-US"/>
          </a:p>
        </p:txBody>
      </p:sp>
    </p:spTree>
    <p:extLst>
      <p:ext uri="{BB962C8B-B14F-4D97-AF65-F5344CB8AC3E}">
        <p14:creationId xmlns:p14="http://schemas.microsoft.com/office/powerpoint/2010/main" val="119339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phis.usda.gov/traceabil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An animal health</a:t>
            </a:r>
            <a:r>
              <a:rPr lang="en-US" baseline="0" dirty="0" smtClean="0">
                <a:latin typeface="+mn-lt"/>
                <a:ea typeface="ＭＳ Ｐゴシック" charset="-128"/>
                <a:cs typeface="ＭＳ Ｐゴシック" charset="-128"/>
              </a:rPr>
              <a:t> emergency </a:t>
            </a:r>
            <a:r>
              <a:rPr lang="en-US" dirty="0" smtClean="0"/>
              <a:t>could have a detrimental effect on the nation's agriculture, food supply, and economy. Veterinary responders, animal health technicians, and other trained personnel may assist with surveillance, epidemiology, and tracing activities. In order to perform these job duties, a broad understanding of surveillance and epidemiological concepts is required</a:t>
            </a:r>
            <a:r>
              <a:rPr lang="en-US" dirty="0"/>
              <a:t>. </a:t>
            </a:r>
            <a:r>
              <a:rPr lang="en-US" dirty="0" smtClean="0"/>
              <a:t>Tracing the spread</a:t>
            </a:r>
            <a:r>
              <a:rPr lang="en-US" baseline="0" dirty="0" smtClean="0"/>
              <a:t> of disease into populations of animals, and tracing exposure and potential spread out of populations is critical to disease control. </a:t>
            </a:r>
            <a:r>
              <a:rPr lang="en-US" dirty="0" smtClean="0"/>
              <a:t>This presentation</a:t>
            </a:r>
            <a:r>
              <a:rPr lang="en-US" baseline="0" dirty="0" smtClean="0"/>
              <a:t> reviews tracing concepts. </a:t>
            </a:r>
            <a:r>
              <a:rPr lang="en-US" dirty="0" smtClean="0"/>
              <a:t>Additional </a:t>
            </a:r>
            <a:r>
              <a:rPr lang="en-US" dirty="0"/>
              <a:t>operational procedures for disease control and eradication (e.g., biosecurity, cleaning and disinfection, and quarantine and movement control, etc.) </a:t>
            </a:r>
            <a:r>
              <a:rPr lang="en-US" dirty="0" smtClean="0"/>
              <a:t>are also briefly </a:t>
            </a:r>
            <a:r>
              <a:rPr lang="en-US" dirty="0"/>
              <a:t>covered.</a:t>
            </a:r>
            <a:r>
              <a:rPr lang="en-US" dirty="0" smtClean="0"/>
              <a:t>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a:t>
            </a:r>
            <a:r>
              <a:rPr lang="en-US" i="1" dirty="0" smtClean="0">
                <a:latin typeface="+mn-lt"/>
                <a:ea typeface="ＭＳ Ｐゴシック" charset="-128"/>
                <a:cs typeface="ＭＳ Ｐゴシック" charset="-128"/>
              </a:rPr>
              <a:t>Foreign Animal Disease Preparedness and Response (FAD PReP)/National Animal Health Emergency Management System (NAHEMS) Guidelines: S</a:t>
            </a:r>
            <a:r>
              <a:rPr lang="en-US" i="1" dirty="0" smtClean="0">
                <a:latin typeface="+mn-lt"/>
              </a:rPr>
              <a:t>urveillance, Epidemiology, and Tracing (2014)</a:t>
            </a:r>
            <a:r>
              <a:rPr lang="en-US" i="0" dirty="0" smtClean="0">
                <a:latin typeface="+mn-lt"/>
              </a:rPr>
              <a:t>.</a:t>
            </a:r>
            <a:r>
              <a:rPr lang="en-US" i="0" baseline="0" dirty="0" smtClean="0">
                <a:latin typeface="+mn-lt"/>
                <a:ea typeface="ＭＳ Ｐゴシック" charset="-128"/>
              </a:rPr>
              <a:t>]</a:t>
            </a:r>
            <a:endParaRPr lang="en-US" i="0" dirty="0" smtClean="0">
              <a:latin typeface="+mn-lt"/>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a:t>
            </a:fld>
            <a:endParaRPr lang="en-US" dirty="0">
              <a:solidFill>
                <a:prstClr val="black"/>
              </a:solidFill>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dirty="0" smtClean="0">
                <a:solidFill>
                  <a:prstClr val="black"/>
                </a:solidFill>
              </a:rPr>
              <a:t>2011</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USDA APHIS and CFSPH</a:t>
            </a: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Records from livestock dealers or auction markets may provide information on animals' movements before and after a sales transaction. The type, format, and quality of these records may be highly variable.</a:t>
            </a:r>
            <a:r>
              <a:rPr lang="en-US" baseline="0" dirty="0" smtClean="0"/>
              <a:t> </a:t>
            </a:r>
          </a:p>
          <a:p>
            <a:r>
              <a:rPr lang="en-US" b="1" dirty="0" smtClean="0"/>
              <a:t>Auction/market records</a:t>
            </a:r>
            <a:r>
              <a:rPr lang="en-US" b="0" baseline="0" dirty="0" smtClean="0"/>
              <a:t> are </a:t>
            </a:r>
            <a:r>
              <a:rPr lang="en-US" dirty="0" smtClean="0"/>
              <a:t>maintained by commission firms, dealers, inspectors, and veterinarians, and often contain information on animal movements. The accessibility and quality of the data varies widely. Additionally, asking personnel employed by the market facility for information on their movements and contacts with other animals from the time they came into contact with the infectious agent may aid in the tracing process</a:t>
            </a:r>
            <a:r>
              <a:rPr lang="en-US" smtClean="0"/>
              <a:t>.</a:t>
            </a:r>
            <a:r>
              <a:rPr lang="en-US" baseline="0" smtClean="0"/>
              <a:t> </a:t>
            </a:r>
          </a:p>
          <a:p>
            <a:r>
              <a:rPr lang="en-US" b="1" smtClean="0"/>
              <a:t>Market </a:t>
            </a:r>
            <a:r>
              <a:rPr lang="en-US" b="1" dirty="0" smtClean="0"/>
              <a:t>test charts/records</a:t>
            </a:r>
            <a:r>
              <a:rPr lang="en-US" b="0" baseline="0" dirty="0" smtClean="0"/>
              <a:t> </a:t>
            </a:r>
            <a:r>
              <a:rPr lang="en-US" dirty="0" smtClean="0"/>
              <a:t>refers to official charts or forms used to record official testing data for program diseases. Information on animals that undergo testing for USDA program diseases such as brucellosis and tuberculosis is recorded on test charts. These records may contain information such as animal identification, owner, and origin and destination, which can be used to trace animal movements.</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10</a:t>
            </a:fld>
            <a:endParaRPr lang="en-US"/>
          </a:p>
        </p:txBody>
      </p:sp>
    </p:spTree>
    <p:extLst>
      <p:ext uri="{BB962C8B-B14F-4D97-AF65-F5344CB8AC3E}">
        <p14:creationId xmlns:p14="http://schemas.microsoft.com/office/powerpoint/2010/main" val="163412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manifest or bill of lading must accompany all livestock shipments and is carried by the livestock transporter. These documents usually include information about the number and type of livestock on board, and the shipment's origin and destination. Transportation firms may also maintain copies of these documents. In the event of an FAD outbreak, transportation enforcement officers may stop transport vehicles to verify compliance and can request to see the documentation. Owners transporting animals themselves to livestock markets or harvest facilities are often able to provide their own documentation of the animals on the owner/shipper statement. Documentation will be maintained at the market or harvest facility. [</a:t>
            </a:r>
            <a:r>
              <a:rPr lang="en-US" i="1" dirty="0" smtClean="0"/>
              <a:t>This photo illustrates livestock movement. A manifest of bill of lading must accompany all livestock shipments.</a:t>
            </a:r>
            <a:r>
              <a:rPr lang="en-US" dirty="0" smtClean="0"/>
              <a:t> </a:t>
            </a:r>
            <a:r>
              <a:rPr lang="en-US" i="1" dirty="0" smtClean="0"/>
              <a:t>Photo source: Renee' </a:t>
            </a:r>
            <a:r>
              <a:rPr lang="en-US" i="1" dirty="0" err="1" smtClean="0"/>
              <a:t>Dewell</a:t>
            </a:r>
            <a:r>
              <a:rPr lang="en-US" i="1" dirty="0" smtClean="0"/>
              <a:t>, Iowa State University]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11</a:t>
            </a:fld>
            <a:endParaRPr lang="en-US"/>
          </a:p>
        </p:txBody>
      </p:sp>
    </p:spTree>
    <p:extLst>
      <p:ext uri="{BB962C8B-B14F-4D97-AF65-F5344CB8AC3E}">
        <p14:creationId xmlns:p14="http://schemas.microsoft.com/office/powerpoint/2010/main" val="323739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Accredited veterinarians routinely write Certificates of Veterinary Inspection (CVI) to allow animals to move across state lines, within states, or to exhibitions. Health certificate information is available from the state of entry or destination.</a:t>
            </a:r>
            <a:r>
              <a:rPr lang="en-US" baseline="0" dirty="0" smtClean="0"/>
              <a:t> </a:t>
            </a:r>
            <a:r>
              <a:rPr lang="en-US" dirty="0" smtClean="0"/>
              <a:t>Properly completed health certificates are necessary to verify health status when inspecting, testing, and certifying animals for the purpose of controlling animal diseases and facilitating trade and travel. The information contained in CVIs documents the location of animals at the time of inspection. The usefulness of this information depends on how readily the CVI can be located. Some states' records are more automated than others. </a:t>
            </a:r>
            <a:r>
              <a:rPr lang="en-US" b="1" dirty="0" smtClean="0"/>
              <a:t>Federal health certificates</a:t>
            </a:r>
            <a:r>
              <a:rPr lang="en-US" b="1" baseline="0" dirty="0" smtClean="0"/>
              <a:t> </a:t>
            </a:r>
            <a:r>
              <a:rPr lang="en-US" b="0" baseline="0" dirty="0" smtClean="0"/>
              <a:t>are i</a:t>
            </a:r>
            <a:r>
              <a:rPr lang="en-US" b="0" dirty="0" smtClean="0"/>
              <a:t>ssued </a:t>
            </a:r>
            <a:r>
              <a:rPr lang="en-US" dirty="0" smtClean="0"/>
              <a:t>for international movement and referred to as International Health Certificates (IHC). (</a:t>
            </a:r>
            <a:r>
              <a:rPr lang="en-US" i="1" dirty="0" smtClean="0"/>
              <a:t>http://www.aphis.usda.gov/wps/portal/aphis/ourfocus/importexport</a:t>
            </a:r>
            <a:r>
              <a:rPr lang="en-US" dirty="0" smtClean="0"/>
              <a:t>)</a:t>
            </a:r>
            <a:r>
              <a:rPr lang="en-US" baseline="0" dirty="0" smtClean="0"/>
              <a:t> </a:t>
            </a:r>
            <a:r>
              <a:rPr lang="en-US" b="1" dirty="0" smtClean="0"/>
              <a:t>State health certificates</a:t>
            </a:r>
            <a:r>
              <a:rPr lang="en-US" b="1" baseline="0" dirty="0" smtClean="0"/>
              <a:t> </a:t>
            </a:r>
            <a:r>
              <a:rPr lang="en-US" b="0" baseline="0" dirty="0" smtClean="0"/>
              <a:t>are issued </a:t>
            </a:r>
            <a:r>
              <a:rPr lang="en-US" b="0" dirty="0" smtClean="0"/>
              <a:t>for </a:t>
            </a:r>
            <a:r>
              <a:rPr lang="en-US" dirty="0" smtClean="0"/>
              <a:t>interstate and some intrastate movement and referred to as Certificates of Veterinary Inspection (CVI). Individual State CVIs are available from the office of the State Animal Health Official. [</a:t>
            </a:r>
            <a:r>
              <a:rPr lang="en-US" i="1" dirty="0" smtClean="0"/>
              <a:t>This photo depicts a USDA employee endorsing a federal health certificate.</a:t>
            </a:r>
            <a:r>
              <a:rPr lang="en-US" i="1" baseline="0" dirty="0" smtClean="0"/>
              <a:t> </a:t>
            </a:r>
            <a:r>
              <a:rPr lang="en-US" i="1" dirty="0" smtClean="0"/>
              <a:t>Photo source: </a:t>
            </a:r>
            <a:r>
              <a:rPr lang="en-US" i="1" dirty="0" err="1" smtClean="0"/>
              <a:t>Dani</a:t>
            </a:r>
            <a:r>
              <a:rPr lang="en-US" i="1" dirty="0" smtClean="0"/>
              <a:t> </a:t>
            </a:r>
            <a:r>
              <a:rPr lang="en-US" i="1" dirty="0" err="1" smtClean="0"/>
              <a:t>Ausen</a:t>
            </a:r>
            <a:r>
              <a:rPr lang="en-US" i="1" dirty="0" smtClean="0"/>
              <a:t>, Iowa State University ]</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12</a:t>
            </a:fld>
            <a:endParaRPr lang="en-US"/>
          </a:p>
        </p:txBody>
      </p:sp>
    </p:spTree>
    <p:extLst>
      <p:ext uri="{BB962C8B-B14F-4D97-AF65-F5344CB8AC3E}">
        <p14:creationId xmlns:p14="http://schemas.microsoft.com/office/powerpoint/2010/main" val="2161421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animals imported into the United States must have a valid permit. VS Form 17-129, Application for Import or In Transit Permit must be completed. Alternatively, APHIS' </a:t>
            </a:r>
            <a:r>
              <a:rPr lang="en-US" dirty="0" err="1" smtClean="0"/>
              <a:t>ePermits</a:t>
            </a:r>
            <a:r>
              <a:rPr lang="en-US" dirty="0" smtClean="0"/>
              <a:t> system may be utilized. Information documented on the permit includes the country from which the animal is to be shipped; description of the animal(s) (number, breed, species, sex, age, identification, etc.); planned route of travel; planned shipping and arrival dates; and port of entry. Individual states also have animal import systems.</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13</a:t>
            </a:fld>
            <a:endParaRPr lang="en-US"/>
          </a:p>
        </p:txBody>
      </p:sp>
    </p:spTree>
    <p:extLst>
      <p:ext uri="{BB962C8B-B14F-4D97-AF65-F5344CB8AC3E}">
        <p14:creationId xmlns:p14="http://schemas.microsoft.com/office/powerpoint/2010/main" val="255271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Livestock owners register personalized bands and apply</a:t>
            </a:r>
            <a:r>
              <a:rPr lang="en-US" baseline="0" dirty="0" smtClean="0"/>
              <a:t> them to livestock, such as cattle, to identify ownership. </a:t>
            </a:r>
            <a:r>
              <a:rPr lang="en-US" dirty="0" smtClean="0"/>
              <a:t>Some states, especially those in the western United States, require cattle and horses moving from one location to another to have a visual brand inspection. Ownership and transfer of ownership must also be documented. Documents generated from this inspection are generally maintained by the State's brand inspection authority. These documents, coupled with laws that facilitate registering specific brands, can be used to trace groups of cattle moving from one location to another. However, a brand is not a form of individual animal identification. [</a:t>
            </a:r>
            <a:r>
              <a:rPr lang="en-US" i="1" dirty="0" smtClean="0"/>
              <a:t>This photo shows a brand on a bovine. Brands are used to identify groups of cattle but are not individual forms of identification.</a:t>
            </a:r>
            <a:r>
              <a:rPr lang="en-US" dirty="0" smtClean="0"/>
              <a:t> </a:t>
            </a:r>
            <a:r>
              <a:rPr lang="en-US" i="1" dirty="0" smtClean="0"/>
              <a:t>Photo source: Beth Carlson, North Dakota Department of Agriculture]</a:t>
            </a:r>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14</a:t>
            </a:fld>
            <a:endParaRPr lang="en-US"/>
          </a:p>
        </p:txBody>
      </p:sp>
    </p:spTree>
    <p:extLst>
      <p:ext uri="{BB962C8B-B14F-4D97-AF65-F5344CB8AC3E}">
        <p14:creationId xmlns:p14="http://schemas.microsoft.com/office/powerpoint/2010/main" val="3493707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Backtags</a:t>
            </a:r>
            <a:r>
              <a:rPr lang="en-US" b="1" dirty="0" smtClean="0"/>
              <a:t>:</a:t>
            </a:r>
            <a:r>
              <a:rPr lang="en-US" dirty="0" smtClean="0"/>
              <a:t> </a:t>
            </a:r>
            <a:r>
              <a:rPr lang="en-US" dirty="0" err="1" smtClean="0"/>
              <a:t>Backtags</a:t>
            </a:r>
            <a:r>
              <a:rPr lang="en-US" dirty="0" smtClean="0"/>
              <a:t> are a temporary form of animal identification. They are applied with glue to identify animals moving through a livestock dealer or auction market. Records kept by the livestock dealer or auction market may provide information about the animal's consignor/seller and consignee/buyer. The type, format, and quality of dealer/market records may vary.</a:t>
            </a:r>
            <a:r>
              <a:rPr lang="en-US" baseline="0" dirty="0" smtClean="0"/>
              <a:t> </a:t>
            </a:r>
            <a:r>
              <a:rPr lang="en-US" b="1" dirty="0" err="1" smtClean="0"/>
              <a:t>Eartags</a:t>
            </a:r>
            <a:r>
              <a:rPr lang="en-US" b="1" dirty="0" smtClean="0"/>
              <a:t>:</a:t>
            </a:r>
            <a:r>
              <a:rPr lang="en-US" dirty="0" smtClean="0"/>
              <a:t> Official </a:t>
            </a:r>
            <a:r>
              <a:rPr lang="en-US" dirty="0" err="1" smtClean="0"/>
              <a:t>eartags</a:t>
            </a:r>
            <a:r>
              <a:rPr lang="en-US" dirty="0" smtClean="0"/>
              <a:t> may be used to identify individual animals. Breeding age cattle are generally identified with </a:t>
            </a:r>
            <a:r>
              <a:rPr lang="en-US" dirty="0" err="1" smtClean="0"/>
              <a:t>eartags</a:t>
            </a:r>
            <a:r>
              <a:rPr lang="en-US" dirty="0" smtClean="0"/>
              <a:t>; however, feeder cattle may not be required to be identified by individual </a:t>
            </a:r>
            <a:r>
              <a:rPr lang="en-US" dirty="0" err="1" smtClean="0"/>
              <a:t>eartags</a:t>
            </a:r>
            <a:r>
              <a:rPr lang="en-US" dirty="0" smtClean="0"/>
              <a:t>. There are a variety of different types of </a:t>
            </a:r>
            <a:r>
              <a:rPr lang="en-US" dirty="0" err="1" smtClean="0"/>
              <a:t>eartags</a:t>
            </a:r>
            <a:r>
              <a:rPr lang="en-US" dirty="0" smtClean="0"/>
              <a:t>. The simplest </a:t>
            </a:r>
            <a:r>
              <a:rPr lang="en-US" dirty="0" err="1" smtClean="0"/>
              <a:t>eartags</a:t>
            </a:r>
            <a:r>
              <a:rPr lang="en-US" dirty="0" smtClean="0"/>
              <a:t> are for visual inspection only (e.g., panel type </a:t>
            </a:r>
            <a:r>
              <a:rPr lang="en-US" dirty="0" err="1" smtClean="0"/>
              <a:t>eartag</a:t>
            </a:r>
            <a:r>
              <a:rPr lang="en-US" dirty="0" smtClean="0"/>
              <a:t>; see photo). Electronic </a:t>
            </a:r>
            <a:r>
              <a:rPr lang="en-US" dirty="0" err="1" smtClean="0"/>
              <a:t>eartags</a:t>
            </a:r>
            <a:r>
              <a:rPr lang="en-US" dirty="0" smtClean="0"/>
              <a:t> can</a:t>
            </a:r>
            <a:r>
              <a:rPr lang="en-US" baseline="0" dirty="0" smtClean="0"/>
              <a:t> be </a:t>
            </a:r>
            <a:r>
              <a:rPr lang="en-US" dirty="0" smtClean="0"/>
              <a:t>read by portable, hand-held, or stationary radio-frequency readers. The regulatory authority in each state issues identification devices (i.e., </a:t>
            </a:r>
            <a:r>
              <a:rPr lang="en-US" dirty="0" err="1" smtClean="0"/>
              <a:t>eartags</a:t>
            </a:r>
            <a:r>
              <a:rPr lang="en-US" dirty="0" smtClean="0"/>
              <a:t>). The range of numbers and characters comprising the identification is recorded. Regulatory authorities may assist with tracing activities.</a:t>
            </a:r>
          </a:p>
          <a:p>
            <a:r>
              <a:rPr lang="en-US" dirty="0" smtClean="0"/>
              <a:t>[</a:t>
            </a:r>
            <a:r>
              <a:rPr lang="en-US" i="1" dirty="0" smtClean="0"/>
              <a:t>Top Image:</a:t>
            </a:r>
            <a:r>
              <a:rPr lang="en-US" i="1" baseline="0" dirty="0" smtClean="0"/>
              <a:t> A photo of a USDA </a:t>
            </a:r>
            <a:r>
              <a:rPr lang="en-US" i="1" baseline="0" dirty="0" err="1" smtClean="0"/>
              <a:t>backtag</a:t>
            </a:r>
            <a:r>
              <a:rPr lang="en-US" i="1" baseline="0" dirty="0" smtClean="0"/>
              <a:t>. Photo source: Stephen Lewis. Lower image: </a:t>
            </a:r>
            <a:r>
              <a:rPr lang="en-US" i="1" dirty="0" smtClean="0"/>
              <a:t>This photo shows a close up of a cow with a plastic dangle tag and a button Radio Frequency Identification (RFID) tag. The dangle tag may provide information specific to the farm. The RFID tag can provide both unique individual animal and standardized location information. Photo source: Pat </a:t>
            </a:r>
            <a:r>
              <a:rPr lang="en-US" i="1" dirty="0" err="1" smtClean="0"/>
              <a:t>Gorden</a:t>
            </a:r>
            <a:r>
              <a:rPr lang="en-US" i="1" dirty="0" smtClean="0"/>
              <a:t>, Iowa State University]</a:t>
            </a:r>
          </a:p>
          <a:p>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15</a:t>
            </a:fld>
            <a:endParaRPr lang="en-US"/>
          </a:p>
        </p:txBody>
      </p:sp>
    </p:spTree>
    <p:extLst>
      <p:ext uri="{BB962C8B-B14F-4D97-AF65-F5344CB8AC3E}">
        <p14:creationId xmlns:p14="http://schemas.microsoft.com/office/powerpoint/2010/main" val="384267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Animal movements may be complicated and involve multiple points of sale or transfer. During an FAD response, the Emergency Management</a:t>
            </a:r>
            <a:r>
              <a:rPr lang="en-US" baseline="0" dirty="0" smtClean="0"/>
              <a:t> Response System (E</a:t>
            </a:r>
            <a:r>
              <a:rPr lang="en-US" dirty="0" smtClean="0"/>
              <a:t>MRS) 2.0, the USDA APHIS VS system of record, will be used to collect and report epidemiological data, including movement and tracing information, locally and nationally. Tracing databases, such as EMRS, have the capability to schematically represent trace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i="1" dirty="0" smtClean="0"/>
              <a:t>This schematic shows trace-forward results of cattle that have left a herd originally belonging to John Doe. Source: USDA APHIS. Illustration by: Bridget </a:t>
            </a:r>
            <a:r>
              <a:rPr lang="en-US" i="1" dirty="0" err="1" smtClean="0"/>
              <a:t>Wedemeier</a:t>
            </a:r>
            <a:r>
              <a:rPr lang="en-US" i="1" dirty="0" smtClean="0"/>
              <a:t>, Iowa State University]</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16</a:t>
            </a:fld>
            <a:endParaRPr lang="en-US"/>
          </a:p>
        </p:txBody>
      </p:sp>
    </p:spTree>
    <p:extLst>
      <p:ext uri="{BB962C8B-B14F-4D97-AF65-F5344CB8AC3E}">
        <p14:creationId xmlns:p14="http://schemas.microsoft.com/office/powerpoint/2010/main" val="3819241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EMRS, for FADs and emerging disease incidents,</a:t>
            </a:r>
            <a:r>
              <a:rPr lang="en-US" baseline="0" dirty="0" smtClean="0"/>
              <a:t> is the official system of record used to track, summarize, and report all activities of the outbreak for all affected premises. EMRS was first developed in 2001. EMRS 2.0, which has recently been developed, provides a manageable repository for storing data on disease surveillance, intrastate and interstate animal movements, and FAD investigation. It is a secure, web-based application used by Federal, State, Tribal, and local animal health officials for surveillance and disease control programs. State-specific disease outbreaks, and national animal health emergency responses. EMRS also provides the structure and capabilities to manage the disease mitigation activities associated with these animals. EMRS manages this information in a secure environment, which gives the Incident Command (IC) the ability to evaluate tracing and associated activities, and assess the effectiveness of these activities on an incident, program, outbreak, or on a national basis. EMRS supports traceability through integration with other modules of the VS ADTIS. In the event of an FAD outbreak, several groups and/or cells within the ICS will utilize the EMRS for different purposes.</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17</a:t>
            </a:fld>
            <a:endParaRPr lang="en-US"/>
          </a:p>
        </p:txBody>
      </p:sp>
    </p:spTree>
    <p:extLst>
      <p:ext uri="{BB962C8B-B14F-4D97-AF65-F5344CB8AC3E}">
        <p14:creationId xmlns:p14="http://schemas.microsoft.com/office/powerpoint/2010/main" val="24417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several additional o</a:t>
            </a:r>
            <a:r>
              <a:rPr lang="en-US" dirty="0" smtClean="0"/>
              <a:t>perational procedures related to surveillance, epidemiology, and tracing activities that</a:t>
            </a:r>
            <a:r>
              <a:rPr lang="en-US" baseline="0" dirty="0" smtClean="0"/>
              <a:t> </a:t>
            </a:r>
            <a:r>
              <a:rPr lang="en-US" dirty="0" smtClean="0"/>
              <a:t>will be implemented in an FAD response.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18</a:t>
            </a:fld>
            <a:endParaRPr lang="en-US"/>
          </a:p>
        </p:txBody>
      </p:sp>
    </p:spTree>
    <p:extLst>
      <p:ext uri="{BB962C8B-B14F-4D97-AF65-F5344CB8AC3E}">
        <p14:creationId xmlns:p14="http://schemas.microsoft.com/office/powerpoint/2010/main" val="246568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operational procedures and protocols involve: b</a:t>
            </a:r>
            <a:r>
              <a:rPr lang="en-US" dirty="0" smtClean="0"/>
              <a:t>iosecurity,</a:t>
            </a:r>
            <a:r>
              <a:rPr lang="en-US" baseline="0" dirty="0" smtClean="0"/>
              <a:t> h</a:t>
            </a:r>
            <a:r>
              <a:rPr lang="en-US" dirty="0" smtClean="0"/>
              <a:t>ealth and safety,</a:t>
            </a:r>
            <a:r>
              <a:rPr lang="en-US" baseline="0" dirty="0" smtClean="0"/>
              <a:t> p</a:t>
            </a:r>
            <a:r>
              <a:rPr lang="en-US" dirty="0" smtClean="0"/>
              <a:t>ersonal protective equipment,</a:t>
            </a:r>
            <a:r>
              <a:rPr lang="en-US" baseline="0" dirty="0" smtClean="0"/>
              <a:t> c</a:t>
            </a:r>
            <a:r>
              <a:rPr lang="en-US" dirty="0" smtClean="0"/>
              <a:t>leaning and disinfection, and</a:t>
            </a:r>
            <a:r>
              <a:rPr lang="en-US" baseline="0" dirty="0" smtClean="0"/>
              <a:t> q</a:t>
            </a:r>
            <a:r>
              <a:rPr lang="en-US" dirty="0" smtClean="0"/>
              <a:t>uarantine and movement control. In the following slides, we will examine</a:t>
            </a:r>
            <a:r>
              <a:rPr lang="en-US" baseline="0" dirty="0" smtClean="0"/>
              <a:t> each of these more closely. </a:t>
            </a:r>
            <a:r>
              <a:rPr lang="en-US" dirty="0" smtClean="0"/>
              <a:t>For more information on these operational procedures and protocols, see the corresponding FAD PReP/NAHEMS Guidelines.</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19</a:t>
            </a:fld>
            <a:endParaRPr lang="en-US"/>
          </a:p>
        </p:txBody>
      </p:sp>
    </p:spTree>
    <p:extLst>
      <p:ext uri="{BB962C8B-B14F-4D97-AF65-F5344CB8AC3E}">
        <p14:creationId xmlns:p14="http://schemas.microsoft.com/office/powerpoint/2010/main" val="419500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provides an introduction to disease tracing activities that are implemented in a foreign animal disease (FAD) outbreak. It identifies tracing sources and services as well as transportation and import requirements, such as health certificates, permits, and tags. An overview of additional tracing procedures, such as biosecurity, PPE, and cleaning and disinfection are discussed.</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a:t>
            </a:fld>
            <a:endParaRPr lang="en-US"/>
          </a:p>
        </p:txBody>
      </p:sp>
    </p:spTree>
    <p:extLst>
      <p:ext uri="{BB962C8B-B14F-4D97-AF65-F5344CB8AC3E}">
        <p14:creationId xmlns:p14="http://schemas.microsoft.com/office/powerpoint/2010/main" val="3094685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Biosecurity is a series of management practices designed to prevent the introduction and spread of disease agents on an animal production facility. Implementing biosecurity measures as a standard practice helps ensure that responders working with animals or coming into contact with them do not spread disease when they enter or leave a premises. Some personnel involved in surveillance, epidemiology, and tracing activities will be required to travel from premises to premises to work with animals. It is imperative that biosecurity protocols be followed at all times and on all premises, whether or not disease outbreaks have been reported on the premises. Biosecurity procedures are described in the </a:t>
            </a:r>
            <a:r>
              <a:rPr lang="en-US" i="1" dirty="0" smtClean="0"/>
              <a:t>FAD </a:t>
            </a:r>
            <a:r>
              <a:rPr lang="en-US" i="1" dirty="0" err="1" smtClean="0"/>
              <a:t>PReP</a:t>
            </a:r>
            <a:r>
              <a:rPr lang="en-US" i="1" dirty="0" smtClean="0"/>
              <a:t>/NAHEMS Guidelines: Biosecurity.</a:t>
            </a:r>
            <a:r>
              <a:rPr lang="en-US" i="1" baseline="0" dirty="0" smtClean="0"/>
              <a:t> [</a:t>
            </a:r>
            <a:r>
              <a:rPr lang="en-US" i="1" dirty="0" smtClean="0"/>
              <a:t>This is a photograph of a sign establishing a premises as a </a:t>
            </a:r>
            <a:r>
              <a:rPr lang="en-US" i="1" dirty="0" err="1" smtClean="0"/>
              <a:t>biosecure</a:t>
            </a:r>
            <a:r>
              <a:rPr lang="en-US" i="1" dirty="0" smtClean="0"/>
              <a:t> area. Photo source: Alex Ramirez, Iowa State University]</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20</a:t>
            </a:fld>
            <a:endParaRPr lang="en-US"/>
          </a:p>
        </p:txBody>
      </p:sp>
    </p:spTree>
    <p:extLst>
      <p:ext uri="{BB962C8B-B14F-4D97-AF65-F5344CB8AC3E}">
        <p14:creationId xmlns:p14="http://schemas.microsoft.com/office/powerpoint/2010/main" val="2142996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Responder health and safety is important during a response. Surveillance, epidemiology, and tracing are necessary activities, but the health and safety of personnel performing these duties must be assured. Responders may encounter physical, environmental, and/or psychological hazards and must be prepared to manage these hazards as well as emergency situations which may arise. Health and safety principles and protocols</a:t>
            </a:r>
            <a:r>
              <a:rPr lang="en-US" baseline="0" dirty="0" smtClean="0"/>
              <a:t> </a:t>
            </a:r>
            <a:r>
              <a:rPr lang="en-US" dirty="0" smtClean="0"/>
              <a:t>are described in the </a:t>
            </a:r>
            <a:r>
              <a:rPr lang="en-US" i="1" dirty="0" smtClean="0"/>
              <a:t>FAD </a:t>
            </a:r>
            <a:r>
              <a:rPr lang="en-US" i="1" dirty="0" err="1" smtClean="0"/>
              <a:t>PReP</a:t>
            </a:r>
            <a:r>
              <a:rPr lang="en-US" i="1" dirty="0" smtClean="0"/>
              <a:t>/NAHEMS Guidelines: Health and Safety.</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21</a:t>
            </a:fld>
            <a:endParaRPr lang="en-US"/>
          </a:p>
        </p:txBody>
      </p:sp>
    </p:spTree>
    <p:extLst>
      <p:ext uri="{BB962C8B-B14F-4D97-AF65-F5344CB8AC3E}">
        <p14:creationId xmlns:p14="http://schemas.microsoft.com/office/powerpoint/2010/main" val="110053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protective equipment (PPE) refers to special clothing and equipment that places a barrier between an individual and a hazard. </a:t>
            </a:r>
          </a:p>
          <a:p>
            <a:r>
              <a:rPr lang="en-US" dirty="0" smtClean="0"/>
              <a:t>In an animal health emergency, PPE serves two purposes: </a:t>
            </a:r>
          </a:p>
          <a:p>
            <a:r>
              <a:rPr lang="en-US" dirty="0" smtClean="0"/>
              <a:t>1. Protects the responder against potentially harmful hazards (e.g., zoonotic</a:t>
            </a:r>
            <a:r>
              <a:rPr lang="en-US" baseline="0" dirty="0" smtClean="0"/>
              <a:t> disease, biological, chemical, and environmental hazards</a:t>
            </a:r>
            <a:r>
              <a:rPr lang="en-US" dirty="0" smtClean="0"/>
              <a:t>), and</a:t>
            </a:r>
          </a:p>
          <a:p>
            <a:r>
              <a:rPr lang="en-US" dirty="0" smtClean="0"/>
              <a:t>2. Prevents the spread of hazards between animals or locations, with appropriate use and decontamination/disposal.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Personal protective equipment is described in the</a:t>
            </a:r>
            <a:r>
              <a:rPr lang="en-US" i="1" dirty="0" smtClean="0"/>
              <a:t> FAD </a:t>
            </a:r>
            <a:r>
              <a:rPr lang="en-US" i="1" dirty="0" err="1" smtClean="0"/>
              <a:t>PReP</a:t>
            </a:r>
            <a:r>
              <a:rPr lang="en-US" i="1" dirty="0" smtClean="0"/>
              <a:t>/NAHEMS Guidelines: Personal Protective Equipment. [This photo shows PPE which might be worn during an outbreak investigation. Photo source: </a:t>
            </a:r>
            <a:r>
              <a:rPr lang="en-US" i="1" dirty="0" err="1" smtClean="0"/>
              <a:t>Dani</a:t>
            </a:r>
            <a:r>
              <a:rPr lang="en-US" i="1" dirty="0" smtClean="0"/>
              <a:t> </a:t>
            </a:r>
            <a:r>
              <a:rPr lang="en-US" i="1" dirty="0" err="1" smtClean="0"/>
              <a:t>Ausen</a:t>
            </a:r>
            <a:r>
              <a:rPr lang="en-US" i="1" dirty="0" smtClean="0"/>
              <a:t>, Iowa State University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22</a:t>
            </a:fld>
            <a:endParaRPr lang="en-US"/>
          </a:p>
        </p:txBody>
      </p:sp>
    </p:spTree>
    <p:extLst>
      <p:ext uri="{BB962C8B-B14F-4D97-AF65-F5344CB8AC3E}">
        <p14:creationId xmlns:p14="http://schemas.microsoft.com/office/powerpoint/2010/main" val="1604895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Cleaning involves the removal of organic material (e.g., manure, bedding), and washing involves the removal of materials (e.g., oils, grease) that can inhibit the action of disinfectants. Disinfection is a process that destroys most pathogenic and non-pathogenic microorganisms to an acceptable level. Cleaning and disinfection procedures are used to remove, inactivate, reduce, or destroy contagious agents from contaminated premises and fomites and prevents the spread of pathogens.</a:t>
            </a:r>
            <a:r>
              <a:rPr lang="en-US" baseline="0" dirty="0" smtClean="0"/>
              <a:t> </a:t>
            </a:r>
            <a:r>
              <a:rPr lang="en-US" dirty="0" smtClean="0"/>
              <a:t>When surveillance and/or epidemiology/tracing personnel enter or exit a premises, they must follow all cleaning and disinfection procedures. Cleaning and disinfection procedures may vary according to the FAD agent. Cleaning and disinfection (C&amp;D) procedures for vehicles, equipment, clothing, and personnel are described in the </a:t>
            </a:r>
            <a:r>
              <a:rPr lang="en-US" i="1" dirty="0" smtClean="0"/>
              <a:t>FAD </a:t>
            </a:r>
            <a:r>
              <a:rPr lang="en-US" i="1" dirty="0" err="1" smtClean="0"/>
              <a:t>PReP</a:t>
            </a:r>
            <a:r>
              <a:rPr lang="en-US" i="1" dirty="0" smtClean="0"/>
              <a:t>/NAHEMS Guidelines: Cleaning and Disinfection. [Bottles of disinfectants are shown in this photo. Photo source: Carla Huston, Mississippi State University]</a:t>
            </a:r>
          </a:p>
          <a:p>
            <a:endParaRPr lang="en-US" i="1"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23</a:t>
            </a:fld>
            <a:endParaRPr lang="en-US"/>
          </a:p>
        </p:txBody>
      </p:sp>
    </p:spTree>
    <p:extLst>
      <p:ext uri="{BB962C8B-B14F-4D97-AF65-F5344CB8AC3E}">
        <p14:creationId xmlns:p14="http://schemas.microsoft.com/office/powerpoint/2010/main" val="383475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detection of an FAD in livestock, quarantine and movement controls will be established by State or Federal animal health officials. Quarantines impose stringent restrictions on entering or leaving premises, area, or region where disease is known to exist or is suspected. Movement controls then control the movement of animals, animal products, and fomites in a regulatory Control Area from non-infected premises. Any surveillance and/or epidemiology tracing activities conducted in these areas will be subject to the established quarantine and movement control procedures. Quarantine and movement control procedures are described in the </a:t>
            </a:r>
            <a:r>
              <a:rPr lang="en-US" i="1" baseline="0" dirty="0" smtClean="0"/>
              <a:t>FAD </a:t>
            </a:r>
            <a:r>
              <a:rPr lang="en-US" i="1" baseline="0" dirty="0" err="1" smtClean="0"/>
              <a:t>PReP</a:t>
            </a:r>
            <a:r>
              <a:rPr lang="en-US" i="1" baseline="0" dirty="0" smtClean="0"/>
              <a:t>/NAHEMS Guidelines: Quarantine and Movement Control. </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24</a:t>
            </a:fld>
            <a:endParaRPr lang="en-US"/>
          </a:p>
        </p:txBody>
      </p:sp>
    </p:spTree>
    <p:extLst>
      <p:ext uri="{BB962C8B-B14F-4D97-AF65-F5344CB8AC3E}">
        <p14:creationId xmlns:p14="http://schemas.microsoft.com/office/powerpoint/2010/main" val="1486344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(http://www.aphis.usda.gov/fadprep) and the NAHERC Training Site (http://naherc.sws.iastate.edu/).</a:t>
            </a: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25</a:t>
            </a:fld>
            <a:endParaRPr lang="en-US" dirty="0">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dirty="0" smtClean="0"/>
              <a:t>Test Template HANDS 2011-03</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26</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27</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Tracing is a critical part of an FAD response. Tracing is the ability to track the movements of an animal or group of animals during a specific time period. By tracking the movements of animals, tracing is intended to identify the source of the infection and identify potentially exposed animals that may be infected and have moved elsewhere. Tracing aids in controlling the spread of an FAD agent or a hazard, and limits the impact of an outbreak by detecting premises or animals that may be potentially infected. In the event of an FAD outbreak, all movements to and from the affected premises must be assessed.</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3</a:t>
            </a:fld>
            <a:endParaRPr lang="en-US" dirty="0"/>
          </a:p>
        </p:txBody>
      </p:sp>
    </p:spTree>
    <p:extLst>
      <p:ext uri="{BB962C8B-B14F-4D97-AF65-F5344CB8AC3E}">
        <p14:creationId xmlns:p14="http://schemas.microsoft.com/office/powerpoint/2010/main" val="141044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Trace-back</a:t>
            </a:r>
            <a:r>
              <a:rPr lang="en-US" dirty="0" smtClean="0"/>
              <a:t> seeks to identify the origin of all animals, animal products, fomites, people, vehicles, equipment, and possible vectors that have been moved onto an Infected Premises, in order to establish the origin of the agent/hazard.</a:t>
            </a:r>
          </a:p>
        </p:txBody>
      </p:sp>
      <p:sp>
        <p:nvSpPr>
          <p:cNvPr id="4" name="Slide Number Placeholder 3"/>
          <p:cNvSpPr>
            <a:spLocks noGrp="1"/>
          </p:cNvSpPr>
          <p:nvPr>
            <p:ph type="sldNum" sz="quarter" idx="10"/>
          </p:nvPr>
        </p:nvSpPr>
        <p:spPr/>
        <p:txBody>
          <a:bodyPr/>
          <a:lstStyle/>
          <a:p>
            <a:fld id="{CDAED30C-D63D-4ECE-8039-A0EBE34CF2A8}" type="slidenum">
              <a:rPr lang="en-US" smtClean="0"/>
              <a:t>4</a:t>
            </a:fld>
            <a:endParaRPr lang="en-US" dirty="0"/>
          </a:p>
        </p:txBody>
      </p:sp>
    </p:spTree>
    <p:extLst>
      <p:ext uri="{BB962C8B-B14F-4D97-AF65-F5344CB8AC3E}">
        <p14:creationId xmlns:p14="http://schemas.microsoft.com/office/powerpoint/2010/main" val="142277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Trace-forward</a:t>
            </a:r>
            <a:r>
              <a:rPr lang="en-US" dirty="0" smtClean="0"/>
              <a:t> seeks to track all animals, animal products, fomites, people, vehicles, equipment, and possible vectors that have left the infected premises and could have possibly carried the agent to other animals. Animals located on exposed premises should be investigated and kept under surveillance and/or quarantine until additional data suggest they have remained unaffected.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This graphic shows movement of a group of swine into and out of a production facility to illustrate trace-forward and trace-back. The illustration depicts swine moving into a production facility, and one month later being moved to another location. The origin and the destination of this group, or of an individual animal, may need to be traced. Illustration by: </a:t>
            </a:r>
            <a:r>
              <a:rPr lang="en-US" i="1" dirty="0" err="1" smtClean="0"/>
              <a:t>Katlyn</a:t>
            </a:r>
            <a:r>
              <a:rPr lang="en-US" i="1" dirty="0" smtClean="0"/>
              <a:t> Harvey, Iowa State University]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5</a:t>
            </a:fld>
            <a:endParaRPr lang="en-US"/>
          </a:p>
        </p:txBody>
      </p:sp>
    </p:spTree>
    <p:extLst>
      <p:ext uri="{BB962C8B-B14F-4D97-AF65-F5344CB8AC3E}">
        <p14:creationId xmlns:p14="http://schemas.microsoft.com/office/powerpoint/2010/main" val="99448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Tracing information can be obtained from many sources. Epidemiologists and animal health officials are encouraged to use all available resources when completing FAD traces. The following slides describe these information sources, which</a:t>
            </a:r>
            <a:r>
              <a:rPr lang="en-US" baseline="0" dirty="0" smtClean="0"/>
              <a:t> include livestock owners, companies and associations, veterinarians, and the government.</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6</a:t>
            </a:fld>
            <a:endParaRPr lang="en-US"/>
          </a:p>
        </p:txBody>
      </p:sp>
    </p:spTree>
    <p:extLst>
      <p:ext uri="{BB962C8B-B14F-4D97-AF65-F5344CB8AC3E}">
        <p14:creationId xmlns:p14="http://schemas.microsoft.com/office/powerpoint/2010/main" val="151279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Livestock owners and producers are an important source of information on animal movements. In the 2001 FMD outbreak in the United Kingdom, owners/producers were a critical resource for animal tracing. The type, format, and quality of farm records and animal movement information may vary from operation to operation and may be subject to confidentiality rules. </a:t>
            </a:r>
            <a:r>
              <a:rPr lang="en-US" i="1" dirty="0" smtClean="0"/>
              <a:t>[This photo shows a responder interviewing a producer about livestock movements. Photo source: Center for Food Security and Public Health, Iowa State University ]</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7</a:t>
            </a:fld>
            <a:endParaRPr lang="en-US"/>
          </a:p>
        </p:txBody>
      </p:sp>
    </p:spTree>
    <p:extLst>
      <p:ext uri="{BB962C8B-B14F-4D97-AF65-F5344CB8AC3E}">
        <p14:creationId xmlns:p14="http://schemas.microsoft.com/office/powerpoint/2010/main" val="286001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 Collaboration Services (SCS) fulfills a management goal of providing comprehensive,</a:t>
            </a:r>
            <a:r>
              <a:rPr lang="en-US" baseline="0" dirty="0" smtClean="0"/>
              <a:t> coordinated, and integrated animal health surveillance and program management software that serves as the foundation for animal health, public health, food safety, and environmental health. SCS supports the function of managing data related to animal health surveillance and response to animal health events. Well managed surveillance data, some examples are listed on this slide, is the foundation for animal health activities that include domestic disease control and eradication programs, emergency preparedness and response, and trade.</a:t>
            </a:r>
          </a:p>
          <a:p>
            <a:endParaRPr lang="en-US" baseline="0" dirty="0" smtClean="0"/>
          </a:p>
          <a:p>
            <a:r>
              <a:rPr lang="en-US" baseline="0" dirty="0" smtClean="0"/>
              <a:t>When fully completed at all levels, SCS will contain/receive data from Mobile Information Management, spreadsheet uploads, the Laboratory Messaging System, the Veterinary Services Laboratory Submission System, as well as from data entry directly into SCS. SCS then outputs data to spreadsheets, as well as Business Intelligence and Reporting to assist in processing data for reports. SCS supports the administration of the location identifiers per the Animal Disease Traceability General Standards document. </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8</a:t>
            </a:fld>
            <a:endParaRPr lang="en-US"/>
          </a:p>
        </p:txBody>
      </p:sp>
    </p:spTree>
    <p:extLst>
      <p:ext uri="{BB962C8B-B14F-4D97-AF65-F5344CB8AC3E}">
        <p14:creationId xmlns:p14="http://schemas.microsoft.com/office/powerpoint/2010/main" val="64925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Animal Disease Traceability Information System (ADTIS) is in place to support the animal disease traceability framework. This system</a:t>
            </a:r>
            <a:r>
              <a:rPr lang="en-US" baseline="0" dirty="0" smtClean="0"/>
              <a:t> is</a:t>
            </a:r>
            <a:r>
              <a:rPr lang="en-US" dirty="0" smtClean="0"/>
              <a:t> provided to States and Tribes as an optional method for administering traceability activities. States and Tribes collect farm location and contact information at their discretion. The premises module is capable of determining and recording the geolocation of each premises for future mapping purposes. Other modules within the ADTIS contain official identification and distribution records and other animal events.</a:t>
            </a:r>
            <a:r>
              <a:rPr lang="en-US" baseline="0" dirty="0" smtClean="0"/>
              <a:t> </a:t>
            </a:r>
            <a:r>
              <a:rPr lang="en-US" dirty="0" smtClean="0"/>
              <a:t>For more information on the USDA Animal Disease Traceability database, see </a:t>
            </a:r>
            <a:r>
              <a:rPr lang="en-US" dirty="0" smtClean="0">
                <a:hlinkClick r:id="rId3"/>
              </a:rPr>
              <a:t>http://www.aphis.usda.gov/traceability/</a:t>
            </a:r>
            <a:r>
              <a:rPr lang="en-US" dirty="0" smtClean="0"/>
              <a:t>.</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9</a:t>
            </a:fld>
            <a:endParaRPr lang="en-US"/>
          </a:p>
        </p:txBody>
      </p:sp>
    </p:spTree>
    <p:extLst>
      <p:ext uri="{BB962C8B-B14F-4D97-AF65-F5344CB8AC3E}">
        <p14:creationId xmlns:p14="http://schemas.microsoft.com/office/powerpoint/2010/main" val="1515764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3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88124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0584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4356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3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672" r:id="rId11"/>
    <p:sldLayoutId id="2147483673" r:id="rId12"/>
    <p:sldLayoutId id="2147483674" r:id="rId13"/>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naherc.sws.iastate.edu/" TargetMode="External"/><Relationship Id="rId4" Type="http://schemas.openxmlformats.org/officeDocument/2006/relationships/hyperlink" Target="http://www.aphis.usda.gov/fadpre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Surveillance, Epidemiology, and Tracing</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Tracing and Additional Operational Procedures</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a:solidFill>
                  <a:prstClr val="black"/>
                </a:solidFill>
              </a:rPr>
              <a:t>Adapted from the FAD PReP/NAHEMS Guidelines: Surveillance, Epidemiology, and Tracing (</a:t>
            </a:r>
            <a:r>
              <a:rPr lang="en-US" i="1" dirty="0" smtClean="0">
                <a:solidFill>
                  <a:prstClr val="black"/>
                </a:solidFill>
              </a:rPr>
              <a:t>2014).</a:t>
            </a:r>
            <a:endParaRPr lang="en-US" i="1" dirty="0">
              <a:solidFill>
                <a:prstClr val="black"/>
              </a:solidFill>
            </a:endParaRPr>
          </a:p>
        </p:txBody>
      </p:sp>
    </p:spTree>
    <p:extLst>
      <p:ext uri="{BB962C8B-B14F-4D97-AF65-F5344CB8AC3E}">
        <p14:creationId xmlns:p14="http://schemas.microsoft.com/office/powerpoint/2010/main" val="745623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Auction/market </a:t>
            </a:r>
            <a:r>
              <a:rPr lang="en-US" dirty="0"/>
              <a:t>r</a:t>
            </a:r>
            <a:r>
              <a:rPr lang="en-US" dirty="0" smtClean="0"/>
              <a:t>ecords</a:t>
            </a:r>
          </a:p>
          <a:p>
            <a:pPr lvl="1"/>
            <a:r>
              <a:rPr lang="en-US" dirty="0"/>
              <a:t>Records maintained by commission firms, dealers, inspectors and veterinarians </a:t>
            </a:r>
            <a:endParaRPr lang="en-US" dirty="0" smtClean="0"/>
          </a:p>
          <a:p>
            <a:r>
              <a:rPr lang="en-US" dirty="0" smtClean="0"/>
              <a:t>Market test charts/records</a:t>
            </a:r>
          </a:p>
          <a:p>
            <a:pPr lvl="1"/>
            <a:r>
              <a:rPr lang="en-US" dirty="0" smtClean="0"/>
              <a:t>Official charts or forms used to              record official testing data for            program diseases</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normAutofit fontScale="90000"/>
          </a:bodyPr>
          <a:lstStyle/>
          <a:p>
            <a:r>
              <a:rPr lang="en-US" dirty="0" smtClean="0"/>
              <a:t>Livestock Dealers or Auction Markets</a:t>
            </a:r>
            <a:endParaRPr lang="en-US" dirty="0"/>
          </a:p>
        </p:txBody>
      </p:sp>
    </p:spTree>
    <p:extLst>
      <p:ext uri="{BB962C8B-B14F-4D97-AF65-F5344CB8AC3E}">
        <p14:creationId xmlns:p14="http://schemas.microsoft.com/office/powerpoint/2010/main" val="3456878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43550" cy="4953000"/>
          </a:xfrm>
        </p:spPr>
        <p:txBody>
          <a:bodyPr>
            <a:normAutofit lnSpcReduction="10000"/>
          </a:bodyPr>
          <a:lstStyle/>
          <a:p>
            <a:r>
              <a:rPr lang="en-US" dirty="0" smtClean="0"/>
              <a:t>A manifest or bill of lading must accompany all livestock shipments</a:t>
            </a:r>
          </a:p>
          <a:p>
            <a:pPr lvl="1"/>
            <a:r>
              <a:rPr lang="en-US" dirty="0" smtClean="0"/>
              <a:t>Carried by livestock transporter</a:t>
            </a:r>
          </a:p>
          <a:p>
            <a:r>
              <a:rPr lang="en-US" dirty="0" smtClean="0"/>
              <a:t>Normally includes:</a:t>
            </a:r>
          </a:p>
          <a:p>
            <a:pPr lvl="1"/>
            <a:r>
              <a:rPr lang="en-US" dirty="0" smtClean="0"/>
              <a:t>Number and type of livestock</a:t>
            </a:r>
          </a:p>
          <a:p>
            <a:pPr lvl="1"/>
            <a:r>
              <a:rPr lang="en-US" dirty="0" smtClean="0"/>
              <a:t>Shipment origin and destination</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Transporters’ Manifests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2209800"/>
            <a:ext cx="2857500" cy="28860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40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14795" cy="4953000"/>
          </a:xfrm>
        </p:spPr>
        <p:txBody>
          <a:bodyPr>
            <a:normAutofit/>
          </a:bodyPr>
          <a:lstStyle/>
          <a:p>
            <a:r>
              <a:rPr lang="en-US" dirty="0" smtClean="0"/>
              <a:t>Written by accredited veterinarians</a:t>
            </a:r>
          </a:p>
          <a:p>
            <a:r>
              <a:rPr lang="en-US" dirty="0" smtClean="0"/>
              <a:t>Two types</a:t>
            </a:r>
          </a:p>
          <a:p>
            <a:pPr lvl="1"/>
            <a:r>
              <a:rPr lang="en-US" dirty="0" smtClean="0"/>
              <a:t>Federal</a:t>
            </a:r>
          </a:p>
          <a:p>
            <a:pPr lvl="2"/>
            <a:r>
              <a:rPr lang="en-US" dirty="0" smtClean="0"/>
              <a:t>Also known as International Health Certificates (IHC)</a:t>
            </a:r>
          </a:p>
          <a:p>
            <a:pPr lvl="1"/>
            <a:r>
              <a:rPr lang="en-US" dirty="0" smtClean="0"/>
              <a:t>State</a:t>
            </a:r>
          </a:p>
          <a:p>
            <a:pPr lvl="2"/>
            <a:r>
              <a:rPr lang="en-US" dirty="0" smtClean="0"/>
              <a:t>Certificates of Veterinary Inspection (CVI)</a:t>
            </a:r>
          </a:p>
          <a:p>
            <a:pPr lvl="1"/>
            <a:endParaRPr lang="en-US" dirty="0" smtClean="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Health Certificates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8529" y="2209800"/>
            <a:ext cx="2857500" cy="27813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646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Live animals imported into the U.S. must have a valid permit</a:t>
            </a:r>
          </a:p>
          <a:p>
            <a:r>
              <a:rPr lang="en-US" dirty="0" smtClean="0"/>
              <a:t>VS form 17-129, or APHIS </a:t>
            </a:r>
            <a:r>
              <a:rPr lang="en-US" dirty="0" err="1" smtClean="0"/>
              <a:t>ePermits</a:t>
            </a:r>
            <a:r>
              <a:rPr lang="en-US" dirty="0" smtClean="0"/>
              <a:t> system</a:t>
            </a:r>
          </a:p>
          <a:p>
            <a:endParaRPr lang="en-US" dirty="0" smtClean="0"/>
          </a:p>
          <a:p>
            <a:endParaRPr lang="en-US" dirty="0" smtClean="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Import Permit Systems</a:t>
            </a:r>
            <a:endParaRPr lang="en-US" dirty="0"/>
          </a:p>
        </p:txBody>
      </p:sp>
    </p:spTree>
    <p:extLst>
      <p:ext uri="{BB962C8B-B14F-4D97-AF65-F5344CB8AC3E}">
        <p14:creationId xmlns:p14="http://schemas.microsoft.com/office/powerpoint/2010/main" val="23631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334000" cy="4953000"/>
          </a:xfrm>
        </p:spPr>
        <p:txBody>
          <a:bodyPr>
            <a:normAutofit/>
          </a:bodyPr>
          <a:lstStyle/>
          <a:p>
            <a:r>
              <a:rPr lang="en-US" dirty="0" smtClean="0"/>
              <a:t>Some states require visual brand inspection for cattle</a:t>
            </a:r>
          </a:p>
          <a:p>
            <a:r>
              <a:rPr lang="en-US" dirty="0" smtClean="0"/>
              <a:t>Ownership and transfer of ownership must be documented</a:t>
            </a:r>
          </a:p>
          <a:p>
            <a:r>
              <a:rPr lang="en-US" dirty="0" smtClean="0"/>
              <a:t>Maintained by State’s brand inspection authority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Brand Inspection Record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00468" y="1741997"/>
            <a:ext cx="2857500" cy="333375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074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638800" cy="4953000"/>
          </a:xfrm>
        </p:spPr>
        <p:txBody>
          <a:bodyPr>
            <a:normAutofit lnSpcReduction="10000"/>
          </a:bodyPr>
          <a:lstStyle/>
          <a:p>
            <a:r>
              <a:rPr lang="en-US" dirty="0" err="1" smtClean="0"/>
              <a:t>Backtags</a:t>
            </a:r>
            <a:endParaRPr lang="en-US" dirty="0" smtClean="0"/>
          </a:p>
          <a:p>
            <a:pPr lvl="1"/>
            <a:r>
              <a:rPr lang="en-US" dirty="0"/>
              <a:t>Temporary form </a:t>
            </a:r>
            <a:r>
              <a:rPr lang="en-US" dirty="0" smtClean="0"/>
              <a:t>of identification</a:t>
            </a:r>
            <a:endParaRPr lang="en-US" dirty="0"/>
          </a:p>
          <a:p>
            <a:pPr lvl="1"/>
            <a:r>
              <a:rPr lang="en-US" dirty="0" smtClean="0"/>
              <a:t>For animals moving </a:t>
            </a:r>
            <a:r>
              <a:rPr lang="en-US" dirty="0"/>
              <a:t>through </a:t>
            </a:r>
            <a:r>
              <a:rPr lang="en-US" dirty="0" smtClean="0"/>
              <a:t>livestock </a:t>
            </a:r>
            <a:r>
              <a:rPr lang="en-US" dirty="0"/>
              <a:t>dealer or auction </a:t>
            </a:r>
            <a:r>
              <a:rPr lang="en-US" dirty="0" smtClean="0"/>
              <a:t>market</a:t>
            </a:r>
          </a:p>
          <a:p>
            <a:r>
              <a:rPr lang="en-US" dirty="0" err="1" smtClean="0"/>
              <a:t>Eartags</a:t>
            </a:r>
            <a:endParaRPr lang="en-US" dirty="0" smtClean="0"/>
          </a:p>
          <a:p>
            <a:pPr lvl="1"/>
            <a:r>
              <a:rPr lang="en-US" dirty="0" smtClean="0"/>
              <a:t>State-issued </a:t>
            </a:r>
          </a:p>
          <a:p>
            <a:pPr lvl="1"/>
            <a:r>
              <a:rPr lang="en-US" dirty="0" smtClean="0"/>
              <a:t>Electronic or visually-inspected</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err="1" smtClean="0"/>
              <a:t>Backtags</a:t>
            </a:r>
            <a:r>
              <a:rPr lang="en-US" dirty="0" smtClean="0"/>
              <a:t> and </a:t>
            </a:r>
            <a:r>
              <a:rPr lang="en-US" dirty="0" err="1" smtClean="0"/>
              <a:t>Eartags</a:t>
            </a:r>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5717" y="3581400"/>
            <a:ext cx="2439329" cy="2667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48399" y="1304026"/>
            <a:ext cx="2439330" cy="2057400"/>
          </a:xfrm>
          <a:prstGeom prst="rect">
            <a:avLst/>
          </a:prstGeom>
          <a:noFill/>
          <a:ln w="9525">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73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438400"/>
          </a:xfrm>
        </p:spPr>
        <p:txBody>
          <a:bodyPr>
            <a:normAutofit lnSpcReduction="10000"/>
          </a:bodyPr>
          <a:lstStyle/>
          <a:p>
            <a:r>
              <a:rPr lang="en-US" dirty="0" smtClean="0"/>
              <a:t>Animal movements may be complicated</a:t>
            </a:r>
          </a:p>
          <a:p>
            <a:r>
              <a:rPr lang="en-US" dirty="0" smtClean="0"/>
              <a:t>Databases produce schematics</a:t>
            </a:r>
          </a:p>
          <a:p>
            <a:pPr lvl="1"/>
            <a:r>
              <a:rPr lang="en-US" dirty="0" smtClean="0"/>
              <a:t>Example: Emergency Management Response System (EMRS) 2.0</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Tracing Databases </a:t>
            </a:r>
            <a:endParaRPr lang="en-US" dirty="0"/>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52600" y="3886200"/>
            <a:ext cx="5715000" cy="219111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609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953000"/>
          </a:xfrm>
        </p:spPr>
        <p:txBody>
          <a:bodyPr>
            <a:normAutofit/>
          </a:bodyPr>
          <a:lstStyle/>
          <a:p>
            <a:r>
              <a:rPr lang="en-US" dirty="0" smtClean="0"/>
              <a:t>EMRS essential for:</a:t>
            </a:r>
          </a:p>
          <a:p>
            <a:pPr lvl="1"/>
            <a:r>
              <a:rPr lang="en-US" dirty="0"/>
              <a:t>R</a:t>
            </a:r>
            <a:r>
              <a:rPr lang="en-US" dirty="0" smtClean="0"/>
              <a:t>outine reporting of investigations</a:t>
            </a:r>
          </a:p>
          <a:p>
            <a:pPr lvl="1"/>
            <a:r>
              <a:rPr lang="en-US" dirty="0"/>
              <a:t>S</a:t>
            </a:r>
            <a:r>
              <a:rPr lang="en-US" dirty="0" smtClean="0"/>
              <a:t>urveillance and control programs</a:t>
            </a:r>
          </a:p>
          <a:p>
            <a:pPr lvl="1"/>
            <a:r>
              <a:rPr lang="en-US" dirty="0" smtClean="0"/>
              <a:t>State-specific disease outbreaks</a:t>
            </a:r>
          </a:p>
          <a:p>
            <a:pPr lvl="1"/>
            <a:r>
              <a:rPr lang="en-US" dirty="0" smtClean="0"/>
              <a:t>National animal health emergency responses </a:t>
            </a:r>
          </a:p>
          <a:p>
            <a:r>
              <a:rPr lang="en-US" dirty="0" smtClean="0"/>
              <a:t>Utilized by multiple groups within ICS</a:t>
            </a:r>
          </a:p>
          <a:p>
            <a:r>
              <a:rPr lang="en-US" dirty="0" smtClean="0"/>
              <a:t>May undergo changes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Electronic Data Management </a:t>
            </a:r>
            <a:endParaRPr lang="en-US" dirty="0"/>
          </a:p>
        </p:txBody>
      </p:sp>
    </p:spTree>
    <p:extLst>
      <p:ext uri="{BB962C8B-B14F-4D97-AF65-F5344CB8AC3E}">
        <p14:creationId xmlns:p14="http://schemas.microsoft.com/office/powerpoint/2010/main" val="1354228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Operational Procedures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Tree>
    <p:extLst>
      <p:ext uri="{BB962C8B-B14F-4D97-AF65-F5344CB8AC3E}">
        <p14:creationId xmlns:p14="http://schemas.microsoft.com/office/powerpoint/2010/main" val="3180065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t>
            </a:r>
            <a:r>
              <a:rPr lang="en-US" dirty="0" smtClean="0"/>
              <a:t>ariety of strategies required to contain, control and/or eradicate an FAD:</a:t>
            </a:r>
          </a:p>
          <a:p>
            <a:pPr lvl="1"/>
            <a:r>
              <a:rPr lang="en-US" dirty="0"/>
              <a:t>Biosecurity</a:t>
            </a:r>
          </a:p>
          <a:p>
            <a:pPr lvl="1"/>
            <a:r>
              <a:rPr lang="en-US" dirty="0"/>
              <a:t>Health and safety</a:t>
            </a:r>
          </a:p>
          <a:p>
            <a:pPr lvl="1"/>
            <a:r>
              <a:rPr lang="en-US" dirty="0" smtClean="0"/>
              <a:t>Personal </a:t>
            </a:r>
            <a:r>
              <a:rPr lang="en-US" dirty="0"/>
              <a:t>protective equipment</a:t>
            </a:r>
          </a:p>
          <a:p>
            <a:pPr lvl="1"/>
            <a:r>
              <a:rPr lang="en-US" dirty="0"/>
              <a:t>Cleaning and disinfection</a:t>
            </a:r>
          </a:p>
          <a:p>
            <a:pPr lvl="1"/>
            <a:r>
              <a:rPr lang="en-US" dirty="0"/>
              <a:t>Quarantine and movement control</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normAutofit/>
          </a:bodyPr>
          <a:lstStyle/>
          <a:p>
            <a:r>
              <a:rPr lang="en-US" dirty="0" smtClean="0"/>
              <a:t>Additional Procedures </a:t>
            </a:r>
            <a:endParaRPr lang="en-US" dirty="0"/>
          </a:p>
        </p:txBody>
      </p:sp>
    </p:spTree>
    <p:extLst>
      <p:ext uri="{BB962C8B-B14F-4D97-AF65-F5344CB8AC3E}">
        <p14:creationId xmlns:p14="http://schemas.microsoft.com/office/powerpoint/2010/main" val="822546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Overview of tracing</a:t>
            </a:r>
          </a:p>
          <a:p>
            <a:r>
              <a:rPr lang="en-US" dirty="0" smtClean="0"/>
              <a:t>Identifies tracing sources &amp; services</a:t>
            </a:r>
          </a:p>
          <a:p>
            <a:r>
              <a:rPr lang="en-US" dirty="0" smtClean="0"/>
              <a:t>Transportation &amp; import requirements</a:t>
            </a:r>
          </a:p>
          <a:p>
            <a:r>
              <a:rPr lang="en-US" dirty="0" smtClean="0"/>
              <a:t>Additional tracing </a:t>
            </a:r>
            <a:r>
              <a:rPr lang="en-US" dirty="0"/>
              <a:t>p</a:t>
            </a:r>
            <a:r>
              <a:rPr lang="en-US" dirty="0" smtClean="0"/>
              <a:t>rocedures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165902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529173" cy="5029200"/>
          </a:xfrm>
        </p:spPr>
        <p:txBody>
          <a:bodyPr>
            <a:normAutofit lnSpcReduction="10000"/>
          </a:bodyPr>
          <a:lstStyle/>
          <a:p>
            <a:r>
              <a:rPr lang="en-US" dirty="0"/>
              <a:t>M</a:t>
            </a:r>
            <a:r>
              <a:rPr lang="en-US" dirty="0" smtClean="0"/>
              <a:t>anagement practices</a:t>
            </a:r>
          </a:p>
          <a:p>
            <a:pPr lvl="1"/>
            <a:r>
              <a:rPr lang="en-US" dirty="0"/>
              <a:t>D</a:t>
            </a:r>
            <a:r>
              <a:rPr lang="en-US" dirty="0" smtClean="0"/>
              <a:t>esigned </a:t>
            </a:r>
            <a:r>
              <a:rPr lang="en-US" dirty="0"/>
              <a:t>to prevent the introduction and spread of disease agents on an animal production </a:t>
            </a:r>
            <a:r>
              <a:rPr lang="en-US" dirty="0" smtClean="0"/>
              <a:t>facility</a:t>
            </a:r>
          </a:p>
          <a:p>
            <a:r>
              <a:rPr lang="en-US" dirty="0" smtClean="0"/>
              <a:t>Utilized by responders entering or leaving           a premises</a:t>
            </a:r>
          </a:p>
          <a:p>
            <a:r>
              <a:rPr lang="en-US" dirty="0" smtClean="0"/>
              <a:t>Protocols must be followed at all times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Biosecurity </a:t>
            </a:r>
            <a:endParaRPr lang="en-US"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209800"/>
            <a:ext cx="2705100" cy="263296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600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Health and safety of personnel performing duties must be assured </a:t>
            </a:r>
          </a:p>
          <a:p>
            <a:r>
              <a:rPr lang="en-US" dirty="0" smtClean="0"/>
              <a:t>Responders may encounter physical, environmental and or psychological hazards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Health and Safety </a:t>
            </a:r>
            <a:endParaRPr lang="en-US" dirty="0"/>
          </a:p>
        </p:txBody>
      </p:sp>
    </p:spTree>
    <p:extLst>
      <p:ext uri="{BB962C8B-B14F-4D97-AF65-F5344CB8AC3E}">
        <p14:creationId xmlns:p14="http://schemas.microsoft.com/office/powerpoint/2010/main" val="1509628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5293384" cy="4953000"/>
          </a:xfrm>
        </p:spPr>
        <p:txBody>
          <a:bodyPr>
            <a:normAutofit/>
          </a:bodyPr>
          <a:lstStyle/>
          <a:p>
            <a:r>
              <a:rPr lang="en-US" dirty="0"/>
              <a:t>S</a:t>
            </a:r>
            <a:r>
              <a:rPr lang="en-US" dirty="0" smtClean="0"/>
              <a:t>pecial clothing and equipment that places a barrier between an individual and a hazard</a:t>
            </a:r>
          </a:p>
          <a:p>
            <a:r>
              <a:rPr lang="en-US" dirty="0" smtClean="0"/>
              <a:t>Prevents the spread  of hazards between animals or locations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PPE </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0490" y="2620079"/>
            <a:ext cx="3186310" cy="2485321"/>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799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943600" cy="4953000"/>
          </a:xfrm>
        </p:spPr>
        <p:txBody>
          <a:bodyPr>
            <a:normAutofit fontScale="92500" lnSpcReduction="10000"/>
          </a:bodyPr>
          <a:lstStyle/>
          <a:p>
            <a:r>
              <a:rPr lang="en-US" dirty="0" smtClean="0"/>
              <a:t>Cleaning</a:t>
            </a:r>
          </a:p>
          <a:p>
            <a:pPr lvl="1"/>
            <a:r>
              <a:rPr lang="en-US" dirty="0"/>
              <a:t>Removal of organic </a:t>
            </a:r>
            <a:r>
              <a:rPr lang="en-US" dirty="0" smtClean="0"/>
              <a:t>material</a:t>
            </a:r>
          </a:p>
          <a:p>
            <a:r>
              <a:rPr lang="en-US" dirty="0" smtClean="0"/>
              <a:t>Washing</a:t>
            </a:r>
          </a:p>
          <a:p>
            <a:pPr lvl="1"/>
            <a:r>
              <a:rPr lang="en-US" dirty="0" smtClean="0"/>
              <a:t>Removal of materials                that can inhibit the action              of disinfection </a:t>
            </a:r>
          </a:p>
          <a:p>
            <a:r>
              <a:rPr lang="en-US" dirty="0" smtClean="0"/>
              <a:t>Disinfection</a:t>
            </a:r>
          </a:p>
          <a:p>
            <a:pPr lvl="1"/>
            <a:r>
              <a:rPr lang="en-US" dirty="0"/>
              <a:t>P</a:t>
            </a:r>
            <a:r>
              <a:rPr lang="en-US" dirty="0" smtClean="0"/>
              <a:t>rocess that destroys most pathogenic and non-pathogenic microorganisms to an acceptable level</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Cleaning and Disinfection</a:t>
            </a:r>
            <a:endParaRPr lang="en-US"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9753" y="2590801"/>
            <a:ext cx="2627587" cy="2286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586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Upon detection of an FAD in livestock, quarantine and movement controls will be established</a:t>
            </a:r>
          </a:p>
          <a:p>
            <a:pPr lvl="1"/>
            <a:r>
              <a:rPr lang="en-US" dirty="0" smtClean="0"/>
              <a:t>Restrictions on entering or leaving a premises, area, or region</a:t>
            </a:r>
          </a:p>
          <a:p>
            <a:pPr lvl="1"/>
            <a:r>
              <a:rPr lang="en-US" dirty="0" smtClean="0"/>
              <a:t>Control the movement of animals, animal products, and fomites in a Control Area</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normAutofit fontScale="90000"/>
          </a:bodyPr>
          <a:lstStyle/>
          <a:p>
            <a:r>
              <a:rPr lang="en-US" dirty="0" smtClean="0"/>
              <a:t>Quarantine and Movement Control</a:t>
            </a:r>
            <a:endParaRPr lang="en-US" dirty="0"/>
          </a:p>
        </p:txBody>
      </p:sp>
    </p:spTree>
    <p:extLst>
      <p:ext uri="{BB962C8B-B14F-4D97-AF65-F5344CB8AC3E}">
        <p14:creationId xmlns:p14="http://schemas.microsoft.com/office/powerpoint/2010/main" val="889844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69845" y="1905000"/>
            <a:ext cx="2763443" cy="35762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152400" y="1371600"/>
            <a:ext cx="6019800" cy="5486400"/>
          </a:xfrm>
        </p:spPr>
        <p:txBody>
          <a:bodyPr>
            <a:noAutofit/>
          </a:bodyPr>
          <a:lstStyle/>
          <a:p>
            <a:r>
              <a:rPr lang="en-US" sz="2600" dirty="0" smtClean="0"/>
              <a:t>FAD </a:t>
            </a:r>
            <a:r>
              <a:rPr lang="en-US" sz="2600" dirty="0" err="1" smtClean="0"/>
              <a:t>PReP</a:t>
            </a:r>
            <a:r>
              <a:rPr lang="en-US" sz="2600" dirty="0" smtClean="0"/>
              <a:t>/NAHEMS Guidelines: Surveillance, Epidemiology, and Tracing, and SOP: Surveillance </a:t>
            </a:r>
          </a:p>
          <a:p>
            <a:pPr lvl="1"/>
            <a:r>
              <a:rPr lang="en-US" sz="2000" dirty="0" smtClean="0">
                <a:hlinkClick r:id="rId4"/>
              </a:rPr>
              <a:t>http</a:t>
            </a:r>
            <a:r>
              <a:rPr lang="en-US" sz="2000" dirty="0">
                <a:hlinkClick r:id="rId4"/>
              </a:rPr>
              <a:t>://</a:t>
            </a:r>
            <a:r>
              <a:rPr lang="en-US" sz="2000" dirty="0" smtClean="0">
                <a:hlinkClick r:id="rId4"/>
              </a:rPr>
              <a:t>www.aphis.usda.gov/fadprep</a:t>
            </a:r>
            <a:endParaRPr lang="en-US" sz="2000" dirty="0" smtClean="0"/>
          </a:p>
          <a:p>
            <a:r>
              <a:rPr lang="en-US" sz="2600" dirty="0" smtClean="0"/>
              <a:t>Surveillance, Epidemiology, </a:t>
            </a:r>
            <a:br>
              <a:rPr lang="en-US" sz="2600" dirty="0" smtClean="0"/>
            </a:br>
            <a:r>
              <a:rPr lang="en-US" sz="2600" dirty="0" smtClean="0"/>
              <a:t>and Tracing  web-based </a:t>
            </a:r>
            <a:br>
              <a:rPr lang="en-US" sz="2600" dirty="0" smtClean="0"/>
            </a:br>
            <a:r>
              <a:rPr lang="en-US" sz="2600" dirty="0" smtClean="0"/>
              <a:t>training module</a:t>
            </a:r>
          </a:p>
          <a:p>
            <a:pPr lvl="1"/>
            <a:r>
              <a:rPr lang="en-US" sz="2000" dirty="0" smtClean="0">
                <a:hlinkClick r:id="rId5"/>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356350"/>
            <a:ext cx="4572000" cy="501650"/>
          </a:xfrm>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Surveillance, Epi, and Tracing - Tracing </a:t>
            </a:r>
          </a:p>
          <a:p>
            <a:pPr algn="l"/>
            <a:endParaRPr lang="en-US" dirty="0"/>
          </a:p>
        </p:txBody>
      </p:sp>
      <p:sp>
        <p:nvSpPr>
          <p:cNvPr id="39937" name="Title 1"/>
          <p:cNvSpPr>
            <a:spLocks noGrp="1"/>
          </p:cNvSpPr>
          <p:nvPr>
            <p:ph type="title"/>
          </p:nvPr>
        </p:nvSpPr>
        <p:spPr/>
        <p:txBody>
          <a:bodyPr/>
          <a:lstStyle/>
          <a:p>
            <a:r>
              <a:rPr lang="en-US" dirty="0" smtClean="0"/>
              <a:t>For More Information</a:t>
            </a:r>
          </a:p>
        </p:txBody>
      </p:sp>
    </p:spTree>
    <p:extLst>
      <p:ext uri="{BB962C8B-B14F-4D97-AF65-F5344CB8AC3E}">
        <p14:creationId xmlns:p14="http://schemas.microsoft.com/office/powerpoint/2010/main" val="264892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3201" y="1676400"/>
            <a:ext cx="2940088"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457200" y="1371600"/>
            <a:ext cx="533400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p>
          <a:p>
            <a:pPr marL="171450" lvl="0" indent="-173038">
              <a:spcBef>
                <a:spcPts val="600"/>
              </a:spcBef>
              <a:tabLst>
                <a:tab pos="1149350" algn="l"/>
              </a:tabLst>
            </a:pPr>
            <a:r>
              <a:rPr lang="en-US" sz="2000" dirty="0">
                <a:solidFill>
                  <a:prstClr val="black"/>
                </a:solidFill>
              </a:rPr>
              <a:t>Kerry </a:t>
            </a:r>
            <a:r>
              <a:rPr lang="en-US" sz="2000" dirty="0" err="1">
                <a:solidFill>
                  <a:prstClr val="black"/>
                </a:solidFill>
              </a:rPr>
              <a:t>Leedom</a:t>
            </a:r>
            <a:r>
              <a:rPr lang="en-US" sz="2000" dirty="0">
                <a:solidFill>
                  <a:prstClr val="black"/>
                </a:solidFill>
              </a:rPr>
              <a:t> Larson, DVM, MPH, PhD, DACVPM</a:t>
            </a:r>
          </a:p>
          <a:p>
            <a:pPr marL="171450" lvl="0" indent="-173038">
              <a:spcBef>
                <a:spcPts val="600"/>
              </a:spcBef>
              <a:tabLst>
                <a:tab pos="1149350" algn="l"/>
              </a:tabLst>
            </a:pPr>
            <a:r>
              <a:rPr lang="en-US" sz="2000" dirty="0">
                <a:solidFill>
                  <a:prstClr val="black"/>
                </a:solidFill>
              </a:rPr>
              <a:t>Glenda Dvorak, DVM, MPH, DACVPM</a:t>
            </a:r>
          </a:p>
          <a:p>
            <a:pPr marL="171450" lvl="0" indent="-173038">
              <a:spcBef>
                <a:spcPts val="600"/>
              </a:spcBef>
              <a:tabLst>
                <a:tab pos="1149350" algn="l"/>
              </a:tabLst>
            </a:pPr>
            <a:r>
              <a:rPr lang="en-US" sz="2000" dirty="0">
                <a:solidFill>
                  <a:prstClr val="black"/>
                </a:solidFill>
              </a:rPr>
              <a:t>Janice </a:t>
            </a:r>
            <a:r>
              <a:rPr lang="en-US" sz="2000" dirty="0" err="1">
                <a:solidFill>
                  <a:prstClr val="black"/>
                </a:solidFill>
              </a:rPr>
              <a:t>Mogan</a:t>
            </a:r>
            <a:r>
              <a:rPr lang="en-US" sz="2000" dirty="0">
                <a:solidFill>
                  <a:prstClr val="black"/>
                </a:solidFill>
              </a:rPr>
              <a:t>, DVM</a:t>
            </a:r>
          </a:p>
          <a:p>
            <a:pPr marL="171450" lvl="0" indent="-173038">
              <a:spcBef>
                <a:spcPts val="600"/>
              </a:spcBef>
              <a:tabLst>
                <a:tab pos="1149350" algn="l"/>
              </a:tabLst>
            </a:pPr>
            <a:r>
              <a:rPr lang="en-US" sz="2000" dirty="0">
                <a:solidFill>
                  <a:prstClr val="black"/>
                </a:solidFill>
              </a:rPr>
              <a:t>Courtney Blake, BA</a:t>
            </a:r>
          </a:p>
          <a:p>
            <a:pPr marL="0" lvl="0" indent="0">
              <a:spcBef>
                <a:spcPts val="600"/>
              </a:spcBef>
              <a:buNone/>
              <a:tabLst>
                <a:tab pos="1149350" algn="l"/>
              </a:tabLst>
            </a:pPr>
            <a:r>
              <a:rPr lang="en-US" sz="2400" dirty="0">
                <a:solidFill>
                  <a:prstClr val="black"/>
                </a:solidFill>
              </a:rPr>
              <a:t>Reviewers (</a:t>
            </a:r>
            <a:r>
              <a:rPr lang="en-US" sz="2400" dirty="0" smtClean="0">
                <a:solidFill>
                  <a:prstClr val="black"/>
                </a:solidFill>
              </a:rPr>
              <a:t>USDA APHIS VS)</a:t>
            </a:r>
            <a:endParaRPr lang="en-US" sz="2400" dirty="0">
              <a:solidFill>
                <a:prstClr val="black"/>
              </a:solidFill>
            </a:endParaRPr>
          </a:p>
          <a:p>
            <a:pPr lvl="0">
              <a:spcBef>
                <a:spcPts val="600"/>
              </a:spcBef>
              <a:tabLst>
                <a:tab pos="1149350" algn="l"/>
              </a:tabLst>
            </a:pPr>
            <a:r>
              <a:rPr lang="en-US" sz="2000" dirty="0">
                <a:solidFill>
                  <a:prstClr val="black"/>
                </a:solidFill>
              </a:rPr>
              <a:t>Dr. R. Alex </a:t>
            </a:r>
            <a:r>
              <a:rPr lang="en-US" sz="2000" dirty="0" smtClean="0">
                <a:solidFill>
                  <a:prstClr val="black"/>
                </a:solidFill>
              </a:rPr>
              <a:t>Thompson</a:t>
            </a:r>
          </a:p>
          <a:p>
            <a:pPr lvl="0">
              <a:spcBef>
                <a:spcPts val="600"/>
              </a:spcBef>
              <a:tabLst>
                <a:tab pos="1149350" algn="l"/>
              </a:tabLst>
            </a:pPr>
            <a:r>
              <a:rPr lang="en-US" sz="2000" dirty="0" smtClean="0">
                <a:solidFill>
                  <a:prstClr val="black"/>
                </a:solidFill>
              </a:rPr>
              <a:t>Dr</a:t>
            </a:r>
            <a:r>
              <a:rPr lang="en-US" sz="2000" dirty="0">
                <a:solidFill>
                  <a:prstClr val="black"/>
                </a:solidFill>
              </a:rPr>
              <a:t>. Lowell </a:t>
            </a:r>
            <a:r>
              <a:rPr lang="en-US" sz="2000" dirty="0" smtClean="0">
                <a:solidFill>
                  <a:prstClr val="black"/>
                </a:solidFill>
              </a:rPr>
              <a:t>Anderson</a:t>
            </a:r>
            <a:endParaRPr lang="en-US" sz="2000" dirty="0">
              <a:solidFill>
                <a:prstClr val="black"/>
              </a:solidFill>
            </a:endParaRPr>
          </a:p>
          <a:p>
            <a:pPr lvl="0">
              <a:spcBef>
                <a:spcPts val="600"/>
              </a:spcBef>
              <a:tabLst>
                <a:tab pos="1149350" algn="l"/>
              </a:tabLst>
            </a:pPr>
            <a:r>
              <a:rPr lang="en-US" sz="2000" dirty="0">
                <a:solidFill>
                  <a:prstClr val="black"/>
                </a:solidFill>
              </a:rPr>
              <a:t>Dr. Steve </a:t>
            </a:r>
            <a:r>
              <a:rPr lang="en-US" sz="2000" dirty="0" smtClean="0">
                <a:solidFill>
                  <a:prstClr val="black"/>
                </a:solidFill>
              </a:rPr>
              <a:t>Goff</a:t>
            </a:r>
            <a:endParaRPr lang="en-US" sz="2000" dirty="0">
              <a:solidFill>
                <a:prstClr val="black"/>
              </a:solidFill>
            </a:endParaRPr>
          </a:p>
          <a:p>
            <a:pPr lvl="0">
              <a:spcBef>
                <a:spcPts val="600"/>
              </a:spcBef>
              <a:tabLst>
                <a:tab pos="1149350" algn="l"/>
              </a:tabLst>
            </a:pPr>
            <a:r>
              <a:rPr lang="en-US" sz="2000" dirty="0">
                <a:solidFill>
                  <a:prstClr val="black"/>
                </a:solidFill>
              </a:rPr>
              <a:t>Dr. Fred </a:t>
            </a:r>
            <a:r>
              <a:rPr lang="en-US" sz="2000" dirty="0" smtClean="0">
                <a:solidFill>
                  <a:prstClr val="black"/>
                </a:solidFill>
              </a:rPr>
              <a:t>Bourgeois</a:t>
            </a:r>
            <a:endParaRPr lang="en-US" sz="2000" dirty="0">
              <a:solidFill>
                <a:prstClr val="black"/>
              </a:solidFill>
            </a:endParaRPr>
          </a:p>
          <a:p>
            <a:pPr lvl="0"/>
            <a:endParaRPr lang="en-US"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356350"/>
            <a:ext cx="4572000" cy="501650"/>
          </a:xfrm>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Surveillance, Epi, and Tracing - Tracing </a:t>
            </a:r>
          </a:p>
          <a:p>
            <a:pPr algn="l"/>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spTree>
    <p:extLst>
      <p:ext uri="{BB962C8B-B14F-4D97-AF65-F5344CB8AC3E}">
        <p14:creationId xmlns:p14="http://schemas.microsoft.com/office/powerpoint/2010/main" val="4068590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990600" y="5486400"/>
            <a:ext cx="79248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a:t>
            </a: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 Kerry </a:t>
            </a:r>
            <a:r>
              <a:rPr lang="en-US" sz="4800" dirty="0">
                <a:solidFill>
                  <a:schemeClr val="tx1">
                    <a:lumMod val="85000"/>
                    <a:lumOff val="15000"/>
                  </a:schemeClr>
                </a:solidFill>
                <a:latin typeface="Verdana" pitchFamily="34" charset="0"/>
              </a:rPr>
              <a:t>Leedom Larson, DVM, MPH, PhD, </a:t>
            </a:r>
            <a:r>
              <a:rPr lang="en-US" sz="4800" dirty="0" smtClean="0">
                <a:solidFill>
                  <a:schemeClr val="tx1">
                    <a:lumMod val="85000"/>
                    <a:lumOff val="15000"/>
                  </a:schemeClr>
                </a:solidFill>
                <a:latin typeface="Verdana" pitchFamily="34" charset="0"/>
              </a:rPr>
              <a:t>DACVPM</a:t>
            </a:r>
            <a:endParaRPr lang="en-US" sz="4800" dirty="0">
              <a:solidFill>
                <a:schemeClr val="tx1">
                  <a:lumMod val="85000"/>
                  <a:lumOff val="15000"/>
                </a:schemeClr>
              </a:solidFill>
              <a:latin typeface="Verdana" pitchFamily="34" charset="0"/>
            </a:endParaRP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 Janice Mogan, DVM; Melissa Lang, BS</a:t>
            </a:r>
            <a:endParaRPr lang="en-US" sz="4800" dirty="0">
              <a:solidFill>
                <a:schemeClr val="tx1">
                  <a:lumMod val="85000"/>
                  <a:lumOff val="15000"/>
                </a:schemeClr>
              </a:solidFill>
              <a:latin typeface="Verdana" pitchFamily="34" charset="0"/>
            </a:endParaRPr>
          </a:p>
          <a:p>
            <a:pPr marL="0" marR="0" lvl="0" indent="0"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95000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Tree>
    <p:extLst>
      <p:ext uri="{BB962C8B-B14F-4D97-AF65-F5344CB8AC3E}">
        <p14:creationId xmlns:p14="http://schemas.microsoft.com/office/powerpoint/2010/main" val="362402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Trace-back</a:t>
            </a:r>
          </a:p>
          <a:p>
            <a:pPr lvl="1"/>
            <a:r>
              <a:rPr lang="en-US" dirty="0" smtClean="0"/>
              <a:t>Animals</a:t>
            </a:r>
            <a:r>
              <a:rPr lang="en-US" dirty="0"/>
              <a:t>, animal products, fomites, people, vehicles, equipment, and possible vectors that have been </a:t>
            </a:r>
            <a:r>
              <a:rPr lang="en-US" dirty="0" smtClean="0"/>
              <a:t>              </a:t>
            </a:r>
            <a:r>
              <a:rPr lang="en-US" b="1" dirty="0" smtClean="0"/>
              <a:t>moved </a:t>
            </a:r>
            <a:r>
              <a:rPr lang="en-US" b="1" dirty="0"/>
              <a:t>onto an I</a:t>
            </a:r>
            <a:r>
              <a:rPr lang="en-US" b="1" dirty="0" smtClean="0"/>
              <a:t>nfected </a:t>
            </a:r>
            <a:r>
              <a:rPr lang="en-US" b="1" dirty="0"/>
              <a:t>P</a:t>
            </a:r>
            <a:r>
              <a:rPr lang="en-US" b="1" dirty="0" smtClean="0"/>
              <a:t>remises</a:t>
            </a:r>
          </a:p>
          <a:p>
            <a:pPr lvl="1"/>
            <a:r>
              <a:rPr lang="en-US" dirty="0"/>
              <a:t>E</a:t>
            </a:r>
            <a:r>
              <a:rPr lang="en-US" dirty="0" smtClean="0"/>
              <a:t>stablish </a:t>
            </a:r>
            <a:r>
              <a:rPr lang="en-US" dirty="0"/>
              <a:t>the origin of the </a:t>
            </a:r>
            <a:r>
              <a:rPr lang="en-US" dirty="0" smtClean="0"/>
              <a:t>agent/hazard</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Tracing </a:t>
            </a:r>
            <a:endParaRPr lang="en-US" dirty="0"/>
          </a:p>
        </p:txBody>
      </p:sp>
    </p:spTree>
    <p:extLst>
      <p:ext uri="{BB962C8B-B14F-4D97-AF65-F5344CB8AC3E}">
        <p14:creationId xmlns:p14="http://schemas.microsoft.com/office/powerpoint/2010/main" val="2717820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7620000" cy="2667000"/>
          </a:xfrm>
        </p:spPr>
        <p:txBody>
          <a:bodyPr>
            <a:normAutofit/>
          </a:bodyPr>
          <a:lstStyle/>
          <a:p>
            <a:r>
              <a:rPr lang="en-US" dirty="0" smtClean="0"/>
              <a:t>Trace-forward</a:t>
            </a:r>
          </a:p>
          <a:p>
            <a:pPr lvl="1"/>
            <a:r>
              <a:rPr lang="en-US" dirty="0"/>
              <a:t>A</a:t>
            </a:r>
            <a:r>
              <a:rPr lang="en-US" dirty="0" smtClean="0"/>
              <a:t>nimals</a:t>
            </a:r>
            <a:r>
              <a:rPr lang="en-US" dirty="0"/>
              <a:t>, animal products, fomites, people, vehicles, equipment, and possible vectors that have </a:t>
            </a:r>
            <a:r>
              <a:rPr lang="en-US" b="1" dirty="0"/>
              <a:t>left the </a:t>
            </a:r>
            <a:r>
              <a:rPr lang="en-US" b="1" dirty="0" smtClean="0"/>
              <a:t>Infected </a:t>
            </a:r>
            <a:r>
              <a:rPr lang="en-US" b="1" dirty="0"/>
              <a:t>P</a:t>
            </a:r>
            <a:r>
              <a:rPr lang="en-US" b="1" dirty="0" smtClean="0"/>
              <a:t>remises </a:t>
            </a:r>
          </a:p>
          <a:p>
            <a:pPr lvl="1"/>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Tracing (cont’d)</a:t>
            </a:r>
            <a:endParaRPr lang="en-US" dirty="0"/>
          </a:p>
        </p:txBody>
      </p:sp>
      <p:pic>
        <p:nvPicPr>
          <p:cNvPr id="1026" name="Picture 2" descr="http://www.cfsph.iastate.edu/Projects/NAHERC/NSET/Assets/NSET_0580_120105_Tracin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00841" y="4038600"/>
            <a:ext cx="5715000" cy="1966822"/>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610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Sources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Owners/livestock producers</a:t>
            </a:r>
          </a:p>
          <a:p>
            <a:r>
              <a:rPr lang="en-US" dirty="0" smtClean="0"/>
              <a:t>VS Surveillance Collaboration Services</a:t>
            </a:r>
            <a:endParaRPr lang="en-US" dirty="0"/>
          </a:p>
          <a:p>
            <a:r>
              <a:rPr lang="en-US" dirty="0"/>
              <a:t>Animal Disease Traceability Information System</a:t>
            </a:r>
          </a:p>
          <a:p>
            <a:r>
              <a:rPr lang="en-US" dirty="0"/>
              <a:t>Auction/market records</a:t>
            </a:r>
          </a:p>
          <a:p>
            <a:r>
              <a:rPr lang="en-US" dirty="0"/>
              <a:t>Test charts</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Livestock transporters' manifests and </a:t>
            </a:r>
            <a:br>
              <a:rPr lang="en-US" dirty="0"/>
            </a:br>
            <a:r>
              <a:rPr lang="en-US" dirty="0"/>
              <a:t>owner/shipper statements</a:t>
            </a:r>
          </a:p>
          <a:p>
            <a:r>
              <a:rPr lang="en-US" dirty="0"/>
              <a:t>Accredited veterinarians and health certificates</a:t>
            </a:r>
          </a:p>
          <a:p>
            <a:r>
              <a:rPr lang="en-US" dirty="0"/>
              <a:t>Import permit systems</a:t>
            </a:r>
          </a:p>
          <a:p>
            <a:r>
              <a:rPr lang="en-US" dirty="0"/>
              <a:t>Brand inspection records</a:t>
            </a:r>
          </a:p>
          <a:p>
            <a:r>
              <a:rPr lang="en-US" dirty="0"/>
              <a:t>Official identification devices</a:t>
            </a:r>
          </a:p>
          <a:p>
            <a:endParaRPr lang="en-US" dirty="0"/>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Tree>
    <p:extLst>
      <p:ext uri="{BB962C8B-B14F-4D97-AF65-F5344CB8AC3E}">
        <p14:creationId xmlns:p14="http://schemas.microsoft.com/office/powerpoint/2010/main" val="2567929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257800" cy="4724400"/>
          </a:xfrm>
        </p:spPr>
        <p:txBody>
          <a:bodyPr/>
          <a:lstStyle/>
          <a:p>
            <a:r>
              <a:rPr lang="en-US" dirty="0" smtClean="0"/>
              <a:t>Important source of information on animal movements</a:t>
            </a:r>
          </a:p>
          <a:p>
            <a:r>
              <a:rPr lang="en-US" dirty="0" smtClean="0"/>
              <a:t>Type, format and quality of farm records may vary</a:t>
            </a:r>
          </a:p>
          <a:p>
            <a:r>
              <a:rPr lang="en-US" dirty="0" smtClean="0"/>
              <a:t>May be subject to confidentiality rules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Livestock Owners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3497" y="2209800"/>
            <a:ext cx="2857500" cy="28860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06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5029200"/>
          </a:xfrm>
        </p:spPr>
        <p:txBody>
          <a:bodyPr>
            <a:normAutofit fontScale="92500"/>
          </a:bodyPr>
          <a:lstStyle/>
          <a:p>
            <a:r>
              <a:rPr lang="en-US" dirty="0" smtClean="0"/>
              <a:t>Records details of:</a:t>
            </a:r>
          </a:p>
          <a:p>
            <a:pPr lvl="1"/>
            <a:r>
              <a:rPr lang="en-US" dirty="0" smtClean="0"/>
              <a:t>Persons (owners/agents), animals, lab tests</a:t>
            </a:r>
          </a:p>
          <a:p>
            <a:pPr lvl="1"/>
            <a:r>
              <a:rPr lang="en-US" dirty="0" smtClean="0"/>
              <a:t>Animal identification tag allocation and use</a:t>
            </a:r>
          </a:p>
          <a:p>
            <a:pPr lvl="1"/>
            <a:r>
              <a:rPr lang="en-US" dirty="0" smtClean="0"/>
              <a:t>Domains (premises and herds/flocks/tanks)</a:t>
            </a:r>
          </a:p>
          <a:p>
            <a:pPr lvl="1"/>
            <a:r>
              <a:rPr lang="en-US" dirty="0" smtClean="0"/>
              <a:t>Movements (individuals/groups/restrictions)</a:t>
            </a:r>
          </a:p>
          <a:p>
            <a:pPr lvl="1"/>
            <a:r>
              <a:rPr lang="en-US" dirty="0" smtClean="0"/>
              <a:t>Treatments and vaccinations for animals</a:t>
            </a:r>
          </a:p>
          <a:p>
            <a:pPr lvl="1"/>
            <a:r>
              <a:rPr lang="en-US" dirty="0" smtClean="0"/>
              <a:t>Graphical representation on digital maps</a:t>
            </a:r>
          </a:p>
          <a:p>
            <a:pPr lvl="1"/>
            <a:r>
              <a:rPr lang="en-US" dirty="0" smtClean="0"/>
              <a:t>Multi-species recording on the same database</a:t>
            </a:r>
          </a:p>
          <a:p>
            <a:pPr lvl="1"/>
            <a:r>
              <a:rPr lang="en-US" dirty="0" smtClean="0"/>
              <a:t>Activity scheduling </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normAutofit/>
          </a:bodyPr>
          <a:lstStyle/>
          <a:p>
            <a:r>
              <a:rPr lang="en-US" sz="3200" dirty="0" smtClean="0"/>
              <a:t>Surveillance Collaboration Services </a:t>
            </a:r>
            <a:endParaRPr lang="en-US" sz="3200" dirty="0"/>
          </a:p>
        </p:txBody>
      </p:sp>
    </p:spTree>
    <p:extLst>
      <p:ext uri="{BB962C8B-B14F-4D97-AF65-F5344CB8AC3E}">
        <p14:creationId xmlns:p14="http://schemas.microsoft.com/office/powerpoint/2010/main" val="168400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Animal Disease Traceability Information System (ADTIS)</a:t>
            </a:r>
          </a:p>
          <a:p>
            <a:r>
              <a:rPr lang="en-US" dirty="0" smtClean="0"/>
              <a:t>Optional method for administering traceability activities</a:t>
            </a:r>
          </a:p>
          <a:p>
            <a:r>
              <a:rPr lang="en-US" dirty="0" smtClean="0"/>
              <a:t>States and Tribes collect farm location and contact information      at their discretion</a:t>
            </a:r>
          </a:p>
          <a:p>
            <a:pPr marL="0"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Animal Disease Traceability </a:t>
            </a:r>
            <a:endParaRPr lang="en-US" dirty="0"/>
          </a:p>
        </p:txBody>
      </p:sp>
    </p:spTree>
    <p:extLst>
      <p:ext uri="{BB962C8B-B14F-4D97-AF65-F5344CB8AC3E}">
        <p14:creationId xmlns:p14="http://schemas.microsoft.com/office/powerpoint/2010/main" val="3205060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12246</TotalTime>
  <Words>4300</Words>
  <Application>Microsoft Office PowerPoint</Application>
  <PresentationFormat>On-screen Show (4:3)</PresentationFormat>
  <Paragraphs>263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FAD PReP PPT Template 2011-10</vt:lpstr>
      <vt:lpstr>Surveillance, Epidemiology, and Tracing</vt:lpstr>
      <vt:lpstr>This Presentation</vt:lpstr>
      <vt:lpstr>Tracing </vt:lpstr>
      <vt:lpstr>Tracing </vt:lpstr>
      <vt:lpstr>Tracing (cont’d)</vt:lpstr>
      <vt:lpstr>Tracing Sources</vt:lpstr>
      <vt:lpstr>Livestock Owners</vt:lpstr>
      <vt:lpstr>Surveillance Collaboration Services </vt:lpstr>
      <vt:lpstr>Animal Disease Traceability </vt:lpstr>
      <vt:lpstr>Livestock Dealers or Auction Markets</vt:lpstr>
      <vt:lpstr>Transporters’ Manifests</vt:lpstr>
      <vt:lpstr>Health Certificates</vt:lpstr>
      <vt:lpstr>Import Permit Systems</vt:lpstr>
      <vt:lpstr>Brand Inspection Record</vt:lpstr>
      <vt:lpstr>Backtags and Eartags</vt:lpstr>
      <vt:lpstr>Tracing Databases </vt:lpstr>
      <vt:lpstr>Electronic Data Management </vt:lpstr>
      <vt:lpstr>Additional Operational Procedures </vt:lpstr>
      <vt:lpstr>Additional Procedures </vt:lpstr>
      <vt:lpstr>Biosecurity </vt:lpstr>
      <vt:lpstr>Health and Safety </vt:lpstr>
      <vt:lpstr>PPE </vt:lpstr>
      <vt:lpstr>Cleaning and Disinfection</vt:lpstr>
      <vt:lpstr>Quarantine and Movement Control</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Epidemiology, and Tracing</dc:title>
  <dc:creator>Futoma, Patricia J</dc:creator>
  <cp:lastModifiedBy>Mogan-King, Janice P [CFSPH]</cp:lastModifiedBy>
  <cp:revision>78</cp:revision>
  <dcterms:created xsi:type="dcterms:W3CDTF">2013-01-03T22:25:12Z</dcterms:created>
  <dcterms:modified xsi:type="dcterms:W3CDTF">2015-03-27T16:41:04Z</dcterms:modified>
</cp:coreProperties>
</file>