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9" r:id="rId1"/>
  </p:sldMasterIdLst>
  <p:notesMasterIdLst>
    <p:notesMasterId r:id="rId31"/>
  </p:notesMasterIdLst>
  <p:handoutMasterIdLst>
    <p:handoutMasterId r:id="rId32"/>
  </p:handoutMasterIdLst>
  <p:sldIdLst>
    <p:sldId id="341" r:id="rId2"/>
    <p:sldId id="431" r:id="rId3"/>
    <p:sldId id="426" r:id="rId4"/>
    <p:sldId id="412" r:id="rId5"/>
    <p:sldId id="413" r:id="rId6"/>
    <p:sldId id="380" r:id="rId7"/>
    <p:sldId id="382" r:id="rId8"/>
    <p:sldId id="388" r:id="rId9"/>
    <p:sldId id="430" r:id="rId10"/>
    <p:sldId id="427" r:id="rId11"/>
    <p:sldId id="415" r:id="rId12"/>
    <p:sldId id="416" r:id="rId13"/>
    <p:sldId id="417" r:id="rId14"/>
    <p:sldId id="393" r:id="rId15"/>
    <p:sldId id="418" r:id="rId16"/>
    <p:sldId id="419" r:id="rId17"/>
    <p:sldId id="420" r:id="rId18"/>
    <p:sldId id="421" r:id="rId19"/>
    <p:sldId id="401" r:id="rId20"/>
    <p:sldId id="402" r:id="rId21"/>
    <p:sldId id="422" r:id="rId22"/>
    <p:sldId id="407" r:id="rId23"/>
    <p:sldId id="428" r:id="rId24"/>
    <p:sldId id="423" r:id="rId25"/>
    <p:sldId id="424" r:id="rId26"/>
    <p:sldId id="411" r:id="rId27"/>
    <p:sldId id="425" r:id="rId28"/>
    <p:sldId id="385" r:id="rId29"/>
    <p:sldId id="386"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60" autoAdjust="0"/>
    <p:restoredTop sz="64254" autoAdjust="0"/>
  </p:normalViewPr>
  <p:slideViewPr>
    <p:cSldViewPr>
      <p:cViewPr varScale="1">
        <p:scale>
          <a:sx n="56" d="100"/>
          <a:sy n="56" d="100"/>
        </p:scale>
        <p:origin x="-2102" y="-77"/>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notesViewPr>
    <p:cSldViewPr>
      <p:cViewPr varScale="1">
        <p:scale>
          <a:sx n="66" d="100"/>
          <a:sy n="66" d="100"/>
        </p:scale>
        <p:origin x="-3106" y="-8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33400" y="220980"/>
            <a:ext cx="3037840" cy="464820"/>
          </a:xfrm>
          <a:prstGeom prst="rect">
            <a:avLst/>
          </a:prstGeom>
        </p:spPr>
        <p:txBody>
          <a:bodyPr vert="horz" lIns="93609" tIns="46807" rIns="93609" bIns="46807" rtlCol="0"/>
          <a:lstStyle>
            <a:lvl1pPr algn="l">
              <a:defRPr sz="1200"/>
            </a:lvl1pPr>
          </a:lstStyle>
          <a:p>
            <a:r>
              <a:rPr lang="en-US" dirty="0" smtClean="0"/>
              <a:t>FAD </a:t>
            </a:r>
            <a:r>
              <a:rPr lang="en-US" dirty="0" err="1" smtClean="0"/>
              <a:t>PReP</a:t>
            </a:r>
            <a:r>
              <a:rPr lang="en-US" dirty="0" smtClean="0"/>
              <a:t>/NAHEMS Health and Safety Overview</a:t>
            </a:r>
            <a:endParaRPr lang="en-US" dirty="0"/>
          </a:p>
        </p:txBody>
      </p:sp>
      <p:sp>
        <p:nvSpPr>
          <p:cNvPr id="3" name="Date Placeholder 2"/>
          <p:cNvSpPr>
            <a:spLocks noGrp="1"/>
          </p:cNvSpPr>
          <p:nvPr>
            <p:ph type="dt" sz="quarter" idx="1"/>
          </p:nvPr>
        </p:nvSpPr>
        <p:spPr>
          <a:xfrm>
            <a:off x="3439160" y="220980"/>
            <a:ext cx="3037840" cy="464820"/>
          </a:xfrm>
          <a:prstGeom prst="rect">
            <a:avLst/>
          </a:prstGeom>
        </p:spPr>
        <p:txBody>
          <a:bodyPr vert="horz" lIns="93609" tIns="46807" rIns="93609" bIns="46807" rtlCol="0"/>
          <a:lstStyle>
            <a:lvl1pPr algn="r">
              <a:defRPr sz="1200"/>
            </a:lvl1pPr>
          </a:lstStyle>
          <a:p>
            <a:r>
              <a:rPr lang="en-US" smtClean="0"/>
              <a:t>2011</a:t>
            </a:r>
            <a:endParaRPr lang="en-US"/>
          </a:p>
        </p:txBody>
      </p:sp>
      <p:sp>
        <p:nvSpPr>
          <p:cNvPr id="4" name="Footer Placeholder 3"/>
          <p:cNvSpPr>
            <a:spLocks noGrp="1"/>
          </p:cNvSpPr>
          <p:nvPr>
            <p:ph type="ftr" sz="quarter" idx="2"/>
          </p:nvPr>
        </p:nvSpPr>
        <p:spPr>
          <a:xfrm>
            <a:off x="533400" y="8610600"/>
            <a:ext cx="3037840" cy="464820"/>
          </a:xfrm>
          <a:prstGeom prst="rect">
            <a:avLst/>
          </a:prstGeom>
        </p:spPr>
        <p:txBody>
          <a:bodyPr vert="horz" lIns="93609" tIns="46807" rIns="93609" bIns="46807" rtlCol="0" anchor="b"/>
          <a:lstStyle>
            <a:lvl1pPr algn="l">
              <a:defRPr sz="1200"/>
            </a:lvl1pPr>
          </a:lstStyle>
          <a:p>
            <a:r>
              <a:rPr lang="en-US" smtClean="0"/>
              <a:t>USDA APHIS and CFSPH</a:t>
            </a:r>
            <a:endParaRPr lang="en-US"/>
          </a:p>
        </p:txBody>
      </p:sp>
      <p:sp>
        <p:nvSpPr>
          <p:cNvPr id="5" name="Slide Number Placeholder 4"/>
          <p:cNvSpPr>
            <a:spLocks noGrp="1"/>
          </p:cNvSpPr>
          <p:nvPr>
            <p:ph type="sldNum" sz="quarter" idx="3"/>
          </p:nvPr>
        </p:nvSpPr>
        <p:spPr>
          <a:xfrm>
            <a:off x="3429000" y="8610600"/>
            <a:ext cx="3037840" cy="464820"/>
          </a:xfrm>
          <a:prstGeom prst="rect">
            <a:avLst/>
          </a:prstGeom>
        </p:spPr>
        <p:txBody>
          <a:bodyPr vert="horz" lIns="93609" tIns="46807" rIns="93609" bIns="46807" rtlCol="0" anchor="b"/>
          <a:lstStyle>
            <a:lvl1pPr algn="r">
              <a:defRPr sz="1200"/>
            </a:lvl1pPr>
          </a:lstStyle>
          <a:p>
            <a:fld id="{E07605D2-E446-489E-95A7-F68F90F1CDD1}" type="slidenum">
              <a:rPr lang="en-US" smtClean="0"/>
              <a:t>‹#›</a:t>
            </a:fld>
            <a:endParaRPr lang="en-US"/>
          </a:p>
        </p:txBody>
      </p:sp>
    </p:spTree>
    <p:extLst>
      <p:ext uri="{BB962C8B-B14F-4D97-AF65-F5344CB8AC3E}">
        <p14:creationId xmlns:p14="http://schemas.microsoft.com/office/powerpoint/2010/main" val="174210798"/>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609" tIns="46807" rIns="93609" bIns="46807" rtlCol="0"/>
          <a:lstStyle>
            <a:lvl1pPr algn="l">
              <a:defRPr sz="1200"/>
            </a:lvl1pPr>
          </a:lstStyle>
          <a:p>
            <a:r>
              <a:rPr lang="en-US" dirty="0" smtClean="0"/>
              <a:t>FAD </a:t>
            </a:r>
            <a:r>
              <a:rPr lang="en-US" dirty="0" err="1" smtClean="0"/>
              <a:t>PReP</a:t>
            </a:r>
            <a:r>
              <a:rPr lang="en-US" dirty="0" smtClean="0"/>
              <a:t>/NAHEMS Health and Safety Overview</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609" tIns="46807" rIns="93609" bIns="46807" rtlCol="0"/>
          <a:lstStyle>
            <a:lvl1pPr algn="r">
              <a:defRPr sz="1200"/>
            </a:lvl1pPr>
          </a:lstStyle>
          <a:p>
            <a:r>
              <a:rPr lang="en-US" smtClean="0"/>
              <a:t>2011</a:t>
            </a:r>
            <a:endParaRPr lang="en-US"/>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609" tIns="46807" rIns="93609" bIns="4680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609" tIns="46807" rIns="93609" bIns="46807"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6"/>
            <a:ext cx="3037840" cy="464820"/>
          </a:xfrm>
          <a:prstGeom prst="rect">
            <a:avLst/>
          </a:prstGeom>
        </p:spPr>
        <p:txBody>
          <a:bodyPr vert="horz" lIns="93609" tIns="46807" rIns="93609" bIns="46807" rtlCol="0" anchor="b"/>
          <a:lstStyle>
            <a:lvl1pPr algn="l">
              <a:defRPr sz="1200"/>
            </a:lvl1pPr>
          </a:lstStyle>
          <a:p>
            <a:r>
              <a:rPr lang="en-US" dirty="0" smtClean="0"/>
              <a:t>USDA APHIS and CFSPH</a:t>
            </a:r>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609" tIns="46807" rIns="93609" bIns="46807" rtlCol="0" anchor="b"/>
          <a:lstStyle>
            <a:lvl1pPr algn="r">
              <a:defRPr sz="1200"/>
            </a:lvl1pPr>
          </a:lstStyle>
          <a:p>
            <a:fld id="{C0857787-FD1F-49E7-98C8-0609525CD3A6}" type="slidenum">
              <a:rPr lang="en-US" smtClean="0"/>
              <a:t>‹#›</a:t>
            </a:fld>
            <a:endParaRPr lang="en-US"/>
          </a:p>
        </p:txBody>
      </p:sp>
    </p:spTree>
    <p:extLst>
      <p:ext uri="{BB962C8B-B14F-4D97-AF65-F5344CB8AC3E}">
        <p14:creationId xmlns:p14="http://schemas.microsoft.com/office/powerpoint/2010/main" val="4216766549"/>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ea typeface="ＭＳ Ｐゴシック" charset="-128"/>
                <a:cs typeface="ＭＳ Ｐゴシック" charset="-128"/>
              </a:rPr>
              <a:t>An animal health</a:t>
            </a:r>
            <a:r>
              <a:rPr lang="en-US" baseline="0" dirty="0" smtClean="0">
                <a:latin typeface="+mn-lt"/>
                <a:ea typeface="ＭＳ Ｐゴシック" charset="-128"/>
                <a:cs typeface="ＭＳ Ｐゴシック" charset="-128"/>
              </a:rPr>
              <a:t> emergency </a:t>
            </a:r>
            <a:r>
              <a:rPr lang="en-US" dirty="0" smtClean="0"/>
              <a:t>could have a detrimental effect on the nation's agriculture, food supply, and economy. Veterinary responders, animal health technicians, and other trained personnel may assist with surveillance, epidemiology, and tracing activities. In order to perform these job duties, a broad understanding of surveillance and epidemiological concepts is required</a:t>
            </a:r>
            <a:r>
              <a:rPr lang="en-US" sz="1200" b="0" i="0" u="none" strike="noStrike" kern="1200" baseline="0" dirty="0" smtClean="0">
                <a:solidFill>
                  <a:schemeClr val="tx1"/>
                </a:solidFill>
                <a:latin typeface="+mn-lt"/>
                <a:ea typeface="+mn-ea"/>
                <a:cs typeface="+mn-cs"/>
              </a:rPr>
              <a:t>. This presentation provides an overview of surveillance, epidemiology, and tracing.</a:t>
            </a:r>
            <a:r>
              <a:rPr lang="en-US" dirty="0" smtClean="0"/>
              <a:t> </a:t>
            </a:r>
            <a:r>
              <a:rPr lang="en-US" baseline="0" dirty="0" smtClean="0">
                <a:latin typeface="+mn-lt"/>
                <a:ea typeface="ＭＳ Ｐゴシック" charset="-128"/>
                <a:cs typeface="ＭＳ Ｐゴシック" charset="-128"/>
              </a:rPr>
              <a:t>[</a:t>
            </a:r>
            <a:r>
              <a:rPr lang="en-US" dirty="0" smtClean="0">
                <a:latin typeface="+mn-lt"/>
                <a:ea typeface="ＭＳ Ｐゴシック" charset="-128"/>
                <a:cs typeface="ＭＳ Ｐゴシック" charset="-128"/>
              </a:rPr>
              <a:t>This information was derived from the </a:t>
            </a:r>
            <a:r>
              <a:rPr lang="en-US" i="1" dirty="0" smtClean="0">
                <a:latin typeface="+mn-lt"/>
                <a:ea typeface="ＭＳ Ｐゴシック" charset="-128"/>
                <a:cs typeface="ＭＳ Ｐゴシック" charset="-128"/>
              </a:rPr>
              <a:t>Foreign Animal Disease Preparedness and Response (FAD </a:t>
            </a:r>
            <a:r>
              <a:rPr lang="en-US" i="1" dirty="0" err="1" smtClean="0">
                <a:latin typeface="+mn-lt"/>
                <a:ea typeface="ＭＳ Ｐゴシック" charset="-128"/>
                <a:cs typeface="ＭＳ Ｐゴシック" charset="-128"/>
              </a:rPr>
              <a:t>PReP</a:t>
            </a:r>
            <a:r>
              <a:rPr lang="en-US" i="1" dirty="0" smtClean="0">
                <a:latin typeface="+mn-lt"/>
                <a:ea typeface="ＭＳ Ｐゴシック" charset="-128"/>
                <a:cs typeface="ＭＳ Ｐゴシック" charset="-128"/>
              </a:rPr>
              <a:t>)/National Animal Health Emergency Management System (NAHEMS) Guidelines: S</a:t>
            </a:r>
            <a:r>
              <a:rPr lang="en-US" i="1" dirty="0" smtClean="0">
                <a:latin typeface="+mn-lt"/>
              </a:rPr>
              <a:t>urveillance, Epidemiology, and Tracing (2014).</a:t>
            </a:r>
            <a:r>
              <a:rPr lang="en-US" i="1" baseline="0" dirty="0" smtClean="0">
                <a:latin typeface="+mn-lt"/>
                <a:ea typeface="ＭＳ Ｐゴシック" charset="-128"/>
              </a:rPr>
              <a:t>]</a:t>
            </a:r>
            <a:endParaRPr lang="en-US" i="1" dirty="0" smtClean="0">
              <a:latin typeface="+mn-lt"/>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ea typeface="ＭＳ Ｐゴシック" pitchFamily="5" charset="-128"/>
                <a:cs typeface="ＭＳ Ｐゴシック" pitchFamily="5" charset="-128"/>
              </a:rPr>
              <a:pPr fontAlgn="base">
                <a:spcBef>
                  <a:spcPct val="0"/>
                </a:spcBef>
                <a:spcAft>
                  <a:spcPct val="0"/>
                </a:spcAft>
                <a:defRPr/>
              </a:pPr>
              <a:t>1</a:t>
            </a:fld>
            <a:endParaRPr lang="en-US">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dirty="0" smtClean="0"/>
              <a:t>2011</a:t>
            </a:r>
            <a:endParaRPr lang="en-US" dirty="0"/>
          </a:p>
        </p:txBody>
      </p:sp>
      <p:sp>
        <p:nvSpPr>
          <p:cNvPr id="3" name="Footer Placeholder 2"/>
          <p:cNvSpPr>
            <a:spLocks noGrp="1"/>
          </p:cNvSpPr>
          <p:nvPr>
            <p:ph type="ftr" sz="quarter" idx="11"/>
          </p:nvPr>
        </p:nvSpPr>
        <p:spPr/>
        <p:txBody>
          <a:bodyPr/>
          <a:lstStyle/>
          <a:p>
            <a:r>
              <a:rPr lang="en-US" smtClean="0"/>
              <a:t>USDA APHIS and CFSPH</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Surveillance, epidemiology, and tracing activities are all interrelated and occur</a:t>
            </a:r>
            <a:r>
              <a:rPr lang="en-US" baseline="0" dirty="0" smtClean="0"/>
              <a:t> </a:t>
            </a:r>
            <a:r>
              <a:rPr lang="en-US" baseline="0" smtClean="0"/>
              <a:t>simultaneously. The </a:t>
            </a:r>
            <a:r>
              <a:rPr lang="en-US" baseline="0" dirty="0" smtClean="0"/>
              <a:t>next few slides will focus on s</a:t>
            </a:r>
            <a:r>
              <a:rPr lang="en-US" dirty="0" smtClean="0"/>
              <a:t>urveillance which involves ongoing collection, analysis, interpretation, and dissemination of data related to disease, and the </a:t>
            </a:r>
            <a:r>
              <a:rPr lang="en-US" baseline="0" dirty="0" smtClean="0"/>
              <a:t>study of the factors related to frequency and distribution of the disease, which many refer to as epidemiology.</a:t>
            </a:r>
          </a:p>
          <a:p>
            <a:endParaRPr lang="en-US" baseline="0" dirty="0" smtClean="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10</a:t>
            </a:fld>
            <a:endParaRPr lang="en-US"/>
          </a:p>
        </p:txBody>
      </p:sp>
    </p:spTree>
    <p:extLst>
      <p:ext uri="{BB962C8B-B14F-4D97-AF65-F5344CB8AC3E}">
        <p14:creationId xmlns:p14="http://schemas.microsoft.com/office/powerpoint/2010/main" val="3295844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an FAD outbreak, surveillance activities play a key role in:</a:t>
            </a:r>
            <a:r>
              <a:rPr lang="en-US" baseline="0" dirty="0" smtClean="0"/>
              <a:t> i</a:t>
            </a:r>
            <a:r>
              <a:rPr lang="en-US" dirty="0" smtClean="0"/>
              <a:t>dentifying the infectious agent;</a:t>
            </a:r>
            <a:r>
              <a:rPr lang="en-US" baseline="0" dirty="0" smtClean="0"/>
              <a:t> d</a:t>
            </a:r>
            <a:r>
              <a:rPr lang="en-US" dirty="0" smtClean="0"/>
              <a:t>etermining the scope of the outbreak;</a:t>
            </a:r>
            <a:r>
              <a:rPr lang="en-US" baseline="0" dirty="0" smtClean="0"/>
              <a:t> a</a:t>
            </a:r>
            <a:r>
              <a:rPr lang="en-US" dirty="0" smtClean="0"/>
              <a:t>ssessing the effectiveness of eradication and control efforts; and</a:t>
            </a:r>
            <a:r>
              <a:rPr lang="en-US" baseline="0" dirty="0" smtClean="0"/>
              <a:t> d</a:t>
            </a:r>
            <a:r>
              <a:rPr lang="en-US" dirty="0" smtClean="0"/>
              <a:t>emonstrating a return to disease free status.</a:t>
            </a:r>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11</a:t>
            </a:fld>
            <a:endParaRPr lang="en-US"/>
          </a:p>
        </p:txBody>
      </p:sp>
    </p:spTree>
    <p:extLst>
      <p:ext uri="{BB962C8B-B14F-4D97-AF65-F5344CB8AC3E}">
        <p14:creationId xmlns:p14="http://schemas.microsoft.com/office/powerpoint/2010/main" val="2177532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Surveillance Plan is developed by the Disease Surveillance Branch in collaboration with the Situation Unit.</a:t>
            </a:r>
            <a:r>
              <a:rPr lang="en-US" baseline="0" dirty="0" smtClean="0"/>
              <a:t> </a:t>
            </a:r>
            <a:r>
              <a:rPr lang="en-US" dirty="0" smtClean="0"/>
              <a:t>The Surveillance Plan functions as a framework describing the surveillance system and the roles and responsibilities of surveillance team members during the FAD response.</a:t>
            </a:r>
            <a:r>
              <a:rPr lang="en-US" baseline="0" dirty="0" smtClean="0"/>
              <a:t> </a:t>
            </a:r>
            <a:r>
              <a:rPr lang="en-US" dirty="0" smtClean="0"/>
              <a:t>The Surveillance Plan includes:</a:t>
            </a:r>
          </a:p>
          <a:p>
            <a:pPr marL="171450" indent="-171450">
              <a:buFont typeface="Arial" panose="020B0604020202020204" pitchFamily="34" charset="0"/>
              <a:buChar char="•"/>
            </a:pPr>
            <a:r>
              <a:rPr lang="en-US" dirty="0" smtClean="0"/>
              <a:t>Disease description;</a:t>
            </a:r>
          </a:p>
          <a:p>
            <a:pPr marL="171450" indent="-171450">
              <a:buFont typeface="Arial" panose="020B0604020202020204" pitchFamily="34" charset="0"/>
              <a:buChar char="•"/>
            </a:pPr>
            <a:r>
              <a:rPr lang="en-US" dirty="0" smtClean="0"/>
              <a:t>Surveillance objectives;</a:t>
            </a:r>
          </a:p>
          <a:p>
            <a:pPr marL="171450" indent="-171450">
              <a:buFont typeface="Arial" panose="020B0604020202020204" pitchFamily="34" charset="0"/>
              <a:buChar char="•"/>
            </a:pPr>
            <a:r>
              <a:rPr lang="en-US" dirty="0" smtClean="0"/>
              <a:t>Identifying stakeholders and responsible parties;</a:t>
            </a:r>
          </a:p>
          <a:p>
            <a:pPr marL="171450" indent="-171450">
              <a:buFont typeface="Arial" panose="020B0604020202020204" pitchFamily="34" charset="0"/>
              <a:buChar char="•"/>
            </a:pPr>
            <a:r>
              <a:rPr lang="en-US" dirty="0" smtClean="0"/>
              <a:t>Population description;</a:t>
            </a:r>
          </a:p>
          <a:p>
            <a:pPr marL="171450" indent="-171450">
              <a:buFont typeface="Arial" panose="020B0604020202020204" pitchFamily="34" charset="0"/>
              <a:buChar char="•"/>
            </a:pPr>
            <a:r>
              <a:rPr lang="en-US" dirty="0" smtClean="0"/>
              <a:t>Case definitions;</a:t>
            </a:r>
          </a:p>
          <a:p>
            <a:pPr marL="171450" indent="-171450">
              <a:buFont typeface="Arial" panose="020B0604020202020204" pitchFamily="34" charset="0"/>
              <a:buChar char="•"/>
            </a:pPr>
            <a:r>
              <a:rPr lang="en-US" dirty="0" smtClean="0"/>
              <a:t>Data sources;</a:t>
            </a:r>
          </a:p>
          <a:p>
            <a:pPr marL="171450" indent="-171450">
              <a:buFont typeface="Arial" panose="020B0604020202020204" pitchFamily="34" charset="0"/>
              <a:buChar char="•"/>
            </a:pPr>
            <a:r>
              <a:rPr lang="en-US" dirty="0" smtClean="0"/>
              <a:t>Sampling methods; and</a:t>
            </a:r>
          </a:p>
          <a:p>
            <a:pPr marL="171450" indent="-171450">
              <a:buFont typeface="Arial" panose="020B0604020202020204" pitchFamily="34" charset="0"/>
              <a:buChar char="•"/>
            </a:pPr>
            <a:r>
              <a:rPr lang="en-US" dirty="0" smtClean="0"/>
              <a:t>Diagnostic tests.</a:t>
            </a:r>
          </a:p>
        </p:txBody>
      </p:sp>
      <p:sp>
        <p:nvSpPr>
          <p:cNvPr id="4" name="Slide Number Placeholder 3"/>
          <p:cNvSpPr>
            <a:spLocks noGrp="1"/>
          </p:cNvSpPr>
          <p:nvPr>
            <p:ph type="sldNum" sz="quarter" idx="10"/>
          </p:nvPr>
        </p:nvSpPr>
        <p:spPr/>
        <p:txBody>
          <a:bodyPr/>
          <a:lstStyle/>
          <a:p>
            <a:fld id="{607B3A0A-97C8-45BA-8D57-F6784453B0E9}" type="slidenum">
              <a:rPr lang="en-US" smtClean="0"/>
              <a:t>12</a:t>
            </a:fld>
            <a:endParaRPr lang="en-US"/>
          </a:p>
        </p:txBody>
      </p:sp>
    </p:spTree>
    <p:extLst>
      <p:ext uri="{BB962C8B-B14F-4D97-AF65-F5344CB8AC3E}">
        <p14:creationId xmlns:p14="http://schemas.microsoft.com/office/powerpoint/2010/main" val="9295546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least three case definitions are developed during an FAD outbreak. These definitions are likely to evolve as the outbreak progresses.</a:t>
            </a:r>
          </a:p>
          <a:p>
            <a:pPr marL="171450" indent="-171450">
              <a:buFont typeface="Arial" pitchFamily="34" charset="0"/>
              <a:buChar char="•"/>
            </a:pPr>
            <a:r>
              <a:rPr lang="en-US" b="0" dirty="0" smtClean="0"/>
              <a:t>Suspect case - </a:t>
            </a:r>
            <a:r>
              <a:rPr lang="en-US" dirty="0" smtClean="0"/>
              <a:t>Animal showing clinical signs compatible with the FAD.</a:t>
            </a:r>
          </a:p>
          <a:p>
            <a:pPr marL="171450" indent="-171450">
              <a:buFont typeface="Arial" pitchFamily="34" charset="0"/>
              <a:buChar char="•"/>
            </a:pPr>
            <a:r>
              <a:rPr lang="en-US" b="0" dirty="0" smtClean="0"/>
              <a:t>Presumptive positive case - </a:t>
            </a:r>
            <a:r>
              <a:rPr lang="en-US" dirty="0" smtClean="0"/>
              <a:t>Animal with clinical signs consistent with the disease in question,</a:t>
            </a:r>
            <a:r>
              <a:rPr lang="en-US" baseline="0" dirty="0" smtClean="0"/>
              <a:t> epidemiological links, and/or laboratory test(s) that would support current infection or exposure to the disease of concern</a:t>
            </a:r>
            <a:r>
              <a:rPr lang="en-US" dirty="0" smtClean="0"/>
              <a:t>.</a:t>
            </a:r>
          </a:p>
          <a:p>
            <a:pPr marL="171450" indent="-171450">
              <a:buFont typeface="Arial" pitchFamily="34" charset="0"/>
              <a:buChar char="•"/>
            </a:pPr>
            <a:r>
              <a:rPr lang="en-US" b="0" dirty="0" smtClean="0"/>
              <a:t>Confirmed positive case – </a:t>
            </a:r>
            <a:r>
              <a:rPr lang="en-US" dirty="0" smtClean="0"/>
              <a:t>indicates the requirements, including laboratory testing and other criteria</a:t>
            </a:r>
            <a:r>
              <a:rPr lang="en-US" baseline="0" dirty="0" smtClean="0"/>
              <a:t> that are required to unequivocally determine the presence of the FAD agent. </a:t>
            </a:r>
            <a:endParaRPr lang="en-US" dirty="0" smtClean="0"/>
          </a:p>
          <a:p>
            <a:pPr marL="0" indent="0">
              <a:buFont typeface="Arial" pitchFamily="34" charset="0"/>
              <a:buNone/>
            </a:pPr>
            <a:r>
              <a:rPr lang="en-US" dirty="0" smtClean="0"/>
              <a:t>For many high-consequence FADs, case definitions have been developed,</a:t>
            </a:r>
            <a:r>
              <a:rPr lang="en-US" baseline="0" dirty="0" smtClean="0"/>
              <a:t> and are available in </a:t>
            </a:r>
            <a:r>
              <a:rPr lang="en-US" i="1" baseline="0" dirty="0" smtClean="0"/>
              <a:t>FAD </a:t>
            </a:r>
            <a:r>
              <a:rPr lang="en-US" i="1" baseline="0" dirty="0" err="1" smtClean="0"/>
              <a:t>PReP</a:t>
            </a:r>
            <a:r>
              <a:rPr lang="en-US" i="1" baseline="0" dirty="0" smtClean="0"/>
              <a:t> Disease Response Plans or Disease Response Strategies.</a:t>
            </a:r>
            <a:r>
              <a:rPr lang="en-US" baseline="0" dirty="0" smtClean="0"/>
              <a:t> </a:t>
            </a:r>
            <a:r>
              <a:rPr lang="en-US" i="1" dirty="0" smtClean="0"/>
              <a:t>FAD</a:t>
            </a:r>
            <a:r>
              <a:rPr lang="en-US" i="1" baseline="0" dirty="0" smtClean="0"/>
              <a:t> </a:t>
            </a:r>
            <a:r>
              <a:rPr lang="en-US" i="1" baseline="0" dirty="0" err="1" smtClean="0"/>
              <a:t>PReP</a:t>
            </a:r>
            <a:r>
              <a:rPr lang="en-US" i="1" baseline="0" dirty="0" smtClean="0"/>
              <a:t> SOP: Case Definition Development Process </a:t>
            </a:r>
            <a:r>
              <a:rPr lang="en-US" i="0" baseline="0" dirty="0" smtClean="0"/>
              <a:t>provides additional information on how case definitions are derived.</a:t>
            </a:r>
            <a:endParaRPr lang="en-US" i="1" dirty="0"/>
          </a:p>
        </p:txBody>
      </p:sp>
      <p:sp>
        <p:nvSpPr>
          <p:cNvPr id="4" name="Slide Number Placeholder 3"/>
          <p:cNvSpPr>
            <a:spLocks noGrp="1"/>
          </p:cNvSpPr>
          <p:nvPr>
            <p:ph type="sldNum" sz="quarter" idx="10"/>
          </p:nvPr>
        </p:nvSpPr>
        <p:spPr/>
        <p:txBody>
          <a:bodyPr/>
          <a:lstStyle/>
          <a:p>
            <a:fld id="{607B3A0A-97C8-45BA-8D57-F6784453B0E9}" type="slidenum">
              <a:rPr lang="en-US" smtClean="0"/>
              <a:t>13</a:t>
            </a:fld>
            <a:endParaRPr lang="en-US"/>
          </a:p>
        </p:txBody>
      </p:sp>
    </p:spTree>
    <p:extLst>
      <p:ext uri="{BB962C8B-B14F-4D97-AF65-F5344CB8AC3E}">
        <p14:creationId xmlns:p14="http://schemas.microsoft.com/office/powerpoint/2010/main" val="28597221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Data are facts such as observations, clinical signs and laboratory results collected from multiple sources by the surveillance system. Many sources of data are available to assist with surveillance efforts. A number of various data sources are listed on</a:t>
            </a:r>
            <a:r>
              <a:rPr lang="en-US" baseline="0" dirty="0" smtClean="0"/>
              <a:t> this slide</a:t>
            </a:r>
            <a:r>
              <a:rPr lang="en-US" dirty="0" smtClean="0"/>
              <a:t>. Sources from which facts can be gathered</a:t>
            </a:r>
            <a:r>
              <a:rPr lang="en-US" baseline="0" dirty="0" smtClean="0"/>
              <a:t> </a:t>
            </a:r>
            <a:r>
              <a:rPr lang="en-US" dirty="0" smtClean="0"/>
              <a:t>may include industry, government, laboratories, and veterinarians. </a:t>
            </a:r>
            <a:r>
              <a:rPr lang="en-US" i="1" dirty="0" smtClean="0"/>
              <a:t>[This image depicts</a:t>
            </a:r>
            <a:r>
              <a:rPr lang="en-US" i="1" baseline="0" dirty="0" smtClean="0"/>
              <a:t> wildlife data collection. Photo source: USDA]</a:t>
            </a:r>
            <a:endParaRPr lang="en-US" i="1" dirty="0"/>
          </a:p>
        </p:txBody>
      </p:sp>
      <p:sp>
        <p:nvSpPr>
          <p:cNvPr id="4" name="Slide Number Placeholder 3"/>
          <p:cNvSpPr>
            <a:spLocks noGrp="1"/>
          </p:cNvSpPr>
          <p:nvPr>
            <p:ph type="sldNum" sz="quarter" idx="10"/>
          </p:nvPr>
        </p:nvSpPr>
        <p:spPr/>
        <p:txBody>
          <a:bodyPr/>
          <a:lstStyle/>
          <a:p>
            <a:fld id="{607B3A0A-97C8-45BA-8D57-F6784453B0E9}"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6222970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Considerations for developing accurate and practical sampling methods include sample type; sample size; random sampling vs. targeted sampling; sampling duration and frequency;</a:t>
            </a:r>
            <a:r>
              <a:rPr lang="en-US" baseline="0" dirty="0" smtClean="0"/>
              <a:t> </a:t>
            </a:r>
            <a:r>
              <a:rPr lang="en-US" dirty="0" smtClean="0"/>
              <a:t>sample areas/locations; availability of diagnostic tests;</a:t>
            </a:r>
            <a:r>
              <a:rPr lang="en-US" baseline="0" dirty="0" smtClean="0"/>
              <a:t> and pooled testing. </a:t>
            </a:r>
            <a:endParaRPr lang="en-US" dirty="0" smtClean="0"/>
          </a:p>
        </p:txBody>
      </p:sp>
      <p:sp>
        <p:nvSpPr>
          <p:cNvPr id="4" name="Slide Number Placeholder 3"/>
          <p:cNvSpPr>
            <a:spLocks noGrp="1"/>
          </p:cNvSpPr>
          <p:nvPr>
            <p:ph type="sldNum" sz="quarter" idx="10"/>
          </p:nvPr>
        </p:nvSpPr>
        <p:spPr/>
        <p:txBody>
          <a:bodyPr/>
          <a:lstStyle/>
          <a:p>
            <a:fld id="{607B3A0A-97C8-45BA-8D57-F6784453B0E9}" type="slidenum">
              <a:rPr lang="en-US" smtClean="0"/>
              <a:t>15</a:t>
            </a:fld>
            <a:endParaRPr lang="en-US" dirty="0"/>
          </a:p>
        </p:txBody>
      </p:sp>
    </p:spTree>
    <p:extLst>
      <p:ext uri="{BB962C8B-B14F-4D97-AF65-F5344CB8AC3E}">
        <p14:creationId xmlns:p14="http://schemas.microsoft.com/office/powerpoint/2010/main" val="32862937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350" rtl="0" eaLnBrk="1" fontAlgn="auto" latinLnBrk="0" hangingPunct="1">
              <a:lnSpc>
                <a:spcPct val="100000"/>
              </a:lnSpc>
              <a:spcBef>
                <a:spcPts val="0"/>
              </a:spcBef>
              <a:spcAft>
                <a:spcPts val="0"/>
              </a:spcAft>
              <a:buClrTx/>
              <a:buSzTx/>
              <a:buFontTx/>
              <a:buNone/>
              <a:tabLst/>
              <a:defRPr/>
            </a:pPr>
            <a:r>
              <a:rPr lang="en-US" b="0" dirty="0" smtClean="0"/>
              <a:t>The</a:t>
            </a:r>
            <a:r>
              <a:rPr lang="en-US" b="0" baseline="0" dirty="0" smtClean="0"/>
              <a:t> type of specimen collected is d</a:t>
            </a:r>
            <a:r>
              <a:rPr lang="en-US" dirty="0" smtClean="0"/>
              <a:t>etermined by the disease of concern, available diagnostic tests, and the ability to obtain samples from target species. Number and type of specimens to collect is determined and communicated by Incident Command.</a:t>
            </a:r>
            <a:r>
              <a:rPr lang="en-US" baseline="0" dirty="0" smtClean="0"/>
              <a:t> </a:t>
            </a:r>
            <a:r>
              <a:rPr lang="en-US" dirty="0" smtClean="0"/>
              <a:t>Diagnostic specimens that may be collected include</a:t>
            </a:r>
            <a:r>
              <a:rPr lang="en-US" baseline="0" dirty="0" smtClean="0"/>
              <a:t> those listed on the slide, such as tissues from the animal, animal products like milk, or environmental samples. For in-depth information on collecting diagnostic specimens, please see the </a:t>
            </a:r>
            <a:r>
              <a:rPr lang="en-US" i="1" baseline="0" dirty="0" smtClean="0"/>
              <a:t>FAD Investigation Manual (FAD </a:t>
            </a:r>
            <a:r>
              <a:rPr lang="en-US" i="1" baseline="0" dirty="0" err="1" smtClean="0"/>
              <a:t>PReP</a:t>
            </a:r>
            <a:r>
              <a:rPr lang="en-US" i="1" baseline="0" dirty="0" smtClean="0"/>
              <a:t> Manual 4-0).</a:t>
            </a:r>
            <a:endParaRPr lang="en-US" i="1" dirty="0" smtClean="0"/>
          </a:p>
          <a:p>
            <a:pPr defTabSz="914350">
              <a:defRPr/>
            </a:pPr>
            <a:endParaRPr lang="en-US" dirty="0"/>
          </a:p>
        </p:txBody>
      </p:sp>
      <p:sp>
        <p:nvSpPr>
          <p:cNvPr id="4" name="Header Placeholder 3"/>
          <p:cNvSpPr>
            <a:spLocks noGrp="1"/>
          </p:cNvSpPr>
          <p:nvPr>
            <p:ph type="hdr" sz="quarter" idx="10"/>
          </p:nvPr>
        </p:nvSpPr>
        <p:spPr/>
        <p:txBody>
          <a:bodyPr/>
          <a:lstStyle/>
          <a:p>
            <a:r>
              <a:rPr lang="en-US" dirty="0" smtClean="0"/>
              <a:t>FAD PReP/NAHEMS Health and Safety Overview</a:t>
            </a:r>
            <a:endParaRPr lang="en-US" dirty="0"/>
          </a:p>
        </p:txBody>
      </p:sp>
      <p:sp>
        <p:nvSpPr>
          <p:cNvPr id="5" name="Date Placeholder 4"/>
          <p:cNvSpPr>
            <a:spLocks noGrp="1"/>
          </p:cNvSpPr>
          <p:nvPr>
            <p:ph type="dt" idx="11"/>
          </p:nvPr>
        </p:nvSpPr>
        <p:spPr/>
        <p:txBody>
          <a:bodyPr/>
          <a:lstStyle/>
          <a:p>
            <a:r>
              <a:rPr lang="en-US" dirty="0" smtClean="0"/>
              <a:t>2011</a:t>
            </a:r>
            <a:endParaRPr lang="en-US" dirty="0"/>
          </a:p>
        </p:txBody>
      </p:sp>
      <p:sp>
        <p:nvSpPr>
          <p:cNvPr id="6" name="Footer Placeholder 5"/>
          <p:cNvSpPr>
            <a:spLocks noGrp="1"/>
          </p:cNvSpPr>
          <p:nvPr>
            <p:ph type="ftr" sz="quarter" idx="12"/>
          </p:nvPr>
        </p:nvSpPr>
        <p:spPr/>
        <p:txBody>
          <a:bodyPr/>
          <a:lstStyle/>
          <a:p>
            <a:r>
              <a:rPr lang="en-US" dirty="0"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16</a:t>
            </a:fld>
            <a:endParaRPr lang="en-US" dirty="0"/>
          </a:p>
        </p:txBody>
      </p:sp>
    </p:spTree>
    <p:extLst>
      <p:ext uri="{BB962C8B-B14F-4D97-AF65-F5344CB8AC3E}">
        <p14:creationId xmlns:p14="http://schemas.microsoft.com/office/powerpoint/2010/main" val="8927632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There are four core functions of epidemiology. </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Surveillance, as mentioned earlier, involves ongoing collection, analysis, interpretation, and dissemination of data related to disease. This information is used to determine specific actions for FAD mitigation (e.g., quarantine, vaccination, depopulation, etc.). Surveillance is conducted to monitor a population for the presence, or absence, of disease. Surveillance provides information for action. In an FAD outbreak, surveillance will be used to detect cases or clusters of disease cases in the field. </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From field investigations, epidemiologists will then collect additional information regarding the disease outbreak. This may include identifying the disease source, determining if other animals have been exposed, and learning more about the history of disease.</a:t>
            </a:r>
            <a:endParaRPr lang="en-US" dirty="0" smtClean="0"/>
          </a:p>
          <a:p>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17</a:t>
            </a:fld>
            <a:endParaRPr lang="en-US"/>
          </a:p>
        </p:txBody>
      </p:sp>
    </p:spTree>
    <p:extLst>
      <p:ext uri="{BB962C8B-B14F-4D97-AF65-F5344CB8AC3E}">
        <p14:creationId xmlns:p14="http://schemas.microsoft.com/office/powerpoint/2010/main" val="18632030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In an FAD response, information gleaned from surveillance activities and field investigations will be used in analytic studies. Disease rates will be calculated, and parts of the animal population that may be at higher risk than others will be described. This will aid in identification of risk factors for disease, and determination of the source of disease. Many epidemiologic studies will require advanced analytic techniques. </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Evaluation is the process of determining the effectiveness, efficiency, and impact of activities with respect to established goals. In an FAD response, strategies to contain, control, and/or eradicate a contagious FAD must be constantly evaluated to ensure that appropriate actions are undertaken.</a:t>
            </a:r>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18</a:t>
            </a:fld>
            <a:endParaRPr lang="en-US"/>
          </a:p>
        </p:txBody>
      </p:sp>
    </p:spTree>
    <p:extLst>
      <p:ext uri="{BB962C8B-B14F-4D97-AF65-F5344CB8AC3E}">
        <p14:creationId xmlns:p14="http://schemas.microsoft.com/office/powerpoint/2010/main" val="22496704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Epidemiologists also describe disease occurrence: the level or amount of disease occurring in an area and the factors that work together to cause disease. It is important to understand the level of disease present before and during an FAD event. </a:t>
            </a:r>
          </a:p>
          <a:p>
            <a:r>
              <a:rPr lang="en-US" dirty="0" smtClean="0"/>
              <a:t>The following terms are used to describe amounts of disease in a population or area: </a:t>
            </a:r>
          </a:p>
          <a:p>
            <a:pPr marL="171450" indent="-171450">
              <a:buFont typeface="Arial" pitchFamily="34" charset="0"/>
              <a:buChar char="•"/>
            </a:pPr>
            <a:r>
              <a:rPr lang="en-US" b="0" dirty="0" smtClean="0"/>
              <a:t>Endemic</a:t>
            </a:r>
            <a:r>
              <a:rPr lang="en-US" b="0" baseline="0" dirty="0" smtClean="0"/>
              <a:t> -</a:t>
            </a:r>
            <a:r>
              <a:rPr lang="en-US" b="0" dirty="0" smtClean="0"/>
              <a:t> present in a population or geographical area at all times.</a:t>
            </a:r>
          </a:p>
          <a:p>
            <a:pPr marL="171450" indent="-171450">
              <a:buFont typeface="Arial" pitchFamily="34" charset="0"/>
              <a:buChar char="•"/>
            </a:pPr>
            <a:r>
              <a:rPr lang="en-US" b="0" dirty="0" smtClean="0"/>
              <a:t>Outbreak</a:t>
            </a:r>
            <a:r>
              <a:rPr lang="en-US" b="0" baseline="0" dirty="0" smtClean="0"/>
              <a:t> -</a:t>
            </a:r>
            <a:r>
              <a:rPr lang="en-US" b="0" dirty="0" smtClean="0"/>
              <a:t> the occurrence of more cases of disease than expected in a given area, or among a specific group, over a particular time period. Many epidemiologists use the terms outbreak and epidemic interchangeably.</a:t>
            </a:r>
          </a:p>
          <a:p>
            <a:pPr marL="171450" indent="-171450">
              <a:buFont typeface="Arial" pitchFamily="34" charset="0"/>
              <a:buChar char="•"/>
            </a:pPr>
            <a:r>
              <a:rPr lang="en-US" b="0" dirty="0" smtClean="0"/>
              <a:t>Pandemic - an outbreak/epidemic that has spread over several countries </a:t>
            </a:r>
            <a:r>
              <a:rPr lang="en-US" b="0" smtClean="0"/>
              <a:t>or continents.</a:t>
            </a:r>
            <a:endParaRPr lang="en-US" b="0" dirty="0" smtClean="0"/>
          </a:p>
          <a:p>
            <a:endParaRPr lang="en-US" dirty="0"/>
          </a:p>
        </p:txBody>
      </p:sp>
      <p:sp>
        <p:nvSpPr>
          <p:cNvPr id="4" name="Header Placeholder 3"/>
          <p:cNvSpPr>
            <a:spLocks noGrp="1"/>
          </p:cNvSpPr>
          <p:nvPr>
            <p:ph type="hdr" sz="quarter" idx="10"/>
          </p:nvPr>
        </p:nvSpPr>
        <p:spPr/>
        <p:txBody>
          <a:bodyPr/>
          <a:lstStyle/>
          <a:p>
            <a:r>
              <a:rPr lang="en-US" smtClean="0">
                <a:solidFill>
                  <a:prstClr val="black"/>
                </a:solidFill>
              </a:rPr>
              <a:t>FAD PReP/NAHEMS Health and Safety Overview</a:t>
            </a:r>
            <a:endParaRPr lang="en-US" dirty="0">
              <a:solidFill>
                <a:prstClr val="black"/>
              </a:solidFill>
            </a:endParaRPr>
          </a:p>
        </p:txBody>
      </p:sp>
      <p:sp>
        <p:nvSpPr>
          <p:cNvPr id="5" name="Date Placeholder 4"/>
          <p:cNvSpPr>
            <a:spLocks noGrp="1"/>
          </p:cNvSpPr>
          <p:nvPr>
            <p:ph type="dt" idx="11"/>
          </p:nvPr>
        </p:nvSpPr>
        <p:spPr/>
        <p:txBody>
          <a:bodyPr/>
          <a:lstStyle/>
          <a:p>
            <a:r>
              <a:rPr lang="en-US" smtClean="0">
                <a:solidFill>
                  <a:prstClr val="black"/>
                </a:solidFill>
              </a:rPr>
              <a:t>2011</a:t>
            </a:r>
            <a:endParaRPr lang="en-US">
              <a:solidFill>
                <a:prstClr val="black"/>
              </a:solidFill>
            </a:endParaRPr>
          </a:p>
        </p:txBody>
      </p:sp>
      <p:sp>
        <p:nvSpPr>
          <p:cNvPr id="6" name="Footer Placeholder 5"/>
          <p:cNvSpPr>
            <a:spLocks noGrp="1"/>
          </p:cNvSpPr>
          <p:nvPr>
            <p:ph type="ftr" sz="quarter" idx="12"/>
          </p:nvPr>
        </p:nvSpPr>
        <p:spPr/>
        <p:txBody>
          <a:bodyPr/>
          <a:lstStyle/>
          <a:p>
            <a:r>
              <a:rPr lang="en-US" smtClean="0">
                <a:solidFill>
                  <a:prstClr val="black"/>
                </a:solidFill>
              </a:rPr>
              <a:t>USDA APHIS and CFSPH</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C0857787-FD1F-49E7-98C8-0609525CD3A6}"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4282663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provides an introduction</a:t>
            </a:r>
            <a:r>
              <a:rPr lang="en-US" baseline="0" dirty="0" smtClean="0"/>
              <a:t> as to when and why surveillance, epidemiology, and tracing activities are implemented in a foreign animal disease (FAD). It gives definitions for technical terms and explains the organization structure of responding personnel. An overview of the Surveillance Plan, its epidemiological principles and tracing activities are discussed.</a:t>
            </a:r>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dirty="0" smtClean="0"/>
              <a:t>2011</a:t>
            </a:r>
            <a:endParaRPr lang="en-US" dirty="0"/>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2</a:t>
            </a:fld>
            <a:endParaRPr lang="en-US"/>
          </a:p>
        </p:txBody>
      </p:sp>
    </p:spTree>
    <p:extLst>
      <p:ext uri="{BB962C8B-B14F-4D97-AF65-F5344CB8AC3E}">
        <p14:creationId xmlns:p14="http://schemas.microsoft.com/office/powerpoint/2010/main" val="17296075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concept that disease does not occur randomly in a population is critical to epidemiology. The presence of risk factors may make disease more likely to occur in some members of a population than in others. Risk factors may be related to the agent, host, or environment and can include age, species, geographic location, and contact with other animals or fomites. Epidemiologists study the presence and/or absence of risk factors in diseased and non-diseased animals in order to gain a better understanding of an FAD agent.</a:t>
            </a:r>
            <a:endParaRPr lang="en-US" dirty="0"/>
          </a:p>
        </p:txBody>
      </p:sp>
      <p:sp>
        <p:nvSpPr>
          <p:cNvPr id="4" name="Header Placeholder 3"/>
          <p:cNvSpPr>
            <a:spLocks noGrp="1"/>
          </p:cNvSpPr>
          <p:nvPr>
            <p:ph type="hdr" sz="quarter" idx="10"/>
          </p:nvPr>
        </p:nvSpPr>
        <p:spPr/>
        <p:txBody>
          <a:bodyPr/>
          <a:lstStyle/>
          <a:p>
            <a:r>
              <a:rPr lang="en-US" smtClean="0">
                <a:solidFill>
                  <a:prstClr val="black"/>
                </a:solidFill>
              </a:rPr>
              <a:t>FAD PReP/NAHEMS Health and Safety Overview</a:t>
            </a:r>
            <a:endParaRPr lang="en-US" dirty="0">
              <a:solidFill>
                <a:prstClr val="black"/>
              </a:solidFill>
            </a:endParaRPr>
          </a:p>
        </p:txBody>
      </p:sp>
      <p:sp>
        <p:nvSpPr>
          <p:cNvPr id="5" name="Date Placeholder 4"/>
          <p:cNvSpPr>
            <a:spLocks noGrp="1"/>
          </p:cNvSpPr>
          <p:nvPr>
            <p:ph type="dt" idx="11"/>
          </p:nvPr>
        </p:nvSpPr>
        <p:spPr/>
        <p:txBody>
          <a:bodyPr/>
          <a:lstStyle/>
          <a:p>
            <a:r>
              <a:rPr lang="en-US" smtClean="0">
                <a:solidFill>
                  <a:prstClr val="black"/>
                </a:solidFill>
              </a:rPr>
              <a:t>2011</a:t>
            </a:r>
            <a:endParaRPr lang="en-US">
              <a:solidFill>
                <a:prstClr val="black"/>
              </a:solidFill>
            </a:endParaRPr>
          </a:p>
        </p:txBody>
      </p:sp>
      <p:sp>
        <p:nvSpPr>
          <p:cNvPr id="6" name="Footer Placeholder 5"/>
          <p:cNvSpPr>
            <a:spLocks noGrp="1"/>
          </p:cNvSpPr>
          <p:nvPr>
            <p:ph type="ftr" sz="quarter" idx="12"/>
          </p:nvPr>
        </p:nvSpPr>
        <p:spPr/>
        <p:txBody>
          <a:bodyPr/>
          <a:lstStyle/>
          <a:p>
            <a:r>
              <a:rPr lang="en-US" smtClean="0">
                <a:solidFill>
                  <a:prstClr val="black"/>
                </a:solidFill>
              </a:rPr>
              <a:t>USDA APHIS and CFSPH</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C0857787-FD1F-49E7-98C8-0609525CD3A6}"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10712375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Data collected by surveillance efforts is utilized by epidemiologists in an FAD outbreak. </a:t>
            </a:r>
            <a:r>
              <a:rPr lang="en-US" dirty="0" smtClean="0"/>
              <a:t>Three basic epidemiological principles form the foundation for response strategies for containing, controlling, and/or eradicating a contagious FAD.</a:t>
            </a:r>
          </a:p>
          <a:p>
            <a:pPr marL="174708" indent="-174708">
              <a:buFont typeface="Arial" pitchFamily="34" charset="0"/>
              <a:buChar char="•"/>
            </a:pPr>
            <a:r>
              <a:rPr lang="en-US" dirty="0" smtClean="0"/>
              <a:t>Prevent contact between the FAD agent and susceptible animals. This is accomplished through quarantine of infected animals and movement controls in Control Areas, through biosecurity procedures to protect non-infected animals, as well as accelerated depopulation of animals at risk, as warranted.</a:t>
            </a:r>
          </a:p>
          <a:p>
            <a:pPr marL="174708" indent="-174708">
              <a:buFont typeface="Arial" pitchFamily="34" charset="0"/>
              <a:buChar char="•"/>
            </a:pPr>
            <a:r>
              <a:rPr lang="en-US" dirty="0" smtClean="0"/>
              <a:t>Stop the production of the FAD agent by infected or exposed animals. This is accomplished by slaughter or mass depopulation (and disposal) of infected and potentially infected animals.</a:t>
            </a:r>
          </a:p>
          <a:p>
            <a:pPr marL="174708" indent="-174708">
              <a:buFont typeface="Arial" pitchFamily="34" charset="0"/>
              <a:buChar char="•"/>
            </a:pPr>
            <a:r>
              <a:rPr lang="en-US" dirty="0" smtClean="0"/>
              <a:t>Increase the disease resistance of susceptible</a:t>
            </a:r>
            <a:r>
              <a:rPr lang="en-US" baseline="0" dirty="0" smtClean="0"/>
              <a:t> animals to the FAD agent or reduce the shedding of the FAD agent in infected or exposed animals. This is accomplished by strategic emergency vaccination if a suitable vaccine is available and can be administered in a timely manner.</a:t>
            </a:r>
            <a:endParaRPr lang="en-US" dirty="0" smtClean="0"/>
          </a:p>
          <a:p>
            <a:r>
              <a:rPr lang="en-US" dirty="0" smtClean="0"/>
              <a:t>During an FAD outbreak epidemiologists use data collected during surveillance to design plans to achieve these goals.</a:t>
            </a:r>
          </a:p>
          <a:p>
            <a:endParaRPr lang="en-US" dirty="0"/>
          </a:p>
        </p:txBody>
      </p:sp>
      <p:sp>
        <p:nvSpPr>
          <p:cNvPr id="4" name="Header Placeholder 3"/>
          <p:cNvSpPr>
            <a:spLocks noGrp="1"/>
          </p:cNvSpPr>
          <p:nvPr>
            <p:ph type="hdr" sz="quarter" idx="10"/>
          </p:nvPr>
        </p:nvSpPr>
        <p:spPr/>
        <p:txBody>
          <a:bodyPr/>
          <a:lstStyle/>
          <a:p>
            <a:r>
              <a:rPr lang="en-US" smtClean="0">
                <a:solidFill>
                  <a:prstClr val="black"/>
                </a:solidFill>
              </a:rPr>
              <a:t>FAD PReP/NAHEMS Health and Safety Overview</a:t>
            </a:r>
            <a:endParaRPr lang="en-US" dirty="0">
              <a:solidFill>
                <a:prstClr val="black"/>
              </a:solidFill>
            </a:endParaRPr>
          </a:p>
        </p:txBody>
      </p:sp>
      <p:sp>
        <p:nvSpPr>
          <p:cNvPr id="5" name="Date Placeholder 4"/>
          <p:cNvSpPr>
            <a:spLocks noGrp="1"/>
          </p:cNvSpPr>
          <p:nvPr>
            <p:ph type="dt" idx="11"/>
          </p:nvPr>
        </p:nvSpPr>
        <p:spPr/>
        <p:txBody>
          <a:bodyPr/>
          <a:lstStyle/>
          <a:p>
            <a:r>
              <a:rPr lang="en-US" smtClean="0">
                <a:solidFill>
                  <a:prstClr val="black"/>
                </a:solidFill>
              </a:rPr>
              <a:t>2011</a:t>
            </a:r>
            <a:endParaRPr lang="en-US">
              <a:solidFill>
                <a:prstClr val="black"/>
              </a:solidFill>
            </a:endParaRPr>
          </a:p>
        </p:txBody>
      </p:sp>
      <p:sp>
        <p:nvSpPr>
          <p:cNvPr id="6" name="Footer Placeholder 5"/>
          <p:cNvSpPr>
            <a:spLocks noGrp="1"/>
          </p:cNvSpPr>
          <p:nvPr>
            <p:ph type="ftr" sz="quarter" idx="12"/>
          </p:nvPr>
        </p:nvSpPr>
        <p:spPr/>
        <p:txBody>
          <a:bodyPr/>
          <a:lstStyle/>
          <a:p>
            <a:r>
              <a:rPr lang="en-US" smtClean="0">
                <a:solidFill>
                  <a:prstClr val="black"/>
                </a:solidFill>
              </a:rPr>
              <a:t>USDA APHIS and CFSPH</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C0857787-FD1F-49E7-98C8-0609525CD3A6}"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2790583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Generally, disease outbreaks are investigated in three phases: the descriptive phase, the analytic phase, and the intervention phase. Although presented sequentially in this web module, these activities may occur simultaneously during an FAD response. </a:t>
            </a:r>
          </a:p>
          <a:p>
            <a:pPr marL="171450" indent="-171450">
              <a:buFont typeface="Arial" pitchFamily="34" charset="0"/>
              <a:buChar char="•"/>
            </a:pPr>
            <a:r>
              <a:rPr lang="en-US" dirty="0" smtClean="0"/>
              <a:t>In the descriptive</a:t>
            </a:r>
            <a:r>
              <a:rPr lang="en-US" baseline="0" dirty="0" smtClean="0"/>
              <a:t> phase information on case chronology, geography, and demography is collected, and a case definition is developed.</a:t>
            </a:r>
          </a:p>
          <a:p>
            <a:pPr marL="171450" indent="-171450">
              <a:buFont typeface="Arial" pitchFamily="34" charset="0"/>
              <a:buChar char="•"/>
            </a:pPr>
            <a:r>
              <a:rPr lang="en-US" baseline="0" dirty="0" smtClean="0"/>
              <a:t>In the analytic phase descriptive data and corresponding laboratory results are used to determine risk factors, and the FAD agent and source are determined (if possible).</a:t>
            </a:r>
          </a:p>
          <a:p>
            <a:pPr marL="171450" indent="-171450">
              <a:buFont typeface="Arial" pitchFamily="34" charset="0"/>
              <a:buChar char="•"/>
            </a:pPr>
            <a:r>
              <a:rPr lang="en-US" baseline="0" dirty="0" smtClean="0"/>
              <a:t>In the intervention phase preventative options are considered, and economic benefits and consequences of control measure are assessed. </a:t>
            </a:r>
            <a:endParaRPr lang="en-US" dirty="0"/>
          </a:p>
        </p:txBody>
      </p:sp>
      <p:sp>
        <p:nvSpPr>
          <p:cNvPr id="4" name="Slide Number Placeholder 3"/>
          <p:cNvSpPr>
            <a:spLocks noGrp="1"/>
          </p:cNvSpPr>
          <p:nvPr>
            <p:ph type="sldNum" sz="quarter" idx="10"/>
          </p:nvPr>
        </p:nvSpPr>
        <p:spPr/>
        <p:txBody>
          <a:bodyPr/>
          <a:lstStyle/>
          <a:p>
            <a:fld id="{CDAED30C-D63D-4ECE-8039-A0EBE34CF2A8}" type="slidenum">
              <a:rPr lang="en-US">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4420665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Tracing is a critical part of an FAD response. Tracing is the ability to track the movements of an animal or group of animals during a specific time period. By tracking the movements of animals, tracing is intended to identify the source of the infection and identify potentially exposed animals that may be infected and have moved elsewhere. Tracing aids in controlling the spread of an FAD agent or a hazard, and limits the impact of an outbreak by detecting potentially infected premises or animals. In the event of an FAD outbreak, all movements to and from the affected premises must be assessed.</a:t>
            </a:r>
          </a:p>
          <a:p>
            <a:endParaRPr lang="en-US" dirty="0" smtClean="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23</a:t>
            </a:fld>
            <a:endParaRPr lang="en-US"/>
          </a:p>
        </p:txBody>
      </p:sp>
    </p:spTree>
    <p:extLst>
      <p:ext uri="{BB962C8B-B14F-4D97-AF65-F5344CB8AC3E}">
        <p14:creationId xmlns:p14="http://schemas.microsoft.com/office/powerpoint/2010/main" val="32958442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Trace-back</a:t>
            </a:r>
            <a:r>
              <a:rPr lang="en-US" dirty="0" smtClean="0"/>
              <a:t> seeks to identify the origin of all animals, animal products, fomites, people, vehicles, equipment, and possible vectors that have been moved onto an Infected Premises, in order to establish the origin of the agent/hazard.</a:t>
            </a:r>
          </a:p>
        </p:txBody>
      </p:sp>
      <p:sp>
        <p:nvSpPr>
          <p:cNvPr id="4" name="Slide Number Placeholder 3"/>
          <p:cNvSpPr>
            <a:spLocks noGrp="1"/>
          </p:cNvSpPr>
          <p:nvPr>
            <p:ph type="sldNum" sz="quarter" idx="10"/>
          </p:nvPr>
        </p:nvSpPr>
        <p:spPr/>
        <p:txBody>
          <a:bodyPr/>
          <a:lstStyle/>
          <a:p>
            <a:fld id="{CDAED30C-D63D-4ECE-8039-A0EBE34CF2A8}" type="slidenum">
              <a:rPr lang="en-US" smtClean="0"/>
              <a:t>24</a:t>
            </a:fld>
            <a:endParaRPr lang="en-US" dirty="0"/>
          </a:p>
        </p:txBody>
      </p:sp>
    </p:spTree>
    <p:extLst>
      <p:ext uri="{BB962C8B-B14F-4D97-AF65-F5344CB8AC3E}">
        <p14:creationId xmlns:p14="http://schemas.microsoft.com/office/powerpoint/2010/main" val="14227729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Trace-forward</a:t>
            </a:r>
            <a:r>
              <a:rPr lang="en-US" dirty="0" smtClean="0"/>
              <a:t> seeks to track all animals, animal products, fomites, people, vehicles, equipment, and possible vectors that have left the infected premises and could have possibly carried the agent to other animals. Animals located on exposed premises should be investigated and kept under surveillance and/or quarantine until additional data suggest they have remained unaffected. Tracing information can be obtained from many sources. Epidemiologists and animal health officials are encouraged to use all available resources when completing FAD traces. </a:t>
            </a:r>
          </a:p>
          <a:p>
            <a:pPr defTabSz="931774">
              <a:defRPr/>
            </a:pPr>
            <a:r>
              <a:rPr lang="en-US" dirty="0" smtClean="0"/>
              <a:t>[</a:t>
            </a:r>
            <a:r>
              <a:rPr lang="en-US" i="1" dirty="0" smtClean="0"/>
              <a:t>This graphic shows movement of a group of swine into and out of a production facility to illustrate trace-forward and trace-back. The illustration depicts swine moving into a production facility, and one month later being moved to another location. The origin and the destination of this group, or of an individual animal, may need to be traced. Illustration by: </a:t>
            </a:r>
            <a:r>
              <a:rPr lang="en-US" i="1" dirty="0" err="1" smtClean="0"/>
              <a:t>Katlyn</a:t>
            </a:r>
            <a:r>
              <a:rPr lang="en-US" i="1" dirty="0" smtClean="0"/>
              <a:t> Harvey, Iowa State University] </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DAED30C-D63D-4ECE-8039-A0EBE34CF2A8}" type="slidenum">
              <a:rPr lang="en-US" smtClean="0"/>
              <a:t>25</a:t>
            </a:fld>
            <a:endParaRPr lang="en-US"/>
          </a:p>
        </p:txBody>
      </p:sp>
    </p:spTree>
    <p:extLst>
      <p:ext uri="{BB962C8B-B14F-4D97-AF65-F5344CB8AC3E}">
        <p14:creationId xmlns:p14="http://schemas.microsoft.com/office/powerpoint/2010/main" val="9944832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variety of strategies are required in order to contain, control, and/or eradicate an FAD. The following operational procedures are related to surveillance and epidemiology/tracing activities and will be implemented in an FAD response:</a:t>
            </a:r>
            <a:r>
              <a:rPr lang="en-US" baseline="0" dirty="0" smtClean="0"/>
              <a:t> b</a:t>
            </a:r>
            <a:r>
              <a:rPr lang="en-US" dirty="0" smtClean="0"/>
              <a:t>iosecurity,</a:t>
            </a:r>
            <a:r>
              <a:rPr lang="en-US" baseline="0" dirty="0" smtClean="0"/>
              <a:t> h</a:t>
            </a:r>
            <a:r>
              <a:rPr lang="en-US" dirty="0" smtClean="0"/>
              <a:t>ealth and safety, </a:t>
            </a:r>
            <a:r>
              <a:rPr lang="en-US" baseline="0" dirty="0" smtClean="0"/>
              <a:t>p</a:t>
            </a:r>
            <a:r>
              <a:rPr lang="en-US" dirty="0" smtClean="0"/>
              <a:t>ersonal protective equipment,</a:t>
            </a:r>
            <a:r>
              <a:rPr lang="en-US" baseline="0" dirty="0" smtClean="0"/>
              <a:t> c</a:t>
            </a:r>
            <a:r>
              <a:rPr lang="en-US" dirty="0" smtClean="0"/>
              <a:t>leaning and disinfection,</a:t>
            </a:r>
            <a:r>
              <a:rPr lang="en-US" baseline="0" dirty="0" smtClean="0"/>
              <a:t> and q</a:t>
            </a:r>
            <a:r>
              <a:rPr lang="en-US" dirty="0" smtClean="0"/>
              <a:t>uarantine and movement control.</a:t>
            </a:r>
            <a:r>
              <a:rPr lang="en-US" baseline="0" dirty="0" smtClean="0"/>
              <a:t> </a:t>
            </a:r>
            <a:r>
              <a:rPr lang="en-US" dirty="0" smtClean="0"/>
              <a:t>For more information on these operational procedures, see the corresponding FAD </a:t>
            </a:r>
            <a:r>
              <a:rPr lang="en-US" dirty="0" err="1" smtClean="0"/>
              <a:t>PReP</a:t>
            </a:r>
            <a:r>
              <a:rPr lang="en-US" dirty="0" smtClean="0"/>
              <a:t>/NAHEMS Guidelines document.</a:t>
            </a:r>
          </a:p>
          <a:p>
            <a:endParaRPr lang="en-US" dirty="0"/>
          </a:p>
        </p:txBody>
      </p:sp>
      <p:sp>
        <p:nvSpPr>
          <p:cNvPr id="4" name="Slide Number Placeholder 3"/>
          <p:cNvSpPr>
            <a:spLocks noGrp="1"/>
          </p:cNvSpPr>
          <p:nvPr>
            <p:ph type="sldNum" sz="quarter" idx="10"/>
          </p:nvPr>
        </p:nvSpPr>
        <p:spPr/>
        <p:txBody>
          <a:bodyPr/>
          <a:lstStyle/>
          <a:p>
            <a:fld id="{CDAED30C-D63D-4ECE-8039-A0EBE34CF2A8}" type="slidenum">
              <a:rPr lang="en-US">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41950000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a:t>
            </a:r>
            <a:r>
              <a:rPr lang="en-US" baseline="0" dirty="0" smtClean="0">
                <a:ea typeface="ＭＳ Ｐゴシック" charset="-128"/>
                <a:cs typeface="ＭＳ Ｐゴシック" charset="-128"/>
              </a:rPr>
              <a:t> details can be obtained from the sources listed on the slide, available on the USDA website (http://www.aphis.usda.gov/fadprep) and the NAHERC Training Site (http://naherc.sws.iastate.edu/).</a:t>
            </a: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27</a:t>
            </a:fld>
            <a:endParaRPr lang="en-US" dirty="0">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t>Test Template HANDS 2011-03</a:t>
            </a:r>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In particular, the Guidelines document has listings of additional resources. This slide acknowledges the authors and reviewers of the Guidelines document. It can be accessed at http://www.aphis.usda.gov/fadprep.</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ea typeface="ＭＳ Ｐゴシック" pitchFamily="5" charset="-128"/>
                <a:cs typeface="ＭＳ Ｐゴシック" pitchFamily="5" charset="-128"/>
              </a:rPr>
              <a:pPr fontAlgn="base">
                <a:spcBef>
                  <a:spcPct val="0"/>
                </a:spcBef>
                <a:spcAft>
                  <a:spcPct val="0"/>
                </a:spcAft>
                <a:defRPr/>
              </a:pPr>
              <a:t>28</a:t>
            </a:fld>
            <a:endParaRPr lang="en-US">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t>Test Template HANDS 2011-03</a:t>
            </a:r>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29</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66">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will provide a background</a:t>
            </a:r>
            <a:r>
              <a:rPr lang="en-US" baseline="0" dirty="0" smtClean="0"/>
              <a:t> on </a:t>
            </a:r>
            <a:r>
              <a:rPr lang="en-US" dirty="0" smtClean="0"/>
              <a:t>surveillance, epidemiology, and tracing activities. It will introduce</a:t>
            </a:r>
            <a:r>
              <a:rPr lang="en-US" baseline="0" dirty="0" smtClean="0"/>
              <a:t> terms and principles used to provide a real-time understanding of the situation and enable the earliest possible and most appropriate intervention strategies to be implemented (e.g., quarantine, movement control, vaccination, stamping-out, etc.).</a:t>
            </a:r>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dirty="0" smtClean="0"/>
              <a:t>2011</a:t>
            </a:r>
            <a:endParaRPr lang="en-US" dirty="0"/>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3</a:t>
            </a:fld>
            <a:endParaRPr lang="en-US"/>
          </a:p>
        </p:txBody>
      </p:sp>
    </p:spTree>
    <p:extLst>
      <p:ext uri="{BB962C8B-B14F-4D97-AF65-F5344CB8AC3E}">
        <p14:creationId xmlns:p14="http://schemas.microsoft.com/office/powerpoint/2010/main" val="3295844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foreign animal disease (FAD) is a terrestrial animal disease or pest, or an aquatic animal disease or pest, not known to exist in the United States (U.S.) or its territories. Examples include high pathogenicity</a:t>
            </a:r>
            <a:r>
              <a:rPr lang="en-US" sz="1200" kern="1200" baseline="0" dirty="0" smtClean="0">
                <a:solidFill>
                  <a:schemeClr val="tx1"/>
                </a:solidFill>
                <a:effectLst/>
                <a:latin typeface="+mn-lt"/>
                <a:ea typeface="+mn-ea"/>
                <a:cs typeface="+mn-cs"/>
              </a:rPr>
              <a:t> avian influenza and foot-and-mouth disease.</a:t>
            </a:r>
            <a:r>
              <a:rPr lang="en-US" sz="1200" kern="1200" dirty="0" smtClean="0">
                <a:solidFill>
                  <a:schemeClr val="tx1"/>
                </a:solidFill>
                <a:effectLst/>
                <a:latin typeface="+mn-lt"/>
                <a:ea typeface="+mn-ea"/>
                <a:cs typeface="+mn-cs"/>
              </a:rPr>
              <a:t> </a:t>
            </a:r>
            <a:r>
              <a:rPr lang="en-US" dirty="0" smtClean="0"/>
              <a:t>Preventive measures including import restrictions, exclusion activities at borders and ports of entry, and public education programs to keep FAD agents from entering susceptible animal populations.</a:t>
            </a:r>
            <a:r>
              <a:rPr lang="en-US" baseline="0" dirty="0" smtClean="0"/>
              <a:t> </a:t>
            </a:r>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dirty="0" smtClean="0"/>
              <a:t>2011</a:t>
            </a:r>
            <a:endParaRPr lang="en-US" dirty="0"/>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4</a:t>
            </a:fld>
            <a:endParaRPr lang="en-US"/>
          </a:p>
        </p:txBody>
      </p:sp>
    </p:spTree>
    <p:extLst>
      <p:ext uri="{BB962C8B-B14F-4D97-AF65-F5344CB8AC3E}">
        <p14:creationId xmlns:p14="http://schemas.microsoft.com/office/powerpoint/2010/main" val="1169848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event an FAD outbreak is suspected, a Foreign Animal Disease Diagnostician</a:t>
            </a:r>
            <a:r>
              <a:rPr lang="en-US" baseline="0" dirty="0" smtClean="0"/>
              <a:t> (</a:t>
            </a:r>
            <a:r>
              <a:rPr lang="en-US" dirty="0" smtClean="0"/>
              <a:t>a specially trained veterinarian) conducts an initial site investigation. Instructions for investigating a potential FAD outbreak are found in the</a:t>
            </a:r>
            <a:r>
              <a:rPr lang="en-US" i="1" dirty="0" smtClean="0"/>
              <a:t> Guidance</a:t>
            </a:r>
            <a:r>
              <a:rPr lang="en-US" i="1" baseline="0" dirty="0" smtClean="0"/>
              <a:t> Document 12001: Policy for the Investigation of Potential Foreign Animal Disease/Emerging Disease Incidents (FAD/EDI) </a:t>
            </a:r>
            <a:r>
              <a:rPr lang="en-US" i="0" baseline="0" dirty="0" smtClean="0"/>
              <a:t>and in the </a:t>
            </a:r>
            <a:r>
              <a:rPr lang="en-US" i="1" baseline="0" dirty="0" smtClean="0"/>
              <a:t>APHIS FAD </a:t>
            </a:r>
            <a:r>
              <a:rPr lang="en-US" i="1" baseline="0" dirty="0" err="1" smtClean="0"/>
              <a:t>PReP</a:t>
            </a:r>
            <a:r>
              <a:rPr lang="en-US" i="1" baseline="0" dirty="0" smtClean="0"/>
              <a:t> Foreign Animal Disease Investigation Manual (FAD </a:t>
            </a:r>
            <a:r>
              <a:rPr lang="en-US" i="1" baseline="0" dirty="0" err="1" smtClean="0"/>
              <a:t>PReP</a:t>
            </a:r>
            <a:r>
              <a:rPr lang="en-US" i="1" baseline="0" dirty="0" smtClean="0"/>
              <a:t> Manual 4-0). </a:t>
            </a:r>
            <a:r>
              <a:rPr lang="en-US" dirty="0" smtClean="0"/>
              <a:t>Once an animal is presumed positive for an FAD, or an FAD agent has been isolated and identified, appropriate Federal resources may be mobilized in support of the local response depending on the situation. Surveillance, epidemiology, and tracing components of an FAD response must be implemented quickly</a:t>
            </a:r>
            <a:r>
              <a:rPr lang="en-US" baseline="0" dirty="0" smtClean="0"/>
              <a:t> to contain and eradicate the disease.</a:t>
            </a:r>
            <a:endParaRPr lang="en-US" dirty="0" smtClean="0"/>
          </a:p>
          <a:p>
            <a:endParaRPr lang="en-US" dirty="0" smtClean="0"/>
          </a:p>
          <a:p>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dirty="0" smtClean="0"/>
              <a:t>2011</a:t>
            </a:r>
            <a:endParaRPr lang="en-US" dirty="0"/>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5</a:t>
            </a:fld>
            <a:endParaRPr lang="en-US"/>
          </a:p>
        </p:txBody>
      </p:sp>
    </p:spTree>
    <p:extLst>
      <p:ext uri="{BB962C8B-B14F-4D97-AF65-F5344CB8AC3E}">
        <p14:creationId xmlns:p14="http://schemas.microsoft.com/office/powerpoint/2010/main" val="2145206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Surveillance, epidemiology, and tracing techniques will be employed in an FAD outbreak to:</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Detect new and existing cases (animals or premises);</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Understand characteristics of the disease (e.g., clinical signs, incubation period, populations affected) and outbreak characteristics (e.g., sources, disease incidence patterns, geographic distribution, transmission dynamics, and reservoirs) and how they affect specific populations;</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Identify risk factors associated with disease occurrence (e.g., age, production practices, species, wildlife, vectors);</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Provide information for decision-making to design and implement control measures against the disease being targeted, such as designation of zones for disease control procedures; and</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Evaluate the effectiveness of the control measures implemented and adjust them as the situation dictates.</a:t>
            </a:r>
            <a:endParaRPr lang="en-US"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dirty="0" smtClean="0"/>
              <a:t>2011</a:t>
            </a:r>
            <a:endParaRPr lang="en-US" dirty="0"/>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6</a:t>
            </a:fld>
            <a:endParaRPr lang="en-US"/>
          </a:p>
        </p:txBody>
      </p:sp>
    </p:spTree>
    <p:extLst>
      <p:ext uri="{BB962C8B-B14F-4D97-AF65-F5344CB8AC3E}">
        <p14:creationId xmlns:p14="http://schemas.microsoft.com/office/powerpoint/2010/main" val="2469542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Surveillance, epidemiology, and tracing activities are essential elements of an FAD response. The terms surveillance, epidemiology, and tracing are interrelated. There are many definitions for each term that vary slightly; we will define them as follows.</a:t>
            </a:r>
          </a:p>
          <a:p>
            <a:pPr marL="171450" indent="-171450">
              <a:buFont typeface="Arial" panose="020B0604020202020204" pitchFamily="34" charset="0"/>
              <a:buChar char="•"/>
            </a:pPr>
            <a:r>
              <a:rPr lang="en-US" sz="1200" b="1" i="0" u="none" strike="noStrike" kern="1200" baseline="0" dirty="0" smtClean="0">
                <a:solidFill>
                  <a:schemeClr val="tx1"/>
                </a:solidFill>
                <a:latin typeface="+mn-lt"/>
                <a:ea typeface="+mn-ea"/>
                <a:cs typeface="+mn-cs"/>
              </a:rPr>
              <a:t>Surveillance: </a:t>
            </a:r>
            <a:r>
              <a:rPr lang="en-US" sz="1200" b="0" i="0" u="none" strike="noStrike" kern="1200" baseline="0" dirty="0" smtClean="0">
                <a:solidFill>
                  <a:schemeClr val="tx1"/>
                </a:solidFill>
                <a:latin typeface="+mn-lt"/>
                <a:ea typeface="+mn-ea"/>
                <a:cs typeface="+mn-cs"/>
              </a:rPr>
              <a:t>an intensive form of data recording that encompasses gathering, documenting, and analyzing data. Information is then disseminated so that action can be taken to evaluate disease status and eradicate or control a disease.</a:t>
            </a:r>
          </a:p>
          <a:p>
            <a:pPr marL="171450" indent="-171450">
              <a:buFont typeface="Arial" panose="020B0604020202020204" pitchFamily="34" charset="0"/>
              <a:buChar char="•"/>
            </a:pPr>
            <a:r>
              <a:rPr lang="en-US" sz="1200" b="1" i="0" u="none" strike="noStrike" kern="1200" baseline="0" dirty="0" smtClean="0">
                <a:solidFill>
                  <a:schemeClr val="tx1"/>
                </a:solidFill>
                <a:latin typeface="+mn-lt"/>
                <a:ea typeface="+mn-ea"/>
                <a:cs typeface="+mn-cs"/>
              </a:rPr>
              <a:t>Epidemiology: </a:t>
            </a:r>
            <a:r>
              <a:rPr lang="en-US" sz="1200" b="0" i="0" u="none" strike="noStrike" kern="1200" baseline="0" dirty="0" smtClean="0">
                <a:solidFill>
                  <a:schemeClr val="tx1"/>
                </a:solidFill>
                <a:latin typeface="+mn-lt"/>
                <a:ea typeface="+mn-ea"/>
                <a:cs typeface="+mn-cs"/>
              </a:rPr>
              <a:t>the study of the distribution of disease in populations and of factors that determine its occurrence. Investigations involve observing animal populations and making inferences from data and observations.</a:t>
            </a:r>
          </a:p>
          <a:p>
            <a:pPr marL="171450" indent="-171450">
              <a:buFont typeface="Arial" panose="020B0604020202020204" pitchFamily="34" charset="0"/>
              <a:buChar char="•"/>
            </a:pPr>
            <a:r>
              <a:rPr lang="en-US" sz="1200" b="1" i="0" u="none" strike="noStrike" kern="1200" baseline="0" dirty="0" smtClean="0">
                <a:solidFill>
                  <a:schemeClr val="tx1"/>
                </a:solidFill>
                <a:latin typeface="+mn-lt"/>
                <a:ea typeface="+mn-ea"/>
                <a:cs typeface="+mn-cs"/>
              </a:rPr>
              <a:t>Tracing: </a:t>
            </a:r>
            <a:r>
              <a:rPr lang="en-US" sz="1200" b="0" i="0" u="none" strike="noStrike" kern="1200" baseline="0" dirty="0" smtClean="0">
                <a:solidFill>
                  <a:schemeClr val="tx1"/>
                </a:solidFill>
                <a:latin typeface="+mn-lt"/>
                <a:ea typeface="+mn-ea"/>
                <a:cs typeface="+mn-cs"/>
              </a:rPr>
              <a:t>information gathering on recent movements (during a defined time period) of animals, personnel, vehicles, and fomites (both to and from affected premises) to identify potential spread of disease to other premises and to detect a potential source of infection for the affected farm.</a:t>
            </a:r>
            <a:endParaRPr lang="en-US" b="0" dirty="0"/>
          </a:p>
        </p:txBody>
      </p:sp>
      <p:sp>
        <p:nvSpPr>
          <p:cNvPr id="4" name="Header Placeholder 3"/>
          <p:cNvSpPr>
            <a:spLocks noGrp="1"/>
          </p:cNvSpPr>
          <p:nvPr>
            <p:ph type="hdr" sz="quarter" idx="10"/>
          </p:nvPr>
        </p:nvSpPr>
        <p:spPr/>
        <p:txBody>
          <a:bodyPr/>
          <a:lstStyle/>
          <a:p>
            <a:r>
              <a:rPr lang="en-US" smtClean="0"/>
              <a:t>FAD PReP/NAHEMS Health and Safety Overview</a:t>
            </a:r>
            <a:endParaRPr lang="en-US" dirty="0"/>
          </a:p>
        </p:txBody>
      </p:sp>
      <p:sp>
        <p:nvSpPr>
          <p:cNvPr id="5" name="Date Placeholder 4"/>
          <p:cNvSpPr>
            <a:spLocks noGrp="1"/>
          </p:cNvSpPr>
          <p:nvPr>
            <p:ph type="dt" idx="11"/>
          </p:nvPr>
        </p:nvSpPr>
        <p:spPr/>
        <p:txBody>
          <a:bodyPr/>
          <a:lstStyle/>
          <a:p>
            <a:r>
              <a:rPr lang="en-US" smtClean="0"/>
              <a:t>2011</a:t>
            </a:r>
            <a:endParaRPr lang="en-US"/>
          </a:p>
        </p:txBody>
      </p:sp>
      <p:sp>
        <p:nvSpPr>
          <p:cNvPr id="6" name="Footer Placeholder 5"/>
          <p:cNvSpPr>
            <a:spLocks noGrp="1"/>
          </p:cNvSpPr>
          <p:nvPr>
            <p:ph type="ftr" sz="quarter" idx="12"/>
          </p:nvPr>
        </p:nvSpPr>
        <p:spPr/>
        <p:txBody>
          <a:bodyPr/>
          <a:lstStyle/>
          <a:p>
            <a:r>
              <a:rPr lang="en-US" smtClean="0"/>
              <a:t>USDA APHIS and CFSPH</a:t>
            </a:r>
            <a:endParaRPr lang="en-US" dirty="0"/>
          </a:p>
        </p:txBody>
      </p:sp>
      <p:sp>
        <p:nvSpPr>
          <p:cNvPr id="7" name="Slide Number Placeholder 6"/>
          <p:cNvSpPr>
            <a:spLocks noGrp="1"/>
          </p:cNvSpPr>
          <p:nvPr>
            <p:ph type="sldNum" sz="quarter" idx="13"/>
          </p:nvPr>
        </p:nvSpPr>
        <p:spPr/>
        <p:txBody>
          <a:bodyPr/>
          <a:lstStyle/>
          <a:p>
            <a:fld id="{C0857787-FD1F-49E7-98C8-0609525CD3A6}" type="slidenum">
              <a:rPr lang="en-US" smtClean="0"/>
              <a:t>7</a:t>
            </a:fld>
            <a:endParaRPr lang="en-US"/>
          </a:p>
        </p:txBody>
      </p:sp>
    </p:spTree>
    <p:extLst>
      <p:ext uri="{BB962C8B-B14F-4D97-AF65-F5344CB8AC3E}">
        <p14:creationId xmlns:p14="http://schemas.microsoft.com/office/powerpoint/2010/main" val="1568563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an FAD outbreak, disease control zones are established to control movements in and out of the Control Area and surrounding areas to prevent the spread of the disease agent. Types of disease control zones are described in this table. Map illustrations of the premises designations and disease control zones are provided in</a:t>
            </a:r>
            <a:r>
              <a:rPr lang="en-US" baseline="0" dirty="0" smtClean="0"/>
              <a:t> the PowerPoint “Personnel and Premises Designations.”</a:t>
            </a:r>
            <a:r>
              <a:rPr lang="en-US" dirty="0" smtClean="0"/>
              <a:t> </a:t>
            </a:r>
            <a:r>
              <a:rPr lang="en-US" i="1" dirty="0" smtClean="0"/>
              <a:t>[This table</a:t>
            </a:r>
            <a:r>
              <a:rPr lang="en-US" i="1" baseline="0" dirty="0" smtClean="0"/>
              <a:t> summarizes the Zone and Area Designations. Content provided by USDA. Illustration by: </a:t>
            </a:r>
            <a:r>
              <a:rPr lang="en-US" i="1" baseline="0" dirty="0" err="1" smtClean="0"/>
              <a:t>Dani</a:t>
            </a:r>
            <a:r>
              <a:rPr lang="en-US" i="1" baseline="0" dirty="0" smtClean="0"/>
              <a:t> </a:t>
            </a:r>
            <a:r>
              <a:rPr lang="en-US" i="1" baseline="0" dirty="0" err="1" smtClean="0"/>
              <a:t>Ausen</a:t>
            </a:r>
            <a:r>
              <a:rPr lang="en-US" i="1" baseline="0" dirty="0" smtClean="0"/>
              <a:t>, Iowa State University]</a:t>
            </a:r>
            <a:endParaRPr lang="en-US" i="1" dirty="0"/>
          </a:p>
        </p:txBody>
      </p:sp>
      <p:sp>
        <p:nvSpPr>
          <p:cNvPr id="4" name="Slide Number Placeholder 3"/>
          <p:cNvSpPr>
            <a:spLocks noGrp="1"/>
          </p:cNvSpPr>
          <p:nvPr>
            <p:ph type="sldNum" sz="quarter" idx="10"/>
          </p:nvPr>
        </p:nvSpPr>
        <p:spPr/>
        <p:txBody>
          <a:bodyPr/>
          <a:lstStyle/>
          <a:p>
            <a:fld id="{607B3A0A-97C8-45BA-8D57-F6784453B0E9}" type="slidenum">
              <a:rPr lang="en-US" smtClean="0"/>
              <a:t>8</a:t>
            </a:fld>
            <a:endParaRPr lang="en-US"/>
          </a:p>
        </p:txBody>
      </p:sp>
    </p:spTree>
    <p:extLst>
      <p:ext uri="{BB962C8B-B14F-4D97-AF65-F5344CB8AC3E}">
        <p14:creationId xmlns:p14="http://schemas.microsoft.com/office/powerpoint/2010/main" val="1543921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 organizational structure for emergency response personnel will follow the Incident Command System (ICS). The ICS structure is flexible and scalable and the exact number and names of groups deployed during a response will vary according to the scope and nature of the event. </a:t>
            </a:r>
            <a:r>
              <a:rPr lang="en-US" baseline="0" dirty="0" smtClean="0"/>
              <a:t>The Planning and Operations Sections contain the most personnel with surveillance, epidemiology, and tracing responsibilities. </a:t>
            </a:r>
            <a:r>
              <a:rPr lang="en-US" dirty="0" smtClean="0"/>
              <a:t>Information generated through these activities is used to develop the Incident Action Plan (IAP) approved by the Incident Commander.</a:t>
            </a:r>
            <a:r>
              <a:rPr lang="en-US" baseline="0" dirty="0" smtClean="0"/>
              <a:t> </a:t>
            </a:r>
            <a:r>
              <a:rPr lang="en-US" dirty="0" smtClean="0"/>
              <a:t>An IAP provides a concise, coherent means of capturing and communicating to all personnel the overall incident priorities, objectives, and strategies in the contexts of both operational and support activities.</a:t>
            </a:r>
            <a:r>
              <a:rPr lang="en-US" baseline="0" dirty="0" smtClean="0"/>
              <a:t> </a:t>
            </a:r>
            <a:r>
              <a:rPr lang="en-US" i="1" dirty="0" smtClean="0"/>
              <a:t>[This is an illustration of an Incident Command System structure highlighting the</a:t>
            </a:r>
            <a:r>
              <a:rPr lang="en-US" i="1" baseline="0" dirty="0" smtClean="0"/>
              <a:t> Operations Section and Planning Section</a:t>
            </a:r>
            <a:r>
              <a:rPr lang="en-US" i="1" dirty="0" smtClean="0"/>
              <a:t>. Illustration by: </a:t>
            </a:r>
            <a:r>
              <a:rPr lang="en-US" i="1" dirty="0" err="1" smtClean="0"/>
              <a:t>Dani</a:t>
            </a:r>
            <a:r>
              <a:rPr lang="en-US" i="1" baseline="0" dirty="0" smtClean="0"/>
              <a:t> </a:t>
            </a:r>
            <a:r>
              <a:rPr lang="en-US" i="1" baseline="0" dirty="0" err="1" smtClean="0"/>
              <a:t>Ausen</a:t>
            </a:r>
            <a:r>
              <a:rPr lang="en-US" i="1" dirty="0" smtClean="0"/>
              <a:t>, Iowa State University]</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07B3A0A-97C8-45BA-8D57-F6784453B0E9}" type="slidenum">
              <a:rPr lang="en-US" smtClean="0"/>
              <a:t>9</a:t>
            </a:fld>
            <a:endParaRPr lang="en-US" dirty="0"/>
          </a:p>
        </p:txBody>
      </p:sp>
    </p:spTree>
    <p:extLst>
      <p:ext uri="{BB962C8B-B14F-4D97-AF65-F5344CB8AC3E}">
        <p14:creationId xmlns:p14="http://schemas.microsoft.com/office/powerpoint/2010/main" val="9290550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t>FAD PReP/NAHEMS Guidelines: Surveillance, Epi, and Tracing - Overview</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pPr/>
              <a:t>‹#›</a:t>
            </a:fld>
            <a:endParaRPr lang="en-US" dirty="0"/>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Surveillance, Epi, and Tracing - Overview</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067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Surveillance, Epi, and Tracing - Overview</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Surveillance, Epi, and Tracing - Overview</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t>FAD PReP/NAHEMS Guidelines: Surveillance, Epi, and Tracing - Overview</a:t>
            </a:r>
            <a:endParaRPr lang="en-US" dirty="0"/>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t>‹#›</a:t>
            </a:fld>
            <a:endParaRPr lang="en-US"/>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68405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609255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1506671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30197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0742751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10471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Surveillance, Epi, and Tracing - Overview</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7321457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8970552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7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Surveillance, Epi, and Tracing - Overview</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12546569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5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483552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Surveillance, Epi, and Tracing - Overview</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dirty="0"/>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t>USDA APHIS and CFSPH</a:t>
            </a:r>
            <a:endParaRPr lang="en-US" dirty="0"/>
          </a:p>
        </p:txBody>
      </p:sp>
      <p:sp>
        <p:nvSpPr>
          <p:cNvPr id="6" name="Footer Placeholder 5"/>
          <p:cNvSpPr>
            <a:spLocks noGrp="1"/>
          </p:cNvSpPr>
          <p:nvPr>
            <p:ph type="ftr" sz="quarter" idx="11"/>
          </p:nvPr>
        </p:nvSpPr>
        <p:spPr/>
        <p:txBody>
          <a:bodyPr/>
          <a:lstStyle/>
          <a:p>
            <a:pPr algn="l"/>
            <a:r>
              <a:rPr lang="en-US" smtClean="0"/>
              <a:t>FAD PReP/NAHEMS Guidelines: Surveillance, Epi, and Tracing - Overview</a:t>
            </a:r>
            <a:endParaRPr lang="en-US" dirty="0"/>
          </a:p>
        </p:txBody>
      </p:sp>
      <p:sp>
        <p:nvSpPr>
          <p:cNvPr id="7" name="Slide Number Placeholder 6"/>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t>FAD PReP/NAHEMS Guidelines: Surveillance, Epi, and Tracing - Overview</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pPr algn="l"/>
            <a:r>
              <a:rPr lang="en-US" smtClean="0"/>
              <a:t>FAD PReP/NAHEMS Guidelines: Surveillance, Epi, and Tracing - Overview</a:t>
            </a:r>
            <a:endParaRPr lang="en-US" dirty="0"/>
          </a:p>
        </p:txBody>
      </p:sp>
      <p:sp>
        <p:nvSpPr>
          <p:cNvPr id="5" name="Slide Number Placeholder 4"/>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pPr algn="l"/>
            <a:r>
              <a:rPr lang="en-US" smtClean="0"/>
              <a:t>FAD PReP/NAHEMS Guidelines: Surveillance, Epi, and Tracing - Overview</a:t>
            </a:r>
            <a:endParaRPr lang="en-US" dirty="0"/>
          </a:p>
        </p:txBody>
      </p:sp>
      <p:sp>
        <p:nvSpPr>
          <p:cNvPr id="4" name="Slide Number Placeholder 3"/>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Surveillance, Epi, and Tracing - Overview</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Surveillance, Epi, and Tracing - Overview</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25"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Surveillance, Epi, and Tracing - Overview</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pic>
        <p:nvPicPr>
          <p:cNvPr id="8" name="Picture 7"/>
          <p:cNvPicPr>
            <a:picLocks noChangeAspect="1"/>
          </p:cNvPicPr>
          <p:nvPr/>
        </p:nvPicPr>
        <p:blipFill>
          <a:blip r:embed="rId25"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650" r:id="rId12"/>
    <p:sldLayoutId id="2147483651" r:id="rId13"/>
    <p:sldLayoutId id="2147483662" r:id="rId14"/>
    <p:sldLayoutId id="2147483716" r:id="rId15"/>
    <p:sldLayoutId id="2147483717" r:id="rId16"/>
    <p:sldLayoutId id="2147483718" r:id="rId17"/>
    <p:sldLayoutId id="2147483761" r:id="rId18"/>
    <p:sldLayoutId id="2147483762" r:id="rId19"/>
    <p:sldLayoutId id="2147483763" r:id="rId20"/>
    <p:sldLayoutId id="2147483791" r:id="rId21"/>
    <p:sldLayoutId id="2147483792" r:id="rId22"/>
    <p:sldLayoutId id="2147483793" r:id="rId23"/>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fadprep"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Surveillance, Epidemiology, and Tracing</a:t>
            </a:r>
          </a:p>
        </p:txBody>
      </p:sp>
      <p:sp>
        <p:nvSpPr>
          <p:cNvPr id="3" name="Subtitle 2"/>
          <p:cNvSpPr>
            <a:spLocks noGrp="1"/>
          </p:cNvSpPr>
          <p:nvPr>
            <p:ph type="subTitle" idx="1"/>
          </p:nvPr>
        </p:nvSpPr>
        <p:spPr>
          <a:xfrm>
            <a:off x="2590800" y="3886200"/>
            <a:ext cx="5867400" cy="990600"/>
          </a:xfrm>
        </p:spPr>
        <p:txBody>
          <a:bodyPr/>
          <a:lstStyle/>
          <a:p>
            <a:r>
              <a:rPr lang="en-US" sz="4000" dirty="0" smtClean="0"/>
              <a:t>Overview</a:t>
            </a:r>
          </a:p>
          <a:p>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r>
              <a:rPr lang="en-US" i="1" dirty="0" smtClean="0"/>
              <a:t>Adapted from the </a:t>
            </a:r>
            <a:r>
              <a:rPr lang="en-US" i="1" dirty="0"/>
              <a:t>FAD </a:t>
            </a:r>
            <a:r>
              <a:rPr lang="en-US" i="1" dirty="0" err="1"/>
              <a:t>PReP</a:t>
            </a:r>
            <a:r>
              <a:rPr lang="en-US" i="1" dirty="0"/>
              <a:t>/NAHEMS Guidelines: Surveillance, Epidemiology, and Tracing (</a:t>
            </a:r>
            <a:r>
              <a:rPr lang="en-US" i="1" dirty="0" smtClean="0"/>
              <a:t>2014).</a:t>
            </a:r>
            <a:endParaRPr lang="en-US" i="1" dirty="0"/>
          </a:p>
        </p:txBody>
      </p:sp>
    </p:spTree>
    <p:extLst>
      <p:ext uri="{BB962C8B-B14F-4D97-AF65-F5344CB8AC3E}">
        <p14:creationId xmlns:p14="http://schemas.microsoft.com/office/powerpoint/2010/main" val="21248529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Surveillance and Epidemiology</a:t>
            </a:r>
            <a:endParaRPr lang="en-US" dirty="0"/>
          </a:p>
        </p:txBody>
      </p:sp>
      <p:sp>
        <p:nvSpPr>
          <p:cNvPr id="3" name="Date Placeholder 2"/>
          <p:cNvSpPr>
            <a:spLocks noGrp="1"/>
          </p:cNvSpPr>
          <p:nvPr>
            <p:ph type="dt" sz="half" idx="10"/>
          </p:nvPr>
        </p:nvSpPr>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p:txBody>
          <a:bodyPr/>
          <a:lstStyle/>
          <a:p>
            <a:pPr algn="l"/>
            <a:r>
              <a:rPr lang="en-US" smtClean="0"/>
              <a:t>FAD PReP/NAHEMS Guidelines: Surveillance, Epi, and Tracing - Overview</a:t>
            </a:r>
            <a:endParaRPr lang="en-US" dirty="0"/>
          </a:p>
        </p:txBody>
      </p:sp>
    </p:spTree>
    <p:extLst>
      <p:ext uri="{BB962C8B-B14F-4D97-AF65-F5344CB8AC3E}">
        <p14:creationId xmlns:p14="http://schemas.microsoft.com/office/powerpoint/2010/main" val="417282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During an FAD outbreak, surveillance plays a key role in:</a:t>
            </a:r>
          </a:p>
          <a:p>
            <a:pPr lvl="1"/>
            <a:r>
              <a:rPr lang="en-US" dirty="0" smtClean="0"/>
              <a:t>Identifying </a:t>
            </a:r>
            <a:r>
              <a:rPr lang="en-US" dirty="0"/>
              <a:t>the infectious </a:t>
            </a:r>
            <a:r>
              <a:rPr lang="en-US" dirty="0" smtClean="0"/>
              <a:t>agent</a:t>
            </a:r>
            <a:endParaRPr lang="en-US" dirty="0"/>
          </a:p>
          <a:p>
            <a:pPr lvl="1"/>
            <a:r>
              <a:rPr lang="en-US" dirty="0"/>
              <a:t>Determining the scope of the </a:t>
            </a:r>
            <a:r>
              <a:rPr lang="en-US" dirty="0" smtClean="0"/>
              <a:t>outbreak</a:t>
            </a:r>
            <a:endParaRPr lang="en-US" dirty="0"/>
          </a:p>
          <a:p>
            <a:pPr lvl="1"/>
            <a:r>
              <a:rPr lang="en-US" dirty="0"/>
              <a:t>Assessing the effectiveness of eradication and control </a:t>
            </a:r>
            <a:r>
              <a:rPr lang="en-US" dirty="0" smtClean="0"/>
              <a:t>efforts</a:t>
            </a:r>
            <a:endParaRPr lang="en-US" dirty="0"/>
          </a:p>
          <a:p>
            <a:pPr lvl="1"/>
            <a:r>
              <a:rPr lang="en-US" dirty="0"/>
              <a:t>Demonstrating a return to disease </a:t>
            </a:r>
            <a:r>
              <a:rPr lang="en-US" dirty="0" smtClean="0"/>
              <a:t>         free status</a:t>
            </a:r>
            <a:endParaRPr lang="en-US" dirty="0"/>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Role of Surveillance</a:t>
            </a:r>
            <a:endParaRPr lang="en-US" dirty="0"/>
          </a:p>
        </p:txBody>
      </p:sp>
    </p:spTree>
    <p:extLst>
      <p:ext uri="{BB962C8B-B14F-4D97-AF65-F5344CB8AC3E}">
        <p14:creationId xmlns:p14="http://schemas.microsoft.com/office/powerpoint/2010/main" val="929163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Disease description</a:t>
            </a:r>
          </a:p>
          <a:p>
            <a:r>
              <a:rPr lang="en-US" dirty="0"/>
              <a:t>Surveillance objectives</a:t>
            </a:r>
          </a:p>
          <a:p>
            <a:r>
              <a:rPr lang="en-US" dirty="0" smtClean="0"/>
              <a:t>Stakeholders </a:t>
            </a:r>
            <a:r>
              <a:rPr lang="en-US" dirty="0"/>
              <a:t>and responsible parties</a:t>
            </a:r>
          </a:p>
          <a:p>
            <a:r>
              <a:rPr lang="en-US" dirty="0"/>
              <a:t>Population description</a:t>
            </a:r>
          </a:p>
          <a:p>
            <a:r>
              <a:rPr lang="en-US" dirty="0"/>
              <a:t>Case definitions</a:t>
            </a:r>
          </a:p>
          <a:p>
            <a:r>
              <a:rPr lang="en-US" dirty="0"/>
              <a:t>Data sources</a:t>
            </a:r>
          </a:p>
          <a:p>
            <a:r>
              <a:rPr lang="en-US" dirty="0"/>
              <a:t>Sampling methods</a:t>
            </a:r>
          </a:p>
          <a:p>
            <a:r>
              <a:rPr lang="en-US" dirty="0"/>
              <a:t>Diagnostic tests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Surveillance Plan Elements</a:t>
            </a:r>
            <a:endParaRPr lang="en-US" dirty="0"/>
          </a:p>
        </p:txBody>
      </p:sp>
    </p:spTree>
    <p:extLst>
      <p:ext uri="{BB962C8B-B14F-4D97-AF65-F5344CB8AC3E}">
        <p14:creationId xmlns:p14="http://schemas.microsoft.com/office/powerpoint/2010/main" val="26162973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Suspect case</a:t>
            </a:r>
          </a:p>
          <a:p>
            <a:pPr lvl="1"/>
            <a:r>
              <a:rPr lang="en-US" dirty="0" smtClean="0"/>
              <a:t>Animal showing clinical signs compatible with FAD</a:t>
            </a:r>
          </a:p>
          <a:p>
            <a:r>
              <a:rPr lang="en-US" dirty="0" smtClean="0"/>
              <a:t>Presumptive positive case</a:t>
            </a:r>
          </a:p>
          <a:p>
            <a:pPr lvl="1"/>
            <a:r>
              <a:rPr lang="en-US" dirty="0" smtClean="0"/>
              <a:t>Animal with clinical signs consistent with FAD and positive test results</a:t>
            </a:r>
          </a:p>
          <a:p>
            <a:r>
              <a:rPr lang="en-US" dirty="0" smtClean="0"/>
              <a:t>Confirmed positive case</a:t>
            </a:r>
          </a:p>
          <a:p>
            <a:pPr lvl="1"/>
            <a:r>
              <a:rPr lang="en-US" dirty="0" smtClean="0"/>
              <a:t>Agent has been isolated and identified using approved tests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Case Definitions</a:t>
            </a:r>
            <a:endParaRPr lang="en-US" dirty="0"/>
          </a:p>
        </p:txBody>
      </p:sp>
    </p:spTree>
    <p:extLst>
      <p:ext uri="{BB962C8B-B14F-4D97-AF65-F5344CB8AC3E}">
        <p14:creationId xmlns:p14="http://schemas.microsoft.com/office/powerpoint/2010/main" val="221488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Sources</a:t>
            </a:r>
            <a:endParaRPr lang="en-US" dirty="0"/>
          </a:p>
        </p:txBody>
      </p:sp>
      <p:sp>
        <p:nvSpPr>
          <p:cNvPr id="3" name="Content Placeholder 2"/>
          <p:cNvSpPr>
            <a:spLocks noGrp="1"/>
          </p:cNvSpPr>
          <p:nvPr>
            <p:ph sz="half" idx="1"/>
          </p:nvPr>
        </p:nvSpPr>
        <p:spPr/>
        <p:txBody>
          <a:bodyPr/>
          <a:lstStyle/>
          <a:p>
            <a:r>
              <a:rPr lang="en-US" dirty="0" smtClean="0"/>
              <a:t>Livestock producers</a:t>
            </a:r>
          </a:p>
          <a:p>
            <a:r>
              <a:rPr lang="en-US" dirty="0" smtClean="0"/>
              <a:t>Veterinarians</a:t>
            </a:r>
          </a:p>
          <a:p>
            <a:r>
              <a:rPr lang="en-US" dirty="0" smtClean="0"/>
              <a:t>Livestock organizations</a:t>
            </a:r>
          </a:p>
          <a:p>
            <a:r>
              <a:rPr lang="en-US" dirty="0" smtClean="0"/>
              <a:t>Disease reporting or notification systems</a:t>
            </a:r>
          </a:p>
          <a:p>
            <a:r>
              <a:rPr lang="en-US" dirty="0"/>
              <a:t>C</a:t>
            </a:r>
            <a:r>
              <a:rPr lang="en-US" dirty="0" smtClean="0"/>
              <a:t>ontrol </a:t>
            </a:r>
            <a:r>
              <a:rPr lang="en-US" dirty="0"/>
              <a:t>p</a:t>
            </a:r>
            <a:r>
              <a:rPr lang="en-US" dirty="0" smtClean="0"/>
              <a:t>rograms</a:t>
            </a:r>
          </a:p>
          <a:p>
            <a:r>
              <a:rPr lang="en-US" dirty="0"/>
              <a:t>Sentinel </a:t>
            </a:r>
            <a:r>
              <a:rPr lang="en-US" dirty="0" smtClean="0"/>
              <a:t>units</a:t>
            </a:r>
            <a:endParaRPr lang="en-US" dirty="0"/>
          </a:p>
          <a:p>
            <a:endParaRPr lang="en-US" dirty="0"/>
          </a:p>
        </p:txBody>
      </p:sp>
      <p:sp>
        <p:nvSpPr>
          <p:cNvPr id="4" name="Content Placeholder 3"/>
          <p:cNvSpPr>
            <a:spLocks noGrp="1"/>
          </p:cNvSpPr>
          <p:nvPr>
            <p:ph sz="half" idx="2"/>
          </p:nvPr>
        </p:nvSpPr>
        <p:spPr/>
        <p:txBody>
          <a:bodyPr/>
          <a:lstStyle/>
          <a:p>
            <a:r>
              <a:rPr lang="en-US" dirty="0" smtClean="0"/>
              <a:t>Post mortem diagnostic specimen </a:t>
            </a:r>
            <a:r>
              <a:rPr lang="en-US" dirty="0"/>
              <a:t>c</a:t>
            </a:r>
            <a:r>
              <a:rPr lang="en-US" dirty="0" smtClean="0"/>
              <a:t>ollection</a:t>
            </a:r>
          </a:p>
          <a:p>
            <a:r>
              <a:rPr lang="en-US" dirty="0" smtClean="0"/>
              <a:t>Wildlife data</a:t>
            </a:r>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pic>
        <p:nvPicPr>
          <p:cNvPr id="4098" name="Picture 2" descr="\\iastate.edu\v med\CFSPH_Group\CFSPH\NAHEMS\NAHEMS_Print\11_WILD\_Images\04_WILD\04_WILD_110902_PersonnelCollectingData.jpg"/>
          <p:cNvPicPr>
            <a:picLocks noChangeAspect="1" noChangeArrowheads="1"/>
          </p:cNvPicPr>
          <p:nvPr/>
        </p:nvPicPr>
        <p:blipFill rotWithShape="1">
          <a:blip cstate="email">
            <a:extLst>
              <a:ext uri="{28A0092B-C50C-407E-A947-70E740481C1C}">
                <a14:useLocalDpi xmlns:a14="http://schemas.microsoft.com/office/drawing/2010/main" val="0"/>
              </a:ext>
            </a:extLst>
          </a:blip>
          <a:srcRect/>
          <a:stretch/>
        </p:blipFill>
        <p:spPr bwMode="auto">
          <a:xfrm>
            <a:off x="5486400" y="3361342"/>
            <a:ext cx="2971800" cy="2810858"/>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pic>
        <p:nvPicPr>
          <p:cNvPr id="8" name="Picture 7" descr="\\iastate.edu\v med\CFSPH_Group\CFSPH\NAHEMS\NAHEMS_Print\11_WILD\_Images\04_WILD\04_WILD_110902_PersonnelCollectingData.jpg"/>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a:stretch/>
        </p:blipFill>
        <p:spPr bwMode="auto">
          <a:xfrm>
            <a:off x="5486400" y="3361342"/>
            <a:ext cx="2971800" cy="2810858"/>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4679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876800"/>
          </a:xfrm>
        </p:spPr>
        <p:txBody>
          <a:bodyPr>
            <a:normAutofit/>
          </a:bodyPr>
          <a:lstStyle/>
          <a:p>
            <a:r>
              <a:rPr lang="en-US" dirty="0" smtClean="0"/>
              <a:t>Considerations for accurate and practical sampling methods:</a:t>
            </a:r>
          </a:p>
          <a:p>
            <a:pPr lvl="1"/>
            <a:r>
              <a:rPr lang="en-US" dirty="0"/>
              <a:t>Sample type</a:t>
            </a:r>
          </a:p>
          <a:p>
            <a:pPr lvl="1"/>
            <a:r>
              <a:rPr lang="en-US" dirty="0"/>
              <a:t>Sample size</a:t>
            </a:r>
          </a:p>
          <a:p>
            <a:pPr lvl="1"/>
            <a:r>
              <a:rPr lang="en-US" dirty="0"/>
              <a:t>Random sampling vs. targeted sampling</a:t>
            </a:r>
          </a:p>
          <a:p>
            <a:pPr lvl="1"/>
            <a:r>
              <a:rPr lang="en-US" dirty="0"/>
              <a:t>Sampling duration and frequency</a:t>
            </a:r>
          </a:p>
          <a:p>
            <a:pPr lvl="1"/>
            <a:r>
              <a:rPr lang="en-US" dirty="0"/>
              <a:t>Sample areas/locations</a:t>
            </a:r>
          </a:p>
          <a:p>
            <a:pPr lvl="1"/>
            <a:r>
              <a:rPr lang="en-US" dirty="0"/>
              <a:t>Availability of diagnostic </a:t>
            </a:r>
            <a:r>
              <a:rPr lang="en-US" dirty="0" smtClean="0"/>
              <a:t>tests</a:t>
            </a:r>
          </a:p>
          <a:p>
            <a:pPr lvl="1"/>
            <a:r>
              <a:rPr lang="en-US" dirty="0" smtClean="0"/>
              <a:t>Pooled testing </a:t>
            </a:r>
            <a:endParaRPr lang="en-US" dirty="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Sampling Methods</a:t>
            </a:r>
            <a:endParaRPr lang="en-US" dirty="0"/>
          </a:p>
        </p:txBody>
      </p:sp>
    </p:spTree>
    <p:extLst>
      <p:ext uri="{BB962C8B-B14F-4D97-AF65-F5344CB8AC3E}">
        <p14:creationId xmlns:p14="http://schemas.microsoft.com/office/powerpoint/2010/main" val="26972450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Specimens</a:t>
            </a:r>
            <a:endParaRPr lang="en-US" dirty="0"/>
          </a:p>
        </p:txBody>
      </p:sp>
      <p:sp>
        <p:nvSpPr>
          <p:cNvPr id="3" name="Content Placeholder 2"/>
          <p:cNvSpPr>
            <a:spLocks noGrp="1"/>
          </p:cNvSpPr>
          <p:nvPr>
            <p:ph sz="half" idx="1"/>
          </p:nvPr>
        </p:nvSpPr>
        <p:spPr/>
        <p:txBody>
          <a:bodyPr>
            <a:normAutofit fontScale="92500"/>
          </a:bodyPr>
          <a:lstStyle/>
          <a:p>
            <a:r>
              <a:rPr lang="en-US" dirty="0"/>
              <a:t>Blood or serum</a:t>
            </a:r>
          </a:p>
          <a:p>
            <a:r>
              <a:rPr lang="en-US" dirty="0"/>
              <a:t>Skin or vesicular </a:t>
            </a:r>
            <a:r>
              <a:rPr lang="en-US" dirty="0" smtClean="0"/>
              <a:t>lesions</a:t>
            </a:r>
          </a:p>
          <a:p>
            <a:pPr lvl="1"/>
            <a:r>
              <a:rPr lang="en-US" dirty="0" smtClean="0"/>
              <a:t>Epithelial </a:t>
            </a:r>
            <a:r>
              <a:rPr lang="en-US" dirty="0"/>
              <a:t>tissue </a:t>
            </a:r>
            <a:r>
              <a:rPr lang="en-US" dirty="0" smtClean="0"/>
              <a:t>             or </a:t>
            </a:r>
            <a:r>
              <a:rPr lang="en-US" dirty="0"/>
              <a:t>vesicular </a:t>
            </a:r>
            <a:r>
              <a:rPr lang="en-US" dirty="0" smtClean="0"/>
              <a:t>fluid</a:t>
            </a:r>
          </a:p>
          <a:p>
            <a:r>
              <a:rPr lang="en-US" dirty="0"/>
              <a:t>Feces, rectal swabs, cloacal swabs, or genital tract swabs </a:t>
            </a:r>
            <a:endParaRPr lang="en-US" dirty="0" smtClean="0"/>
          </a:p>
          <a:p>
            <a:r>
              <a:rPr lang="en-US" dirty="0" smtClean="0"/>
              <a:t>Nasal</a:t>
            </a:r>
            <a:r>
              <a:rPr lang="en-US" dirty="0"/>
              <a:t>, oral, or oropharyngeal swabs</a:t>
            </a:r>
          </a:p>
          <a:p>
            <a:endParaRPr lang="en-US" dirty="0"/>
          </a:p>
          <a:p>
            <a:endParaRPr lang="en-US" dirty="0"/>
          </a:p>
          <a:p>
            <a:endParaRPr lang="en-US" dirty="0"/>
          </a:p>
          <a:p>
            <a:endParaRPr lang="en-US" dirty="0"/>
          </a:p>
        </p:txBody>
      </p:sp>
      <p:sp>
        <p:nvSpPr>
          <p:cNvPr id="4" name="Content Placeholder 3"/>
          <p:cNvSpPr>
            <a:spLocks noGrp="1"/>
          </p:cNvSpPr>
          <p:nvPr>
            <p:ph sz="half" idx="2"/>
          </p:nvPr>
        </p:nvSpPr>
        <p:spPr/>
        <p:txBody>
          <a:bodyPr>
            <a:normAutofit fontScale="92500"/>
          </a:bodyPr>
          <a:lstStyle/>
          <a:p>
            <a:r>
              <a:rPr lang="en-US" dirty="0" smtClean="0"/>
              <a:t>Nasal </a:t>
            </a:r>
            <a:r>
              <a:rPr lang="en-US" dirty="0"/>
              <a:t>discharge, saliva, </a:t>
            </a:r>
            <a:r>
              <a:rPr lang="en-US" dirty="0" smtClean="0"/>
              <a:t>tears</a:t>
            </a:r>
          </a:p>
          <a:p>
            <a:r>
              <a:rPr lang="en-US" dirty="0"/>
              <a:t>Semen samples</a:t>
            </a:r>
          </a:p>
          <a:p>
            <a:r>
              <a:rPr lang="en-US" dirty="0" smtClean="0"/>
              <a:t>Tissues</a:t>
            </a:r>
          </a:p>
          <a:p>
            <a:pPr lvl="1"/>
            <a:r>
              <a:rPr lang="en-US" dirty="0"/>
              <a:t>T</a:t>
            </a:r>
            <a:r>
              <a:rPr lang="en-US" dirty="0" smtClean="0"/>
              <a:t>onsil</a:t>
            </a:r>
            <a:r>
              <a:rPr lang="en-US" dirty="0"/>
              <a:t>, spleen, kidney, liver, lymph node, lung, brain, </a:t>
            </a:r>
            <a:r>
              <a:rPr lang="en-US" dirty="0" smtClean="0"/>
              <a:t>etc.</a:t>
            </a:r>
            <a:endParaRPr lang="en-US" dirty="0"/>
          </a:p>
          <a:p>
            <a:r>
              <a:rPr lang="en-US" dirty="0"/>
              <a:t>Milk</a:t>
            </a:r>
          </a:p>
          <a:p>
            <a:r>
              <a:rPr lang="en-US" dirty="0" smtClean="0"/>
              <a:t>Environmental </a:t>
            </a:r>
            <a:r>
              <a:rPr lang="en-US" dirty="0"/>
              <a:t>samples</a:t>
            </a:r>
          </a:p>
          <a:p>
            <a:endParaRPr lang="en-US" dirty="0"/>
          </a:p>
        </p:txBody>
      </p:sp>
      <p:sp>
        <p:nvSpPr>
          <p:cNvPr id="5" name="Date Placeholder 4"/>
          <p:cNvSpPr>
            <a:spLocks noGrp="1"/>
          </p:cNvSpPr>
          <p:nvPr>
            <p:ph type="dt" sz="half" idx="10"/>
          </p:nvPr>
        </p:nvSpPr>
        <p:spPr/>
        <p:txBody>
          <a:bodyPr/>
          <a:lstStyle/>
          <a:p>
            <a:pPr algn="r"/>
            <a:r>
              <a:rPr lang="en-US" smtClean="0"/>
              <a:t>USDA APHIS and CFSPH</a:t>
            </a:r>
            <a:endParaRPr lang="en-US" dirty="0"/>
          </a:p>
        </p:txBody>
      </p:sp>
      <p:sp>
        <p:nvSpPr>
          <p:cNvPr id="6" name="Footer Placeholder 5"/>
          <p:cNvSpPr>
            <a:spLocks noGrp="1"/>
          </p:cNvSpPr>
          <p:nvPr>
            <p:ph type="ftr" sz="quarter" idx="11"/>
          </p:nvPr>
        </p:nvSpPr>
        <p:spPr/>
        <p:txBody>
          <a:bodyPr/>
          <a:lstStyle/>
          <a:p>
            <a:pPr algn="l"/>
            <a:r>
              <a:rPr lang="en-US" smtClean="0"/>
              <a:t>FAD PReP/NAHEMS Guidelines: Surveillance, Epi, and Tracing - Overview</a:t>
            </a:r>
            <a:endParaRPr lang="en-US" dirty="0"/>
          </a:p>
        </p:txBody>
      </p:sp>
    </p:spTree>
    <p:extLst>
      <p:ext uri="{BB962C8B-B14F-4D97-AF65-F5344CB8AC3E}">
        <p14:creationId xmlns:p14="http://schemas.microsoft.com/office/powerpoint/2010/main" val="3346508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Surveillance</a:t>
            </a:r>
          </a:p>
          <a:p>
            <a:pPr lvl="1"/>
            <a:r>
              <a:rPr lang="en-US" dirty="0" smtClean="0"/>
              <a:t>Ongoing data collection, analysis, interpretation, and dissemination</a:t>
            </a:r>
          </a:p>
          <a:p>
            <a:pPr lvl="1"/>
            <a:r>
              <a:rPr lang="en-US" dirty="0" smtClean="0"/>
              <a:t>Used to determine specific actions          for FAD mitigation</a:t>
            </a:r>
          </a:p>
          <a:p>
            <a:r>
              <a:rPr lang="en-US" dirty="0" smtClean="0"/>
              <a:t>Field investigation</a:t>
            </a:r>
          </a:p>
          <a:p>
            <a:pPr lvl="1"/>
            <a:r>
              <a:rPr lang="en-US" dirty="0" smtClean="0"/>
              <a:t>Used to collect additional information about cases identified via surveillance</a:t>
            </a:r>
          </a:p>
          <a:p>
            <a:pPr lvl="2"/>
            <a:r>
              <a:rPr lang="en-US" dirty="0" smtClean="0"/>
              <a:t>Disease source, history of disease, etc. </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5" name="Title 4"/>
          <p:cNvSpPr>
            <a:spLocks noGrp="1"/>
          </p:cNvSpPr>
          <p:nvPr>
            <p:ph type="title"/>
          </p:nvPr>
        </p:nvSpPr>
        <p:spPr/>
        <p:txBody>
          <a:bodyPr>
            <a:normAutofit/>
          </a:bodyPr>
          <a:lstStyle/>
          <a:p>
            <a:r>
              <a:rPr lang="en-US" dirty="0" smtClean="0"/>
              <a:t>Core Functions </a:t>
            </a:r>
            <a:endParaRPr lang="en-US" dirty="0"/>
          </a:p>
        </p:txBody>
      </p:sp>
    </p:spTree>
    <p:extLst>
      <p:ext uri="{BB962C8B-B14F-4D97-AF65-F5344CB8AC3E}">
        <p14:creationId xmlns:p14="http://schemas.microsoft.com/office/powerpoint/2010/main" val="2400222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Analytic studies</a:t>
            </a:r>
          </a:p>
          <a:p>
            <a:pPr lvl="1"/>
            <a:r>
              <a:rPr lang="en-US" dirty="0" smtClean="0"/>
              <a:t>Utilizes information gleaned from surveillance activities and field investigations</a:t>
            </a:r>
          </a:p>
          <a:p>
            <a:pPr lvl="1"/>
            <a:r>
              <a:rPr lang="en-US" dirty="0" smtClean="0"/>
              <a:t>Disease rates and risk factors</a:t>
            </a:r>
          </a:p>
          <a:p>
            <a:r>
              <a:rPr lang="en-US" dirty="0" smtClean="0"/>
              <a:t>Evaluation</a:t>
            </a:r>
          </a:p>
          <a:p>
            <a:pPr lvl="1"/>
            <a:r>
              <a:rPr lang="en-US" dirty="0" smtClean="0"/>
              <a:t>Effectiveness</a:t>
            </a:r>
          </a:p>
          <a:p>
            <a:pPr lvl="1"/>
            <a:r>
              <a:rPr lang="en-US" dirty="0" smtClean="0"/>
              <a:t>Efficacy</a:t>
            </a:r>
          </a:p>
          <a:p>
            <a:pPr lvl="1"/>
            <a:r>
              <a:rPr lang="en-US" dirty="0" smtClean="0"/>
              <a:t>Impact of activities</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5" name="Title 4"/>
          <p:cNvSpPr>
            <a:spLocks noGrp="1"/>
          </p:cNvSpPr>
          <p:nvPr>
            <p:ph type="title"/>
          </p:nvPr>
        </p:nvSpPr>
        <p:spPr/>
        <p:txBody>
          <a:bodyPr/>
          <a:lstStyle/>
          <a:p>
            <a:r>
              <a:rPr lang="en-US" dirty="0" smtClean="0"/>
              <a:t>Core Functions (cont’d)</a:t>
            </a:r>
            <a:endParaRPr lang="en-US" dirty="0"/>
          </a:p>
        </p:txBody>
      </p:sp>
    </p:spTree>
    <p:extLst>
      <p:ext uri="{BB962C8B-B14F-4D97-AF65-F5344CB8AC3E}">
        <p14:creationId xmlns:p14="http://schemas.microsoft.com/office/powerpoint/2010/main" val="30356668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Endemic</a:t>
            </a:r>
          </a:p>
          <a:p>
            <a:pPr lvl="1"/>
            <a:r>
              <a:rPr lang="en-US" dirty="0"/>
              <a:t>Present in a population or geographical area at </a:t>
            </a:r>
            <a:r>
              <a:rPr lang="en-US" dirty="0" smtClean="0"/>
              <a:t>times</a:t>
            </a:r>
          </a:p>
          <a:p>
            <a:r>
              <a:rPr lang="en-US" dirty="0" smtClean="0"/>
              <a:t>Outbreak</a:t>
            </a:r>
          </a:p>
          <a:p>
            <a:pPr lvl="1"/>
            <a:r>
              <a:rPr lang="en-US" dirty="0" smtClean="0"/>
              <a:t>Occurrence of more cases of disease than expected in a given area, or a specific group, over a particular time period</a:t>
            </a:r>
          </a:p>
          <a:p>
            <a:r>
              <a:rPr lang="en-US" dirty="0" smtClean="0"/>
              <a:t>Pandemic </a:t>
            </a:r>
          </a:p>
          <a:p>
            <a:pPr lvl="1"/>
            <a:r>
              <a:rPr lang="en-US" dirty="0" smtClean="0"/>
              <a:t>An outbreak/epidemic that has spread over several countries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Disease Occurrence </a:t>
            </a:r>
            <a:endParaRPr lang="en-US" dirty="0"/>
          </a:p>
        </p:txBody>
      </p:sp>
    </p:spTree>
    <p:extLst>
      <p:ext uri="{BB962C8B-B14F-4D97-AF65-F5344CB8AC3E}">
        <p14:creationId xmlns:p14="http://schemas.microsoft.com/office/powerpoint/2010/main" val="3297325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Introduction to when and why</a:t>
            </a:r>
          </a:p>
          <a:p>
            <a:r>
              <a:rPr lang="en-US" dirty="0" smtClean="0"/>
              <a:t>Definitions for technical terms</a:t>
            </a:r>
          </a:p>
          <a:p>
            <a:r>
              <a:rPr lang="en-US" dirty="0" smtClean="0"/>
              <a:t>Organizational structure</a:t>
            </a:r>
          </a:p>
          <a:p>
            <a:r>
              <a:rPr lang="en-US" dirty="0" smtClean="0"/>
              <a:t>Overview of Surveillance Plan</a:t>
            </a: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5" name="Title 4"/>
          <p:cNvSpPr>
            <a:spLocks noGrp="1"/>
          </p:cNvSpPr>
          <p:nvPr>
            <p:ph type="title"/>
          </p:nvPr>
        </p:nvSpPr>
        <p:spPr/>
        <p:txBody>
          <a:bodyPr/>
          <a:lstStyle/>
          <a:p>
            <a:r>
              <a:rPr lang="en-US" dirty="0" smtClean="0"/>
              <a:t>This Presentation</a:t>
            </a:r>
            <a:endParaRPr lang="en-US" dirty="0"/>
          </a:p>
        </p:txBody>
      </p:sp>
    </p:spTree>
    <p:extLst>
      <p:ext uri="{BB962C8B-B14F-4D97-AF65-F5344CB8AC3E}">
        <p14:creationId xmlns:p14="http://schemas.microsoft.com/office/powerpoint/2010/main" val="15904226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characteristic that is associated with an increase in the occurrence of a particular disease</a:t>
            </a:r>
          </a:p>
          <a:p>
            <a:r>
              <a:rPr lang="en-US" dirty="0" smtClean="0"/>
              <a:t>May include:</a:t>
            </a:r>
          </a:p>
          <a:p>
            <a:pPr lvl="1"/>
            <a:r>
              <a:rPr lang="en-US" dirty="0" smtClean="0"/>
              <a:t>Age</a:t>
            </a:r>
          </a:p>
          <a:p>
            <a:pPr lvl="1"/>
            <a:r>
              <a:rPr lang="en-US" dirty="0" smtClean="0"/>
              <a:t>Species</a:t>
            </a:r>
          </a:p>
          <a:p>
            <a:pPr lvl="1"/>
            <a:r>
              <a:rPr lang="en-US" dirty="0" smtClean="0"/>
              <a:t>Location</a:t>
            </a:r>
          </a:p>
          <a:p>
            <a:pPr lvl="1"/>
            <a:r>
              <a:rPr lang="en-US" dirty="0" smtClean="0"/>
              <a:t>Contact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Risk Factors</a:t>
            </a:r>
            <a:endParaRPr lang="en-US" dirty="0"/>
          </a:p>
        </p:txBody>
      </p:sp>
    </p:spTree>
    <p:extLst>
      <p:ext uri="{BB962C8B-B14F-4D97-AF65-F5344CB8AC3E}">
        <p14:creationId xmlns:p14="http://schemas.microsoft.com/office/powerpoint/2010/main" val="847160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Prevent contact between the FAD agent and susceptible animals</a:t>
            </a:r>
          </a:p>
          <a:p>
            <a:pPr lvl="1"/>
            <a:r>
              <a:rPr lang="en-US" dirty="0" smtClean="0"/>
              <a:t>Quarantine, movement controls, biosecurity procedures, target depopulation</a:t>
            </a:r>
          </a:p>
          <a:p>
            <a:r>
              <a:rPr lang="en-US" dirty="0" smtClean="0"/>
              <a:t>Stop production of FAD agent by infected or exposed animals</a:t>
            </a:r>
          </a:p>
          <a:p>
            <a:pPr lvl="1"/>
            <a:r>
              <a:rPr lang="en-US" dirty="0" smtClean="0"/>
              <a:t>Slaughter or mass depopulation</a:t>
            </a:r>
          </a:p>
          <a:p>
            <a:r>
              <a:rPr lang="en-US" dirty="0" smtClean="0"/>
              <a:t>Increase the disease resistance of susceptible animals to the FAD agent</a:t>
            </a:r>
          </a:p>
          <a:p>
            <a:pPr lvl="1"/>
            <a:r>
              <a:rPr lang="en-US" dirty="0" smtClean="0"/>
              <a:t>Emergency vaccination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Epidemiological Principles </a:t>
            </a:r>
            <a:endParaRPr lang="en-US" dirty="0"/>
          </a:p>
        </p:txBody>
      </p:sp>
    </p:spTree>
    <p:extLst>
      <p:ext uri="{BB962C8B-B14F-4D97-AF65-F5344CB8AC3E}">
        <p14:creationId xmlns:p14="http://schemas.microsoft.com/office/powerpoint/2010/main" val="10706319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Generally, disease outbreaks are investigated in three phases:</a:t>
            </a:r>
          </a:p>
          <a:p>
            <a:pPr lvl="1"/>
            <a:r>
              <a:rPr lang="en-US" dirty="0" smtClean="0"/>
              <a:t>Descriptive phase</a:t>
            </a:r>
          </a:p>
          <a:p>
            <a:pPr lvl="1"/>
            <a:r>
              <a:rPr lang="en-US" dirty="0" smtClean="0"/>
              <a:t>Analytic phase</a:t>
            </a:r>
          </a:p>
          <a:p>
            <a:pPr lvl="1"/>
            <a:r>
              <a:rPr lang="en-US" dirty="0" smtClean="0"/>
              <a:t>Intervention phase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Phases of Investigation</a:t>
            </a:r>
            <a:endParaRPr lang="en-US" dirty="0"/>
          </a:p>
        </p:txBody>
      </p:sp>
    </p:spTree>
    <p:extLst>
      <p:ext uri="{BB962C8B-B14F-4D97-AF65-F5344CB8AC3E}">
        <p14:creationId xmlns:p14="http://schemas.microsoft.com/office/powerpoint/2010/main" val="24554625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Tracing Animal Movements</a:t>
            </a:r>
            <a:endParaRPr lang="en-US" dirty="0"/>
          </a:p>
        </p:txBody>
      </p:sp>
      <p:sp>
        <p:nvSpPr>
          <p:cNvPr id="3" name="Date Placeholder 2"/>
          <p:cNvSpPr>
            <a:spLocks noGrp="1"/>
          </p:cNvSpPr>
          <p:nvPr>
            <p:ph type="dt" sz="half" idx="10"/>
          </p:nvPr>
        </p:nvSpPr>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p:txBody>
          <a:bodyPr/>
          <a:lstStyle/>
          <a:p>
            <a:pPr algn="l"/>
            <a:r>
              <a:rPr lang="en-US" smtClean="0"/>
              <a:t>FAD PReP/NAHEMS Guidelines: Surveillance, Epi, and Tracing - Overview</a:t>
            </a:r>
            <a:endParaRPr lang="en-US" dirty="0"/>
          </a:p>
        </p:txBody>
      </p:sp>
    </p:spTree>
    <p:extLst>
      <p:ext uri="{BB962C8B-B14F-4D97-AF65-F5344CB8AC3E}">
        <p14:creationId xmlns:p14="http://schemas.microsoft.com/office/powerpoint/2010/main" val="4172822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Trace-back</a:t>
            </a:r>
          </a:p>
          <a:p>
            <a:pPr lvl="1"/>
            <a:r>
              <a:rPr lang="en-US" dirty="0" smtClean="0"/>
              <a:t>Animals</a:t>
            </a:r>
            <a:r>
              <a:rPr lang="en-US" dirty="0"/>
              <a:t>, animal products, fomites, people, vehicles, equipment, and possible vectors that have been </a:t>
            </a:r>
            <a:r>
              <a:rPr lang="en-US" dirty="0" smtClean="0"/>
              <a:t>              </a:t>
            </a:r>
            <a:r>
              <a:rPr lang="en-US" b="1" dirty="0" smtClean="0"/>
              <a:t>moved </a:t>
            </a:r>
            <a:r>
              <a:rPr lang="en-US" b="1" dirty="0"/>
              <a:t>onto an I</a:t>
            </a:r>
            <a:r>
              <a:rPr lang="en-US" b="1" dirty="0" smtClean="0"/>
              <a:t>nfected </a:t>
            </a:r>
            <a:r>
              <a:rPr lang="en-US" b="1" dirty="0"/>
              <a:t>P</a:t>
            </a:r>
            <a:r>
              <a:rPr lang="en-US" b="1" dirty="0" smtClean="0"/>
              <a:t>remises</a:t>
            </a:r>
          </a:p>
          <a:p>
            <a:pPr lvl="1"/>
            <a:r>
              <a:rPr lang="en-US" dirty="0"/>
              <a:t>E</a:t>
            </a:r>
            <a:r>
              <a:rPr lang="en-US" dirty="0" smtClean="0"/>
              <a:t>stablish </a:t>
            </a:r>
            <a:r>
              <a:rPr lang="en-US" dirty="0"/>
              <a:t>the origin of the </a:t>
            </a:r>
            <a:r>
              <a:rPr lang="en-US" dirty="0" smtClean="0"/>
              <a:t>agent/hazard</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Tracing </a:t>
            </a:r>
            <a:endParaRPr lang="en-US" dirty="0"/>
          </a:p>
        </p:txBody>
      </p:sp>
    </p:spTree>
    <p:extLst>
      <p:ext uri="{BB962C8B-B14F-4D97-AF65-F5344CB8AC3E}">
        <p14:creationId xmlns:p14="http://schemas.microsoft.com/office/powerpoint/2010/main" val="11514354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7620000" cy="2667000"/>
          </a:xfrm>
        </p:spPr>
        <p:txBody>
          <a:bodyPr>
            <a:normAutofit/>
          </a:bodyPr>
          <a:lstStyle/>
          <a:p>
            <a:r>
              <a:rPr lang="en-US" dirty="0" smtClean="0"/>
              <a:t>Trace-forward</a:t>
            </a:r>
          </a:p>
          <a:p>
            <a:pPr lvl="1"/>
            <a:r>
              <a:rPr lang="en-US" dirty="0"/>
              <a:t>A</a:t>
            </a:r>
            <a:r>
              <a:rPr lang="en-US" dirty="0" smtClean="0"/>
              <a:t>nimals</a:t>
            </a:r>
            <a:r>
              <a:rPr lang="en-US" dirty="0"/>
              <a:t>, animal products, fomites, people, vehicles, equipment, and possible vectors that have </a:t>
            </a:r>
            <a:r>
              <a:rPr lang="en-US" b="1" dirty="0"/>
              <a:t>left the </a:t>
            </a:r>
            <a:r>
              <a:rPr lang="en-US" b="1" dirty="0" smtClean="0"/>
              <a:t>Infected </a:t>
            </a:r>
            <a:r>
              <a:rPr lang="en-US" b="1" dirty="0"/>
              <a:t>P</a:t>
            </a:r>
            <a:r>
              <a:rPr lang="en-US" b="1" dirty="0" smtClean="0"/>
              <a:t>remises </a:t>
            </a:r>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Tracing (cont’d)</a:t>
            </a:r>
            <a:endParaRPr lang="en-US" dirty="0"/>
          </a:p>
        </p:txBody>
      </p:sp>
      <p:pic>
        <p:nvPicPr>
          <p:cNvPr id="1026" name="Picture 2" descr="http://www.cfsph.iastate.edu/Projects/NAHERC/NSET/Assets/NSET_0580_120105_Tracing.jpg"/>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a:stretch/>
        </p:blipFill>
        <p:spPr bwMode="auto">
          <a:xfrm>
            <a:off x="1700841" y="4038600"/>
            <a:ext cx="5715000" cy="1966822"/>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22363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variety of strategies are required to contain, control and/or eradicate an FAD</a:t>
            </a:r>
          </a:p>
          <a:p>
            <a:pPr lvl="1"/>
            <a:r>
              <a:rPr lang="en-US" dirty="0"/>
              <a:t>Biosecurity</a:t>
            </a:r>
          </a:p>
          <a:p>
            <a:pPr lvl="1"/>
            <a:r>
              <a:rPr lang="en-US" dirty="0"/>
              <a:t>Health and safety</a:t>
            </a:r>
          </a:p>
          <a:p>
            <a:pPr lvl="1"/>
            <a:r>
              <a:rPr lang="en-US" dirty="0" smtClean="0"/>
              <a:t>Personal </a:t>
            </a:r>
            <a:r>
              <a:rPr lang="en-US" dirty="0"/>
              <a:t>protective equipment</a:t>
            </a:r>
          </a:p>
          <a:p>
            <a:pPr lvl="1"/>
            <a:r>
              <a:rPr lang="en-US" dirty="0"/>
              <a:t>Cleaning and disinfection</a:t>
            </a:r>
          </a:p>
          <a:p>
            <a:pPr lvl="1"/>
            <a:r>
              <a:rPr lang="en-US" dirty="0"/>
              <a:t>Quarantine and movement control</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smtClean="0"/>
              <a:t>Additional Operational Procedures </a:t>
            </a:r>
            <a:endParaRPr lang="en-US" dirty="0"/>
          </a:p>
        </p:txBody>
      </p:sp>
    </p:spTree>
    <p:extLst>
      <p:ext uri="{BB962C8B-B14F-4D97-AF65-F5344CB8AC3E}">
        <p14:creationId xmlns:p14="http://schemas.microsoft.com/office/powerpoint/2010/main" val="28321646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028727" y="1981200"/>
            <a:ext cx="2704561" cy="3500021"/>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39938" name="Content Placeholder 2"/>
          <p:cNvSpPr>
            <a:spLocks noGrp="1"/>
          </p:cNvSpPr>
          <p:nvPr>
            <p:ph idx="1"/>
          </p:nvPr>
        </p:nvSpPr>
        <p:spPr>
          <a:xfrm>
            <a:off x="152400" y="1371600"/>
            <a:ext cx="6019800" cy="5486400"/>
          </a:xfrm>
        </p:spPr>
        <p:txBody>
          <a:bodyPr>
            <a:noAutofit/>
          </a:bodyPr>
          <a:lstStyle/>
          <a:p>
            <a:r>
              <a:rPr lang="en-US" sz="2600" dirty="0" smtClean="0"/>
              <a:t>FAD </a:t>
            </a:r>
            <a:r>
              <a:rPr lang="en-US" sz="2600" dirty="0" err="1" smtClean="0"/>
              <a:t>PReP</a:t>
            </a:r>
            <a:r>
              <a:rPr lang="en-US" sz="2600" dirty="0" smtClean="0"/>
              <a:t>/NAHEMS Guidelines: Surveillance, Epidemiology, and Tracing, and SOP: Surveillance </a:t>
            </a:r>
          </a:p>
          <a:p>
            <a:pPr lvl="1"/>
            <a:r>
              <a:rPr lang="en-US" sz="2000" dirty="0" smtClean="0">
                <a:hlinkClick r:id="rId4"/>
              </a:rPr>
              <a:t>http</a:t>
            </a:r>
            <a:r>
              <a:rPr lang="en-US" sz="2000" dirty="0">
                <a:hlinkClick r:id="rId4"/>
              </a:rPr>
              <a:t>://</a:t>
            </a:r>
            <a:r>
              <a:rPr lang="en-US" sz="2000" dirty="0" smtClean="0">
                <a:hlinkClick r:id="rId4"/>
              </a:rPr>
              <a:t>www.aphis.usda.gov/fadprep</a:t>
            </a:r>
            <a:endParaRPr lang="en-US" sz="2000" dirty="0" smtClean="0"/>
          </a:p>
          <a:p>
            <a:r>
              <a:rPr lang="en-US" sz="2600" dirty="0" smtClean="0"/>
              <a:t>Surveillance, Epidemiology, </a:t>
            </a:r>
            <a:br>
              <a:rPr lang="en-US" sz="2600" dirty="0" smtClean="0"/>
            </a:br>
            <a:r>
              <a:rPr lang="en-US" sz="2600" dirty="0" smtClean="0"/>
              <a:t>and Tracing  web-based </a:t>
            </a:r>
            <a:br>
              <a:rPr lang="en-US" sz="2600" dirty="0" smtClean="0"/>
            </a:br>
            <a:r>
              <a:rPr lang="en-US" sz="2600" dirty="0" smtClean="0"/>
              <a:t>training module</a:t>
            </a:r>
          </a:p>
          <a:p>
            <a:pPr lvl="1"/>
            <a:r>
              <a:rPr lang="en-US" sz="2000" dirty="0" smtClean="0">
                <a:hlinkClick r:id="rId5"/>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60419"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39937" name="Title 1"/>
          <p:cNvSpPr>
            <a:spLocks noGrp="1"/>
          </p:cNvSpPr>
          <p:nvPr>
            <p:ph type="title"/>
          </p:nvPr>
        </p:nvSpPr>
        <p:spPr/>
        <p:txBody>
          <a:bodyPr/>
          <a:lstStyle/>
          <a:p>
            <a:r>
              <a:rPr lang="en-US" dirty="0" smtClean="0"/>
              <a:t>For More Information</a:t>
            </a:r>
          </a:p>
        </p:txBody>
      </p:sp>
    </p:spTree>
    <p:extLst>
      <p:ext uri="{BB962C8B-B14F-4D97-AF65-F5344CB8AC3E}">
        <p14:creationId xmlns:p14="http://schemas.microsoft.com/office/powerpoint/2010/main" val="4222684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028729" y="1981200"/>
            <a:ext cx="2704560" cy="3500021"/>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39938" name="Content Placeholder 2"/>
          <p:cNvSpPr>
            <a:spLocks noGrp="1"/>
          </p:cNvSpPr>
          <p:nvPr>
            <p:ph idx="1"/>
          </p:nvPr>
        </p:nvSpPr>
        <p:spPr>
          <a:xfrm>
            <a:off x="457200" y="1371600"/>
            <a:ext cx="5334000" cy="4876800"/>
          </a:xfrm>
        </p:spPr>
        <p:txBody>
          <a:bodyPr>
            <a:noAutofit/>
          </a:bodyPr>
          <a:lstStyle/>
          <a:p>
            <a:pPr marL="0" lvl="0" indent="0">
              <a:buNone/>
            </a:pPr>
            <a:r>
              <a:rPr lang="en-US" sz="2400" dirty="0" smtClean="0">
                <a:solidFill>
                  <a:prstClr val="black"/>
                </a:solidFill>
              </a:rPr>
              <a:t>Authors </a:t>
            </a:r>
            <a:r>
              <a:rPr lang="en-US" sz="2400" dirty="0">
                <a:solidFill>
                  <a:prstClr val="black"/>
                </a:solidFill>
              </a:rPr>
              <a:t>(CFSPH)</a:t>
            </a:r>
          </a:p>
          <a:p>
            <a:pPr marL="171450" lvl="0" indent="-173038">
              <a:spcBef>
                <a:spcPts val="600"/>
              </a:spcBef>
              <a:tabLst>
                <a:tab pos="1149350" algn="l"/>
              </a:tabLst>
            </a:pPr>
            <a:r>
              <a:rPr lang="en-US" sz="2000" dirty="0">
                <a:solidFill>
                  <a:prstClr val="black"/>
                </a:solidFill>
              </a:rPr>
              <a:t>Kerry </a:t>
            </a:r>
            <a:r>
              <a:rPr lang="en-US" sz="2000" dirty="0" err="1">
                <a:solidFill>
                  <a:prstClr val="black"/>
                </a:solidFill>
              </a:rPr>
              <a:t>Leedom</a:t>
            </a:r>
            <a:r>
              <a:rPr lang="en-US" sz="2000" dirty="0">
                <a:solidFill>
                  <a:prstClr val="black"/>
                </a:solidFill>
              </a:rPr>
              <a:t> Larson, DVM, MPH, PhD, DACVPM</a:t>
            </a:r>
          </a:p>
          <a:p>
            <a:pPr marL="171450" lvl="0" indent="-173038">
              <a:spcBef>
                <a:spcPts val="600"/>
              </a:spcBef>
              <a:tabLst>
                <a:tab pos="1149350" algn="l"/>
              </a:tabLst>
            </a:pPr>
            <a:r>
              <a:rPr lang="en-US" sz="2000" dirty="0">
                <a:solidFill>
                  <a:prstClr val="black"/>
                </a:solidFill>
              </a:rPr>
              <a:t>Glenda Dvorak, DVM, MPH, DACVPM</a:t>
            </a:r>
          </a:p>
          <a:p>
            <a:pPr marL="171450" lvl="0" indent="-173038">
              <a:spcBef>
                <a:spcPts val="600"/>
              </a:spcBef>
              <a:tabLst>
                <a:tab pos="1149350" algn="l"/>
              </a:tabLst>
            </a:pPr>
            <a:r>
              <a:rPr lang="en-US" sz="2000" dirty="0">
                <a:solidFill>
                  <a:prstClr val="black"/>
                </a:solidFill>
              </a:rPr>
              <a:t>Janice </a:t>
            </a:r>
            <a:r>
              <a:rPr lang="en-US" sz="2000" dirty="0" err="1">
                <a:solidFill>
                  <a:prstClr val="black"/>
                </a:solidFill>
              </a:rPr>
              <a:t>Mogan</a:t>
            </a:r>
            <a:r>
              <a:rPr lang="en-US" sz="2000" dirty="0">
                <a:solidFill>
                  <a:prstClr val="black"/>
                </a:solidFill>
              </a:rPr>
              <a:t>, DVM</a:t>
            </a:r>
          </a:p>
          <a:p>
            <a:pPr marL="171450" lvl="0" indent="-173038">
              <a:spcBef>
                <a:spcPts val="600"/>
              </a:spcBef>
              <a:tabLst>
                <a:tab pos="1149350" algn="l"/>
              </a:tabLst>
            </a:pPr>
            <a:r>
              <a:rPr lang="en-US" sz="2000" dirty="0">
                <a:solidFill>
                  <a:prstClr val="black"/>
                </a:solidFill>
              </a:rPr>
              <a:t>Courtney Blake, BA</a:t>
            </a:r>
          </a:p>
          <a:p>
            <a:pPr marL="0" lvl="0" indent="0">
              <a:spcBef>
                <a:spcPts val="600"/>
              </a:spcBef>
              <a:buNone/>
              <a:tabLst>
                <a:tab pos="1149350" algn="l"/>
              </a:tabLst>
            </a:pPr>
            <a:r>
              <a:rPr lang="en-US" sz="2400" dirty="0">
                <a:solidFill>
                  <a:prstClr val="black"/>
                </a:solidFill>
              </a:rPr>
              <a:t>Reviewers (</a:t>
            </a:r>
            <a:r>
              <a:rPr lang="en-US" sz="2400" dirty="0" smtClean="0">
                <a:solidFill>
                  <a:prstClr val="black"/>
                </a:solidFill>
              </a:rPr>
              <a:t>USDA APHIS VS)</a:t>
            </a:r>
            <a:endParaRPr lang="en-US" sz="2400" dirty="0">
              <a:solidFill>
                <a:prstClr val="black"/>
              </a:solidFill>
            </a:endParaRPr>
          </a:p>
          <a:p>
            <a:pPr lvl="0">
              <a:spcBef>
                <a:spcPts val="600"/>
              </a:spcBef>
              <a:tabLst>
                <a:tab pos="1149350" algn="l"/>
              </a:tabLst>
            </a:pPr>
            <a:r>
              <a:rPr lang="en-US" sz="2000" dirty="0">
                <a:solidFill>
                  <a:prstClr val="black"/>
                </a:solidFill>
              </a:rPr>
              <a:t>Dr. R. Alex </a:t>
            </a:r>
            <a:r>
              <a:rPr lang="en-US" sz="2000" dirty="0" smtClean="0">
                <a:solidFill>
                  <a:prstClr val="black"/>
                </a:solidFill>
              </a:rPr>
              <a:t>Thompson</a:t>
            </a:r>
          </a:p>
          <a:p>
            <a:pPr lvl="0">
              <a:spcBef>
                <a:spcPts val="600"/>
              </a:spcBef>
              <a:tabLst>
                <a:tab pos="1149350" algn="l"/>
              </a:tabLst>
            </a:pPr>
            <a:r>
              <a:rPr lang="en-US" sz="2000" dirty="0" smtClean="0">
                <a:solidFill>
                  <a:prstClr val="black"/>
                </a:solidFill>
              </a:rPr>
              <a:t>Dr</a:t>
            </a:r>
            <a:r>
              <a:rPr lang="en-US" sz="2000" dirty="0">
                <a:solidFill>
                  <a:prstClr val="black"/>
                </a:solidFill>
              </a:rPr>
              <a:t>. Lowell </a:t>
            </a:r>
            <a:r>
              <a:rPr lang="en-US" sz="2000" dirty="0" smtClean="0">
                <a:solidFill>
                  <a:prstClr val="black"/>
                </a:solidFill>
              </a:rPr>
              <a:t>Anderson</a:t>
            </a:r>
            <a:endParaRPr lang="en-US" sz="2000" dirty="0">
              <a:solidFill>
                <a:prstClr val="black"/>
              </a:solidFill>
            </a:endParaRPr>
          </a:p>
          <a:p>
            <a:pPr lvl="0">
              <a:spcBef>
                <a:spcPts val="600"/>
              </a:spcBef>
              <a:tabLst>
                <a:tab pos="1149350" algn="l"/>
              </a:tabLst>
            </a:pPr>
            <a:r>
              <a:rPr lang="en-US" sz="2000" dirty="0">
                <a:solidFill>
                  <a:prstClr val="black"/>
                </a:solidFill>
              </a:rPr>
              <a:t>Dr. Steve </a:t>
            </a:r>
            <a:r>
              <a:rPr lang="en-US" sz="2000" dirty="0" smtClean="0">
                <a:solidFill>
                  <a:prstClr val="black"/>
                </a:solidFill>
              </a:rPr>
              <a:t>Goff</a:t>
            </a:r>
            <a:endParaRPr lang="en-US" sz="2000" dirty="0">
              <a:solidFill>
                <a:prstClr val="black"/>
              </a:solidFill>
            </a:endParaRPr>
          </a:p>
          <a:p>
            <a:pPr lvl="0">
              <a:spcBef>
                <a:spcPts val="600"/>
              </a:spcBef>
              <a:tabLst>
                <a:tab pos="1149350" algn="l"/>
              </a:tabLst>
            </a:pPr>
            <a:r>
              <a:rPr lang="en-US" sz="2000" dirty="0">
                <a:solidFill>
                  <a:prstClr val="black"/>
                </a:solidFill>
              </a:rPr>
              <a:t>Dr. Fred </a:t>
            </a:r>
            <a:r>
              <a:rPr lang="en-US" sz="2000" dirty="0" smtClean="0">
                <a:solidFill>
                  <a:prstClr val="black"/>
                </a:solidFill>
              </a:rPr>
              <a:t>Bourgeois</a:t>
            </a:r>
            <a:endParaRPr lang="en-US" sz="2000" dirty="0">
              <a:solidFill>
                <a:prstClr val="black"/>
              </a:solidFill>
            </a:endParaRPr>
          </a:p>
          <a:p>
            <a:pPr lvl="0"/>
            <a:endParaRPr lang="en-US" dirty="0">
              <a:solidFill>
                <a:prstClr val="black"/>
              </a:solidFill>
            </a:endParaRPr>
          </a:p>
          <a:p>
            <a:endParaRPr lang="en-US" dirty="0" smtClean="0"/>
          </a:p>
        </p:txBody>
      </p:sp>
      <p:sp>
        <p:nvSpPr>
          <p:cNvPr id="2" name="Date Placeholder 1"/>
          <p:cNvSpPr>
            <a:spLocks noGrp="1"/>
          </p:cNvSpPr>
          <p:nvPr>
            <p:ph type="dt" sz="half" idx="2"/>
          </p:nvPr>
        </p:nvSpPr>
        <p:spPr/>
        <p:txBody>
          <a:bodyPr/>
          <a:lstStyle/>
          <a:p>
            <a:pPr algn="r"/>
            <a:r>
              <a:rPr lang="en-US" smtClean="0"/>
              <a:t>USDA APHIS and CFSPH</a:t>
            </a:r>
            <a:endParaRPr lang="en-US" dirty="0"/>
          </a:p>
        </p:txBody>
      </p:sp>
      <p:sp>
        <p:nvSpPr>
          <p:cNvPr id="60419"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39937" name="Title 1"/>
          <p:cNvSpPr>
            <a:spLocks noGrp="1"/>
          </p:cNvSpPr>
          <p:nvPr>
            <p:ph type="title"/>
          </p:nvPr>
        </p:nvSpPr>
        <p:spPr/>
        <p:txBody>
          <a:bodyPr>
            <a:normAutofit/>
          </a:bodyPr>
          <a:lstStyle/>
          <a:p>
            <a:r>
              <a:rPr lang="en-US" dirty="0" smtClean="0"/>
              <a:t>Guidelines Content</a:t>
            </a:r>
          </a:p>
        </p:txBody>
      </p:sp>
    </p:spTree>
    <p:extLst>
      <p:ext uri="{BB962C8B-B14F-4D97-AF65-F5344CB8AC3E}">
        <p14:creationId xmlns:p14="http://schemas.microsoft.com/office/powerpoint/2010/main" val="317663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990600" y="5486400"/>
            <a:ext cx="7924800" cy="838200"/>
          </a:xfrm>
          <a:prstGeom prst="rect">
            <a:avLst/>
          </a:prstGeom>
        </p:spPr>
        <p:txBody>
          <a:bodyPr vert="horz" lIns="91440" tIns="45720" rIns="91440" bIns="45720" rtlCol="0">
            <a:normAutofit fontScale="25000" lnSpcReduction="20000"/>
          </a:bodyPr>
          <a:lstStyle/>
          <a:p>
            <a:pPr>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a:t>
            </a:r>
            <a:r>
              <a:rPr lang="en-US" sz="4800" dirty="0">
                <a:solidFill>
                  <a:schemeClr val="tx1">
                    <a:lumMod val="85000"/>
                    <a:lumOff val="15000"/>
                  </a:schemeClr>
                </a:solidFill>
                <a:latin typeface="Verdana" pitchFamily="34" charset="0"/>
              </a:rPr>
              <a:t>Patricia </a:t>
            </a:r>
            <a:r>
              <a:rPr lang="en-US" sz="4800" dirty="0" err="1">
                <a:solidFill>
                  <a:schemeClr val="tx1">
                    <a:lumMod val="85000"/>
                    <a:lumOff val="15000"/>
                  </a:schemeClr>
                </a:solidFill>
                <a:latin typeface="Verdana" pitchFamily="34" charset="0"/>
              </a:rPr>
              <a:t>Futoma</a:t>
            </a:r>
            <a:r>
              <a:rPr lang="en-US" sz="4800" dirty="0">
                <a:solidFill>
                  <a:schemeClr val="tx1">
                    <a:lumMod val="85000"/>
                    <a:lumOff val="15000"/>
                  </a:schemeClr>
                </a:solidFill>
                <a:latin typeface="Verdana" pitchFamily="34" charset="0"/>
              </a:rPr>
              <a:t>, Veterinary </a:t>
            </a:r>
            <a:r>
              <a:rPr lang="en-US" sz="4800" dirty="0" smtClean="0">
                <a:solidFill>
                  <a:schemeClr val="tx1">
                    <a:lumMod val="85000"/>
                    <a:lumOff val="15000"/>
                  </a:schemeClr>
                </a:solidFill>
                <a:latin typeface="Verdana" pitchFamily="34" charset="0"/>
              </a:rPr>
              <a:t>Student; Kerry </a:t>
            </a:r>
            <a:r>
              <a:rPr lang="en-US" sz="4800" dirty="0">
                <a:solidFill>
                  <a:schemeClr val="tx1">
                    <a:lumMod val="85000"/>
                    <a:lumOff val="15000"/>
                  </a:schemeClr>
                </a:solidFill>
                <a:latin typeface="Verdana" pitchFamily="34" charset="0"/>
              </a:rPr>
              <a:t>Leedom Larson, DVM, MPH, PhD, </a:t>
            </a:r>
            <a:r>
              <a:rPr lang="en-US" sz="4800" dirty="0" smtClean="0">
                <a:solidFill>
                  <a:schemeClr val="tx1">
                    <a:lumMod val="85000"/>
                    <a:lumOff val="15000"/>
                  </a:schemeClr>
                </a:solidFill>
                <a:latin typeface="Verdana" pitchFamily="34" charset="0"/>
              </a:rPr>
              <a:t>DACVPM</a:t>
            </a:r>
            <a:endParaRPr lang="en-US" sz="4800" dirty="0">
              <a:solidFill>
                <a:schemeClr val="tx1">
                  <a:lumMod val="85000"/>
                  <a:lumOff val="15000"/>
                </a:schemeClr>
              </a:solidFill>
              <a:latin typeface="Verdana" pitchFamily="34" charset="0"/>
            </a:endParaRPr>
          </a:p>
          <a:p>
            <a:pPr>
              <a:lnSpc>
                <a:spcPct val="170000"/>
              </a:lnSpc>
              <a:buClr>
                <a:srgbClr val="F47D5A"/>
              </a:buClr>
              <a:buSzPct val="100000"/>
              <a:defRPr/>
            </a:pPr>
            <a:r>
              <a:rPr lang="en-US" sz="4800" dirty="0" smtClean="0">
                <a:solidFill>
                  <a:schemeClr val="tx1">
                    <a:lumMod val="85000"/>
                    <a:lumOff val="15000"/>
                  </a:schemeClr>
                </a:solidFill>
                <a:latin typeface="Verdana" pitchFamily="34" charset="0"/>
              </a:rPr>
              <a:t>Reviewers: Janice Mogan, DVM, Melissa Lang, BS</a:t>
            </a:r>
            <a:endParaRPr lang="en-US" sz="4800" dirty="0">
              <a:solidFill>
                <a:schemeClr val="tx1">
                  <a:lumMod val="85000"/>
                  <a:lumOff val="15000"/>
                </a:schemeClr>
              </a:solidFill>
              <a:latin typeface="Verdana" pitchFamily="34" charset="0"/>
            </a:endParaRPr>
          </a:p>
          <a:p>
            <a:pPr marL="0" marR="0" lvl="0" indent="0" defTabSz="914400" rtl="0" eaLnBrk="1" fontAlgn="auto" latinLnBrk="0" hangingPunct="1">
              <a:lnSpc>
                <a:spcPct val="170000"/>
              </a:lnSpc>
              <a:spcAft>
                <a:spcPts val="0"/>
              </a:spcAft>
              <a:buClr>
                <a:srgbClr val="F47D5A"/>
              </a:buClr>
              <a:buSzPct val="100000"/>
              <a:buFont typeface="Verdana" pitchFamily="34" charset="0"/>
              <a:buNone/>
              <a:tabLst/>
              <a:defRPr/>
            </a:pP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415521045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Surveillance, Epidemiology, and Tracing Activities</a:t>
            </a:r>
            <a:endParaRPr lang="en-US" dirty="0"/>
          </a:p>
        </p:txBody>
      </p:sp>
      <p:sp>
        <p:nvSpPr>
          <p:cNvPr id="3" name="Date Placeholder 2"/>
          <p:cNvSpPr>
            <a:spLocks noGrp="1"/>
          </p:cNvSpPr>
          <p:nvPr>
            <p:ph type="dt" sz="half" idx="10"/>
          </p:nvPr>
        </p:nvSpPr>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p:txBody>
          <a:bodyPr/>
          <a:lstStyle/>
          <a:p>
            <a:pPr algn="l"/>
            <a:r>
              <a:rPr lang="en-US" smtClean="0"/>
              <a:t>FAD PReP/NAHEMS Guidelines: Surveillance, Epi, and Tracing - Overview</a:t>
            </a:r>
            <a:endParaRPr lang="en-US" dirty="0"/>
          </a:p>
        </p:txBody>
      </p:sp>
    </p:spTree>
    <p:extLst>
      <p:ext uri="{BB962C8B-B14F-4D97-AF65-F5344CB8AC3E}">
        <p14:creationId xmlns:p14="http://schemas.microsoft.com/office/powerpoint/2010/main" val="417282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F</a:t>
            </a:r>
            <a:r>
              <a:rPr lang="en-US" dirty="0" smtClean="0"/>
              <a:t>oreign animal disease (FAD) </a:t>
            </a:r>
          </a:p>
          <a:p>
            <a:pPr lvl="1"/>
            <a:r>
              <a:rPr lang="en-US" dirty="0" smtClean="0"/>
              <a:t>Terrestrial or aquatic disease or pest  not known to exist in the United States</a:t>
            </a:r>
          </a:p>
          <a:p>
            <a:pPr lvl="2"/>
            <a:r>
              <a:rPr lang="en-US" dirty="0" smtClean="0"/>
              <a:t>High pathogenicity avian influenza</a:t>
            </a:r>
          </a:p>
          <a:p>
            <a:pPr lvl="2"/>
            <a:r>
              <a:rPr lang="en-US" dirty="0" smtClean="0"/>
              <a:t>Foot-and-mouth-disease</a:t>
            </a:r>
          </a:p>
          <a:p>
            <a:pPr lvl="1"/>
            <a:r>
              <a:rPr lang="en-US" dirty="0" smtClean="0"/>
              <a:t>Preventive measures for introduction</a:t>
            </a:r>
          </a:p>
          <a:p>
            <a:pPr lvl="2"/>
            <a:r>
              <a:rPr lang="en-US" dirty="0" smtClean="0"/>
              <a:t>Import restrictions</a:t>
            </a:r>
          </a:p>
          <a:p>
            <a:pPr lvl="2"/>
            <a:r>
              <a:rPr lang="en-US" dirty="0" smtClean="0"/>
              <a:t>Exclusion activities at borders/ports of entry</a:t>
            </a:r>
          </a:p>
          <a:p>
            <a:pPr lvl="2"/>
            <a:r>
              <a:rPr lang="en-US" dirty="0" smtClean="0"/>
              <a:t>Public education programs </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5" name="Title 4"/>
          <p:cNvSpPr>
            <a:spLocks noGrp="1"/>
          </p:cNvSpPr>
          <p:nvPr>
            <p:ph type="title"/>
          </p:nvPr>
        </p:nvSpPr>
        <p:spPr/>
        <p:txBody>
          <a:bodyPr/>
          <a:lstStyle/>
          <a:p>
            <a:r>
              <a:rPr lang="en-US" dirty="0" smtClean="0"/>
              <a:t>Introduction</a:t>
            </a:r>
            <a:endParaRPr lang="en-US" dirty="0"/>
          </a:p>
        </p:txBody>
      </p:sp>
    </p:spTree>
    <p:extLst>
      <p:ext uri="{BB962C8B-B14F-4D97-AF65-F5344CB8AC3E}">
        <p14:creationId xmlns:p14="http://schemas.microsoft.com/office/powerpoint/2010/main" val="2082390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FAD investigation</a:t>
            </a:r>
          </a:p>
          <a:p>
            <a:pPr lvl="1"/>
            <a:r>
              <a:rPr lang="en-US" dirty="0" smtClean="0"/>
              <a:t>Initiated if an FAD is suspected</a:t>
            </a:r>
          </a:p>
          <a:p>
            <a:pPr lvl="2"/>
            <a:r>
              <a:rPr lang="en-US" dirty="0" smtClean="0"/>
              <a:t>Foreign Animal Disease Diagnostician</a:t>
            </a:r>
          </a:p>
          <a:p>
            <a:pPr lvl="2"/>
            <a:r>
              <a:rPr lang="en-US" dirty="0" smtClean="0"/>
              <a:t>Guidance Document 12001</a:t>
            </a:r>
          </a:p>
          <a:p>
            <a:pPr lvl="2"/>
            <a:r>
              <a:rPr lang="en-US" dirty="0" smtClean="0"/>
              <a:t>APHIS FAD </a:t>
            </a:r>
            <a:r>
              <a:rPr lang="en-US" dirty="0" err="1" smtClean="0"/>
              <a:t>PReP</a:t>
            </a:r>
            <a:r>
              <a:rPr lang="en-US" dirty="0" smtClean="0"/>
              <a:t> Manual 4-0</a:t>
            </a:r>
          </a:p>
          <a:p>
            <a:r>
              <a:rPr lang="en-US" dirty="0" smtClean="0"/>
              <a:t>Once an FAD is confirmed</a:t>
            </a:r>
          </a:p>
          <a:p>
            <a:pPr lvl="1"/>
            <a:r>
              <a:rPr lang="en-US" dirty="0" smtClean="0"/>
              <a:t>Surveillance, epidemiology, and tracing response components are activated</a:t>
            </a:r>
          </a:p>
          <a:p>
            <a:pPr lvl="2"/>
            <a:r>
              <a:rPr lang="en-US" dirty="0" smtClean="0"/>
              <a:t>Provide real-time understanding</a:t>
            </a:r>
          </a:p>
          <a:p>
            <a:pPr lvl="2"/>
            <a:r>
              <a:rPr lang="en-US" dirty="0" smtClean="0"/>
              <a:t>Enable decisions on interventions</a:t>
            </a: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5" name="Title 4"/>
          <p:cNvSpPr>
            <a:spLocks noGrp="1"/>
          </p:cNvSpPr>
          <p:nvPr>
            <p:ph type="title"/>
          </p:nvPr>
        </p:nvSpPr>
        <p:spPr/>
        <p:txBody>
          <a:bodyPr/>
          <a:lstStyle/>
          <a:p>
            <a:r>
              <a:rPr lang="en-US" dirty="0" smtClean="0"/>
              <a:t>Introduction (cont’d) </a:t>
            </a:r>
            <a:endParaRPr lang="en-US" dirty="0"/>
          </a:p>
        </p:txBody>
      </p:sp>
    </p:spTree>
    <p:extLst>
      <p:ext uri="{BB962C8B-B14F-4D97-AF65-F5344CB8AC3E}">
        <p14:creationId xmlns:p14="http://schemas.microsoft.com/office/powerpoint/2010/main" val="3746208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3500" dirty="0"/>
              <a:t>S</a:t>
            </a:r>
            <a:r>
              <a:rPr lang="en-US" sz="3500" dirty="0" smtClean="0"/>
              <a:t>urveillance</a:t>
            </a:r>
            <a:r>
              <a:rPr lang="en-US" sz="3500" dirty="0"/>
              <a:t>, epidemiology, and tracing </a:t>
            </a:r>
            <a:r>
              <a:rPr lang="en-US" sz="3500" dirty="0" smtClean="0"/>
              <a:t>techniques are used to:</a:t>
            </a:r>
          </a:p>
          <a:p>
            <a:pPr lvl="1"/>
            <a:r>
              <a:rPr lang="en-US" sz="3000" dirty="0" smtClean="0"/>
              <a:t>Detect cases</a:t>
            </a:r>
          </a:p>
          <a:p>
            <a:pPr lvl="1"/>
            <a:r>
              <a:rPr lang="en-US" sz="3000" dirty="0" smtClean="0"/>
              <a:t>Understand disease characteristics</a:t>
            </a:r>
          </a:p>
          <a:p>
            <a:pPr lvl="1"/>
            <a:r>
              <a:rPr lang="en-US" sz="3000" dirty="0" smtClean="0"/>
              <a:t>Identify risk factors </a:t>
            </a:r>
          </a:p>
          <a:p>
            <a:pPr lvl="1"/>
            <a:r>
              <a:rPr lang="en-US" sz="3000" dirty="0" smtClean="0"/>
              <a:t>Provide </a:t>
            </a:r>
            <a:r>
              <a:rPr lang="en-US" sz="3000" dirty="0"/>
              <a:t>information for </a:t>
            </a:r>
            <a:r>
              <a:rPr lang="en-US" sz="3000" dirty="0" smtClean="0"/>
              <a:t>decision-making</a:t>
            </a:r>
          </a:p>
          <a:p>
            <a:pPr lvl="1"/>
            <a:r>
              <a:rPr lang="en-US" sz="3000" dirty="0"/>
              <a:t>D</a:t>
            </a:r>
            <a:r>
              <a:rPr lang="en-US" sz="3000" dirty="0" smtClean="0"/>
              <a:t>esign </a:t>
            </a:r>
            <a:r>
              <a:rPr lang="en-US" sz="3000" dirty="0"/>
              <a:t>and implement control </a:t>
            </a:r>
            <a:r>
              <a:rPr lang="en-US" sz="3000" dirty="0" smtClean="0"/>
              <a:t>measures</a:t>
            </a:r>
          </a:p>
          <a:p>
            <a:pPr lvl="1"/>
            <a:r>
              <a:rPr lang="en-US" sz="3000" dirty="0"/>
              <a:t>Evaluate the effectiveness of the control measures implemented</a:t>
            </a:r>
            <a:endParaRPr lang="en-US" sz="3000" dirty="0" smtClean="0"/>
          </a:p>
          <a:p>
            <a:pPr lvl="1"/>
            <a:endParaRPr lang="en-US" dirty="0" smtClean="0"/>
          </a:p>
          <a:p>
            <a:pPr lvl="1"/>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5" name="Title 4"/>
          <p:cNvSpPr>
            <a:spLocks noGrp="1"/>
          </p:cNvSpPr>
          <p:nvPr>
            <p:ph type="title"/>
          </p:nvPr>
        </p:nvSpPr>
        <p:spPr/>
        <p:txBody>
          <a:bodyPr/>
          <a:lstStyle/>
          <a:p>
            <a:r>
              <a:rPr lang="en-US" dirty="0" smtClean="0"/>
              <a:t>Purpose</a:t>
            </a:r>
            <a:endParaRPr lang="en-US" dirty="0"/>
          </a:p>
        </p:txBody>
      </p:sp>
    </p:spTree>
    <p:extLst>
      <p:ext uri="{BB962C8B-B14F-4D97-AF65-F5344CB8AC3E}">
        <p14:creationId xmlns:p14="http://schemas.microsoft.com/office/powerpoint/2010/main" val="2451525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Surveillance</a:t>
            </a:r>
          </a:p>
          <a:p>
            <a:pPr lvl="1"/>
            <a:r>
              <a:rPr lang="en-US" dirty="0"/>
              <a:t>A</a:t>
            </a:r>
            <a:r>
              <a:rPr lang="en-US" dirty="0" smtClean="0"/>
              <a:t>n </a:t>
            </a:r>
            <a:r>
              <a:rPr lang="en-US" dirty="0"/>
              <a:t>intensive form of data recording that encompasses gathering, documenting, </a:t>
            </a:r>
            <a:r>
              <a:rPr lang="en-US" dirty="0" smtClean="0"/>
              <a:t>          and </a:t>
            </a:r>
            <a:r>
              <a:rPr lang="en-US" dirty="0"/>
              <a:t>analyzing data</a:t>
            </a:r>
            <a:endParaRPr lang="en-US" dirty="0" smtClean="0"/>
          </a:p>
          <a:p>
            <a:r>
              <a:rPr lang="en-US" dirty="0" smtClean="0"/>
              <a:t>Epidemiology</a:t>
            </a:r>
          </a:p>
          <a:p>
            <a:pPr lvl="1"/>
            <a:r>
              <a:rPr lang="en-US" dirty="0"/>
              <a:t>T</a:t>
            </a:r>
            <a:r>
              <a:rPr lang="en-US" dirty="0" smtClean="0"/>
              <a:t>he </a:t>
            </a:r>
            <a:r>
              <a:rPr lang="en-US" dirty="0"/>
              <a:t>study of the distribution of disease </a:t>
            </a:r>
            <a:r>
              <a:rPr lang="en-US" dirty="0" smtClean="0"/>
              <a:t>           in </a:t>
            </a:r>
            <a:r>
              <a:rPr lang="en-US" dirty="0"/>
              <a:t>populations and of factors that determine its occurrence</a:t>
            </a:r>
            <a:endParaRPr lang="en-US" dirty="0" smtClean="0"/>
          </a:p>
          <a:p>
            <a:r>
              <a:rPr lang="en-US" dirty="0" smtClean="0"/>
              <a:t>Tracing </a:t>
            </a:r>
          </a:p>
          <a:p>
            <a:pPr lvl="1"/>
            <a:r>
              <a:rPr lang="en-US" dirty="0"/>
              <a:t>I</a:t>
            </a:r>
            <a:r>
              <a:rPr lang="en-US" dirty="0" smtClean="0"/>
              <a:t>nformation </a:t>
            </a:r>
            <a:r>
              <a:rPr lang="en-US" dirty="0"/>
              <a:t>gathering on recent movements of animals, personnel, </a:t>
            </a:r>
            <a:r>
              <a:rPr lang="en-US" dirty="0" smtClean="0"/>
              <a:t> vehicles</a:t>
            </a:r>
            <a:r>
              <a:rPr lang="en-US" dirty="0"/>
              <a:t>, and fomites to identify </a:t>
            </a:r>
            <a:r>
              <a:rPr lang="en-US" dirty="0" smtClean="0"/>
              <a:t>           potential </a:t>
            </a:r>
            <a:r>
              <a:rPr lang="en-US" dirty="0"/>
              <a:t>spread of </a:t>
            </a:r>
            <a:r>
              <a:rPr lang="en-US" dirty="0" smtClean="0"/>
              <a:t>disease, and source</a:t>
            </a:r>
            <a:endParaRPr lang="en-US" dirty="0"/>
          </a:p>
          <a:p>
            <a:pPr lvl="1"/>
            <a:endParaRPr lang="en-US" dirty="0" smtClean="0"/>
          </a:p>
          <a:p>
            <a:pPr lvl="1"/>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Surveillance, Epi, and Tracing - Overview</a:t>
            </a:r>
            <a:endParaRPr lang="en-US" dirty="0"/>
          </a:p>
        </p:txBody>
      </p:sp>
      <p:sp>
        <p:nvSpPr>
          <p:cNvPr id="5" name="Title 4"/>
          <p:cNvSpPr>
            <a:spLocks noGrp="1"/>
          </p:cNvSpPr>
          <p:nvPr>
            <p:ph type="title"/>
          </p:nvPr>
        </p:nvSpPr>
        <p:spPr/>
        <p:txBody>
          <a:bodyPr/>
          <a:lstStyle/>
          <a:p>
            <a:r>
              <a:rPr lang="en-US" dirty="0" smtClean="0"/>
              <a:t>Definitions</a:t>
            </a:r>
            <a:endParaRPr lang="en-US" dirty="0"/>
          </a:p>
        </p:txBody>
      </p:sp>
    </p:spTree>
    <p:extLst>
      <p:ext uri="{BB962C8B-B14F-4D97-AF65-F5344CB8AC3E}">
        <p14:creationId xmlns:p14="http://schemas.microsoft.com/office/powerpoint/2010/main" val="28537361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Zone/Area Designations</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55476266"/>
              </p:ext>
            </p:extLst>
          </p:nvPr>
        </p:nvGraphicFramePr>
        <p:xfrm>
          <a:off x="152400" y="1447799"/>
          <a:ext cx="8839200" cy="4495800"/>
        </p:xfrm>
        <a:graphic>
          <a:graphicData uri="http://schemas.openxmlformats.org/drawingml/2006/table">
            <a:tbl>
              <a:tblPr firstRow="1" bandRow="1">
                <a:tableStyleId>{5C22544A-7EE6-4342-B048-85BDC9FD1C3A}</a:tableStyleId>
              </a:tblPr>
              <a:tblGrid>
                <a:gridCol w="3276600"/>
                <a:gridCol w="5562600"/>
              </a:tblGrid>
              <a:tr h="518159">
                <a:tc>
                  <a:txBody>
                    <a:bodyPr/>
                    <a:lstStyle/>
                    <a:p>
                      <a:r>
                        <a:rPr lang="en-US" sz="2400" dirty="0" smtClean="0"/>
                        <a:t>Summary of Zone and Area</a:t>
                      </a:r>
                      <a:r>
                        <a:rPr lang="en-US" sz="2400" baseline="0" dirty="0" smtClean="0"/>
                        <a:t> Designations</a:t>
                      </a:r>
                      <a:endParaRPr lang="en-US" sz="2400" dirty="0"/>
                    </a:p>
                  </a:txBody>
                  <a:tcPr/>
                </a:tc>
                <a:tc>
                  <a:txBody>
                    <a:bodyPr/>
                    <a:lstStyle/>
                    <a:p>
                      <a:endParaRPr lang="en-US" dirty="0"/>
                    </a:p>
                  </a:txBody>
                  <a:tcPr/>
                </a:tc>
              </a:tr>
              <a:tr h="385945">
                <a:tc>
                  <a:txBody>
                    <a:bodyPr/>
                    <a:lstStyle/>
                    <a:p>
                      <a:r>
                        <a:rPr lang="en-US" sz="2600" dirty="0" smtClean="0"/>
                        <a:t>Infected Zone (IZ)</a:t>
                      </a:r>
                      <a:endParaRPr lang="en-US" sz="2600" dirty="0"/>
                    </a:p>
                  </a:txBody>
                  <a:tcPr/>
                </a:tc>
                <a:tc>
                  <a:txBody>
                    <a:bodyPr/>
                    <a:lstStyle/>
                    <a:p>
                      <a:r>
                        <a:rPr lang="en-US" sz="1900" dirty="0" smtClean="0"/>
                        <a:t>Zone that immediately</a:t>
                      </a:r>
                      <a:r>
                        <a:rPr lang="en-US" sz="1900" baseline="0" dirty="0" smtClean="0"/>
                        <a:t> surrounds an infected Premises</a:t>
                      </a:r>
                      <a:endParaRPr lang="en-US" sz="1900" dirty="0"/>
                    </a:p>
                  </a:txBody>
                  <a:tcPr/>
                </a:tc>
              </a:tr>
              <a:tr h="385945">
                <a:tc>
                  <a:txBody>
                    <a:bodyPr/>
                    <a:lstStyle/>
                    <a:p>
                      <a:r>
                        <a:rPr lang="en-US" sz="2600" dirty="0" smtClean="0"/>
                        <a:t>Buffer Zone (BZ)</a:t>
                      </a:r>
                      <a:endParaRPr lang="en-US" sz="2600" dirty="0"/>
                    </a:p>
                  </a:txBody>
                  <a:tcPr/>
                </a:tc>
                <a:tc>
                  <a:txBody>
                    <a:bodyPr/>
                    <a:lstStyle/>
                    <a:p>
                      <a:r>
                        <a:rPr lang="en-US" sz="1900" dirty="0" smtClean="0"/>
                        <a:t>Zone that immediately surrounds an Infected Zone or Contact Premises</a:t>
                      </a:r>
                      <a:r>
                        <a:rPr lang="en-US" sz="1900" baseline="0" dirty="0" smtClean="0"/>
                        <a:t> </a:t>
                      </a:r>
                      <a:endParaRPr lang="en-US" sz="1900" dirty="0"/>
                    </a:p>
                  </a:txBody>
                  <a:tcPr/>
                </a:tc>
              </a:tr>
              <a:tr h="385945">
                <a:tc>
                  <a:txBody>
                    <a:bodyPr/>
                    <a:lstStyle/>
                    <a:p>
                      <a:r>
                        <a:rPr lang="en-US" sz="2600" dirty="0" smtClean="0"/>
                        <a:t>Control Area (CA)</a:t>
                      </a:r>
                      <a:endParaRPr lang="en-US" sz="2600" dirty="0"/>
                    </a:p>
                  </a:txBody>
                  <a:tcPr/>
                </a:tc>
                <a:tc>
                  <a:txBody>
                    <a:bodyPr/>
                    <a:lstStyle/>
                    <a:p>
                      <a:r>
                        <a:rPr lang="en-US" sz="1900" dirty="0" smtClean="0"/>
                        <a:t>Consists of an Infected Zone and Buffer Zone</a:t>
                      </a:r>
                      <a:endParaRPr lang="en-US" sz="1900" dirty="0"/>
                    </a:p>
                  </a:txBody>
                  <a:tcPr/>
                </a:tc>
              </a:tr>
              <a:tr h="385945">
                <a:tc>
                  <a:txBody>
                    <a:bodyPr/>
                    <a:lstStyle/>
                    <a:p>
                      <a:r>
                        <a:rPr lang="en-US" sz="2600" dirty="0" smtClean="0"/>
                        <a:t>Surveillance</a:t>
                      </a:r>
                      <a:r>
                        <a:rPr lang="en-US" sz="2600" baseline="0" dirty="0" smtClean="0"/>
                        <a:t>  Zone (SZ)</a:t>
                      </a:r>
                      <a:endParaRPr lang="en-US" sz="2600" dirty="0"/>
                    </a:p>
                  </a:txBody>
                  <a:tcPr/>
                </a:tc>
                <a:tc>
                  <a:txBody>
                    <a:bodyPr/>
                    <a:lstStyle/>
                    <a:p>
                      <a:r>
                        <a:rPr lang="en-US" sz="1900" dirty="0" smtClean="0"/>
                        <a:t>Zone outside and along the border of a Control Area</a:t>
                      </a:r>
                      <a:endParaRPr lang="en-US" sz="1900" dirty="0"/>
                    </a:p>
                  </a:txBody>
                  <a:tcPr/>
                </a:tc>
              </a:tr>
              <a:tr h="385945">
                <a:tc>
                  <a:txBody>
                    <a:bodyPr/>
                    <a:lstStyle/>
                    <a:p>
                      <a:r>
                        <a:rPr lang="en-US" sz="2600" dirty="0" smtClean="0"/>
                        <a:t>Vaccination Zone (VZ)</a:t>
                      </a:r>
                      <a:endParaRPr lang="en-US" sz="2600" dirty="0"/>
                    </a:p>
                  </a:txBody>
                  <a:tcPr/>
                </a:tc>
                <a:tc>
                  <a:txBody>
                    <a:bodyPr/>
                    <a:lstStyle/>
                    <a:p>
                      <a:r>
                        <a:rPr lang="en-US" sz="1900" dirty="0" smtClean="0"/>
                        <a:t>Emergency</a:t>
                      </a:r>
                      <a:r>
                        <a:rPr lang="en-US" sz="1900" baseline="0" dirty="0" smtClean="0"/>
                        <a:t> Vaccination Zone  is classified as either Containment Vaccination Zone (typically inside the control area) or Protection Vaccination Zone (typically outside Control Area). This may be a secondary zone designation</a:t>
                      </a:r>
                      <a:endParaRPr lang="en-US" sz="1900" dirty="0"/>
                    </a:p>
                  </a:txBody>
                  <a:tcPr/>
                </a:tc>
              </a:tr>
            </a:tbl>
          </a:graphicData>
        </a:graphic>
      </p:graphicFrame>
    </p:spTree>
    <p:extLst>
      <p:ext uri="{BB962C8B-B14F-4D97-AF65-F5344CB8AC3E}">
        <p14:creationId xmlns:p14="http://schemas.microsoft.com/office/powerpoint/2010/main" val="3926854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4800600" cy="4953000"/>
          </a:xfrm>
        </p:spPr>
        <p:txBody>
          <a:bodyPr/>
          <a:lstStyle/>
          <a:p>
            <a:r>
              <a:rPr lang="en-US" dirty="0" smtClean="0"/>
              <a:t>Incident Command System (ICS)</a:t>
            </a:r>
          </a:p>
          <a:p>
            <a:pPr lvl="1"/>
            <a:r>
              <a:rPr lang="en-US" dirty="0" smtClean="0"/>
              <a:t>Flexible and scalable </a:t>
            </a:r>
          </a:p>
          <a:p>
            <a:pPr lvl="2"/>
            <a:r>
              <a:rPr lang="en-US" dirty="0" smtClean="0"/>
              <a:t>Number and names  of deployed groups will vary</a:t>
            </a:r>
          </a:p>
          <a:p>
            <a:pPr lvl="1"/>
            <a:r>
              <a:rPr lang="en-US" dirty="0" smtClean="0"/>
              <a:t>Planning and Operations Sections</a:t>
            </a:r>
          </a:p>
          <a:p>
            <a:pPr lvl="1"/>
            <a:r>
              <a:rPr lang="en-US" dirty="0"/>
              <a:t>Incident Action Plan</a:t>
            </a:r>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Surveillance, Epi, and Tracing - Overview</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Incident Command System</a:t>
            </a:r>
            <a:endParaRPr lang="en-US" dirty="0"/>
          </a:p>
        </p:txBody>
      </p:sp>
      <p:pic>
        <p:nvPicPr>
          <p:cNvPr id="1026" name="Picture 2" descr="H:\CFSPH\NAHEMS\NAHEMS_PPT\09_FADSET\Images\NPPE_0120_130306_IncidentCommand_PPT.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5371229" y="1981200"/>
            <a:ext cx="3391771" cy="3352800"/>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2289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6944</TotalTime>
  <Words>4430</Words>
  <Application>Microsoft Office PowerPoint</Application>
  <PresentationFormat>On-screen Show (4:3)</PresentationFormat>
  <Paragraphs>390</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FAD PReP PPT Template 2011-10</vt:lpstr>
      <vt:lpstr>Surveillance, Epidemiology, and Tracing</vt:lpstr>
      <vt:lpstr>This Presentation</vt:lpstr>
      <vt:lpstr>Surveillance, Epidemiology, and Tracing Activities</vt:lpstr>
      <vt:lpstr>Introduction</vt:lpstr>
      <vt:lpstr>Introduction (cont’d) </vt:lpstr>
      <vt:lpstr>Purpose</vt:lpstr>
      <vt:lpstr>Definitions</vt:lpstr>
      <vt:lpstr>Zone/Area Designations</vt:lpstr>
      <vt:lpstr>Incident Command System</vt:lpstr>
      <vt:lpstr>Surveillance and Epidemiology</vt:lpstr>
      <vt:lpstr>Role of Surveillance</vt:lpstr>
      <vt:lpstr>Surveillance Plan Elements</vt:lpstr>
      <vt:lpstr>Case Definitions</vt:lpstr>
      <vt:lpstr>Data Sources</vt:lpstr>
      <vt:lpstr>Sampling Methods</vt:lpstr>
      <vt:lpstr>Types of Specimens</vt:lpstr>
      <vt:lpstr>Core Functions </vt:lpstr>
      <vt:lpstr>Core Functions (cont’d)</vt:lpstr>
      <vt:lpstr>Disease Occurrence </vt:lpstr>
      <vt:lpstr>Risk Factors</vt:lpstr>
      <vt:lpstr>Epidemiological Principles </vt:lpstr>
      <vt:lpstr>Phases of Investigation</vt:lpstr>
      <vt:lpstr>Tracing Animal Movements</vt:lpstr>
      <vt:lpstr>Tracing </vt:lpstr>
      <vt:lpstr>Tracing (cont’d)</vt:lpstr>
      <vt:lpstr>Additional Operational Procedures </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and Safety: Overview</dc:title>
  <dc:creator>CFSPH-Dawn Bailey;kleedom@mail.iastate.edu</dc:creator>
  <cp:keywords>FAD PReP/NAHEMS</cp:keywords>
  <cp:lastModifiedBy>Mogan-King, Janice P [CFSPH]</cp:lastModifiedBy>
  <cp:revision>186</cp:revision>
  <cp:lastPrinted>2013-03-01T23:12:07Z</cp:lastPrinted>
  <dcterms:created xsi:type="dcterms:W3CDTF">2011-07-25T22:08:27Z</dcterms:created>
  <dcterms:modified xsi:type="dcterms:W3CDTF">2015-03-27T16:38:10Z</dcterms:modified>
  <cp:category>FAD PReP/NAHEMS</cp:category>
</cp:coreProperties>
</file>