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6" r:id="rId1"/>
  </p:sldMasterIdLst>
  <p:notesMasterIdLst>
    <p:notesMasterId r:id="rId15"/>
  </p:notesMasterIdLst>
  <p:handoutMasterIdLst>
    <p:handoutMasterId r:id="rId16"/>
  </p:handoutMasterIdLst>
  <p:sldIdLst>
    <p:sldId id="379" r:id="rId2"/>
    <p:sldId id="399" r:id="rId3"/>
    <p:sldId id="385" r:id="rId4"/>
    <p:sldId id="398" r:id="rId5"/>
    <p:sldId id="388" r:id="rId6"/>
    <p:sldId id="390" r:id="rId7"/>
    <p:sldId id="391" r:id="rId8"/>
    <p:sldId id="392" r:id="rId9"/>
    <p:sldId id="393" r:id="rId10"/>
    <p:sldId id="394" r:id="rId11"/>
    <p:sldId id="375" r:id="rId12"/>
    <p:sldId id="376" r:id="rId13"/>
    <p:sldId id="377" r:id="rId14"/>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15" autoAdjust="0"/>
    <p:restoredTop sz="80401" autoAdjust="0"/>
  </p:normalViewPr>
  <p:slideViewPr>
    <p:cSldViewPr>
      <p:cViewPr varScale="1">
        <p:scale>
          <a:sx n="71" d="100"/>
          <a:sy n="71" d="100"/>
        </p:scale>
        <p:origin x="-206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B3BC440F-E609-4E58-B09D-DF11C7B84123}" type="datetimeFigureOut">
              <a:rPr lang="en-US"/>
              <a:pPr>
                <a:defRPr/>
              </a:pPr>
              <a:t>11/13/2014</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843079A0-6AFA-46F0-8F77-D38031F4F9AF}" type="slidenum">
              <a:rPr lang="en-US"/>
              <a:pPr>
                <a:defRPr/>
              </a:pPr>
              <a:t>‹#›</a:t>
            </a:fld>
            <a:endParaRPr lang="en-US"/>
          </a:p>
        </p:txBody>
      </p:sp>
    </p:spTree>
    <p:extLst>
      <p:ext uri="{BB962C8B-B14F-4D97-AF65-F5344CB8AC3E}">
        <p14:creationId xmlns:p14="http://schemas.microsoft.com/office/powerpoint/2010/main" val="87490094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383F6C37-2E2A-4ED5-879D-210645EF5A65}" type="datetimeFigureOut">
              <a:rPr lang="en-US"/>
              <a:pPr>
                <a:defRPr/>
              </a:pPr>
              <a:t>11/13/2014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D7659BC1-7C71-4592-9499-C69A8DED1249}" type="slidenum">
              <a:rPr lang="en-US"/>
              <a:pPr>
                <a:defRPr/>
              </a:pPr>
              <a:t>‹#›</a:t>
            </a:fld>
            <a:endParaRPr lang="en-US"/>
          </a:p>
        </p:txBody>
      </p:sp>
    </p:spTree>
    <p:extLst>
      <p:ext uri="{BB962C8B-B14F-4D97-AF65-F5344CB8AC3E}">
        <p14:creationId xmlns:p14="http://schemas.microsoft.com/office/powerpoint/2010/main" val="41552172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presentation is a general discussion of classes of </a:t>
            </a:r>
            <a:r>
              <a:rPr lang="en-US" baseline="0" dirty="0" smtClean="0">
                <a:latin typeface="+mn-lt"/>
              </a:rPr>
              <a:t>chemical disinfectants – one method in the multi-step process of cleaning and disinfection, as performed in an animal health emergency. </a:t>
            </a:r>
            <a:r>
              <a:rPr lang="en-US" dirty="0" smtClean="0">
                <a:latin typeface="+mn-lt"/>
              </a:rPr>
              <a:t>Always refer to the Site Specific Cleaning and Disinfection Standard Operating Procedures (SOP) developed for C&amp;D protocols for a particular animal health response. This information was derived from </a:t>
            </a:r>
            <a:r>
              <a:rPr lang="en-US" i="0" dirty="0" smtClean="0">
                <a:latin typeface="+mn-lt"/>
              </a:rPr>
              <a:t>the Foreign Animal Disease Preparedness and Response (FAD </a:t>
            </a:r>
            <a:r>
              <a:rPr lang="en-US" i="0" dirty="0" err="1" smtClean="0">
                <a:latin typeface="+mn-lt"/>
              </a:rPr>
              <a:t>PReP</a:t>
            </a:r>
            <a:r>
              <a:rPr lang="en-US" i="0" dirty="0" smtClean="0">
                <a:latin typeface="+mn-lt"/>
              </a:rPr>
              <a:t>)/National Animal Health Emergency Management System (NAHEMS) Guidelines: Cleaning and Disinfection (2014) and </a:t>
            </a:r>
            <a:r>
              <a:rPr lang="en-US" dirty="0" smtClean="0">
                <a:latin typeface="+mn-lt"/>
              </a:rPr>
              <a:t>also the web-based training module. </a:t>
            </a:r>
          </a:p>
          <a:p>
            <a:pPr eaLnBrk="1" hangingPunct="1">
              <a:spcBef>
                <a:spcPct val="0"/>
              </a:spcBef>
            </a:pPr>
            <a:endParaRPr lang="en-US"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a:t>
            </a:fld>
            <a:endParaRPr lang="en-US">
              <a:solidFill>
                <a:prstClr val="black"/>
              </a:solidFill>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solidFill>
                  <a:prstClr val="black"/>
                </a:solidFill>
              </a:rPr>
              <a:t>2011</a:t>
            </a:r>
            <a:endParaRPr lang="en-US">
              <a:solidFill>
                <a:prstClr val="black"/>
              </a:solidFill>
            </a:endParaRPr>
          </a:p>
        </p:txBody>
      </p:sp>
      <p:sp>
        <p:nvSpPr>
          <p:cNvPr id="3" name="Footer Placeholder 2"/>
          <p:cNvSpPr>
            <a:spLocks noGrp="1"/>
          </p:cNvSpPr>
          <p:nvPr>
            <p:ph type="ftr" sz="quarter" idx="11"/>
          </p:nvPr>
        </p:nvSpPr>
        <p:spPr/>
        <p:txBody>
          <a:bodyPr/>
          <a:lstStyle/>
          <a:p>
            <a:r>
              <a:rPr lang="en-US" smtClean="0">
                <a:solidFill>
                  <a:prstClr val="black"/>
                </a:solidFill>
              </a:rPr>
              <a:t>USDA APHIS and CFSPH</a:t>
            </a:r>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selecting a disinfection method or chemical product, there are a number of factors to be considered. These factors can impact efficacy, possibly cause failure of the disinfection procedures, or result in hazards or injury to personnel or animal if not considered or addressed.</a:t>
            </a:r>
            <a:r>
              <a:rPr lang="en-US" baseline="0" dirty="0" smtClean="0"/>
              <a:t> T</a:t>
            </a:r>
            <a:r>
              <a:rPr lang="en-US" dirty="0" smtClean="0"/>
              <a:t>hese include characteristics of the microorganism, disinfection methods and environmental factors. This will include understanding the general properties of the disease agent, its ability to persist in the environment, its transmission, and its susceptibility to disinfection. Understanding the effectiveness of a particular cleaning or disinfection product is determined by its composition and to a great extent by the conditions under which it is applied.  In addition, environmental conditions such as organic load, surface topography, temperature, pH, water hardness, relative humidity, and the presence of other chemicals can also impact the efficacy of disinfection procedures. Lastly, the material</a:t>
            </a:r>
            <a:r>
              <a:rPr lang="en-US" baseline="0" dirty="0" smtClean="0"/>
              <a:t> composition of any surface, or area, to be decontaminated may present specific challenges to consider when planning C&amp;D operations. </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10</a:t>
            </a:fld>
            <a:endParaRPr lang="en-US"/>
          </a:p>
        </p:txBody>
      </p:sp>
    </p:spTree>
    <p:extLst>
      <p:ext uri="{BB962C8B-B14F-4D97-AF65-F5344CB8AC3E}">
        <p14:creationId xmlns:p14="http://schemas.microsoft.com/office/powerpoint/2010/main" val="1458219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aseline="0"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11</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12</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13</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Cleaning and disinfection involves the use of physical or chemical processes to reduce, remove, inactivate, or destroy pathogenic microorganisms. After a thorough cleaning, the selection of the appropriate method of disinfection is crucial in decontamination of equipment, vehicles, premises, or personnel. If disinfection is to be performed using a chemical product, follow label instructions for application, contact time, and safety considerations. An ideal disinfectant is one that is broad spectrum, has low toxicity to humans and animals, is non-corrosive, and is relatively inexpensive. Few products meet all of these criteria. With the following slides we will discuss more detail on the selection and use of chemical disinfectants, as classified by their chemical nature. </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2</a:t>
            </a:fld>
            <a:endParaRPr lang="en-US"/>
          </a:p>
        </p:txBody>
      </p:sp>
    </p:spTree>
    <p:extLst>
      <p:ext uri="{BB962C8B-B14F-4D97-AF65-F5344CB8AC3E}">
        <p14:creationId xmlns:p14="http://schemas.microsoft.com/office/powerpoint/2010/main" val="3487130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ＭＳ Ｐゴシック" charset="-128"/>
                <a:cs typeface="ＭＳ Ｐゴシック" charset="-128"/>
              </a:rPr>
              <a:t>In the event of a highly contagious foreign animal disease outbreak, USDA APHIS management will provide specific guidance to field personnel about which disinfectants should be used. Chemical disinfectants inactivate a wide variety of microorganisms, but not all. The products may be classified by their chemical nature. Each class has unique characteristics, efficacy, and hazards. Therefore, disinfection selection involves consideration of the product’s efficacy on a spectrum of microorganisms, material compatibility characteristics, and human hazards - all of which can usually be found on the product’s label. Most chemical disinfectants work by causing damage to a microorganism’s outermost structural integrity (i.e., disruption of the membrane proteins and lipids) which results in altered function, </a:t>
            </a:r>
            <a:r>
              <a:rPr lang="en-US" sz="1200" b="0" i="0" u="none" strike="noStrike" kern="1200" baseline="0" dirty="0" err="1" smtClean="0">
                <a:solidFill>
                  <a:schemeClr val="tx1"/>
                </a:solidFill>
                <a:latin typeface="+mn-lt"/>
                <a:ea typeface="ＭＳ Ｐゴシック" charset="-128"/>
                <a:cs typeface="ＭＳ Ｐゴシック" charset="-128"/>
              </a:rPr>
              <a:t>lysis</a:t>
            </a:r>
            <a:r>
              <a:rPr lang="en-US" sz="1200" b="0" i="0" u="none" strike="noStrike" kern="1200" baseline="0" dirty="0" smtClean="0">
                <a:solidFill>
                  <a:schemeClr val="tx1"/>
                </a:solidFill>
                <a:latin typeface="+mn-lt"/>
                <a:ea typeface="ＭＳ Ｐゴシック" charset="-128"/>
                <a:cs typeface="ＭＳ Ｐゴシック" charset="-128"/>
              </a:rPr>
              <a:t>, or interference with active transport and energy metabolism. </a:t>
            </a:r>
          </a:p>
          <a:p>
            <a:endParaRPr lang="en-US" sz="1200" b="0" i="0" u="none" strike="noStrike" kern="1200" baseline="0" dirty="0" smtClean="0">
              <a:solidFill>
                <a:schemeClr val="tx1"/>
              </a:solidFill>
              <a:latin typeface="+mn-lt"/>
              <a:ea typeface="ＭＳ Ｐゴシック" charset="-128"/>
              <a:cs typeface="ＭＳ Ｐゴシック" charset="-128"/>
            </a:endParaRPr>
          </a:p>
          <a:p>
            <a:endParaRPr lang="en-US" sz="1200" b="0" i="0" u="none" strike="noStrike" kern="1200" baseline="0" dirty="0" smtClean="0">
              <a:solidFill>
                <a:schemeClr val="tx1"/>
              </a:solidFill>
              <a:latin typeface="+mn-lt"/>
              <a:ea typeface="ＭＳ Ｐゴシック" charset="-128"/>
              <a:cs typeface="ＭＳ Ｐゴシック" charset="-128"/>
            </a:endParaRPr>
          </a:p>
          <a:p>
            <a:endParaRPr lang="en-US" sz="1200" b="0" i="0" u="none" strike="noStrike" kern="1200" baseline="0" dirty="0" smtClean="0">
              <a:solidFill>
                <a:schemeClr val="tx1"/>
              </a:solidFill>
              <a:latin typeface="+mn-lt"/>
              <a:ea typeface="ＭＳ Ｐゴシック" charset="-128"/>
              <a:cs typeface="ＭＳ Ｐゴシック" charset="-128"/>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3</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This is a listing of classes</a:t>
            </a:r>
            <a:r>
              <a:rPr lang="en-US" baseline="0" dirty="0" smtClean="0"/>
              <a:t> of chemical disinfectants – acids, alcohols, aldehydes, alkali agents, </a:t>
            </a:r>
            <a:r>
              <a:rPr lang="en-US" baseline="0" dirty="0" err="1" smtClean="0"/>
              <a:t>biguanides</a:t>
            </a:r>
            <a:r>
              <a:rPr lang="en-US" baseline="0" dirty="0" smtClean="0"/>
              <a:t>, halogen-based compounds, oxidizing agents, phenols, and quaternary ammonium compounds. As said previously, chemical disinfectants inactivate a wide variety of microorganisms, such as m</a:t>
            </a:r>
            <a:r>
              <a:rPr lang="en-US" dirty="0" smtClean="0"/>
              <a:t>ost vegetative bacteria and enveloped viruses.  However, fungal spores and non-enveloped viruses are generally less susceptible. Mycobacteria, bacterial endospores, and </a:t>
            </a:r>
            <a:r>
              <a:rPr lang="en-US" dirty="0" err="1" smtClean="0"/>
              <a:t>protozoal</a:t>
            </a:r>
            <a:r>
              <a:rPr lang="en-US" dirty="0" smtClean="0"/>
              <a:t> </a:t>
            </a:r>
            <a:r>
              <a:rPr lang="en-US" dirty="0" err="1" smtClean="0"/>
              <a:t>oocysts</a:t>
            </a:r>
            <a:r>
              <a:rPr lang="en-US" dirty="0" smtClean="0"/>
              <a:t> are highly resistant to most disinfectants. Prions, the etiologic agents of bovine spongiform encephalopathy and </a:t>
            </a:r>
            <a:r>
              <a:rPr lang="en-US" dirty="0" err="1" smtClean="0"/>
              <a:t>scrapie</a:t>
            </a:r>
            <a:r>
              <a:rPr lang="en-US" dirty="0" smtClean="0"/>
              <a:t>, are exceptionally resistant to chemical inactivation.  </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4</a:t>
            </a:fld>
            <a:endParaRPr lang="en-US"/>
          </a:p>
        </p:txBody>
      </p:sp>
    </p:spTree>
    <p:extLst>
      <p:ext uri="{BB962C8B-B14F-4D97-AF65-F5344CB8AC3E}">
        <p14:creationId xmlns:p14="http://schemas.microsoft.com/office/powerpoint/2010/main" val="347369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Acids include inorganic (e.g., hydrochloric acid, sulfuric acid) and organic (e.g., acetic acid, citric acid) compounds. They exert antimicrobial action through the dissociation of free hydrogen ions, which alters the pH of the microorganism’s environment. Acids are generally effective against vegetative bacteria and can be bactericidal when the pH drops below 3. Acids are not considered effective against Mycobacteria or non-enveloped viruses; however, foot-and-mouth disease virus is an exception and is particularly sensitive to acids (citric acid). Acidic disinfectants can be caustic and cause chemical burns, therefore safety precautions need to be followed. Acids are highly corrosive to metal surfaces and concrete. </a:t>
            </a:r>
          </a:p>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Alcohols are rapidly acting broad-spectrum disinfectants; they cause dissociation of free hydrogen ions which alters the pH of the microorganism’s environment. The most commonly used alcohol-based disinfectants are ethyl alcohol (ethanol) and isopropyl alcohol (isopropanol), used for hand sanitizers and antiseptics, and to disinfect small areas or items (e.g., pagers, cell phones, stethoscopes). They evaporate rapidly making extended exposure time difficult, and are highly flammable.</a:t>
            </a:r>
          </a:p>
          <a:p>
            <a:pPr marL="171450" indent="-171450">
              <a:buFont typeface="Arial" pitchFamily="34" charset="0"/>
              <a:buChar char="•"/>
            </a:pPr>
            <a:endParaRPr lang="en-US" sz="1200" b="0" i="0" u="none" strike="noStrike" kern="1200" baseline="0" dirty="0" smtClean="0">
              <a:solidFill>
                <a:schemeClr val="tx1"/>
              </a:solidFill>
              <a:latin typeface="+mn-lt"/>
              <a:ea typeface="ＭＳ Ｐゴシック" charset="-128"/>
              <a:cs typeface="ＭＳ Ｐゴシック" charset="-128"/>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5</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Aldehyde [R-CHO] disinfectants include formaldehyde and glutaraldehyde. These alkylating agents denature proteins and disrupt nucleic acids causing irreversible inhibition of enzyme activity. High concentrations of formaldehyde can destroy all microorganisms, including spores, and has been used to inactivate viruses. Aldehydes are generally non-corrosive to metals, rubber, plastic and cement, but are highly irritating and toxic to animals and humans via contact or inhalation. Appropriate personal protective equipment must be worn when using all aldehyde products. Formaldehyde has been identified as a potential carcinogen. Occupational Safety and Health Administration (OSHA) standards limit the exposure time for personnel.</a:t>
            </a:r>
          </a:p>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Alkali agents include products such as sodium or calcium hydroxide, sodium carbonate, and calcium oxide. Their antimicrobial action involves the dissociation of hydroxyl ions (–OH), which alters the environmental </a:t>
            </a:r>
            <a:r>
              <a:rPr lang="en-US" sz="1200" b="0" i="0" u="none" strike="noStrike" kern="1200" baseline="0" dirty="0" err="1" smtClean="0">
                <a:solidFill>
                  <a:schemeClr val="tx1"/>
                </a:solidFill>
                <a:latin typeface="+mn-lt"/>
                <a:ea typeface="ＭＳ Ｐゴシック" charset="-128"/>
                <a:cs typeface="ＭＳ Ｐゴシック" charset="-128"/>
              </a:rPr>
              <a:t>pH.</a:t>
            </a:r>
            <a:r>
              <a:rPr lang="en-US" sz="1200" b="0" i="0" u="none" strike="noStrike" kern="1200" baseline="0" dirty="0" smtClean="0">
                <a:solidFill>
                  <a:schemeClr val="tx1"/>
                </a:solidFill>
                <a:latin typeface="+mn-lt"/>
                <a:ea typeface="ＭＳ Ｐゴシック" charset="-128"/>
                <a:cs typeface="ＭＳ Ｐゴシック" charset="-128"/>
              </a:rPr>
              <a:t> The activity of alkalis is slow, but can be increased by raising the temperature and optimized at pH greater than 9. Alkalis are very caustic, and are corrosive to metals.</a:t>
            </a:r>
          </a:p>
          <a:p>
            <a:pPr marL="171450" indent="-171450">
              <a:buFont typeface="Arial" pitchFamily="34" charset="0"/>
              <a:buChar char="•"/>
            </a:pPr>
            <a:r>
              <a:rPr lang="en-US" sz="1200" b="0" i="0" u="none" strike="noStrike" kern="1200" baseline="0" dirty="0" err="1" smtClean="0">
                <a:solidFill>
                  <a:schemeClr val="tx1"/>
                </a:solidFill>
                <a:latin typeface="+mn-lt"/>
                <a:ea typeface="ＭＳ Ｐゴシック" charset="-128"/>
                <a:cs typeface="ＭＳ Ｐゴシック" charset="-128"/>
              </a:rPr>
              <a:t>Biguanides</a:t>
            </a:r>
            <a:r>
              <a:rPr lang="en-US" sz="1200" b="0" i="0" u="none" strike="noStrike" kern="1200" baseline="0" dirty="0" smtClean="0">
                <a:solidFill>
                  <a:schemeClr val="tx1"/>
                </a:solidFill>
                <a:latin typeface="+mn-lt"/>
                <a:ea typeface="ＭＳ Ｐゴシック" charset="-128"/>
                <a:cs typeface="ＭＳ Ｐゴシック" charset="-128"/>
              </a:rPr>
              <a:t> are cationic compounds often used as a skin antiseptic and for preoperative skin preparation. Chlorhexidine is one of the most widely used </a:t>
            </a:r>
            <a:r>
              <a:rPr lang="en-US" sz="1200" b="0" i="0" u="none" strike="noStrike" kern="1200" baseline="0" dirty="0" err="1" smtClean="0">
                <a:solidFill>
                  <a:schemeClr val="tx1"/>
                </a:solidFill>
                <a:latin typeface="+mn-lt"/>
                <a:ea typeface="ＭＳ Ｐゴシック" charset="-128"/>
                <a:cs typeface="ＭＳ Ｐゴシック" charset="-128"/>
              </a:rPr>
              <a:t>biguanides</a:t>
            </a:r>
            <a:r>
              <a:rPr lang="en-US" sz="1200" b="0" i="0" u="none" strike="noStrike" kern="1200" baseline="0" dirty="0" smtClean="0">
                <a:solidFill>
                  <a:schemeClr val="tx1"/>
                </a:solidFill>
                <a:latin typeface="+mn-lt"/>
                <a:ea typeface="ＭＳ Ｐゴシック" charset="-128"/>
                <a:cs typeface="ＭＳ Ｐゴシック" charset="-128"/>
              </a:rPr>
              <a:t> and has very effective bactericidal action, but some bacteria (e.g., </a:t>
            </a:r>
            <a:r>
              <a:rPr lang="en-US" sz="1200" b="0" i="1" u="none" strike="noStrike" kern="1200" baseline="0" dirty="0" smtClean="0">
                <a:solidFill>
                  <a:schemeClr val="tx1"/>
                </a:solidFill>
                <a:latin typeface="+mn-lt"/>
                <a:ea typeface="ＭＳ Ｐゴシック" charset="-128"/>
                <a:cs typeface="ＭＳ Ｐゴシック" charset="-128"/>
              </a:rPr>
              <a:t>Pseudomonas</a:t>
            </a:r>
            <a:r>
              <a:rPr lang="en-US" sz="1200" b="0" i="0" u="none" strike="noStrike" kern="1200" baseline="0" dirty="0" smtClean="0">
                <a:solidFill>
                  <a:schemeClr val="tx1"/>
                </a:solidFill>
                <a:latin typeface="+mn-lt"/>
                <a:ea typeface="ＭＳ Ｐゴシック" charset="-128"/>
                <a:cs typeface="ＭＳ Ｐゴシック" charset="-128"/>
              </a:rPr>
              <a:t>) may be resistant. These disinfectants are inactivated by anionic compounds (e.g., soaps and detergents), hard water and organic matter and are pH sensitive, only functioning in the range of pH 5-7. </a:t>
            </a:r>
            <a:r>
              <a:rPr lang="en-US" sz="1200" b="0" i="0" u="none" strike="noStrike" kern="1200" baseline="0" dirty="0" err="1" smtClean="0">
                <a:solidFill>
                  <a:schemeClr val="tx1"/>
                </a:solidFill>
                <a:latin typeface="+mn-lt"/>
                <a:ea typeface="ＭＳ Ｐゴシック" charset="-128"/>
                <a:cs typeface="ＭＳ Ｐゴシック" charset="-128"/>
              </a:rPr>
              <a:t>Biguanides</a:t>
            </a:r>
            <a:r>
              <a:rPr lang="en-US" sz="1200" b="0" i="0" u="none" strike="noStrike" kern="1200" baseline="0" dirty="0" smtClean="0">
                <a:solidFill>
                  <a:schemeClr val="tx1"/>
                </a:solidFill>
                <a:latin typeface="+mn-lt"/>
                <a:ea typeface="ＭＳ Ｐゴシック" charset="-128"/>
                <a:cs typeface="ＭＳ Ｐゴシック" charset="-128"/>
              </a:rPr>
              <a:t> are toxic to fish and should not be discharged into the environment. </a:t>
            </a: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6</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Halogen-based compounds include chlorine- or iodine-containing agents, such as household bleach. They function through their electronegative nature to denature proteins. Halogens are extremely sensitive to organic material, so thorough cleaning must be done prior to application. When used on clean surfaces, halogen-based compounds are broad-spectrum, with efficacy against bacteria, most viruses, Mycobacteria, and fungi. Halogens, especially chlorine, should never be mixed with strong acids or ammonia as toxic gases can be formed. USDA APHIS has a quarantine exemption for use of sodium hypochlorite for inactivating FAD agents.</a:t>
            </a:r>
          </a:p>
          <a:p>
            <a:pPr marL="171450" indent="-171450">
              <a:buFont typeface="Arial" pitchFamily="34" charset="0"/>
              <a:buChar char="•"/>
            </a:pPr>
            <a:endParaRPr lang="en-US" sz="1200" b="0" i="0" u="none" strike="noStrike" kern="1200" baseline="0" dirty="0" smtClean="0">
              <a:solidFill>
                <a:schemeClr val="tx1"/>
              </a:solidFill>
              <a:latin typeface="+mn-lt"/>
              <a:ea typeface="ＭＳ Ｐゴシック" charset="-128"/>
              <a:cs typeface="ＭＳ Ｐゴシック" charset="-128"/>
            </a:endParaRPr>
          </a:p>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Oxidizing/peroxide-based disinfectants are broad-spectrum and function by denaturing the proteins and lipids of microorganisms leading to membrane disorganization. They include hydrogen peroxide, peracetic acid, and </a:t>
            </a:r>
            <a:r>
              <a:rPr lang="en-US" sz="1200" b="0" i="0" u="none" strike="noStrike" kern="1200" baseline="0" dirty="0" err="1" smtClean="0">
                <a:solidFill>
                  <a:schemeClr val="tx1"/>
                </a:solidFill>
                <a:latin typeface="+mn-lt"/>
                <a:ea typeface="ＭＳ Ｐゴシック" charset="-128"/>
                <a:cs typeface="ＭＳ Ｐゴシック" charset="-128"/>
              </a:rPr>
              <a:t>peroxymonosulfate</a:t>
            </a:r>
            <a:r>
              <a:rPr lang="en-US" sz="1200" b="0" i="0" u="none" strike="noStrike" kern="1200" baseline="0" dirty="0" smtClean="0">
                <a:solidFill>
                  <a:schemeClr val="tx1"/>
                </a:solidFill>
                <a:latin typeface="+mn-lt"/>
                <a:ea typeface="ＭＳ Ｐゴシック" charset="-128"/>
                <a:cs typeface="ＭＳ Ｐゴシック" charset="-128"/>
              </a:rPr>
              <a:t>-based products (such as </a:t>
            </a:r>
            <a:r>
              <a:rPr lang="en-US" sz="1200" b="0" i="0" u="none" strike="noStrike" kern="1200" baseline="0" dirty="0" err="1" smtClean="0">
                <a:solidFill>
                  <a:schemeClr val="tx1"/>
                </a:solidFill>
                <a:latin typeface="+mn-lt"/>
                <a:ea typeface="ＭＳ Ｐゴシック" charset="-128"/>
                <a:cs typeface="ＭＳ Ｐゴシック" charset="-128"/>
              </a:rPr>
              <a:t>Virkon®S</a:t>
            </a:r>
            <a:r>
              <a:rPr lang="en-US" sz="1200" b="0" i="0"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err="1" smtClean="0">
                <a:solidFill>
                  <a:schemeClr val="tx1"/>
                </a:solidFill>
                <a:latin typeface="+mn-lt"/>
                <a:ea typeface="ＭＳ Ｐゴシック" charset="-128"/>
                <a:cs typeface="ＭＳ Ｐゴシック" charset="-128"/>
              </a:rPr>
              <a:t>Virkon®S</a:t>
            </a:r>
            <a:r>
              <a:rPr lang="en-US" sz="1200" b="0" i="0" u="none" strike="noStrike" kern="1200" baseline="0" dirty="0" smtClean="0">
                <a:solidFill>
                  <a:schemeClr val="tx1"/>
                </a:solidFill>
                <a:latin typeface="+mn-lt"/>
                <a:ea typeface="ＭＳ Ｐゴシック" charset="-128"/>
                <a:cs typeface="ＭＳ Ｐゴシック" charset="-128"/>
              </a:rPr>
              <a:t>, often used in footbaths, is considered to have low human toxicity; however, preparation of the powdered form can cause mucous membrane irritation. Face and eye protection should be worn.</a:t>
            </a: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7</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Phenols [C6H5OH] are among the oldest established disinfectants and include compounds derived from coal-tar or synthetic formulations or various homologues (e.g., cresols, </a:t>
            </a:r>
            <a:r>
              <a:rPr lang="en-US" sz="1200" b="0" i="0" u="none" strike="noStrike" kern="1200" baseline="0" dirty="0" err="1" smtClean="0">
                <a:solidFill>
                  <a:schemeClr val="tx1"/>
                </a:solidFill>
                <a:latin typeface="+mn-lt"/>
                <a:ea typeface="ＭＳ Ｐゴシック" charset="-128"/>
                <a:cs typeface="ＭＳ Ｐゴシック" charset="-128"/>
              </a:rPr>
              <a:t>xylenols</a:t>
            </a:r>
            <a:r>
              <a:rPr lang="en-US" sz="1200" b="0" i="0" u="none" strike="noStrike" kern="1200" baseline="0" dirty="0" smtClean="0">
                <a:solidFill>
                  <a:schemeClr val="tx1"/>
                </a:solidFill>
                <a:latin typeface="+mn-lt"/>
                <a:ea typeface="ＭＳ Ｐゴシック" charset="-128"/>
                <a:cs typeface="ＭＳ Ｐゴシック" charset="-128"/>
              </a:rPr>
              <a:t> and </a:t>
            </a:r>
            <a:r>
              <a:rPr lang="en-US" sz="1200" b="0" i="0" u="none" strike="noStrike" kern="1200" baseline="0" dirty="0" err="1" smtClean="0">
                <a:solidFill>
                  <a:schemeClr val="tx1"/>
                </a:solidFill>
                <a:latin typeface="+mn-lt"/>
                <a:ea typeface="ＭＳ Ｐゴシック" charset="-128"/>
                <a:cs typeface="ＭＳ Ｐゴシック" charset="-128"/>
              </a:rPr>
              <a:t>ethylphenols</a:t>
            </a:r>
            <a:r>
              <a:rPr lang="en-US" sz="1200" b="0" i="0" u="none" strike="noStrike" kern="1200" baseline="0" dirty="0" smtClean="0">
                <a:solidFill>
                  <a:schemeClr val="tx1"/>
                </a:solidFill>
                <a:latin typeface="+mn-lt"/>
                <a:ea typeface="ＭＳ Ｐゴシック" charset="-128"/>
                <a:cs typeface="ＭＳ Ｐゴシック" charset="-128"/>
              </a:rPr>
              <a:t>). They are generally broad-spectrum and function by denaturing cellular proteins. </a:t>
            </a:r>
            <a:r>
              <a:rPr lang="en-US" sz="1200" b="0" i="0" u="none" strike="noStrike" kern="1200" baseline="0" dirty="0" err="1" smtClean="0">
                <a:solidFill>
                  <a:schemeClr val="tx1"/>
                </a:solidFill>
                <a:latin typeface="+mn-lt"/>
                <a:ea typeface="ＭＳ Ｐゴシック" charset="-128"/>
                <a:cs typeface="ＭＳ Ｐゴシック" charset="-128"/>
              </a:rPr>
              <a:t>Phenolics</a:t>
            </a:r>
            <a:r>
              <a:rPr lang="en-US" sz="1200" b="0" i="0" u="none" strike="noStrike" kern="1200" baseline="0" dirty="0" smtClean="0">
                <a:solidFill>
                  <a:schemeClr val="tx1"/>
                </a:solidFill>
                <a:latin typeface="+mn-lt"/>
                <a:ea typeface="ＭＳ Ｐゴシック" charset="-128"/>
                <a:cs typeface="ＭＳ Ｐゴシック" charset="-128"/>
              </a:rPr>
              <a:t> are generally effective against many bacteria, Mycobacteria, fungi, and enveloped viruses. One of the phenols, 2-phenylphenol, is particularly effective against Mycobacterium species which are normally quite refractory to disinfectants. It was extensively used during the campaign against </a:t>
            </a:r>
            <a:r>
              <a:rPr lang="en-US" sz="1200" b="0" i="1" u="none" strike="noStrike" kern="1200" baseline="0" dirty="0" smtClean="0">
                <a:solidFill>
                  <a:schemeClr val="tx1"/>
                </a:solidFill>
                <a:latin typeface="+mn-lt"/>
                <a:ea typeface="ＭＳ Ｐゴシック" charset="-128"/>
                <a:cs typeface="ＭＳ Ｐゴシック" charset="-128"/>
              </a:rPr>
              <a:t>Mycobacterium </a:t>
            </a:r>
            <a:r>
              <a:rPr lang="en-US" sz="1200" b="0" i="1" u="none" strike="noStrike" kern="1200" baseline="0" dirty="0" err="1" smtClean="0">
                <a:solidFill>
                  <a:schemeClr val="tx1"/>
                </a:solidFill>
                <a:latin typeface="+mn-lt"/>
                <a:ea typeface="ＭＳ Ｐゴシック" charset="-128"/>
                <a:cs typeface="ＭＳ Ｐゴシック" charset="-128"/>
              </a:rPr>
              <a:t>bovis</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smtClean="0">
                <a:solidFill>
                  <a:schemeClr val="tx1"/>
                </a:solidFill>
                <a:latin typeface="+mn-lt"/>
                <a:ea typeface="ＭＳ Ｐゴシック" charset="-128"/>
                <a:cs typeface="ＭＳ Ｐゴシック" charset="-128"/>
              </a:rPr>
              <a:t>in the United States. </a:t>
            </a:r>
          </a:p>
          <a:p>
            <a:pPr marL="171450" indent="-171450">
              <a:buFont typeface="Arial" pitchFamily="34" charset="0"/>
              <a:buChar char="•"/>
            </a:pPr>
            <a:endParaRPr lang="en-US" sz="1200" b="0" i="0" u="none" strike="noStrike" kern="1200" baseline="0" dirty="0" smtClean="0">
              <a:solidFill>
                <a:schemeClr val="tx1"/>
              </a:solidFill>
              <a:latin typeface="+mn-lt"/>
              <a:ea typeface="ＭＳ Ｐゴシック" charset="-128"/>
              <a:cs typeface="ＭＳ Ｐゴシック" charset="-128"/>
            </a:endParaRPr>
          </a:p>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Quaternary ammonium compounds (QAC) are a diverse group of cationic surfactants normally used for routine cleaning of noncritical surfaces. QAC function by irreversibly binding to the negatively charged phospholipids in bacterial cell membranes and denaturing membrane proteins impairing permeability. There are several “generations” of products that vary in composition and performance. When used at recommended dilutions, QAC are generally non-toxic, but higher concentrations can be corrosive to metals and can cause irritation of the skin, eyes, and respiratory tract</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8</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Important to note - Chemical disinfectants in the United States are regulated by the U.S. Environmental Protection Agency (EPA) under the Federal Insecticide, Fungicide, and Rodenticide Act (FIFRA) [Title 40 of the Code of Federal Regulations (CFR), Parts 150 to 189]. Under FIFRA, chemical disinfectants are considered to be “antimicrobial pesticides” that are intended for the control, prevention, and destruction of pathogenic microorganisms on inanimate objects and surfaces. FIFRA requires that any pesticide be registered or exempted before it may be sold or distributed in the United States. FIFRA further requires that all label use directions and safety precautions must be followed. In some situations (e.g., highly contagious foreign animal diseases), a particular pathogen may not be listed on the product label of an EPA-registered disinfectant. In these cases, Section 18 of FIFRA authorizes EPA to grant several different kinds of exemptions to Federal Agencies or States to use unregistered pesticides for a limited time, if EPA determines that emergency conditions exist. If granted, such exemptions would allow the use of non-registered pesticides or the “off-label” uses of a registered pesticide for a specified time period. USDA APHIS VS Staff will collaborate with the APHIS Policy and Program Development (PPD) Environmental and Risk Analysis Services (ERAS) Staff (phone: 301-734-8963) to obtain exemptions from EPA, either in advance of or immediately after an animal health emergency, as needed. [</a:t>
            </a:r>
            <a:r>
              <a:rPr lang="en-US" i="1" dirty="0" smtClean="0"/>
              <a:t>This illustration shows a registration number on a disinfectant label.</a:t>
            </a:r>
            <a:r>
              <a:rPr lang="en-US" dirty="0" smtClean="0"/>
              <a:t> </a:t>
            </a:r>
            <a:r>
              <a:rPr lang="en-US" i="1" dirty="0" smtClean="0"/>
              <a:t>Illustration by: </a:t>
            </a:r>
            <a:r>
              <a:rPr lang="en-US" i="1" dirty="0" err="1" smtClean="0"/>
              <a:t>Oriana</a:t>
            </a:r>
            <a:r>
              <a:rPr lang="en-US" i="1" dirty="0" smtClean="0"/>
              <a:t> </a:t>
            </a:r>
            <a:r>
              <a:rPr lang="en-US" i="1" dirty="0" err="1" smtClean="0"/>
              <a:t>Hashemi-Toroghi</a:t>
            </a:r>
            <a:r>
              <a:rPr lang="en-US" i="1" dirty="0" smtClean="0"/>
              <a:t>, Iowa State University]</a:t>
            </a:r>
            <a:endParaRPr lang="en-US" dirty="0" smtClean="0"/>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9</a:t>
            </a:fld>
            <a:endParaRPr lang="en-US"/>
          </a:p>
        </p:txBody>
      </p:sp>
    </p:spTree>
    <p:extLst>
      <p:ext uri="{BB962C8B-B14F-4D97-AF65-F5344CB8AC3E}">
        <p14:creationId xmlns:p14="http://schemas.microsoft.com/office/powerpoint/2010/main" val="11375034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Cleaning and Disinfection - Disinfectants</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66530781-420A-4E47-90CD-C5542DB74A92}"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rgbClr val="10253F"/>
                </a:solidFill>
                <a:latin typeface="Calibri (Body)"/>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rgbClr val="10253F"/>
                </a:solidFill>
                <a:latin typeface="Calibri (Body)"/>
              </a:defRPr>
            </a:lvl1pPr>
          </a:lstStyle>
          <a:p>
            <a:r>
              <a:rPr lang="en-US" smtClean="0"/>
              <a:t>FAD PReP/NAHEMS Guidelines: Cleaning and Disinfection - Disinfectants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05D17F3-017B-4209-BB21-3DE32B2524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atin typeface="Calibri (Body)"/>
              </a:defRPr>
            </a:lvl1pPr>
          </a:lstStyle>
          <a:p>
            <a:r>
              <a:rPr lang="en-US" smtClean="0"/>
              <a:t>USDA APHIS and CFSPH</a:t>
            </a:r>
            <a:endParaRPr lang="en-US" dirty="0"/>
          </a:p>
        </p:txBody>
      </p:sp>
      <p:sp>
        <p:nvSpPr>
          <p:cNvPr id="6" name="Footer Placeholder 2"/>
          <p:cNvSpPr>
            <a:spLocks noGrp="1"/>
          </p:cNvSpPr>
          <p:nvPr>
            <p:ph type="ftr" sz="quarter" idx="15"/>
          </p:nvPr>
        </p:nvSpPr>
        <p:spPr/>
        <p:txBody>
          <a:bodyPr/>
          <a:lstStyle>
            <a:lvl1pPr>
              <a:defRPr>
                <a:latin typeface="Calibri (Body)"/>
              </a:defRPr>
            </a:lvl1pPr>
          </a:lstStyle>
          <a:p>
            <a:r>
              <a:rPr lang="en-US" smtClean="0"/>
              <a:t>FAD PReP/NAHEMS Guidelines: Cleaning and Disinfection - Disinfectants</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C1507485-B4F0-4382-AC67-25140958B6C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latin typeface="Calibri (Body)"/>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latin typeface="Calibri (Body)"/>
              </a:defRPr>
            </a:lvl1pPr>
          </a:lstStyle>
          <a:p>
            <a:pPr algn="l"/>
            <a:r>
              <a:rPr lang="en-US" smtClean="0">
                <a:solidFill>
                  <a:prstClr val="black">
                    <a:tint val="75000"/>
                  </a:prstClr>
                </a:solidFill>
              </a:rPr>
              <a:t>FAD PReP/NAHEMS Guidelines: Cleaning and Disinfection - Disinfectants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56086398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latin typeface="Calibri (Body)"/>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latin typeface="Calibri (Body)"/>
              </a:defRPr>
            </a:lvl1pPr>
          </a:lstStyle>
          <a:p>
            <a:pPr algn="l"/>
            <a:r>
              <a:rPr lang="en-US" smtClean="0">
                <a:solidFill>
                  <a:srgbClr val="1F497D">
                    <a:lumMod val="50000"/>
                  </a:srgbClr>
                </a:solidFill>
              </a:rPr>
              <a:t>FAD PReP/NAHEMS Guidelines: Cleaning and Disinfection - Disinfectants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75747322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lvl1pPr>
              <a:defRPr>
                <a:latin typeface="Calibri (Body)"/>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lvl1pPr>
              <a:defRPr>
                <a:latin typeface="Calibri (Body)"/>
              </a:defRPr>
            </a:lvl1pPr>
          </a:lstStyle>
          <a:p>
            <a:pPr algn="l"/>
            <a:r>
              <a:rPr lang="en-US" smtClean="0">
                <a:solidFill>
                  <a:prstClr val="black">
                    <a:tint val="75000"/>
                  </a:prstClr>
                </a:solidFill>
              </a:rPr>
              <a:t>FAD PReP/NAHEMS Guidelines: Cleaning and Disinfection - Disinfectants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535302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Disinfectants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F03BEDAC-2847-426D-88F2-EA7EB43F5B93}"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Cleaning and Disinfection - Disinfectants</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66530781-420A-4E47-90CD-C5542DB74A92}"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Cleaning and Disinfection - Disinfectants</a:t>
            </a:r>
            <a:endParaRPr lang="en-US" dirty="0"/>
          </a:p>
        </p:txBody>
      </p:sp>
      <p:sp>
        <p:nvSpPr>
          <p:cNvPr id="7" name="Slide Number Placeholder 6"/>
          <p:cNvSpPr>
            <a:spLocks noGrp="1"/>
          </p:cNvSpPr>
          <p:nvPr>
            <p:ph type="sldNum" sz="quarter" idx="12"/>
          </p:nvPr>
        </p:nvSpPr>
        <p:spPr/>
        <p:txBody>
          <a:bodyPr/>
          <a:lstStyle/>
          <a:p>
            <a:pPr>
              <a:defRPr/>
            </a:pPr>
            <a:fld id="{C2F38EAF-E232-4376-85AD-56E593147632}"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Cleaning and Disinfection - Disinfectants</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25388F35-0B15-441A-AA21-4090B6CFFF23}"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 PReP/NAHEMS Guidelines: Cleaning and Disinfection - Disinfectants</a:t>
            </a:r>
            <a:endParaRPr lang="en-US"/>
          </a:p>
        </p:txBody>
      </p:sp>
      <p:sp>
        <p:nvSpPr>
          <p:cNvPr id="5" name="Slide Number Placeholder 4"/>
          <p:cNvSpPr>
            <a:spLocks noGrp="1"/>
          </p:cNvSpPr>
          <p:nvPr>
            <p:ph type="sldNum" sz="quarter" idx="12"/>
          </p:nvPr>
        </p:nvSpPr>
        <p:spPr/>
        <p:txBody>
          <a:bodyPr/>
          <a:lstStyle/>
          <a:p>
            <a:pPr>
              <a:defRPr/>
            </a:pPr>
            <a:fld id="{017A7861-CFD7-431E-A731-15A7DA45A1A4}"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Cleaning and Disinfection - Disinfectants</a:t>
            </a:r>
            <a:endParaRPr lang="en-US"/>
          </a:p>
        </p:txBody>
      </p:sp>
      <p:sp>
        <p:nvSpPr>
          <p:cNvPr id="4" name="Slide Number Placeholder 3"/>
          <p:cNvSpPr>
            <a:spLocks noGrp="1"/>
          </p:cNvSpPr>
          <p:nvPr>
            <p:ph type="sldNum" sz="quarter" idx="12"/>
          </p:nvPr>
        </p:nvSpPr>
        <p:spPr/>
        <p:txBody>
          <a:bodyPr/>
          <a:lstStyle/>
          <a:p>
            <a:pPr>
              <a:defRPr/>
            </a:pPr>
            <a:fld id="{6EA11D24-BA1E-4BB2-811F-26DF0408FCF3}"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Disinfectants</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66530781-420A-4E47-90CD-C5542DB74A92}"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atin typeface="Calibri (Body)"/>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atin typeface="Calibri (Body)"/>
              </a:defRPr>
            </a:lvl1pPr>
          </a:lstStyle>
          <a:p>
            <a:r>
              <a:rPr lang="en-US" smtClean="0"/>
              <a:t>FAD PReP/NAHEMS Guidelines: Cleaning and Disinfection - Disinfectants</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2771483-AD7B-4A0D-A781-E0C97EAA9912}"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Disinfectants</a:t>
            </a:r>
            <a:endParaRPr lang="en-US"/>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66530781-420A-4E47-90CD-C5542DB74A92}" type="slidenum">
              <a:rPr lang="en-US" smtClean="0"/>
              <a:pPr>
                <a:defRPr/>
              </a:pPr>
              <a:t>‹#›</a:t>
            </a:fld>
            <a:endParaRPr lang="en-US" dirty="0"/>
          </a:p>
        </p:txBody>
      </p:sp>
      <p:pic>
        <p:nvPicPr>
          <p:cNvPr id="8" name="Picture 7"/>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695" r:id="rId9"/>
    <p:sldLayoutId id="2147483705" r:id="rId10"/>
    <p:sldLayoutId id="2147483706" r:id="rId11"/>
    <p:sldLayoutId id="2147483780" r:id="rId12"/>
    <p:sldLayoutId id="2147483781" r:id="rId13"/>
    <p:sldLayoutId id="2147483782" r:id="rId14"/>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hyperlink" Target="http://naherc.sws.iastate.edu/"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Cleaning and Disinfection</a:t>
            </a:r>
          </a:p>
        </p:txBody>
      </p:sp>
      <p:sp>
        <p:nvSpPr>
          <p:cNvPr id="3" name="Subtitle 2"/>
          <p:cNvSpPr>
            <a:spLocks noGrp="1"/>
          </p:cNvSpPr>
          <p:nvPr>
            <p:ph type="subTitle" idx="1"/>
          </p:nvPr>
        </p:nvSpPr>
        <p:spPr>
          <a:xfrm>
            <a:off x="2590800" y="3886200"/>
            <a:ext cx="5867400" cy="990600"/>
          </a:xfrm>
        </p:spPr>
        <p:txBody>
          <a:bodyPr>
            <a:normAutofit/>
          </a:bodyPr>
          <a:lstStyle/>
          <a:p>
            <a:r>
              <a:rPr lang="en-US" sz="4000" dirty="0" smtClean="0"/>
              <a:t>C&amp;D Disinfectants</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fontAlgn="auto">
              <a:spcBef>
                <a:spcPts val="0"/>
              </a:spcBef>
              <a:spcAft>
                <a:spcPts val="0"/>
              </a:spcAft>
            </a:pPr>
            <a:r>
              <a:rPr lang="en-US" sz="1800" i="1" dirty="0" smtClean="0">
                <a:solidFill>
                  <a:prstClr val="black"/>
                </a:solidFill>
                <a:latin typeface="Calibri"/>
                <a:ea typeface="+mn-ea"/>
                <a:cs typeface="+mn-cs"/>
              </a:rPr>
              <a:t>Adapted from the FAD </a:t>
            </a:r>
            <a:r>
              <a:rPr lang="en-US" sz="1800" i="1" dirty="0" err="1" smtClean="0">
                <a:solidFill>
                  <a:prstClr val="black"/>
                </a:solidFill>
                <a:latin typeface="Calibri"/>
                <a:ea typeface="+mn-ea"/>
                <a:cs typeface="+mn-cs"/>
              </a:rPr>
              <a:t>PReP</a:t>
            </a:r>
            <a:r>
              <a:rPr lang="en-US" sz="1800" i="1" dirty="0" smtClean="0">
                <a:solidFill>
                  <a:prstClr val="black"/>
                </a:solidFill>
                <a:latin typeface="Calibri"/>
                <a:ea typeface="+mn-ea"/>
                <a:cs typeface="+mn-cs"/>
              </a:rPr>
              <a:t>/NAHEMS </a:t>
            </a:r>
            <a:br>
              <a:rPr lang="en-US" sz="1800" i="1" dirty="0" smtClean="0">
                <a:solidFill>
                  <a:prstClr val="black"/>
                </a:solidFill>
                <a:latin typeface="Calibri"/>
                <a:ea typeface="+mn-ea"/>
                <a:cs typeface="+mn-cs"/>
              </a:rPr>
            </a:br>
            <a:r>
              <a:rPr lang="en-US" sz="1800" i="1" dirty="0" smtClean="0">
                <a:solidFill>
                  <a:prstClr val="black"/>
                </a:solidFill>
                <a:latin typeface="Calibri"/>
                <a:ea typeface="+mn-ea"/>
                <a:cs typeface="+mn-cs"/>
              </a:rPr>
              <a:t>Guidelines: Cleaning and Disinfection (2014)</a:t>
            </a:r>
            <a:endParaRPr lang="en-US" sz="1800" i="1" dirty="0">
              <a:solidFill>
                <a:prstClr val="black"/>
              </a:solidFill>
              <a:latin typeface="Calibri"/>
              <a:ea typeface="+mn-ea"/>
              <a:cs typeface="+mn-cs"/>
            </a:endParaRPr>
          </a:p>
        </p:txBody>
      </p:sp>
    </p:spTree>
    <p:extLst>
      <p:ext uri="{BB962C8B-B14F-4D97-AF65-F5344CB8AC3E}">
        <p14:creationId xmlns:p14="http://schemas.microsoft.com/office/powerpoint/2010/main" val="3442947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Characteristics of the microorganism</a:t>
            </a:r>
          </a:p>
          <a:p>
            <a:pPr lvl="1"/>
            <a:r>
              <a:rPr lang="en-US" dirty="0" smtClean="0"/>
              <a:t>Susceptibility and persistence</a:t>
            </a:r>
          </a:p>
          <a:p>
            <a:r>
              <a:rPr lang="en-US" dirty="0" smtClean="0"/>
              <a:t>Disinfection methods</a:t>
            </a:r>
          </a:p>
          <a:p>
            <a:pPr lvl="1"/>
            <a:r>
              <a:rPr lang="en-US" dirty="0" smtClean="0"/>
              <a:t>Efficacy under specific conditions</a:t>
            </a:r>
          </a:p>
          <a:p>
            <a:r>
              <a:rPr lang="en-US" dirty="0" smtClean="0"/>
              <a:t>Environmental factors</a:t>
            </a:r>
          </a:p>
          <a:p>
            <a:r>
              <a:rPr lang="en-US" dirty="0" smtClean="0"/>
              <a:t>Material composition/area</a:t>
            </a:r>
          </a:p>
          <a:p>
            <a:pPr lvl="1"/>
            <a:r>
              <a:rPr lang="en-US" dirty="0" smtClean="0"/>
              <a:t>Organic </a:t>
            </a:r>
            <a:r>
              <a:rPr lang="en-US" dirty="0"/>
              <a:t>load, </a:t>
            </a:r>
            <a:r>
              <a:rPr lang="en-US" dirty="0" smtClean="0"/>
              <a:t>temps, water hardness </a:t>
            </a:r>
          </a:p>
          <a:p>
            <a:pPr marL="457200" lvl="1" indent="0">
              <a:buNone/>
            </a:pPr>
            <a:endParaRPr lang="en-US" dirty="0"/>
          </a:p>
        </p:txBody>
      </p:sp>
      <p:sp>
        <p:nvSpPr>
          <p:cNvPr id="3" name="Date Placeholder 2"/>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4"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5" name="Title 4"/>
          <p:cNvSpPr>
            <a:spLocks noGrp="1"/>
          </p:cNvSpPr>
          <p:nvPr>
            <p:ph type="title"/>
          </p:nvPr>
        </p:nvSpPr>
        <p:spPr/>
        <p:txBody>
          <a:bodyPr/>
          <a:lstStyle/>
          <a:p>
            <a:r>
              <a:rPr lang="en-US" dirty="0" smtClean="0"/>
              <a:t>Factors to Consider</a:t>
            </a:r>
            <a:endParaRPr lang="en-US" dirty="0"/>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10</a:t>
            </a:fld>
            <a:endParaRPr lang="en-US" dirty="0"/>
          </a:p>
        </p:txBody>
      </p:sp>
    </p:spTree>
    <p:extLst>
      <p:ext uri="{BB962C8B-B14F-4D97-AF65-F5344CB8AC3E}">
        <p14:creationId xmlns:p14="http://schemas.microsoft.com/office/powerpoint/2010/main" val="705517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79512" y="1371600"/>
            <a:ext cx="5611688" cy="4876800"/>
          </a:xfrm>
        </p:spPr>
        <p:txBody>
          <a:bodyPr>
            <a:noAutofit/>
          </a:bodyPr>
          <a:lstStyle/>
          <a:p>
            <a:r>
              <a:rPr lang="en-US" sz="2400" dirty="0" smtClean="0"/>
              <a:t>FAD </a:t>
            </a:r>
            <a:r>
              <a:rPr lang="en-US" sz="2400" dirty="0" err="1" smtClean="0"/>
              <a:t>PReP</a:t>
            </a:r>
            <a:r>
              <a:rPr lang="en-US" sz="2400" dirty="0" smtClean="0"/>
              <a:t>/NAHEMS Guidelines &amp; SOP: Cleaning and Disinfection </a:t>
            </a:r>
          </a:p>
          <a:p>
            <a:pPr lvl="1"/>
            <a:r>
              <a:rPr lang="en-US" sz="2000" dirty="0" smtClean="0">
                <a:hlinkClick r:id="rId3"/>
              </a:rPr>
              <a:t>http</a:t>
            </a:r>
            <a:r>
              <a:rPr lang="en-US" sz="2000" dirty="0">
                <a:hlinkClick r:id="rId3"/>
              </a:rPr>
              <a:t>://</a:t>
            </a:r>
            <a:r>
              <a:rPr lang="en-US" sz="2000" dirty="0" smtClean="0">
                <a:hlinkClick r:id="rId3"/>
              </a:rPr>
              <a:t>www.aphis.usda.gov/fadprep</a:t>
            </a:r>
            <a:r>
              <a:rPr lang="en-US" sz="2000" dirty="0" smtClean="0"/>
              <a:t> </a:t>
            </a:r>
            <a:endParaRPr lang="en-US" sz="2000" dirty="0"/>
          </a:p>
          <a:p>
            <a:r>
              <a:rPr lang="en-US" sz="2400" dirty="0" smtClean="0"/>
              <a:t>Cleaning and Disinfection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9937" name="Title 1"/>
          <p:cNvSpPr>
            <a:spLocks noGrp="1"/>
          </p:cNvSpPr>
          <p:nvPr>
            <p:ph type="title"/>
          </p:nvPr>
        </p:nvSpPr>
        <p:spPr/>
        <p:txBody>
          <a:bodyPr/>
          <a:lstStyle/>
          <a:p>
            <a:r>
              <a:rPr lang="en-US" dirty="0" smtClean="0"/>
              <a:t>For More Information</a:t>
            </a:r>
          </a:p>
        </p:txBody>
      </p:sp>
      <p:pic>
        <p:nvPicPr>
          <p:cNvPr id="10"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4"/>
          </p:nvPr>
        </p:nvSpPr>
        <p:spPr/>
        <p:txBody>
          <a:bodyPr/>
          <a:lstStyle/>
          <a:p>
            <a:pPr>
              <a:defRPr/>
            </a:pPr>
            <a:fld id="{F03BEDAC-2847-426D-88F2-EA7EB43F5B93}" type="slidenum">
              <a:rPr lang="en-US" smtClean="0"/>
              <a:pPr>
                <a:defRPr/>
              </a:pPr>
              <a:t>11</a:t>
            </a:fld>
            <a:endParaRPr lang="en-US" dirty="0"/>
          </a:p>
        </p:txBody>
      </p:sp>
    </p:spTree>
    <p:extLst>
      <p:ext uri="{BB962C8B-B14F-4D97-AF65-F5344CB8AC3E}">
        <p14:creationId xmlns:p14="http://schemas.microsoft.com/office/powerpoint/2010/main" val="192085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 (CFSPH)</a:t>
            </a:r>
          </a:p>
          <a:p>
            <a:pPr marL="171450" indent="-173038">
              <a:spcBef>
                <a:spcPts val="600"/>
              </a:spcBef>
              <a:tabLst>
                <a:tab pos="1149350" algn="l"/>
              </a:tabLst>
            </a:pPr>
            <a:r>
              <a:rPr lang="en-US" sz="2000" dirty="0" smtClean="0">
                <a:latin typeface="Verdana" charset="0"/>
                <a:ea typeface="Verdana" charset="0"/>
                <a:cs typeface="Verdana" charset="0"/>
              </a:rPr>
              <a:t>Glenda </a:t>
            </a:r>
            <a:r>
              <a:rPr lang="en-US" sz="2000" dirty="0">
                <a:latin typeface="Verdana" charset="0"/>
                <a:ea typeface="Verdana" charset="0"/>
                <a:cs typeface="Verdana" charset="0"/>
              </a:rPr>
              <a:t>Dvorak, DVM, MS, MPH, </a:t>
            </a:r>
            <a:r>
              <a:rPr lang="en-US" sz="2000" dirty="0" smtClean="0">
                <a:latin typeface="Verdana" charset="0"/>
                <a:ea typeface="Verdana" charset="0"/>
                <a:cs typeface="Verdana" charset="0"/>
              </a:rPr>
              <a:t>DACVPM</a:t>
            </a:r>
          </a:p>
          <a:p>
            <a:pPr marL="171450" indent="-173038">
              <a:spcBef>
                <a:spcPts val="600"/>
              </a:spcBef>
              <a:tabLst>
                <a:tab pos="1149350" algn="l"/>
              </a:tabLst>
            </a:pPr>
            <a:r>
              <a:rPr lang="en-US" sz="2000" dirty="0" err="1" smtClean="0">
                <a:latin typeface="Verdana" charset="0"/>
                <a:ea typeface="Verdana" charset="0"/>
                <a:cs typeface="Verdana" charset="0"/>
              </a:rPr>
              <a:t>Nichollette</a:t>
            </a:r>
            <a:r>
              <a:rPr lang="en-US" sz="2000" dirty="0" smtClean="0">
                <a:latin typeface="Verdana" charset="0"/>
                <a:ea typeface="Verdana" charset="0"/>
                <a:cs typeface="Verdana" charset="0"/>
              </a:rPr>
              <a:t> </a:t>
            </a:r>
            <a:r>
              <a:rPr lang="en-US" sz="2000" dirty="0">
                <a:latin typeface="Verdana" charset="0"/>
                <a:ea typeface="Verdana" charset="0"/>
                <a:cs typeface="Verdana" charset="0"/>
              </a:rPr>
              <a:t>Rider, Junior Veterinary </a:t>
            </a:r>
            <a:r>
              <a:rPr lang="en-US" sz="2000" dirty="0" smtClean="0">
                <a:latin typeface="Verdana" charset="0"/>
                <a:ea typeface="Verdana" charset="0"/>
                <a:cs typeface="Verdana" charset="0"/>
              </a:rPr>
              <a:t>Student</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marL="171450" indent="-173038">
              <a:spcBef>
                <a:spcPts val="600"/>
              </a:spcBef>
              <a:tabLst>
                <a:tab pos="1149350" algn="l"/>
              </a:tabLst>
            </a:pPr>
            <a:r>
              <a:rPr lang="en-US" sz="2000" dirty="0">
                <a:latin typeface="Verdana" charset="0"/>
                <a:ea typeface="Verdana" charset="0"/>
                <a:cs typeface="Verdana" charset="0"/>
              </a:rPr>
              <a:t>Nathan G. </a:t>
            </a:r>
            <a:r>
              <a:rPr lang="en-US" sz="2000" dirty="0" smtClean="0">
                <a:latin typeface="Verdana" charset="0"/>
                <a:ea typeface="Verdana" charset="0"/>
                <a:cs typeface="Verdana" charset="0"/>
              </a:rPr>
              <a:t>Birnbaum, DVM</a:t>
            </a:r>
          </a:p>
          <a:p>
            <a:pPr marL="171450" indent="-173038">
              <a:spcBef>
                <a:spcPts val="600"/>
              </a:spcBef>
              <a:tabLst>
                <a:tab pos="1149350" algn="l"/>
              </a:tabLst>
            </a:pPr>
            <a:r>
              <a:rPr lang="en-US" sz="2000" dirty="0" smtClean="0">
                <a:latin typeface="Verdana" charset="0"/>
                <a:ea typeface="Verdana" charset="0"/>
                <a:cs typeface="Verdana" charset="0"/>
              </a:rPr>
              <a:t>Samantha </a:t>
            </a:r>
            <a:r>
              <a:rPr lang="en-US" sz="2000" dirty="0">
                <a:latin typeface="Verdana" charset="0"/>
                <a:ea typeface="Verdana" charset="0"/>
                <a:cs typeface="Verdana" charset="0"/>
              </a:rPr>
              <a:t>B. </a:t>
            </a:r>
            <a:r>
              <a:rPr lang="en-US" sz="2000" dirty="0" smtClean="0">
                <a:latin typeface="Verdana" charset="0"/>
                <a:ea typeface="Verdana" charset="0"/>
                <a:cs typeface="Verdana" charset="0"/>
              </a:rPr>
              <a:t>Floyd, Biologist </a:t>
            </a:r>
            <a:endParaRPr lang="en-US" sz="2000" dirty="0"/>
          </a:p>
          <a:p>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4"/>
          </p:nvPr>
        </p:nvSpPr>
        <p:spPr/>
        <p:txBody>
          <a:bodyPr/>
          <a:lstStyle/>
          <a:p>
            <a:pPr>
              <a:defRPr/>
            </a:pPr>
            <a:fld id="{F03BEDAC-2847-426D-88F2-EA7EB43F5B93}" type="slidenum">
              <a:rPr lang="en-US" smtClean="0"/>
              <a:pPr>
                <a:defRPr/>
              </a:pPr>
              <a:t>12</a:t>
            </a:fld>
            <a:endParaRPr lang="en-US" dirty="0"/>
          </a:p>
        </p:txBody>
      </p:sp>
    </p:spTree>
    <p:extLst>
      <p:ext uri="{BB962C8B-B14F-4D97-AF65-F5344CB8AC3E}">
        <p14:creationId xmlns:p14="http://schemas.microsoft.com/office/powerpoint/2010/main" val="3728944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fontAlgn="auto">
              <a:lnSpc>
                <a:spcPct val="170000"/>
              </a:lnSpc>
              <a:spcAft>
                <a:spcPts val="0"/>
              </a:spcAft>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 </a:t>
            </a:r>
            <a:r>
              <a:rPr lang="en-US" sz="4800" dirty="0">
                <a:solidFill>
                  <a:schemeClr val="tx1">
                    <a:lumMod val="85000"/>
                    <a:lumOff val="15000"/>
                  </a:schemeClr>
                </a:solidFill>
                <a:latin typeface="Verdana" pitchFamily="34" charset="0"/>
              </a:rPr>
              <a:t>Janice Mogan, </a:t>
            </a:r>
            <a:r>
              <a:rPr lang="en-US" sz="4800" dirty="0" smtClean="0">
                <a:solidFill>
                  <a:schemeClr val="tx1">
                    <a:lumMod val="85000"/>
                    <a:lumOff val="15000"/>
                  </a:schemeClr>
                </a:solidFill>
                <a:latin typeface="Verdana" pitchFamily="34" charset="0"/>
              </a:rPr>
              <a:t>DVM</a:t>
            </a:r>
            <a:endPar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endParaRPr>
          </a:p>
          <a:p>
            <a:pPr lvl="0" fontAlgn="auto">
              <a:lnSpc>
                <a:spcPct val="170000"/>
              </a:lnSpc>
              <a:spcAft>
                <a:spcPts val="0"/>
              </a:spcAft>
              <a:buClr>
                <a:srgbClr val="F47D5A"/>
              </a:buClr>
              <a:buSzPct val="100000"/>
              <a:defRPr/>
            </a:pPr>
            <a:r>
              <a:rPr lang="en-US" sz="4800" smtClean="0">
                <a:solidFill>
                  <a:schemeClr val="tx1">
                    <a:lumMod val="85000"/>
                    <a:lumOff val="15000"/>
                  </a:schemeClr>
                </a:solidFill>
                <a:latin typeface="Verdana" pitchFamily="34" charset="0"/>
              </a:rPr>
              <a:t>Reviewers: </a:t>
            </a:r>
            <a:r>
              <a:rPr lang="en-US" sz="4800" dirty="0">
                <a:solidFill>
                  <a:schemeClr val="tx1">
                    <a:lumMod val="85000"/>
                    <a:lumOff val="15000"/>
                  </a:schemeClr>
                </a:solidFill>
                <a:latin typeface="Verdana" pitchFamily="34" charset="0"/>
              </a:rPr>
              <a:t>Glenda Dvorak, DVM, MPH, </a:t>
            </a:r>
            <a:r>
              <a:rPr lang="en-US" sz="4800" dirty="0" smtClean="0">
                <a:solidFill>
                  <a:schemeClr val="tx1">
                    <a:lumMod val="85000"/>
                    <a:lumOff val="15000"/>
                  </a:schemeClr>
                </a:solidFill>
                <a:latin typeface="Verdana" pitchFamily="34" charset="0"/>
              </a:rPr>
              <a:t>DACVPM; </a:t>
            </a:r>
            <a:r>
              <a:rPr lang="en-US" sz="4400" dirty="0">
                <a:solidFill>
                  <a:prstClr val="black">
                    <a:lumMod val="85000"/>
                    <a:lumOff val="15000"/>
                  </a:prstClr>
                </a:solidFill>
                <a:latin typeface="Verdana" pitchFamily="34" charset="0"/>
              </a:rPr>
              <a:t>Patricia </a:t>
            </a:r>
            <a:r>
              <a:rPr lang="en-US" sz="4400" dirty="0" err="1">
                <a:solidFill>
                  <a:prstClr val="black">
                    <a:lumMod val="85000"/>
                    <a:lumOff val="15000"/>
                  </a:prstClr>
                </a:solidFill>
                <a:latin typeface="Verdana" pitchFamily="34" charset="0"/>
              </a:rPr>
              <a:t>Futoma</a:t>
            </a:r>
            <a:r>
              <a:rPr lang="en-US" sz="4400" dirty="0">
                <a:solidFill>
                  <a:prstClr val="black">
                    <a:lumMod val="85000"/>
                    <a:lumOff val="15000"/>
                  </a:prstClr>
                </a:solidFill>
                <a:latin typeface="Verdana" pitchFamily="34" charset="0"/>
              </a:rPr>
              <a:t>, Veterinary Student</a:t>
            </a:r>
            <a:r>
              <a:rPr lang="en-US" sz="4400" dirty="0">
                <a:solidFill>
                  <a:schemeClr val="tx1">
                    <a:lumMod val="85000"/>
                    <a:lumOff val="15000"/>
                  </a:schemeClr>
                </a:solidFill>
                <a:latin typeface="Verdana" pitchFamily="34" charset="0"/>
              </a:rPr>
              <a:t> </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88859779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Classes of Chemical Disinfectants for C&amp;D Operations</a:t>
            </a:r>
          </a:p>
        </p:txBody>
      </p:sp>
      <p:sp>
        <p:nvSpPr>
          <p:cNvPr id="8" name="Slide Number Placeholder 7"/>
          <p:cNvSpPr>
            <a:spLocks noGrp="1"/>
          </p:cNvSpPr>
          <p:nvPr>
            <p:ph type="sldNum" sz="quarter" idx="12"/>
          </p:nvPr>
        </p:nvSpPr>
        <p:spPr/>
        <p:txBody>
          <a:bodyPr/>
          <a:lstStyle/>
          <a:p>
            <a:pPr>
              <a:defRPr/>
            </a:pPr>
            <a:fld id="{66530781-420A-4E47-90CD-C5542DB74A92}" type="slidenum">
              <a:rPr lang="en-US" smtClean="0"/>
              <a:pPr>
                <a:defRPr/>
              </a:pPr>
              <a:t>2</a:t>
            </a:fld>
            <a:endParaRPr lang="en-US" dirty="0"/>
          </a:p>
        </p:txBody>
      </p:sp>
    </p:spTree>
    <p:extLst>
      <p:ext uri="{BB962C8B-B14F-4D97-AF65-F5344CB8AC3E}">
        <p14:creationId xmlns:p14="http://schemas.microsoft.com/office/powerpoint/2010/main" val="157993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Chemical</a:t>
            </a:r>
          </a:p>
          <a:p>
            <a:pPr lvl="1"/>
            <a:r>
              <a:rPr lang="en-US" dirty="0" smtClean="0"/>
              <a:t>USDA APHIS will determine which disinfectants are to be used</a:t>
            </a:r>
          </a:p>
          <a:p>
            <a:pPr lvl="1"/>
            <a:r>
              <a:rPr lang="en-US" dirty="0" smtClean="0"/>
              <a:t>Inactivates </a:t>
            </a:r>
            <a:r>
              <a:rPr lang="en-US" dirty="0"/>
              <a:t>a wide variety of </a:t>
            </a:r>
            <a:r>
              <a:rPr lang="en-US" dirty="0" smtClean="0"/>
              <a:t>microorganisms – not all</a:t>
            </a:r>
          </a:p>
          <a:p>
            <a:pPr lvl="1"/>
            <a:r>
              <a:rPr lang="en-US" dirty="0" smtClean="0"/>
              <a:t>Chemical disinfectant classes</a:t>
            </a:r>
          </a:p>
          <a:p>
            <a:pPr lvl="1"/>
            <a:r>
              <a:rPr lang="en-US" dirty="0" smtClean="0"/>
              <a:t>Selection </a:t>
            </a:r>
            <a:r>
              <a:rPr lang="en-US" dirty="0"/>
              <a:t>on characteristics, efficacy, and hazards </a:t>
            </a:r>
            <a:endParaRPr lang="en-US" dirty="0" smtClean="0"/>
          </a:p>
          <a:p>
            <a:pPr marL="914400" lvl="2" indent="0">
              <a:buNone/>
            </a:pPr>
            <a:endParaRPr lang="en-US" dirty="0" smtClean="0"/>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smtClean="0"/>
              <a:t>Chemical Disinfection</a:t>
            </a:r>
            <a:endParaRPr lang="en-US" dirty="0"/>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3</a:t>
            </a:fld>
            <a:endParaRPr lang="en-US" dirty="0"/>
          </a:p>
        </p:txBody>
      </p:sp>
    </p:spTree>
    <p:extLst>
      <p:ext uri="{BB962C8B-B14F-4D97-AF65-F5344CB8AC3E}">
        <p14:creationId xmlns:p14="http://schemas.microsoft.com/office/powerpoint/2010/main" val="2549209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Disinfectants</a:t>
            </a:r>
          </a:p>
        </p:txBody>
      </p:sp>
      <p:sp>
        <p:nvSpPr>
          <p:cNvPr id="3" name="Content Placeholder 2"/>
          <p:cNvSpPr>
            <a:spLocks noGrp="1"/>
          </p:cNvSpPr>
          <p:nvPr>
            <p:ph sz="half" idx="1"/>
          </p:nvPr>
        </p:nvSpPr>
        <p:spPr/>
        <p:txBody>
          <a:bodyPr/>
          <a:lstStyle/>
          <a:p>
            <a:pPr marL="0" indent="0">
              <a:buNone/>
            </a:pPr>
            <a:r>
              <a:rPr lang="en-US" sz="3200" dirty="0"/>
              <a:t>Classes</a:t>
            </a:r>
          </a:p>
          <a:p>
            <a:r>
              <a:rPr lang="en-US" dirty="0"/>
              <a:t>Acids</a:t>
            </a:r>
          </a:p>
          <a:p>
            <a:r>
              <a:rPr lang="en-US" dirty="0"/>
              <a:t>Alcohols</a:t>
            </a:r>
          </a:p>
          <a:p>
            <a:r>
              <a:rPr lang="en-US" dirty="0"/>
              <a:t>Aldehydes</a:t>
            </a:r>
          </a:p>
          <a:p>
            <a:r>
              <a:rPr lang="en-US" dirty="0"/>
              <a:t>Alkali agents</a:t>
            </a:r>
          </a:p>
          <a:p>
            <a:r>
              <a:rPr lang="en-US" dirty="0" err="1"/>
              <a:t>Biguanides</a:t>
            </a:r>
            <a:endParaRPr lang="en-US" dirty="0"/>
          </a:p>
          <a:p>
            <a:r>
              <a:rPr lang="en-US" dirty="0"/>
              <a:t>Halogen-based compounds</a:t>
            </a:r>
          </a:p>
          <a:p>
            <a:endParaRPr lang="en-US" dirty="0"/>
          </a:p>
        </p:txBody>
      </p:sp>
      <p:sp>
        <p:nvSpPr>
          <p:cNvPr id="4" name="Content Placeholder 3"/>
          <p:cNvSpPr>
            <a:spLocks noGrp="1"/>
          </p:cNvSpPr>
          <p:nvPr>
            <p:ph sz="half" idx="2"/>
          </p:nvPr>
        </p:nvSpPr>
        <p:spPr/>
        <p:txBody>
          <a:bodyPr/>
          <a:lstStyle/>
          <a:p>
            <a:endParaRPr lang="en-US" dirty="0" smtClean="0"/>
          </a:p>
          <a:p>
            <a:r>
              <a:rPr lang="en-US" dirty="0" smtClean="0"/>
              <a:t>Oxidizing/peroxide-based </a:t>
            </a:r>
            <a:r>
              <a:rPr lang="en-US" dirty="0"/>
              <a:t>compounds</a:t>
            </a:r>
          </a:p>
          <a:p>
            <a:r>
              <a:rPr lang="en-US" dirty="0"/>
              <a:t>Phenols</a:t>
            </a:r>
          </a:p>
          <a:p>
            <a:r>
              <a:rPr lang="en-US" dirty="0"/>
              <a:t>Quaternary ammonium compounds</a:t>
            </a:r>
          </a:p>
          <a:p>
            <a:endParaRPr lang="en-US" dirty="0"/>
          </a:p>
        </p:txBody>
      </p:sp>
      <p:sp>
        <p:nvSpPr>
          <p:cNvPr id="5" name="Date Placeholder 4"/>
          <p:cNvSpPr>
            <a:spLocks noGrp="1"/>
          </p:cNvSpPr>
          <p:nvPr>
            <p:ph type="dt" sz="half" idx="10"/>
          </p:nvPr>
        </p:nvSpPr>
        <p:spPr/>
        <p:txBody>
          <a:bodyPr/>
          <a:lstStyle/>
          <a:p>
            <a:pPr algn="r"/>
            <a:r>
              <a:rPr lang="en-US" smtClean="0">
                <a:latin typeface="+mn-lt"/>
              </a:rPr>
              <a:t>USDA APHIS and CFSPH</a:t>
            </a:r>
            <a:endParaRPr lang="en-US" dirty="0">
              <a:latin typeface="+mn-lt"/>
            </a:endParaRPr>
          </a:p>
        </p:txBody>
      </p:sp>
      <p:sp>
        <p:nvSpPr>
          <p:cNvPr id="6" name="Footer Placeholder 5"/>
          <p:cNvSpPr>
            <a:spLocks noGrp="1"/>
          </p:cNvSpPr>
          <p:nvPr>
            <p:ph type="ftr" sz="quarter" idx="11"/>
          </p:nvPr>
        </p:nvSpPr>
        <p:spPr>
          <a:xfrm>
            <a:off x="457200" y="6237312"/>
            <a:ext cx="4762872" cy="504056"/>
          </a:xfrm>
        </p:spPr>
        <p:txBody>
          <a:bodyPr/>
          <a:lstStyle/>
          <a:p>
            <a:pPr algn="l"/>
            <a:r>
              <a:rPr lang="en-US" dirty="0">
                <a:latin typeface="+mn-lt"/>
                <a:cs typeface="Arial" pitchFamily="34" charset="0"/>
              </a:rPr>
              <a:t>F</a:t>
            </a:r>
            <a:r>
              <a:rPr lang="en-US" dirty="0" smtClean="0">
                <a:latin typeface="+mn-lt"/>
                <a:cs typeface="Arial" pitchFamily="34" charset="0"/>
              </a:rPr>
              <a:t>AD </a:t>
            </a:r>
            <a:r>
              <a:rPr lang="en-US" dirty="0" err="1" smtClean="0">
                <a:latin typeface="+mn-lt"/>
                <a:cs typeface="Arial" pitchFamily="34" charset="0"/>
              </a:rPr>
              <a:t>PReP</a:t>
            </a:r>
            <a:r>
              <a:rPr lang="en-US" dirty="0" smtClean="0">
                <a:latin typeface="+mn-lt"/>
                <a:cs typeface="Arial" pitchFamily="34" charset="0"/>
              </a:rPr>
              <a:t>/NAHEMS Guidelines: Cleaning and Disinfection - Disinfectants</a:t>
            </a:r>
            <a:endParaRPr lang="en-US" dirty="0">
              <a:latin typeface="+mn-lt"/>
              <a:cs typeface="Arial" pitchFamily="34" charset="0"/>
            </a:endParaRPr>
          </a:p>
        </p:txBody>
      </p:sp>
      <p:sp>
        <p:nvSpPr>
          <p:cNvPr id="8" name="Slide Number Placeholder 7"/>
          <p:cNvSpPr>
            <a:spLocks noGrp="1"/>
          </p:cNvSpPr>
          <p:nvPr>
            <p:ph type="sldNum" sz="quarter" idx="12"/>
          </p:nvPr>
        </p:nvSpPr>
        <p:spPr/>
        <p:txBody>
          <a:bodyPr/>
          <a:lstStyle/>
          <a:p>
            <a:pPr>
              <a:defRPr/>
            </a:pPr>
            <a:fld id="{C2F38EAF-E232-4376-85AD-56E593147632}" type="slidenum">
              <a:rPr lang="en-US" smtClean="0"/>
              <a:pPr>
                <a:defRPr/>
              </a:pPr>
              <a:t>4</a:t>
            </a:fld>
            <a:endParaRPr lang="en-US" dirty="0"/>
          </a:p>
        </p:txBody>
      </p:sp>
    </p:spTree>
    <p:extLst>
      <p:ext uri="{BB962C8B-B14F-4D97-AF65-F5344CB8AC3E}">
        <p14:creationId xmlns:p14="http://schemas.microsoft.com/office/powerpoint/2010/main" val="3702050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Acids</a:t>
            </a:r>
          </a:p>
          <a:p>
            <a:pPr lvl="1"/>
            <a:r>
              <a:rPr lang="en-US" dirty="0" smtClean="0"/>
              <a:t>Inorganic and organic</a:t>
            </a:r>
          </a:p>
          <a:p>
            <a:pPr lvl="1"/>
            <a:r>
              <a:rPr lang="en-US" dirty="0" smtClean="0"/>
              <a:t>Alters pH – bactericidal below 3</a:t>
            </a:r>
          </a:p>
          <a:p>
            <a:pPr lvl="1"/>
            <a:r>
              <a:rPr lang="en-US" dirty="0" smtClean="0"/>
              <a:t>Hazardous and corrosive</a:t>
            </a:r>
            <a:endParaRPr lang="en-US" dirty="0"/>
          </a:p>
          <a:p>
            <a:r>
              <a:rPr lang="en-US" dirty="0" smtClean="0"/>
              <a:t>Alcohols</a:t>
            </a:r>
          </a:p>
          <a:p>
            <a:pPr lvl="1"/>
            <a:r>
              <a:rPr lang="en-US" dirty="0" smtClean="0"/>
              <a:t>Ethanol and Isopropanol </a:t>
            </a:r>
          </a:p>
          <a:p>
            <a:pPr lvl="1"/>
            <a:r>
              <a:rPr lang="en-US" dirty="0" smtClean="0"/>
              <a:t>Hand sanitizers, small items</a:t>
            </a:r>
          </a:p>
          <a:p>
            <a:pPr lvl="1"/>
            <a:r>
              <a:rPr lang="en-US" dirty="0" smtClean="0"/>
              <a:t>Evaporate quickly and highly flammable</a:t>
            </a:r>
          </a:p>
          <a:p>
            <a:endParaRPr lang="en-US" dirty="0" smtClean="0"/>
          </a:p>
          <a:p>
            <a:endParaRPr lang="en-US" dirty="0"/>
          </a:p>
          <a:p>
            <a:endParaRPr lang="en-US" dirty="0" smtClean="0"/>
          </a:p>
          <a:p>
            <a:endParaRPr lang="en-US" dirty="0"/>
          </a:p>
          <a:p>
            <a:pPr lvl="2"/>
            <a:endParaRPr lang="en-US" dirty="0" smtClean="0"/>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a:t>Chemical Disinfectants</a:t>
            </a:r>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5</a:t>
            </a:fld>
            <a:endParaRPr lang="en-US" dirty="0"/>
          </a:p>
        </p:txBody>
      </p:sp>
    </p:spTree>
    <p:extLst>
      <p:ext uri="{BB962C8B-B14F-4D97-AF65-F5344CB8AC3E}">
        <p14:creationId xmlns:p14="http://schemas.microsoft.com/office/powerpoint/2010/main" val="2960441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Aldehydes</a:t>
            </a:r>
          </a:p>
          <a:p>
            <a:pPr lvl="1"/>
            <a:r>
              <a:rPr lang="en-US" dirty="0" smtClean="0"/>
              <a:t>Formaldehyde </a:t>
            </a:r>
            <a:r>
              <a:rPr lang="en-US" dirty="0"/>
              <a:t>and </a:t>
            </a:r>
            <a:r>
              <a:rPr lang="en-US" dirty="0" err="1" smtClean="0"/>
              <a:t>glutaraldehyde</a:t>
            </a:r>
            <a:endParaRPr lang="en-US" dirty="0" smtClean="0"/>
          </a:p>
          <a:p>
            <a:pPr lvl="1"/>
            <a:r>
              <a:rPr lang="en-US" dirty="0" smtClean="0"/>
              <a:t>Toxic at high concentrations</a:t>
            </a:r>
          </a:p>
          <a:p>
            <a:r>
              <a:rPr lang="en-US" dirty="0" smtClean="0"/>
              <a:t>Alkali agents</a:t>
            </a:r>
          </a:p>
          <a:p>
            <a:pPr lvl="1"/>
            <a:r>
              <a:rPr lang="en-US" dirty="0" smtClean="0"/>
              <a:t>Sodium/calcium </a:t>
            </a:r>
            <a:r>
              <a:rPr lang="en-US" dirty="0"/>
              <a:t>hydroxide, sodium carbonate, and calcium </a:t>
            </a:r>
            <a:r>
              <a:rPr lang="en-US" dirty="0" smtClean="0"/>
              <a:t>oxide</a:t>
            </a:r>
          </a:p>
          <a:p>
            <a:r>
              <a:rPr lang="en-US" dirty="0" err="1" smtClean="0"/>
              <a:t>Biguanides</a:t>
            </a:r>
            <a:endParaRPr lang="en-US" dirty="0" smtClean="0"/>
          </a:p>
          <a:p>
            <a:pPr lvl="1"/>
            <a:r>
              <a:rPr lang="en-US" dirty="0" smtClean="0"/>
              <a:t>Antiseptic (</a:t>
            </a:r>
            <a:r>
              <a:rPr lang="en-US" dirty="0" err="1" smtClean="0"/>
              <a:t>chlorhexidine</a:t>
            </a:r>
            <a:r>
              <a:rPr lang="en-US" dirty="0" smtClean="0"/>
              <a:t>)</a:t>
            </a:r>
          </a:p>
          <a:p>
            <a:pPr lvl="1"/>
            <a:r>
              <a:rPr lang="en-US" dirty="0" smtClean="0"/>
              <a:t>Toxic to fish</a:t>
            </a:r>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a:t>Chemical Disinfectants</a:t>
            </a:r>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6</a:t>
            </a:fld>
            <a:endParaRPr lang="en-US" dirty="0"/>
          </a:p>
        </p:txBody>
      </p:sp>
    </p:spTree>
    <p:extLst>
      <p:ext uri="{BB962C8B-B14F-4D97-AF65-F5344CB8AC3E}">
        <p14:creationId xmlns:p14="http://schemas.microsoft.com/office/powerpoint/2010/main" val="3493594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Halogen-based compounds</a:t>
            </a:r>
          </a:p>
          <a:p>
            <a:pPr lvl="1"/>
            <a:r>
              <a:rPr lang="en-US" dirty="0" smtClean="0"/>
              <a:t>Chlorine or iodine (bleach)</a:t>
            </a:r>
          </a:p>
          <a:p>
            <a:pPr lvl="1"/>
            <a:r>
              <a:rPr lang="en-US" dirty="0" smtClean="0"/>
              <a:t>Broad spectrum</a:t>
            </a:r>
          </a:p>
          <a:p>
            <a:pPr lvl="1"/>
            <a:r>
              <a:rPr lang="en-US" dirty="0" smtClean="0"/>
              <a:t>Avoid forming toxic gasses</a:t>
            </a:r>
          </a:p>
          <a:p>
            <a:r>
              <a:rPr lang="en-US" dirty="0"/>
              <a:t>Oxidizing/peroxide-based </a:t>
            </a:r>
            <a:r>
              <a:rPr lang="en-US" dirty="0" smtClean="0"/>
              <a:t>compounds</a:t>
            </a:r>
          </a:p>
          <a:p>
            <a:pPr lvl="1"/>
            <a:r>
              <a:rPr lang="en-US" dirty="0" smtClean="0"/>
              <a:t>Hydrogen peroxide and others</a:t>
            </a:r>
          </a:p>
          <a:p>
            <a:pPr lvl="1"/>
            <a:r>
              <a:rPr lang="en-US" dirty="0" err="1" smtClean="0"/>
              <a:t>Virkon®S</a:t>
            </a:r>
            <a:r>
              <a:rPr lang="en-US" dirty="0" smtClean="0"/>
              <a:t> (footbaths)</a:t>
            </a:r>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a:t>Chemical Disinfectants</a:t>
            </a:r>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7</a:t>
            </a:fld>
            <a:endParaRPr lang="en-US" dirty="0"/>
          </a:p>
        </p:txBody>
      </p:sp>
    </p:spTree>
    <p:extLst>
      <p:ext uri="{BB962C8B-B14F-4D97-AF65-F5344CB8AC3E}">
        <p14:creationId xmlns:p14="http://schemas.microsoft.com/office/powerpoint/2010/main" val="3493594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Phenols</a:t>
            </a:r>
          </a:p>
          <a:p>
            <a:pPr lvl="1"/>
            <a:r>
              <a:rPr lang="en-US" dirty="0" smtClean="0"/>
              <a:t>Among oldest disinfectants</a:t>
            </a:r>
          </a:p>
          <a:p>
            <a:pPr lvl="1"/>
            <a:r>
              <a:rPr lang="en-US" dirty="0" smtClean="0"/>
              <a:t>Broad spectrum (i.e., Mycobacteria)</a:t>
            </a:r>
          </a:p>
          <a:p>
            <a:r>
              <a:rPr lang="en-US" dirty="0" smtClean="0"/>
              <a:t>Quaternary ammonium compounds</a:t>
            </a:r>
          </a:p>
          <a:p>
            <a:pPr lvl="1"/>
            <a:r>
              <a:rPr lang="en-US" dirty="0" smtClean="0"/>
              <a:t>Several “generations” of products</a:t>
            </a:r>
          </a:p>
          <a:p>
            <a:pPr lvl="1"/>
            <a:r>
              <a:rPr lang="en-US" dirty="0" smtClean="0"/>
              <a:t>Vary in composition and performance</a:t>
            </a:r>
          </a:p>
          <a:p>
            <a:pPr lvl="1"/>
            <a:r>
              <a:rPr lang="en-US" dirty="0" smtClean="0"/>
              <a:t>Corrosive and irritating at higher concentrations</a:t>
            </a:r>
          </a:p>
          <a:p>
            <a:pPr lvl="2"/>
            <a:endParaRPr lang="en-US" dirty="0" smtClean="0"/>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a:t>Chemical Disinfectants</a:t>
            </a:r>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8</a:t>
            </a:fld>
            <a:endParaRPr lang="en-US" dirty="0"/>
          </a:p>
        </p:txBody>
      </p:sp>
    </p:spTree>
    <p:extLst>
      <p:ext uri="{BB962C8B-B14F-4D97-AF65-F5344CB8AC3E}">
        <p14:creationId xmlns:p14="http://schemas.microsoft.com/office/powerpoint/2010/main" val="3493594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Chemical disinfectants regulated             by the U.S. EPA</a:t>
            </a:r>
          </a:p>
          <a:p>
            <a:pPr lvl="1"/>
            <a:r>
              <a:rPr lang="en-US" dirty="0" smtClean="0"/>
              <a:t>Federal Insecticide, Fungicide, and Rodenticide Act (FIFRA)</a:t>
            </a:r>
          </a:p>
          <a:p>
            <a:pPr lvl="2"/>
            <a:r>
              <a:rPr lang="en-US" dirty="0" smtClean="0"/>
              <a:t>Chemical disinfectants                          considered “antimicrobial                         pesticides”</a:t>
            </a:r>
          </a:p>
          <a:p>
            <a:pPr lvl="2"/>
            <a:r>
              <a:rPr lang="en-US" dirty="0" smtClean="0"/>
              <a:t>Pesticides must be registered</a:t>
            </a:r>
          </a:p>
          <a:p>
            <a:pPr lvl="1"/>
            <a:r>
              <a:rPr lang="en-US" dirty="0" smtClean="0"/>
              <a:t>Novel pathogens</a:t>
            </a:r>
          </a:p>
          <a:p>
            <a:pPr lvl="2"/>
            <a:r>
              <a:rPr lang="en-US" dirty="0" smtClean="0"/>
              <a:t>FIFRA exemption possible</a:t>
            </a:r>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smtClean="0"/>
              <a:t>Disinfectant Regulation</a:t>
            </a:r>
            <a:endParaRPr lang="en-US"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7076" b="7077"/>
          <a:stretch/>
        </p:blipFill>
        <p:spPr bwMode="auto">
          <a:xfrm>
            <a:off x="6588224" y="3212976"/>
            <a:ext cx="2304256" cy="2189747"/>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9</a:t>
            </a:fld>
            <a:endParaRPr lang="en-US" dirty="0"/>
          </a:p>
        </p:txBody>
      </p:sp>
    </p:spTree>
    <p:extLst>
      <p:ext uri="{BB962C8B-B14F-4D97-AF65-F5344CB8AC3E}">
        <p14:creationId xmlns:p14="http://schemas.microsoft.com/office/powerpoint/2010/main" val="1263677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4010</TotalTime>
  <Words>2441</Words>
  <Application>Microsoft Office PowerPoint</Application>
  <PresentationFormat>On-screen Show (4:3)</PresentationFormat>
  <Paragraphs>173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FAD PReP PPT Template 2011-10</vt:lpstr>
      <vt:lpstr>Cleaning and Disinfection</vt:lpstr>
      <vt:lpstr>Classes of Chemical Disinfectants for C&amp;D Operations</vt:lpstr>
      <vt:lpstr>Chemical Disinfection</vt:lpstr>
      <vt:lpstr>Chemical Disinfectants</vt:lpstr>
      <vt:lpstr>Chemical Disinfectants</vt:lpstr>
      <vt:lpstr>Chemical Disinfectants</vt:lpstr>
      <vt:lpstr>Chemical Disinfectants</vt:lpstr>
      <vt:lpstr>Chemical Disinfectants</vt:lpstr>
      <vt:lpstr>Disinfectant Regulation</vt:lpstr>
      <vt:lpstr>Factors to Consider</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Cleaning and Disinfection: Procedures-Part 2</dc:title>
  <dc:creator>dmbailey@iastate.edu;kleedom@mail.iastate.edu</dc:creator>
  <cp:keywords>FAD PReP/NAHEMS</cp:keywords>
  <cp:lastModifiedBy>Mogan-King, Janice P [CFSPH]</cp:lastModifiedBy>
  <cp:revision>261</cp:revision>
  <cp:lastPrinted>2012-11-21T16:28:16Z</cp:lastPrinted>
  <dcterms:created xsi:type="dcterms:W3CDTF">2011-04-11T21:56:02Z</dcterms:created>
  <dcterms:modified xsi:type="dcterms:W3CDTF">2014-11-13T22:18:56Z</dcterms:modified>
  <cp:category>FAD PReP/NAHEMS</cp:category>
</cp:coreProperties>
</file>