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3" r:id="rId1"/>
  </p:sldMasterIdLst>
  <p:notesMasterIdLst>
    <p:notesMasterId r:id="rId19"/>
  </p:notesMasterIdLst>
  <p:handoutMasterIdLst>
    <p:handoutMasterId r:id="rId20"/>
  </p:handoutMasterIdLst>
  <p:sldIdLst>
    <p:sldId id="296" r:id="rId2"/>
    <p:sldId id="317" r:id="rId3"/>
    <p:sldId id="318" r:id="rId4"/>
    <p:sldId id="302" r:id="rId5"/>
    <p:sldId id="321" r:id="rId6"/>
    <p:sldId id="319" r:id="rId7"/>
    <p:sldId id="322" r:id="rId8"/>
    <p:sldId id="325" r:id="rId9"/>
    <p:sldId id="324" r:id="rId10"/>
    <p:sldId id="323" r:id="rId11"/>
    <p:sldId id="326" r:id="rId12"/>
    <p:sldId id="330" r:id="rId13"/>
    <p:sldId id="331" r:id="rId14"/>
    <p:sldId id="316" r:id="rId15"/>
    <p:sldId id="294" r:id="rId16"/>
    <p:sldId id="295" r:id="rId17"/>
    <p:sldId id="290"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77" autoAdjust="0"/>
    <p:restoredTop sz="65312" autoAdjust="0"/>
  </p:normalViewPr>
  <p:slideViewPr>
    <p:cSldViewPr>
      <p:cViewPr varScale="1">
        <p:scale>
          <a:sx n="60" d="100"/>
          <a:sy n="60" d="100"/>
        </p:scale>
        <p:origin x="1944" y="66"/>
      </p:cViewPr>
      <p:guideLst>
        <p:guide orient="horz" pos="2160"/>
        <p:guide pos="2880"/>
      </p:guideLst>
    </p:cSldViewPr>
  </p:slideViewPr>
  <p:notesTextViewPr>
    <p:cViewPr>
      <p:scale>
        <a:sx n="1" d="1"/>
        <a:sy n="1" d="1"/>
      </p:scale>
      <p:origin x="0" y="0"/>
    </p:cViewPr>
  </p:notesTextViewPr>
  <p:sorterViewPr>
    <p:cViewPr>
      <p:scale>
        <a:sx n="90" d="100"/>
        <a:sy n="90" d="100"/>
      </p:scale>
      <p:origin x="0" y="0"/>
    </p:cViewPr>
  </p:sorterViewPr>
  <p:notesViewPr>
    <p:cSldViewPr>
      <p:cViewPr varScale="1">
        <p:scale>
          <a:sx n="90" d="100"/>
          <a:sy n="90" d="100"/>
        </p:scale>
        <p:origin x="-846" y="-102"/>
      </p:cViewPr>
      <p:guideLst>
        <p:guide orient="horz" pos="2928"/>
        <p:guide pos="220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649"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134" y="1"/>
            <a:ext cx="3038648" cy="466725"/>
          </a:xfrm>
          <a:prstGeom prst="rect">
            <a:avLst/>
          </a:prstGeom>
        </p:spPr>
        <p:txBody>
          <a:bodyPr vert="horz" lIns="91440" tIns="45720" rIns="91440" bIns="45720" rtlCol="0"/>
          <a:lstStyle>
            <a:lvl1pPr algn="r">
              <a:defRPr sz="1200"/>
            </a:lvl1pPr>
          </a:lstStyle>
          <a:p>
            <a:fld id="{49A95D37-0A35-4DBA-A6C5-DFDEB6DDE019}" type="datetimeFigureOut">
              <a:rPr lang="en-US" smtClean="0"/>
              <a:t>12/5/2016</a:t>
            </a:fld>
            <a:endParaRPr lang="en-US"/>
          </a:p>
        </p:txBody>
      </p:sp>
      <p:sp>
        <p:nvSpPr>
          <p:cNvPr id="4" name="Footer Placeholder 3"/>
          <p:cNvSpPr>
            <a:spLocks noGrp="1"/>
          </p:cNvSpPr>
          <p:nvPr>
            <p:ph type="ftr" sz="quarter" idx="2"/>
          </p:nvPr>
        </p:nvSpPr>
        <p:spPr>
          <a:xfrm>
            <a:off x="0" y="8829676"/>
            <a:ext cx="3038649"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134" y="8829676"/>
            <a:ext cx="3038648" cy="466725"/>
          </a:xfrm>
          <a:prstGeom prst="rect">
            <a:avLst/>
          </a:prstGeom>
        </p:spPr>
        <p:txBody>
          <a:bodyPr vert="horz" lIns="91440" tIns="45720" rIns="91440" bIns="45720" rtlCol="0" anchor="b"/>
          <a:lstStyle>
            <a:lvl1pPr algn="r">
              <a:defRPr sz="1200"/>
            </a:lvl1pPr>
          </a:lstStyle>
          <a:p>
            <a:fld id="{A5A29CF5-D179-48BA-927B-50624F85D82C}" type="slidenum">
              <a:rPr lang="en-US" smtClean="0"/>
              <a:t>‹#›</a:t>
            </a:fld>
            <a:endParaRPr lang="en-US"/>
          </a:p>
        </p:txBody>
      </p:sp>
    </p:spTree>
    <p:extLst>
      <p:ext uri="{BB962C8B-B14F-4D97-AF65-F5344CB8AC3E}">
        <p14:creationId xmlns:p14="http://schemas.microsoft.com/office/powerpoint/2010/main" val="38601426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2446" tIns="46223" rIns="92446" bIns="46223" rtlCol="0"/>
          <a:lstStyle>
            <a:lvl1pPr algn="r">
              <a:defRPr sz="1200"/>
            </a:lvl1pPr>
          </a:lstStyle>
          <a:p>
            <a:fld id="{98D5FB7B-C5E3-40B7-AC3C-302566840252}" type="datetimeFigureOut">
              <a:rPr lang="en-US" smtClean="0"/>
              <a:t>12/5/2016</a:t>
            </a:fld>
            <a:endParaRPr lang="en-US"/>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446" tIns="46223" rIns="92446" bIns="46223" rtlCol="0" anchor="b"/>
          <a:lstStyle>
            <a:lvl1pPr algn="r">
              <a:defRPr sz="1200"/>
            </a:lvl1pPr>
          </a:lstStyle>
          <a:p>
            <a:fld id="{B059E382-4677-4E09-BDB8-E1004D9736AE}" type="slidenum">
              <a:rPr lang="en-US" smtClean="0"/>
              <a:t>‹#›</a:t>
            </a:fld>
            <a:endParaRPr lang="en-US"/>
          </a:p>
        </p:txBody>
      </p:sp>
    </p:spTree>
    <p:extLst>
      <p:ext uri="{BB962C8B-B14F-4D97-AF65-F5344CB8AC3E}">
        <p14:creationId xmlns:p14="http://schemas.microsoft.com/office/powerpoint/2010/main" val="3286251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1005996">
              <a:defRPr/>
            </a:pPr>
            <a:r>
              <a:rPr lang="en-US" dirty="0" smtClean="0">
                <a:latin typeface="+mn-lt"/>
                <a:ea typeface="ＭＳ Ｐゴシック" charset="-128"/>
                <a:cs typeface="ＭＳ Ｐゴシック" charset="-128"/>
              </a:rPr>
              <a:t>Biosecurity is a cornerstone of livestock production systems (including poultry production) to maintain food safety and security, protect the environment, and facilitate continuity of business by protecting animals and animal products. In addition to the daily protocols to protect the health of livestock populations, biosecurity is crucial in containing disease in a foreign animal disease (FAD) outbreak. Should the FAD also be zoonotic, biosecurity is necessary to protect public health. Understanding the risks of disease transmission and the necessary preventive procedures will be essential during the response. [This information was derived from the </a:t>
            </a:r>
            <a:r>
              <a:rPr lang="en-US" i="1" dirty="0" smtClean="0">
                <a:latin typeface="+mn-lt"/>
                <a:ea typeface="ＭＳ Ｐゴシック" charset="-128"/>
                <a:cs typeface="ＭＳ Ｐゴシック" charset="-128"/>
              </a:rPr>
              <a:t>Foreign Animal Disease Preparedness and Response (FAD </a:t>
            </a:r>
            <a:r>
              <a:rPr lang="en-US" i="1" dirty="0" err="1" smtClean="0">
                <a:latin typeface="+mn-lt"/>
                <a:ea typeface="ＭＳ Ｐゴシック" charset="-128"/>
                <a:cs typeface="ＭＳ Ｐゴシック" charset="-128"/>
              </a:rPr>
              <a:t>PReP</a:t>
            </a:r>
            <a:r>
              <a:rPr lang="en-US" i="1" dirty="0" smtClean="0">
                <a:latin typeface="+mn-lt"/>
                <a:ea typeface="ＭＳ Ｐゴシック" charset="-128"/>
                <a:cs typeface="ＭＳ Ｐゴシック" charset="-128"/>
              </a:rPr>
              <a:t>)/National Animal Health Emergency Management System (NAHEMS) Guidelines: Biosecurity </a:t>
            </a:r>
            <a:r>
              <a:rPr lang="en-US" dirty="0" smtClean="0">
                <a:latin typeface="+mn-lt"/>
                <a:ea typeface="ＭＳ Ｐゴシック" charset="-128"/>
                <a:cs typeface="ＭＳ Ｐゴシック" charset="-128"/>
              </a:rPr>
              <a:t>(2016)].</a:t>
            </a:r>
          </a:p>
        </p:txBody>
      </p:sp>
      <p:sp>
        <p:nvSpPr>
          <p:cNvPr id="4" name="Slide Number Placeholder 3"/>
          <p:cNvSpPr>
            <a:spLocks noGrp="1"/>
          </p:cNvSpPr>
          <p:nvPr>
            <p:ph type="sldNum" sz="quarter" idx="10"/>
          </p:nvPr>
        </p:nvSpPr>
        <p:spPr/>
        <p:txBody>
          <a:bodyPr/>
          <a:lstStyle/>
          <a:p>
            <a:fld id="{B059E382-4677-4E09-BDB8-E1004D9736AE}" type="slidenum">
              <a:rPr lang="en-US" smtClean="0"/>
              <a:t>1</a:t>
            </a:fld>
            <a:endParaRPr lang="en-US"/>
          </a:p>
        </p:txBody>
      </p:sp>
    </p:spTree>
    <p:extLst>
      <p:ext uri="{BB962C8B-B14F-4D97-AF65-F5344CB8AC3E}">
        <p14:creationId xmlns:p14="http://schemas.microsoft.com/office/powerpoint/2010/main" val="3732205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this farm, the producer has defined the Line of Separation (LOS), represented as the red line, to encircle the area around the entire animal enclosure, along a fence. This is the Line that must be de</a:t>
            </a:r>
            <a:r>
              <a:rPr lang="en-US" baseline="0" dirty="0" smtClean="0"/>
              <a:t>fended against the introduction of disease. </a:t>
            </a:r>
            <a:r>
              <a:rPr lang="en-US" dirty="0" smtClean="0"/>
              <a:t>The employees caring for the poultry access the area and cross the LOS at the Employee Building at the top of the illustrated animal enclosure. Here, as much as possible, biosecurity measures prevent the transfer of pathogens by personnel into the area where poultry may be exposed.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10</a:t>
            </a:fld>
            <a:endParaRPr lang="en-US"/>
          </a:p>
        </p:txBody>
      </p:sp>
    </p:spTree>
    <p:extLst>
      <p:ext uri="{BB962C8B-B14F-4D97-AF65-F5344CB8AC3E}">
        <p14:creationId xmlns:p14="http://schemas.microsoft.com/office/powerpoint/2010/main" val="19940174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C&amp;D Station is positioned on the limited access driveway on the left near the wide LOS Access Point shown in orange. Vehicles are washed before crossing the LOS to enter the animal area. Employee parking is located outside the LOS. The pathway for mortalities, as</a:t>
            </a:r>
            <a:r>
              <a:rPr lang="en-US" baseline="0" dirty="0" smtClean="0"/>
              <a:t> identified by arrows at the right,</a:t>
            </a:r>
            <a:r>
              <a:rPr lang="en-US" dirty="0" smtClean="0"/>
              <a:t> move them to a storage location accessed by service vehicles outside the LOS. The LOS is positioned so that some feed bins are also located outside the LOS to keep feed</a:t>
            </a:r>
            <a:r>
              <a:rPr lang="en-US" baseline="0" dirty="0" smtClean="0"/>
              <a:t> delivery</a:t>
            </a:r>
            <a:r>
              <a:rPr lang="en-US" dirty="0" smtClean="0"/>
              <a:t> vehicles from crossing the LOS. There are efforts to minimize movements across the LOS, but a significant biosecurity challenge in this poultry facility is lack of control of exposure to wild birds and their fecal matter.</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11</a:t>
            </a:fld>
            <a:endParaRPr lang="en-US"/>
          </a:p>
        </p:txBody>
      </p:sp>
    </p:spTree>
    <p:extLst>
      <p:ext uri="{BB962C8B-B14F-4D97-AF65-F5344CB8AC3E}">
        <p14:creationId xmlns:p14="http://schemas.microsoft.com/office/powerpoint/2010/main" val="39790176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illustrates the same premises of free-range birds, but now it has been designated as an HPAI Infected Premises. Containment areas are described as Work Zones. The Hot Zone-Exclusion Zone (EZ) is shown as the shaded central gray area within the fence line. It also includes the mortality storage and the former parking area. The Warm Zone-Contamination Reduction Zone (CRZ) is in yellow, and Cold Zone-Support Zone (SZ) encircles and extends beyond the contaminated areas. The Decontamination (</a:t>
            </a:r>
            <a:r>
              <a:rPr lang="en-US" dirty="0" err="1" smtClean="0"/>
              <a:t>Decon</a:t>
            </a:r>
            <a:r>
              <a:rPr lang="en-US" dirty="0" smtClean="0"/>
              <a:t>) Corridor with its C&amp;D Station, represented by the hatched area at the upper left corner of the premises, serves as the point of access on or off the premises. All movements, including containers of contaminated carcasses, must move through the </a:t>
            </a:r>
            <a:r>
              <a:rPr lang="en-US" dirty="0" err="1" smtClean="0"/>
              <a:t>Decon</a:t>
            </a:r>
            <a:r>
              <a:rPr lang="en-US" dirty="0" smtClean="0"/>
              <a:t> Corridor to be cleaned and disinfected before being moved across the LOS and removed from the premises.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12</a:t>
            </a:fld>
            <a:endParaRPr lang="en-US"/>
          </a:p>
        </p:txBody>
      </p:sp>
    </p:spTree>
    <p:extLst>
      <p:ext uri="{BB962C8B-B14F-4D97-AF65-F5344CB8AC3E}">
        <p14:creationId xmlns:p14="http://schemas.microsoft.com/office/powerpoint/2010/main" val="42203644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important to note that the Line of Separation (LOS), also known as the Clean/Dirty Line and represented as the red line, separates the clean Cold Zone-Support Zone from the contaminated areas. This Line has been repositioned from its location on the uninfected premises in order to accommodate the Work Zones on the contaminated premises. The Hot Zone-Exclusion Zone encompasses the area to which the poultry had access and the highly contaminated areas. The parking area has been relocated to the Cold Zone-Support Zone, at the top of the illustration, to minimize movements across the LOS. Biosecurity measures to mitigate the escape of the virus are conducted according to Work Zone and response activities. Again, the LOS is defended to prevent the transfer of disease. Note: the widths of the zones are not necessarily to scale.</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13</a:t>
            </a:fld>
            <a:endParaRPr lang="en-US"/>
          </a:p>
        </p:txBody>
      </p:sp>
    </p:spTree>
    <p:extLst>
      <p:ext uri="{BB962C8B-B14F-4D97-AF65-F5344CB8AC3E}">
        <p14:creationId xmlns:p14="http://schemas.microsoft.com/office/powerpoint/2010/main" val="33040638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conclusion,</a:t>
            </a:r>
            <a:r>
              <a:rPr lang="en-US" baseline="0" dirty="0" smtClean="0"/>
              <a:t> biosecurity is a challenge for both bioexclusion and biocontainment. </a:t>
            </a:r>
            <a:r>
              <a:rPr lang="en-US" baseline="0" dirty="0" err="1" smtClean="0"/>
              <a:t>Biosecure</a:t>
            </a:r>
            <a:r>
              <a:rPr lang="en-US" baseline="0" dirty="0" smtClean="0"/>
              <a:t> areas are designated whether the challenge involves an uninfected or an infected premises. The Line of Separation is defended to prevent the disease pathogen from reaching healthy animals. The protocols for bioexclusion and for biocontainment are similar--to prevent the transfer of disease. Each premises needs to be evaluated individually, and the Line of Separation should be determined according to the specific situation.</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14</a:t>
            </a:fld>
            <a:endParaRPr lang="en-US"/>
          </a:p>
        </p:txBody>
      </p:sp>
    </p:spTree>
    <p:extLst>
      <p:ext uri="{BB962C8B-B14F-4D97-AF65-F5344CB8AC3E}">
        <p14:creationId xmlns:p14="http://schemas.microsoft.com/office/powerpoint/2010/main" val="1225775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More details can be obtained from the sources listed on the slide, available on the USDA website (http://www.aphis.usda.gov/fadprep) and the National Animal Health Emergency Response Corps (NAHERC) Training Site (http://naherc.sws.iastate.edu/).</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15</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solidFill>
                  <a:prstClr val="black"/>
                </a:solidFill>
              </a:rPr>
              <a:t>Test Template HANDS 2013-03</a:t>
            </a:r>
            <a:endParaRPr lang="en-US" dirty="0">
              <a:solidFill>
                <a:prstClr val="black"/>
              </a:solidFill>
            </a:endParaRPr>
          </a:p>
        </p:txBody>
      </p:sp>
    </p:spTree>
    <p:extLst>
      <p:ext uri="{BB962C8B-B14F-4D97-AF65-F5344CB8AC3E}">
        <p14:creationId xmlns:p14="http://schemas.microsoft.com/office/powerpoint/2010/main" val="9846496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The print version of the Guidelines document is an excellent source for more detailed information. This slide acknowledges the authors and reviewers of the Guidelines document. It can be accessed at http://www.aphis.usda.gov/fadprep.</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16</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solidFill>
                  <a:prstClr val="black"/>
                </a:solidFill>
              </a:rPr>
              <a:t>Test Template HANDS 2011-03</a:t>
            </a:r>
            <a:endParaRPr lang="en-US" dirty="0">
              <a:solidFill>
                <a:prstClr val="black"/>
              </a:solidFill>
            </a:endParaRPr>
          </a:p>
        </p:txBody>
      </p:sp>
    </p:spTree>
    <p:extLst>
      <p:ext uri="{BB962C8B-B14F-4D97-AF65-F5344CB8AC3E}">
        <p14:creationId xmlns:p14="http://schemas.microsoft.com/office/powerpoint/2010/main" val="12077662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pPr/>
              <a:t>17</a:t>
            </a:fld>
            <a:endParaRPr lang="en-US"/>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07038">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t>MSP, CFSPH - 2010</a:t>
            </a:r>
            <a:endParaRPr lang="en-US"/>
          </a:p>
        </p:txBody>
      </p:sp>
    </p:spTree>
    <p:extLst>
      <p:ext uri="{BB962C8B-B14F-4D97-AF65-F5344CB8AC3E}">
        <p14:creationId xmlns:p14="http://schemas.microsoft.com/office/powerpoint/2010/main" val="3456258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 illustrates</a:t>
            </a:r>
            <a:r>
              <a:rPr lang="en-US" baseline="0" dirty="0" smtClean="0"/>
              <a:t> examples of </a:t>
            </a:r>
            <a:r>
              <a:rPr lang="en-US" baseline="0" dirty="0" err="1" smtClean="0"/>
              <a:t>biosecure</a:t>
            </a:r>
            <a:r>
              <a:rPr lang="en-US" baseline="0" dirty="0" smtClean="0"/>
              <a:t> areas using two types of production facilities. In the maps that follow, the </a:t>
            </a:r>
            <a:r>
              <a:rPr lang="en-US" baseline="0" dirty="0" err="1" smtClean="0"/>
              <a:t>biosecure</a:t>
            </a:r>
            <a:r>
              <a:rPr lang="en-US" baseline="0" dirty="0" smtClean="0"/>
              <a:t> areas of each facility are illustrated as an uninfected premises where biosecurity measures would focus on bioexclusion. Then the </a:t>
            </a:r>
            <a:r>
              <a:rPr lang="en-US" baseline="0" dirty="0" err="1" smtClean="0"/>
              <a:t>biosecure</a:t>
            </a:r>
            <a:r>
              <a:rPr lang="en-US" baseline="0" dirty="0" smtClean="0"/>
              <a:t> areas of the facility are illustrated as an infected premises, showing Work Zones as implemented in biocontainment. The Line of Separation–the physical or imaginary line separating clean, non-contaminated areas from dirty, contaminated areas that may serve as a source of infection - is shown in the examples as the health status of the animals change from uninfected to infected. These examples show fictional poultry production facilities, but the concepts can be applied to other types of livestock facilities as well. The important message is to defend the Line of Separation, wherever that is located, against the transfer of disease.</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a:t>
            </a:fld>
            <a:endParaRPr lang="en-US"/>
          </a:p>
        </p:txBody>
      </p:sp>
    </p:spTree>
    <p:extLst>
      <p:ext uri="{BB962C8B-B14F-4D97-AF65-F5344CB8AC3E}">
        <p14:creationId xmlns:p14="http://schemas.microsoft.com/office/powerpoint/2010/main" val="17131459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These two examples of facility layouts (site maps) are intended to provide broad guidance for creating a separation between the clean and the dirty areas of a premises based on the type and arrangement of housing, the production work paths, and the health status of the resident animals. These examples are illustrated as uninfected premises and then as infected premises, showing how the </a:t>
            </a:r>
            <a:r>
              <a:rPr lang="en-US" dirty="0" err="1" smtClean="0"/>
              <a:t>biosecure</a:t>
            </a:r>
            <a:r>
              <a:rPr lang="en-US" dirty="0" smtClean="0"/>
              <a:t> areas</a:t>
            </a:r>
            <a:r>
              <a:rPr lang="en-US" baseline="0" dirty="0" smtClean="0"/>
              <a:t> and the location of the Line of Separation </a:t>
            </a:r>
            <a:r>
              <a:rPr lang="en-US" dirty="0" smtClean="0"/>
              <a:t>change. Biosecurity protocols need to be implemented at the most strategic points.</a:t>
            </a:r>
            <a:r>
              <a:rPr lang="en-US" baseline="0" dirty="0" smtClean="0"/>
              <a:t> </a:t>
            </a:r>
            <a:r>
              <a:rPr lang="en-US" dirty="0" smtClean="0"/>
              <a:t>Implementation of these concepts can be adapted to a variety of livestock production facilities. The first example illustrates poultry raised indoors in closed, solid-wall buildings (e.g., egg production). These</a:t>
            </a:r>
            <a:r>
              <a:rPr lang="en-US" baseline="0" dirty="0" smtClean="0"/>
              <a:t> concepts may also be useful for indoor production of other species, such as for some swine facilities. </a:t>
            </a:r>
            <a:r>
              <a:rPr lang="en-US" dirty="0" smtClean="0"/>
              <a:t>The second example is for poultry raised free range in a fenced area (e.g., meat or egg production). This second example has challenges similar to other livestock production, such as a beef feedlot</a:t>
            </a:r>
            <a:r>
              <a:rPr lang="en-US" baseline="0" dirty="0" smtClean="0"/>
              <a:t> where cattle are confined, but raised outdoors.</a:t>
            </a:r>
            <a:r>
              <a:rPr lang="en-US" dirty="0" smtClean="0"/>
              <a:t> </a:t>
            </a:r>
            <a:r>
              <a:rPr lang="en-US" dirty="0" err="1" smtClean="0"/>
              <a:t>Biosecure</a:t>
            </a:r>
            <a:r>
              <a:rPr lang="en-US" dirty="0" smtClean="0"/>
              <a:t> areas can be determined</a:t>
            </a:r>
            <a:r>
              <a:rPr lang="en-US" baseline="0" dirty="0" smtClean="0"/>
              <a:t> and implemented </a:t>
            </a:r>
            <a:r>
              <a:rPr lang="en-US" dirty="0" smtClean="0"/>
              <a:t>a number</a:t>
            </a:r>
            <a:r>
              <a:rPr lang="en-US" baseline="0" dirty="0" smtClean="0"/>
              <a:t> of different ways - these are examples.</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3</a:t>
            </a:fld>
            <a:endParaRPr lang="en-US"/>
          </a:p>
        </p:txBody>
      </p:sp>
    </p:spTree>
    <p:extLst>
      <p:ext uri="{BB962C8B-B14F-4D97-AF65-F5344CB8AC3E}">
        <p14:creationId xmlns:p14="http://schemas.microsoft.com/office/powerpoint/2010/main" val="3978734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24458" rtl="0" eaLnBrk="1" fontAlgn="auto" latinLnBrk="0" hangingPunct="1">
              <a:lnSpc>
                <a:spcPct val="100000"/>
              </a:lnSpc>
              <a:spcBef>
                <a:spcPts val="0"/>
              </a:spcBef>
              <a:spcAft>
                <a:spcPts val="0"/>
              </a:spcAft>
              <a:buClrTx/>
              <a:buSzTx/>
              <a:buFontTx/>
              <a:buNone/>
              <a:tabLst/>
              <a:defRPr/>
            </a:pPr>
            <a:r>
              <a:rPr lang="en-US" dirty="0" smtClean="0">
                <a:latin typeface="+mn-lt"/>
              </a:rPr>
              <a:t>These</a:t>
            </a:r>
            <a:r>
              <a:rPr lang="en-US" baseline="0" dirty="0" smtClean="0">
                <a:latin typeface="+mn-lt"/>
              </a:rPr>
              <a:t> next slides </a:t>
            </a:r>
            <a:r>
              <a:rPr lang="en-US" dirty="0" smtClean="0">
                <a:latin typeface="+mn-lt"/>
              </a:rPr>
              <a:t>explore </a:t>
            </a:r>
            <a:r>
              <a:rPr lang="en-US" dirty="0" err="1" smtClean="0">
                <a:latin typeface="+mn-lt"/>
              </a:rPr>
              <a:t>biosecure</a:t>
            </a:r>
            <a:r>
              <a:rPr lang="en-US" dirty="0" smtClean="0">
                <a:latin typeface="+mn-lt"/>
              </a:rPr>
              <a:t> areas of an uninfected poultry production facility raising animals indoors in multiple buildings with solid sides. This illustration includes a connecting conveyer/walkway, as might be found in layer facilities. The walls of the poultry buildings serve as the Line of Separation (LOS), represented as the continuous red line. All connected buildings are treated as one </a:t>
            </a:r>
            <a:r>
              <a:rPr lang="en-US" dirty="0" err="1" smtClean="0">
                <a:latin typeface="+mn-lt"/>
              </a:rPr>
              <a:t>biosecure</a:t>
            </a:r>
            <a:r>
              <a:rPr lang="en-US" dirty="0" smtClean="0">
                <a:latin typeface="+mn-lt"/>
              </a:rPr>
              <a:t> unit.</a:t>
            </a:r>
          </a:p>
          <a:p>
            <a:pPr marL="0" marR="0" lvl="0" indent="0" algn="l" defTabSz="924458" rtl="0" eaLnBrk="1" fontAlgn="auto" latinLnBrk="0" hangingPunct="1">
              <a:lnSpc>
                <a:spcPct val="100000"/>
              </a:lnSpc>
              <a:spcBef>
                <a:spcPts val="0"/>
              </a:spcBef>
              <a:spcAft>
                <a:spcPts val="0"/>
              </a:spcAft>
              <a:buClrTx/>
              <a:buSzTx/>
              <a:buFontTx/>
              <a:buNone/>
              <a:tabLst/>
              <a:defRPr/>
            </a:pPr>
            <a:endParaRPr lang="en-US" dirty="0" smtClean="0">
              <a:latin typeface="+mn-lt"/>
            </a:endParaRPr>
          </a:p>
          <a:p>
            <a:pPr defTabSz="924458">
              <a:defRPr/>
            </a:pPr>
            <a:endParaRPr lang="en-US" dirty="0" smtClean="0">
              <a:latin typeface="+mn-lt"/>
            </a:endParaRPr>
          </a:p>
          <a:p>
            <a:pPr defTabSz="924458">
              <a:defRPr/>
            </a:pPr>
            <a:endParaRPr lang="en-US" dirty="0" smtClean="0">
              <a:latin typeface="+mn-lt"/>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6D2819-488A-4912-9879-599C763A86F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70083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an uninfected premises, the producer defines and defends the Line of Separation (LOS identified</a:t>
            </a:r>
            <a:r>
              <a:rPr lang="en-US" baseline="0" dirty="0" smtClean="0"/>
              <a:t> </a:t>
            </a:r>
            <a:r>
              <a:rPr lang="en-US" dirty="0" smtClean="0"/>
              <a:t>in red) to isolate the poultry from possible exposure to disease (bioexclusion). Stringent biosecurity measures are conducted at the controlled access points, represented as three LOS Access Points in orange, prior to entering the animal housing unit. The producer may implement a Danish Entry System at each LOS Access Point to prevent HPAI and other pathogens from crossing the LOS and exposing animals to disease. To enhance compliance with biosecurity protocols, access across the LOS into the animal buildings is limited to only three points.</a:t>
            </a:r>
          </a:p>
          <a:p>
            <a:r>
              <a:rPr lang="en-US" i="1" dirty="0" smtClean="0"/>
              <a:t>[All</a:t>
            </a:r>
            <a:r>
              <a:rPr lang="en-US" i="1" baseline="0" dirty="0" smtClean="0"/>
              <a:t> illustrations in this presentation by </a:t>
            </a:r>
            <a:r>
              <a:rPr lang="en-US" i="1" dirty="0" smtClean="0"/>
              <a:t>Sydney Heppner, Iowa State University] </a:t>
            </a:r>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5</a:t>
            </a:fld>
            <a:endParaRPr lang="en-US"/>
          </a:p>
        </p:txBody>
      </p:sp>
    </p:spTree>
    <p:extLst>
      <p:ext uri="{BB962C8B-B14F-4D97-AF65-F5344CB8AC3E}">
        <p14:creationId xmlns:p14="http://schemas.microsoft.com/office/powerpoint/2010/main" val="42500629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Depending on the facility layout, the site-specific work paths, and the type and arrangement of buildings, it may be possible for the producer to institute a Perimeter Buffer Area (PBA) as a transition area or outer control boundary, shown as the shaded blue area, prior to crossing the LOS and accessing the animal housing. Producers are encouraged to institute a cleanliness standard for entering a Perimeter Buffer Area to reduce potential environmental contamination, furthering protection</a:t>
            </a:r>
            <a:r>
              <a:rPr lang="en-US" baseline="0" dirty="0" smtClean="0"/>
              <a:t> of</a:t>
            </a:r>
            <a:r>
              <a:rPr lang="en-US" dirty="0" smtClean="0"/>
              <a:t> the healthy birds. A C&amp;D station is located at the left end of the driveway, to clean vehicles of visible organic material</a:t>
            </a:r>
            <a:r>
              <a:rPr lang="en-US" baseline="0" dirty="0" smtClean="0"/>
              <a:t> </a:t>
            </a:r>
            <a:r>
              <a:rPr lang="en-US" dirty="0" smtClean="0"/>
              <a:t>prior to passing through the PBA Access Points</a:t>
            </a:r>
            <a:r>
              <a:rPr lang="en-US" baseline="0" dirty="0" smtClean="0"/>
              <a:t> (represented as a purple line).</a:t>
            </a:r>
            <a:r>
              <a:rPr lang="en-US" dirty="0" smtClean="0"/>
              <a:t> The parking area for employees and any visitors is located outside</a:t>
            </a:r>
            <a:r>
              <a:rPr lang="en-US" baseline="0" dirty="0" smtClean="0"/>
              <a:t> the PBA. </a:t>
            </a:r>
            <a:r>
              <a:rPr lang="en-US" dirty="0" smtClean="0"/>
              <a:t>An area of manure/waste management is shown outside the Perimeter Buffer Area as a reminder to locate these areas away from animals to avoid environmental contamination from service trucks. Composting litter and/or lagoons will not necessarily be found on every poultry/livestock premises.</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6</a:t>
            </a:fld>
            <a:endParaRPr lang="en-US"/>
          </a:p>
        </p:txBody>
      </p:sp>
    </p:spTree>
    <p:extLst>
      <p:ext uri="{BB962C8B-B14F-4D97-AF65-F5344CB8AC3E}">
        <p14:creationId xmlns:p14="http://schemas.microsoft.com/office/powerpoint/2010/main" val="14472571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example illustrates the same facility of poultry raised indoors, but now it has been designated as an HPAI Infected Premises. Once the poultry on a premises are infected with HPAI, the premises is quarantined. Usually, an Infected Premises is considered contaminated and the infective risk </a:t>
            </a:r>
            <a:r>
              <a:rPr lang="en-US" smtClean="0"/>
              <a:t>applies</a:t>
            </a:r>
            <a:r>
              <a:rPr lang="en-US" baseline="0" smtClean="0"/>
              <a:t> throughout </a:t>
            </a:r>
            <a:r>
              <a:rPr lang="en-US" baseline="0" dirty="0" smtClean="0"/>
              <a:t>the</a:t>
            </a:r>
            <a:r>
              <a:rPr lang="en-US" dirty="0" smtClean="0"/>
              <a:t> whole farm or operation. Work Zones are established to restrict access, isolate the infected poultry and any areas of contamination, and prevent escape of the virus from the premises (biocontainment). Containment areas are designated as the Hot Zone-Exclusion Zone (EZ) shown as that central area</a:t>
            </a:r>
            <a:r>
              <a:rPr lang="en-US" baseline="0" dirty="0" smtClean="0"/>
              <a:t> </a:t>
            </a:r>
            <a:r>
              <a:rPr lang="en-US" dirty="0" smtClean="0"/>
              <a:t>in gray, Warm Zone-Contamination Reduction Zone (CRZ) in yellow, and Cold Zone-Support Zone (SZ) in green around and extending</a:t>
            </a:r>
            <a:r>
              <a:rPr lang="en-US" baseline="0" dirty="0" smtClean="0"/>
              <a:t> beyond </a:t>
            </a:r>
            <a:r>
              <a:rPr lang="en-US" dirty="0" smtClean="0"/>
              <a:t>the perimeter. The Decontamination (</a:t>
            </a:r>
            <a:r>
              <a:rPr lang="en-US" dirty="0" err="1" smtClean="0"/>
              <a:t>Decon</a:t>
            </a:r>
            <a:r>
              <a:rPr lang="en-US" dirty="0" smtClean="0"/>
              <a:t>) Corridor with a C&amp;D Station, represented by the hatched area at the right, serves as the point of access on or off the premises. All movements out of the Hot Zone-Exclusion Zone require decontamination.</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7</a:t>
            </a:fld>
            <a:endParaRPr lang="en-US"/>
          </a:p>
        </p:txBody>
      </p:sp>
    </p:spTree>
    <p:extLst>
      <p:ext uri="{BB962C8B-B14F-4D97-AF65-F5344CB8AC3E}">
        <p14:creationId xmlns:p14="http://schemas.microsoft.com/office/powerpoint/2010/main" val="23849880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important to note that the Line of Separation (LOS), also known as the Clean/Dirty Line and represented as the red line, now encircles the premises and separates the contaminated areas from the clean Cold Zone-Support Zone. This LOS has been repositioned from its location on the uninfected premises in order to accommodate the Work Zones on the contaminated premises. The Hot Zone-Exclusion Zone encompasses the housing of the infected poultry and the highly contaminated areas, including any areas of manure management. The parking area has been relocated to the right to the Cold Zone-Support Zone to minimize movements across the LOS. Biosecurity measures to mitigate the escape of the virus are conducted according to Work Zone and response activities. Note: the width of the zones is not necessarily to scale.</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8</a:t>
            </a:fld>
            <a:endParaRPr lang="en-US"/>
          </a:p>
        </p:txBody>
      </p:sp>
    </p:spTree>
    <p:extLst>
      <p:ext uri="{BB962C8B-B14F-4D97-AF65-F5344CB8AC3E}">
        <p14:creationId xmlns:p14="http://schemas.microsoft.com/office/powerpoint/2010/main" val="13547188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24458" rtl="0" eaLnBrk="1" fontAlgn="auto" latinLnBrk="0" hangingPunct="1">
              <a:lnSpc>
                <a:spcPct val="100000"/>
              </a:lnSpc>
              <a:spcBef>
                <a:spcPts val="0"/>
              </a:spcBef>
              <a:spcAft>
                <a:spcPts val="0"/>
              </a:spcAft>
              <a:buClrTx/>
              <a:buSzTx/>
              <a:buFontTx/>
              <a:buNone/>
              <a:tabLst/>
              <a:defRPr/>
            </a:pPr>
            <a:r>
              <a:rPr lang="en-US" dirty="0" smtClean="0">
                <a:latin typeface="+mn-lt"/>
              </a:rPr>
              <a:t>These next slides explore </a:t>
            </a:r>
            <a:r>
              <a:rPr lang="en-US" dirty="0" err="1" smtClean="0">
                <a:latin typeface="+mn-lt"/>
              </a:rPr>
              <a:t>biosecure</a:t>
            </a:r>
            <a:r>
              <a:rPr lang="en-US" dirty="0" smtClean="0">
                <a:latin typeface="+mn-lt"/>
              </a:rPr>
              <a:t> areas of an uninfected poultry production facility raising animals outdoors but confined in a fenced area. In this case, these free-range birds have access to covered </a:t>
            </a:r>
            <a:r>
              <a:rPr lang="en-US" baseline="0" dirty="0" smtClean="0">
                <a:latin typeface="+mn-lt"/>
              </a:rPr>
              <a:t>sheds and outdoor space</a:t>
            </a:r>
            <a:r>
              <a:rPr lang="en-US" dirty="0" smtClean="0">
                <a:latin typeface="+mn-lt"/>
              </a:rPr>
              <a:t>. There is no room on this premises to create a Perimeter Buffer Area as a transitional area around</a:t>
            </a:r>
            <a:r>
              <a:rPr lang="en-US" baseline="0" dirty="0" smtClean="0">
                <a:latin typeface="+mn-lt"/>
              </a:rPr>
              <a:t> the facility. </a:t>
            </a:r>
            <a:r>
              <a:rPr lang="en-US" dirty="0" smtClean="0">
                <a:latin typeface="+mn-lt"/>
              </a:rPr>
              <a:t>This situation may be compared to the biosecurity challenges of a cattle feedlot. </a:t>
            </a:r>
          </a:p>
          <a:p>
            <a:pPr marL="0" marR="0" lvl="0" indent="0" algn="l" defTabSz="924458" rtl="0" eaLnBrk="1" fontAlgn="auto" latinLnBrk="0" hangingPunct="1">
              <a:lnSpc>
                <a:spcPct val="100000"/>
              </a:lnSpc>
              <a:spcBef>
                <a:spcPts val="0"/>
              </a:spcBef>
              <a:spcAft>
                <a:spcPts val="0"/>
              </a:spcAft>
              <a:buClrTx/>
              <a:buSzTx/>
              <a:buFontTx/>
              <a:buNone/>
              <a:tabLst/>
              <a:defRPr/>
            </a:pPr>
            <a:endParaRPr lang="en-US" dirty="0" smtClean="0">
              <a:latin typeface="+mn-lt"/>
            </a:endParaRPr>
          </a:p>
          <a:p>
            <a:pPr defTabSz="924458">
              <a:defRPr/>
            </a:pPr>
            <a:endParaRPr lang="en-US" dirty="0" smtClean="0">
              <a:latin typeface="+mn-lt"/>
            </a:endParaRPr>
          </a:p>
          <a:p>
            <a:pPr defTabSz="924458">
              <a:defRPr/>
            </a:pPr>
            <a:endParaRPr lang="en-US" dirty="0" smtClean="0">
              <a:latin typeface="+mn-lt"/>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6D2819-488A-4912-9879-599C763A86F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575818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194846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Biosecure Areas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3053677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294847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7140437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Biosecure Areas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28142110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936435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8241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11" name="Footer Placeholder 5"/>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12" name="Slide Number Placeholder 6"/>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Biosecure Areas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pic>
        <p:nvPicPr>
          <p:cNvPr id="8"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pic>
        <p:nvPicPr>
          <p:cNvPr id="8" name="Picture 7"/>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683" r:id="rId10"/>
    <p:sldLayoutId id="2147483684" r:id="rId11"/>
    <p:sldLayoutId id="2147483685" r:id="rId12"/>
    <p:sldLayoutId id="2147483756" r:id="rId13"/>
    <p:sldLayoutId id="2147483757" r:id="rId14"/>
    <p:sldLayoutId id="2147483758" r:id="rId15"/>
  </p:sldLayoutIdLst>
  <p:hf sldNum="0"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naherc.sws.iastate.edu/" TargetMode="External"/><Relationship Id="rId4" Type="http://schemas.openxmlformats.org/officeDocument/2006/relationships/hyperlink" Target="http://www.aphis.usda.gov/fadprep"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Biosecurity	</a:t>
            </a:r>
            <a:endParaRPr lang="en-US" dirty="0"/>
          </a:p>
        </p:txBody>
      </p:sp>
      <p:sp>
        <p:nvSpPr>
          <p:cNvPr id="3" name="Subtitle 2"/>
          <p:cNvSpPr>
            <a:spLocks noGrp="1"/>
          </p:cNvSpPr>
          <p:nvPr>
            <p:ph type="subTitle" idx="1"/>
          </p:nvPr>
        </p:nvSpPr>
        <p:spPr>
          <a:xfrm>
            <a:off x="2590800" y="3886200"/>
            <a:ext cx="5867400" cy="1005840"/>
          </a:xfrm>
        </p:spPr>
        <p:txBody>
          <a:bodyPr>
            <a:noAutofit/>
          </a:bodyPr>
          <a:lstStyle/>
          <a:p>
            <a:r>
              <a:rPr lang="en-US" sz="3600" dirty="0" err="1" smtClean="0"/>
              <a:t>Biosecure</a:t>
            </a:r>
            <a:r>
              <a:rPr lang="en-US" sz="3600" dirty="0" smtClean="0"/>
              <a:t> Areas</a:t>
            </a:r>
          </a:p>
          <a:p>
            <a:r>
              <a:rPr lang="en-US" sz="3600" dirty="0" smtClean="0"/>
              <a:t>Uninfected and Infected</a:t>
            </a:r>
            <a:endParaRPr lang="en-US" sz="3600" dirty="0"/>
          </a:p>
        </p:txBody>
      </p:sp>
      <p:sp>
        <p:nvSpPr>
          <p:cNvPr id="10" name="TextBox 9"/>
          <p:cNvSpPr txBox="1"/>
          <p:nvPr/>
        </p:nvSpPr>
        <p:spPr>
          <a:xfrm>
            <a:off x="2590800" y="5257800"/>
            <a:ext cx="5867400" cy="646331"/>
          </a:xfrm>
          <a:prstGeom prst="rect">
            <a:avLst/>
          </a:prstGeom>
          <a:noFill/>
        </p:spPr>
        <p:txBody>
          <a:bodyPr wrap="square" rtlCol="0">
            <a:spAutoFit/>
          </a:bodyPr>
          <a:lstStyle/>
          <a:p>
            <a:pPr algn="l"/>
            <a:r>
              <a:rPr lang="en-US" sz="1800" i="1" dirty="0" smtClean="0"/>
              <a:t>Adapted from the FAD PReP/NAHEMS </a:t>
            </a:r>
            <a:br>
              <a:rPr lang="en-US" sz="1800" i="1" dirty="0" smtClean="0"/>
            </a:br>
            <a:r>
              <a:rPr lang="en-US" sz="1800" i="1" dirty="0" smtClean="0"/>
              <a:t>Guidelines: Biosecurity (2016)</a:t>
            </a:r>
            <a:endParaRPr lang="en-US" sz="1800" i="1" dirty="0"/>
          </a:p>
        </p:txBody>
      </p:sp>
    </p:spTree>
    <p:extLst>
      <p:ext uri="{BB962C8B-B14F-4D97-AF65-F5344CB8AC3E}">
        <p14:creationId xmlns:p14="http://schemas.microsoft.com/office/powerpoint/2010/main" val="581461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Uninfected – Raised Outdoors</a:t>
            </a:r>
            <a:endParaRPr lang="en-US" dirty="0"/>
          </a:p>
        </p:txBody>
      </p:sp>
      <p:pic>
        <p:nvPicPr>
          <p:cNvPr id="6" name="Content Placeholder 5"/>
          <p:cNvPicPr>
            <a:picLocks noGrp="1"/>
          </p:cNvPicPr>
          <p:nvPr>
            <p:ph idx="1"/>
          </p:nvPr>
        </p:nvPicPr>
        <p:blipFill>
          <a:blip r:embed="rId3" cstate="email">
            <a:extLst>
              <a:ext uri="{28A0092B-C50C-407E-A947-70E740481C1C}">
                <a14:useLocalDpi xmlns:a14="http://schemas.microsoft.com/office/drawing/2010/main"/>
              </a:ext>
            </a:extLst>
          </a:blip>
          <a:stretch>
            <a:fillRect/>
          </a:stretch>
        </p:blipFill>
        <p:spPr bwMode="auto">
          <a:xfrm>
            <a:off x="2133600" y="1218565"/>
            <a:ext cx="4678680" cy="5106035"/>
          </a:xfrm>
          <a:prstGeom prst="rect">
            <a:avLst/>
          </a:prstGeom>
          <a:noFill/>
          <a:ln>
            <a:noFill/>
          </a:ln>
        </p:spPr>
      </p:pic>
    </p:spTree>
    <p:extLst>
      <p:ext uri="{BB962C8B-B14F-4D97-AF65-F5344CB8AC3E}">
        <p14:creationId xmlns:p14="http://schemas.microsoft.com/office/powerpoint/2010/main" val="2244385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Uninfected – Raised Outdoors</a:t>
            </a:r>
            <a:endParaRPr lang="en-US" dirty="0"/>
          </a:p>
        </p:txBody>
      </p:sp>
      <p:pic>
        <p:nvPicPr>
          <p:cNvPr id="6" name="Content Placeholder 5"/>
          <p:cNvPicPr>
            <a:picLocks noGrp="1"/>
          </p:cNvPicPr>
          <p:nvPr>
            <p:ph idx="1"/>
          </p:nvPr>
        </p:nvPicPr>
        <p:blipFill>
          <a:blip r:embed="rId3" cstate="email">
            <a:extLst>
              <a:ext uri="{28A0092B-C50C-407E-A947-70E740481C1C}">
                <a14:useLocalDpi xmlns:a14="http://schemas.microsoft.com/office/drawing/2010/main"/>
              </a:ext>
            </a:extLst>
          </a:blip>
          <a:stretch>
            <a:fillRect/>
          </a:stretch>
        </p:blipFill>
        <p:spPr bwMode="auto">
          <a:xfrm>
            <a:off x="2133600" y="1218565"/>
            <a:ext cx="4678680" cy="5106035"/>
          </a:xfrm>
          <a:prstGeom prst="rect">
            <a:avLst/>
          </a:prstGeom>
          <a:noFill/>
          <a:ln>
            <a:noFill/>
          </a:ln>
        </p:spPr>
      </p:pic>
    </p:spTree>
    <p:extLst>
      <p:ext uri="{BB962C8B-B14F-4D97-AF65-F5344CB8AC3E}">
        <p14:creationId xmlns:p14="http://schemas.microsoft.com/office/powerpoint/2010/main" val="2036361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Infected – Raised Outdoors</a:t>
            </a:r>
          </a:p>
        </p:txBody>
      </p:sp>
      <p:pic>
        <p:nvPicPr>
          <p:cNvPr id="6" name="Content Placeholder 5" descr="H:\CFSPH\NAHEMS\NAHEMS_Print\02_Biosecurity\2016 Biosecurity SOP for revision\SOP Images\Range_Infected_160726.jpg"/>
          <p:cNvPicPr>
            <a:picLocks noGrp="1"/>
          </p:cNvPicPr>
          <p:nvPr>
            <p:ph idx="1"/>
          </p:nvPr>
        </p:nvPicPr>
        <p:blipFill>
          <a:blip r:embed="rId3" cstate="email">
            <a:extLst>
              <a:ext uri="{28A0092B-C50C-407E-A947-70E740481C1C}">
                <a14:useLocalDpi xmlns:a14="http://schemas.microsoft.com/office/drawing/2010/main"/>
              </a:ext>
            </a:extLst>
          </a:blip>
          <a:srcRect/>
          <a:stretch>
            <a:fillRect/>
          </a:stretch>
        </p:blipFill>
        <p:spPr bwMode="auto">
          <a:xfrm>
            <a:off x="2286000" y="1219200"/>
            <a:ext cx="4663440" cy="5029200"/>
          </a:xfrm>
          <a:prstGeom prst="rect">
            <a:avLst/>
          </a:prstGeom>
          <a:noFill/>
          <a:ln>
            <a:noFill/>
          </a:ln>
        </p:spPr>
      </p:pic>
    </p:spTree>
    <p:extLst>
      <p:ext uri="{BB962C8B-B14F-4D97-AF65-F5344CB8AC3E}">
        <p14:creationId xmlns:p14="http://schemas.microsoft.com/office/powerpoint/2010/main" val="23579786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Infected – Raised Outdoors</a:t>
            </a:r>
          </a:p>
        </p:txBody>
      </p:sp>
      <p:pic>
        <p:nvPicPr>
          <p:cNvPr id="6" name="Content Placeholder 5" descr="H:\CFSPH\NAHEMS\NAHEMS_Print\02_Biosecurity\2016 Biosecurity SOP for revision\SOP Images\Range_Infected_160726.jpg"/>
          <p:cNvPicPr>
            <a:picLocks noGrp="1"/>
          </p:cNvPicPr>
          <p:nvPr>
            <p:ph idx="1"/>
          </p:nvPr>
        </p:nvPicPr>
        <p:blipFill>
          <a:blip r:embed="rId3" cstate="email">
            <a:extLst>
              <a:ext uri="{28A0092B-C50C-407E-A947-70E740481C1C}">
                <a14:useLocalDpi xmlns:a14="http://schemas.microsoft.com/office/drawing/2010/main"/>
              </a:ext>
            </a:extLst>
          </a:blip>
          <a:srcRect/>
          <a:stretch>
            <a:fillRect/>
          </a:stretch>
        </p:blipFill>
        <p:spPr bwMode="auto">
          <a:xfrm>
            <a:off x="2286000" y="1219200"/>
            <a:ext cx="4663440" cy="5029200"/>
          </a:xfrm>
          <a:prstGeom prst="rect">
            <a:avLst/>
          </a:prstGeom>
          <a:noFill/>
          <a:ln>
            <a:noFill/>
          </a:ln>
        </p:spPr>
      </p:pic>
    </p:spTree>
    <p:extLst>
      <p:ext uri="{BB962C8B-B14F-4D97-AF65-F5344CB8AC3E}">
        <p14:creationId xmlns:p14="http://schemas.microsoft.com/office/powerpoint/2010/main" val="35005786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Biosecurity is challenging for both bioexclusion and biocontainment</a:t>
            </a:r>
          </a:p>
          <a:p>
            <a:r>
              <a:rPr lang="en-US" dirty="0" err="1" smtClean="0"/>
              <a:t>Biosecure</a:t>
            </a:r>
            <a:r>
              <a:rPr lang="en-US" dirty="0" smtClean="0"/>
              <a:t> areas are designated on uninfected and infected premises</a:t>
            </a:r>
          </a:p>
          <a:p>
            <a:r>
              <a:rPr lang="en-US" dirty="0" smtClean="0"/>
              <a:t>Line of Separation is defended</a:t>
            </a:r>
          </a:p>
          <a:p>
            <a:r>
              <a:rPr lang="en-US" dirty="0" smtClean="0"/>
              <a:t>Protocols are similar to prevent the transfer of disease </a:t>
            </a:r>
          </a:p>
          <a:p>
            <a:r>
              <a:rPr lang="en-US" dirty="0" smtClean="0"/>
              <a:t>Evaluate according to the specific situation</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Conclusion</a:t>
            </a:r>
            <a:endParaRPr lang="en-US" dirty="0"/>
          </a:p>
        </p:txBody>
      </p:sp>
    </p:spTree>
    <p:extLst>
      <p:ext uri="{BB962C8B-B14F-4D97-AF65-F5344CB8AC3E}">
        <p14:creationId xmlns:p14="http://schemas.microsoft.com/office/powerpoint/2010/main" val="742944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39937" name="Title 1"/>
          <p:cNvSpPr>
            <a:spLocks noGrp="1"/>
          </p:cNvSpPr>
          <p:nvPr>
            <p:ph type="title"/>
          </p:nvPr>
        </p:nvSpPr>
        <p:spPr/>
        <p:txBody>
          <a:bodyPr>
            <a:normAutofit/>
          </a:bodyPr>
          <a:lstStyle/>
          <a:p>
            <a:r>
              <a:rPr lang="en-US" dirty="0" smtClean="0"/>
              <a:t>For More Information</a:t>
            </a:r>
          </a:p>
        </p:txBody>
      </p:sp>
      <p:pic>
        <p:nvPicPr>
          <p:cNvPr id="7"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950338" y="1653747"/>
            <a:ext cx="2784950" cy="3604053"/>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ontent Placeholder 2"/>
          <p:cNvSpPr>
            <a:spLocks noGrp="1"/>
          </p:cNvSpPr>
          <p:nvPr/>
        </p:nvSpPr>
        <p:spPr>
          <a:xfrm>
            <a:off x="145662" y="1653747"/>
            <a:ext cx="5645538" cy="4876800"/>
          </a:xfrm>
          <a:prstGeom prst="rect">
            <a:avLst/>
          </a:prstGeom>
        </p:spPr>
        <p:txBody>
          <a:bodyPr vert="horz" lIns="91440" tIns="45720" rIns="91440" bIns="45720" rtlCol="0">
            <a:noAutofit/>
          </a:bodyPr>
          <a:lst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800" dirty="0" smtClean="0"/>
              <a:t>FAD PReP/NAHEMS Guidelines </a:t>
            </a:r>
            <a:br>
              <a:rPr lang="en-US" sz="2800" dirty="0" smtClean="0"/>
            </a:br>
            <a:r>
              <a:rPr lang="en-US" sz="2800" dirty="0" smtClean="0"/>
              <a:t>&amp; SOP: Biosecurity (2016)</a:t>
            </a:r>
          </a:p>
          <a:p>
            <a:pPr lvl="1"/>
            <a:r>
              <a:rPr lang="en-US" sz="2000" dirty="0" smtClean="0">
                <a:hlinkClick r:id="rId4"/>
              </a:rPr>
              <a:t>http://www.aphis.usda.gov/fadprep</a:t>
            </a:r>
            <a:endParaRPr lang="en-US" sz="2000" dirty="0" smtClean="0"/>
          </a:p>
          <a:p>
            <a:r>
              <a:rPr lang="en-US" sz="2800" dirty="0" smtClean="0"/>
              <a:t>Biosecurity web-based training module:</a:t>
            </a:r>
          </a:p>
          <a:p>
            <a:pPr lvl="1"/>
            <a:r>
              <a:rPr lang="en-US" sz="2000" dirty="0" smtClean="0">
                <a:hlinkClick r:id="rId5"/>
              </a:rPr>
              <a:t>http://naherc.sws.iastate.edu/</a:t>
            </a:r>
            <a:endParaRPr lang="en-US" sz="2000" dirty="0" smtClean="0"/>
          </a:p>
          <a:p>
            <a:pPr marL="171450" indent="-173038">
              <a:spcBef>
                <a:spcPts val="600"/>
              </a:spcBef>
              <a:tabLst>
                <a:tab pos="1149350" algn="l"/>
              </a:tabLst>
            </a:pP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Tree>
    <p:extLst>
      <p:ext uri="{BB962C8B-B14F-4D97-AF65-F5344CB8AC3E}">
        <p14:creationId xmlns:p14="http://schemas.microsoft.com/office/powerpoint/2010/main" val="34723332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334000" cy="4876800"/>
          </a:xfrm>
        </p:spPr>
        <p:txBody>
          <a:bodyPr>
            <a:noAutofit/>
          </a:bodyPr>
          <a:lstStyle/>
          <a:p>
            <a:pPr marL="0" indent="0">
              <a:buNone/>
            </a:pPr>
            <a:r>
              <a:rPr lang="en-US" sz="2400" dirty="0"/>
              <a:t>Authors (CFSPH)</a:t>
            </a:r>
          </a:p>
          <a:p>
            <a:pPr marL="171450" indent="-173038">
              <a:spcBef>
                <a:spcPts val="600"/>
              </a:spcBef>
              <a:tabLst>
                <a:tab pos="1149350" algn="l"/>
              </a:tabLst>
            </a:pPr>
            <a:r>
              <a:rPr lang="en-US" sz="2000" dirty="0"/>
              <a:t>Janice P. Mogan, </a:t>
            </a:r>
            <a:r>
              <a:rPr lang="en-US" sz="2000" dirty="0" smtClean="0"/>
              <a:t>DVM</a:t>
            </a:r>
          </a:p>
          <a:p>
            <a:pPr marL="171450" indent="-173038">
              <a:spcBef>
                <a:spcPts val="600"/>
              </a:spcBef>
              <a:tabLst>
                <a:tab pos="1149350" algn="l"/>
              </a:tabLst>
            </a:pPr>
            <a:r>
              <a:rPr lang="en-US" sz="2000" dirty="0" smtClean="0"/>
              <a:t>Heather Allen, PhD, MPA</a:t>
            </a:r>
          </a:p>
          <a:p>
            <a:pPr marL="171450" indent="-173038">
              <a:spcBef>
                <a:spcPts val="600"/>
              </a:spcBef>
              <a:tabLst>
                <a:tab pos="1149350" algn="l"/>
              </a:tabLst>
            </a:pPr>
            <a:r>
              <a:rPr lang="en-US" sz="2000" dirty="0" smtClean="0"/>
              <a:t>Kristen Bretz, MS</a:t>
            </a:r>
            <a:endParaRPr lang="en-US" sz="2000" dirty="0"/>
          </a:p>
          <a:p>
            <a:pPr marL="0" indent="0">
              <a:spcBef>
                <a:spcPts val="600"/>
              </a:spcBef>
              <a:buNone/>
              <a:tabLst>
                <a:tab pos="1149350" algn="l"/>
              </a:tabLst>
            </a:pPr>
            <a:endParaRPr lang="en-US" sz="2000" dirty="0" smtClean="0"/>
          </a:p>
          <a:p>
            <a:pPr marL="0" indent="0">
              <a:spcBef>
                <a:spcPts val="600"/>
              </a:spcBef>
              <a:buNone/>
              <a:tabLst>
                <a:tab pos="1149350" algn="l"/>
              </a:tabLst>
            </a:pPr>
            <a:r>
              <a:rPr lang="en-US" sz="2400" dirty="0" smtClean="0"/>
              <a:t>Reviewers </a:t>
            </a:r>
            <a:r>
              <a:rPr lang="en-US" sz="2400" dirty="0"/>
              <a:t>(USDA</a:t>
            </a:r>
            <a:r>
              <a:rPr lang="en-US" sz="2400" dirty="0" smtClean="0"/>
              <a:t>)</a:t>
            </a:r>
          </a:p>
          <a:p>
            <a:pPr>
              <a:spcBef>
                <a:spcPts val="600"/>
              </a:spcBef>
              <a:tabLst>
                <a:tab pos="1149350" algn="l"/>
              </a:tabLst>
            </a:pPr>
            <a:r>
              <a:rPr lang="en-US" sz="2000" dirty="0" smtClean="0"/>
              <a:t>Jonathan T. Zack, DVM</a:t>
            </a:r>
          </a:p>
          <a:p>
            <a:pPr>
              <a:spcBef>
                <a:spcPts val="600"/>
              </a:spcBef>
              <a:tabLst>
                <a:tab pos="1149350" algn="l"/>
              </a:tabLst>
            </a:pPr>
            <a:r>
              <a:rPr lang="en-US" sz="2000" dirty="0" smtClean="0"/>
              <a:t>James A. Roth, DVM</a:t>
            </a:r>
            <a:r>
              <a:rPr lang="en-US" sz="2000" dirty="0"/>
              <a:t>, PhD, </a:t>
            </a:r>
            <a:r>
              <a:rPr lang="en-US" sz="2000" dirty="0" smtClean="0"/>
              <a:t>DACVM</a:t>
            </a:r>
            <a:endParaRPr lang="en-US" sz="2000" dirty="0"/>
          </a:p>
          <a:p>
            <a:pPr marL="0" indent="0">
              <a:spcBef>
                <a:spcPts val="600"/>
              </a:spcBef>
              <a:buNone/>
              <a:tabLst>
                <a:tab pos="1149350" algn="l"/>
              </a:tabLst>
            </a:pPr>
            <a:endParaRPr lang="en-US" sz="2000" dirty="0" smtClean="0"/>
          </a:p>
          <a:p>
            <a:pPr>
              <a:spcBef>
                <a:spcPts val="600"/>
              </a:spcBef>
              <a:tabLst>
                <a:tab pos="1149350" algn="l"/>
              </a:tabLst>
            </a:pPr>
            <a:endParaRPr lang="en-US" dirty="0" smtClean="0"/>
          </a:p>
        </p:txBody>
      </p:sp>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39937" name="Title 1"/>
          <p:cNvSpPr>
            <a:spLocks noGrp="1"/>
          </p:cNvSpPr>
          <p:nvPr>
            <p:ph type="title"/>
          </p:nvPr>
        </p:nvSpPr>
        <p:spPr/>
        <p:txBody>
          <a:bodyPr>
            <a:normAutofit/>
          </a:bodyPr>
          <a:lstStyle/>
          <a:p>
            <a:r>
              <a:rPr lang="en-US" dirty="0" smtClean="0"/>
              <a:t>Guidelines Content</a:t>
            </a:r>
          </a:p>
        </p:txBody>
      </p:sp>
      <p:pic>
        <p:nvPicPr>
          <p:cNvPr id="8"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950338" y="1653747"/>
            <a:ext cx="2784950" cy="3604053"/>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94320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a:t>the </a:t>
            </a:r>
            <a:r>
              <a:rPr lang="en-US" sz="280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32500" lnSpcReduction="20000"/>
          </a:bodyPr>
          <a:lstStyle/>
          <a:p>
            <a:pPr lvl="0">
              <a:lnSpc>
                <a:spcPct val="170000"/>
              </a:lnSpc>
              <a:buClr>
                <a:srgbClr val="F47D5A"/>
              </a:buClr>
              <a:buSzPct val="100000"/>
              <a:defRPr/>
            </a:pPr>
            <a:r>
              <a:rPr kumimoji="0" lang="en-US" sz="4800" b="0" i="0" u="none" strike="noStrike" kern="1200" cap="none" spc="0" normalizeH="0" baseline="0" noProof="0" dirty="0" smtClean="0">
                <a:ln>
                  <a:noFill/>
                </a:ln>
                <a:solidFill>
                  <a:schemeClr val="tx1">
                    <a:lumMod val="85000"/>
                    <a:lumOff val="15000"/>
                  </a:schemeClr>
                </a:solidFill>
                <a:effectLst/>
                <a:uLnTx/>
                <a:uFillTx/>
                <a:latin typeface="Verdana" pitchFamily="34" charset="0"/>
              </a:rPr>
              <a:t>PPT Authors: Janice </a:t>
            </a:r>
            <a:r>
              <a:rPr lang="en-US" sz="4800" dirty="0" smtClean="0">
                <a:solidFill>
                  <a:schemeClr val="tx1">
                    <a:lumMod val="85000"/>
                    <a:lumOff val="15000"/>
                  </a:schemeClr>
                </a:solidFill>
                <a:latin typeface="Verdana" pitchFamily="34" charset="0"/>
              </a:rPr>
              <a:t>P. Mogan, DV</a:t>
            </a:r>
            <a:r>
              <a:rPr kumimoji="0" lang="en-US" sz="4800" b="0" i="0" u="none" strike="noStrike" kern="1200" cap="none" spc="0" normalizeH="0" noProof="0" dirty="0" smtClean="0">
                <a:ln>
                  <a:noFill/>
                </a:ln>
                <a:solidFill>
                  <a:schemeClr val="tx1">
                    <a:lumMod val="85000"/>
                    <a:lumOff val="15000"/>
                  </a:schemeClr>
                </a:solidFill>
                <a:effectLst/>
                <a:uLnTx/>
                <a:uFillTx/>
                <a:latin typeface="Verdana" pitchFamily="34" charset="0"/>
              </a:rPr>
              <a:t>M; Logan Kilburn</a:t>
            </a:r>
            <a:r>
              <a:rPr lang="en-US" sz="4800" dirty="0" smtClean="0">
                <a:solidFill>
                  <a:schemeClr val="tx1">
                    <a:lumMod val="85000"/>
                    <a:lumOff val="15000"/>
                  </a:schemeClr>
                </a:solidFill>
                <a:latin typeface="Verdana" pitchFamily="34" charset="0"/>
              </a:rPr>
              <a:t> </a:t>
            </a:r>
            <a:br>
              <a:rPr lang="en-US" sz="4800" dirty="0" smtClean="0">
                <a:solidFill>
                  <a:schemeClr val="tx1">
                    <a:lumMod val="85000"/>
                    <a:lumOff val="15000"/>
                  </a:schemeClr>
                </a:solidFill>
                <a:latin typeface="Verdana" pitchFamily="34" charset="0"/>
              </a:rPr>
            </a:br>
            <a:r>
              <a:rPr lang="en-US" sz="4800" dirty="0" smtClean="0">
                <a:solidFill>
                  <a:schemeClr val="tx1">
                    <a:lumMod val="85000"/>
                    <a:lumOff val="15000"/>
                  </a:schemeClr>
                </a:solidFill>
                <a:latin typeface="Verdana" pitchFamily="34" charset="0"/>
              </a:rPr>
              <a:t>Reviewer: Kristen Bretz, MS</a:t>
            </a:r>
            <a:endParaRPr kumimoji="0" lang="en-US" sz="43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a:ln>
                <a:noFill/>
              </a:ln>
              <a:solidFill>
                <a:schemeClr val="tx1">
                  <a:lumMod val="85000"/>
                  <a:lumOff val="15000"/>
                </a:schemeClr>
              </a:solidFill>
              <a:effectLst/>
              <a:uLnTx/>
              <a:uFillTx/>
              <a:latin typeface="Verdana" pitchFamily="34" charset="0"/>
              <a:ea typeface="+mn-ea"/>
              <a:cs typeface="+mn-cs"/>
            </a:endParaRPr>
          </a:p>
        </p:txBody>
      </p:sp>
    </p:spTree>
    <p:extLst>
      <p:ext uri="{BB962C8B-B14F-4D97-AF65-F5344CB8AC3E}">
        <p14:creationId xmlns:p14="http://schemas.microsoft.com/office/powerpoint/2010/main" val="195027631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953000"/>
          </a:xfrm>
        </p:spPr>
        <p:txBody>
          <a:bodyPr>
            <a:normAutofit lnSpcReduction="10000"/>
          </a:bodyPr>
          <a:lstStyle/>
          <a:p>
            <a:r>
              <a:rPr lang="en-US" dirty="0" smtClean="0"/>
              <a:t>Illustrated examples of </a:t>
            </a:r>
            <a:r>
              <a:rPr lang="en-US" dirty="0" err="1" smtClean="0"/>
              <a:t>biosecure</a:t>
            </a:r>
            <a:r>
              <a:rPr lang="en-US" dirty="0" smtClean="0"/>
              <a:t> areas </a:t>
            </a:r>
          </a:p>
          <a:p>
            <a:pPr lvl="1"/>
            <a:r>
              <a:rPr lang="en-US" dirty="0" smtClean="0"/>
              <a:t>Uninfected premises</a:t>
            </a:r>
          </a:p>
          <a:p>
            <a:pPr lvl="1"/>
            <a:r>
              <a:rPr lang="en-US" dirty="0" smtClean="0"/>
              <a:t>Infected premises</a:t>
            </a:r>
          </a:p>
          <a:p>
            <a:pPr marL="342900" lvl="1" indent="-342900">
              <a:buFont typeface="Arial" pitchFamily="34" charset="0"/>
              <a:buChar char="•"/>
            </a:pPr>
            <a:r>
              <a:rPr lang="en-US" sz="3200" dirty="0"/>
              <a:t>Line of </a:t>
            </a:r>
            <a:r>
              <a:rPr lang="en-US" sz="3200" dirty="0" smtClean="0"/>
              <a:t>Separation</a:t>
            </a:r>
          </a:p>
          <a:p>
            <a:pPr lvl="1"/>
            <a:r>
              <a:rPr lang="en-US" dirty="0"/>
              <a:t>No transfer of disease </a:t>
            </a:r>
          </a:p>
          <a:p>
            <a:pPr lvl="1"/>
            <a:r>
              <a:rPr lang="en-US" dirty="0"/>
              <a:t>Separates clean and dirty areas</a:t>
            </a:r>
          </a:p>
          <a:p>
            <a:pPr lvl="1"/>
            <a:r>
              <a:rPr lang="en-US" dirty="0"/>
              <a:t>Location </a:t>
            </a:r>
            <a:r>
              <a:rPr lang="en-US" dirty="0" smtClean="0"/>
              <a:t>based on specific situation, facility arrangement, and animal health </a:t>
            </a:r>
            <a:r>
              <a:rPr lang="en-US" dirty="0"/>
              <a:t>status </a:t>
            </a:r>
          </a:p>
          <a:p>
            <a:pPr marL="342900" lvl="1" indent="-342900">
              <a:buFont typeface="Arial" pitchFamily="34" charset="0"/>
              <a:buChar char="•"/>
            </a:pPr>
            <a:endParaRPr lang="en-US" sz="3200" dirty="0"/>
          </a:p>
          <a:p>
            <a:pPr lvl="1"/>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This Presentation</a:t>
            </a:r>
            <a:endParaRPr lang="en-US" dirty="0"/>
          </a:p>
        </p:txBody>
      </p:sp>
    </p:spTree>
    <p:extLst>
      <p:ext uri="{BB962C8B-B14F-4D97-AF65-F5344CB8AC3E}">
        <p14:creationId xmlns:p14="http://schemas.microsoft.com/office/powerpoint/2010/main" val="308942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Provide broad guidance</a:t>
            </a:r>
          </a:p>
          <a:p>
            <a:r>
              <a:rPr lang="en-US" dirty="0" smtClean="0"/>
              <a:t>Separation based on housing, work paths, and animal health status</a:t>
            </a:r>
          </a:p>
          <a:p>
            <a:r>
              <a:rPr lang="en-US" dirty="0" smtClean="0"/>
              <a:t>Protocols implemented at the most strategic points</a:t>
            </a:r>
          </a:p>
          <a:p>
            <a:r>
              <a:rPr lang="en-US" dirty="0" smtClean="0"/>
              <a:t>Indoor and outdoor production, uninfected and infected</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Two Examples</a:t>
            </a:r>
            <a:endParaRPr lang="en-US" dirty="0"/>
          </a:p>
        </p:txBody>
      </p:sp>
    </p:spTree>
    <p:extLst>
      <p:ext uri="{BB962C8B-B14F-4D97-AF65-F5344CB8AC3E}">
        <p14:creationId xmlns:p14="http://schemas.microsoft.com/office/powerpoint/2010/main" val="2137393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500" dirty="0" smtClean="0"/>
              <a:t>Poultry (Livestock) Raised Indoors</a:t>
            </a:r>
            <a:endParaRPr lang="en-US" sz="4500" dirty="0"/>
          </a:p>
        </p:txBody>
      </p:sp>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smtClean="0">
                <a:ln>
                  <a:noFill/>
                </a:ln>
                <a:solidFill>
                  <a:srgbClr val="1F497D">
                    <a:lumMod val="50000"/>
                  </a:srgbClr>
                </a:solidFill>
                <a:effectLst/>
                <a:uLnTx/>
                <a:uFillTx/>
                <a:latin typeface="Calibri"/>
                <a:ea typeface="+mn-ea"/>
                <a:cs typeface="+mn-cs"/>
              </a:rPr>
              <a:t>USDA APHIS and CFSPH</a:t>
            </a:r>
            <a:endParaRPr kumimoji="0" lang="en-US" sz="1000" b="0" i="0" u="none" strike="noStrike" kern="1200" cap="none" spc="0" normalizeH="0" baseline="0" noProof="0" dirty="0">
              <a:ln>
                <a:noFill/>
              </a:ln>
              <a:solidFill>
                <a:srgbClr val="1F497D">
                  <a:lumMod val="50000"/>
                </a:srgbClr>
              </a:solidFill>
              <a:effectLst/>
              <a:uLnTx/>
              <a:uFillTx/>
              <a:latin typeface="Calibri"/>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smtClean="0">
                <a:ln>
                  <a:noFill/>
                </a:ln>
                <a:solidFill>
                  <a:srgbClr val="1F497D">
                    <a:lumMod val="50000"/>
                  </a:srgbClr>
                </a:solidFill>
                <a:effectLst/>
                <a:uLnTx/>
                <a:uFillTx/>
                <a:latin typeface="Calibri"/>
                <a:ea typeface="+mn-ea"/>
                <a:cs typeface="+mn-cs"/>
              </a:rPr>
              <a:t>FAD PReP/NAHEMS Guidelines: Biosecurity - Biosecure Areas</a:t>
            </a:r>
            <a:endParaRPr kumimoji="0" lang="en-US" sz="1000" b="0" i="0" u="none" strike="noStrike" kern="1200" cap="none" spc="0" normalizeH="0" baseline="0" noProof="0" dirty="0">
              <a:ln>
                <a:noFill/>
              </a:ln>
              <a:solidFill>
                <a:srgbClr val="1F497D">
                  <a:lumMod val="50000"/>
                </a:srgbClr>
              </a:solidFill>
              <a:effectLst/>
              <a:uLnTx/>
              <a:uFillTx/>
              <a:latin typeface="Calibri"/>
              <a:ea typeface="+mn-ea"/>
              <a:cs typeface="+mn-cs"/>
            </a:endParaRPr>
          </a:p>
        </p:txBody>
      </p:sp>
    </p:spTree>
    <p:extLst>
      <p:ext uri="{BB962C8B-B14F-4D97-AF65-F5344CB8AC3E}">
        <p14:creationId xmlns:p14="http://schemas.microsoft.com/office/powerpoint/2010/main" val="1597141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Uninfected – Raised Indoors</a:t>
            </a:r>
            <a:endParaRPr lang="en-US" dirty="0"/>
          </a:p>
        </p:txBody>
      </p:sp>
      <p:pic>
        <p:nvPicPr>
          <p:cNvPr id="6" name="Content Placeholder 5"/>
          <p:cNvPicPr>
            <a:picLocks noGrp="1"/>
          </p:cNvPicPr>
          <p:nvPr>
            <p:ph idx="1"/>
          </p:nvPr>
        </p:nvPicPr>
        <p:blipFill>
          <a:blip r:embed="rId3" cstate="email">
            <a:extLst>
              <a:ext uri="{28A0092B-C50C-407E-A947-70E740481C1C}">
                <a14:useLocalDpi xmlns:a14="http://schemas.microsoft.com/office/drawing/2010/main"/>
              </a:ext>
            </a:extLst>
          </a:blip>
          <a:stretch>
            <a:fillRect/>
          </a:stretch>
        </p:blipFill>
        <p:spPr bwMode="auto">
          <a:xfrm>
            <a:off x="487680" y="1219199"/>
            <a:ext cx="8046720" cy="5212080"/>
          </a:xfrm>
          <a:prstGeom prst="rect">
            <a:avLst/>
          </a:prstGeom>
          <a:noFill/>
          <a:ln>
            <a:noFill/>
          </a:ln>
        </p:spPr>
      </p:pic>
    </p:spTree>
    <p:extLst>
      <p:ext uri="{BB962C8B-B14F-4D97-AF65-F5344CB8AC3E}">
        <p14:creationId xmlns:p14="http://schemas.microsoft.com/office/powerpoint/2010/main" val="484247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Uninfected – Raised Indoors</a:t>
            </a:r>
          </a:p>
        </p:txBody>
      </p:sp>
      <p:pic>
        <p:nvPicPr>
          <p:cNvPr id="6" name="Content Placeholder 5"/>
          <p:cNvPicPr>
            <a:picLocks noGrp="1"/>
          </p:cNvPicPr>
          <p:nvPr>
            <p:ph idx="1"/>
          </p:nvPr>
        </p:nvPicPr>
        <p:blipFill>
          <a:blip r:embed="rId3" cstate="email">
            <a:extLst>
              <a:ext uri="{28A0092B-C50C-407E-A947-70E740481C1C}">
                <a14:useLocalDpi xmlns:a14="http://schemas.microsoft.com/office/drawing/2010/main"/>
              </a:ext>
            </a:extLst>
          </a:blip>
          <a:stretch>
            <a:fillRect/>
          </a:stretch>
        </p:blipFill>
        <p:spPr bwMode="auto">
          <a:xfrm>
            <a:off x="487680" y="1219199"/>
            <a:ext cx="8046720" cy="5212080"/>
          </a:xfrm>
          <a:prstGeom prst="rect">
            <a:avLst/>
          </a:prstGeom>
          <a:noFill/>
          <a:ln>
            <a:noFill/>
          </a:ln>
        </p:spPr>
      </p:pic>
    </p:spTree>
    <p:extLst>
      <p:ext uri="{BB962C8B-B14F-4D97-AF65-F5344CB8AC3E}">
        <p14:creationId xmlns:p14="http://schemas.microsoft.com/office/powerpoint/2010/main" val="2782564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Infected – Raised Indoors</a:t>
            </a:r>
            <a:endParaRPr lang="en-US" dirty="0"/>
          </a:p>
        </p:txBody>
      </p:sp>
      <p:pic>
        <p:nvPicPr>
          <p:cNvPr id="6" name="Content Placeholder 5"/>
          <p:cNvPicPr>
            <a:picLocks noGrp="1"/>
          </p:cNvPicPr>
          <p:nvPr>
            <p:ph idx="1"/>
          </p:nvPr>
        </p:nvPicPr>
        <p:blipFill>
          <a:blip r:embed="rId3" cstate="email">
            <a:extLst>
              <a:ext uri="{28A0092B-C50C-407E-A947-70E740481C1C}">
                <a14:useLocalDpi xmlns:a14="http://schemas.microsoft.com/office/drawing/2010/main"/>
              </a:ext>
            </a:extLst>
          </a:blip>
          <a:stretch>
            <a:fillRect/>
          </a:stretch>
        </p:blipFill>
        <p:spPr bwMode="auto">
          <a:xfrm>
            <a:off x="533400" y="1143000"/>
            <a:ext cx="7955280" cy="5120640"/>
          </a:xfrm>
          <a:prstGeom prst="rect">
            <a:avLst/>
          </a:prstGeom>
          <a:noFill/>
          <a:ln>
            <a:noFill/>
          </a:ln>
        </p:spPr>
      </p:pic>
    </p:spTree>
    <p:extLst>
      <p:ext uri="{BB962C8B-B14F-4D97-AF65-F5344CB8AC3E}">
        <p14:creationId xmlns:p14="http://schemas.microsoft.com/office/powerpoint/2010/main" val="3092808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Infected – Raised Indoors</a:t>
            </a:r>
            <a:endParaRPr lang="en-US" dirty="0"/>
          </a:p>
        </p:txBody>
      </p:sp>
      <p:pic>
        <p:nvPicPr>
          <p:cNvPr id="6" name="Content Placeholder 5"/>
          <p:cNvPicPr>
            <a:picLocks noGrp="1"/>
          </p:cNvPicPr>
          <p:nvPr>
            <p:ph idx="1"/>
          </p:nvPr>
        </p:nvPicPr>
        <p:blipFill>
          <a:blip r:embed="rId3" cstate="email">
            <a:extLst>
              <a:ext uri="{28A0092B-C50C-407E-A947-70E740481C1C}">
                <a14:useLocalDpi xmlns:a14="http://schemas.microsoft.com/office/drawing/2010/main"/>
              </a:ext>
            </a:extLst>
          </a:blip>
          <a:stretch>
            <a:fillRect/>
          </a:stretch>
        </p:blipFill>
        <p:spPr bwMode="auto">
          <a:xfrm>
            <a:off x="533400" y="1143000"/>
            <a:ext cx="7955280" cy="5120640"/>
          </a:xfrm>
          <a:prstGeom prst="rect">
            <a:avLst/>
          </a:prstGeom>
          <a:noFill/>
          <a:ln>
            <a:noFill/>
          </a:ln>
        </p:spPr>
      </p:pic>
    </p:spTree>
    <p:extLst>
      <p:ext uri="{BB962C8B-B14F-4D97-AF65-F5344CB8AC3E}">
        <p14:creationId xmlns:p14="http://schemas.microsoft.com/office/powerpoint/2010/main" val="2288630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500" dirty="0" smtClean="0"/>
              <a:t>Poultry (Livestock) Raised Outdoors</a:t>
            </a:r>
            <a:endParaRPr lang="en-US" sz="4500" dirty="0"/>
          </a:p>
        </p:txBody>
      </p:sp>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smtClean="0">
                <a:ln>
                  <a:noFill/>
                </a:ln>
                <a:solidFill>
                  <a:srgbClr val="1F497D">
                    <a:lumMod val="50000"/>
                  </a:srgbClr>
                </a:solidFill>
                <a:effectLst/>
                <a:uLnTx/>
                <a:uFillTx/>
                <a:latin typeface="Calibri"/>
                <a:ea typeface="+mn-ea"/>
                <a:cs typeface="+mn-cs"/>
              </a:rPr>
              <a:t>USDA APHIS and CFSPH</a:t>
            </a:r>
            <a:endParaRPr kumimoji="0" lang="en-US" sz="1000" b="0" i="0" u="none" strike="noStrike" kern="1200" cap="none" spc="0" normalizeH="0" baseline="0" noProof="0" dirty="0">
              <a:ln>
                <a:noFill/>
              </a:ln>
              <a:solidFill>
                <a:srgbClr val="1F497D">
                  <a:lumMod val="50000"/>
                </a:srgbClr>
              </a:solidFill>
              <a:effectLst/>
              <a:uLnTx/>
              <a:uFillTx/>
              <a:latin typeface="Calibri"/>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smtClean="0">
                <a:ln>
                  <a:noFill/>
                </a:ln>
                <a:solidFill>
                  <a:srgbClr val="1F497D">
                    <a:lumMod val="50000"/>
                  </a:srgbClr>
                </a:solidFill>
                <a:effectLst/>
                <a:uLnTx/>
                <a:uFillTx/>
                <a:latin typeface="Calibri"/>
                <a:ea typeface="+mn-ea"/>
                <a:cs typeface="+mn-cs"/>
              </a:rPr>
              <a:t>FAD PReP/NAHEMS Guidelines: Biosecurity - Biosecure Areas</a:t>
            </a:r>
            <a:endParaRPr kumimoji="0" lang="en-US" sz="1000" b="0" i="0" u="none" strike="noStrike" kern="1200" cap="none" spc="0" normalizeH="0" baseline="0" noProof="0" dirty="0">
              <a:ln>
                <a:noFill/>
              </a:ln>
              <a:solidFill>
                <a:srgbClr val="1F497D">
                  <a:lumMod val="50000"/>
                </a:srgbClr>
              </a:solidFill>
              <a:effectLst/>
              <a:uLnTx/>
              <a:uFillTx/>
              <a:latin typeface="Calibri"/>
              <a:ea typeface="+mn-ea"/>
              <a:cs typeface="+mn-cs"/>
            </a:endParaRPr>
          </a:p>
        </p:txBody>
      </p:sp>
    </p:spTree>
    <p:extLst>
      <p:ext uri="{BB962C8B-B14F-4D97-AF65-F5344CB8AC3E}">
        <p14:creationId xmlns:p14="http://schemas.microsoft.com/office/powerpoint/2010/main" val="1295348416"/>
      </p:ext>
    </p:extLst>
  </p:cSld>
  <p:clrMapOvr>
    <a:masterClrMapping/>
  </p:clrMapOvr>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FAD_PReP_NAHEMS_PPT_2013-11 LogoFix</Template>
  <TotalTime>4245</TotalTime>
  <Words>2462</Words>
  <Application>Microsoft Office PowerPoint</Application>
  <PresentationFormat>On-screen Show (4:3)</PresentationFormat>
  <Paragraphs>121</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ＭＳ Ｐゴシック</vt:lpstr>
      <vt:lpstr>Arial</vt:lpstr>
      <vt:lpstr>Calibri</vt:lpstr>
      <vt:lpstr>Verdana</vt:lpstr>
      <vt:lpstr>FAD PReP PPT Template 2011-10</vt:lpstr>
      <vt:lpstr>Biosecurity </vt:lpstr>
      <vt:lpstr>This Presentation</vt:lpstr>
      <vt:lpstr>Two Examples</vt:lpstr>
      <vt:lpstr>Poultry (Livestock) Raised Indoors</vt:lpstr>
      <vt:lpstr>Uninfected – Raised Indoors</vt:lpstr>
      <vt:lpstr>Uninfected – Raised Indoors</vt:lpstr>
      <vt:lpstr>Infected – Raised Indoors</vt:lpstr>
      <vt:lpstr>Infected – Raised Indoors</vt:lpstr>
      <vt:lpstr>Poultry (Livestock) Raised Outdoors</vt:lpstr>
      <vt:lpstr>Uninfected – Raised Outdoors</vt:lpstr>
      <vt:lpstr>Uninfected – Raised Outdoors</vt:lpstr>
      <vt:lpstr>Infected – Raised Outdoors</vt:lpstr>
      <vt:lpstr>Infected – Raised Outdoors</vt:lpstr>
      <vt:lpstr>Conclusion</vt:lpstr>
      <vt:lpstr>For More Information</vt:lpstr>
      <vt:lpstr>Guidelines Content</vt:lpstr>
      <vt:lpstr>Acknowledgments</vt:lpstr>
    </vt:vector>
  </TitlesOfParts>
  <Company>Center for Food Security and Public Health, Iowa State University, and USDA APHIS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Biosecurity: Overview</dc:title>
  <dc:creator>dmbailey@iastate.edu;kleedom@mail.iastate.edu</dc:creator>
  <cp:keywords>FAD PReP/NAHEMS</cp:keywords>
  <cp:lastModifiedBy>Mogan-King, Janice P [CFSPH]</cp:lastModifiedBy>
  <cp:revision>267</cp:revision>
  <cp:lastPrinted>2016-11-03T15:53:46Z</cp:lastPrinted>
  <dcterms:created xsi:type="dcterms:W3CDTF">2011-05-05T15:37:03Z</dcterms:created>
  <dcterms:modified xsi:type="dcterms:W3CDTF">2016-12-05T18:41:29Z</dcterms:modified>
  <cp:category>FAD PReP/NAHEMS</cp:category>
</cp:coreProperties>
</file>