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73" r:id="rId1"/>
  </p:sldMasterIdLst>
  <p:notesMasterIdLst>
    <p:notesMasterId r:id="rId30"/>
  </p:notesMasterIdLst>
  <p:sldIdLst>
    <p:sldId id="296" r:id="rId2"/>
    <p:sldId id="305" r:id="rId3"/>
    <p:sldId id="326" r:id="rId4"/>
    <p:sldId id="329" r:id="rId5"/>
    <p:sldId id="330" r:id="rId6"/>
    <p:sldId id="306" r:id="rId7"/>
    <p:sldId id="307" r:id="rId8"/>
    <p:sldId id="308" r:id="rId9"/>
    <p:sldId id="309" r:id="rId10"/>
    <p:sldId id="314" r:id="rId11"/>
    <p:sldId id="313" r:id="rId12"/>
    <p:sldId id="325" r:id="rId13"/>
    <p:sldId id="315" r:id="rId14"/>
    <p:sldId id="316" r:id="rId15"/>
    <p:sldId id="327" r:id="rId16"/>
    <p:sldId id="328" r:id="rId17"/>
    <p:sldId id="317" r:id="rId18"/>
    <p:sldId id="332" r:id="rId19"/>
    <p:sldId id="318" r:id="rId20"/>
    <p:sldId id="335" r:id="rId21"/>
    <p:sldId id="319" r:id="rId22"/>
    <p:sldId id="320" r:id="rId23"/>
    <p:sldId id="333" r:id="rId24"/>
    <p:sldId id="334" r:id="rId25"/>
    <p:sldId id="336" r:id="rId26"/>
    <p:sldId id="302" r:id="rId27"/>
    <p:sldId id="303" r:id="rId28"/>
    <p:sldId id="304" r:id="rId29"/>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167">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etz, Kristen A - APHIS" initials="BKA-A" lastIdx="1" clrIdx="0">
    <p:extLst>
      <p:ext uri="{19B8F6BF-5375-455C-9EA6-DF929625EA0E}">
        <p15:presenceInfo xmlns:p15="http://schemas.microsoft.com/office/powerpoint/2012/main" userId="S-1-5-21-2443529608-3098792306-3041422421-4169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37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153" autoAdjust="0"/>
    <p:restoredTop sz="75763" autoAdjust="0"/>
  </p:normalViewPr>
  <p:slideViewPr>
    <p:cSldViewPr>
      <p:cViewPr varScale="1">
        <p:scale>
          <a:sx n="70" d="100"/>
          <a:sy n="70" d="100"/>
        </p:scale>
        <p:origin x="1374" y="60"/>
      </p:cViewPr>
      <p:guideLst>
        <p:guide orient="horz" pos="216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p:cViewPr varScale="1">
        <p:scale>
          <a:sx n="90" d="100"/>
          <a:sy n="90" d="100"/>
        </p:scale>
        <p:origin x="-846" y="-102"/>
      </p:cViewPr>
      <p:guideLst>
        <p:guide orient="horz" pos="2928"/>
        <p:guide pos="2167"/>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898102" y="0"/>
            <a:ext cx="2982119" cy="464820"/>
          </a:xfrm>
          <a:prstGeom prst="rect">
            <a:avLst/>
          </a:prstGeom>
        </p:spPr>
        <p:txBody>
          <a:bodyPr vert="horz" lIns="92446" tIns="46223" rIns="92446" bIns="46223" rtlCol="0"/>
          <a:lstStyle>
            <a:lvl1pPr algn="r">
              <a:defRPr sz="1200"/>
            </a:lvl1pPr>
          </a:lstStyle>
          <a:p>
            <a:fld id="{98D5FB7B-C5E3-40B7-AC3C-302566840252}" type="datetimeFigureOut">
              <a:rPr lang="en-US" smtClean="0"/>
              <a:t>12/5/2016</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2446" tIns="46223" rIns="92446" bIns="46223" rtlCol="0" anchor="b"/>
          <a:lstStyle>
            <a:lvl1pPr algn="r">
              <a:defRPr sz="1200"/>
            </a:lvl1pPr>
          </a:lstStyle>
          <a:p>
            <a:fld id="{B059E382-4677-4E09-BDB8-E1004D9736AE}" type="slidenum">
              <a:rPr lang="en-US" smtClean="0"/>
              <a:t>‹#›</a:t>
            </a:fld>
            <a:endParaRPr lang="en-US"/>
          </a:p>
        </p:txBody>
      </p:sp>
    </p:spTree>
    <p:extLst>
      <p:ext uri="{BB962C8B-B14F-4D97-AF65-F5344CB8AC3E}">
        <p14:creationId xmlns:p14="http://schemas.microsoft.com/office/powerpoint/2010/main" val="3286251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1005996">
              <a:defRPr/>
            </a:pPr>
            <a:r>
              <a:rPr lang="en-US" dirty="0" smtClean="0">
                <a:latin typeface="+mn-lt"/>
                <a:ea typeface="ＭＳ Ｐゴシック" charset="-128"/>
                <a:cs typeface="ＭＳ Ｐゴシック" charset="-128"/>
              </a:rPr>
              <a:t>Biosecurity is a cornerstone of livestock production systems (including poultry production) to maintain food safety and security, protect the environment, and facilitate continuity of business by protecting animals and animal products. In addition to the daily protocols to protect the health of livestock populations, biosecurity is crucial in containing disease in a foreign animal disease (FAD) outbreak. Should the FAD also be zoonotic, biosecurity is necessary to protect public health. </a:t>
            </a:r>
            <a:r>
              <a:rPr lang="en-US" baseline="0" dirty="0" smtClean="0">
                <a:latin typeface="+mn-lt"/>
              </a:rPr>
              <a:t>Understanding the </a:t>
            </a:r>
            <a:r>
              <a:rPr lang="en-US" dirty="0" smtClean="0">
                <a:latin typeface="+mn-lt"/>
              </a:rPr>
              <a:t>risks of disease transmission and the necessary preventive procedures will be essential during the response. </a:t>
            </a:r>
            <a:r>
              <a:rPr lang="en-US" baseline="0" dirty="0" smtClean="0">
                <a:latin typeface="+mn-lt"/>
                <a:ea typeface="ＭＳ Ｐゴシック" charset="-128"/>
                <a:cs typeface="ＭＳ Ｐゴシック" charset="-128"/>
              </a:rPr>
              <a:t>[</a:t>
            </a:r>
            <a:r>
              <a:rPr lang="en-US" dirty="0" smtClean="0">
                <a:latin typeface="+mn-lt"/>
                <a:ea typeface="ＭＳ Ｐゴシック" charset="-128"/>
                <a:cs typeface="ＭＳ Ｐゴシック" charset="-128"/>
              </a:rPr>
              <a:t>This information was derived from the </a:t>
            </a:r>
            <a:r>
              <a:rPr lang="en-US" i="1" dirty="0" smtClean="0">
                <a:latin typeface="+mn-lt"/>
                <a:ea typeface="ＭＳ Ｐゴシック" charset="-128"/>
                <a:cs typeface="ＭＳ Ｐゴシック" charset="-128"/>
              </a:rPr>
              <a:t>Foreign Animal Disease Preparedness and Response (FAD PReP)/National Animal Health Emergency Management System (NAHEMS) Guidelines: Biosecurity (2016)</a:t>
            </a:r>
            <a:r>
              <a:rPr lang="en-US" dirty="0" smtClean="0">
                <a:latin typeface="+mn-lt"/>
                <a:ea typeface="ＭＳ Ｐゴシック" charset="-128"/>
                <a:cs typeface="ＭＳ Ｐゴシック" charset="-128"/>
              </a:rPr>
              <a:t>].</a:t>
            </a:r>
            <a:endParaRPr lang="en-US" baseline="0" dirty="0" smtClean="0">
              <a:latin typeface="+mn-lt"/>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B059E382-4677-4E09-BDB8-E1004D9736AE}" type="slidenum">
              <a:rPr lang="en-US" smtClean="0"/>
              <a:t>1</a:t>
            </a:fld>
            <a:endParaRPr lang="en-US"/>
          </a:p>
        </p:txBody>
      </p:sp>
    </p:spTree>
    <p:extLst>
      <p:ext uri="{BB962C8B-B14F-4D97-AF65-F5344CB8AC3E}">
        <p14:creationId xmlns:p14="http://schemas.microsoft.com/office/powerpoint/2010/main" val="37322052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The process of developing a biosecurity plan focused on bioexclusion and/or biocontainment involves similar concepts and considerations. An assessment of the existing situation needs to be conducted, evaluating the disease agent(s) and the routes of transmission, the physical facility, and options for mitigation. To develop a biosecurity plan, consider a three step process.</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10</a:t>
            </a:fld>
            <a:endParaRPr lang="en-US"/>
          </a:p>
        </p:txBody>
      </p:sp>
    </p:spTree>
    <p:extLst>
      <p:ext uri="{BB962C8B-B14F-4D97-AF65-F5344CB8AC3E}">
        <p14:creationId xmlns:p14="http://schemas.microsoft.com/office/powerpoint/2010/main" val="11391770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Step 1</a:t>
            </a:r>
            <a:r>
              <a:rPr lang="en-US" dirty="0" smtClean="0"/>
              <a:t>: Identify and prioritize the disease agents of greatest concern. For example, disease agents will be based on species, susceptibility, age, and production stage of the animals. The risk of exposure may depend on management, type of housing, and potential contact with wild or feral animals. </a:t>
            </a:r>
          </a:p>
          <a:p>
            <a:r>
              <a:rPr lang="en-US" b="1" dirty="0" smtClean="0"/>
              <a:t>Step 2</a:t>
            </a:r>
            <a:r>
              <a:rPr lang="en-US" dirty="0" smtClean="0"/>
              <a:t>: Conduct an assessment of the facility. Identify how disease agents may be transferred from one location to another - allowing exposure of susceptible animals to contaminants from outside the facility, or allowing the pathogen to escape containment or quarantine. In this step, the critical control points are recognized, so that mitigation measures can be implemented.</a:t>
            </a:r>
          </a:p>
          <a:p>
            <a:r>
              <a:rPr lang="en-US" b="1" dirty="0" smtClean="0"/>
              <a:t>Step 3</a:t>
            </a:r>
            <a:r>
              <a:rPr lang="en-US" dirty="0" smtClean="0"/>
              <a:t>: Implement processes and procedures that eliminate, prevent, or minimize the potential impact of animal disease by preventing movement of entities that may carry disease, or that inadvertently transport the disease agent. Strategic actions need to mitigate the risk of movements of personnel, service crews, visitors, wild and feral animals, and pets/domesticated animals, as well as any vehicles, and the drivers of those vehicles. Implement steps at critical control points for the movement of equipment, manure, and animal carcasses, in addition to deliveries that may transport pathogens, either in the product being delivered (feed, bedding), or on the delivery vehicle that may be contaminated from contact with other animals or premises. </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11</a:t>
            </a:fld>
            <a:endParaRPr lang="en-US"/>
          </a:p>
        </p:txBody>
      </p:sp>
    </p:spTree>
    <p:extLst>
      <p:ext uri="{BB962C8B-B14F-4D97-AF65-F5344CB8AC3E}">
        <p14:creationId xmlns:p14="http://schemas.microsoft.com/office/powerpoint/2010/main" val="9181184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Importantly, consider the movements of the animals themselves. A closed herd with herd additions coming from offspring within the herd, managed in small groups and isolated from others, will be more protected than a large group allowed to co-mingle. All-in/all-out management with less co-mingling between groups minimizes exposure to disease. Animals that leave the premise and are allowed to return pose a risk to the animals at home. Exposure</a:t>
            </a:r>
            <a:r>
              <a:rPr lang="en-US" baseline="0" dirty="0" smtClean="0"/>
              <a:t> to disease elsewhere creates an epidemiological exposure for the herd/flock at home when these animals return. </a:t>
            </a:r>
            <a:r>
              <a:rPr lang="en-US" dirty="0" smtClean="0"/>
              <a:t>A quarantine imposed on a herd/flock prevents movements of those quarantined animals.</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12</a:t>
            </a:fld>
            <a:endParaRPr lang="en-US"/>
          </a:p>
        </p:txBody>
      </p:sp>
    </p:spTree>
    <p:extLst>
      <p:ext uri="{BB962C8B-B14F-4D97-AF65-F5344CB8AC3E}">
        <p14:creationId xmlns:p14="http://schemas.microsoft.com/office/powerpoint/2010/main" val="2023586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The scope of implementation will vary and depends on the individual livestock facility, the risk/benefit, and practicality of the measure. The types of biosecurity measures can be divided into three levels – conceptual, structural and operational. A biosecurity measure is only effective if it is practiced</a:t>
            </a:r>
            <a:r>
              <a:rPr lang="en-US" baseline="0" dirty="0" smtClean="0">
                <a:latin typeface="+mn-lt"/>
              </a:rPr>
              <a:t> </a:t>
            </a:r>
            <a:r>
              <a:rPr lang="en-US" dirty="0" smtClean="0">
                <a:latin typeface="+mn-lt"/>
              </a:rPr>
              <a:t>correctly and consistently. To emphasize, correctly and consistently are key concepts.</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13</a:t>
            </a:fld>
            <a:endParaRPr lang="en-US"/>
          </a:p>
        </p:txBody>
      </p:sp>
    </p:spTree>
    <p:extLst>
      <p:ext uri="{BB962C8B-B14F-4D97-AF65-F5344CB8AC3E}">
        <p14:creationId xmlns:p14="http://schemas.microsoft.com/office/powerpoint/2010/main" val="976664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Owners and producers are responsible for protecting their animals from disease. Ideally, day-to-day procedures should be stringent enough that in the face of a disease outbreak, no enhancements would be necessary. Practically, this may not be feasible. If biosecurity is considered an investment in the protection of livestock health, the cost of this investment is weighed by each producer against the cost of the consequences. Consequences may not only be economic but, in some cases, may include significant loss of genetics. Biosecurity protocols will be based on the species and/or mixture of species to be protected, types of diseases and the susceptibility of the animals to those diseases, the intended purpose and economic value of the animals, practicality, and facility lay-out.</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14</a:t>
            </a:fld>
            <a:endParaRPr lang="en-US"/>
          </a:p>
        </p:txBody>
      </p:sp>
    </p:spTree>
    <p:extLst>
      <p:ext uri="{BB962C8B-B14F-4D97-AF65-F5344CB8AC3E}">
        <p14:creationId xmlns:p14="http://schemas.microsoft.com/office/powerpoint/2010/main" val="3231477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increased risk of disease is associated with:</a:t>
            </a:r>
          </a:p>
          <a:p>
            <a:pPr marL="171450" indent="-171450">
              <a:buFont typeface="Arial" panose="020B0604020202020204" pitchFamily="34" charset="0"/>
              <a:buChar char="•"/>
            </a:pPr>
            <a:r>
              <a:rPr lang="en-US" dirty="0" smtClean="0"/>
              <a:t>Farm density – other production facilities within a few miles;</a:t>
            </a:r>
          </a:p>
          <a:p>
            <a:pPr marL="171450" indent="-171450">
              <a:buFont typeface="Arial" panose="020B0604020202020204" pitchFamily="34" charset="0"/>
              <a:buChar char="•"/>
            </a:pPr>
            <a:r>
              <a:rPr lang="en-US" dirty="0" smtClean="0"/>
              <a:t>Animal movement – especially if animals leave, then return to the premises;</a:t>
            </a:r>
          </a:p>
          <a:p>
            <a:pPr marL="171450" indent="-171450">
              <a:buFont typeface="Arial" panose="020B0604020202020204" pitchFamily="34" charset="0"/>
              <a:buChar char="•"/>
            </a:pPr>
            <a:r>
              <a:rPr lang="en-US" dirty="0" smtClean="0"/>
              <a:t>Traffic on and off the premises – vehicles (feed, milk, garbage, rendering) and drivers;</a:t>
            </a:r>
          </a:p>
          <a:p>
            <a:pPr marL="171450" indent="-171450">
              <a:buFont typeface="Arial" panose="020B0604020202020204" pitchFamily="34" charset="0"/>
              <a:buChar char="•"/>
            </a:pPr>
            <a:r>
              <a:rPr lang="en-US" dirty="0" smtClean="0"/>
              <a:t>Human activity – employees, service personnel, visitors;</a:t>
            </a:r>
          </a:p>
          <a:p>
            <a:pPr marL="171450" indent="-171450">
              <a:buFont typeface="Arial" panose="020B0604020202020204" pitchFamily="34" charset="0"/>
              <a:buChar char="•"/>
            </a:pPr>
            <a:r>
              <a:rPr lang="en-US" dirty="0" smtClean="0"/>
              <a:t>Equipment sharing – between facilities, or between animal groups within the facility;</a:t>
            </a:r>
          </a:p>
          <a:p>
            <a:pPr marL="171450" indent="-171450">
              <a:buFont typeface="Arial" panose="020B0604020202020204" pitchFamily="34" charset="0"/>
              <a:buChar char="•"/>
            </a:pPr>
            <a:r>
              <a:rPr lang="en-US" dirty="0" smtClean="0"/>
              <a:t>Access by wildlife – such as insects, birds, rodents, feral animals;</a:t>
            </a:r>
          </a:p>
          <a:p>
            <a:pPr marL="171450" indent="-171450">
              <a:buFont typeface="Arial" panose="020B0604020202020204" pitchFamily="34" charset="0"/>
              <a:buChar char="•"/>
            </a:pPr>
            <a:r>
              <a:rPr lang="en-US" dirty="0" smtClean="0"/>
              <a:t>Animal housing construction that is difficult to clean and disinfect; and</a:t>
            </a:r>
          </a:p>
          <a:p>
            <a:pPr marL="171450" indent="-171450">
              <a:buFont typeface="Arial" panose="020B0604020202020204" pitchFamily="34" charset="0"/>
              <a:buChar char="•"/>
            </a:pPr>
            <a:r>
              <a:rPr lang="en-US" dirty="0" smtClean="0"/>
              <a:t>Mortalities disposed near animal housing.</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15</a:t>
            </a:fld>
            <a:endParaRPr lang="en-US"/>
          </a:p>
        </p:txBody>
      </p:sp>
    </p:spTree>
    <p:extLst>
      <p:ext uri="{BB962C8B-B14F-4D97-AF65-F5344CB8AC3E}">
        <p14:creationId xmlns:p14="http://schemas.microsoft.com/office/powerpoint/2010/main" val="20236115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general, there are three levels of biosecurity:</a:t>
            </a:r>
          </a:p>
          <a:p>
            <a:r>
              <a:rPr lang="en-US" b="1" dirty="0" smtClean="0"/>
              <a:t>Conceptual biosecurity </a:t>
            </a:r>
            <a:r>
              <a:rPr lang="en-US" dirty="0" smtClean="0"/>
              <a:t>relates to the location, geospatial siting, and orientation of the facility. It also includes the scope and size of animal production units and complexes. </a:t>
            </a:r>
          </a:p>
          <a:p>
            <a:r>
              <a:rPr lang="en-US" b="1" dirty="0" smtClean="0"/>
              <a:t>Structural</a:t>
            </a:r>
            <a:r>
              <a:rPr lang="en-US" b="1" baseline="0" dirty="0" smtClean="0"/>
              <a:t> biosecurity </a:t>
            </a:r>
            <a:r>
              <a:rPr lang="en-US" baseline="0" dirty="0" smtClean="0"/>
              <a:t>refers to the capital investment that enhances the ability to prevent disease spread. It includes the physical design, construction, and maintenance of a facility which help prevent the transfer or aid in the containment of disease. </a:t>
            </a:r>
          </a:p>
          <a:p>
            <a:r>
              <a:rPr lang="en-US" b="1" baseline="0" dirty="0" smtClean="0"/>
              <a:t>Operational biosecurity </a:t>
            </a:r>
            <a:r>
              <a:rPr lang="en-US" baseline="0" dirty="0" smtClean="0"/>
              <a:t>refers to those processes and protocols, management practices, or standard operating procedures implemented to exclude or contain disease. Operational biosecurity pertains to procedures conducted on the premises, as well as the management of people, animals, supplies, equipment, vehicles, and other items related to disease control.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16</a:t>
            </a:fld>
            <a:endParaRPr lang="en-US"/>
          </a:p>
        </p:txBody>
      </p:sp>
    </p:spTree>
    <p:extLst>
      <p:ext uri="{BB962C8B-B14F-4D97-AF65-F5344CB8AC3E}">
        <p14:creationId xmlns:p14="http://schemas.microsoft.com/office/powerpoint/2010/main" val="26556083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a:t>
            </a:r>
            <a:r>
              <a:rPr lang="en-US" baseline="0" dirty="0" smtClean="0"/>
              <a:t> described previously, c</a:t>
            </a:r>
            <a:r>
              <a:rPr lang="en-US" dirty="0" smtClean="0"/>
              <a:t>onceptual biosecurity relates to the location, geospatial siting and orientation of the facility. It also includes the scope and size of animal production units and complexes. The greater the farm density, or the closer facilities are in proximity, and/or the closer facilities are to areas that attract wildlife, the higher the risk of disease introduction. As the number of animals managed as one population increases, the number of animals at risk and the consequences from one introduction of disease also increases.</a:t>
            </a:r>
          </a:p>
          <a:p>
            <a:r>
              <a:rPr lang="en-US" dirty="0" smtClean="0"/>
              <a:t>Best practices include:</a:t>
            </a:r>
          </a:p>
          <a:p>
            <a:pPr marL="171450" indent="-171450">
              <a:buFont typeface="Arial" panose="020B0604020202020204" pitchFamily="34" charset="0"/>
              <a:buChar char="•"/>
            </a:pPr>
            <a:r>
              <a:rPr lang="en-US" dirty="0" smtClean="0"/>
              <a:t>Separation/isolation with enhanced distance to neighboring livestock/livestock facilities;</a:t>
            </a:r>
          </a:p>
          <a:p>
            <a:pPr marL="171450" indent="-171450">
              <a:buFont typeface="Arial" panose="020B0604020202020204" pitchFamily="34" charset="0"/>
              <a:buChar char="•"/>
            </a:pPr>
            <a:r>
              <a:rPr lang="en-US" dirty="0" smtClean="0"/>
              <a:t>Conceptual designs to manage smaller groups of animals as </a:t>
            </a:r>
            <a:r>
              <a:rPr lang="en-US" dirty="0" err="1" smtClean="0"/>
              <a:t>biosecure</a:t>
            </a:r>
            <a:r>
              <a:rPr lang="en-US" dirty="0" smtClean="0"/>
              <a:t> units;</a:t>
            </a:r>
          </a:p>
          <a:p>
            <a:pPr marL="171450" indent="-171450">
              <a:buFont typeface="Arial" panose="020B0604020202020204" pitchFamily="34" charset="0"/>
              <a:buChar char="•"/>
            </a:pPr>
            <a:r>
              <a:rPr lang="en-US" dirty="0" smtClean="0"/>
              <a:t>Enhanced distance to wildlife areas (ponds, grassy habitats, crops that may serve as wildlife feed); and</a:t>
            </a:r>
          </a:p>
          <a:p>
            <a:pPr marL="171450" indent="-171450">
              <a:buFont typeface="Arial" panose="020B0604020202020204" pitchFamily="34" charset="0"/>
              <a:buChar char="•"/>
            </a:pPr>
            <a:r>
              <a:rPr lang="en-US" dirty="0" smtClean="0"/>
              <a:t>Isolation from roads to avoid heavy volume of traffic nearby.</a:t>
            </a:r>
          </a:p>
        </p:txBody>
      </p:sp>
      <p:sp>
        <p:nvSpPr>
          <p:cNvPr id="4" name="Slide Number Placeholder 3"/>
          <p:cNvSpPr>
            <a:spLocks noGrp="1"/>
          </p:cNvSpPr>
          <p:nvPr>
            <p:ph type="sldNum" sz="quarter" idx="10"/>
          </p:nvPr>
        </p:nvSpPr>
        <p:spPr/>
        <p:txBody>
          <a:bodyPr/>
          <a:lstStyle/>
          <a:p>
            <a:fld id="{B059E382-4677-4E09-BDB8-E1004D9736AE}" type="slidenum">
              <a:rPr lang="en-US" smtClean="0"/>
              <a:t>17</a:t>
            </a:fld>
            <a:endParaRPr lang="en-US"/>
          </a:p>
        </p:txBody>
      </p:sp>
    </p:spTree>
    <p:extLst>
      <p:ext uri="{BB962C8B-B14F-4D97-AF65-F5344CB8AC3E}">
        <p14:creationId xmlns:p14="http://schemas.microsoft.com/office/powerpoint/2010/main" val="27162175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producer’s evaluation of the facility can identify existing weaknesses or deficiencies that may elevate the risk of exposure, render the facility more vulnerable, and enhance the magnitude of consequences. These may need to be mitigated with structural and/or operational biosecurity measures. For example, it may be possible to eliminate wildlife habitat or alter the areas surrounding a facility to be less attractive to wildlife. It may be impossible to close or reroute traffic on public roads, but it may be possible to reroute traffic within the facility to avoid animal areas. Operational measures may involve to dividing a large herd into smaller isolated </a:t>
            </a:r>
            <a:r>
              <a:rPr lang="en-US" dirty="0" err="1" smtClean="0"/>
              <a:t>biosecure</a:t>
            </a:r>
            <a:r>
              <a:rPr lang="en-US" dirty="0" smtClean="0"/>
              <a:t> groups.</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18</a:t>
            </a:fld>
            <a:endParaRPr lang="en-US"/>
          </a:p>
        </p:txBody>
      </p:sp>
    </p:spTree>
    <p:extLst>
      <p:ext uri="{BB962C8B-B14F-4D97-AF65-F5344CB8AC3E}">
        <p14:creationId xmlns:p14="http://schemas.microsoft.com/office/powerpoint/2010/main" val="15060707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Again, structural biosecurity refers to the construction, physical design, and maintenance of a facility that enhances the ability to prevent disease introduction and spread. This may include a paved parking area away from animal housing,</a:t>
            </a:r>
            <a:r>
              <a:rPr lang="en-US" baseline="0" dirty="0" smtClean="0"/>
              <a:t> and fences, barriers, or gates that direct personnel and visitors to the appropriate entrance where biosecurity protocols are implemented. Locations that facilitate the cleaning and disinfection of all equipment and vehicles entering/exiting the premises, and on-site laundry so that personnel outerwear is maintained on-site, and specialized anterooms for entry into an animal building that prompts biosecurity protocols are examples of structural biosecurity measures. </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19</a:t>
            </a:fld>
            <a:endParaRPr lang="en-US"/>
          </a:p>
        </p:txBody>
      </p:sp>
    </p:spTree>
    <p:extLst>
      <p:ext uri="{BB962C8B-B14F-4D97-AF65-F5344CB8AC3E}">
        <p14:creationId xmlns:p14="http://schemas.microsoft.com/office/powerpoint/2010/main" val="3128037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latin typeface="+mn-lt"/>
              </a:rPr>
              <a:t>This presentation</a:t>
            </a:r>
            <a:r>
              <a:rPr lang="en-US" baseline="0" dirty="0" smtClean="0">
                <a:latin typeface="+mn-lt"/>
              </a:rPr>
              <a:t> </a:t>
            </a:r>
            <a:r>
              <a:rPr lang="en-US" dirty="0" smtClean="0">
                <a:latin typeface="+mn-lt"/>
              </a:rPr>
              <a:t>is intended to provide a general understanding of biosecurity concepts and biosecurity measures that can be implemented in routine production practices for domestic livestock and poultry, as well as in the face of a foreign animal disease (FAD) incident. This presentation addresses the following topics: the importance of biosecurity in livestock production management, the potential routes of exposure to disease, the three steps in developing a biosecurity plan, and an introduction to the three levels of biosecurity – conceptual,</a:t>
            </a:r>
            <a:r>
              <a:rPr lang="en-US" baseline="0" dirty="0" smtClean="0">
                <a:latin typeface="+mn-lt"/>
              </a:rPr>
              <a:t> s</a:t>
            </a:r>
            <a:r>
              <a:rPr lang="en-US" dirty="0" smtClean="0">
                <a:latin typeface="+mn-lt"/>
              </a:rPr>
              <a:t>tructural, and operational biosecurity. Additional PowerPoint presentations discussing these and other biosecurity topics are also available</a:t>
            </a:r>
            <a:r>
              <a:rPr lang="en-US" baseline="0" dirty="0" smtClean="0">
                <a:latin typeface="+mn-lt"/>
              </a:rPr>
              <a:t> in this series.</a:t>
            </a:r>
            <a:endParaRPr lang="en-US" dirty="0">
              <a:latin typeface="+mn-lt"/>
            </a:endParaRPr>
          </a:p>
        </p:txBody>
      </p:sp>
      <p:sp>
        <p:nvSpPr>
          <p:cNvPr id="4" name="Slide Number Placeholder 3"/>
          <p:cNvSpPr>
            <a:spLocks noGrp="1"/>
          </p:cNvSpPr>
          <p:nvPr>
            <p:ph type="sldNum" sz="quarter" idx="10"/>
          </p:nvPr>
        </p:nvSpPr>
        <p:spPr/>
        <p:txBody>
          <a:bodyPr/>
          <a:lstStyle/>
          <a:p>
            <a:fld id="{20664F08-BEFB-4743-9DF7-B49E8F272EE5}" type="slidenum">
              <a:rPr lang="en-US" smtClean="0"/>
              <a:pPr/>
              <a:t>2</a:t>
            </a:fld>
            <a:endParaRPr lang="en-US"/>
          </a:p>
        </p:txBody>
      </p:sp>
    </p:spTree>
    <p:extLst>
      <p:ext uri="{BB962C8B-B14F-4D97-AF65-F5344CB8AC3E}">
        <p14:creationId xmlns:p14="http://schemas.microsoft.com/office/powerpoint/2010/main" val="26249500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illustration depicts a example of a Danish Entry System, a specialized anteroom for entry into an animal building that serves to house the visible Line of Separation. With this type of anteroom, personnel enter from the left and are prompted to perform the appropriate biosecurity protocols prior to entering the animal building on the right. A bench is used as the physical Line of Separation; street clothes remain on the left, handwashing is performed, the bench/Line is crossed, and site-specific biosecurity attire is donned on the right before proceeding into the animal area. Similar procedures are followed when exiting. </a:t>
            </a:r>
            <a:r>
              <a:rPr lang="en-US" dirty="0" smtClean="0"/>
              <a:t>Producers should include enhancing structural biosecurity in their long term capital investment plans. More details about the Danish Entry System, and more examples of structural biosecurity are discussed in the </a:t>
            </a:r>
            <a:r>
              <a:rPr lang="en-US" i="1" dirty="0" smtClean="0"/>
              <a:t>FAD PReP/NAHEMS Guidelines:</a:t>
            </a:r>
            <a:r>
              <a:rPr lang="en-US" i="1" baseline="0" dirty="0" smtClean="0"/>
              <a:t> Biosecurity</a:t>
            </a:r>
            <a:r>
              <a:rPr lang="en-US" baseline="0" dirty="0" smtClean="0"/>
              <a:t>. </a:t>
            </a:r>
            <a:r>
              <a:rPr lang="en-US" i="1" dirty="0" smtClean="0"/>
              <a:t>[This example of a Danish Entry System</a:t>
            </a:r>
            <a:r>
              <a:rPr lang="en-US" i="1" baseline="0" dirty="0" smtClean="0"/>
              <a:t> is a</a:t>
            </a:r>
            <a:r>
              <a:rPr lang="en-US" i="1" dirty="0" smtClean="0"/>
              <a:t>dapted from http://www.inspection.gc.ca/animals/terrestrial-animals/biosecurity/standards-and-principles/general-producer-guide/eng/1398640321596/1398640379048?chap=9. Illustration by Sydney Heppner,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20</a:t>
            </a:fld>
            <a:endParaRPr lang="en-US"/>
          </a:p>
        </p:txBody>
      </p:sp>
    </p:spTree>
    <p:extLst>
      <p:ext uri="{BB962C8B-B14F-4D97-AF65-F5344CB8AC3E}">
        <p14:creationId xmlns:p14="http://schemas.microsoft.com/office/powerpoint/2010/main" val="19587605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Operational biosecurity refers to those processes and protocols, management practices, or standard operating procedures implemented to exclude or contain disease during movements. Operational biosecurity pertains to procedures conducted on the premises, as well as the management of people, animals, supplies, equipment, vehicles, and other items related to disease control. Procedures should be chosen based on risk assessment of the individual situation, which may involve mitigating vulnerabilities in the conceptual or structural biosecurity of the premises, as well as known disease in the area. A specific combination of measures should be chosen based on the circumstances of the site and of the operation.</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21</a:t>
            </a:fld>
            <a:endParaRPr lang="en-US"/>
          </a:p>
        </p:txBody>
      </p:sp>
    </p:spTree>
    <p:extLst>
      <p:ext uri="{BB962C8B-B14F-4D97-AF65-F5344CB8AC3E}">
        <p14:creationId xmlns:p14="http://schemas.microsoft.com/office/powerpoint/2010/main" val="24550426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Evaluation to determine the most effective operational biosecurity procedures is based on critical control points, focusing on inputs and outputs. Strategic controls are applied to prevent the transfer of a disease agent. Control points may be entrances to/exits from the clean area of the premises (movements of inputs/outputs), work pathways, or related processes where biosecurity protocols, such as cleaning and disinfection, movement controls, and employment restrictions help to mitigate disease exposure. One (or more) clearly identified levels of separation between the area considered clean (non-infected, protected) and the area considered dirty (potential source of infection) are differentiated. And as a reminder, for biosecurity purposes, the area where the non-infected animals are located is considered clean. The source of potential disease contamination is considered dirty.</a:t>
            </a:r>
          </a:p>
        </p:txBody>
      </p:sp>
      <p:sp>
        <p:nvSpPr>
          <p:cNvPr id="4" name="Slide Number Placeholder 3"/>
          <p:cNvSpPr>
            <a:spLocks noGrp="1"/>
          </p:cNvSpPr>
          <p:nvPr>
            <p:ph type="sldNum" sz="quarter" idx="10"/>
          </p:nvPr>
        </p:nvSpPr>
        <p:spPr/>
        <p:txBody>
          <a:bodyPr/>
          <a:lstStyle/>
          <a:p>
            <a:fld id="{B059E382-4677-4E09-BDB8-E1004D9736AE}" type="slidenum">
              <a:rPr lang="en-US" smtClean="0"/>
              <a:t>22</a:t>
            </a:fld>
            <a:endParaRPr lang="en-US"/>
          </a:p>
        </p:txBody>
      </p:sp>
    </p:spTree>
    <p:extLst>
      <p:ext uri="{BB962C8B-B14F-4D97-AF65-F5344CB8AC3E}">
        <p14:creationId xmlns:p14="http://schemas.microsoft.com/office/powerpoint/2010/main" val="2813901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Line of Separation distinguishing clean from dirty is established. On some operations, a Perimeter Buffer Area places additional separation between the non-contaminated and contaminated space, to reduce pathogen load in the buffer environment. Separation may be implemented at the farm or barn level, and should be visually identified on a map and physically marked for all present at the facility. A point where movements cross the Line of Separation is a critical control point and serves as a controlled access point. The image on the right is a simplified example for animals raised indoors. It illustrates a Line of Separation (red) defined by the walls of the barn, with a Perimeter Buffer Area (light green) around the animal building. Biosecurity protocols would be enforced at the entry</a:t>
            </a:r>
            <a:r>
              <a:rPr lang="en-US" baseline="0" dirty="0" smtClean="0"/>
              <a:t> (orange) </a:t>
            </a:r>
            <a:r>
              <a:rPr lang="en-US" dirty="0" smtClean="0"/>
              <a:t>for crossing the controlled access point at the Line of Separation, and prior to that, there may be sanitation protocols for entry</a:t>
            </a:r>
            <a:r>
              <a:rPr lang="en-US" baseline="0" dirty="0" smtClean="0"/>
              <a:t> into </a:t>
            </a:r>
            <a:r>
              <a:rPr lang="en-US" dirty="0" smtClean="0"/>
              <a:t>the Perimeter Buffer Area. A C&amp;D Station is positioned at the PBA Access Point</a:t>
            </a:r>
            <a:r>
              <a:rPr lang="en-US" baseline="0" dirty="0" smtClean="0"/>
              <a:t> (purple). </a:t>
            </a:r>
            <a:r>
              <a:rPr lang="en-US" i="1" dirty="0" smtClean="0"/>
              <a:t>[This image is an example of a Perimeter Buffer Area and a Line of Separation protecting one housing unit. Illustration by: Sydney Heppner, Iowa State University] </a:t>
            </a:r>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23</a:t>
            </a:fld>
            <a:endParaRPr lang="en-US"/>
          </a:p>
        </p:txBody>
      </p:sp>
    </p:spTree>
    <p:extLst>
      <p:ext uri="{BB962C8B-B14F-4D97-AF65-F5344CB8AC3E}">
        <p14:creationId xmlns:p14="http://schemas.microsoft.com/office/powerpoint/2010/main" val="42016021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a:t>
            </a:r>
            <a:r>
              <a:rPr lang="en-US" baseline="0" dirty="0" smtClean="0"/>
              <a:t>perational measures in most </a:t>
            </a:r>
            <a:r>
              <a:rPr lang="en-US" dirty="0" smtClean="0"/>
              <a:t>biosecurity plans include cleaning and disinfection, as well</a:t>
            </a:r>
            <a:r>
              <a:rPr lang="en-US" baseline="0" dirty="0" smtClean="0"/>
              <a:t> as the use of biosecurity attire or personal protective equipment to reduce the chance of fomites transferring a disease pathogen. In addition to the movement of people, equipment, and vehicles, operational measures also involve mitigating disease spread by vectors, the disposal of carcasses, the management of manure/litter, the source of water supplies, and by the delivery and storage of supplies such as feed and bedding. Operational measures can dictate how the facility is routinely cleaned and disinfected to reduce environmental contamination, and how areas are secured to prevent unauthorized access. For more details and examples of operational measures, refer to the </a:t>
            </a:r>
            <a:r>
              <a:rPr lang="en-US" i="1" baseline="0" dirty="0" smtClean="0"/>
              <a:t>FAD PReP/NAHEMS Guidelines: Biosecurity</a:t>
            </a:r>
            <a:r>
              <a:rPr lang="en-US" baseline="0" dirty="0" smtClean="0"/>
              <a:t>, and see the PowerPoint presentation in this series titled “Operational Biosecurity Measures.”</a:t>
            </a:r>
          </a:p>
          <a:p>
            <a:endParaRPr lang="en-US" baseline="0" dirty="0" smtClean="0"/>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24</a:t>
            </a:fld>
            <a:endParaRPr lang="en-US"/>
          </a:p>
        </p:txBody>
      </p:sp>
    </p:spTree>
    <p:extLst>
      <p:ext uri="{BB962C8B-B14F-4D97-AF65-F5344CB8AC3E}">
        <p14:creationId xmlns:p14="http://schemas.microsoft.com/office/powerpoint/2010/main" val="1618251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be aware that biosecurity is crucial</a:t>
            </a:r>
            <a:r>
              <a:rPr lang="en-US" baseline="0" dirty="0" smtClean="0"/>
              <a:t> to the protection of animal health–for bioexclusion or biocontainment–to prevent healthy animals from exposure to disease. Biosecurity plans need to be specific for the individual site. Consider the characteristics of the diseases that pose a risk, such as the route of possible exposure, and incorporate the three levels of biosecurity into the plan – conceptual, structural, and operational.</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25</a:t>
            </a:fld>
            <a:endParaRPr lang="en-US"/>
          </a:p>
        </p:txBody>
      </p:sp>
    </p:spTree>
    <p:extLst>
      <p:ext uri="{BB962C8B-B14F-4D97-AF65-F5344CB8AC3E}">
        <p14:creationId xmlns:p14="http://schemas.microsoft.com/office/powerpoint/2010/main" val="22989671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More details can be obtained from the sources listed on the slide, available on the USDA website (http://www.aphis.usda.gov/fadprep) and the National Animal Health Emergency Response Corps (NAHERC) Training Site (http://naherc.sws.iastate.edu/).</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26</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2013-03</a:t>
            </a:r>
            <a:endParaRPr lang="en-US" dirty="0">
              <a:solidFill>
                <a:prstClr val="black"/>
              </a:solidFill>
            </a:endParaRPr>
          </a:p>
        </p:txBody>
      </p:sp>
    </p:spTree>
    <p:extLst>
      <p:ext uri="{BB962C8B-B14F-4D97-AF65-F5344CB8AC3E}">
        <p14:creationId xmlns:p14="http://schemas.microsoft.com/office/powerpoint/2010/main" val="17046212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p:cNvSpPr>
            <a:spLocks noGrp="1" noRot="1" noChangeAspect="1"/>
          </p:cNvSpPr>
          <p:nvPr>
            <p:ph type="sldImg"/>
          </p:nvPr>
        </p:nvSpPr>
        <p:spPr bwMode="auto">
          <a:noFill/>
          <a:ln>
            <a:solidFill>
              <a:srgbClr val="000000"/>
            </a:solidFill>
            <a:miter lim="800000"/>
            <a:headEnd/>
            <a:tailEnd/>
          </a:ln>
        </p:spPr>
      </p:sp>
      <p:sp>
        <p:nvSpPr>
          <p:cNvPr id="409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n-US" dirty="0" smtClean="0">
                <a:ea typeface="ＭＳ Ｐゴシック" charset="-128"/>
                <a:cs typeface="ＭＳ Ｐゴシック" charset="-128"/>
              </a:rPr>
              <a:t>The print version of the Guidelines document is an excellent source for more detailed information. This slide acknowledges the authors and reviewers of the Guidelines document. It can be accessed at http://www.aphis.usda.gov/fadprep.</a:t>
            </a:r>
          </a:p>
        </p:txBody>
      </p:sp>
      <p:sp>
        <p:nvSpPr>
          <p:cNvPr id="6144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8130914-6BCB-49E6-B547-ED2337D30D7A}" type="slidenum">
              <a:rPr lang="en-US">
                <a:solidFill>
                  <a:prstClr val="black"/>
                </a:solidFill>
                <a:ea typeface="ＭＳ Ｐゴシック" pitchFamily="5" charset="-128"/>
                <a:cs typeface="ＭＳ Ｐゴシック" pitchFamily="5" charset="-128"/>
              </a:rPr>
              <a:pPr fontAlgn="base">
                <a:spcBef>
                  <a:spcPct val="0"/>
                </a:spcBef>
                <a:spcAft>
                  <a:spcPct val="0"/>
                </a:spcAft>
                <a:defRPr/>
              </a:pPr>
              <a:t>27</a:t>
            </a:fld>
            <a:endParaRPr lang="en-US">
              <a:solidFill>
                <a:prstClr val="black"/>
              </a:solidFill>
              <a:ea typeface="ＭＳ Ｐゴシック" pitchFamily="5" charset="-128"/>
              <a:cs typeface="ＭＳ Ｐゴシック" pitchFamily="5" charset="-128"/>
            </a:endParaRPr>
          </a:p>
        </p:txBody>
      </p:sp>
      <p:sp>
        <p:nvSpPr>
          <p:cNvPr id="2" name="Header Placeholder 1"/>
          <p:cNvSpPr>
            <a:spLocks noGrp="1"/>
          </p:cNvSpPr>
          <p:nvPr>
            <p:ph type="hdr" sz="quarter" idx="10"/>
          </p:nvPr>
        </p:nvSpPr>
        <p:spPr/>
        <p:txBody>
          <a:bodyPr/>
          <a:lstStyle/>
          <a:p>
            <a:r>
              <a:rPr lang="en-US" dirty="0" smtClean="0">
                <a:solidFill>
                  <a:prstClr val="black"/>
                </a:solidFill>
              </a:rPr>
              <a:t>Test Template HANDS 2011-03</a:t>
            </a:r>
            <a:endParaRPr lang="en-US" dirty="0">
              <a:solidFill>
                <a:prstClr val="black"/>
              </a:solidFill>
            </a:endParaRPr>
          </a:p>
        </p:txBody>
      </p:sp>
    </p:spTree>
    <p:extLst>
      <p:ext uri="{BB962C8B-B14F-4D97-AF65-F5344CB8AC3E}">
        <p14:creationId xmlns:p14="http://schemas.microsoft.com/office/powerpoint/2010/main" val="55479577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C75019-516D-422A-9311-C1B1C76B6E53}" type="slidenum">
              <a:rPr lang="en-US"/>
              <a:pPr/>
              <a:t>28</a:t>
            </a:fld>
            <a:endParaRPr lang="en-US"/>
          </a:p>
        </p:txBody>
      </p:sp>
      <p:sp>
        <p:nvSpPr>
          <p:cNvPr id="884738" name="Rectangle 2"/>
          <p:cNvSpPr>
            <a:spLocks noGrp="1" noRot="1" noChangeAspect="1" noChangeArrowheads="1" noTextEdit="1"/>
          </p:cNvSpPr>
          <p:nvPr>
            <p:ph type="sldImg"/>
          </p:nvPr>
        </p:nvSpPr>
        <p:spPr>
          <a:ln/>
        </p:spPr>
      </p:sp>
      <p:sp>
        <p:nvSpPr>
          <p:cNvPr id="884739" name="Rectangle 3"/>
          <p:cNvSpPr>
            <a:spLocks noGrp="1" noChangeArrowheads="1"/>
          </p:cNvSpPr>
          <p:nvPr>
            <p:ph type="body" idx="1"/>
          </p:nvPr>
        </p:nvSpPr>
        <p:spPr/>
        <p:txBody>
          <a:bodyPr/>
          <a:lstStyle/>
          <a:p>
            <a:pPr defTabSz="907038">
              <a:defRPr/>
            </a:pPr>
            <a:r>
              <a:rPr lang="en-US" dirty="0" smtClean="0"/>
              <a:t>Information</a:t>
            </a:r>
            <a:r>
              <a:rPr lang="en-US" baseline="0" dirty="0" smtClean="0"/>
              <a:t> provided in this presentation was developed by the Center for Food Security and Public Health at Iowa State University College of Veterinary Medicine, through funding from the US Department of Agriculture, Animal and Plant Health Inspection Service, Veterinary Services.</a:t>
            </a:r>
            <a:endParaRPr lang="en-US" dirty="0" smtClean="0"/>
          </a:p>
        </p:txBody>
      </p:sp>
      <p:sp>
        <p:nvSpPr>
          <p:cNvPr id="5" name="Footer Placeholder 4"/>
          <p:cNvSpPr>
            <a:spLocks noGrp="1"/>
          </p:cNvSpPr>
          <p:nvPr>
            <p:ph type="ftr" sz="quarter" idx="10"/>
          </p:nvPr>
        </p:nvSpPr>
        <p:spPr/>
        <p:txBody>
          <a:bodyPr/>
          <a:lstStyle/>
          <a:p>
            <a:r>
              <a:rPr lang="en-US" smtClean="0"/>
              <a:t>MSP, CFSPH - 2010</a:t>
            </a:r>
            <a:endParaRPr lang="en-US"/>
          </a:p>
        </p:txBody>
      </p:sp>
    </p:spTree>
    <p:extLst>
      <p:ext uri="{BB962C8B-B14F-4D97-AF65-F5344CB8AC3E}">
        <p14:creationId xmlns:p14="http://schemas.microsoft.com/office/powerpoint/2010/main" val="408531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Biosecurity can be defined as a collection of measures or management practices intended to protect animals or humans against the introduction and spread of disease or harmful biological agents. Biosecurity is incorporated into the daily, routine management protocols to prevent the introduction of disease into naïve livestock populations. Biosecurity measures are</a:t>
            </a:r>
            <a:r>
              <a:rPr lang="en-US" baseline="0" dirty="0" smtClean="0"/>
              <a:t> crucial to prevent the spread of disease in an animal health emergency, such as an FAD.</a:t>
            </a:r>
            <a:r>
              <a:rPr lang="en-US" dirty="0" smtClean="0"/>
              <a:t> During an FAD outbreak, these</a:t>
            </a:r>
            <a:r>
              <a:rPr lang="en-US" baseline="0" dirty="0" smtClean="0"/>
              <a:t> measures help avert the </a:t>
            </a:r>
            <a:r>
              <a:rPr lang="en-US" dirty="0" smtClean="0"/>
              <a:t>profound, cascading, and long lasting negative impact on agriculture and the general economy of the United States. Biosecurity concepts involve strategic decisions, adequate investment, and management practices, as well as movements of livestock, equipment, and personnel. Training, supervision, and accountability of personnel are necessary. </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B059E382-4677-4E09-BDB8-E1004D9736AE}" type="slidenum">
              <a:rPr lang="en-US" smtClean="0"/>
              <a:t>3</a:t>
            </a:fld>
            <a:endParaRPr lang="en-US"/>
          </a:p>
        </p:txBody>
      </p:sp>
    </p:spTree>
    <p:extLst>
      <p:ext uri="{BB962C8B-B14F-4D97-AF65-F5344CB8AC3E}">
        <p14:creationId xmlns:p14="http://schemas.microsoft.com/office/powerpoint/2010/main" val="6519626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Before developing and implementing biosecurity measures, an individual site risk assessment or hazard analysis should be performed. The assessment and analysis will consider the health status and species of the livestock. The management and site arrangements of animals raised indoors versus animals raised outdoors will require individual consideration and will guide the selection of biosecurity protocols. It is necessary to identify sources/areas of potential contamination and areas that need to be protected from contamination. A Line of Separation is established</a:t>
            </a:r>
            <a:r>
              <a:rPr lang="en-US" baseline="0" dirty="0" smtClean="0"/>
              <a:t> - </a:t>
            </a:r>
            <a:r>
              <a:rPr lang="en-US" dirty="0" smtClean="0"/>
              <a:t>imagined or physical – separating dirty (potential sources of infection) from clean areas (non-infected). Specific pathways which potentially enable a disease to move onto, off of, or within a facility are ascertained, considering routes of disease exposure.</a:t>
            </a:r>
            <a:r>
              <a:rPr lang="en-US" baseline="0" dirty="0" smtClean="0"/>
              <a:t> Biosecurity measures are prioritized based on risk, probability of occurrence, ease/cost of implementation, and consequences (economic and non-economic).</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4</a:t>
            </a:fld>
            <a:endParaRPr lang="en-US"/>
          </a:p>
        </p:txBody>
      </p:sp>
    </p:spTree>
    <p:extLst>
      <p:ext uri="{BB962C8B-B14F-4D97-AF65-F5344CB8AC3E}">
        <p14:creationId xmlns:p14="http://schemas.microsoft.com/office/powerpoint/2010/main" val="10121047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part of this site-specific hazard analysis, critical control points should be identified in movement and work pathways. A critical control point is a point, step, or procedure where control can be applied to prevent the transfer of a disease agent (or in a more broad interpretation, to prevent harm). Points where the pathogen can be prevented from entering (or leaving) a premises, facility, or a barn unit (or perhaps all three) are identified as critical control points. Critical control points involve people, supplies and equipment, vehicles, feed, mortalities, and animals/animal products. The goal is to prevent the transfer of a disease agent across a specific control point, whether the intention is to keep disease out (bioexclusion), or keep disease in (biocontainment). </a:t>
            </a:r>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5</a:t>
            </a:fld>
            <a:endParaRPr lang="en-US"/>
          </a:p>
        </p:txBody>
      </p:sp>
    </p:spTree>
    <p:extLst>
      <p:ext uri="{BB962C8B-B14F-4D97-AF65-F5344CB8AC3E}">
        <p14:creationId xmlns:p14="http://schemas.microsoft.com/office/powerpoint/2010/main" val="819361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latin typeface="+mn-lt"/>
              </a:rPr>
              <a:t>In order to develop a comprehensive, effective biosecurity plan, it is necessary to understand how each disease of concern is spread and how susceptible animals are exposed. Each disease has transmission pathways based on the nature of the pathogenic agent. Diseases may be spread between animals, and between animals and humans (zoonotic disease), in a variety of ways. A mitigating action which prevents the spread of one disease may not be effective against another. While direct contact may be the most obvious route of exposure and the easiest to prevent, exposure by indirect means may provide the highest risk. Indirect exposure may occur through the environment or surfaces contaminated with secretions or infective materials. It should be emphasized that disease agents can be carried by animals without signs of infection.</a:t>
            </a:r>
            <a:endParaRPr lang="en-US" dirty="0">
              <a:latin typeface="+mn-lt"/>
            </a:endParaRPr>
          </a:p>
        </p:txBody>
      </p:sp>
      <p:sp>
        <p:nvSpPr>
          <p:cNvPr id="4" name="Slide Number Placeholder 3"/>
          <p:cNvSpPr>
            <a:spLocks noGrp="1"/>
          </p:cNvSpPr>
          <p:nvPr>
            <p:ph type="sldNum" sz="quarter" idx="10"/>
          </p:nvPr>
        </p:nvSpPr>
        <p:spPr/>
        <p:txBody>
          <a:bodyPr/>
          <a:lstStyle/>
          <a:p>
            <a:fld id="{A26D2819-488A-4912-9879-599C763A86F7}" type="slidenum">
              <a:rPr lang="en-US" smtClean="0"/>
              <a:t>6</a:t>
            </a:fld>
            <a:endParaRPr lang="en-US"/>
          </a:p>
        </p:txBody>
      </p:sp>
    </p:spTree>
    <p:extLst>
      <p:ext uri="{BB962C8B-B14F-4D97-AF65-F5344CB8AC3E}">
        <p14:creationId xmlns:p14="http://schemas.microsoft.com/office/powerpoint/2010/main" val="37200718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Direct</a:t>
            </a:r>
            <a:r>
              <a:rPr lang="en-US" dirty="0" smtClean="0"/>
              <a:t> exposure occurs when a susceptible animal physically contacts an infected animal. The disease agent is transferred to the skin, mucous membranes, or open wound of a susceptible animal through rubbing, biting, licking, or by contact with the blood, urine, milk, saliva, nasal secretions, or body lesions of an infected animal. Exposure may result from nose-to-nose contact. Exposure to some diseases occurs with the transfer of disease agents during breeding, or from dam to offspring during gestation, birth, and/or nursing. </a:t>
            </a:r>
          </a:p>
          <a:p>
            <a:r>
              <a:rPr lang="en-US" b="1" dirty="0" smtClean="0"/>
              <a:t>Aerosol</a:t>
            </a:r>
            <a:r>
              <a:rPr lang="en-US" dirty="0" smtClean="0"/>
              <a:t> exposure occurs when infectious droplets containing pathogenic agents from an infected animal are inhaled by a susceptible animal, or make contact with the mucous membranes. Pathogenic agents in aerosol droplets that are spread through the air may be from respiratory secretions (sneeze or cough), urine, birthing fluids, or from feces of infected animals, as examples. </a:t>
            </a:r>
          </a:p>
          <a:p>
            <a:r>
              <a:rPr lang="en-US" i="1" dirty="0" smtClean="0"/>
              <a:t>[These two illustrations depict disease exposure through direct contact and aerosol routes. Illustration by: Dani Ausen, Iowa State University]</a:t>
            </a:r>
            <a:endParaRPr lang="en-US" i="1" dirty="0"/>
          </a:p>
        </p:txBody>
      </p:sp>
      <p:sp>
        <p:nvSpPr>
          <p:cNvPr id="4" name="Slide Number Placeholder 3"/>
          <p:cNvSpPr>
            <a:spLocks noGrp="1"/>
          </p:cNvSpPr>
          <p:nvPr>
            <p:ph type="sldNum" sz="quarter" idx="10"/>
          </p:nvPr>
        </p:nvSpPr>
        <p:spPr/>
        <p:txBody>
          <a:bodyPr/>
          <a:lstStyle/>
          <a:p>
            <a:fld id="{B059E382-4677-4E09-BDB8-E1004D9736AE}" type="slidenum">
              <a:rPr lang="en-US" smtClean="0"/>
              <a:t>7</a:t>
            </a:fld>
            <a:endParaRPr lang="en-US"/>
          </a:p>
        </p:txBody>
      </p:sp>
    </p:spTree>
    <p:extLst>
      <p:ext uri="{BB962C8B-B14F-4D97-AF65-F5344CB8AC3E}">
        <p14:creationId xmlns:p14="http://schemas.microsoft.com/office/powerpoint/2010/main" val="2301515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Oral </a:t>
            </a:r>
            <a:r>
              <a:rPr lang="en-US" dirty="0" smtClean="0"/>
              <a:t>exposure</a:t>
            </a:r>
            <a:r>
              <a:rPr lang="en-US" baseline="0" dirty="0" smtClean="0"/>
              <a:t> may occur when the disease agent is ingested by a susceptible animal licking or biting an infected animal. Feces, urine, saliva, and other secretions containing disease agents can contaminate feed, water, or objects in the environment that animals lick or chew, such as feed bunks, equipment, fencing, water troughs, salt and mineral blocks, etc. </a:t>
            </a:r>
          </a:p>
          <a:p>
            <a:r>
              <a:rPr lang="en-US" b="1" baseline="0" dirty="0" smtClean="0"/>
              <a:t>Fomites </a:t>
            </a:r>
            <a:r>
              <a:rPr lang="en-US" baseline="0" dirty="0" smtClean="0"/>
              <a:t>are inanimate objects capable of transferring disease agents from an infected animal to a susceptible one. Shovels and other tools, bowls or buckets, medical equipment such as needles, vehicles and trailers, and animal cargo areas contaminated with infectious disease agents can leave pathogens behind in the environment. The potential movement of disease agents by fomites such as a plume of dust particles, on wind-blown feathers, and by feed and feed containers has been investigated. Historically in disease outbreaks, lateral spread through the movements of people with contaminated outerwear, equipment and vehicles has been high risk. </a:t>
            </a:r>
            <a:endParaRPr lang="en-US" dirty="0" smtClean="0"/>
          </a:p>
          <a:p>
            <a:r>
              <a:rPr lang="en-US" i="1" dirty="0" smtClean="0"/>
              <a:t>[These two illustrations depict disease exposure through oral and fomite routes.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8</a:t>
            </a:fld>
            <a:endParaRPr lang="en-US"/>
          </a:p>
        </p:txBody>
      </p:sp>
    </p:spTree>
    <p:extLst>
      <p:ext uri="{BB962C8B-B14F-4D97-AF65-F5344CB8AC3E}">
        <p14:creationId xmlns:p14="http://schemas.microsoft.com/office/powerpoint/2010/main" val="4067492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Vectors</a:t>
            </a:r>
            <a:r>
              <a:rPr lang="en-US" dirty="0" smtClean="0"/>
              <a:t> are a route of exposure to some diseases. Vectors can be described as any living organism, including, but not limited to, arthropods, insects, rodents, feral animals, and scavengers that can carry disease causing agents from an infected animal to a susceptible animal. Two types of vectors are recognized, biological and mechanical. </a:t>
            </a:r>
          </a:p>
          <a:p>
            <a:r>
              <a:rPr lang="en-US" dirty="0" smtClean="0"/>
              <a:t>A </a:t>
            </a:r>
            <a:r>
              <a:rPr lang="en-US" b="1" dirty="0" smtClean="0"/>
              <a:t>biological vector </a:t>
            </a:r>
            <a:r>
              <a:rPr lang="en-US" dirty="0" smtClean="0"/>
              <a:t>transfers a disease agent from an infected animal to a susceptible animal after the disease agent has undergone some part of its life cycle within the vector. The vector may</a:t>
            </a:r>
            <a:r>
              <a:rPr lang="en-US" baseline="0" dirty="0" smtClean="0"/>
              <a:t> </a:t>
            </a:r>
            <a:r>
              <a:rPr lang="en-US" dirty="0" smtClean="0"/>
              <a:t>acquire the agent from an infected animal through a blood meal. The agent replicates or develops within the vector. The disease agent is subsequently introduced to a susceptible host, usually through a bite. Fleas, ticks, and mosquitoes are common biological disease vectors.</a:t>
            </a:r>
          </a:p>
          <a:p>
            <a:r>
              <a:rPr lang="en-US" dirty="0" smtClean="0"/>
              <a:t>A </a:t>
            </a:r>
            <a:r>
              <a:rPr lang="en-US" b="1" dirty="0" smtClean="0"/>
              <a:t>mechanical vector </a:t>
            </a:r>
            <a:r>
              <a:rPr lang="en-US" dirty="0" smtClean="0"/>
              <a:t>transfers a disease agent to a susceptible animal via external body parts of the vector, such as on the fur or feet.</a:t>
            </a:r>
            <a:r>
              <a:rPr lang="en-US" baseline="0" dirty="0" smtClean="0"/>
              <a:t> Many species of flies serve as mechanical vectors.</a:t>
            </a:r>
          </a:p>
          <a:p>
            <a:r>
              <a:rPr lang="en-US" b="1" baseline="0" dirty="0" smtClean="0"/>
              <a:t>Zoonotic diseases </a:t>
            </a:r>
            <a:r>
              <a:rPr lang="en-US" baseline="0" dirty="0" smtClean="0"/>
              <a:t>are transmissible between animals and humans. Exposure may occur through any of the five methods described above, depending on the disease. The biosecurity assessment should consider the risk of zoonotic disease to personnel and the public if the disease agent is not contained. </a:t>
            </a:r>
            <a:endParaRPr lang="en-US" dirty="0" smtClean="0"/>
          </a:p>
          <a:p>
            <a:r>
              <a:rPr lang="en-US" i="1" dirty="0" smtClean="0"/>
              <a:t>[These two illustrations depict disease exposure through vectors and zoonotic disease exposure through any of the previously described routes. Illustration by: Dani Ausen, Iowa State University]</a:t>
            </a:r>
          </a:p>
          <a:p>
            <a:endParaRPr lang="en-US" dirty="0"/>
          </a:p>
        </p:txBody>
      </p:sp>
      <p:sp>
        <p:nvSpPr>
          <p:cNvPr id="4" name="Slide Number Placeholder 3"/>
          <p:cNvSpPr>
            <a:spLocks noGrp="1"/>
          </p:cNvSpPr>
          <p:nvPr>
            <p:ph type="sldNum" sz="quarter" idx="10"/>
          </p:nvPr>
        </p:nvSpPr>
        <p:spPr/>
        <p:txBody>
          <a:bodyPr/>
          <a:lstStyle/>
          <a:p>
            <a:fld id="{B059E382-4677-4E09-BDB8-E1004D9736AE}" type="slidenum">
              <a:rPr lang="en-US" smtClean="0"/>
              <a:t>9</a:t>
            </a:fld>
            <a:endParaRPr lang="en-US"/>
          </a:p>
        </p:txBody>
      </p:sp>
    </p:spTree>
    <p:extLst>
      <p:ext uri="{BB962C8B-B14F-4D97-AF65-F5344CB8AC3E}">
        <p14:creationId xmlns:p14="http://schemas.microsoft.com/office/powerpoint/2010/main" val="28079805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1026" name="Picture 2" descr="C:\Users\gdvorak\Desktop\PReP Powerpoint Title Page 2013 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36513" y="-27385"/>
            <a:ext cx="9200071" cy="689332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2590800" y="2130425"/>
            <a:ext cx="5867400" cy="1470025"/>
          </a:xfrm>
        </p:spPr>
        <p:txBody>
          <a:bodyPr>
            <a:noAutofit/>
          </a:bodyPr>
          <a:lstStyle>
            <a:lvl1pPr>
              <a:defRPr sz="4800" b="1">
                <a:solidFill>
                  <a:srgbClr val="083984"/>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2590800" y="4419600"/>
            <a:ext cx="5867400" cy="1219200"/>
          </a:xfrm>
        </p:spPr>
        <p:txBody>
          <a:bodyPr/>
          <a:lstStyle>
            <a:lvl1pPr marL="0" indent="0" algn="l">
              <a:buNone/>
              <a:defRPr i="1">
                <a:solidFill>
                  <a:srgbClr val="083984"/>
                </a:solidFill>
                <a:latin typeface="Verdana" pitchFamily="34" charset="0"/>
                <a:ea typeface="Verdana" pitchFamily="34" charset="0"/>
                <a:cs typeface="Verdan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p:spPr>
        <p:txBody>
          <a:bodyPr/>
          <a:lstStyle>
            <a:lvl1pPr algn="l">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a:xfrm>
            <a:off x="2590800" y="6356350"/>
            <a:ext cx="3886200" cy="365125"/>
          </a:xfrm>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6" name="Slide Number Placeholder 5"/>
          <p:cNvSpPr>
            <a:spLocks noGrp="1"/>
          </p:cNvSpPr>
          <p:nvPr>
            <p:ph type="sldNum" sz="quarter" idx="12"/>
          </p:nvPr>
        </p:nvSpPr>
        <p:spPr>
          <a:xfrm>
            <a:off x="6400800" y="6356350"/>
            <a:ext cx="2133600" cy="365125"/>
          </a:xfrm>
        </p:spPr>
        <p:txBody>
          <a:bodyPr/>
          <a:lstStyle>
            <a:lvl1pPr algn="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047560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194846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3053677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2294847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714043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Section Header">
    <p:spTree>
      <p:nvGrpSpPr>
        <p:cNvPr id="1" name=""/>
        <p:cNvGrpSpPr/>
        <p:nvPr/>
      </p:nvGrpSpPr>
      <p:grpSpPr>
        <a:xfrm>
          <a:off x="0" y="0"/>
          <a:ext cx="0" cy="0"/>
          <a:chOff x="0" y="0"/>
          <a:chExt cx="0" cy="0"/>
        </a:xfrm>
      </p:grpSpPr>
      <p:pic>
        <p:nvPicPr>
          <p:cNvPr id="1026"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spTree>
    <p:extLst>
      <p:ext uri="{BB962C8B-B14F-4D97-AF65-F5344CB8AC3E}">
        <p14:creationId xmlns:p14="http://schemas.microsoft.com/office/powerpoint/2010/main" val="28142110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Acknowledgmen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3400" y="1295400"/>
            <a:ext cx="7772400" cy="2743201"/>
          </a:xfrm>
        </p:spPr>
        <p:txBody>
          <a:bodyPr anchor="ctr">
            <a:normAutofit/>
          </a:bodyPr>
          <a:lstStyle>
            <a:lvl1pPr marL="0" indent="0" algn="l">
              <a:buNone/>
              <a:defRPr sz="32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Text Placeholder 2"/>
          <p:cNvSpPr>
            <a:spLocks noGrp="1"/>
          </p:cNvSpPr>
          <p:nvPr>
            <p:ph type="body" idx="13"/>
          </p:nvPr>
        </p:nvSpPr>
        <p:spPr>
          <a:xfrm>
            <a:off x="533400" y="4114800"/>
            <a:ext cx="7772400" cy="1981200"/>
          </a:xfrm>
        </p:spPr>
        <p:txBody>
          <a:bodyPr anchor="ctr">
            <a:normAutofit/>
          </a:bodyPr>
          <a:lstStyle>
            <a:lvl1pPr marL="0" indent="0" algn="l">
              <a:buNone/>
              <a:defRPr sz="1400"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1"/>
          <p:cNvSpPr>
            <a:spLocks noGrp="1"/>
          </p:cNvSpPr>
          <p:nvPr>
            <p:ph type="dt" sz="half" idx="10"/>
          </p:nvPr>
        </p:nvSpPr>
        <p:spPr>
          <a:xfrm>
            <a:off x="6553200" y="6356350"/>
            <a:ext cx="2133600" cy="365125"/>
          </a:xfrm>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10" name="Footer Placeholder 2"/>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11" name="Slide Number Placeholder 3"/>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
        <p:nvSpPr>
          <p:cNvPr id="1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1936435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pic>
        <p:nvPicPr>
          <p:cNvPr id="7"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7525"/>
          </a:xfrm>
          <a:prstGeom prst="rect">
            <a:avLst/>
          </a:prstGeom>
          <a:noFill/>
          <a:ln w="9525">
            <a:noFill/>
            <a:miter lim="800000"/>
            <a:headEnd/>
            <a:tailEnd/>
          </a:ln>
        </p:spPr>
      </p:pic>
      <p:pic>
        <p:nvPicPr>
          <p:cNvPr id="1026" name="Picture 2" descr="H:\CFSPH\NAHEMS\NAHEMS_PPT\FAD PReP PPT Background\Test PPTs 2011-03\PReP Powerpoint Title PageNoLogos.jp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82417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295400"/>
            <a:ext cx="40386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2857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Verdana" pitchFamily="34" charset="0"/>
                <a:ea typeface="Verdana" pitchFamily="34" charset="0"/>
                <a:cs typeface="Verdana"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95400"/>
            <a:ext cx="4040188"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295400"/>
            <a:ext cx="4041775" cy="879475"/>
          </a:xfrm>
        </p:spPr>
        <p:txBody>
          <a:bodyPr anchor="b"/>
          <a:lstStyle>
            <a:lvl1pPr marL="0" indent="0">
              <a:buNone/>
              <a:defRPr sz="2400" b="1">
                <a:latin typeface="Verdana" pitchFamily="34" charset="0"/>
                <a:ea typeface="Verdana" pitchFamily="34" charset="0"/>
                <a:cs typeface="Verdana"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Verdana" pitchFamily="34" charset="0"/>
                <a:ea typeface="Verdana" pitchFamily="34" charset="0"/>
                <a:cs typeface="Verdana" pitchFamily="34" charset="0"/>
              </a:defRPr>
            </a:lvl1pPr>
            <a:lvl2pPr>
              <a:defRPr sz="2000">
                <a:latin typeface="Verdana" pitchFamily="34" charset="0"/>
                <a:ea typeface="Verdana" pitchFamily="34" charset="0"/>
                <a:cs typeface="Verdana" pitchFamily="34" charset="0"/>
              </a:defRPr>
            </a:lvl2pPr>
            <a:lvl3pPr>
              <a:defRPr sz="1800">
                <a:latin typeface="Verdana" pitchFamily="34" charset="0"/>
                <a:ea typeface="Verdana" pitchFamily="34" charset="0"/>
                <a:cs typeface="Verdana" pitchFamily="34" charset="0"/>
              </a:defRPr>
            </a:lvl3pPr>
            <a:lvl4pPr>
              <a:defRPr sz="1600">
                <a:latin typeface="Verdana" pitchFamily="34" charset="0"/>
                <a:ea typeface="Verdana" pitchFamily="34" charset="0"/>
                <a:cs typeface="Verdana" pitchFamily="34" charset="0"/>
              </a:defRPr>
            </a:lvl4pPr>
            <a:lvl5pPr>
              <a:defRPr sz="1600">
                <a:latin typeface="Verdana" pitchFamily="34" charset="0"/>
                <a:ea typeface="Verdana" pitchFamily="34" charset="0"/>
                <a:cs typeface="Verdana"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4"/>
          <p:cNvSpPr>
            <a:spLocks noGrp="1"/>
          </p:cNvSpPr>
          <p:nvPr>
            <p:ph type="dt" sz="half" idx="10"/>
          </p:nvPr>
        </p:nvSpPr>
        <p:spPr>
          <a:xfrm>
            <a:off x="6553200" y="6356350"/>
            <a:ext cx="2133600" cy="365125"/>
          </a:xfrm>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11" name="Footer Placeholder 5"/>
          <p:cNvSpPr>
            <a:spLocks noGrp="1"/>
          </p:cNvSpPr>
          <p:nvPr>
            <p:ph type="ftr" sz="quarter" idx="11"/>
          </p:nvPr>
        </p:nvSpPr>
        <p:spPr>
          <a:xfrm>
            <a:off x="457200" y="6356350"/>
            <a:ext cx="4572000" cy="365125"/>
          </a:xfrm>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12" name="Slide Number Placeholder 6"/>
          <p:cNvSpPr>
            <a:spLocks noGrp="1"/>
          </p:cNvSpPr>
          <p:nvPr>
            <p:ph type="sldNum" sz="quarter" idx="12"/>
          </p:nvPr>
        </p:nvSpPr>
        <p:spPr>
          <a:xfrm>
            <a:off x="3657600" y="6356350"/>
            <a:ext cx="2133600" cy="365125"/>
          </a:xfrm>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42538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989481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solidFill>
                  <a:prstClr val="black">
                    <a:tint val="75000"/>
                  </a:prstClr>
                </a:solidFill>
              </a:rPr>
              <a:t>USDA APHIS and CFSPH</a:t>
            </a:r>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38DE75-10B6-4C93-82E6-D9FA7E3E910E}"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869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8"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9"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sp>
        <p:nvSpPr>
          <p:cNvPr id="10"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smtClean="0"/>
              <a:t>Click to edit Master title style</a:t>
            </a:r>
            <a:endParaRPr lang="en-US" dirty="0"/>
          </a:p>
        </p:txBody>
      </p:sp>
    </p:spTree>
    <p:extLst>
      <p:ext uri="{BB962C8B-B14F-4D97-AF65-F5344CB8AC3E}">
        <p14:creationId xmlns:p14="http://schemas.microsoft.com/office/powerpoint/2010/main" val="4135893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1_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743200"/>
            <a:ext cx="7772400" cy="2644775"/>
          </a:xfrm>
        </p:spPr>
        <p:txBody>
          <a:bodyPr anchor="t">
            <a:noAutofit/>
          </a:bodyPr>
          <a:lstStyle>
            <a:lvl1pPr marL="0" marR="0" indent="0" algn="ctr" defTabSz="914400" rtl="0" eaLnBrk="1" fontAlgn="auto" latinLnBrk="0" hangingPunct="1">
              <a:lnSpc>
                <a:spcPct val="100000"/>
              </a:lnSpc>
              <a:spcBef>
                <a:spcPct val="20000"/>
              </a:spcBef>
              <a:spcAft>
                <a:spcPts val="0"/>
              </a:spcAft>
              <a:buClrTx/>
              <a:buSzTx/>
              <a:buFontTx/>
              <a:buNone/>
              <a:tabLst/>
              <a:defRPr sz="4400" b="0" i="1" cap="none" baseline="0">
                <a:solidFill>
                  <a:srgbClr val="083984"/>
                </a:solidFill>
                <a:latin typeface="Verdana" pitchFamily="34" charset="0"/>
                <a:ea typeface="Verdana" pitchFamily="34" charset="0"/>
                <a:cs typeface="Verdana" pitchFamily="34" charset="0"/>
              </a:defRPr>
            </a:lvl1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2">
                    <a:lumMod val="50000"/>
                  </a:schemeClr>
                </a:solidFill>
              </a:defRPr>
            </a:lvl1p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5" name="Footer Placeholder 4"/>
          <p:cNvSpPr>
            <a:spLocks noGrp="1"/>
          </p:cNvSpPr>
          <p:nvPr>
            <p:ph type="ftr" sz="quarter" idx="11"/>
          </p:nvPr>
        </p:nvSpPr>
        <p:spPr/>
        <p:txBody>
          <a:bodyPr/>
          <a:lstStyle>
            <a:lvl1pPr>
              <a:defRPr>
                <a:solidFill>
                  <a:schemeClr val="tx2">
                    <a:lumMod val="50000"/>
                  </a:schemeClr>
                </a:solidFill>
              </a:defRPr>
            </a:lvl1p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
        <p:nvSpPr>
          <p:cNvPr id="6" name="Slide Number Placeholder 5"/>
          <p:cNvSpPr>
            <a:spLocks noGrp="1"/>
          </p:cNvSpPr>
          <p:nvPr>
            <p:ph type="sldNum" sz="quarter" idx="12"/>
          </p:nvPr>
        </p:nvSpPr>
        <p:spPr/>
        <p:txBody>
          <a:bodyPr/>
          <a:lstStyle>
            <a:lvl1pPr>
              <a:defRPr>
                <a:solidFill>
                  <a:schemeClr val="tx2">
                    <a:lumMod val="50000"/>
                  </a:schemeClr>
                </a:solidFill>
              </a:defRPr>
            </a:lvl1pPr>
          </a:lstStyle>
          <a:p>
            <a:fld id="{F038DE75-10B6-4C93-82E6-D9FA7E3E910E}" type="slidenum">
              <a:rPr lang="en-US" smtClean="0">
                <a:solidFill>
                  <a:srgbClr val="1F497D">
                    <a:lumMod val="50000"/>
                  </a:srgbClr>
                </a:solidFill>
              </a:rPr>
              <a:pPr/>
              <a:t>‹#›</a:t>
            </a:fld>
            <a:endParaRPr lang="en-US">
              <a:solidFill>
                <a:srgbClr val="1F497D">
                  <a:lumMod val="50000"/>
                </a:srgbClr>
              </a:solidFill>
            </a:endParaRPr>
          </a:p>
        </p:txBody>
      </p:sp>
      <p:pic>
        <p:nvPicPr>
          <p:cNvPr id="8" name="Picture 2" descr="H:\CFSPH\NAHEMS\NAHEMS_PPT\FAD PReP PPT Background\Test PPTs 2011-03\PReP Powerpoint Title PageNoLogos.jpg"/>
          <p:cNvPicPr>
            <a:picLocks noChangeAspect="1" noChangeArrowheads="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0" y="0"/>
            <a:ext cx="9164638" cy="6866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4172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
        <p:nvSpPr>
          <p:cNvPr id="2" name="Title Placeholder 1"/>
          <p:cNvSpPr>
            <a:spLocks noGrp="1"/>
          </p:cNvSpPr>
          <p:nvPr>
            <p:ph type="title"/>
          </p:nvPr>
        </p:nvSpPr>
        <p:spPr>
          <a:xfrm>
            <a:off x="457200" y="152400"/>
            <a:ext cx="8229600" cy="838200"/>
          </a:xfrm>
          <a:prstGeom prst="rect">
            <a:avLst/>
          </a:prstGeom>
        </p:spPr>
        <p:txBody>
          <a:bodyPr vert="horz" lIns="91440" tIns="45720" rIns="91440" bIns="45720" rtlCol="0" anchor="b">
            <a:normAutofit/>
          </a:bodyPr>
          <a:lstStyle/>
          <a:p>
            <a:r>
              <a:rPr lang="en-US" dirty="0" smtClean="0"/>
              <a:t>Click to edit Master title</a:t>
            </a:r>
            <a:endParaRPr lang="en-US" dirty="0"/>
          </a:p>
        </p:txBody>
      </p:sp>
      <p:sp>
        <p:nvSpPr>
          <p:cNvPr id="3" name="Text Placeholder 2"/>
          <p:cNvSpPr>
            <a:spLocks noGrp="1"/>
          </p:cNvSpPr>
          <p:nvPr>
            <p:ph type="body" idx="1"/>
          </p:nvPr>
        </p:nvSpPr>
        <p:spPr>
          <a:xfrm>
            <a:off x="457200" y="1295400"/>
            <a:ext cx="8229600" cy="4953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5" name="Footer Placeholder 4"/>
          <p:cNvSpPr>
            <a:spLocks noGrp="1"/>
          </p:cNvSpPr>
          <p:nvPr>
            <p:ph type="ftr" sz="quarter" idx="3"/>
          </p:nvPr>
        </p:nvSpPr>
        <p:spPr>
          <a:xfrm>
            <a:off x="457200" y="6356350"/>
            <a:ext cx="45720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3657600" y="6356350"/>
            <a:ext cx="2133600" cy="365125"/>
          </a:xfrm>
          <a:prstGeom prst="rect">
            <a:avLst/>
          </a:prstGeom>
        </p:spPr>
        <p:txBody>
          <a:bodyPr vert="horz" lIns="91440" tIns="45720" rIns="91440" bIns="45720" rtlCol="0" anchor="b"/>
          <a:lstStyle>
            <a:lvl1pPr algn="ctr">
              <a:defRPr sz="1000">
                <a:solidFill>
                  <a:schemeClr val="tx1">
                    <a:tint val="75000"/>
                  </a:schemeClr>
                </a:solidFill>
              </a:defRPr>
            </a:lvl1pPr>
          </a:lstStyle>
          <a:p>
            <a:fld id="{F038DE75-10B6-4C93-82E6-D9FA7E3E910E}" type="slidenum">
              <a:rPr lang="en-US" smtClean="0">
                <a:solidFill>
                  <a:prstClr val="black">
                    <a:tint val="75000"/>
                  </a:prstClr>
                </a:solidFill>
              </a:rPr>
              <a:pPr/>
              <a:t>‹#›</a:t>
            </a:fld>
            <a:endParaRPr lang="en-US" dirty="0">
              <a:solidFill>
                <a:prstClr val="black">
                  <a:tint val="75000"/>
                </a:prstClr>
              </a:solidFill>
            </a:endParaRPr>
          </a:p>
        </p:txBody>
      </p:sp>
      <p:pic>
        <p:nvPicPr>
          <p:cNvPr id="8" name="Picture 7"/>
          <p:cNvPicPr>
            <a:picLocks noChangeAspect="1"/>
          </p:cNvPicPr>
          <p:nvPr/>
        </p:nvPicPr>
        <p:blipFill>
          <a:blip r:embed="rId17" cstate="email">
            <a:extLst>
              <a:ext uri="{28A0092B-C50C-407E-A947-70E740481C1C}">
                <a14:useLocalDpi xmlns:a14="http://schemas.microsoft.com/office/drawing/2010/main"/>
              </a:ext>
            </a:extLst>
          </a:blip>
          <a:stretch>
            <a:fillRect/>
          </a:stretch>
        </p:blipFill>
        <p:spPr>
          <a:xfrm>
            <a:off x="0" y="0"/>
            <a:ext cx="9144000" cy="6477000"/>
          </a:xfrm>
          <a:prstGeom prst="rect">
            <a:avLst/>
          </a:prstGeom>
        </p:spPr>
      </p:pic>
    </p:spTree>
    <p:extLst>
      <p:ext uri="{BB962C8B-B14F-4D97-AF65-F5344CB8AC3E}">
        <p14:creationId xmlns:p14="http://schemas.microsoft.com/office/powerpoint/2010/main" val="1637090940"/>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683" r:id="rId10"/>
    <p:sldLayoutId id="2147483684" r:id="rId11"/>
    <p:sldLayoutId id="2147483685" r:id="rId12"/>
    <p:sldLayoutId id="2147483756" r:id="rId13"/>
    <p:sldLayoutId id="2147483757" r:id="rId14"/>
    <p:sldLayoutId id="2147483758" r:id="rId15"/>
  </p:sldLayoutIdLst>
  <p:hf sldNum="0" hdr="0"/>
  <p:txStyles>
    <p:titleStyle>
      <a:lvl1pPr algn="l" defTabSz="914400" rtl="0" eaLnBrk="1" latinLnBrk="0" hangingPunct="1">
        <a:spcBef>
          <a:spcPct val="0"/>
        </a:spcBef>
        <a:buNone/>
        <a:defRPr sz="3800" kern="1200">
          <a:solidFill>
            <a:schemeClr val="bg1"/>
          </a:solidFill>
          <a:latin typeface="Verdana" pitchFamily="34" charset="0"/>
          <a:ea typeface="Verdana" pitchFamily="34" charset="0"/>
          <a:cs typeface="Verdana" pitchFamily="34" charset="0"/>
        </a:defRPr>
      </a:lvl1pPr>
    </p:titleStyle>
    <p:body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naherc.sws.iastate.edu/" TargetMode="External"/><Relationship Id="rId4" Type="http://schemas.openxmlformats.org/officeDocument/2006/relationships/hyperlink" Target="http://www.aphis.usda.gov/fadprep"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Biosecurity	</a:t>
            </a:r>
            <a:endParaRPr lang="en-US" dirty="0"/>
          </a:p>
        </p:txBody>
      </p:sp>
      <p:sp>
        <p:nvSpPr>
          <p:cNvPr id="3" name="Subtitle 2"/>
          <p:cNvSpPr>
            <a:spLocks noGrp="1"/>
          </p:cNvSpPr>
          <p:nvPr>
            <p:ph type="subTitle" idx="1"/>
          </p:nvPr>
        </p:nvSpPr>
        <p:spPr>
          <a:xfrm>
            <a:off x="2590800" y="3886200"/>
            <a:ext cx="6248400" cy="1005840"/>
          </a:xfrm>
        </p:spPr>
        <p:txBody>
          <a:bodyPr>
            <a:normAutofit/>
          </a:bodyPr>
          <a:lstStyle/>
          <a:p>
            <a:r>
              <a:rPr lang="en-US" dirty="0" smtClean="0"/>
              <a:t>General Biosecurity Concepts</a:t>
            </a:r>
            <a:endParaRPr lang="en-US" dirty="0"/>
          </a:p>
        </p:txBody>
      </p:sp>
      <p:sp>
        <p:nvSpPr>
          <p:cNvPr id="10" name="TextBox 9"/>
          <p:cNvSpPr txBox="1"/>
          <p:nvPr/>
        </p:nvSpPr>
        <p:spPr>
          <a:xfrm>
            <a:off x="2590800" y="5257800"/>
            <a:ext cx="5867400" cy="646331"/>
          </a:xfrm>
          <a:prstGeom prst="rect">
            <a:avLst/>
          </a:prstGeom>
          <a:noFill/>
        </p:spPr>
        <p:txBody>
          <a:bodyPr wrap="square" rtlCol="0">
            <a:spAutoFit/>
          </a:bodyPr>
          <a:lstStyle/>
          <a:p>
            <a:pPr algn="l"/>
            <a:r>
              <a:rPr lang="en-US" sz="1800" i="1" dirty="0" smtClean="0">
                <a:latin typeface="+mj-lt"/>
              </a:rPr>
              <a:t>Adapted from the FAD PReP/NAHEMS </a:t>
            </a:r>
            <a:br>
              <a:rPr lang="en-US" sz="1800" i="1" dirty="0" smtClean="0">
                <a:latin typeface="+mj-lt"/>
              </a:rPr>
            </a:br>
            <a:r>
              <a:rPr lang="en-US" sz="1800" i="1" dirty="0" smtClean="0">
                <a:latin typeface="+mj-lt"/>
              </a:rPr>
              <a:t>Guidelines: Biosecurity (2016)</a:t>
            </a:r>
            <a:endParaRPr lang="en-US" sz="1800" i="1" dirty="0">
              <a:latin typeface="+mj-lt"/>
            </a:endParaRPr>
          </a:p>
        </p:txBody>
      </p:sp>
    </p:spTree>
    <p:extLst>
      <p:ext uri="{BB962C8B-B14F-4D97-AF65-F5344CB8AC3E}">
        <p14:creationId xmlns:p14="http://schemas.microsoft.com/office/powerpoint/2010/main" val="581461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Developing a Biosecurity Plan</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Tree>
    <p:extLst>
      <p:ext uri="{BB962C8B-B14F-4D97-AF65-F5344CB8AC3E}">
        <p14:creationId xmlns:p14="http://schemas.microsoft.com/office/powerpoint/2010/main" val="54136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305800" cy="4953000"/>
          </a:xfrm>
        </p:spPr>
        <p:txBody>
          <a:bodyPr>
            <a:normAutofit/>
          </a:bodyPr>
          <a:lstStyle/>
          <a:p>
            <a:r>
              <a:rPr lang="en-US" dirty="0" smtClean="0"/>
              <a:t>Step 1: Prioritize the disease agents</a:t>
            </a:r>
          </a:p>
          <a:p>
            <a:pPr lvl="1"/>
            <a:r>
              <a:rPr lang="en-US" dirty="0" smtClean="0"/>
              <a:t>Consider species/susceptibility, housing, management, wildlife exposure </a:t>
            </a:r>
          </a:p>
          <a:p>
            <a:r>
              <a:rPr lang="en-US" dirty="0" smtClean="0"/>
              <a:t>Step 2: Conduct a facility assessment </a:t>
            </a:r>
          </a:p>
          <a:p>
            <a:pPr lvl="1"/>
            <a:r>
              <a:rPr lang="en-US" dirty="0" smtClean="0"/>
              <a:t>Identify pathways/movements</a:t>
            </a:r>
          </a:p>
          <a:p>
            <a:r>
              <a:rPr lang="en-US" dirty="0" smtClean="0"/>
              <a:t>Step 3: Implement processes to minimize impact of disease</a:t>
            </a:r>
          </a:p>
          <a:p>
            <a:pPr lvl="1"/>
            <a:r>
              <a:rPr lang="en-US" dirty="0" smtClean="0"/>
              <a:t>Prevent movements that carry disease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Developing a Plan</a:t>
            </a:r>
            <a:endParaRPr lang="en-US" dirty="0"/>
          </a:p>
        </p:txBody>
      </p:sp>
    </p:spTree>
    <p:extLst>
      <p:ext uri="{BB962C8B-B14F-4D97-AF65-F5344CB8AC3E}">
        <p14:creationId xmlns:p14="http://schemas.microsoft.com/office/powerpoint/2010/main" val="1568278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Movements of animals</a:t>
            </a:r>
          </a:p>
          <a:p>
            <a:pPr lvl="1"/>
            <a:r>
              <a:rPr lang="en-US" dirty="0" smtClean="0"/>
              <a:t>Closed herd is more protected </a:t>
            </a:r>
          </a:p>
          <a:p>
            <a:pPr lvl="2"/>
            <a:r>
              <a:rPr lang="en-US" dirty="0" smtClean="0"/>
              <a:t>Additions from offspring within the herd</a:t>
            </a:r>
          </a:p>
          <a:p>
            <a:pPr lvl="1"/>
            <a:r>
              <a:rPr lang="en-US" dirty="0"/>
              <a:t>Managed in small, isolated groups</a:t>
            </a:r>
          </a:p>
          <a:p>
            <a:pPr lvl="1"/>
            <a:r>
              <a:rPr lang="en-US" dirty="0" smtClean="0"/>
              <a:t>All-in/all-out </a:t>
            </a:r>
            <a:r>
              <a:rPr lang="en-US" dirty="0"/>
              <a:t>management, less co-mingling</a:t>
            </a:r>
          </a:p>
          <a:p>
            <a:pPr lvl="1"/>
            <a:r>
              <a:rPr lang="en-US" dirty="0" smtClean="0"/>
              <a:t>Animals </a:t>
            </a:r>
            <a:r>
              <a:rPr lang="en-US" dirty="0"/>
              <a:t>that </a:t>
            </a:r>
            <a:r>
              <a:rPr lang="en-US" dirty="0" smtClean="0"/>
              <a:t>leave and return create a risk for the herd/flock</a:t>
            </a:r>
          </a:p>
          <a:p>
            <a:pPr lvl="1"/>
            <a:r>
              <a:rPr lang="en-US" dirty="0" smtClean="0"/>
              <a:t>Quarantines restrict movements</a:t>
            </a:r>
            <a:endParaRPr lang="en-US" dirty="0"/>
          </a:p>
          <a:p>
            <a:pPr lvl="2"/>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Developing a Plan cont’d</a:t>
            </a:r>
            <a:endParaRPr lang="en-US" dirty="0"/>
          </a:p>
        </p:txBody>
      </p:sp>
    </p:spTree>
    <p:extLst>
      <p:ext uri="{BB962C8B-B14F-4D97-AF65-F5344CB8AC3E}">
        <p14:creationId xmlns:p14="http://schemas.microsoft.com/office/powerpoint/2010/main" val="22673155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Levels of </a:t>
            </a:r>
            <a:r>
              <a:rPr lang="en-US" dirty="0" smtClean="0"/>
              <a:t>Biosecurity - Preventing </a:t>
            </a:r>
            <a:r>
              <a:rPr lang="en-US" dirty="0"/>
              <a:t>Exposure to Disease</a:t>
            </a:r>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Tree>
    <p:extLst>
      <p:ext uri="{BB962C8B-B14F-4D97-AF65-F5344CB8AC3E}">
        <p14:creationId xmlns:p14="http://schemas.microsoft.com/office/powerpoint/2010/main" val="2904425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Producers are responsible</a:t>
            </a:r>
          </a:p>
          <a:p>
            <a:r>
              <a:rPr lang="en-US" dirty="0" smtClean="0"/>
              <a:t>Effective day-to-day procedures</a:t>
            </a:r>
          </a:p>
          <a:p>
            <a:r>
              <a:rPr lang="en-US" dirty="0" smtClean="0"/>
              <a:t>Biosecurity is an investment</a:t>
            </a:r>
          </a:p>
          <a:p>
            <a:r>
              <a:rPr lang="en-US" dirty="0" smtClean="0"/>
              <a:t>Protocols are specific</a:t>
            </a:r>
          </a:p>
          <a:p>
            <a:pPr lvl="1"/>
            <a:r>
              <a:rPr lang="en-US" dirty="0" smtClean="0"/>
              <a:t>Species/mixture </a:t>
            </a:r>
            <a:r>
              <a:rPr lang="en-US" dirty="0"/>
              <a:t>of </a:t>
            </a:r>
            <a:r>
              <a:rPr lang="en-US" dirty="0" smtClean="0"/>
              <a:t>species</a:t>
            </a:r>
          </a:p>
          <a:p>
            <a:pPr lvl="1"/>
            <a:r>
              <a:rPr lang="en-US" dirty="0" smtClean="0"/>
              <a:t>Diseases, susceptibility to disease </a:t>
            </a:r>
          </a:p>
          <a:p>
            <a:pPr lvl="1"/>
            <a:r>
              <a:rPr lang="en-US" dirty="0" smtClean="0"/>
              <a:t>Intended purpose, economic value</a:t>
            </a:r>
          </a:p>
          <a:p>
            <a:pPr lvl="1"/>
            <a:r>
              <a:rPr lang="en-US" dirty="0" smtClean="0"/>
              <a:t>Practicality</a:t>
            </a:r>
            <a:r>
              <a:rPr lang="en-US" dirty="0"/>
              <a:t>, </a:t>
            </a:r>
            <a:r>
              <a:rPr lang="en-US" dirty="0" smtClean="0"/>
              <a:t>facility lay-out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normAutofit/>
          </a:bodyPr>
          <a:lstStyle/>
          <a:p>
            <a:r>
              <a:rPr lang="en-US" dirty="0" smtClean="0"/>
              <a:t>Prevent Exposure to Disease</a:t>
            </a:r>
            <a:endParaRPr lang="en-US" dirty="0"/>
          </a:p>
        </p:txBody>
      </p:sp>
    </p:spTree>
    <p:extLst>
      <p:ext uri="{BB962C8B-B14F-4D97-AF65-F5344CB8AC3E}">
        <p14:creationId xmlns:p14="http://schemas.microsoft.com/office/powerpoint/2010/main" val="1368526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458200" cy="4953000"/>
          </a:xfrm>
        </p:spPr>
        <p:txBody>
          <a:bodyPr>
            <a:normAutofit/>
          </a:bodyPr>
          <a:lstStyle/>
          <a:p>
            <a:r>
              <a:rPr lang="en-US" dirty="0" smtClean="0"/>
              <a:t>Farm density</a:t>
            </a:r>
          </a:p>
          <a:p>
            <a:r>
              <a:rPr lang="en-US" dirty="0" smtClean="0"/>
              <a:t>Animal movement</a:t>
            </a:r>
          </a:p>
          <a:p>
            <a:r>
              <a:rPr lang="en-US" dirty="0" smtClean="0"/>
              <a:t>Traffic on and off the premises</a:t>
            </a:r>
          </a:p>
          <a:p>
            <a:r>
              <a:rPr lang="en-US" dirty="0" smtClean="0"/>
              <a:t>Human activity</a:t>
            </a:r>
          </a:p>
          <a:p>
            <a:r>
              <a:rPr lang="en-US" dirty="0" smtClean="0"/>
              <a:t>Equipment sharing</a:t>
            </a:r>
          </a:p>
          <a:p>
            <a:r>
              <a:rPr lang="en-US" dirty="0" smtClean="0"/>
              <a:t>Access by wildlife</a:t>
            </a:r>
          </a:p>
          <a:p>
            <a:r>
              <a:rPr lang="en-US" dirty="0" smtClean="0"/>
              <a:t>Housing difficult to clean</a:t>
            </a:r>
          </a:p>
          <a:p>
            <a:r>
              <a:rPr lang="en-US" dirty="0" smtClean="0"/>
              <a:t>Mortality disposal near animal housing</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Increased Risk of Exposure</a:t>
            </a:r>
            <a:endParaRPr lang="en-US" dirty="0"/>
          </a:p>
        </p:txBody>
      </p:sp>
    </p:spTree>
    <p:extLst>
      <p:ext uri="{BB962C8B-B14F-4D97-AF65-F5344CB8AC3E}">
        <p14:creationId xmlns:p14="http://schemas.microsoft.com/office/powerpoint/2010/main" val="3859073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Conceptual</a:t>
            </a:r>
          </a:p>
          <a:p>
            <a:pPr lvl="1"/>
            <a:r>
              <a:rPr lang="en-US" dirty="0" smtClean="0"/>
              <a:t>Location</a:t>
            </a:r>
            <a:r>
              <a:rPr lang="en-US" dirty="0"/>
              <a:t>, geospatial </a:t>
            </a:r>
            <a:r>
              <a:rPr lang="en-US" dirty="0" smtClean="0"/>
              <a:t>siting, </a:t>
            </a:r>
            <a:br>
              <a:rPr lang="en-US" dirty="0" smtClean="0"/>
            </a:br>
            <a:r>
              <a:rPr lang="en-US" dirty="0" smtClean="0"/>
              <a:t>orientation </a:t>
            </a:r>
            <a:r>
              <a:rPr lang="en-US" dirty="0"/>
              <a:t>of the facility</a:t>
            </a:r>
            <a:endParaRPr lang="en-US" dirty="0" smtClean="0"/>
          </a:p>
          <a:p>
            <a:r>
              <a:rPr lang="en-US" dirty="0" smtClean="0"/>
              <a:t>Structural</a:t>
            </a:r>
          </a:p>
          <a:p>
            <a:pPr lvl="1"/>
            <a:r>
              <a:rPr lang="en-US" dirty="0" smtClean="0"/>
              <a:t>Capital investment, construction, to </a:t>
            </a:r>
            <a:r>
              <a:rPr lang="en-US" dirty="0"/>
              <a:t>prevent disease spread</a:t>
            </a:r>
            <a:endParaRPr lang="en-US" dirty="0" smtClean="0"/>
          </a:p>
          <a:p>
            <a:r>
              <a:rPr lang="en-US" dirty="0" smtClean="0"/>
              <a:t>Operational</a:t>
            </a:r>
          </a:p>
          <a:p>
            <a:pPr lvl="1"/>
            <a:r>
              <a:rPr lang="en-US" dirty="0" smtClean="0"/>
              <a:t>Processes, </a:t>
            </a:r>
            <a:r>
              <a:rPr lang="en-US" dirty="0"/>
              <a:t>management practices, </a:t>
            </a:r>
            <a:r>
              <a:rPr lang="en-US" dirty="0" smtClean="0"/>
              <a:t>standard </a:t>
            </a:r>
            <a:r>
              <a:rPr lang="en-US" dirty="0"/>
              <a:t>operating procedures </a:t>
            </a:r>
            <a:r>
              <a:rPr lang="en-US" dirty="0" smtClean="0"/>
              <a:t>to </a:t>
            </a:r>
            <a:r>
              <a:rPr lang="en-US" dirty="0"/>
              <a:t>exclude or contain disease</a:t>
            </a:r>
            <a:endParaRPr lang="en-US" dirty="0" smtClean="0"/>
          </a:p>
          <a:p>
            <a:pPr marL="0" indent="0">
              <a:buNone/>
            </a:pP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Three Levels of Biosecurity</a:t>
            </a:r>
            <a:endParaRPr lang="en-US" dirty="0"/>
          </a:p>
        </p:txBody>
      </p:sp>
    </p:spTree>
    <p:extLst>
      <p:ext uri="{BB962C8B-B14F-4D97-AF65-F5344CB8AC3E}">
        <p14:creationId xmlns:p14="http://schemas.microsoft.com/office/powerpoint/2010/main" val="18961899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Facility location</a:t>
            </a:r>
            <a:r>
              <a:rPr lang="en-US" dirty="0"/>
              <a:t>, geospatial </a:t>
            </a:r>
            <a:r>
              <a:rPr lang="en-US" dirty="0" smtClean="0"/>
              <a:t>siting, orientation, scope, size</a:t>
            </a:r>
          </a:p>
          <a:p>
            <a:pPr lvl="1"/>
            <a:r>
              <a:rPr lang="en-US" dirty="0" smtClean="0"/>
              <a:t>Higher risk </a:t>
            </a:r>
          </a:p>
          <a:p>
            <a:pPr lvl="2"/>
            <a:r>
              <a:rPr lang="en-US" dirty="0" smtClean="0"/>
              <a:t>Greater farm density, close to wildlife areas, large groups managed as one population</a:t>
            </a:r>
          </a:p>
          <a:p>
            <a:pPr lvl="1"/>
            <a:r>
              <a:rPr lang="en-US" dirty="0"/>
              <a:t>Best </a:t>
            </a:r>
            <a:r>
              <a:rPr lang="en-US" dirty="0" smtClean="0"/>
              <a:t>practices</a:t>
            </a:r>
          </a:p>
          <a:p>
            <a:pPr lvl="2"/>
            <a:r>
              <a:rPr lang="en-US" dirty="0" smtClean="0"/>
              <a:t>Separation, isolation</a:t>
            </a:r>
          </a:p>
          <a:p>
            <a:pPr lvl="2"/>
            <a:r>
              <a:rPr lang="en-US" dirty="0" smtClean="0"/>
              <a:t>Small </a:t>
            </a:r>
            <a:r>
              <a:rPr lang="en-US" dirty="0" err="1" smtClean="0"/>
              <a:t>biosecure</a:t>
            </a:r>
            <a:r>
              <a:rPr lang="en-US" dirty="0" smtClean="0"/>
              <a:t> units</a:t>
            </a:r>
          </a:p>
          <a:p>
            <a:pPr lvl="2"/>
            <a:r>
              <a:rPr lang="en-US" dirty="0"/>
              <a:t>D</a:t>
            </a:r>
            <a:r>
              <a:rPr lang="en-US" dirty="0" smtClean="0"/>
              <a:t>istance to wildlife habitats and roads </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Conceptual Biosecurity</a:t>
            </a:r>
            <a:endParaRPr lang="en-US" dirty="0"/>
          </a:p>
        </p:txBody>
      </p:sp>
    </p:spTree>
    <p:extLst>
      <p:ext uri="{BB962C8B-B14F-4D97-AF65-F5344CB8AC3E}">
        <p14:creationId xmlns:p14="http://schemas.microsoft.com/office/powerpoint/2010/main" val="27060700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Evaluate existing facility</a:t>
            </a:r>
          </a:p>
          <a:p>
            <a:r>
              <a:rPr lang="en-US" dirty="0" smtClean="0"/>
              <a:t>Mitigate/compensate for vulnerabilities:</a:t>
            </a:r>
          </a:p>
          <a:p>
            <a:pPr lvl="1"/>
            <a:r>
              <a:rPr lang="en-US" dirty="0" smtClean="0"/>
              <a:t>Eliminate (make less attractive) </a:t>
            </a:r>
            <a:br>
              <a:rPr lang="en-US" dirty="0" smtClean="0"/>
            </a:br>
            <a:r>
              <a:rPr lang="en-US" dirty="0" smtClean="0"/>
              <a:t>wildlife habitat</a:t>
            </a:r>
          </a:p>
          <a:p>
            <a:pPr lvl="1"/>
            <a:r>
              <a:rPr lang="en-US" dirty="0" smtClean="0"/>
              <a:t>Reroute traffic away from animal areas</a:t>
            </a:r>
          </a:p>
          <a:p>
            <a:pPr lvl="1"/>
            <a:r>
              <a:rPr lang="en-US" dirty="0" smtClean="0"/>
              <a:t>Create smaller </a:t>
            </a:r>
            <a:r>
              <a:rPr lang="en-US" dirty="0" err="1" smtClean="0"/>
              <a:t>biosecure</a:t>
            </a:r>
            <a:r>
              <a:rPr lang="en-US" dirty="0" smtClean="0"/>
              <a:t> groups</a:t>
            </a:r>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p:txBody>
          <a:bodyPr/>
          <a:lstStyle/>
          <a:p>
            <a:pPr algn="l"/>
            <a:r>
              <a:rPr lang="en-US" smtClean="0"/>
              <a:t>FAD PReP/NAHEMS Guidelines: Biosecurity - Concepts</a:t>
            </a:r>
            <a:endParaRPr lang="en-US" dirty="0"/>
          </a:p>
        </p:txBody>
      </p:sp>
      <p:sp>
        <p:nvSpPr>
          <p:cNvPr id="5" name="Title 4"/>
          <p:cNvSpPr>
            <a:spLocks noGrp="1"/>
          </p:cNvSpPr>
          <p:nvPr>
            <p:ph type="title"/>
          </p:nvPr>
        </p:nvSpPr>
        <p:spPr/>
        <p:txBody>
          <a:bodyPr/>
          <a:lstStyle/>
          <a:p>
            <a:r>
              <a:rPr lang="en-US" dirty="0" smtClean="0"/>
              <a:t>Conceptual Biosecurity cont’d</a:t>
            </a:r>
            <a:endParaRPr lang="en-US" dirty="0"/>
          </a:p>
        </p:txBody>
      </p:sp>
    </p:spTree>
    <p:extLst>
      <p:ext uri="{BB962C8B-B14F-4D97-AF65-F5344CB8AC3E}">
        <p14:creationId xmlns:p14="http://schemas.microsoft.com/office/powerpoint/2010/main" val="2148558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953000"/>
          </a:xfrm>
        </p:spPr>
        <p:txBody>
          <a:bodyPr>
            <a:normAutofit/>
          </a:bodyPr>
          <a:lstStyle/>
          <a:p>
            <a:r>
              <a:rPr lang="en-US" dirty="0"/>
              <a:t>Construction, capital investment </a:t>
            </a:r>
            <a:endParaRPr lang="en-US" dirty="0" smtClean="0"/>
          </a:p>
          <a:p>
            <a:pPr lvl="1"/>
            <a:r>
              <a:rPr lang="en-US" dirty="0" smtClean="0"/>
              <a:t>Physical design and maintenance</a:t>
            </a:r>
            <a:endParaRPr lang="en-US" dirty="0"/>
          </a:p>
          <a:p>
            <a:r>
              <a:rPr lang="en-US" dirty="0" smtClean="0"/>
              <a:t>Paved parking away from barns</a:t>
            </a:r>
          </a:p>
          <a:p>
            <a:r>
              <a:rPr lang="en-US" dirty="0" smtClean="0"/>
              <a:t>Fences, barriers leading to entrances to conduct biosecurity protocols</a:t>
            </a:r>
          </a:p>
          <a:p>
            <a:r>
              <a:rPr lang="en-US" dirty="0" smtClean="0"/>
              <a:t>Locations for cleaning/disinfecting</a:t>
            </a:r>
          </a:p>
          <a:p>
            <a:r>
              <a:rPr lang="en-US" dirty="0" smtClean="0"/>
              <a:t>On-site laundry for outerwear</a:t>
            </a:r>
          </a:p>
          <a:p>
            <a:r>
              <a:rPr lang="en-US" dirty="0" smtClean="0"/>
              <a:t>Specialized anteroom at entry</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Structural Biosecurity</a:t>
            </a:r>
            <a:endParaRPr lang="en-US" dirty="0"/>
          </a:p>
        </p:txBody>
      </p:sp>
    </p:spTree>
    <p:extLst>
      <p:ext uri="{BB962C8B-B14F-4D97-AF65-F5344CB8AC3E}">
        <p14:creationId xmlns:p14="http://schemas.microsoft.com/office/powerpoint/2010/main" val="4046601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382000" cy="4953000"/>
          </a:xfrm>
        </p:spPr>
        <p:txBody>
          <a:bodyPr>
            <a:normAutofit/>
          </a:bodyPr>
          <a:lstStyle/>
          <a:p>
            <a:r>
              <a:rPr lang="en-US" dirty="0" smtClean="0"/>
              <a:t>Importance of biosecurity</a:t>
            </a:r>
          </a:p>
          <a:p>
            <a:r>
              <a:rPr lang="en-US" dirty="0" smtClean="0"/>
              <a:t>Routes of exposure to disease</a:t>
            </a:r>
          </a:p>
          <a:p>
            <a:r>
              <a:rPr lang="en-US" dirty="0" smtClean="0"/>
              <a:t>Steps in developing a biosecurity plan</a:t>
            </a:r>
          </a:p>
          <a:p>
            <a:r>
              <a:rPr lang="en-US" dirty="0" smtClean="0"/>
              <a:t>Introduction to 3 levels of biosecurity</a:t>
            </a:r>
          </a:p>
          <a:p>
            <a:pPr lvl="1"/>
            <a:r>
              <a:rPr lang="en-US" dirty="0" smtClean="0"/>
              <a:t>Conceptual</a:t>
            </a:r>
          </a:p>
          <a:p>
            <a:pPr lvl="1"/>
            <a:r>
              <a:rPr lang="en-US" dirty="0" smtClean="0"/>
              <a:t>Structural</a:t>
            </a:r>
          </a:p>
          <a:p>
            <a:pPr lvl="1"/>
            <a:r>
              <a:rPr lang="en-US" dirty="0" smtClean="0"/>
              <a:t>Operational</a:t>
            </a:r>
          </a:p>
          <a:p>
            <a:endParaRPr lang="en-US" dirty="0" smtClean="0"/>
          </a:p>
        </p:txBody>
      </p:sp>
      <p:sp>
        <p:nvSpPr>
          <p:cNvPr id="5" name="Date Placeholder 4"/>
          <p:cNvSpPr>
            <a:spLocks noGrp="1"/>
          </p:cNvSpPr>
          <p:nvPr>
            <p:ph type="dt" sz="half" idx="2"/>
          </p:nvPr>
        </p:nvSpPr>
        <p:spPr/>
        <p:txBody>
          <a:bodyPr/>
          <a:lstStyle/>
          <a:p>
            <a:pPr algn="r"/>
            <a:r>
              <a:rPr lang="en-US" smtClean="0"/>
              <a:t>USDA APHIS and CFSPH</a:t>
            </a:r>
            <a:endParaRPr lang="en-US" dirty="0"/>
          </a:p>
        </p:txBody>
      </p:sp>
      <p:sp>
        <p:nvSpPr>
          <p:cNvPr id="6" name="Footer Placeholder 5"/>
          <p:cNvSpPr>
            <a:spLocks noGrp="1"/>
          </p:cNvSpPr>
          <p:nvPr>
            <p:ph type="ftr" sz="quarter" idx="3"/>
          </p:nvPr>
        </p:nvSpPr>
        <p:spPr/>
        <p:txBody>
          <a:bodyPr/>
          <a:lstStyle/>
          <a:p>
            <a:pPr algn="l"/>
            <a:r>
              <a:rPr lang="en-US" dirty="0" smtClean="0"/>
              <a:t>FAD PReP/NAHEMS Guidelines: Biosecurity - Concepts</a:t>
            </a:r>
            <a:endParaRPr lang="en-US" dirty="0"/>
          </a:p>
        </p:txBody>
      </p:sp>
      <p:sp>
        <p:nvSpPr>
          <p:cNvPr id="2" name="Title 1"/>
          <p:cNvSpPr>
            <a:spLocks noGrp="1"/>
          </p:cNvSpPr>
          <p:nvPr>
            <p:ph type="title"/>
          </p:nvPr>
        </p:nvSpPr>
        <p:spPr/>
        <p:txBody>
          <a:bodyPr/>
          <a:lstStyle/>
          <a:p>
            <a:r>
              <a:rPr lang="en-US" dirty="0" smtClean="0"/>
              <a:t>This Presentation</a:t>
            </a:r>
            <a:endParaRPr lang="en-US" dirty="0"/>
          </a:p>
        </p:txBody>
      </p:sp>
    </p:spTree>
    <p:extLst>
      <p:ext uri="{BB962C8B-B14F-4D97-AF65-F5344CB8AC3E}">
        <p14:creationId xmlns:p14="http://schemas.microsoft.com/office/powerpoint/2010/main" val="17319728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867400" cy="4953000"/>
          </a:xfrm>
        </p:spPr>
        <p:txBody>
          <a:bodyPr/>
          <a:lstStyle/>
          <a:p>
            <a:r>
              <a:rPr lang="en-US" dirty="0" smtClean="0"/>
              <a:t>Example of a Danish Entry System</a:t>
            </a:r>
          </a:p>
          <a:p>
            <a:r>
              <a:rPr lang="en-US" dirty="0" smtClean="0"/>
              <a:t>Specialized anteroom</a:t>
            </a:r>
          </a:p>
          <a:p>
            <a:r>
              <a:rPr lang="en-US" dirty="0" smtClean="0"/>
              <a:t>Prompts biosecurity protocols</a:t>
            </a:r>
          </a:p>
          <a:p>
            <a:pPr lvl="1"/>
            <a:r>
              <a:rPr lang="en-US" dirty="0" smtClean="0"/>
              <a:t>Entering and leaving</a:t>
            </a:r>
          </a:p>
          <a:p>
            <a:r>
              <a:rPr lang="en-US" dirty="0" smtClean="0"/>
              <a:t>Enhancements in long term plans</a:t>
            </a:r>
          </a:p>
          <a:p>
            <a:endParaRPr lang="en-US" dirty="0" smtClean="0"/>
          </a:p>
          <a:p>
            <a:endParaRPr lang="en-US" dirty="0" smtClean="0"/>
          </a:p>
          <a:p>
            <a:endParaRPr lang="en-US" dirty="0" smtClean="0"/>
          </a:p>
          <a:p>
            <a:endParaRPr lang="en-US" dirty="0"/>
          </a:p>
          <a:p>
            <a:endParaRPr lang="en-US" dirty="0" smtClean="0"/>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normAutofit fontScale="90000"/>
          </a:bodyPr>
          <a:lstStyle/>
          <a:p>
            <a:r>
              <a:rPr lang="en-US" dirty="0" smtClean="0"/>
              <a:t>Structural - Danish Entry System</a:t>
            </a:r>
            <a:endParaRPr lang="en-US" dirty="0"/>
          </a:p>
        </p:txBody>
      </p:sp>
      <p:pic>
        <p:nvPicPr>
          <p:cNvPr id="7" name="Picture 6"/>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5623560" y="2057401"/>
            <a:ext cx="3063240" cy="2819400"/>
          </a:xfrm>
          <a:prstGeom prst="rect">
            <a:avLst/>
          </a:prstGeom>
          <a:ln w="38100">
            <a:solidFill>
              <a:srgbClr val="17375E"/>
            </a:solidFill>
          </a:ln>
        </p:spPr>
      </p:pic>
    </p:spTree>
    <p:extLst>
      <p:ext uri="{BB962C8B-B14F-4D97-AF65-F5344CB8AC3E}">
        <p14:creationId xmlns:p14="http://schemas.microsoft.com/office/powerpoint/2010/main" val="3282404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a:t>Processes, management practices, standard operating procedures to exclude or contain disease</a:t>
            </a:r>
          </a:p>
          <a:p>
            <a:pPr lvl="1"/>
            <a:r>
              <a:rPr lang="en-US" dirty="0" smtClean="0"/>
              <a:t>On-farm movements and managements</a:t>
            </a:r>
          </a:p>
          <a:p>
            <a:pPr lvl="1"/>
            <a:r>
              <a:rPr lang="en-US" dirty="0" smtClean="0"/>
              <a:t>People</a:t>
            </a:r>
            <a:r>
              <a:rPr lang="en-US" dirty="0"/>
              <a:t>, animals, supplies, equipment, vehicles, and other </a:t>
            </a:r>
            <a:r>
              <a:rPr lang="en-US" dirty="0" smtClean="0"/>
              <a:t>items</a:t>
            </a:r>
          </a:p>
          <a:p>
            <a:pPr marL="342900" lvl="1" indent="-342900">
              <a:buFont typeface="Arial" pitchFamily="34" charset="0"/>
              <a:buChar char="•"/>
            </a:pPr>
            <a:r>
              <a:rPr lang="en-US" sz="3200" dirty="0"/>
              <a:t>Based </a:t>
            </a:r>
            <a:r>
              <a:rPr lang="en-US" sz="3200" dirty="0" smtClean="0"/>
              <a:t>on specific risk assessments</a:t>
            </a:r>
          </a:p>
          <a:p>
            <a:pPr lvl="1"/>
            <a:r>
              <a:rPr lang="en-US" dirty="0"/>
              <a:t>Mitigation of conceptual and structural </a:t>
            </a:r>
            <a:r>
              <a:rPr lang="en-US" dirty="0" smtClean="0"/>
              <a:t>vulnerabilities, and known disease   </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Operational Biosecurity</a:t>
            </a:r>
            <a:endParaRPr lang="en-US" dirty="0"/>
          </a:p>
        </p:txBody>
      </p:sp>
    </p:spTree>
    <p:extLst>
      <p:ext uri="{BB962C8B-B14F-4D97-AF65-F5344CB8AC3E}">
        <p14:creationId xmlns:p14="http://schemas.microsoft.com/office/powerpoint/2010/main" val="307458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Apply strategic actions at </a:t>
            </a:r>
            <a:br>
              <a:rPr lang="en-US" dirty="0" smtClean="0"/>
            </a:br>
            <a:r>
              <a:rPr lang="en-US" dirty="0" smtClean="0"/>
              <a:t>critical control points</a:t>
            </a:r>
          </a:p>
          <a:p>
            <a:r>
              <a:rPr lang="en-US" dirty="0" smtClean="0"/>
              <a:t>Focus on inputs and outputs</a:t>
            </a:r>
          </a:p>
          <a:p>
            <a:pPr lvl="1"/>
            <a:r>
              <a:rPr lang="en-US" dirty="0" smtClean="0"/>
              <a:t>Entrances and exits</a:t>
            </a:r>
          </a:p>
          <a:p>
            <a:pPr lvl="1"/>
            <a:r>
              <a:rPr lang="en-US" dirty="0" smtClean="0"/>
              <a:t>Work paths</a:t>
            </a:r>
          </a:p>
          <a:p>
            <a:pPr lvl="1"/>
            <a:r>
              <a:rPr lang="en-US" dirty="0" smtClean="0"/>
              <a:t>Processes</a:t>
            </a:r>
          </a:p>
          <a:p>
            <a:r>
              <a:rPr lang="en-US" dirty="0" smtClean="0"/>
              <a:t>Clearly </a:t>
            </a:r>
            <a:r>
              <a:rPr lang="en-US" dirty="0"/>
              <a:t>identify separation </a:t>
            </a:r>
            <a:br>
              <a:rPr lang="en-US" dirty="0"/>
            </a:br>
            <a:r>
              <a:rPr lang="en-US" dirty="0"/>
              <a:t>of clean/dirty</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dirty="0" smtClean="0"/>
              <a:t>USDA APHIS and CFSPH</a:t>
            </a:r>
            <a:endParaRPr lang="en-US" dirty="0"/>
          </a:p>
        </p:txBody>
      </p:sp>
      <p:sp>
        <p:nvSpPr>
          <p:cNvPr id="4" name="Footer Placeholder 3"/>
          <p:cNvSpPr>
            <a:spLocks noGrp="1"/>
          </p:cNvSpPr>
          <p:nvPr>
            <p:ph type="ftr" sz="quarter" idx="3"/>
          </p:nvPr>
        </p:nvSpPr>
        <p:spPr/>
        <p:txBody>
          <a:bodyPr/>
          <a:lstStyle/>
          <a:p>
            <a:pPr algn="l"/>
            <a:r>
              <a:rPr lang="en-US" dirty="0" smtClean="0"/>
              <a:t>FAD PReP/NAHEMS Guidelines: Biosecurity - Concepts</a:t>
            </a:r>
            <a:endParaRPr lang="en-US" dirty="0"/>
          </a:p>
        </p:txBody>
      </p:sp>
      <p:sp>
        <p:nvSpPr>
          <p:cNvPr id="5" name="Title 4"/>
          <p:cNvSpPr>
            <a:spLocks noGrp="1"/>
          </p:cNvSpPr>
          <p:nvPr>
            <p:ph type="title"/>
          </p:nvPr>
        </p:nvSpPr>
        <p:spPr/>
        <p:txBody>
          <a:bodyPr/>
          <a:lstStyle/>
          <a:p>
            <a:r>
              <a:rPr lang="en-US" dirty="0" smtClean="0"/>
              <a:t>Operational Biosecurity cont’d</a:t>
            </a:r>
            <a:endParaRPr lang="en-US" dirty="0"/>
          </a:p>
        </p:txBody>
      </p:sp>
    </p:spTree>
    <p:extLst>
      <p:ext uri="{BB962C8B-B14F-4D97-AF65-F5344CB8AC3E}">
        <p14:creationId xmlns:p14="http://schemas.microsoft.com/office/powerpoint/2010/main" val="6267618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5943600" cy="4953000"/>
          </a:xfrm>
        </p:spPr>
        <p:txBody>
          <a:bodyPr/>
          <a:lstStyle/>
          <a:p>
            <a:r>
              <a:rPr lang="en-US" dirty="0" smtClean="0"/>
              <a:t>Clean versus dirty</a:t>
            </a:r>
            <a:endParaRPr lang="en-US" dirty="0"/>
          </a:p>
          <a:p>
            <a:pPr lvl="1"/>
            <a:r>
              <a:rPr lang="en-US" dirty="0" smtClean="0"/>
              <a:t>Line of Separation</a:t>
            </a:r>
          </a:p>
          <a:p>
            <a:pPr lvl="1"/>
            <a:r>
              <a:rPr lang="en-US" dirty="0" smtClean="0"/>
              <a:t>Perimeter Buffer Area</a:t>
            </a:r>
          </a:p>
          <a:p>
            <a:r>
              <a:rPr lang="en-US" dirty="0" smtClean="0"/>
              <a:t>Implement at farm </a:t>
            </a:r>
            <a:br>
              <a:rPr lang="en-US" dirty="0" smtClean="0"/>
            </a:br>
            <a:r>
              <a:rPr lang="en-US" dirty="0" smtClean="0"/>
              <a:t>or barn level</a:t>
            </a:r>
          </a:p>
          <a:p>
            <a:r>
              <a:rPr lang="en-US" dirty="0"/>
              <a:t>Mapped and physically marked</a:t>
            </a:r>
          </a:p>
          <a:p>
            <a:r>
              <a:rPr lang="en-US" dirty="0" smtClean="0"/>
              <a:t>Crossing point = </a:t>
            </a:r>
            <a:br>
              <a:rPr lang="en-US" dirty="0" smtClean="0"/>
            </a:br>
            <a:r>
              <a:rPr lang="en-US" dirty="0" smtClean="0"/>
              <a:t>critical control point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Operational Biosecurity cont’d</a:t>
            </a:r>
          </a:p>
        </p:txBody>
      </p:sp>
      <p:pic>
        <p:nvPicPr>
          <p:cNvPr id="8" name="Picture 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715000" y="2270531"/>
            <a:ext cx="2981286" cy="2804617"/>
          </a:xfrm>
          <a:prstGeom prst="rect">
            <a:avLst/>
          </a:prstGeom>
          <a:ln w="38100">
            <a:solidFill>
              <a:srgbClr val="17375E"/>
            </a:solidFill>
          </a:ln>
        </p:spPr>
      </p:pic>
    </p:spTree>
    <p:extLst>
      <p:ext uri="{BB962C8B-B14F-4D97-AF65-F5344CB8AC3E}">
        <p14:creationId xmlns:p14="http://schemas.microsoft.com/office/powerpoint/2010/main" val="17080554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Cleaning/disinfection and biosecurity attire/PPE</a:t>
            </a:r>
          </a:p>
          <a:p>
            <a:pPr marL="342900" lvl="1" indent="-342900">
              <a:buFont typeface="Arial" pitchFamily="34" charset="0"/>
              <a:buChar char="•"/>
            </a:pPr>
            <a:r>
              <a:rPr lang="en-US" sz="3200" dirty="0" smtClean="0"/>
              <a:t>People, equipment, vehicles</a:t>
            </a:r>
            <a:endParaRPr lang="en-US" sz="3200" dirty="0"/>
          </a:p>
          <a:p>
            <a:pPr marL="342900" lvl="1" indent="-342900">
              <a:buFont typeface="Arial" pitchFamily="34" charset="0"/>
              <a:buChar char="•"/>
            </a:pPr>
            <a:r>
              <a:rPr lang="en-US" sz="3200" dirty="0"/>
              <a:t>Vectors</a:t>
            </a:r>
          </a:p>
          <a:p>
            <a:pPr marL="342900" lvl="1" indent="-342900">
              <a:buFont typeface="Arial" pitchFamily="34" charset="0"/>
              <a:buChar char="•"/>
            </a:pPr>
            <a:r>
              <a:rPr lang="en-US" sz="3200" dirty="0"/>
              <a:t>Carcass disposal</a:t>
            </a:r>
          </a:p>
          <a:p>
            <a:pPr marL="342900" lvl="1" indent="-342900">
              <a:buFont typeface="Arial" pitchFamily="34" charset="0"/>
              <a:buChar char="•"/>
            </a:pPr>
            <a:r>
              <a:rPr lang="en-US" sz="3200" dirty="0"/>
              <a:t>Manure/litter management</a:t>
            </a:r>
          </a:p>
          <a:p>
            <a:pPr marL="342900" lvl="1" indent="-342900">
              <a:buFont typeface="Arial" pitchFamily="34" charset="0"/>
              <a:buChar char="•"/>
            </a:pPr>
            <a:r>
              <a:rPr lang="en-US" sz="3200" dirty="0"/>
              <a:t>Water sources</a:t>
            </a:r>
          </a:p>
          <a:p>
            <a:pPr marL="342900" lvl="1" indent="-342900">
              <a:buFont typeface="Arial" pitchFamily="34" charset="0"/>
              <a:buChar char="•"/>
            </a:pPr>
            <a:r>
              <a:rPr lang="en-US" sz="3200" dirty="0"/>
              <a:t>Delivery/storage of feed and bedding</a:t>
            </a:r>
          </a:p>
          <a:p>
            <a:pPr marL="342900" lvl="1" indent="-342900">
              <a:buFont typeface="Arial" pitchFamily="34" charset="0"/>
              <a:buChar char="•"/>
            </a:pPr>
            <a:r>
              <a:rPr lang="en-US" sz="3200" dirty="0"/>
              <a:t>Maintenance and security</a:t>
            </a:r>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a:t>Operational Biosecurity cont’d</a:t>
            </a:r>
          </a:p>
        </p:txBody>
      </p:sp>
    </p:spTree>
    <p:extLst>
      <p:ext uri="{BB962C8B-B14F-4D97-AF65-F5344CB8AC3E}">
        <p14:creationId xmlns:p14="http://schemas.microsoft.com/office/powerpoint/2010/main" val="14211035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Biosecurity protects animal health</a:t>
            </a:r>
            <a:endParaRPr lang="en-US" dirty="0"/>
          </a:p>
          <a:p>
            <a:r>
              <a:rPr lang="en-US" dirty="0"/>
              <a:t>Develop a site-specific biosecurity plan </a:t>
            </a:r>
            <a:endParaRPr lang="en-US" dirty="0" smtClean="0"/>
          </a:p>
          <a:p>
            <a:pPr lvl="1"/>
            <a:r>
              <a:rPr lang="en-US" dirty="0" smtClean="0"/>
              <a:t>Consider disease characteristics such as routes </a:t>
            </a:r>
            <a:r>
              <a:rPr lang="en-US" dirty="0"/>
              <a:t>of </a:t>
            </a:r>
            <a:r>
              <a:rPr lang="en-US" dirty="0" smtClean="0"/>
              <a:t>exposure</a:t>
            </a:r>
            <a:endParaRPr lang="en-US" dirty="0"/>
          </a:p>
          <a:p>
            <a:pPr lvl="1"/>
            <a:r>
              <a:rPr lang="en-US" dirty="0" smtClean="0"/>
              <a:t>Incorporate 3 </a:t>
            </a:r>
            <a:r>
              <a:rPr lang="en-US" dirty="0"/>
              <a:t>levels of </a:t>
            </a:r>
            <a:r>
              <a:rPr lang="en-US" dirty="0" smtClean="0"/>
              <a:t>biosecurity: conceptual, structural, operational</a:t>
            </a:r>
            <a:endParaRPr lang="en-US" dirty="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Conclusion</a:t>
            </a:r>
            <a:endParaRPr lang="en-US" dirty="0"/>
          </a:p>
        </p:txBody>
      </p:sp>
    </p:spTree>
    <p:extLst>
      <p:ext uri="{BB962C8B-B14F-4D97-AF65-F5344CB8AC3E}">
        <p14:creationId xmlns:p14="http://schemas.microsoft.com/office/powerpoint/2010/main" val="11828330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39937" name="Title 1"/>
          <p:cNvSpPr>
            <a:spLocks noGrp="1"/>
          </p:cNvSpPr>
          <p:nvPr>
            <p:ph type="title"/>
          </p:nvPr>
        </p:nvSpPr>
        <p:spPr/>
        <p:txBody>
          <a:bodyPr/>
          <a:lstStyle/>
          <a:p>
            <a:r>
              <a:rPr lang="en-US" dirty="0" smtClean="0"/>
              <a:t>For More Information</a:t>
            </a:r>
          </a:p>
        </p:txBody>
      </p:sp>
      <p:pic>
        <p:nvPicPr>
          <p:cNvPr id="7"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Content Placeholder 2"/>
          <p:cNvSpPr>
            <a:spLocks noGrp="1"/>
          </p:cNvSpPr>
          <p:nvPr/>
        </p:nvSpPr>
        <p:spPr>
          <a:xfrm>
            <a:off x="304800" y="1479550"/>
            <a:ext cx="5645538" cy="4876800"/>
          </a:xfrm>
          <a:prstGeom prst="rect">
            <a:avLst/>
          </a:prstGeom>
        </p:spPr>
        <p:txBody>
          <a:bodyPr vert="horz" lIns="91440" tIns="45720" rIns="91440" bIns="45720" rtlCol="0">
            <a:noAutofit/>
          </a:bodyPr>
          <a:lstStyle>
            <a:lvl1pPr marL="342900" indent="-342900" algn="l" defTabSz="914400" rtl="0" eaLnBrk="1" latinLnBrk="0" hangingPunct="1">
              <a:spcBef>
                <a:spcPts val="900"/>
              </a:spcBef>
              <a:buFont typeface="Arial" pitchFamily="34" charset="0"/>
              <a:buChar char="•"/>
              <a:defRPr sz="3200" kern="1200">
                <a:solidFill>
                  <a:schemeClr val="tx1"/>
                </a:solidFill>
                <a:latin typeface="Verdana" pitchFamily="34" charset="0"/>
                <a:ea typeface="Verdana" pitchFamily="34" charset="0"/>
                <a:cs typeface="Verdana" pitchFamily="34" charset="0"/>
              </a:defRPr>
            </a:lvl1pPr>
            <a:lvl2pPr marL="742950" indent="-285750" algn="l" defTabSz="914400" rtl="0" eaLnBrk="1" latinLnBrk="0" hangingPunct="1">
              <a:spcBef>
                <a:spcPts val="900"/>
              </a:spcBef>
              <a:buFont typeface="Arial" pitchFamily="34" charset="0"/>
              <a:buChar char="–"/>
              <a:defRPr sz="2800" kern="1200">
                <a:solidFill>
                  <a:schemeClr val="tx1"/>
                </a:solidFill>
                <a:latin typeface="Verdana" pitchFamily="34" charset="0"/>
                <a:ea typeface="Verdana" pitchFamily="34" charset="0"/>
                <a:cs typeface="Verdana" pitchFamily="34" charset="0"/>
              </a:defRPr>
            </a:lvl2pPr>
            <a:lvl3pPr marL="1143000" indent="-228600" algn="l" defTabSz="914400" rtl="0" eaLnBrk="1" latinLnBrk="0" hangingPunct="1">
              <a:spcBef>
                <a:spcPts val="900"/>
              </a:spcBef>
              <a:buFont typeface="Arial" pitchFamily="34" charset="0"/>
              <a:buChar char="•"/>
              <a:defRPr sz="2400" kern="1200">
                <a:solidFill>
                  <a:schemeClr val="tx1"/>
                </a:solidFill>
                <a:latin typeface="Verdana" pitchFamily="34" charset="0"/>
                <a:ea typeface="Verdana" pitchFamily="34" charset="0"/>
                <a:cs typeface="Verdana" pitchFamily="34" charset="0"/>
              </a:defRPr>
            </a:lvl3pPr>
            <a:lvl4pPr marL="16002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4pPr>
            <a:lvl5pPr marL="2057400" indent="-228600" algn="l" defTabSz="914400" rtl="0" eaLnBrk="1" latinLnBrk="0" hangingPunct="1">
              <a:spcBef>
                <a:spcPts val="900"/>
              </a:spcBef>
              <a:buFont typeface="Arial" pitchFamily="34" charset="0"/>
              <a:buChar char="»"/>
              <a:defRPr sz="2000" kern="1200">
                <a:solidFill>
                  <a:schemeClr val="tx1"/>
                </a:solidFill>
                <a:latin typeface="Verdana" pitchFamily="34" charset="0"/>
                <a:ea typeface="Verdana" pitchFamily="34" charset="0"/>
                <a:cs typeface="Verdan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800" dirty="0" smtClean="0"/>
              <a:t>FAD PReP/NAHEMS Guidelines </a:t>
            </a:r>
            <a:br>
              <a:rPr lang="en-US" sz="2800" dirty="0" smtClean="0"/>
            </a:br>
            <a:r>
              <a:rPr lang="en-US" sz="2800" dirty="0" smtClean="0"/>
              <a:t>&amp; SOP: Biosecurity (2016)</a:t>
            </a:r>
          </a:p>
          <a:p>
            <a:pPr lvl="1"/>
            <a:r>
              <a:rPr lang="en-US" sz="2000" dirty="0" smtClean="0">
                <a:hlinkClick r:id="rId4"/>
              </a:rPr>
              <a:t>http://www.aphis.usda.gov/fadprep</a:t>
            </a:r>
            <a:endParaRPr lang="en-US" sz="2000" dirty="0" smtClean="0"/>
          </a:p>
          <a:p>
            <a:r>
              <a:rPr lang="en-US" sz="2800" dirty="0" smtClean="0"/>
              <a:t>Biosecurity web-based training module: </a:t>
            </a:r>
            <a:r>
              <a:rPr lang="en-US" sz="2400" dirty="0" smtClean="0">
                <a:hlinkClick r:id="rId5"/>
              </a:rPr>
              <a:t>http://naherc.sws.iastate.edu/</a:t>
            </a:r>
            <a:endParaRPr lang="en-US" sz="2400" dirty="0" smtClean="0"/>
          </a:p>
          <a:p>
            <a:pPr marL="171450" indent="-173038">
              <a:spcBef>
                <a:spcPts val="600"/>
              </a:spcBef>
              <a:tabLst>
                <a:tab pos="1149350" algn="l"/>
              </a:tabLst>
            </a:pPr>
            <a:endParaRPr lang="en-US" sz="1200" dirty="0" smtClean="0"/>
          </a:p>
          <a:p>
            <a:pPr marL="171450" indent="-173038">
              <a:spcBef>
                <a:spcPts val="600"/>
              </a:spcBef>
              <a:tabLst>
                <a:tab pos="1149350" algn="l"/>
              </a:tabLst>
            </a:pPr>
            <a:endParaRPr lang="en-US" sz="1200" dirty="0"/>
          </a:p>
          <a:p>
            <a:pPr marL="0" indent="0">
              <a:buNone/>
            </a:pPr>
            <a:endParaRPr lang="en-US" dirty="0" smtClean="0"/>
          </a:p>
        </p:txBody>
      </p:sp>
    </p:spTree>
    <p:extLst>
      <p:ext uri="{BB962C8B-B14F-4D97-AF65-F5344CB8AC3E}">
        <p14:creationId xmlns:p14="http://schemas.microsoft.com/office/powerpoint/2010/main" val="8157566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p:cNvSpPr>
            <a:spLocks noGrp="1"/>
          </p:cNvSpPr>
          <p:nvPr>
            <p:ph idx="1"/>
          </p:nvPr>
        </p:nvSpPr>
        <p:spPr>
          <a:xfrm>
            <a:off x="457200" y="1371600"/>
            <a:ext cx="5334000" cy="4876800"/>
          </a:xfrm>
        </p:spPr>
        <p:txBody>
          <a:bodyPr>
            <a:noAutofit/>
          </a:bodyPr>
          <a:lstStyle/>
          <a:p>
            <a:pPr marL="0" indent="0">
              <a:buNone/>
            </a:pPr>
            <a:r>
              <a:rPr lang="en-US" sz="2400" dirty="0"/>
              <a:t>Authors (CFSPH)</a:t>
            </a:r>
          </a:p>
          <a:p>
            <a:pPr marL="171450" indent="-173038">
              <a:spcBef>
                <a:spcPts val="600"/>
              </a:spcBef>
              <a:tabLst>
                <a:tab pos="1149350" algn="l"/>
              </a:tabLst>
            </a:pPr>
            <a:r>
              <a:rPr lang="en-US" sz="2000" dirty="0"/>
              <a:t>Janice P. Mogan, </a:t>
            </a:r>
            <a:r>
              <a:rPr lang="en-US" sz="2000" dirty="0" smtClean="0"/>
              <a:t>DVM</a:t>
            </a:r>
          </a:p>
          <a:p>
            <a:pPr marL="171450" indent="-173038">
              <a:spcBef>
                <a:spcPts val="600"/>
              </a:spcBef>
              <a:tabLst>
                <a:tab pos="1149350" algn="l"/>
              </a:tabLst>
            </a:pPr>
            <a:r>
              <a:rPr lang="en-US" sz="2000" dirty="0" smtClean="0"/>
              <a:t>Heather Allen, PhD, MPA</a:t>
            </a:r>
          </a:p>
          <a:p>
            <a:pPr marL="171450" indent="-173038">
              <a:spcBef>
                <a:spcPts val="600"/>
              </a:spcBef>
              <a:tabLst>
                <a:tab pos="1149350" algn="l"/>
              </a:tabLst>
            </a:pPr>
            <a:r>
              <a:rPr lang="en-US" sz="2000" dirty="0" smtClean="0"/>
              <a:t>Kristen Bretz, MS</a:t>
            </a:r>
            <a:endParaRPr lang="en-US" sz="2000" dirty="0"/>
          </a:p>
          <a:p>
            <a:pPr marL="0" indent="0">
              <a:spcBef>
                <a:spcPts val="600"/>
              </a:spcBef>
              <a:buNone/>
              <a:tabLst>
                <a:tab pos="1149350" algn="l"/>
              </a:tabLst>
            </a:pPr>
            <a:endParaRPr lang="en-US" sz="2000" dirty="0" smtClean="0"/>
          </a:p>
          <a:p>
            <a:pPr marL="0" indent="0">
              <a:spcBef>
                <a:spcPts val="600"/>
              </a:spcBef>
              <a:buNone/>
              <a:tabLst>
                <a:tab pos="1149350" algn="l"/>
              </a:tabLst>
            </a:pPr>
            <a:r>
              <a:rPr lang="en-US" sz="2400" dirty="0" smtClean="0"/>
              <a:t>Reviewers </a:t>
            </a:r>
            <a:r>
              <a:rPr lang="en-US" sz="2400" dirty="0"/>
              <a:t>(USDA</a:t>
            </a:r>
            <a:r>
              <a:rPr lang="en-US" sz="2400" dirty="0" smtClean="0"/>
              <a:t>)</a:t>
            </a:r>
          </a:p>
          <a:p>
            <a:pPr>
              <a:spcBef>
                <a:spcPts val="600"/>
              </a:spcBef>
              <a:tabLst>
                <a:tab pos="1149350" algn="l"/>
              </a:tabLst>
            </a:pPr>
            <a:r>
              <a:rPr lang="en-US" sz="2000" dirty="0" smtClean="0"/>
              <a:t>Jonathan T. Zack, DVM</a:t>
            </a:r>
          </a:p>
          <a:p>
            <a:pPr>
              <a:spcBef>
                <a:spcPts val="600"/>
              </a:spcBef>
              <a:tabLst>
                <a:tab pos="1149350" algn="l"/>
              </a:tabLst>
            </a:pPr>
            <a:r>
              <a:rPr lang="en-US" sz="2000" dirty="0" smtClean="0"/>
              <a:t>James A. Roth, DVM</a:t>
            </a:r>
            <a:r>
              <a:rPr lang="en-US" sz="2000" dirty="0"/>
              <a:t>, PhD, </a:t>
            </a:r>
            <a:r>
              <a:rPr lang="en-US" sz="2000" dirty="0" smtClean="0"/>
              <a:t>DACVM</a:t>
            </a:r>
            <a:endParaRPr lang="en-US" sz="2000" dirty="0"/>
          </a:p>
          <a:p>
            <a:pPr marL="0" indent="0">
              <a:spcBef>
                <a:spcPts val="600"/>
              </a:spcBef>
              <a:buNone/>
              <a:tabLst>
                <a:tab pos="1149350" algn="l"/>
              </a:tabLst>
            </a:pPr>
            <a:endParaRPr lang="en-US" sz="2000" dirty="0" smtClean="0"/>
          </a:p>
          <a:p>
            <a:pPr>
              <a:spcBef>
                <a:spcPts val="600"/>
              </a:spcBef>
              <a:tabLst>
                <a:tab pos="1149350" algn="l"/>
              </a:tabLst>
            </a:pPr>
            <a:endParaRPr lang="en-US" dirty="0" smtClean="0"/>
          </a:p>
        </p:txBody>
      </p:sp>
      <p:sp>
        <p:nvSpPr>
          <p:cNvPr id="2" name="Date Placeholder 1"/>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60419"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39937" name="Title 1"/>
          <p:cNvSpPr>
            <a:spLocks noGrp="1"/>
          </p:cNvSpPr>
          <p:nvPr>
            <p:ph type="title"/>
          </p:nvPr>
        </p:nvSpPr>
        <p:spPr/>
        <p:txBody>
          <a:bodyPr>
            <a:normAutofit/>
          </a:bodyPr>
          <a:lstStyle/>
          <a:p>
            <a:r>
              <a:rPr lang="en-US" dirty="0" smtClean="0"/>
              <a:t>Guidelines Content</a:t>
            </a:r>
          </a:p>
        </p:txBody>
      </p:sp>
      <p:pic>
        <p:nvPicPr>
          <p:cNvPr id="8" name="Picture 2"/>
          <p:cNvPicPr>
            <a:picLocks noChangeAspect="1" noChangeArrowheads="1"/>
          </p:cNvPicPr>
          <p:nvPr/>
        </p:nvPicPr>
        <p:blipFill>
          <a:blip r:embed="rId3" cstate="email">
            <a:extLst>
              <a:ext uri="{28A0092B-C50C-407E-A947-70E740481C1C}">
                <a14:useLocalDpi xmlns:a14="http://schemas.microsoft.com/office/drawing/2010/main"/>
              </a:ext>
            </a:extLst>
          </a:blip>
          <a:stretch>
            <a:fillRect/>
          </a:stretch>
        </p:blipFill>
        <p:spPr bwMode="auto">
          <a:xfrm>
            <a:off x="5950338" y="1653747"/>
            <a:ext cx="2784950" cy="3604053"/>
          </a:xfrm>
          <a:prstGeom prst="rect">
            <a:avLst/>
          </a:prstGeom>
          <a:noFill/>
          <a:ln w="38100">
            <a:solidFill>
              <a:srgbClr val="17375E"/>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9213481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3714" name="Rectangle 2"/>
          <p:cNvSpPr>
            <a:spLocks noGrp="1" noChangeArrowheads="1"/>
          </p:cNvSpPr>
          <p:nvPr>
            <p:ph type="ctrTitle"/>
          </p:nvPr>
        </p:nvSpPr>
        <p:spPr>
          <a:xfrm>
            <a:off x="1143000" y="457200"/>
            <a:ext cx="7772400" cy="1470025"/>
          </a:xfrm>
        </p:spPr>
        <p:txBody>
          <a:bodyPr/>
          <a:lstStyle/>
          <a:p>
            <a:r>
              <a:rPr lang="en-US" dirty="0" smtClean="0"/>
              <a:t>Acknowledgments</a:t>
            </a:r>
            <a:endParaRPr lang="en-US" dirty="0"/>
          </a:p>
        </p:txBody>
      </p:sp>
      <p:sp>
        <p:nvSpPr>
          <p:cNvPr id="883715" name="Rectangle 3"/>
          <p:cNvSpPr>
            <a:spLocks noGrp="1" noChangeArrowheads="1"/>
          </p:cNvSpPr>
          <p:nvPr>
            <p:ph type="subTitle" idx="1"/>
          </p:nvPr>
        </p:nvSpPr>
        <p:spPr>
          <a:xfrm>
            <a:off x="1066800" y="2133600"/>
            <a:ext cx="7239000" cy="3200400"/>
          </a:xfrm>
        </p:spPr>
        <p:txBody>
          <a:bodyPr>
            <a:noAutofit/>
          </a:bodyPr>
          <a:lstStyle/>
          <a:p>
            <a:pPr>
              <a:lnSpc>
                <a:spcPts val="4500"/>
              </a:lnSpc>
              <a:spcBef>
                <a:spcPts val="1200"/>
              </a:spcBef>
              <a:spcAft>
                <a:spcPts val="1200"/>
              </a:spcAft>
            </a:pPr>
            <a:r>
              <a:rPr lang="en-US" sz="2800" dirty="0" smtClean="0"/>
              <a:t>Development of this presentation was by the Center for Food Security and Public Health at Iowa State University through funding from </a:t>
            </a:r>
            <a:r>
              <a:rPr lang="en-US" sz="2800"/>
              <a:t>the </a:t>
            </a:r>
            <a:r>
              <a:rPr lang="en-US" sz="2800" smtClean="0"/>
              <a:t>USDA APHIS </a:t>
            </a:r>
            <a:r>
              <a:rPr lang="en-US" sz="2800" dirty="0"/>
              <a:t>Veterinary </a:t>
            </a:r>
            <a:r>
              <a:rPr lang="en-US" sz="2800" dirty="0" smtClean="0"/>
              <a:t>Services</a:t>
            </a:r>
            <a:endParaRPr lang="en-US" sz="2800" dirty="0"/>
          </a:p>
        </p:txBody>
      </p:sp>
      <p:sp>
        <p:nvSpPr>
          <p:cNvPr id="12" name="Rectangle 3"/>
          <p:cNvSpPr txBox="1">
            <a:spLocks noChangeArrowheads="1"/>
          </p:cNvSpPr>
          <p:nvPr/>
        </p:nvSpPr>
        <p:spPr>
          <a:xfrm>
            <a:off x="1219200" y="5486400"/>
            <a:ext cx="7239000" cy="838200"/>
          </a:xfrm>
          <a:prstGeom prst="rect">
            <a:avLst/>
          </a:prstGeom>
        </p:spPr>
        <p:txBody>
          <a:bodyPr vert="horz" lIns="91440" tIns="45720" rIns="91440" bIns="45720" rtlCol="0">
            <a:normAutofit fontScale="32500" lnSpcReduction="20000"/>
          </a:bodyPr>
          <a:lstStyle/>
          <a:p>
            <a:pPr lvl="0">
              <a:lnSpc>
                <a:spcPct val="170000"/>
              </a:lnSpc>
              <a:buClr>
                <a:srgbClr val="F47D5A"/>
              </a:buClr>
              <a:buSzPct val="100000"/>
              <a:defRPr/>
            </a:pPr>
            <a:r>
              <a:rPr kumimoji="0" lang="en-US" sz="4800" b="0" i="0" u="none" strike="noStrike" kern="1200" cap="none" spc="0" normalizeH="0" baseline="0" noProof="0" dirty="0" smtClean="0">
                <a:ln>
                  <a:noFill/>
                </a:ln>
                <a:solidFill>
                  <a:schemeClr val="tx1">
                    <a:lumMod val="85000"/>
                    <a:lumOff val="15000"/>
                  </a:schemeClr>
                </a:solidFill>
                <a:effectLst/>
                <a:uLnTx/>
                <a:uFillTx/>
                <a:latin typeface="Verdana" pitchFamily="34" charset="0"/>
              </a:rPr>
              <a:t>PPT Authors: Janice </a:t>
            </a:r>
            <a:r>
              <a:rPr lang="en-US" sz="4800" dirty="0" smtClean="0">
                <a:solidFill>
                  <a:schemeClr val="tx1">
                    <a:lumMod val="85000"/>
                    <a:lumOff val="15000"/>
                  </a:schemeClr>
                </a:solidFill>
                <a:latin typeface="Verdana" pitchFamily="34" charset="0"/>
              </a:rPr>
              <a:t>P. Mogan, DV</a:t>
            </a:r>
            <a:r>
              <a:rPr kumimoji="0" lang="en-US" sz="4800" b="0" i="0" u="none" strike="noStrike" kern="1200" cap="none" spc="0" normalizeH="0" noProof="0" dirty="0" smtClean="0">
                <a:ln>
                  <a:noFill/>
                </a:ln>
                <a:solidFill>
                  <a:schemeClr val="tx1">
                    <a:lumMod val="85000"/>
                    <a:lumOff val="15000"/>
                  </a:schemeClr>
                </a:solidFill>
                <a:effectLst/>
                <a:uLnTx/>
                <a:uFillTx/>
                <a:latin typeface="Verdana" pitchFamily="34" charset="0"/>
              </a:rPr>
              <a:t>M; Logan Kilburn</a:t>
            </a:r>
            <a:r>
              <a:rPr lang="en-US" sz="4800" dirty="0" smtClean="0">
                <a:solidFill>
                  <a:schemeClr val="tx1">
                    <a:lumMod val="85000"/>
                    <a:lumOff val="15000"/>
                  </a:schemeClr>
                </a:solidFill>
                <a:latin typeface="Verdana" pitchFamily="34" charset="0"/>
              </a:rPr>
              <a:t> </a:t>
            </a:r>
            <a:br>
              <a:rPr lang="en-US" sz="4800" dirty="0" smtClean="0">
                <a:solidFill>
                  <a:schemeClr val="tx1">
                    <a:lumMod val="85000"/>
                    <a:lumOff val="15000"/>
                  </a:schemeClr>
                </a:solidFill>
                <a:latin typeface="Verdana" pitchFamily="34" charset="0"/>
              </a:rPr>
            </a:br>
            <a:r>
              <a:rPr lang="en-US" sz="4800" dirty="0" smtClean="0">
                <a:solidFill>
                  <a:schemeClr val="tx1">
                    <a:lumMod val="85000"/>
                    <a:lumOff val="15000"/>
                  </a:schemeClr>
                </a:solidFill>
                <a:latin typeface="Verdana" pitchFamily="34" charset="0"/>
              </a:rPr>
              <a:t>Reviewer: Kristen Bretz, MS</a:t>
            </a:r>
            <a:endParaRPr kumimoji="0" lang="en-US" sz="43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smtClean="0">
              <a:ln>
                <a:noFill/>
              </a:ln>
              <a:solidFill>
                <a:schemeClr val="tx1">
                  <a:lumMod val="85000"/>
                  <a:lumOff val="15000"/>
                </a:schemeClr>
              </a:solidFill>
              <a:effectLst/>
              <a:uLnTx/>
              <a:uFillTx/>
              <a:latin typeface="Verdana" pitchFamily="34" charset="0"/>
              <a:ea typeface="+mn-ea"/>
              <a:cs typeface="+mn-cs"/>
            </a:endParaRPr>
          </a:p>
          <a:p>
            <a:pPr marL="0" marR="0" lvl="0" indent="0" algn="ctr" defTabSz="914400" rtl="0" eaLnBrk="1" fontAlgn="auto" latinLnBrk="0" hangingPunct="1">
              <a:lnSpc>
                <a:spcPct val="170000"/>
              </a:lnSpc>
              <a:spcBef>
                <a:spcPct val="20000"/>
              </a:spcBef>
              <a:spcAft>
                <a:spcPts val="0"/>
              </a:spcAft>
              <a:buClr>
                <a:srgbClr val="F47D5A"/>
              </a:buClr>
              <a:buSzPct val="100000"/>
              <a:buFont typeface="Verdana" pitchFamily="34" charset="0"/>
              <a:buNone/>
              <a:tabLst/>
              <a:defRPr/>
            </a:pPr>
            <a:endParaRPr kumimoji="0" lang="en-US" sz="3200" b="0" i="0" u="none" strike="noStrike" kern="1200" cap="none" spc="0" normalizeH="0" baseline="0" noProof="0" dirty="0">
              <a:ln>
                <a:noFill/>
              </a:ln>
              <a:solidFill>
                <a:schemeClr val="tx1">
                  <a:lumMod val="85000"/>
                  <a:lumOff val="15000"/>
                </a:schemeClr>
              </a:solidFill>
              <a:effectLst/>
              <a:uLnTx/>
              <a:uFillTx/>
              <a:latin typeface="Verdana" pitchFamily="34" charset="0"/>
              <a:ea typeface="+mn-ea"/>
              <a:cs typeface="+mn-cs"/>
            </a:endParaRPr>
          </a:p>
        </p:txBody>
      </p:sp>
    </p:spTree>
    <p:extLst>
      <p:ext uri="{BB962C8B-B14F-4D97-AF65-F5344CB8AC3E}">
        <p14:creationId xmlns:p14="http://schemas.microsoft.com/office/powerpoint/2010/main" val="3553500056"/>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Collection of management practices</a:t>
            </a:r>
          </a:p>
          <a:p>
            <a:r>
              <a:rPr lang="en-US" dirty="0" smtClean="0"/>
              <a:t>Prevent introduction/spread </a:t>
            </a:r>
            <a:br>
              <a:rPr lang="en-US" dirty="0" smtClean="0"/>
            </a:br>
            <a:r>
              <a:rPr lang="en-US" dirty="0" smtClean="0"/>
              <a:t>of disease</a:t>
            </a:r>
          </a:p>
          <a:p>
            <a:r>
              <a:rPr lang="en-US" dirty="0" smtClean="0"/>
              <a:t>Routine and emergency measures</a:t>
            </a:r>
          </a:p>
          <a:p>
            <a:r>
              <a:rPr lang="en-US" dirty="0" smtClean="0"/>
              <a:t>Avert severe, negative impacts of a  foreign animal disease (FAD)</a:t>
            </a:r>
          </a:p>
          <a:p>
            <a:r>
              <a:rPr lang="en-US" dirty="0" smtClean="0"/>
              <a:t>Strategic decisions and adequate </a:t>
            </a:r>
            <a:r>
              <a:rPr lang="en-US" dirty="0"/>
              <a:t>investment </a:t>
            </a:r>
            <a:r>
              <a:rPr lang="en-US" dirty="0" smtClean="0"/>
              <a:t>in management practices</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Importance of Biosecurity</a:t>
            </a:r>
            <a:endParaRPr lang="en-US" dirty="0"/>
          </a:p>
        </p:txBody>
      </p:sp>
    </p:spTree>
    <p:extLst>
      <p:ext uri="{BB962C8B-B14F-4D97-AF65-F5344CB8AC3E}">
        <p14:creationId xmlns:p14="http://schemas.microsoft.com/office/powerpoint/2010/main" val="645827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Risk assessment – hazard analysis</a:t>
            </a:r>
          </a:p>
          <a:p>
            <a:r>
              <a:rPr lang="en-US" dirty="0" smtClean="0"/>
              <a:t>Identify sources of potential infection</a:t>
            </a:r>
          </a:p>
          <a:p>
            <a:r>
              <a:rPr lang="en-US" dirty="0" smtClean="0"/>
              <a:t>Identify areas needing protection</a:t>
            </a:r>
          </a:p>
          <a:p>
            <a:pPr lvl="1"/>
            <a:r>
              <a:rPr lang="en-US" dirty="0" smtClean="0"/>
              <a:t>Establish </a:t>
            </a:r>
            <a:r>
              <a:rPr lang="en-US" dirty="0"/>
              <a:t>Line of Separation </a:t>
            </a:r>
          </a:p>
          <a:p>
            <a:pPr lvl="1"/>
            <a:r>
              <a:rPr lang="en-US" dirty="0" smtClean="0"/>
              <a:t>Dirty </a:t>
            </a:r>
            <a:r>
              <a:rPr lang="en-US" dirty="0"/>
              <a:t>(contaminated</a:t>
            </a:r>
            <a:r>
              <a:rPr lang="en-US" dirty="0" smtClean="0"/>
              <a:t>)/clean (protected)</a:t>
            </a:r>
          </a:p>
          <a:p>
            <a:pPr marL="342900" lvl="1" indent="-342900">
              <a:buFont typeface="Arial" pitchFamily="34" charset="0"/>
              <a:buChar char="•"/>
            </a:pPr>
            <a:r>
              <a:rPr lang="en-US" sz="3200" dirty="0"/>
              <a:t>Ascertain site-specific pathways for </a:t>
            </a:r>
            <a:r>
              <a:rPr lang="en-US" sz="3200" dirty="0" smtClean="0"/>
              <a:t>potential disease </a:t>
            </a:r>
            <a:r>
              <a:rPr lang="en-US" sz="3200" dirty="0"/>
              <a:t>movement</a:t>
            </a:r>
          </a:p>
          <a:p>
            <a:pPr marL="342900" lvl="1" indent="-342900">
              <a:buFont typeface="Arial" pitchFamily="34" charset="0"/>
              <a:buChar char="•"/>
            </a:pPr>
            <a:r>
              <a:rPr lang="en-US" sz="3200" dirty="0" smtClean="0"/>
              <a:t>Prioritize biosecurity measures</a:t>
            </a:r>
            <a:endParaRPr lang="en-US" sz="3200"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General Concepts</a:t>
            </a:r>
            <a:endParaRPr lang="en-US" dirty="0"/>
          </a:p>
        </p:txBody>
      </p:sp>
    </p:spTree>
    <p:extLst>
      <p:ext uri="{BB962C8B-B14F-4D97-AF65-F5344CB8AC3E}">
        <p14:creationId xmlns:p14="http://schemas.microsoft.com/office/powerpoint/2010/main" val="3565387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Identify critical control points</a:t>
            </a:r>
          </a:p>
          <a:p>
            <a:pPr lvl="1"/>
            <a:r>
              <a:rPr lang="en-US" dirty="0" smtClean="0"/>
              <a:t>Any point, step, or procedure to apply control (to prevent harm)</a:t>
            </a:r>
          </a:p>
          <a:p>
            <a:pPr lvl="1"/>
            <a:r>
              <a:rPr lang="en-US" dirty="0" smtClean="0"/>
              <a:t>Prevent the transfer of a pathogen from entering or leaving</a:t>
            </a:r>
          </a:p>
          <a:p>
            <a:pPr lvl="1"/>
            <a:r>
              <a:rPr lang="en-US" dirty="0" smtClean="0"/>
              <a:t>Involve people, supplies, equipment, vehicles, feed, mortalities, animals, and animal products </a:t>
            </a:r>
          </a:p>
          <a:p>
            <a:r>
              <a:rPr lang="en-US" dirty="0" smtClean="0"/>
              <a:t>Bioexclusion and/or biocontainment</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General Concepts cont’d</a:t>
            </a:r>
            <a:endParaRPr lang="en-US" dirty="0"/>
          </a:p>
        </p:txBody>
      </p:sp>
    </p:spTree>
    <p:extLst>
      <p:ext uri="{BB962C8B-B14F-4D97-AF65-F5344CB8AC3E}">
        <p14:creationId xmlns:p14="http://schemas.microsoft.com/office/powerpoint/2010/main" val="18634394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Routes of Exposure to Disease</a:t>
            </a:r>
            <a:endParaRPr lang="en-US" dirty="0"/>
          </a:p>
        </p:txBody>
      </p:sp>
      <p:sp>
        <p:nvSpPr>
          <p:cNvPr id="2" name="Date Placeholder 1"/>
          <p:cNvSpPr>
            <a:spLocks noGrp="1"/>
          </p:cNvSpPr>
          <p:nvPr>
            <p:ph type="dt" sz="half" idx="10"/>
          </p:nvPr>
        </p:nvSpPr>
        <p:spPr/>
        <p:txBody>
          <a:bodyPr/>
          <a:lstStyle/>
          <a:p>
            <a:pPr algn="r"/>
            <a:r>
              <a:rPr lang="en-US" smtClean="0">
                <a:solidFill>
                  <a:srgbClr val="1F497D">
                    <a:lumMod val="50000"/>
                  </a:srgbClr>
                </a:solidFill>
              </a:rPr>
              <a:t>USDA APHIS and CFSPH</a:t>
            </a:r>
            <a:endParaRPr lang="en-US" dirty="0">
              <a:solidFill>
                <a:srgbClr val="1F497D">
                  <a:lumMod val="50000"/>
                </a:srgbClr>
              </a:solidFill>
            </a:endParaRPr>
          </a:p>
        </p:txBody>
      </p:sp>
      <p:sp>
        <p:nvSpPr>
          <p:cNvPr id="3" name="Footer Placeholder 2"/>
          <p:cNvSpPr>
            <a:spLocks noGrp="1"/>
          </p:cNvSpPr>
          <p:nvPr>
            <p:ph type="ftr" sz="quarter" idx="11"/>
          </p:nvPr>
        </p:nvSpPr>
        <p:spPr/>
        <p:txBody>
          <a:bodyPr/>
          <a:lstStyle/>
          <a:p>
            <a:pPr algn="l"/>
            <a:r>
              <a:rPr lang="en-US" smtClean="0">
                <a:solidFill>
                  <a:srgbClr val="1F497D">
                    <a:lumMod val="50000"/>
                  </a:srgbClr>
                </a:solidFill>
              </a:rPr>
              <a:t>FAD PReP/NAHEMS Guidelines: Biosecurity - Concepts</a:t>
            </a:r>
            <a:endParaRPr lang="en-US" dirty="0">
              <a:solidFill>
                <a:srgbClr val="1F497D">
                  <a:lumMod val="50000"/>
                </a:srgbClr>
              </a:solidFill>
            </a:endParaRPr>
          </a:p>
        </p:txBody>
      </p:sp>
    </p:spTree>
    <p:extLst>
      <p:ext uri="{BB962C8B-B14F-4D97-AF65-F5344CB8AC3E}">
        <p14:creationId xmlns:p14="http://schemas.microsoft.com/office/powerpoint/2010/main" val="2431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096000" cy="4953000"/>
          </a:xfrm>
        </p:spPr>
        <p:txBody>
          <a:bodyPr>
            <a:normAutofit/>
          </a:bodyPr>
          <a:lstStyle/>
          <a:p>
            <a:r>
              <a:rPr lang="en-US" dirty="0" smtClean="0"/>
              <a:t>Direct Contact</a:t>
            </a:r>
          </a:p>
          <a:p>
            <a:pPr lvl="1"/>
            <a:r>
              <a:rPr lang="en-US" dirty="0" smtClean="0"/>
              <a:t>Direct transfer</a:t>
            </a:r>
          </a:p>
          <a:p>
            <a:pPr lvl="2"/>
            <a:r>
              <a:rPr lang="en-US" dirty="0" smtClean="0"/>
              <a:t>Skin</a:t>
            </a:r>
            <a:r>
              <a:rPr lang="en-US" dirty="0"/>
              <a:t>, mucous </a:t>
            </a:r>
            <a:r>
              <a:rPr lang="en-US" dirty="0" smtClean="0"/>
              <a:t>membranes, and open wounds </a:t>
            </a:r>
          </a:p>
          <a:p>
            <a:pPr lvl="2"/>
            <a:r>
              <a:rPr lang="en-US" dirty="0" smtClean="0"/>
              <a:t>Rubbing</a:t>
            </a:r>
            <a:r>
              <a:rPr lang="en-US" dirty="0"/>
              <a:t>, biting, licking</a:t>
            </a:r>
            <a:r>
              <a:rPr lang="en-US" dirty="0" smtClean="0"/>
              <a:t>, </a:t>
            </a:r>
            <a:br>
              <a:rPr lang="en-US" dirty="0" smtClean="0"/>
            </a:br>
            <a:r>
              <a:rPr lang="en-US" dirty="0" smtClean="0"/>
              <a:t>or contact with body fluids (nose-to-nose)</a:t>
            </a:r>
          </a:p>
          <a:p>
            <a:r>
              <a:rPr lang="en-US" dirty="0" smtClean="0"/>
              <a:t>Aerosol</a:t>
            </a:r>
          </a:p>
          <a:p>
            <a:pPr lvl="1"/>
            <a:r>
              <a:rPr lang="en-US" dirty="0" smtClean="0"/>
              <a:t>Inhalation</a:t>
            </a:r>
          </a:p>
          <a:p>
            <a:pPr lvl="2"/>
            <a:r>
              <a:rPr lang="en-US" dirty="0" smtClean="0"/>
              <a:t>Infectious droplets</a:t>
            </a:r>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Exposure – Direct, Aerosol</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6801231" y="1447800"/>
            <a:ext cx="1637535" cy="182880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6801232" y="4038600"/>
            <a:ext cx="1637535" cy="1828800"/>
          </a:xfrm>
          <a:prstGeom prst="rect">
            <a:avLst/>
          </a:prstGeom>
          <a:ln w="38100">
            <a:solidFill>
              <a:srgbClr val="17375E"/>
            </a:solidFill>
          </a:ln>
        </p:spPr>
      </p:pic>
    </p:spTree>
    <p:extLst>
      <p:ext uri="{BB962C8B-B14F-4D97-AF65-F5344CB8AC3E}">
        <p14:creationId xmlns:p14="http://schemas.microsoft.com/office/powerpoint/2010/main" val="3789702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199" y="1295400"/>
            <a:ext cx="6257607" cy="4953000"/>
          </a:xfrm>
        </p:spPr>
        <p:txBody>
          <a:bodyPr>
            <a:normAutofit lnSpcReduction="10000"/>
          </a:bodyPr>
          <a:lstStyle/>
          <a:p>
            <a:r>
              <a:rPr lang="en-US" dirty="0" smtClean="0"/>
              <a:t>Oral</a:t>
            </a:r>
          </a:p>
          <a:p>
            <a:pPr lvl="1"/>
            <a:r>
              <a:rPr lang="en-US" dirty="0" smtClean="0"/>
              <a:t>Ingested, consumed</a:t>
            </a:r>
          </a:p>
          <a:p>
            <a:pPr lvl="2"/>
            <a:r>
              <a:rPr lang="en-US" dirty="0"/>
              <a:t>L</a:t>
            </a:r>
            <a:r>
              <a:rPr lang="en-US" dirty="0" smtClean="0"/>
              <a:t>icking, </a:t>
            </a:r>
            <a:r>
              <a:rPr lang="en-US" dirty="0"/>
              <a:t>biting, </a:t>
            </a:r>
            <a:r>
              <a:rPr lang="en-US" dirty="0" smtClean="0"/>
              <a:t>and eating </a:t>
            </a:r>
            <a:r>
              <a:rPr lang="en-US" dirty="0"/>
              <a:t>feed</a:t>
            </a:r>
            <a:endParaRPr lang="en-US" dirty="0" smtClean="0"/>
          </a:p>
          <a:p>
            <a:pPr lvl="2"/>
            <a:r>
              <a:rPr lang="en-US" dirty="0" smtClean="0"/>
              <a:t>Environment </a:t>
            </a:r>
            <a:r>
              <a:rPr lang="en-US" dirty="0"/>
              <a:t>contaminated </a:t>
            </a:r>
            <a:r>
              <a:rPr lang="en-US" dirty="0" smtClean="0"/>
              <a:t>by feces</a:t>
            </a:r>
            <a:r>
              <a:rPr lang="en-US" dirty="0"/>
              <a:t>, urine, </a:t>
            </a:r>
            <a:r>
              <a:rPr lang="en-US" dirty="0" smtClean="0"/>
              <a:t>saliva, and blood</a:t>
            </a:r>
          </a:p>
          <a:p>
            <a:r>
              <a:rPr lang="en-US" dirty="0" smtClean="0"/>
              <a:t>Fomites</a:t>
            </a:r>
          </a:p>
          <a:p>
            <a:pPr lvl="1"/>
            <a:r>
              <a:rPr lang="en-US" dirty="0" smtClean="0"/>
              <a:t>Inanimate objects</a:t>
            </a:r>
          </a:p>
          <a:p>
            <a:pPr lvl="2"/>
            <a:r>
              <a:rPr lang="en-US" dirty="0" smtClean="0"/>
              <a:t>Equipment, vehicles, clothing and boots, dust, and feathers</a:t>
            </a:r>
          </a:p>
          <a:p>
            <a:pPr lvl="2"/>
            <a:r>
              <a:rPr lang="en-US" dirty="0" smtClean="0"/>
              <a:t>Lateral spread between facilities as people move</a:t>
            </a:r>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Exposure – Oral, Fomites</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6810438" y="1447800"/>
            <a:ext cx="1637535" cy="182880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6801232" y="4038600"/>
            <a:ext cx="1637535" cy="1828800"/>
          </a:xfrm>
          <a:prstGeom prst="rect">
            <a:avLst/>
          </a:prstGeom>
          <a:ln w="38100">
            <a:solidFill>
              <a:srgbClr val="17375E"/>
            </a:solidFill>
          </a:ln>
        </p:spPr>
      </p:pic>
    </p:spTree>
    <p:extLst>
      <p:ext uri="{BB962C8B-B14F-4D97-AF65-F5344CB8AC3E}">
        <p14:creationId xmlns:p14="http://schemas.microsoft.com/office/powerpoint/2010/main" val="34529227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6248400" cy="4953000"/>
          </a:xfrm>
        </p:spPr>
        <p:txBody>
          <a:bodyPr/>
          <a:lstStyle/>
          <a:p>
            <a:r>
              <a:rPr lang="en-US" dirty="0" smtClean="0"/>
              <a:t>Vectors</a:t>
            </a:r>
          </a:p>
          <a:p>
            <a:pPr lvl="1"/>
            <a:r>
              <a:rPr lang="en-US" dirty="0" smtClean="0"/>
              <a:t>Living organisms</a:t>
            </a:r>
          </a:p>
          <a:p>
            <a:pPr lvl="2"/>
            <a:r>
              <a:rPr lang="en-US" dirty="0" smtClean="0"/>
              <a:t>Arthropods</a:t>
            </a:r>
            <a:r>
              <a:rPr lang="en-US" dirty="0"/>
              <a:t>, insects, rodents, feral animals, and scavengers </a:t>
            </a:r>
          </a:p>
          <a:p>
            <a:pPr lvl="1"/>
            <a:r>
              <a:rPr lang="en-US" dirty="0" smtClean="0"/>
              <a:t>Biological and mechanical</a:t>
            </a:r>
          </a:p>
          <a:p>
            <a:r>
              <a:rPr lang="en-US" dirty="0" smtClean="0"/>
              <a:t>Zoonotic Disease </a:t>
            </a:r>
          </a:p>
          <a:p>
            <a:pPr lvl="1"/>
            <a:r>
              <a:rPr lang="en-US" dirty="0" smtClean="0"/>
              <a:t>Exposure may occur through any of the routes</a:t>
            </a:r>
          </a:p>
          <a:p>
            <a:pPr lvl="1"/>
            <a:r>
              <a:rPr lang="en-US" dirty="0" smtClean="0"/>
              <a:t>Disease-specific</a:t>
            </a:r>
          </a:p>
          <a:p>
            <a:endParaRPr lang="en-US" dirty="0" smtClean="0"/>
          </a:p>
          <a:p>
            <a:endParaRPr lang="en-US" dirty="0"/>
          </a:p>
        </p:txBody>
      </p:sp>
      <p:sp>
        <p:nvSpPr>
          <p:cNvPr id="3" name="Date Placeholder 2"/>
          <p:cNvSpPr>
            <a:spLocks noGrp="1"/>
          </p:cNvSpPr>
          <p:nvPr>
            <p:ph type="dt" sz="half" idx="2"/>
          </p:nvPr>
        </p:nvSpPr>
        <p:spPr/>
        <p:txBody>
          <a:bodyPr/>
          <a:lstStyle/>
          <a:p>
            <a:pPr algn="r"/>
            <a:r>
              <a:rPr lang="en-US" smtClean="0">
                <a:solidFill>
                  <a:prstClr val="black">
                    <a:tint val="75000"/>
                  </a:prstClr>
                </a:solidFill>
              </a:rPr>
              <a:t>USDA APHIS and CFSPH</a:t>
            </a:r>
            <a:endParaRPr lang="en-US" dirty="0">
              <a:solidFill>
                <a:prstClr val="black">
                  <a:tint val="75000"/>
                </a:prstClr>
              </a:solidFill>
            </a:endParaRPr>
          </a:p>
        </p:txBody>
      </p:sp>
      <p:sp>
        <p:nvSpPr>
          <p:cNvPr id="4" name="Footer Placeholder 3"/>
          <p:cNvSpPr>
            <a:spLocks noGrp="1"/>
          </p:cNvSpPr>
          <p:nvPr>
            <p:ph type="ftr" sz="quarter" idx="3"/>
          </p:nvPr>
        </p:nvSpPr>
        <p:spPr/>
        <p:txBody>
          <a:bodyPr/>
          <a:lstStyle/>
          <a:p>
            <a:pPr algn="l"/>
            <a:r>
              <a:rPr lang="en-US" smtClean="0">
                <a:solidFill>
                  <a:prstClr val="black">
                    <a:tint val="75000"/>
                  </a:prstClr>
                </a:solidFill>
              </a:rPr>
              <a:t>FAD PReP/NAHEMS Guidelines: Biosecurity - Concepts</a:t>
            </a:r>
            <a:endParaRPr lang="en-US" dirty="0">
              <a:solidFill>
                <a:prstClr val="black">
                  <a:tint val="75000"/>
                </a:prstClr>
              </a:solidFill>
            </a:endParaRPr>
          </a:p>
        </p:txBody>
      </p:sp>
      <p:sp>
        <p:nvSpPr>
          <p:cNvPr id="5" name="Title 4"/>
          <p:cNvSpPr>
            <a:spLocks noGrp="1"/>
          </p:cNvSpPr>
          <p:nvPr>
            <p:ph type="title"/>
          </p:nvPr>
        </p:nvSpPr>
        <p:spPr/>
        <p:txBody>
          <a:bodyPr/>
          <a:lstStyle/>
          <a:p>
            <a:r>
              <a:rPr lang="en-US" dirty="0" smtClean="0"/>
              <a:t>Exposure – Vectors, Zoonotic</a:t>
            </a:r>
            <a:endParaRPr lang="en-US" dirty="0"/>
          </a:p>
        </p:txBody>
      </p:sp>
      <p:pic>
        <p:nvPicPr>
          <p:cNvPr id="6" name="Picture 5"/>
          <p:cNvPicPr/>
          <p:nvPr/>
        </p:nvPicPr>
        <p:blipFill>
          <a:blip r:embed="rId3" cstate="email">
            <a:extLst>
              <a:ext uri="{28A0092B-C50C-407E-A947-70E740481C1C}">
                <a14:useLocalDpi xmlns:a14="http://schemas.microsoft.com/office/drawing/2010/main"/>
              </a:ext>
            </a:extLst>
          </a:blip>
          <a:stretch>
            <a:fillRect/>
          </a:stretch>
        </p:blipFill>
        <p:spPr>
          <a:xfrm>
            <a:off x="6801232" y="1447800"/>
            <a:ext cx="1637535" cy="1828800"/>
          </a:xfrm>
          <a:prstGeom prst="rect">
            <a:avLst/>
          </a:prstGeom>
          <a:ln w="38100">
            <a:solidFill>
              <a:srgbClr val="17375E"/>
            </a:solidFill>
          </a:ln>
        </p:spPr>
      </p:pic>
      <p:pic>
        <p:nvPicPr>
          <p:cNvPr id="7" name="Picture 6"/>
          <p:cNvPicPr/>
          <p:nvPr/>
        </p:nvPicPr>
        <p:blipFill>
          <a:blip r:embed="rId4" cstate="email">
            <a:extLst>
              <a:ext uri="{28A0092B-C50C-407E-A947-70E740481C1C}">
                <a14:useLocalDpi xmlns:a14="http://schemas.microsoft.com/office/drawing/2010/main"/>
              </a:ext>
            </a:extLst>
          </a:blip>
          <a:stretch>
            <a:fillRect/>
          </a:stretch>
        </p:blipFill>
        <p:spPr>
          <a:xfrm>
            <a:off x="6801232" y="4038600"/>
            <a:ext cx="1637535" cy="1828800"/>
          </a:xfrm>
          <a:prstGeom prst="rect">
            <a:avLst/>
          </a:prstGeom>
          <a:ln w="38100">
            <a:solidFill>
              <a:srgbClr val="17375E"/>
            </a:solidFill>
          </a:ln>
        </p:spPr>
      </p:pic>
    </p:spTree>
    <p:extLst>
      <p:ext uri="{BB962C8B-B14F-4D97-AF65-F5344CB8AC3E}">
        <p14:creationId xmlns:p14="http://schemas.microsoft.com/office/powerpoint/2010/main" val="2501669829"/>
      </p:ext>
    </p:extLst>
  </p:cSld>
  <p:clrMapOvr>
    <a:masterClrMapping/>
  </p:clrMapOvr>
</p:sld>
</file>

<file path=ppt/theme/theme1.xml><?xml version="1.0" encoding="utf-8"?>
<a:theme xmlns:a="http://schemas.openxmlformats.org/drawingml/2006/main" name="FAD PReP PPT Template 2011-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FAD_PReP_NAHEMS_PPT_2013-11 LogoFix</Template>
  <TotalTime>6917</TotalTime>
  <Words>4789</Words>
  <Application>Microsoft Office PowerPoint</Application>
  <PresentationFormat>On-screen Show (4:3)</PresentationFormat>
  <Paragraphs>322</Paragraphs>
  <Slides>28</Slides>
  <Notes>28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ＭＳ Ｐゴシック</vt:lpstr>
      <vt:lpstr>Arial</vt:lpstr>
      <vt:lpstr>Calibri</vt:lpstr>
      <vt:lpstr>Verdana</vt:lpstr>
      <vt:lpstr>FAD PReP PPT Template 2011-10</vt:lpstr>
      <vt:lpstr>Biosecurity </vt:lpstr>
      <vt:lpstr>This Presentation</vt:lpstr>
      <vt:lpstr>Importance of Biosecurity</vt:lpstr>
      <vt:lpstr>General Concepts</vt:lpstr>
      <vt:lpstr>General Concepts cont’d</vt:lpstr>
      <vt:lpstr>Routes of Exposure to Disease</vt:lpstr>
      <vt:lpstr>Exposure – Direct, Aerosol</vt:lpstr>
      <vt:lpstr>Exposure – Oral, Fomites</vt:lpstr>
      <vt:lpstr>Exposure – Vectors, Zoonotic</vt:lpstr>
      <vt:lpstr>Developing a Biosecurity Plan</vt:lpstr>
      <vt:lpstr>Developing a Plan</vt:lpstr>
      <vt:lpstr>Developing a Plan cont’d</vt:lpstr>
      <vt:lpstr>Levels of Biosecurity - Preventing Exposure to Disease</vt:lpstr>
      <vt:lpstr>Prevent Exposure to Disease</vt:lpstr>
      <vt:lpstr>Increased Risk of Exposure</vt:lpstr>
      <vt:lpstr>Three Levels of Biosecurity</vt:lpstr>
      <vt:lpstr>Conceptual Biosecurity</vt:lpstr>
      <vt:lpstr>Conceptual Biosecurity cont’d</vt:lpstr>
      <vt:lpstr>Structural Biosecurity</vt:lpstr>
      <vt:lpstr>Structural - Danish Entry System</vt:lpstr>
      <vt:lpstr>Operational Biosecurity</vt:lpstr>
      <vt:lpstr>Operational Biosecurity cont’d</vt:lpstr>
      <vt:lpstr>Operational Biosecurity cont’d</vt:lpstr>
      <vt:lpstr>Operational Biosecurity cont’d</vt:lpstr>
      <vt:lpstr>Conclusion</vt:lpstr>
      <vt:lpstr>For More Information</vt:lpstr>
      <vt:lpstr>Guidelines Content</vt:lpstr>
      <vt:lpstr>Acknowledgments</vt:lpstr>
    </vt:vector>
  </TitlesOfParts>
  <Company>Center for Food Security and Public Health, Iowa State University, and USDA APHIS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Biosecurity: Overview</dc:title>
  <dc:creator>dmbailey@iastate.edu;kleedom@mail.iastate.edu</dc:creator>
  <cp:keywords>FAD PReP/NAHEMS</cp:keywords>
  <cp:lastModifiedBy>Mogan-King, Janice P [CFSPH]</cp:lastModifiedBy>
  <cp:revision>305</cp:revision>
  <cp:lastPrinted>2013-01-03T16:30:52Z</cp:lastPrinted>
  <dcterms:created xsi:type="dcterms:W3CDTF">2011-05-05T15:37:03Z</dcterms:created>
  <dcterms:modified xsi:type="dcterms:W3CDTF">2016-12-05T18:37:01Z</dcterms:modified>
  <cp:category>FAD PReP/NAHEMS</cp:category>
</cp:coreProperties>
</file>