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3" r:id="rId1"/>
  </p:sldMasterIdLst>
  <p:notesMasterIdLst>
    <p:notesMasterId r:id="rId33"/>
  </p:notesMasterIdLst>
  <p:handoutMasterIdLst>
    <p:handoutMasterId r:id="rId34"/>
  </p:handoutMasterIdLst>
  <p:sldIdLst>
    <p:sldId id="296" r:id="rId2"/>
    <p:sldId id="302" r:id="rId3"/>
    <p:sldId id="311" r:id="rId4"/>
    <p:sldId id="312" r:id="rId5"/>
    <p:sldId id="318" r:id="rId6"/>
    <p:sldId id="305" r:id="rId7"/>
    <p:sldId id="319" r:id="rId8"/>
    <p:sldId id="320" r:id="rId9"/>
    <p:sldId id="303" r:id="rId10"/>
    <p:sldId id="325" r:id="rId11"/>
    <p:sldId id="323" r:id="rId12"/>
    <p:sldId id="322" r:id="rId13"/>
    <p:sldId id="326" r:id="rId14"/>
    <p:sldId id="306" r:id="rId15"/>
    <p:sldId id="327" r:id="rId16"/>
    <p:sldId id="328" r:id="rId17"/>
    <p:sldId id="307" r:id="rId18"/>
    <p:sldId id="329" r:id="rId19"/>
    <p:sldId id="330" r:id="rId20"/>
    <p:sldId id="331" r:id="rId21"/>
    <p:sldId id="332" r:id="rId22"/>
    <p:sldId id="308" r:id="rId23"/>
    <p:sldId id="333" r:id="rId24"/>
    <p:sldId id="313" r:id="rId25"/>
    <p:sldId id="314" r:id="rId26"/>
    <p:sldId id="315" r:id="rId27"/>
    <p:sldId id="334" r:id="rId28"/>
    <p:sldId id="309" r:id="rId29"/>
    <p:sldId id="316" r:id="rId30"/>
    <p:sldId id="317" r:id="rId31"/>
    <p:sldId id="290" r:id="rId32"/>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69860" autoAdjust="0"/>
  </p:normalViewPr>
  <p:slideViewPr>
    <p:cSldViewPr>
      <p:cViewPr varScale="1">
        <p:scale>
          <a:sx n="64" d="100"/>
          <a:sy n="64" d="100"/>
        </p:scale>
        <p:origin x="171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1398"/>
    </p:cViewPr>
  </p:sorterViewPr>
  <p:notesViewPr>
    <p:cSldViewPr>
      <p:cViewPr varScale="1">
        <p:scale>
          <a:sx n="99" d="100"/>
          <a:sy n="99" d="100"/>
        </p:scale>
        <p:origin x="3564" y="72"/>
      </p:cViewPr>
      <p:guideLst>
        <p:guide orient="horz" pos="2928"/>
        <p:guide pos="216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313" y="0"/>
            <a:ext cx="2982912" cy="466725"/>
          </a:xfrm>
          <a:prstGeom prst="rect">
            <a:avLst/>
          </a:prstGeom>
        </p:spPr>
        <p:txBody>
          <a:bodyPr vert="horz" lIns="91440" tIns="45720" rIns="91440" bIns="45720" rtlCol="0"/>
          <a:lstStyle>
            <a:lvl1pPr algn="r">
              <a:defRPr sz="1200"/>
            </a:lvl1pPr>
          </a:lstStyle>
          <a:p>
            <a:fld id="{803EDAA7-D0F6-4978-B3C4-43F1DE686327}" type="datetimeFigureOut">
              <a:rPr lang="en-US" smtClean="0"/>
              <a:t>12/5/2016</a:t>
            </a:fld>
            <a:endParaRPr lang="en-US"/>
          </a:p>
        </p:txBody>
      </p:sp>
      <p:sp>
        <p:nvSpPr>
          <p:cNvPr id="4" name="Footer Placeholder 3"/>
          <p:cNvSpPr>
            <a:spLocks noGrp="1"/>
          </p:cNvSpPr>
          <p:nvPr>
            <p:ph type="ftr" sz="quarter" idx="2"/>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313" y="8829675"/>
            <a:ext cx="2982912" cy="466725"/>
          </a:xfrm>
          <a:prstGeom prst="rect">
            <a:avLst/>
          </a:prstGeom>
        </p:spPr>
        <p:txBody>
          <a:bodyPr vert="horz" lIns="91440" tIns="45720" rIns="91440" bIns="45720" rtlCol="0" anchor="b"/>
          <a:lstStyle>
            <a:lvl1pPr algn="r">
              <a:defRPr sz="1200"/>
            </a:lvl1pPr>
          </a:lstStyle>
          <a:p>
            <a:fld id="{C29B479F-A171-44D4-8E14-EB202FE1EBD3}" type="slidenum">
              <a:rPr lang="en-US" smtClean="0"/>
              <a:t>‹#›</a:t>
            </a:fld>
            <a:endParaRPr lang="en-US"/>
          </a:p>
        </p:txBody>
      </p:sp>
    </p:spTree>
    <p:extLst>
      <p:ext uri="{BB962C8B-B14F-4D97-AF65-F5344CB8AC3E}">
        <p14:creationId xmlns:p14="http://schemas.microsoft.com/office/powerpoint/2010/main" val="41598815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98D5FB7B-C5E3-40B7-AC3C-302566840252}" type="datetimeFigureOut">
              <a:rPr lang="en-US" smtClean="0"/>
              <a:t>12/5/2016</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B059E382-4677-4E09-BDB8-E1004D9736AE}" type="slidenum">
              <a:rPr lang="en-US" smtClean="0"/>
              <a:t>‹#›</a:t>
            </a:fld>
            <a:endParaRPr lang="en-US"/>
          </a:p>
        </p:txBody>
      </p:sp>
    </p:spTree>
    <p:extLst>
      <p:ext uri="{BB962C8B-B14F-4D97-AF65-F5344CB8AC3E}">
        <p14:creationId xmlns:p14="http://schemas.microsoft.com/office/powerpoint/2010/main" val="3286251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005996">
              <a:defRPr/>
            </a:pPr>
            <a:r>
              <a:rPr lang="en-US" dirty="0" smtClean="0">
                <a:latin typeface="+mn-lt"/>
                <a:ea typeface="ＭＳ Ｐゴシック" charset="-128"/>
                <a:cs typeface="ＭＳ Ｐゴシック" charset="-128"/>
              </a:rPr>
              <a:t>Biosecurity is a cornerstone of livestock production systems (including poultry production) to maintain food safety and security, protect the environment, and facilitate continuity of business by protecting animals and animal products. In addition to the daily protocols to protect the health of livestock populations, biosecurity is crucial in containing disease in a foreign animal disease (FAD) outbreak. Should the FAD also be zoonotic, biosecurity is necessary to protect public health. Understanding the risks of disease transmission and the necessary preventive procedures will be essential during the response. [This information was derived from the </a:t>
            </a:r>
            <a:r>
              <a:rPr lang="en-US" i="1" dirty="0" smtClean="0">
                <a:latin typeface="+mn-lt"/>
                <a:ea typeface="ＭＳ Ｐゴシック" charset="-128"/>
                <a:cs typeface="ＭＳ Ｐゴシック" charset="-128"/>
              </a:rPr>
              <a:t>Foreign Animal Disease Preparedness and Response (FAD PReP)/National Animal Health Emergency Management System (NAHEMS) Guidelines: Biosecurity (2016)</a:t>
            </a:r>
            <a:r>
              <a:rPr lang="en-US" dirty="0" smtClean="0">
                <a:latin typeface="+mn-lt"/>
                <a:ea typeface="ＭＳ Ｐゴシック" charset="-128"/>
                <a:cs typeface="ＭＳ Ｐゴシック" charset="-128"/>
              </a:rPr>
              <a:t>].</a:t>
            </a:r>
          </a:p>
        </p:txBody>
      </p:sp>
      <p:sp>
        <p:nvSpPr>
          <p:cNvPr id="4" name="Slide Number Placeholder 3"/>
          <p:cNvSpPr>
            <a:spLocks noGrp="1"/>
          </p:cNvSpPr>
          <p:nvPr>
            <p:ph type="sldNum" sz="quarter" idx="10"/>
          </p:nvPr>
        </p:nvSpPr>
        <p:spPr/>
        <p:txBody>
          <a:bodyPr/>
          <a:lstStyle/>
          <a:p>
            <a:fld id="{B059E382-4677-4E09-BDB8-E1004D9736AE}" type="slidenum">
              <a:rPr lang="en-US" smtClean="0"/>
              <a:t>1</a:t>
            </a:fld>
            <a:endParaRPr lang="en-US"/>
          </a:p>
        </p:txBody>
      </p:sp>
    </p:spTree>
    <p:extLst>
      <p:ext uri="{BB962C8B-B14F-4D97-AF65-F5344CB8AC3E}">
        <p14:creationId xmlns:p14="http://schemas.microsoft.com/office/powerpoint/2010/main" val="3732205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Importantly, consider the movements of the animals themselves. A closed herd with additions coming from offspring within the herd, managed in small groups and isolated from others, will be more protected than a large group allowed to co-mingle. All-in/all-out management with less co-mingling between groups minimizes exposure to disease. Animals that leave the premises and are allowed to return pose a risk to the animals at home. A quarantine imposed on a herd/flock due to a disease</a:t>
            </a:r>
            <a:r>
              <a:rPr lang="en-US" baseline="0" dirty="0" smtClean="0"/>
              <a:t> outbreak </a:t>
            </a:r>
            <a:r>
              <a:rPr lang="en-US" dirty="0" smtClean="0"/>
              <a:t>prevents movements of those quarantined animals.</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10</a:t>
            </a:fld>
            <a:endParaRPr lang="en-US"/>
          </a:p>
        </p:txBody>
      </p:sp>
    </p:spTree>
    <p:extLst>
      <p:ext uri="{BB962C8B-B14F-4D97-AF65-F5344CB8AC3E}">
        <p14:creationId xmlns:p14="http://schemas.microsoft.com/office/powerpoint/2010/main" val="406644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Owners and producers are responsible for protecting their animals from disease. Ideally, day to day procedures should be stringent enough that in the face of a disease outbreak, no enhancements would be necessary. Practically, this may not be feasible. If biosecurity is considered an investment in the protection of livestock health, the cost of this investment is weighed by each producer against the cost of the consequences. Consequences may not only be economic but, in some cases, may include significant loss of genetics. The types of biosecurity measures can be divided into three levels – conceptual</a:t>
            </a:r>
            <a:r>
              <a:rPr lang="en-US" smtClean="0"/>
              <a:t>, structural </a:t>
            </a:r>
            <a:r>
              <a:rPr lang="en-US" dirty="0" smtClean="0"/>
              <a:t>and operational. </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11</a:t>
            </a:fld>
            <a:endParaRPr lang="en-US"/>
          </a:p>
        </p:txBody>
      </p:sp>
    </p:spTree>
    <p:extLst>
      <p:ext uri="{BB962C8B-B14F-4D97-AF65-F5344CB8AC3E}">
        <p14:creationId xmlns:p14="http://schemas.microsoft.com/office/powerpoint/2010/main" val="592560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general, there are three levels of biosecurity:</a:t>
            </a:r>
          </a:p>
          <a:p>
            <a:r>
              <a:rPr lang="en-US" b="1" dirty="0" smtClean="0"/>
              <a:t>Conceptual biosecurity </a:t>
            </a:r>
            <a:r>
              <a:rPr lang="en-US" dirty="0" smtClean="0"/>
              <a:t>relates to the location, geospatial siting, and orientation of the facility. It also includes the scope and size of animal production units and complexes. </a:t>
            </a:r>
          </a:p>
          <a:p>
            <a:r>
              <a:rPr lang="en-US" b="1" dirty="0" smtClean="0"/>
              <a:t>Structural</a:t>
            </a:r>
            <a:r>
              <a:rPr lang="en-US" b="1" baseline="0" dirty="0" smtClean="0"/>
              <a:t> biosecurity </a:t>
            </a:r>
            <a:r>
              <a:rPr lang="en-US" baseline="0" dirty="0" smtClean="0"/>
              <a:t>refers to the capital investment that enhances the ability to prevent disease spread. It includes the physical design, construction, and maintenance of a facility which help prevent the transfer or aid in the containment of disease. </a:t>
            </a:r>
          </a:p>
          <a:p>
            <a:r>
              <a:rPr lang="en-US" b="1" baseline="0" dirty="0" smtClean="0"/>
              <a:t>Operational biosecurity </a:t>
            </a:r>
            <a:r>
              <a:rPr lang="en-US" baseline="0" dirty="0" smtClean="0"/>
              <a:t>refers to those processes and protocols, management practices, or standard operating procedures implemented to exclude or contain disease. Operational biosecurity pertains to procedures conducted on the premises, as well as the management of people, animals, supplies, equipment, vehicles, and other items related to disease control. The operational measures may be more quickly implemented, and receive more emphasis in this series of presentations. </a:t>
            </a:r>
          </a:p>
          <a:p>
            <a:r>
              <a:rPr lang="en-US" baseline="0" dirty="0" smtClean="0"/>
              <a:t>Additional details on the three levels of biosecurity are presented in the </a:t>
            </a:r>
            <a:r>
              <a:rPr lang="en-US" i="1" baseline="0" dirty="0" smtClean="0"/>
              <a:t>FAD </a:t>
            </a:r>
            <a:r>
              <a:rPr lang="en-US" i="1" baseline="0" dirty="0" err="1" smtClean="0"/>
              <a:t>PReP</a:t>
            </a:r>
            <a:r>
              <a:rPr lang="en-US" i="1" baseline="0" dirty="0" smtClean="0"/>
              <a:t>/NAHEMS Guidelines: Biosecurity</a:t>
            </a:r>
            <a:r>
              <a:rPr lang="en-US" baseline="0" dirty="0" smtClean="0"/>
              <a:t>, and other PowerPoint presentations in this series.</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12</a:t>
            </a:fld>
            <a:endParaRPr lang="en-US"/>
          </a:p>
        </p:txBody>
      </p:sp>
    </p:spTree>
    <p:extLst>
      <p:ext uri="{BB962C8B-B14F-4D97-AF65-F5344CB8AC3E}">
        <p14:creationId xmlns:p14="http://schemas.microsoft.com/office/powerpoint/2010/main" val="12775746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Livestock production facilities of all types face some common risks. These risks need to be addressed by the practical application of biosecurity measures as part of a site-specific biosecurity plan for bioexclusion. Some common elements need to be covered in the normal operating procedures,</a:t>
            </a:r>
            <a:r>
              <a:rPr lang="en-US" baseline="0" dirty="0" smtClean="0"/>
              <a:t> and may be considered the minimum for a production facility. In addition, producers need to consider enhancing both structural and operational biosecurity to reduce their overall vulnerability to disease. </a:t>
            </a:r>
            <a:r>
              <a:rPr lang="en-US" dirty="0" smtClean="0"/>
              <a:t>If an FAD is detected, additional biosecurity procedures may be necessary, beyond the normal.</a:t>
            </a:r>
          </a:p>
          <a:p>
            <a:endParaRPr lang="en-US" dirty="0" smtClean="0"/>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13</a:t>
            </a:fld>
            <a:endParaRPr lang="en-US"/>
          </a:p>
        </p:txBody>
      </p:sp>
    </p:spTree>
    <p:extLst>
      <p:ext uri="{BB962C8B-B14F-4D97-AF65-F5344CB8AC3E}">
        <p14:creationId xmlns:p14="http://schemas.microsoft.com/office/powerpoint/2010/main" val="29218989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Each production site or system should assign an individual the responsibility to assess the facility, design</a:t>
            </a:r>
            <a:r>
              <a:rPr lang="en-US" baseline="0" dirty="0" smtClean="0"/>
              <a:t> a clearly written, site-specific biosecurity plan, and implement effective procedures. This Biosecurity Officer, Manager, or Coordinator (the title may vary) is granted the authority to monitor and enforce compliance and make modifications when necessary to ensure ongoing effectiveness. This individual has </a:t>
            </a:r>
            <a:r>
              <a:rPr lang="en-US" dirty="0" smtClean="0"/>
              <a:t>the authority to stop violations, take corrective actions as needed, and certify that the biosecurity plan has consistently been followed by all. To ensure compliance, t</a:t>
            </a:r>
            <a:r>
              <a:rPr lang="en-US" baseline="0" dirty="0" smtClean="0"/>
              <a:t>his Manager communicates and distributes the plan to everyone who accesses the facility and is responsible for training farm employees, contract crews, truck drivers, service personnel, and all visitors. </a:t>
            </a:r>
            <a:r>
              <a:rPr lang="en-US" dirty="0" smtClean="0"/>
              <a:t>Everyone needs to understand the concepts and procedures that apply to their area of access and responsibility, and understand the importance of all the steps. Documented training, as well as audits and periodic refreshers, should be ongoing.</a:t>
            </a:r>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14</a:t>
            </a:fld>
            <a:endParaRPr lang="en-US"/>
          </a:p>
        </p:txBody>
      </p:sp>
    </p:spTree>
    <p:extLst>
      <p:ext uri="{BB962C8B-B14F-4D97-AF65-F5344CB8AC3E}">
        <p14:creationId xmlns:p14="http://schemas.microsoft.com/office/powerpoint/2010/main" val="37749115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biosecurity plan separates clean and dirty areas, establishes a site-specific Line of Separation, and defines measures to prevent the movement of pathogens from dirty to clean</a:t>
            </a:r>
            <a:r>
              <a:rPr lang="en-US" baseline="0" dirty="0" smtClean="0"/>
              <a:t> areas that may expose susceptible animals. This </a:t>
            </a:r>
            <a:r>
              <a:rPr lang="en-US" dirty="0" smtClean="0"/>
              <a:t>Line of Separation is site-specific, clearly marked, and may be a physical barrier. It may be established at the farm level (e.g., the circumference of the farm), or at the barn level (e.g., the walls of each individual housing unit); some site-specific plans may establish this Line somewhere in between. Each point of access across this Line is a critical control point. An</a:t>
            </a:r>
            <a:r>
              <a:rPr lang="en-US" baseline="0" dirty="0" smtClean="0"/>
              <a:t> effective biosecurity measure is needed for each movement that crosses this Line. </a:t>
            </a:r>
            <a:r>
              <a:rPr lang="en-US" dirty="0" smtClean="0"/>
              <a:t>Biosecurity plans, particularly plans for livestock raised indoors, may incorporate a Perimeter Buffer Area as a transition area where a sanitation standard is imposed on everything entering the Perimeter Buffer Area, reducing environmental contamination and pathogen load. This peripheral buffer places additional separation between the contaminated and non-contaminated space, and further protects the susceptible animals.</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15</a:t>
            </a:fld>
            <a:endParaRPr lang="en-US"/>
          </a:p>
        </p:txBody>
      </p:sp>
    </p:spTree>
    <p:extLst>
      <p:ext uri="{BB962C8B-B14F-4D97-AF65-F5344CB8AC3E}">
        <p14:creationId xmlns:p14="http://schemas.microsoft.com/office/powerpoint/2010/main" val="18679512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strategic operational measures need to address risks posed by personnel, vectors, equipment, vehicles, carcass disposal, manure/litter management, replacement animals, and feed and water supplies, as examples. T</a:t>
            </a:r>
            <a:r>
              <a:rPr lang="en-US" baseline="0" dirty="0" smtClean="0"/>
              <a:t>hese entities may pose a risk as fomites, transferring disease agents from infected animals to susceptible ones. Decontamination is crucial prior to entering a protected area, such as the Perimeter Buffer Area or across the Line of Separation. Procedures for site-dedicated personnel and non-farm workers include biosecurity attire and sanitation standards. </a:t>
            </a:r>
            <a:r>
              <a:rPr lang="en-US" baseline="0" smtClean="0"/>
              <a:t>Vectors create </a:t>
            </a:r>
            <a:r>
              <a:rPr lang="en-US" baseline="0" dirty="0" smtClean="0"/>
              <a:t>exposure risks mechanically or through a bite, so contact needs to be prevented via barriers or control programs. Traffic patterns related to production, such as the movement of carcasses, manure, and feed must avoid pathways that could cause cross contamination. The biosecurity plan may go beyond on-site protocols to include employment related restrictions and the choice of animal replacements. </a:t>
            </a:r>
            <a:r>
              <a:rPr lang="en-US" dirty="0" smtClean="0"/>
              <a:t>For more details, see the PowerPoint presentation in this series </a:t>
            </a:r>
            <a:r>
              <a:rPr lang="en-US" i="1" dirty="0" smtClean="0"/>
              <a:t>Premises Biosecurity for Bioexclusion</a:t>
            </a:r>
            <a:r>
              <a:rPr lang="en-US" dirty="0" smtClean="0"/>
              <a:t>.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16</a:t>
            </a:fld>
            <a:endParaRPr lang="en-US"/>
          </a:p>
        </p:txBody>
      </p:sp>
    </p:spTree>
    <p:extLst>
      <p:ext uri="{BB962C8B-B14F-4D97-AF65-F5344CB8AC3E}">
        <p14:creationId xmlns:p14="http://schemas.microsoft.com/office/powerpoint/2010/main" val="36671584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Biosecurity practices are site-specific; however, two operational components are part of most every biosecurity plan and serve as biosecurity tools - 1) cleaning and disinfection (C&amp;D) and 2) biosecurity attire, most often called personal protective equipment (PPE). C&amp;D procedures are used to reduce, inactivate, or destroy biological pathogens, thereby inhibiting or eliminating their further spread. C&amp;D methods may involve the use of physical (e.g., heat or ultraviolet light), chemical (e.g., detergents, sanitizers, disinfectants, </a:t>
            </a:r>
            <a:r>
              <a:rPr lang="en-US" dirty="0" err="1" smtClean="0"/>
              <a:t>sterilants</a:t>
            </a:r>
            <a:r>
              <a:rPr lang="en-US" dirty="0" smtClean="0"/>
              <a:t>), or a combination of processes and are conducted on most items that cross the Line of Separation when moving from dirty to clean areas. </a:t>
            </a:r>
          </a:p>
          <a:p>
            <a:r>
              <a:rPr lang="en-US" dirty="0" smtClean="0"/>
              <a:t>Biosecurity attire/PPE, in the form of cleaned coveralls, boots, or disposable PPE outerwear is utilized to prevent contaminated clothing and footwear from serving as fomites. In a zoonotic disease event, PPE also serves as a barrier to protect personnel from the disease agent. Although these two components are highly significant, they are only a part of a complete biosecurity plan. </a:t>
            </a:r>
            <a:r>
              <a:rPr lang="en-US" i="1" dirty="0" smtClean="0"/>
              <a:t>[This photo shows a responder in Level C PPE, which includes a respirator. Photo source: Andrew Kingsbury, Iowa State University]</a:t>
            </a:r>
          </a:p>
        </p:txBody>
      </p:sp>
      <p:sp>
        <p:nvSpPr>
          <p:cNvPr id="4" name="Slide Number Placeholder 3"/>
          <p:cNvSpPr>
            <a:spLocks noGrp="1"/>
          </p:cNvSpPr>
          <p:nvPr>
            <p:ph type="sldNum" sz="quarter" idx="10"/>
          </p:nvPr>
        </p:nvSpPr>
        <p:spPr/>
        <p:txBody>
          <a:bodyPr/>
          <a:lstStyle/>
          <a:p>
            <a:fld id="{B059E382-4677-4E09-BDB8-E1004D9736AE}" type="slidenum">
              <a:rPr lang="en-US" smtClean="0"/>
              <a:t>17</a:t>
            </a:fld>
            <a:endParaRPr lang="en-US"/>
          </a:p>
        </p:txBody>
      </p:sp>
    </p:spTree>
    <p:extLst>
      <p:ext uri="{BB962C8B-B14F-4D97-AF65-F5344CB8AC3E}">
        <p14:creationId xmlns:p14="http://schemas.microsoft.com/office/powerpoint/2010/main" val="35995596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a:t>
            </a:r>
            <a:r>
              <a:rPr lang="en-US" baseline="0" dirty="0" smtClean="0"/>
              <a:t> an FAD emergency response, authorities within the Incident Command System will delegate specific biosecurity responsibilities and tasks. Applying practical biosecurity measures is crucial, beginning with the first report of a potential FAD. R</a:t>
            </a:r>
            <a:r>
              <a:rPr lang="en-US" dirty="0" smtClean="0"/>
              <a:t>esponse activities involve contact with infected animal populations and with contaminated premises. Response activities also involve those premises with animals considered non-infected. During an FAD event, implemented biosecurity protocols will vary with the type of livestock facilities – small backyard, open outdoor facilities, confinement facilities including large and complex production units – as well as with the disease/health status of the livestock in the facility, the disease pathogen, and type of response activities ongoing. Employing the most practical and effective measures is based on site-specific risks. </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18</a:t>
            </a:fld>
            <a:endParaRPr lang="en-US"/>
          </a:p>
        </p:txBody>
      </p:sp>
    </p:spTree>
    <p:extLst>
      <p:ext uri="{BB962C8B-B14F-4D97-AF65-F5344CB8AC3E}">
        <p14:creationId xmlns:p14="http://schemas.microsoft.com/office/powerpoint/2010/main" val="34038181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Immediately after an FAD detection, zone, area, and premises designations will be applied geographically reflecting the disease or disease-free status of the animal population related to the FAD. If animals are no longer present, the designation reflects the infective risk of the location, as known at that time. The premises with the infected animals will be designated as an Infected Premises, and quarantined. A regulatory Control Area, comprised of an Infected Zone and Buffer Zone, will be defined to surround the Infected Premises. These figures are examples of zones and areas on the left, and on the right, examples of the locations that have been designated with specific premises classifications </a:t>
            </a:r>
            <a:r>
              <a:rPr lang="en-US" baseline="0" dirty="0" smtClean="0"/>
              <a:t>based on disease/health status of the animals. Chosen biosecurity measures related to the FAD response activities will be designed to exclude and/or contain disease, based on the premises designation. </a:t>
            </a:r>
            <a:r>
              <a:rPr lang="en-US" i="1" dirty="0" smtClean="0"/>
              <a:t>[Example Zones, Areas, and Premises. Diagrams provided by: USDA; Illustration by: Dani Ausen, Iowa State University]</a:t>
            </a:r>
          </a:p>
        </p:txBody>
      </p:sp>
      <p:sp>
        <p:nvSpPr>
          <p:cNvPr id="4" name="Slide Number Placeholder 3"/>
          <p:cNvSpPr>
            <a:spLocks noGrp="1"/>
          </p:cNvSpPr>
          <p:nvPr>
            <p:ph type="sldNum" sz="quarter" idx="10"/>
          </p:nvPr>
        </p:nvSpPr>
        <p:spPr/>
        <p:txBody>
          <a:bodyPr/>
          <a:lstStyle/>
          <a:p>
            <a:fld id="{B059E382-4677-4E09-BDB8-E1004D9736AE}" type="slidenum">
              <a:rPr lang="en-US" smtClean="0"/>
              <a:t>19</a:t>
            </a:fld>
            <a:endParaRPr lang="en-US"/>
          </a:p>
        </p:txBody>
      </p:sp>
    </p:spTree>
    <p:extLst>
      <p:ext uri="{BB962C8B-B14F-4D97-AF65-F5344CB8AC3E}">
        <p14:creationId xmlns:p14="http://schemas.microsoft.com/office/powerpoint/2010/main" val="449239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reviews basic biosecurity concepts. The routes of exposure to disease are described and presented as an important consideration in the 3-step development of a biosecurity plan. Three levels of biosecurity are introduced, and the practical applications of some operational measures are presented for bioexclusion and biocontainment.</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a:t>
            </a:fld>
            <a:endParaRPr lang="en-US"/>
          </a:p>
        </p:txBody>
      </p:sp>
    </p:spTree>
    <p:extLst>
      <p:ext uri="{BB962C8B-B14F-4D97-AF65-F5344CB8AC3E}">
        <p14:creationId xmlns:p14="http://schemas.microsoft.com/office/powerpoint/2010/main" val="1336266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premises designations identify those premises that may be a source of infection, and those that may be at enhanced risk of exposure to disease. The designations may also indicate the type of activities, and the type of biosecurity measures needed at these locations. On contaminated premises, such as Infected Premises, depopulation, disposal, and cleaning and disinfection, termed dirty operations, may be performed;</a:t>
            </a:r>
            <a:r>
              <a:rPr lang="en-US" baseline="0" dirty="0" smtClean="0"/>
              <a:t> biocontainment is the focus. At-Risk, Monitored, and Free Premises are considered locations with no evidence of disease. Response activities, such as surveillance, audits, or vaccination if implemented, are termed clean operations; </a:t>
            </a:r>
            <a:r>
              <a:rPr lang="en-US" baseline="0" dirty="0" err="1" smtClean="0"/>
              <a:t>bioexclusion</a:t>
            </a:r>
            <a:r>
              <a:rPr lang="en-US" baseline="0" dirty="0" smtClean="0"/>
              <a:t> is the focus. </a:t>
            </a:r>
            <a:r>
              <a:rPr lang="en-US" dirty="0" smtClean="0"/>
              <a:t>The results of the epidemiological investigation are needed to confirm the disease status of animals on Contact and Suspect Premises as infected or non-infected. It is imperative to use </a:t>
            </a:r>
            <a:r>
              <a:rPr lang="en-US" dirty="0" err="1" smtClean="0"/>
              <a:t>biosecure</a:t>
            </a:r>
            <a:r>
              <a:rPr lang="en-US" dirty="0" smtClean="0"/>
              <a:t> methods of entry onto those premises, as well as </a:t>
            </a:r>
            <a:r>
              <a:rPr lang="en-US" dirty="0" err="1" smtClean="0"/>
              <a:t>biosecure</a:t>
            </a:r>
            <a:r>
              <a:rPr lang="en-US" dirty="0" smtClean="0"/>
              <a:t> methods of exit. Specific biosecurity guidance for response activities will be provided by Incident Command focused on biocontainment, bioexclusion, or both. </a:t>
            </a:r>
          </a:p>
        </p:txBody>
      </p:sp>
      <p:sp>
        <p:nvSpPr>
          <p:cNvPr id="4" name="Slide Number Placeholder 3"/>
          <p:cNvSpPr>
            <a:spLocks noGrp="1"/>
          </p:cNvSpPr>
          <p:nvPr>
            <p:ph type="sldNum" sz="quarter" idx="10"/>
          </p:nvPr>
        </p:nvSpPr>
        <p:spPr/>
        <p:txBody>
          <a:bodyPr/>
          <a:lstStyle/>
          <a:p>
            <a:fld id="{B059E382-4677-4E09-BDB8-E1004D9736AE}" type="slidenum">
              <a:rPr lang="en-US" smtClean="0"/>
              <a:t>20</a:t>
            </a:fld>
            <a:endParaRPr lang="en-US"/>
          </a:p>
        </p:txBody>
      </p:sp>
    </p:spTree>
    <p:extLst>
      <p:ext uri="{BB962C8B-B14F-4D97-AF65-F5344CB8AC3E}">
        <p14:creationId xmlns:p14="http://schemas.microsoft.com/office/powerpoint/2010/main" val="10189354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an Infected Premises, containment areas have been described using Work Zones, with terms related to hazardous materials (HAZMAT) incidents. Work Zones are one method of creating a separation between the dirty area (potential source of infection) and</a:t>
            </a:r>
            <a:r>
              <a:rPr lang="en-US" baseline="0" dirty="0" smtClean="0"/>
              <a:t> </a:t>
            </a:r>
            <a:r>
              <a:rPr lang="en-US" dirty="0" smtClean="0"/>
              <a:t>clean area (non-infected). Areas are designated as the Hot Zone or Exclusion Zone (EZ), Warm Zone or Contamination Reduction Zone (CRZ), and Cold Zone or Support Zone (SZ). By implementing these Work Zones, access to contaminated areas is controlled to prevent the transfer of the disease agent to other livestock or areas. These Work Zones also have a defined Decontamination Corridor, which serves as the point of access on or off the premises, and a critical control point where biosecurity measures are conducted.</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21</a:t>
            </a:fld>
            <a:endParaRPr lang="en-US"/>
          </a:p>
        </p:txBody>
      </p:sp>
    </p:spTree>
    <p:extLst>
      <p:ext uri="{BB962C8B-B14F-4D97-AF65-F5344CB8AC3E}">
        <p14:creationId xmlns:p14="http://schemas.microsoft.com/office/powerpoint/2010/main" val="36139573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illustrates an example of Work Zones on a contaminated premises. In this case, the Hot Zone-Exclusion Zone (shaded in brown) designates the dirty or contaminated area associated with the infected herd or flock. Full personal protective equipment (PPE) must be worn. The Cold Zone-Support Zone (seen in green) is the non-contaminated area outside and extending beyond the premises. This is the “cleanest” work zone with the lowest relative risk of exposure to pathogens and other hazards, such as decontamination chemicals. The Warm Zone-Contamination Reduction Zone is a transition zone, regarded as having a reduced pathogen load in the environment. It acts as a buffer further separating contaminated from non-contaminated. It is still a high-risk area due to the potential of exposure to pathogens and chemical disinfectants. In an FAD response, all personnel are required to wear full PPE in the Warm Zone. The Decontamination Corridor is within the Warm Zone-Contamination Reduction Zone. All movements pass through the Decontamination Corridor before crossing the Line of Separation into the Cold Zone-Support Zone. </a:t>
            </a:r>
            <a:r>
              <a:rPr lang="en-US" i="1" baseline="0" dirty="0" smtClean="0"/>
              <a:t>[This illustration depicts Work Zones imposed on an Infected Premises. Illustration by: Andrew Kingsbury, Iowa State University] </a:t>
            </a:r>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22</a:t>
            </a:fld>
            <a:endParaRPr lang="en-US"/>
          </a:p>
        </p:txBody>
      </p:sp>
    </p:spTree>
    <p:extLst>
      <p:ext uri="{BB962C8B-B14F-4D97-AF65-F5344CB8AC3E}">
        <p14:creationId xmlns:p14="http://schemas.microsoft.com/office/powerpoint/2010/main" val="37995380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Decontamination Corridor serves as the controlled access between the Hot and Cold Zones. All movements, personnel, equipment and vehicles, transition through the Decontamination Corridor before crossing the Line of Separation into the Cold Zone – Support Zone (SZ). This is where biosecurity actions are taken to prevent the disease from “crossing the line” during necessary movements of people, equipment, and possibly vehicles. Site-specific protocols for PPE, decontamination of personnel and equipment, including vehicles, occurs along the corridor with stations for depositing tools, equipment, and other items. Final decontamination and disinfection of PPE as well as final doffing of PPE occur in this corridor. </a:t>
            </a:r>
            <a:r>
              <a:rPr lang="en-US" i="1" dirty="0" smtClean="0"/>
              <a:t>[This illustration is a close up of the Decontamination Corridor and controlled access points. Illustration by: Andrew Kingsbury, Iowa State University]</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23</a:t>
            </a:fld>
            <a:endParaRPr lang="en-US"/>
          </a:p>
        </p:txBody>
      </p:sp>
    </p:spTree>
    <p:extLst>
      <p:ext uri="{BB962C8B-B14F-4D97-AF65-F5344CB8AC3E}">
        <p14:creationId xmlns:p14="http://schemas.microsoft.com/office/powerpoint/2010/main" val="21664809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an FAD outbreak, some responders will be conducting activities on the dirty side of operations, on-site at quarantined, contaminated premises, or at sites considered contaminated within the disease Control Area. The activities conducted may include depopulation, disposal, and cleaning and disinfection. Biocontainment of the pathogen will be the focus when conducting response operations. Before crossing the Line of Separation, understand all biosecurity protocols for the assigned task.</a:t>
            </a:r>
            <a:r>
              <a:rPr lang="en-US" baseline="0" dirty="0" smtClean="0"/>
              <a:t> </a:t>
            </a:r>
            <a:r>
              <a:rPr lang="en-US" dirty="0" smtClean="0"/>
              <a:t>If not already established, identify the Hot, Warm and Cold Zones. Vehicles are parked on the clean side, in the Cold Zone. Define and defend the Line of Separation against the transfer and escape of pathogens. Don PPE, which is used as a biosecurity measure, as well as personal protection for the assigned task. Disposable PPE is optimal, and includes coveralls (e.g., Tyvek®), boot covers and/or reusable boots that can be cleaned and disinfected, head cover, and gloves for biosecurity purposes, in addition to respiratory, head, and hearing protection, as needed. </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24</a:t>
            </a:fld>
            <a:endParaRPr lang="en-US"/>
          </a:p>
        </p:txBody>
      </p:sp>
    </p:spTree>
    <p:extLst>
      <p:ext uri="{BB962C8B-B14F-4D97-AF65-F5344CB8AC3E}">
        <p14:creationId xmlns:p14="http://schemas.microsoft.com/office/powerpoint/2010/main" val="29612721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Protect cell phones and essential electronics in water proof containers to be immersed in disinfectant upon exit. Prepare to contain used disposable items in a </a:t>
            </a:r>
            <a:r>
              <a:rPr lang="en-US" dirty="0" err="1" smtClean="0"/>
              <a:t>biosecure</a:t>
            </a:r>
            <a:r>
              <a:rPr lang="en-US" dirty="0" smtClean="0"/>
              <a:t> manner at exit to avoid the transfer of pathogens. This may involve securing the disposables on-site for later handling, or double bagging the materials in plastic bags, disinfecting the outer bag, and securing it to follow disposal procedures at another location. Only essential equipment and supplies cross the Line of Separation into the Hot Zone. All movements between contaminated and non-contaminated areas across the Line of Separation must occur through the Decontamination (</a:t>
            </a:r>
            <a:r>
              <a:rPr lang="en-US" dirty="0" err="1" smtClean="0"/>
              <a:t>Decon</a:t>
            </a:r>
            <a:r>
              <a:rPr lang="en-US" dirty="0" smtClean="0"/>
              <a:t>) Corridor. Enter the Hot Zone through the proper access point. While in the Hot Zone, perform required tasks while minimizing unnecessary exposure to the pathogen. Exit only through the Decontamination Corridor, where cleaning, disinfection and final doffing of PPE occurs. Tools, equipment, outer plastic bags containing contaminated disposables need to be pathogen-free when exiting across the Line of Separation. Clean and disinfect vehicles and large equipment. In addition to the easily visible surfaces, take extra care cleaning the wheel wells and under carriage. </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25</a:t>
            </a:fld>
            <a:endParaRPr lang="en-US"/>
          </a:p>
        </p:txBody>
      </p:sp>
    </p:spTree>
    <p:extLst>
      <p:ext uri="{BB962C8B-B14F-4D97-AF65-F5344CB8AC3E}">
        <p14:creationId xmlns:p14="http://schemas.microsoft.com/office/powerpoint/2010/main" val="42259039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conducting clean operations during an FAD response, especially within the Control</a:t>
            </a:r>
            <a:r>
              <a:rPr lang="en-US" baseline="0" dirty="0" smtClean="0"/>
              <a:t> Area, </a:t>
            </a:r>
            <a:r>
              <a:rPr lang="en-US" dirty="0" smtClean="0"/>
              <a:t>recognize that non-infected premises are at higher risk of disease</a:t>
            </a:r>
            <a:r>
              <a:rPr lang="en-US" baseline="0" dirty="0" smtClean="0"/>
              <a:t> exposure d</a:t>
            </a:r>
            <a:r>
              <a:rPr lang="en-US" dirty="0" smtClean="0"/>
              <a:t>ue to the proximity of Infected Premises. A </a:t>
            </a:r>
            <a:r>
              <a:rPr lang="en-US" dirty="0" err="1" smtClean="0"/>
              <a:t>biosecure</a:t>
            </a:r>
            <a:r>
              <a:rPr lang="en-US" dirty="0" smtClean="0"/>
              <a:t> entry is critical to protect susceptible</a:t>
            </a:r>
            <a:r>
              <a:rPr lang="en-US" baseline="0" dirty="0" smtClean="0"/>
              <a:t> animals. At a minimum, follow the premises’ biosecurity plan for bioexclusion. An escort from the facility may aid in compliance. If not already established, identify a Line of Separation – with the animal side being the clean, protected side. Set up a controlled access point to remove all contamination from the items necessary to cross the Line into the facility. Don site-specific biosecurity attire/PPE including cleaned, disinfected boots. A boot bath may be utilized at entry and at exit. </a:t>
            </a:r>
          </a:p>
          <a:p>
            <a:endParaRPr lang="en-US" baseline="0" dirty="0" smtClean="0"/>
          </a:p>
          <a:p>
            <a:r>
              <a:rPr lang="en-US" baseline="0" dirty="0" smtClean="0"/>
              <a:t>  </a:t>
            </a:r>
            <a:r>
              <a:rPr lang="en-US" dirty="0" smtClean="0"/>
              <a:t>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26</a:t>
            </a:fld>
            <a:endParaRPr lang="en-US"/>
          </a:p>
        </p:txBody>
      </p:sp>
    </p:spTree>
    <p:extLst>
      <p:ext uri="{BB962C8B-B14F-4D97-AF65-F5344CB8AC3E}">
        <p14:creationId xmlns:p14="http://schemas.microsoft.com/office/powerpoint/2010/main" val="25412658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Minimize movements and potential spread of pathogens while conducting on-site response activities. If it is necessary to have contact with multiple groups of animals on a premises, start with the most susceptible and finish with those showing clinical signs, or decontaminate and change outwear between groups. When exiting back over the Line of Separation, doff PPE, and, as a precaution, clean and disinfect boots and all equipment. Any equipment that is not cleaned and disinfected on site, as well as any disposable materials, should be secured in a separated dirty compartment of the vehicle until disposed or sanitized, according</a:t>
            </a:r>
            <a:r>
              <a:rPr lang="en-US" baseline="0" dirty="0" smtClean="0"/>
              <a:t> to the biosecurity plan.</a:t>
            </a:r>
            <a:r>
              <a:rPr lang="en-US" dirty="0" smtClean="0"/>
              <a:t>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27</a:t>
            </a:fld>
            <a:endParaRPr lang="en-US"/>
          </a:p>
        </p:txBody>
      </p:sp>
    </p:spTree>
    <p:extLst>
      <p:ext uri="{BB962C8B-B14F-4D97-AF65-F5344CB8AC3E}">
        <p14:creationId xmlns:p14="http://schemas.microsoft.com/office/powerpoint/2010/main" val="33508236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Biosecurity concepts involve strategic decisions, adequate investment, and management practices affecting movements of livestock, equipment and personnel. Training, supervision, and accountability of personnel are necessary. Biosecurity measures are prioritized based on risk, probability of occurrence, ease/cost of implementation, and consequences (economic and non-economic). Protocols</a:t>
            </a:r>
            <a:r>
              <a:rPr lang="en-US" baseline="0" dirty="0" smtClean="0"/>
              <a:t> are essential to protecting healthy animals, as well as to contain disease in an outbreak. During an FAD response, biocontainment efforts are necessary on quarantined premises. Bioexclusion efforts are necessary for activities on non-infected premises. Both biocontainment and bioexclusion protocols are enforced during surveillance and epidemiologic investigations, when the animal’s true health status is yet to be determined. </a:t>
            </a:r>
            <a:r>
              <a:rPr lang="en-US" dirty="0" smtClean="0"/>
              <a:t>A biosecurity measure is only effective if it is practiced correctly and consistently. To emphasize, correctly and consistently are key concepts. </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28</a:t>
            </a:fld>
            <a:endParaRPr lang="en-US"/>
          </a:p>
        </p:txBody>
      </p:sp>
    </p:spTree>
    <p:extLst>
      <p:ext uri="{BB962C8B-B14F-4D97-AF65-F5344CB8AC3E}">
        <p14:creationId xmlns:p14="http://schemas.microsoft.com/office/powerpoint/2010/main" val="8381802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website (http://www.aphis.usda.gov/fadprep) and the National Animal Health Emergency Response Corps (NAHERC) Training Site (http://naherc.sws.iastate.edu/).</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29</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2013-03</a:t>
            </a:r>
            <a:endParaRPr lang="en-US" dirty="0">
              <a:solidFill>
                <a:prstClr val="black"/>
              </a:solidFill>
            </a:endParaRPr>
          </a:p>
        </p:txBody>
      </p:sp>
    </p:spTree>
    <p:extLst>
      <p:ext uri="{BB962C8B-B14F-4D97-AF65-F5344CB8AC3E}">
        <p14:creationId xmlns:p14="http://schemas.microsoft.com/office/powerpoint/2010/main" val="2600657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Biosecurity can be defined as a collection of measures or management practices intended to protect animals or humans against the introduction and spread of disease or harmful biological agents. Biosecurity is incorporated into daily, routine management protocols to protect healthy livestock populations, and also implemented to contain disease in an animal health emergency, such as an FAD. Before developing and implementing biosecurity measures, an individual site risk assessment or hazard analysis should be performed. Consider the health status and species of the livestock, the management and site arrangements of the animals, and importantly, identify sources/areas of potential contamination and areas that need to be protected from contamination. </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3</a:t>
            </a:fld>
            <a:endParaRPr lang="en-US"/>
          </a:p>
        </p:txBody>
      </p:sp>
    </p:spTree>
    <p:extLst>
      <p:ext uri="{BB962C8B-B14F-4D97-AF65-F5344CB8AC3E}">
        <p14:creationId xmlns:p14="http://schemas.microsoft.com/office/powerpoint/2010/main" val="29723453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The print version of the Guidelines document is an excellent source for more detailed information. This slide acknowledges the authors and reviewers of the Guidelines document. It can be accessed at http://www.aphis.usda.gov/fadprep.</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30</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2011-03</a:t>
            </a:r>
            <a:endParaRPr lang="en-US" dirty="0">
              <a:solidFill>
                <a:prstClr val="black"/>
              </a:solidFill>
            </a:endParaRPr>
          </a:p>
        </p:txBody>
      </p:sp>
    </p:spTree>
    <p:extLst>
      <p:ext uri="{BB962C8B-B14F-4D97-AF65-F5344CB8AC3E}">
        <p14:creationId xmlns:p14="http://schemas.microsoft.com/office/powerpoint/2010/main" val="19228009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31</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07038">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extLst>
      <p:ext uri="{BB962C8B-B14F-4D97-AF65-F5344CB8AC3E}">
        <p14:creationId xmlns:p14="http://schemas.microsoft.com/office/powerpoint/2010/main" val="3456258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of the initial assessment includes creating a functional separation between dirty (potential sources of infection) and clean areas (non-infected). A Line of Separation is established, which may be imagined or physical. Specific pathways which enable a disease to move onto, off of, or within a facility are ascertained, considering routes of disease exposure. Critical control points are identified in movement and work pathways. A critical control point is a point, step, or procedure where control can be applied to prevent the transfer of a disease agent (or in a more broad interpretation, to prevent harm). Critical control points involve people, supplies and equipment, vehicles, feed, mortalities, and animals/animal products. The goal is to prevent the transfer of a disease agent across a specific control point from dirty to clean areas, whether the intention is to keep disease out (bioexclusion), or keep disease in (biocontainment).</a:t>
            </a:r>
          </a:p>
          <a:p>
            <a:pPr lvl="1"/>
            <a:r>
              <a:rPr lang="en-US" dirty="0" smtClean="0"/>
              <a:t> </a:t>
            </a:r>
          </a:p>
        </p:txBody>
      </p:sp>
      <p:sp>
        <p:nvSpPr>
          <p:cNvPr id="4" name="Slide Number Placeholder 3"/>
          <p:cNvSpPr>
            <a:spLocks noGrp="1"/>
          </p:cNvSpPr>
          <p:nvPr>
            <p:ph type="sldNum" sz="quarter" idx="10"/>
          </p:nvPr>
        </p:nvSpPr>
        <p:spPr/>
        <p:txBody>
          <a:bodyPr/>
          <a:lstStyle/>
          <a:p>
            <a:fld id="{B059E382-4677-4E09-BDB8-E1004D9736AE}" type="slidenum">
              <a:rPr lang="en-US" smtClean="0"/>
              <a:t>4</a:t>
            </a:fld>
            <a:endParaRPr lang="en-US"/>
          </a:p>
        </p:txBody>
      </p:sp>
    </p:spTree>
    <p:extLst>
      <p:ext uri="{BB962C8B-B14F-4D97-AF65-F5344CB8AC3E}">
        <p14:creationId xmlns:p14="http://schemas.microsoft.com/office/powerpoint/2010/main" val="494554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order to develop a comprehensive, effective biosecurity plan, it is necessary to understand how each disease of concern is spread and how susceptible animals are exposed. Each disease has transmission pathways based on the nature of the pathogenic agent. A mitigating action which prevents the spread of one disease may not be effective against another. While direct contact may be the most obvious route of exposure and the easiest to prevent, exposure by indirect means may provide the highest risk. Indirect exposure may occur through the environment or surfaces contaminated with secretions or infective materials. It should be emphasized that disease agents can be carried by animals without signs of infection. Some of the common routes of exposure are described.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5</a:t>
            </a:fld>
            <a:endParaRPr lang="en-US"/>
          </a:p>
        </p:txBody>
      </p:sp>
    </p:spTree>
    <p:extLst>
      <p:ext uri="{BB962C8B-B14F-4D97-AF65-F5344CB8AC3E}">
        <p14:creationId xmlns:p14="http://schemas.microsoft.com/office/powerpoint/2010/main" val="3810319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Direct</a:t>
            </a:r>
            <a:r>
              <a:rPr lang="en-US" dirty="0" smtClean="0"/>
              <a:t> exposure occurs when a susceptible animal physically contacts an infected animal. The disease agent is transferred to the skin, mucous membranes, or open wound of a susceptible animal through rubbing, biting, licking, or by contact with the blood, urine, milk, saliva, nasal secretions, or body lesions of an infected animal. Exposure may result from nose-to-nose contact, during breeding, or from dam to offspring during gestation, birth, and/or nursing. </a:t>
            </a:r>
          </a:p>
          <a:p>
            <a:r>
              <a:rPr lang="en-US" b="1" dirty="0" smtClean="0"/>
              <a:t>Aerosol</a:t>
            </a:r>
            <a:r>
              <a:rPr lang="en-US" dirty="0" smtClean="0"/>
              <a:t> exposure occurs when infectious droplets containing pathogenic agents from an infected animal are inhaled by a susceptible animal, or make contact with the mucous membranes. Infectious droplets spread through the air may come from a sneeze or cough, urine, birthing fluids, or from feces. </a:t>
            </a:r>
          </a:p>
          <a:p>
            <a:r>
              <a:rPr lang="en-US" b="1" dirty="0" smtClean="0"/>
              <a:t>Oral</a:t>
            </a:r>
            <a:r>
              <a:rPr lang="en-US" dirty="0" smtClean="0"/>
              <a:t> exposure may occur when the disease agent is ingested by a susceptible animal licking or biting an infected animal. Feces, urine, saliva, and other secretions containing disease agents can contaminate feed, water, or objects in the environment that animals lick or chew, like feed bunks</a:t>
            </a:r>
            <a:r>
              <a:rPr lang="en-US" baseline="0" dirty="0" smtClean="0"/>
              <a:t> or f</a:t>
            </a:r>
            <a:r>
              <a:rPr lang="en-US" dirty="0" smtClean="0"/>
              <a:t>encing.</a:t>
            </a:r>
          </a:p>
          <a:p>
            <a:r>
              <a:rPr lang="en-US" i="1" dirty="0" smtClean="0"/>
              <a:t>[These three illustrations depict disease exposure through direct contact, aerosol, and oral routes. Illustrations by: Dani Ausen, Iowa State Universit</a:t>
            </a:r>
            <a:r>
              <a:rPr lang="en-US" i="0" dirty="0" smtClean="0"/>
              <a:t>y]</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6</a:t>
            </a:fld>
            <a:endParaRPr lang="en-US"/>
          </a:p>
        </p:txBody>
      </p:sp>
    </p:spTree>
    <p:extLst>
      <p:ext uri="{BB962C8B-B14F-4D97-AF65-F5344CB8AC3E}">
        <p14:creationId xmlns:p14="http://schemas.microsoft.com/office/powerpoint/2010/main" val="38825777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Fomites</a:t>
            </a:r>
            <a:r>
              <a:rPr lang="en-US" dirty="0" smtClean="0"/>
              <a:t> are inanimate objects capable of transferring disease agents from an infected animal to a susceptible one. Exposure occurs</a:t>
            </a:r>
            <a:r>
              <a:rPr lang="en-US" baseline="0" dirty="0" smtClean="0"/>
              <a:t> through the movement of s</a:t>
            </a:r>
            <a:r>
              <a:rPr lang="en-US" dirty="0" smtClean="0"/>
              <a:t>hovels, buckets, medical needles, trailers, and animal cargo areas contaminated with infectious pathogens. Historically in disease outbreaks, lateral spread through the movements of people with contaminated outerwear, equipment, and vehicles has been high risk. </a:t>
            </a:r>
          </a:p>
          <a:p>
            <a:r>
              <a:rPr lang="en-US" b="1" dirty="0" smtClean="0"/>
              <a:t>Vectors</a:t>
            </a:r>
            <a:r>
              <a:rPr lang="en-US" dirty="0" smtClean="0"/>
              <a:t> can be described as any living organism, including, but not limited to, arthropods, insects, rodents, feral animals, and scavengers that can carry disease causing agents from an infected animal to a susceptible animal. Two types of vectors are recognized, biological (disease agent undergoes some part of its life cycle within the vector) and mechanical (transfer of the agent via external body parts).</a:t>
            </a:r>
          </a:p>
          <a:p>
            <a:r>
              <a:rPr lang="en-US" b="1" dirty="0" smtClean="0"/>
              <a:t>Zoonotic </a:t>
            </a:r>
            <a:r>
              <a:rPr lang="en-US" b="0" dirty="0" smtClean="0"/>
              <a:t>d</a:t>
            </a:r>
            <a:r>
              <a:rPr lang="en-US" dirty="0" smtClean="0"/>
              <a:t>iseases are transmissible between animals and humans. Exposure may occur through any of the five methods described above, depending on the disease. The biosecurity assessment should consider the risk of zoonotic disease to personnel and the public if the disease agent is not contained. </a:t>
            </a:r>
          </a:p>
          <a:p>
            <a:r>
              <a:rPr lang="en-US" i="1" dirty="0" smtClean="0"/>
              <a:t>[These three illustrations depict disease exposure through fomites and vectors,</a:t>
            </a:r>
            <a:r>
              <a:rPr lang="en-US" i="1" baseline="0" dirty="0" smtClean="0"/>
              <a:t> plus zoonotic disease</a:t>
            </a:r>
            <a:r>
              <a:rPr lang="en-US" i="1" dirty="0" smtClean="0"/>
              <a:t> exposure. Illustrations by: Dani Ausen, Iowa State University]</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7</a:t>
            </a:fld>
            <a:endParaRPr lang="en-US"/>
          </a:p>
        </p:txBody>
      </p:sp>
    </p:spTree>
    <p:extLst>
      <p:ext uri="{BB962C8B-B14F-4D97-AF65-F5344CB8AC3E}">
        <p14:creationId xmlns:p14="http://schemas.microsoft.com/office/powerpoint/2010/main" val="1389931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process of developing a biosecurity plan focused on bioexclusion and/or biocontainment involves similar concepts and considerations. An assessment of the existing situation needs to be conducted, evaluating the disease agent(s) and the routes of transmission, the physical facility, and options for mitigation. The site-specific biosecurity plan should be clearly written and clearly outline the procedures to be followed at critical control points. To develop a biosecurity plan, consider a three step process.</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8</a:t>
            </a:fld>
            <a:endParaRPr lang="en-US"/>
          </a:p>
        </p:txBody>
      </p:sp>
    </p:spTree>
    <p:extLst>
      <p:ext uri="{BB962C8B-B14F-4D97-AF65-F5344CB8AC3E}">
        <p14:creationId xmlns:p14="http://schemas.microsoft.com/office/powerpoint/2010/main" val="1918465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Step 1</a:t>
            </a:r>
            <a:r>
              <a:rPr lang="en-US" dirty="0" smtClean="0"/>
              <a:t>: Identify and prioritize the disease agents of greatest concern. For example, disease agents will be based on species, susceptibility, age, and production stage of the animals. The risk of exposure may depend on management, type of housing, and potential contact with wild or feral animals. </a:t>
            </a:r>
          </a:p>
          <a:p>
            <a:r>
              <a:rPr lang="en-US" b="1" dirty="0" smtClean="0"/>
              <a:t>Step 2</a:t>
            </a:r>
            <a:r>
              <a:rPr lang="en-US" dirty="0" smtClean="0"/>
              <a:t>: Conduct an assessment of the facility. Identify how disease agents may be transferred from one location to another - allowing introduction or escape. In this step, the critical control points are recognized, so that mitigation measures can be implemented</a:t>
            </a:r>
          </a:p>
          <a:p>
            <a:r>
              <a:rPr lang="en-US" b="1" dirty="0" smtClean="0"/>
              <a:t>Step 3</a:t>
            </a:r>
            <a:r>
              <a:rPr lang="en-US" dirty="0" smtClean="0"/>
              <a:t>: Implement processes and procedures that eliminate, prevent, or minimize the potential impact of animal disease by preventing movement of entities that may carry disease, or that inadvertently transport the disease agent. Implement steps at critical control points to mitigate the risk of movement of personnel, equipment, manure, and animal carcasses, in addition to deliveries that may transport pathogens, either in the product being delivered (feed, bedding) or on the delivery vehicle that may be contaminated from contact with other animals or premises. </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9</a:t>
            </a:fld>
            <a:endParaRPr lang="en-US"/>
          </a:p>
        </p:txBody>
      </p:sp>
    </p:spTree>
    <p:extLst>
      <p:ext uri="{BB962C8B-B14F-4D97-AF65-F5344CB8AC3E}">
        <p14:creationId xmlns:p14="http://schemas.microsoft.com/office/powerpoint/2010/main" val="25744204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05367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294847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714043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814211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936435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194846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pic>
        <p:nvPicPr>
          <p:cNvPr id="8" name="Picture 7"/>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683" r:id="rId9"/>
    <p:sldLayoutId id="2147483684" r:id="rId10"/>
    <p:sldLayoutId id="2147483685" r:id="rId11"/>
    <p:sldLayoutId id="2147483756" r:id="rId12"/>
    <p:sldLayoutId id="2147483757" r:id="rId13"/>
    <p:sldLayoutId id="2147483758" r:id="rId14"/>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hyperlink" Target="http://naherc.sws.iastate.edu/" TargetMode="External"/><Relationship Id="rId4" Type="http://schemas.openxmlformats.org/officeDocument/2006/relationships/hyperlink" Target="http://www.aphis.usda.gov/fadprep"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Biosecurity	</a:t>
            </a:r>
            <a:endParaRPr lang="en-US" dirty="0"/>
          </a:p>
        </p:txBody>
      </p:sp>
      <p:sp>
        <p:nvSpPr>
          <p:cNvPr id="3" name="Subtitle 2"/>
          <p:cNvSpPr>
            <a:spLocks noGrp="1"/>
          </p:cNvSpPr>
          <p:nvPr>
            <p:ph type="subTitle" idx="1"/>
          </p:nvPr>
        </p:nvSpPr>
        <p:spPr>
          <a:xfrm>
            <a:off x="2590800" y="3886200"/>
            <a:ext cx="5867400" cy="1005840"/>
          </a:xfrm>
        </p:spPr>
        <p:txBody>
          <a:bodyPr>
            <a:normAutofit/>
          </a:bodyPr>
          <a:lstStyle/>
          <a:p>
            <a:r>
              <a:rPr lang="en-US" dirty="0" smtClean="0"/>
              <a:t>Overview</a:t>
            </a:r>
            <a:endParaRPr lang="en-US" dirty="0"/>
          </a:p>
        </p:txBody>
      </p:sp>
      <p:sp>
        <p:nvSpPr>
          <p:cNvPr id="10" name="TextBox 9"/>
          <p:cNvSpPr txBox="1"/>
          <p:nvPr/>
        </p:nvSpPr>
        <p:spPr>
          <a:xfrm>
            <a:off x="2590800" y="5257800"/>
            <a:ext cx="6324600" cy="646331"/>
          </a:xfrm>
          <a:prstGeom prst="rect">
            <a:avLst/>
          </a:prstGeom>
          <a:noFill/>
        </p:spPr>
        <p:txBody>
          <a:bodyPr wrap="square" rtlCol="0">
            <a:spAutoFit/>
          </a:bodyPr>
          <a:lstStyle/>
          <a:p>
            <a:pPr algn="l"/>
            <a:r>
              <a:rPr lang="en-US" sz="1800" i="1" dirty="0" smtClean="0">
                <a:latin typeface="+mj-lt"/>
              </a:rPr>
              <a:t>Adapted from the FAD </a:t>
            </a:r>
            <a:r>
              <a:rPr lang="en-US" sz="1800" i="1" dirty="0" err="1" smtClean="0">
                <a:latin typeface="+mj-lt"/>
              </a:rPr>
              <a:t>PReP</a:t>
            </a:r>
            <a:r>
              <a:rPr lang="en-US" sz="1800" i="1" dirty="0" smtClean="0">
                <a:latin typeface="+mj-lt"/>
              </a:rPr>
              <a:t>/NAHEMS </a:t>
            </a:r>
            <a:br>
              <a:rPr lang="en-US" sz="1800" i="1" dirty="0" smtClean="0">
                <a:latin typeface="+mj-lt"/>
              </a:rPr>
            </a:br>
            <a:r>
              <a:rPr lang="en-US" sz="1800" i="1" dirty="0" smtClean="0">
                <a:latin typeface="+mj-lt"/>
              </a:rPr>
              <a:t>Guidelines: Biosecurity (2016)</a:t>
            </a:r>
            <a:endParaRPr lang="en-US" sz="1800" i="1" dirty="0">
              <a:latin typeface="+mj-lt"/>
            </a:endParaRPr>
          </a:p>
        </p:txBody>
      </p:sp>
    </p:spTree>
    <p:extLst>
      <p:ext uri="{BB962C8B-B14F-4D97-AF65-F5344CB8AC3E}">
        <p14:creationId xmlns:p14="http://schemas.microsoft.com/office/powerpoint/2010/main" val="581461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Movements of animals</a:t>
            </a:r>
          </a:p>
          <a:p>
            <a:pPr lvl="1"/>
            <a:r>
              <a:rPr lang="en-US" dirty="0" smtClean="0"/>
              <a:t>Closed herd is more protected </a:t>
            </a:r>
          </a:p>
          <a:p>
            <a:pPr lvl="2"/>
            <a:r>
              <a:rPr lang="en-US" dirty="0" smtClean="0"/>
              <a:t>Additions from offspring within the herd</a:t>
            </a:r>
          </a:p>
          <a:p>
            <a:pPr lvl="1"/>
            <a:r>
              <a:rPr lang="en-US" dirty="0"/>
              <a:t>Managed in small, isolated groups</a:t>
            </a:r>
          </a:p>
          <a:p>
            <a:pPr lvl="1"/>
            <a:r>
              <a:rPr lang="en-US" dirty="0" smtClean="0"/>
              <a:t>All-in/all-out </a:t>
            </a:r>
            <a:r>
              <a:rPr lang="en-US" dirty="0"/>
              <a:t>management, less co-mingling</a:t>
            </a:r>
          </a:p>
          <a:p>
            <a:pPr lvl="1"/>
            <a:r>
              <a:rPr lang="en-US" dirty="0" smtClean="0"/>
              <a:t>Animals </a:t>
            </a:r>
            <a:r>
              <a:rPr lang="en-US" dirty="0"/>
              <a:t>that </a:t>
            </a:r>
            <a:r>
              <a:rPr lang="en-US" dirty="0" smtClean="0"/>
              <a:t>leave and return create a risk for the herd/flock</a:t>
            </a:r>
          </a:p>
          <a:p>
            <a:pPr lvl="1"/>
            <a:r>
              <a:rPr lang="en-US" dirty="0" smtClean="0"/>
              <a:t>Quarantines restrict movements</a:t>
            </a:r>
            <a:endParaRPr lang="en-US" dirty="0"/>
          </a:p>
          <a:p>
            <a:pPr lvl="2"/>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Developing a Plan cont’d</a:t>
            </a:r>
            <a:endParaRPr lang="en-US" dirty="0"/>
          </a:p>
        </p:txBody>
      </p:sp>
    </p:spTree>
    <p:extLst>
      <p:ext uri="{BB962C8B-B14F-4D97-AF65-F5344CB8AC3E}">
        <p14:creationId xmlns:p14="http://schemas.microsoft.com/office/powerpoint/2010/main" val="3218231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Biosecurity</a:t>
            </a:r>
            <a:endParaRPr lang="en-US" dirty="0"/>
          </a:p>
        </p:txBody>
      </p:sp>
      <p:sp>
        <p:nvSpPr>
          <p:cNvPr id="3" name="Date Placeholder 2"/>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Tree>
    <p:extLst>
      <p:ext uri="{BB962C8B-B14F-4D97-AF65-F5344CB8AC3E}">
        <p14:creationId xmlns:p14="http://schemas.microsoft.com/office/powerpoint/2010/main" val="838565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Conceptual</a:t>
            </a:r>
          </a:p>
          <a:p>
            <a:pPr lvl="1"/>
            <a:r>
              <a:rPr lang="en-US" dirty="0" smtClean="0"/>
              <a:t>Location</a:t>
            </a:r>
            <a:r>
              <a:rPr lang="en-US" dirty="0"/>
              <a:t>, geospatial </a:t>
            </a:r>
            <a:r>
              <a:rPr lang="en-US" dirty="0" smtClean="0"/>
              <a:t>siting, </a:t>
            </a:r>
            <a:br>
              <a:rPr lang="en-US" dirty="0" smtClean="0"/>
            </a:br>
            <a:r>
              <a:rPr lang="en-US" dirty="0" smtClean="0"/>
              <a:t>orientation </a:t>
            </a:r>
            <a:r>
              <a:rPr lang="en-US" dirty="0"/>
              <a:t>of the facility</a:t>
            </a:r>
            <a:endParaRPr lang="en-US" dirty="0" smtClean="0"/>
          </a:p>
          <a:p>
            <a:r>
              <a:rPr lang="en-US" dirty="0" smtClean="0"/>
              <a:t>Structural</a:t>
            </a:r>
          </a:p>
          <a:p>
            <a:pPr lvl="1"/>
            <a:r>
              <a:rPr lang="en-US" dirty="0" smtClean="0"/>
              <a:t>Capital investment, construction to </a:t>
            </a:r>
            <a:r>
              <a:rPr lang="en-US" dirty="0"/>
              <a:t>prevent disease spread</a:t>
            </a:r>
            <a:endParaRPr lang="en-US" dirty="0" smtClean="0"/>
          </a:p>
          <a:p>
            <a:r>
              <a:rPr lang="en-US" dirty="0" smtClean="0"/>
              <a:t>Operational</a:t>
            </a:r>
          </a:p>
          <a:p>
            <a:pPr lvl="1"/>
            <a:r>
              <a:rPr lang="en-US" dirty="0" smtClean="0"/>
              <a:t>Processes, </a:t>
            </a:r>
            <a:r>
              <a:rPr lang="en-US" dirty="0"/>
              <a:t>management practices, </a:t>
            </a:r>
            <a:r>
              <a:rPr lang="en-US" dirty="0" smtClean="0"/>
              <a:t>standard </a:t>
            </a:r>
            <a:r>
              <a:rPr lang="en-US" dirty="0"/>
              <a:t>operating procedures </a:t>
            </a:r>
            <a:r>
              <a:rPr lang="en-US" dirty="0" smtClean="0"/>
              <a:t>to </a:t>
            </a:r>
            <a:r>
              <a:rPr lang="en-US" dirty="0"/>
              <a:t>exclude or contain disease</a:t>
            </a:r>
            <a:endParaRPr lang="en-US" dirty="0" smtClean="0"/>
          </a:p>
          <a:p>
            <a:pPr marL="0" indent="0">
              <a:buNone/>
            </a:pP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Three Levels of Biosecurity</a:t>
            </a:r>
            <a:endParaRPr lang="en-US" dirty="0"/>
          </a:p>
        </p:txBody>
      </p:sp>
    </p:spTree>
    <p:extLst>
      <p:ext uri="{BB962C8B-B14F-4D97-AF65-F5344CB8AC3E}">
        <p14:creationId xmlns:p14="http://schemas.microsoft.com/office/powerpoint/2010/main" val="3795705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Premises Biosecurity</a:t>
            </a:r>
            <a:endParaRPr lang="en-US" dirty="0"/>
          </a:p>
        </p:txBody>
      </p:sp>
      <p:sp>
        <p:nvSpPr>
          <p:cNvPr id="3" name="Date Placeholder 2"/>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Tree>
    <p:extLst>
      <p:ext uri="{BB962C8B-B14F-4D97-AF65-F5344CB8AC3E}">
        <p14:creationId xmlns:p14="http://schemas.microsoft.com/office/powerpoint/2010/main" val="4168261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Responsibility and </a:t>
            </a:r>
            <a:r>
              <a:rPr lang="en-US" dirty="0" smtClean="0"/>
              <a:t>authority</a:t>
            </a:r>
            <a:endParaRPr lang="en-US" dirty="0"/>
          </a:p>
          <a:p>
            <a:r>
              <a:rPr lang="en-US" dirty="0" smtClean="0"/>
              <a:t>Assesses, designs, implements</a:t>
            </a:r>
          </a:p>
          <a:p>
            <a:r>
              <a:rPr lang="en-US" dirty="0" smtClean="0"/>
              <a:t>Monitors and enforces</a:t>
            </a:r>
          </a:p>
          <a:p>
            <a:r>
              <a:rPr lang="en-US" dirty="0" smtClean="0"/>
              <a:t>Ensures ongoing effectiveness</a:t>
            </a:r>
          </a:p>
          <a:p>
            <a:r>
              <a:rPr lang="en-US" dirty="0" smtClean="0"/>
              <a:t>Certifies compliance</a:t>
            </a:r>
          </a:p>
          <a:p>
            <a:r>
              <a:rPr lang="en-US" dirty="0" smtClean="0"/>
              <a:t>Communicates and trains everyone on concepts and procedures</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a:t>Officer, Manager, Coordinator </a:t>
            </a:r>
          </a:p>
        </p:txBody>
      </p:sp>
    </p:spTree>
    <p:extLst>
      <p:ext uri="{BB962C8B-B14F-4D97-AF65-F5344CB8AC3E}">
        <p14:creationId xmlns:p14="http://schemas.microsoft.com/office/powerpoint/2010/main" val="740388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Line of Separation</a:t>
            </a:r>
          </a:p>
          <a:p>
            <a:r>
              <a:rPr lang="en-US" dirty="0" smtClean="0"/>
              <a:t>Prevent pathogens from crossing</a:t>
            </a:r>
          </a:p>
          <a:p>
            <a:r>
              <a:rPr lang="en-US" dirty="0" smtClean="0"/>
              <a:t>Point of access = critical control point</a:t>
            </a:r>
          </a:p>
          <a:p>
            <a:r>
              <a:rPr lang="en-US" dirty="0" smtClean="0"/>
              <a:t>Biosecurity measure defined for each movement</a:t>
            </a:r>
          </a:p>
          <a:p>
            <a:r>
              <a:rPr lang="en-US" dirty="0" smtClean="0"/>
              <a:t>Perimeter Buffer Area </a:t>
            </a:r>
          </a:p>
          <a:p>
            <a:pPr lvl="1"/>
            <a:r>
              <a:rPr lang="en-US" dirty="0" smtClean="0"/>
              <a:t>Transition with sanitation standard </a:t>
            </a:r>
          </a:p>
          <a:p>
            <a:pPr lvl="1"/>
            <a:r>
              <a:rPr lang="en-US" dirty="0" smtClean="0"/>
              <a:t>Area of reduced contamination</a:t>
            </a:r>
          </a:p>
          <a:p>
            <a:pPr lvl="1"/>
            <a:r>
              <a:rPr lang="en-US" dirty="0" smtClean="0"/>
              <a:t>Wider separation between clean and dirty </a:t>
            </a:r>
          </a:p>
          <a:p>
            <a:pPr lvl="1"/>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Establish Separation</a:t>
            </a:r>
            <a:endParaRPr lang="en-US" dirty="0"/>
          </a:p>
        </p:txBody>
      </p:sp>
    </p:spTree>
    <p:extLst>
      <p:ext uri="{BB962C8B-B14F-4D97-AF65-F5344CB8AC3E}">
        <p14:creationId xmlns:p14="http://schemas.microsoft.com/office/powerpoint/2010/main" val="671600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Fomites</a:t>
            </a:r>
          </a:p>
          <a:p>
            <a:pPr lvl="1"/>
            <a:r>
              <a:rPr lang="en-US" dirty="0" smtClean="0"/>
              <a:t>Decontamination</a:t>
            </a:r>
          </a:p>
          <a:p>
            <a:r>
              <a:rPr lang="en-US" dirty="0" smtClean="0"/>
              <a:t>People</a:t>
            </a:r>
          </a:p>
          <a:p>
            <a:pPr lvl="1"/>
            <a:r>
              <a:rPr lang="en-US" dirty="0" smtClean="0"/>
              <a:t>Biosecurity attire and sanitation</a:t>
            </a:r>
          </a:p>
          <a:p>
            <a:r>
              <a:rPr lang="en-US" dirty="0" smtClean="0"/>
              <a:t>Vectors</a:t>
            </a:r>
          </a:p>
          <a:p>
            <a:pPr lvl="1"/>
            <a:r>
              <a:rPr lang="en-US" dirty="0" smtClean="0"/>
              <a:t>Barriers or control programs</a:t>
            </a:r>
          </a:p>
          <a:p>
            <a:r>
              <a:rPr lang="en-US" dirty="0" smtClean="0"/>
              <a:t>Production traffic patterns</a:t>
            </a:r>
          </a:p>
          <a:p>
            <a:pPr lvl="1"/>
            <a:r>
              <a:rPr lang="en-US" dirty="0" smtClean="0"/>
              <a:t>Avoid cross contamination</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Operational Measures</a:t>
            </a:r>
            <a:endParaRPr lang="en-US" dirty="0"/>
          </a:p>
        </p:txBody>
      </p:sp>
    </p:spTree>
    <p:extLst>
      <p:ext uri="{BB962C8B-B14F-4D97-AF65-F5344CB8AC3E}">
        <p14:creationId xmlns:p14="http://schemas.microsoft.com/office/powerpoint/2010/main" val="2010223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6477000" cy="4953000"/>
          </a:xfrm>
        </p:spPr>
        <p:txBody>
          <a:bodyPr>
            <a:normAutofit lnSpcReduction="10000"/>
          </a:bodyPr>
          <a:lstStyle/>
          <a:p>
            <a:r>
              <a:rPr lang="en-US" dirty="0" smtClean="0"/>
              <a:t>Cleaning and disinfection</a:t>
            </a:r>
          </a:p>
          <a:p>
            <a:pPr lvl="1"/>
            <a:r>
              <a:rPr lang="en-US" dirty="0" smtClean="0"/>
              <a:t>Reduces, inactivates, </a:t>
            </a:r>
            <a:r>
              <a:rPr lang="en-US" dirty="0"/>
              <a:t>or </a:t>
            </a:r>
            <a:r>
              <a:rPr lang="en-US" dirty="0" smtClean="0"/>
              <a:t>destroys </a:t>
            </a:r>
            <a:r>
              <a:rPr lang="en-US" dirty="0"/>
              <a:t>biological </a:t>
            </a:r>
            <a:r>
              <a:rPr lang="en-US" dirty="0" smtClean="0"/>
              <a:t>pathogens</a:t>
            </a:r>
          </a:p>
          <a:p>
            <a:pPr lvl="1"/>
            <a:r>
              <a:rPr lang="en-US" dirty="0" smtClean="0"/>
              <a:t>Physical, chemical, or combination</a:t>
            </a:r>
          </a:p>
          <a:p>
            <a:r>
              <a:rPr lang="en-US" dirty="0" smtClean="0"/>
              <a:t>Biosecurity attire/PPE</a:t>
            </a:r>
          </a:p>
          <a:p>
            <a:pPr lvl="1"/>
            <a:r>
              <a:rPr lang="en-US" dirty="0" smtClean="0"/>
              <a:t>Prevents transfer by outerwear</a:t>
            </a:r>
          </a:p>
          <a:p>
            <a:pPr lvl="1"/>
            <a:r>
              <a:rPr lang="en-US" dirty="0" smtClean="0"/>
              <a:t>Protects responder health </a:t>
            </a:r>
            <a:br>
              <a:rPr lang="en-US" dirty="0" smtClean="0"/>
            </a:br>
            <a:r>
              <a:rPr lang="en-US" dirty="0" smtClean="0"/>
              <a:t>if zoonotic  </a:t>
            </a:r>
          </a:p>
          <a:p>
            <a:endParaRPr lang="en-US" dirty="0" smtClean="0"/>
          </a:p>
          <a:p>
            <a:pPr lvl="1"/>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3600" dirty="0"/>
              <a:t>C&amp;D and Biosecurity </a:t>
            </a:r>
            <a:r>
              <a:rPr lang="en-US" sz="3600" dirty="0" smtClean="0"/>
              <a:t>Attire/PPE</a:t>
            </a:r>
            <a:endParaRPr lang="en-US" sz="3600" dirty="0"/>
          </a:p>
        </p:txBody>
      </p:sp>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172200" y="2971800"/>
            <a:ext cx="2590800" cy="2858516"/>
          </a:xfrm>
          <a:prstGeom prst="rect">
            <a:avLst/>
          </a:prstGeom>
          <a:ln w="38100">
            <a:solidFill>
              <a:srgbClr val="17375E"/>
            </a:solidFill>
          </a:ln>
        </p:spPr>
      </p:pic>
    </p:spTree>
    <p:extLst>
      <p:ext uri="{BB962C8B-B14F-4D97-AF65-F5344CB8AC3E}">
        <p14:creationId xmlns:p14="http://schemas.microsoft.com/office/powerpoint/2010/main" val="2139108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Biosecurity in an </a:t>
            </a:r>
            <a:br>
              <a:rPr lang="en-US" dirty="0" smtClean="0"/>
            </a:br>
            <a:r>
              <a:rPr lang="en-US" dirty="0" smtClean="0"/>
              <a:t>FAD Response </a:t>
            </a:r>
            <a:endParaRPr lang="en-US" dirty="0"/>
          </a:p>
        </p:txBody>
      </p:sp>
      <p:sp>
        <p:nvSpPr>
          <p:cNvPr id="3" name="Date Placeholder 2"/>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Tree>
    <p:extLst>
      <p:ext uri="{BB962C8B-B14F-4D97-AF65-F5344CB8AC3E}">
        <p14:creationId xmlns:p14="http://schemas.microsoft.com/office/powerpoint/2010/main" val="3411555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smtClean="0"/>
              <a:t>Zones, Areas, and Premises</a:t>
            </a:r>
            <a:endParaRPr lang="en-US" sz="4200" dirty="0"/>
          </a:p>
        </p:txBody>
      </p:sp>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bwMode="auto">
          <a:xfrm>
            <a:off x="994045" y="1504950"/>
            <a:ext cx="7460709" cy="4438650"/>
          </a:xfrm>
          <a:prstGeom prst="rect">
            <a:avLst/>
          </a:prstGeom>
          <a:ln w="38100">
            <a:solidFill>
              <a:srgbClr val="17375E"/>
            </a:solidFill>
          </a:ln>
        </p:spPr>
      </p:pic>
    </p:spTree>
    <p:extLst>
      <p:ext uri="{BB962C8B-B14F-4D97-AF65-F5344CB8AC3E}">
        <p14:creationId xmlns:p14="http://schemas.microsoft.com/office/powerpoint/2010/main" val="40460638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Basic biosecurity concepts</a:t>
            </a:r>
          </a:p>
          <a:p>
            <a:r>
              <a:rPr lang="en-US" dirty="0" smtClean="0"/>
              <a:t>Routes of exposure</a:t>
            </a:r>
          </a:p>
          <a:p>
            <a:r>
              <a:rPr lang="en-US" dirty="0" smtClean="0"/>
              <a:t>Steps to develop a biosecurity plan</a:t>
            </a:r>
          </a:p>
          <a:p>
            <a:r>
              <a:rPr lang="en-US" dirty="0" smtClean="0"/>
              <a:t>Three levels of biosecurity </a:t>
            </a:r>
          </a:p>
          <a:p>
            <a:r>
              <a:rPr lang="en-US" dirty="0" smtClean="0"/>
              <a:t>Practical application of operational measures in bioexclusion and biocontainment</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This Presentation</a:t>
            </a:r>
            <a:endParaRPr lang="en-US" dirty="0"/>
          </a:p>
        </p:txBody>
      </p:sp>
    </p:spTree>
    <p:extLst>
      <p:ext uri="{BB962C8B-B14F-4D97-AF65-F5344CB8AC3E}">
        <p14:creationId xmlns:p14="http://schemas.microsoft.com/office/powerpoint/2010/main" val="3059610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Premises designations</a:t>
            </a:r>
          </a:p>
          <a:p>
            <a:pPr lvl="1"/>
            <a:r>
              <a:rPr lang="en-US" dirty="0" smtClean="0"/>
              <a:t>Source of infection</a:t>
            </a:r>
          </a:p>
          <a:p>
            <a:pPr lvl="1"/>
            <a:r>
              <a:rPr lang="en-US" dirty="0" smtClean="0"/>
              <a:t>Enhanced risk of disease exposure</a:t>
            </a:r>
          </a:p>
          <a:p>
            <a:pPr lvl="1"/>
            <a:r>
              <a:rPr lang="en-US" dirty="0" smtClean="0"/>
              <a:t>Type of response activities</a:t>
            </a:r>
          </a:p>
          <a:p>
            <a:r>
              <a:rPr lang="en-US" dirty="0" smtClean="0"/>
              <a:t>Biocontainment and/or bioexclusion</a:t>
            </a:r>
          </a:p>
          <a:p>
            <a:r>
              <a:rPr lang="en-US" dirty="0" smtClean="0"/>
              <a:t>Guidance on response activities provided by Incident Command</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Containment and/or Exclusion</a:t>
            </a:r>
            <a:endParaRPr lang="en-US" dirty="0"/>
          </a:p>
        </p:txBody>
      </p:sp>
    </p:spTree>
    <p:extLst>
      <p:ext uri="{BB962C8B-B14F-4D97-AF65-F5344CB8AC3E}">
        <p14:creationId xmlns:p14="http://schemas.microsoft.com/office/powerpoint/2010/main" val="7106817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Separation between dirty and clean</a:t>
            </a:r>
          </a:p>
          <a:p>
            <a:pPr lvl="1"/>
            <a:r>
              <a:rPr lang="fr-FR" dirty="0"/>
              <a:t>Hot Zone or Exclusion Zone (EZ</a:t>
            </a:r>
            <a:r>
              <a:rPr lang="fr-FR" dirty="0" smtClean="0"/>
              <a:t>)</a:t>
            </a:r>
          </a:p>
          <a:p>
            <a:pPr lvl="1"/>
            <a:r>
              <a:rPr lang="fr-FR" dirty="0"/>
              <a:t>Warm Zone or Contamination Reduction Zone (CRZ</a:t>
            </a:r>
            <a:r>
              <a:rPr lang="fr-FR" dirty="0" smtClean="0"/>
              <a:t>)</a:t>
            </a:r>
          </a:p>
          <a:p>
            <a:pPr lvl="1"/>
            <a:r>
              <a:rPr lang="fr-FR" dirty="0"/>
              <a:t>Cold Zone or Support Zone (SZ</a:t>
            </a:r>
            <a:r>
              <a:rPr lang="fr-FR" dirty="0" smtClean="0"/>
              <a:t>)</a:t>
            </a:r>
          </a:p>
          <a:p>
            <a:r>
              <a:rPr lang="fr-FR" dirty="0" smtClean="0"/>
              <a:t>Access is controlled</a:t>
            </a:r>
          </a:p>
          <a:p>
            <a:pPr lvl="1"/>
            <a:r>
              <a:rPr lang="fr-FR" dirty="0" err="1"/>
              <a:t>Decontamination</a:t>
            </a:r>
            <a:r>
              <a:rPr lang="fr-FR" dirty="0"/>
              <a:t> </a:t>
            </a:r>
            <a:r>
              <a:rPr lang="fr-FR" dirty="0" smtClean="0"/>
              <a:t>Corridor</a:t>
            </a:r>
          </a:p>
          <a:p>
            <a:pPr lvl="1"/>
            <a:r>
              <a:rPr lang="fr-FR" dirty="0" smtClean="0"/>
              <a:t>Critical control point</a:t>
            </a:r>
          </a:p>
          <a:p>
            <a:endParaRPr lang="fr-FR" dirty="0" smtClean="0"/>
          </a:p>
          <a:p>
            <a:endParaRPr lang="fr-FR" dirty="0" smtClean="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Biocontainment Work Zones</a:t>
            </a:r>
            <a:endParaRPr lang="en-US" dirty="0"/>
          </a:p>
        </p:txBody>
      </p:sp>
    </p:spTree>
    <p:extLst>
      <p:ext uri="{BB962C8B-B14F-4D97-AF65-F5344CB8AC3E}">
        <p14:creationId xmlns:p14="http://schemas.microsoft.com/office/powerpoint/2010/main" val="38097389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Biocontainment Work Zones</a:t>
            </a:r>
            <a:endParaRPr lang="en-US" dirty="0"/>
          </a:p>
        </p:txBody>
      </p:sp>
      <p:pic>
        <p:nvPicPr>
          <p:cNvPr id="8" name="Content Placeholder 7"/>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533400" y="1839962"/>
            <a:ext cx="8096332" cy="3951238"/>
          </a:xfrm>
          <a:prstGeom prst="rect">
            <a:avLst/>
          </a:prstGeom>
          <a:ln w="38100">
            <a:solidFill>
              <a:srgbClr val="17375E"/>
            </a:solidFill>
          </a:ln>
        </p:spPr>
      </p:pic>
    </p:spTree>
    <p:extLst>
      <p:ext uri="{BB962C8B-B14F-4D97-AF65-F5344CB8AC3E}">
        <p14:creationId xmlns:p14="http://schemas.microsoft.com/office/powerpoint/2010/main" val="1637629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533034" y="1764166"/>
            <a:ext cx="8128884" cy="3841213"/>
          </a:xfrm>
          <a:prstGeom prst="rect">
            <a:avLst/>
          </a:prstGeom>
          <a:ln w="38100">
            <a:solidFill>
              <a:srgbClr val="17375E"/>
            </a:solidFill>
          </a:ln>
        </p:spPr>
      </p:pic>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Decontamination Corridor</a:t>
            </a:r>
            <a:endParaRPr lang="en-US" dirty="0"/>
          </a:p>
        </p:txBody>
      </p:sp>
    </p:spTree>
    <p:extLst>
      <p:ext uri="{BB962C8B-B14F-4D97-AF65-F5344CB8AC3E}">
        <p14:creationId xmlns:p14="http://schemas.microsoft.com/office/powerpoint/2010/main" val="2190277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Dirty operations at quarantined sites</a:t>
            </a:r>
          </a:p>
          <a:p>
            <a:r>
              <a:rPr lang="en-US" dirty="0" smtClean="0"/>
              <a:t>Understand all biosecurity protocols</a:t>
            </a:r>
          </a:p>
          <a:p>
            <a:r>
              <a:rPr lang="en-US" dirty="0" smtClean="0"/>
              <a:t>Identify Hot, Warm, Cold Zones</a:t>
            </a:r>
          </a:p>
          <a:p>
            <a:r>
              <a:rPr lang="en-US" dirty="0"/>
              <a:t>Define and defend the Line of Separation </a:t>
            </a:r>
            <a:endParaRPr lang="en-US" dirty="0" smtClean="0"/>
          </a:p>
          <a:p>
            <a:r>
              <a:rPr lang="en-US" dirty="0" smtClean="0"/>
              <a:t>Park vehicles in Cold Zone</a:t>
            </a:r>
          </a:p>
          <a:p>
            <a:r>
              <a:rPr lang="en-US" dirty="0" smtClean="0"/>
              <a:t>Don PPE – disposable is preferred</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Protocols for Biocontainment</a:t>
            </a:r>
          </a:p>
        </p:txBody>
      </p:sp>
    </p:spTree>
    <p:extLst>
      <p:ext uri="{BB962C8B-B14F-4D97-AF65-F5344CB8AC3E}">
        <p14:creationId xmlns:p14="http://schemas.microsoft.com/office/powerpoint/2010/main" val="4975465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953000"/>
          </a:xfrm>
        </p:spPr>
        <p:txBody>
          <a:bodyPr>
            <a:normAutofit/>
          </a:bodyPr>
          <a:lstStyle/>
          <a:p>
            <a:r>
              <a:rPr lang="en-US" dirty="0" smtClean="0"/>
              <a:t>Protect electronics, to be immersed </a:t>
            </a:r>
          </a:p>
          <a:p>
            <a:r>
              <a:rPr lang="en-US" dirty="0" smtClean="0"/>
              <a:t>Contain and secure disposables</a:t>
            </a:r>
          </a:p>
          <a:p>
            <a:r>
              <a:rPr lang="en-US" dirty="0" smtClean="0"/>
              <a:t>Carry in only essentials</a:t>
            </a:r>
          </a:p>
          <a:p>
            <a:r>
              <a:rPr lang="en-US" dirty="0" smtClean="0"/>
              <a:t>All movements through the Decontamination Corridor</a:t>
            </a:r>
          </a:p>
          <a:p>
            <a:r>
              <a:rPr lang="en-US" dirty="0" smtClean="0"/>
              <a:t>Minimize unnecessary exposure</a:t>
            </a:r>
          </a:p>
          <a:p>
            <a:r>
              <a:rPr lang="en-US" dirty="0" smtClean="0"/>
              <a:t>C&amp;D and doffing in </a:t>
            </a:r>
            <a:r>
              <a:rPr lang="en-US" dirty="0" err="1" smtClean="0"/>
              <a:t>Decon</a:t>
            </a:r>
            <a:r>
              <a:rPr lang="en-US" dirty="0" smtClean="0"/>
              <a:t> Corridor</a:t>
            </a:r>
          </a:p>
          <a:p>
            <a:pPr lvl="1"/>
            <a:r>
              <a:rPr lang="en-US" dirty="0" smtClean="0"/>
              <a:t>Tools, equipment, vehicles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normAutofit fontScale="90000"/>
          </a:bodyPr>
          <a:lstStyle/>
          <a:p>
            <a:r>
              <a:rPr lang="en-US" dirty="0"/>
              <a:t>Protocols for </a:t>
            </a:r>
            <a:r>
              <a:rPr lang="en-US" dirty="0" smtClean="0"/>
              <a:t>Biocontainment cont’d</a:t>
            </a:r>
            <a:endParaRPr lang="en-US" dirty="0"/>
          </a:p>
        </p:txBody>
      </p:sp>
    </p:spTree>
    <p:extLst>
      <p:ext uri="{BB962C8B-B14F-4D97-AF65-F5344CB8AC3E}">
        <p14:creationId xmlns:p14="http://schemas.microsoft.com/office/powerpoint/2010/main" val="2559090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Clean operations at non-infected sites</a:t>
            </a:r>
          </a:p>
          <a:p>
            <a:r>
              <a:rPr lang="en-US" dirty="0" smtClean="0"/>
              <a:t>Follow premises’ biosecurity plan</a:t>
            </a:r>
          </a:p>
          <a:p>
            <a:r>
              <a:rPr lang="en-US" dirty="0" smtClean="0"/>
              <a:t>Identify Line of Separation</a:t>
            </a:r>
          </a:p>
          <a:p>
            <a:pPr lvl="1"/>
            <a:r>
              <a:rPr lang="en-US" dirty="0" smtClean="0"/>
              <a:t>Animal area is clean, protected side</a:t>
            </a:r>
          </a:p>
          <a:p>
            <a:pPr marL="342900" lvl="1" indent="-342900">
              <a:buFont typeface="Arial" pitchFamily="34" charset="0"/>
              <a:buChar char="•"/>
            </a:pPr>
            <a:r>
              <a:rPr lang="en-US" sz="3200" dirty="0" smtClean="0"/>
              <a:t>Remove all contamination prior to </a:t>
            </a:r>
            <a:r>
              <a:rPr lang="en-US" sz="3200" dirty="0"/>
              <a:t>entry at controlled access </a:t>
            </a:r>
            <a:r>
              <a:rPr lang="en-US" sz="3200" dirty="0" smtClean="0"/>
              <a:t>point</a:t>
            </a:r>
          </a:p>
          <a:p>
            <a:pPr marL="342900" lvl="1" indent="-342900">
              <a:buFont typeface="Arial" pitchFamily="34" charset="0"/>
              <a:buChar char="•"/>
            </a:pPr>
            <a:r>
              <a:rPr lang="en-US" sz="3200" dirty="0" smtClean="0"/>
              <a:t>Don biosecurity attire/PPE</a:t>
            </a:r>
            <a:endParaRPr lang="en-US" sz="3200" dirty="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Protocols for Bioexclusion</a:t>
            </a:r>
          </a:p>
        </p:txBody>
      </p:sp>
    </p:spTree>
    <p:extLst>
      <p:ext uri="{BB962C8B-B14F-4D97-AF65-F5344CB8AC3E}">
        <p14:creationId xmlns:p14="http://schemas.microsoft.com/office/powerpoint/2010/main" val="26717955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Minimize movements and spread</a:t>
            </a:r>
          </a:p>
          <a:p>
            <a:r>
              <a:rPr lang="en-US" dirty="0" smtClean="0"/>
              <a:t>Begin activities with most susceptible animal group</a:t>
            </a:r>
          </a:p>
          <a:p>
            <a:r>
              <a:rPr lang="en-US" dirty="0" smtClean="0"/>
              <a:t>When exiting across Line of Separation, doff PPE</a:t>
            </a:r>
          </a:p>
          <a:p>
            <a:r>
              <a:rPr lang="en-US" dirty="0" smtClean="0"/>
              <a:t>C&amp;D boots and all equipment</a:t>
            </a:r>
          </a:p>
          <a:p>
            <a:r>
              <a:rPr lang="en-US" dirty="0" smtClean="0"/>
              <a:t>Secure disposables according to the biosecurity plan</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3500" dirty="0"/>
              <a:t>Protocols for </a:t>
            </a:r>
            <a:r>
              <a:rPr lang="en-US" sz="3500" dirty="0" smtClean="0"/>
              <a:t>Bioexclusion cont’d</a:t>
            </a:r>
            <a:endParaRPr lang="en-US" sz="3500" dirty="0"/>
          </a:p>
        </p:txBody>
      </p:sp>
    </p:spTree>
    <p:extLst>
      <p:ext uri="{BB962C8B-B14F-4D97-AF65-F5344CB8AC3E}">
        <p14:creationId xmlns:p14="http://schemas.microsoft.com/office/powerpoint/2010/main" val="8593880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Biosecurity concepts multifaceted</a:t>
            </a:r>
          </a:p>
          <a:p>
            <a:r>
              <a:rPr lang="en-US" dirty="0" smtClean="0"/>
              <a:t>Protect healthy animals from introduction of disease</a:t>
            </a:r>
          </a:p>
          <a:p>
            <a:r>
              <a:rPr lang="en-US" dirty="0" smtClean="0"/>
              <a:t>Contain disease from spreading in an outbreak</a:t>
            </a:r>
          </a:p>
          <a:p>
            <a:r>
              <a:rPr lang="en-US" dirty="0" smtClean="0"/>
              <a:t>FAD response efforts require both   biocontainment and </a:t>
            </a:r>
            <a:r>
              <a:rPr lang="en-US" dirty="0" err="1" smtClean="0"/>
              <a:t>bioexclusion</a:t>
            </a:r>
            <a:r>
              <a:rPr lang="en-US" dirty="0"/>
              <a:t> </a:t>
            </a:r>
            <a:r>
              <a:rPr lang="en-US" dirty="0" smtClean="0"/>
              <a:t>practiced correctly and consistently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14570603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39937" name="Title 1"/>
          <p:cNvSpPr>
            <a:spLocks noGrp="1"/>
          </p:cNvSpPr>
          <p:nvPr>
            <p:ph type="title"/>
          </p:nvPr>
        </p:nvSpPr>
        <p:spPr/>
        <p:txBody>
          <a:bodyPr/>
          <a:lstStyle/>
          <a:p>
            <a:r>
              <a:rPr lang="en-US" dirty="0" smtClean="0"/>
              <a:t>For More Information</a:t>
            </a:r>
          </a:p>
        </p:txBody>
      </p:sp>
      <p:pic>
        <p:nvPicPr>
          <p:cNvPr id="7"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ontent Placeholder 2"/>
          <p:cNvSpPr>
            <a:spLocks noGrp="1"/>
          </p:cNvSpPr>
          <p:nvPr/>
        </p:nvSpPr>
        <p:spPr>
          <a:xfrm>
            <a:off x="304800" y="1574437"/>
            <a:ext cx="5645538" cy="4876800"/>
          </a:xfrm>
          <a:prstGeom prst="rect">
            <a:avLst/>
          </a:prstGeom>
        </p:spPr>
        <p:txBody>
          <a:bodyPr vert="horz" lIns="91440" tIns="45720" rIns="91440" bIns="45720" rtlCol="0">
            <a:noAutofit/>
          </a:bodyPr>
          <a:lst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smtClean="0"/>
              <a:t>FAD PReP/NAHEMS Guidelines </a:t>
            </a:r>
            <a:br>
              <a:rPr lang="en-US" sz="2800" dirty="0" smtClean="0"/>
            </a:br>
            <a:r>
              <a:rPr lang="en-US" sz="2800" dirty="0" smtClean="0"/>
              <a:t>&amp; SOP: Biosecurity (2016)</a:t>
            </a:r>
          </a:p>
          <a:p>
            <a:pPr lvl="1"/>
            <a:r>
              <a:rPr lang="en-US" sz="2000" dirty="0" smtClean="0">
                <a:hlinkClick r:id="rId4"/>
              </a:rPr>
              <a:t>http://www.aphis.usda.gov/fadprep</a:t>
            </a:r>
            <a:endParaRPr lang="en-US" sz="2000" dirty="0" smtClean="0"/>
          </a:p>
          <a:p>
            <a:r>
              <a:rPr lang="en-US" sz="2800" dirty="0" smtClean="0"/>
              <a:t>Biosecurity web-based training module:</a:t>
            </a:r>
          </a:p>
          <a:p>
            <a:pPr lvl="1"/>
            <a:r>
              <a:rPr lang="en-US" sz="2000" dirty="0" smtClean="0">
                <a:hlinkClick r:id="rId5"/>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Tree>
    <p:extLst>
      <p:ext uri="{BB962C8B-B14F-4D97-AF65-F5344CB8AC3E}">
        <p14:creationId xmlns:p14="http://schemas.microsoft.com/office/powerpoint/2010/main" val="29366977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Measures or management practices</a:t>
            </a:r>
          </a:p>
          <a:p>
            <a:r>
              <a:rPr lang="en-US" dirty="0" smtClean="0"/>
              <a:t>Prevent spread of disease</a:t>
            </a:r>
          </a:p>
          <a:p>
            <a:pPr lvl="1"/>
            <a:r>
              <a:rPr lang="en-US" dirty="0" smtClean="0"/>
              <a:t>Protect in routine, daily management</a:t>
            </a:r>
          </a:p>
          <a:p>
            <a:pPr lvl="1"/>
            <a:r>
              <a:rPr lang="en-US" dirty="0" smtClean="0"/>
              <a:t>Contain disease in an emergency</a:t>
            </a:r>
          </a:p>
          <a:p>
            <a:r>
              <a:rPr lang="en-US" dirty="0" smtClean="0"/>
              <a:t>Individual assessment/analysis</a:t>
            </a:r>
          </a:p>
          <a:p>
            <a:pPr lvl="1"/>
            <a:r>
              <a:rPr lang="en-US" dirty="0" smtClean="0"/>
              <a:t>Health status and species</a:t>
            </a:r>
          </a:p>
          <a:p>
            <a:pPr lvl="1"/>
            <a:r>
              <a:rPr lang="en-US" dirty="0" smtClean="0"/>
              <a:t>Management and site arrangement</a:t>
            </a:r>
          </a:p>
          <a:p>
            <a:pPr lvl="1"/>
            <a:r>
              <a:rPr lang="en-US" dirty="0" smtClean="0"/>
              <a:t>Sources of contamination</a:t>
            </a:r>
          </a:p>
          <a:p>
            <a:pPr lvl="1"/>
            <a:r>
              <a:rPr lang="en-US" dirty="0" smtClean="0"/>
              <a:t>Areas needing protection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Biosecurity Concepts</a:t>
            </a:r>
            <a:endParaRPr lang="en-US" dirty="0"/>
          </a:p>
        </p:txBody>
      </p:sp>
    </p:spTree>
    <p:extLst>
      <p:ext uri="{BB962C8B-B14F-4D97-AF65-F5344CB8AC3E}">
        <p14:creationId xmlns:p14="http://schemas.microsoft.com/office/powerpoint/2010/main" val="34245302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334000" cy="4876800"/>
          </a:xfrm>
        </p:spPr>
        <p:txBody>
          <a:bodyPr>
            <a:noAutofit/>
          </a:bodyPr>
          <a:lstStyle/>
          <a:p>
            <a:pPr marL="0" indent="0">
              <a:buNone/>
            </a:pPr>
            <a:r>
              <a:rPr lang="en-US" sz="2400" dirty="0"/>
              <a:t>Authors (CFSPH)</a:t>
            </a:r>
          </a:p>
          <a:p>
            <a:pPr marL="171450" indent="-173038">
              <a:spcBef>
                <a:spcPts val="600"/>
              </a:spcBef>
              <a:tabLst>
                <a:tab pos="1149350" algn="l"/>
              </a:tabLst>
            </a:pPr>
            <a:r>
              <a:rPr lang="en-US" sz="2000" dirty="0"/>
              <a:t>Janice P. Mogan, </a:t>
            </a:r>
            <a:r>
              <a:rPr lang="en-US" sz="2000" dirty="0" smtClean="0"/>
              <a:t>DVM</a:t>
            </a:r>
          </a:p>
          <a:p>
            <a:pPr marL="171450" indent="-173038">
              <a:spcBef>
                <a:spcPts val="600"/>
              </a:spcBef>
              <a:tabLst>
                <a:tab pos="1149350" algn="l"/>
              </a:tabLst>
            </a:pPr>
            <a:r>
              <a:rPr lang="en-US" sz="2000" dirty="0" smtClean="0"/>
              <a:t>Heather Allen, PhD, MPA</a:t>
            </a:r>
          </a:p>
          <a:p>
            <a:pPr marL="171450" indent="-173038">
              <a:spcBef>
                <a:spcPts val="600"/>
              </a:spcBef>
              <a:tabLst>
                <a:tab pos="1149350" algn="l"/>
              </a:tabLst>
            </a:pPr>
            <a:r>
              <a:rPr lang="en-US" sz="2000" dirty="0" smtClean="0"/>
              <a:t>Kristen Bretz, MS</a:t>
            </a:r>
            <a:endParaRPr lang="en-US" sz="2000" dirty="0"/>
          </a:p>
          <a:p>
            <a:pPr marL="0" indent="0">
              <a:spcBef>
                <a:spcPts val="600"/>
              </a:spcBef>
              <a:buNone/>
              <a:tabLst>
                <a:tab pos="1149350" algn="l"/>
              </a:tabLst>
            </a:pPr>
            <a:endParaRPr lang="en-US" sz="2000" dirty="0" smtClean="0"/>
          </a:p>
          <a:p>
            <a:pPr marL="0" indent="0">
              <a:spcBef>
                <a:spcPts val="600"/>
              </a:spcBef>
              <a:buNone/>
              <a:tabLst>
                <a:tab pos="1149350" algn="l"/>
              </a:tabLst>
            </a:pPr>
            <a:r>
              <a:rPr lang="en-US" sz="2400" dirty="0" smtClean="0"/>
              <a:t>Reviewers </a:t>
            </a:r>
            <a:r>
              <a:rPr lang="en-US" sz="2400" dirty="0"/>
              <a:t>(USDA</a:t>
            </a:r>
            <a:r>
              <a:rPr lang="en-US" sz="2400" dirty="0" smtClean="0"/>
              <a:t>)</a:t>
            </a:r>
          </a:p>
          <a:p>
            <a:pPr>
              <a:spcBef>
                <a:spcPts val="600"/>
              </a:spcBef>
              <a:tabLst>
                <a:tab pos="1149350" algn="l"/>
              </a:tabLst>
            </a:pPr>
            <a:r>
              <a:rPr lang="en-US" sz="2000" dirty="0" smtClean="0"/>
              <a:t>Jonathan T. Zack, DVM</a:t>
            </a:r>
          </a:p>
          <a:p>
            <a:pPr>
              <a:spcBef>
                <a:spcPts val="600"/>
              </a:spcBef>
              <a:tabLst>
                <a:tab pos="1149350" algn="l"/>
              </a:tabLst>
            </a:pPr>
            <a:r>
              <a:rPr lang="en-US" sz="2000" dirty="0" smtClean="0"/>
              <a:t>James A. Roth, DVM</a:t>
            </a:r>
            <a:r>
              <a:rPr lang="en-US" sz="2000" dirty="0"/>
              <a:t>, PhD, </a:t>
            </a:r>
            <a:r>
              <a:rPr lang="en-US" sz="2000" dirty="0" smtClean="0"/>
              <a:t>DACVM</a:t>
            </a:r>
            <a:endParaRPr lang="en-US" sz="2000" dirty="0"/>
          </a:p>
          <a:p>
            <a:pPr marL="0" indent="0">
              <a:spcBef>
                <a:spcPts val="600"/>
              </a:spcBef>
              <a:buNone/>
              <a:tabLst>
                <a:tab pos="1149350" algn="l"/>
              </a:tabLst>
            </a:pPr>
            <a:endParaRPr lang="en-US" sz="2000" dirty="0" smtClean="0"/>
          </a:p>
          <a:p>
            <a:pPr>
              <a:spcBef>
                <a:spcPts val="600"/>
              </a:spcBef>
              <a:tabLst>
                <a:tab pos="1149350" algn="l"/>
              </a:tabLst>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39937" name="Title 1"/>
          <p:cNvSpPr>
            <a:spLocks noGrp="1"/>
          </p:cNvSpPr>
          <p:nvPr>
            <p:ph type="title"/>
          </p:nvPr>
        </p:nvSpPr>
        <p:spPr/>
        <p:txBody>
          <a:bodyPr>
            <a:normAutofit/>
          </a:bodyPr>
          <a:lstStyle/>
          <a:p>
            <a:r>
              <a:rPr lang="en-US" dirty="0" smtClean="0"/>
              <a:t>Guidelines Content</a:t>
            </a:r>
          </a:p>
        </p:txBody>
      </p:sp>
      <p:pic>
        <p:nvPicPr>
          <p:cNvPr id="8"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257425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a:t>the </a:t>
            </a:r>
            <a:r>
              <a:rPr lang="en-US" sz="280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32500" lnSpcReduction="20000"/>
          </a:bodyPr>
          <a:lstStyle/>
          <a:p>
            <a:pPr lvl="0">
              <a:lnSpc>
                <a:spcPct val="170000"/>
              </a:lnSpc>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Authors: Janice P. Mogan, DVM; Logan Kilburn</a:t>
            </a:r>
            <a:endParaRPr lang="en-US" sz="4800" dirty="0" smtClean="0">
              <a:solidFill>
                <a:schemeClr val="tx1">
                  <a:lumMod val="85000"/>
                  <a:lumOff val="15000"/>
                </a:schemeClr>
              </a:solidFill>
              <a:latin typeface="Verdana" pitchFamily="34" charset="0"/>
            </a:endParaRPr>
          </a:p>
          <a:p>
            <a:pPr>
              <a:lnSpc>
                <a:spcPct val="170000"/>
              </a:lnSpc>
              <a:buClr>
                <a:srgbClr val="F47D5A"/>
              </a:buClr>
              <a:buSzPct val="100000"/>
              <a:defRPr/>
            </a:pPr>
            <a:r>
              <a:rPr lang="en-US" sz="4800" smtClean="0">
                <a:solidFill>
                  <a:schemeClr val="tx1">
                    <a:lumMod val="85000"/>
                    <a:lumOff val="15000"/>
                  </a:schemeClr>
                </a:solidFill>
                <a:latin typeface="Verdana" pitchFamily="34" charset="0"/>
              </a:rPr>
              <a:t>Reviewer: Kristen Bretz, MS</a:t>
            </a:r>
            <a:endParaRPr lang="en-US" sz="4800" dirty="0">
              <a:solidFill>
                <a:schemeClr val="tx1">
                  <a:lumMod val="85000"/>
                  <a:lumOff val="15000"/>
                </a:schemeClr>
              </a:solidFill>
              <a:latin typeface="Verdana" pitchFamily="34" charset="0"/>
            </a:endParaRPr>
          </a:p>
          <a:p>
            <a:pPr marL="0" marR="0" lvl="0" indent="0" algn="l" defTabSz="914400" rtl="0" eaLnBrk="1" fontAlgn="auto" latinLnBrk="0" hangingPunct="1">
              <a:lnSpc>
                <a:spcPct val="170000"/>
              </a:lnSpc>
              <a:spcAft>
                <a:spcPts val="0"/>
              </a:spcAft>
              <a:buClr>
                <a:srgbClr val="F47D5A"/>
              </a:buClr>
              <a:buSzPct val="100000"/>
              <a:buFont typeface="Verdana" pitchFamily="34" charset="0"/>
              <a:buNone/>
              <a:tabLst/>
              <a:defRPr/>
            </a:pP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195027631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Line of Separation</a:t>
            </a:r>
          </a:p>
          <a:p>
            <a:pPr lvl="1"/>
            <a:r>
              <a:rPr lang="en-US" dirty="0" smtClean="0"/>
              <a:t>Imagined or physical</a:t>
            </a:r>
          </a:p>
          <a:p>
            <a:r>
              <a:rPr lang="en-US" dirty="0" smtClean="0"/>
              <a:t>Pathways for disease movements</a:t>
            </a:r>
          </a:p>
          <a:p>
            <a:pPr lvl="1"/>
            <a:r>
              <a:rPr lang="en-US" dirty="0" smtClean="0"/>
              <a:t>Onto, off of, and within the facility</a:t>
            </a:r>
          </a:p>
          <a:p>
            <a:r>
              <a:rPr lang="en-US" dirty="0" smtClean="0"/>
              <a:t>Critical control points</a:t>
            </a:r>
          </a:p>
          <a:p>
            <a:pPr lvl="1"/>
            <a:r>
              <a:rPr lang="en-US" dirty="0" smtClean="0"/>
              <a:t>Measures to prevent transfer</a:t>
            </a:r>
          </a:p>
          <a:p>
            <a:pPr lvl="1"/>
            <a:r>
              <a:rPr lang="en-US" dirty="0" smtClean="0"/>
              <a:t>People, supplies, equipment, vehicles, feed, mortalities, animals</a:t>
            </a:r>
          </a:p>
          <a:p>
            <a:r>
              <a:rPr lang="en-US" dirty="0" smtClean="0"/>
              <a:t>Bioexclusion and/or biocontainment </a:t>
            </a:r>
          </a:p>
          <a:p>
            <a:endParaRPr lang="en-US" dirty="0" smtClean="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Separate Clean and Dirty</a:t>
            </a:r>
            <a:endParaRPr lang="en-US" dirty="0"/>
          </a:p>
        </p:txBody>
      </p:sp>
    </p:spTree>
    <p:extLst>
      <p:ext uri="{BB962C8B-B14F-4D97-AF65-F5344CB8AC3E}">
        <p14:creationId xmlns:p14="http://schemas.microsoft.com/office/powerpoint/2010/main" val="2797485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Routes of Exposure to Disease</a:t>
            </a:r>
          </a:p>
        </p:txBody>
      </p:sp>
      <p:sp>
        <p:nvSpPr>
          <p:cNvPr id="3" name="Date Placeholder 2"/>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Tree>
    <p:extLst>
      <p:ext uri="{BB962C8B-B14F-4D97-AF65-F5344CB8AC3E}">
        <p14:creationId xmlns:p14="http://schemas.microsoft.com/office/powerpoint/2010/main" val="680125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Direct Contact</a:t>
            </a:r>
          </a:p>
          <a:p>
            <a:pPr lvl="1"/>
            <a:r>
              <a:rPr lang="en-US" dirty="0" smtClean="0"/>
              <a:t>Direct transfer to skin, </a:t>
            </a:r>
            <a:br>
              <a:rPr lang="en-US" dirty="0" smtClean="0"/>
            </a:br>
            <a:r>
              <a:rPr lang="en-US" dirty="0" smtClean="0"/>
              <a:t>mucous membranes, </a:t>
            </a:r>
            <a:br>
              <a:rPr lang="en-US" dirty="0" smtClean="0"/>
            </a:br>
            <a:r>
              <a:rPr lang="en-US" dirty="0" smtClean="0"/>
              <a:t>wounds</a:t>
            </a:r>
          </a:p>
          <a:p>
            <a:r>
              <a:rPr lang="en-US" dirty="0" smtClean="0"/>
              <a:t>Aerosol</a:t>
            </a:r>
          </a:p>
          <a:p>
            <a:pPr lvl="1"/>
            <a:r>
              <a:rPr lang="en-US" dirty="0" smtClean="0"/>
              <a:t>Inhalation of infectious </a:t>
            </a:r>
            <a:br>
              <a:rPr lang="en-US" dirty="0" smtClean="0"/>
            </a:br>
            <a:r>
              <a:rPr lang="en-US" dirty="0" smtClean="0"/>
              <a:t>droplets</a:t>
            </a:r>
          </a:p>
          <a:p>
            <a:r>
              <a:rPr lang="en-US" dirty="0" smtClean="0"/>
              <a:t>Oral</a:t>
            </a:r>
          </a:p>
          <a:p>
            <a:pPr lvl="1"/>
            <a:r>
              <a:rPr lang="en-US" dirty="0" smtClean="0"/>
              <a:t>Ingested, consumed,</a:t>
            </a:r>
            <a:br>
              <a:rPr lang="en-US" dirty="0" smtClean="0"/>
            </a:br>
            <a:r>
              <a:rPr lang="en-US" dirty="0" smtClean="0"/>
              <a:t>environmental sources</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Routes of Exposure</a:t>
            </a:r>
            <a:endParaRPr lang="en-US" dirty="0"/>
          </a:p>
        </p:txBody>
      </p:sp>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5565914" y="1478280"/>
            <a:ext cx="1371600" cy="1645920"/>
          </a:xfrm>
          <a:prstGeom prst="rect">
            <a:avLst/>
          </a:prstGeom>
          <a:ln w="38100">
            <a:solidFill>
              <a:srgbClr val="17375E"/>
            </a:solidFill>
          </a:ln>
        </p:spPr>
      </p:pic>
      <p:pic>
        <p:nvPicPr>
          <p:cNvPr id="9" name="Picture 8"/>
          <p:cNvPicPr/>
          <p:nvPr/>
        </p:nvPicPr>
        <p:blipFill>
          <a:blip r:embed="rId4" cstate="email">
            <a:extLst>
              <a:ext uri="{28A0092B-C50C-407E-A947-70E740481C1C}">
                <a14:useLocalDpi xmlns:a14="http://schemas.microsoft.com/office/drawing/2010/main"/>
              </a:ext>
            </a:extLst>
          </a:blip>
          <a:stretch>
            <a:fillRect/>
          </a:stretch>
        </p:blipFill>
        <p:spPr>
          <a:xfrm>
            <a:off x="7219123" y="2926080"/>
            <a:ext cx="1371600" cy="1645920"/>
          </a:xfrm>
          <a:prstGeom prst="rect">
            <a:avLst/>
          </a:prstGeom>
          <a:ln w="38100">
            <a:solidFill>
              <a:srgbClr val="17375E"/>
            </a:solidFill>
          </a:ln>
        </p:spPr>
      </p:pic>
      <p:pic>
        <p:nvPicPr>
          <p:cNvPr id="10" name="Picture 9"/>
          <p:cNvPicPr/>
          <p:nvPr/>
        </p:nvPicPr>
        <p:blipFill>
          <a:blip r:embed="rId5" cstate="email">
            <a:extLst>
              <a:ext uri="{28A0092B-C50C-407E-A947-70E740481C1C}">
                <a14:useLocalDpi xmlns:a14="http://schemas.microsoft.com/office/drawing/2010/main"/>
              </a:ext>
            </a:extLst>
          </a:blip>
          <a:stretch>
            <a:fillRect/>
          </a:stretch>
        </p:blipFill>
        <p:spPr>
          <a:xfrm>
            <a:off x="5565914" y="4267200"/>
            <a:ext cx="1371600" cy="1645920"/>
          </a:xfrm>
          <a:prstGeom prst="rect">
            <a:avLst/>
          </a:prstGeom>
          <a:ln w="38100">
            <a:solidFill>
              <a:srgbClr val="17375E"/>
            </a:solidFill>
          </a:ln>
        </p:spPr>
      </p:pic>
    </p:spTree>
    <p:extLst>
      <p:ext uri="{BB962C8B-B14F-4D97-AF65-F5344CB8AC3E}">
        <p14:creationId xmlns:p14="http://schemas.microsoft.com/office/powerpoint/2010/main" val="332566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Fomites</a:t>
            </a:r>
          </a:p>
          <a:p>
            <a:pPr lvl="1"/>
            <a:r>
              <a:rPr lang="en-US" dirty="0" smtClean="0"/>
              <a:t>Inanimate objects</a:t>
            </a:r>
          </a:p>
          <a:p>
            <a:pPr lvl="1"/>
            <a:r>
              <a:rPr lang="en-US" dirty="0"/>
              <a:t>Lateral spread </a:t>
            </a:r>
            <a:endParaRPr lang="en-US" dirty="0" smtClean="0"/>
          </a:p>
          <a:p>
            <a:r>
              <a:rPr lang="en-US" dirty="0"/>
              <a:t>Vectors</a:t>
            </a:r>
          </a:p>
          <a:p>
            <a:pPr lvl="1"/>
            <a:r>
              <a:rPr lang="en-US" dirty="0"/>
              <a:t>Living organisms</a:t>
            </a:r>
          </a:p>
          <a:p>
            <a:r>
              <a:rPr lang="en-US" dirty="0"/>
              <a:t>Zoonotic Disease </a:t>
            </a:r>
          </a:p>
          <a:p>
            <a:pPr lvl="1"/>
            <a:r>
              <a:rPr lang="en-US" dirty="0" smtClean="0"/>
              <a:t>Any </a:t>
            </a:r>
            <a:r>
              <a:rPr lang="en-US" dirty="0"/>
              <a:t>of the routes</a:t>
            </a:r>
          </a:p>
          <a:p>
            <a:pPr lvl="1"/>
            <a:r>
              <a:rPr lang="en-US" dirty="0"/>
              <a:t>Disease-specific</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Routes of </a:t>
            </a:r>
            <a:r>
              <a:rPr lang="en-US" dirty="0" smtClean="0"/>
              <a:t>Exposure cont’d</a:t>
            </a:r>
            <a:endParaRPr lang="en-US" dirty="0"/>
          </a:p>
        </p:txBody>
      </p:sp>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5562600" y="1447800"/>
            <a:ext cx="1371600" cy="1645920"/>
          </a:xfrm>
          <a:prstGeom prst="rect">
            <a:avLst/>
          </a:prstGeom>
          <a:ln w="38100">
            <a:solidFill>
              <a:srgbClr val="17375E"/>
            </a:solidFill>
          </a:ln>
        </p:spPr>
      </p:pic>
      <p:pic>
        <p:nvPicPr>
          <p:cNvPr id="7" name="Picture 6"/>
          <p:cNvPicPr/>
          <p:nvPr/>
        </p:nvPicPr>
        <p:blipFill>
          <a:blip r:embed="rId4" cstate="email">
            <a:extLst>
              <a:ext uri="{28A0092B-C50C-407E-A947-70E740481C1C}">
                <a14:useLocalDpi xmlns:a14="http://schemas.microsoft.com/office/drawing/2010/main"/>
              </a:ext>
            </a:extLst>
          </a:blip>
          <a:stretch>
            <a:fillRect/>
          </a:stretch>
        </p:blipFill>
        <p:spPr>
          <a:xfrm>
            <a:off x="7239000" y="2926080"/>
            <a:ext cx="1371600" cy="1645920"/>
          </a:xfrm>
          <a:prstGeom prst="rect">
            <a:avLst/>
          </a:prstGeom>
          <a:ln w="38100">
            <a:solidFill>
              <a:srgbClr val="17375E"/>
            </a:solidFill>
          </a:ln>
        </p:spPr>
      </p:pic>
      <p:pic>
        <p:nvPicPr>
          <p:cNvPr id="8" name="Picture 7"/>
          <p:cNvPicPr/>
          <p:nvPr/>
        </p:nvPicPr>
        <p:blipFill>
          <a:blip r:embed="rId5" cstate="email">
            <a:extLst>
              <a:ext uri="{28A0092B-C50C-407E-A947-70E740481C1C}">
                <a14:useLocalDpi xmlns:a14="http://schemas.microsoft.com/office/drawing/2010/main"/>
              </a:ext>
            </a:extLst>
          </a:blip>
          <a:stretch>
            <a:fillRect/>
          </a:stretch>
        </p:blipFill>
        <p:spPr>
          <a:xfrm>
            <a:off x="5562600" y="4267200"/>
            <a:ext cx="1371600" cy="1645920"/>
          </a:xfrm>
          <a:prstGeom prst="rect">
            <a:avLst/>
          </a:prstGeom>
          <a:ln w="38100">
            <a:solidFill>
              <a:srgbClr val="17375E"/>
            </a:solidFill>
          </a:ln>
        </p:spPr>
      </p:pic>
    </p:spTree>
    <p:extLst>
      <p:ext uri="{BB962C8B-B14F-4D97-AF65-F5344CB8AC3E}">
        <p14:creationId xmlns:p14="http://schemas.microsoft.com/office/powerpoint/2010/main" val="2300195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Biosecurity Plan</a:t>
            </a:r>
          </a:p>
        </p:txBody>
      </p:sp>
      <p:sp>
        <p:nvSpPr>
          <p:cNvPr id="3" name="Date Placeholder 2"/>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Tree>
    <p:extLst>
      <p:ext uri="{BB962C8B-B14F-4D97-AF65-F5344CB8AC3E}">
        <p14:creationId xmlns:p14="http://schemas.microsoft.com/office/powerpoint/2010/main" val="340067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382000" cy="4953000"/>
          </a:xfrm>
        </p:spPr>
        <p:txBody>
          <a:bodyPr/>
          <a:lstStyle/>
          <a:p>
            <a:r>
              <a:rPr lang="en-US" dirty="0"/>
              <a:t>Step 1: Prioritize the disease agents</a:t>
            </a:r>
          </a:p>
          <a:p>
            <a:pPr lvl="1"/>
            <a:r>
              <a:rPr lang="en-US" dirty="0"/>
              <a:t>Consider species/susceptibility, housing, management, wildlife exposure </a:t>
            </a:r>
          </a:p>
          <a:p>
            <a:r>
              <a:rPr lang="en-US" dirty="0"/>
              <a:t>Step 2: Conduct a facility assessment </a:t>
            </a:r>
          </a:p>
          <a:p>
            <a:pPr lvl="1"/>
            <a:r>
              <a:rPr lang="en-US" dirty="0"/>
              <a:t>Identify pathways/movements</a:t>
            </a:r>
          </a:p>
          <a:p>
            <a:r>
              <a:rPr lang="en-US" dirty="0"/>
              <a:t>Step 3: Implement processes to minimize impact of disease</a:t>
            </a:r>
          </a:p>
          <a:p>
            <a:pPr lvl="1"/>
            <a:r>
              <a:rPr lang="en-US" dirty="0"/>
              <a:t>Prevent movements that carry disease</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Overview</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3700" dirty="0" smtClean="0"/>
              <a:t>Developing a Biosecurity Plan</a:t>
            </a:r>
            <a:endParaRPr lang="en-US" sz="3700" dirty="0"/>
          </a:p>
        </p:txBody>
      </p:sp>
    </p:spTree>
    <p:extLst>
      <p:ext uri="{BB962C8B-B14F-4D97-AF65-F5344CB8AC3E}">
        <p14:creationId xmlns:p14="http://schemas.microsoft.com/office/powerpoint/2010/main" val="2065987791"/>
      </p:ext>
    </p:extLst>
  </p:cSld>
  <p:clrMapOvr>
    <a:masterClrMapping/>
  </p:clrMapOvr>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FAD_PReP_NAHEMS_PPT_2013-11 LogoFix</Template>
  <TotalTime>4546</TotalTime>
  <Words>5565</Words>
  <Application>Microsoft Office PowerPoint</Application>
  <PresentationFormat>On-screen Show (4:3)</PresentationFormat>
  <Paragraphs>330</Paragraphs>
  <Slides>31</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ＭＳ Ｐゴシック</vt:lpstr>
      <vt:lpstr>Arial</vt:lpstr>
      <vt:lpstr>Calibri</vt:lpstr>
      <vt:lpstr>Verdana</vt:lpstr>
      <vt:lpstr>FAD PReP PPT Template 2011-10</vt:lpstr>
      <vt:lpstr>Biosecurity </vt:lpstr>
      <vt:lpstr>This Presentation</vt:lpstr>
      <vt:lpstr>Biosecurity Concepts</vt:lpstr>
      <vt:lpstr>Separate Clean and Dirty</vt:lpstr>
      <vt:lpstr>Routes of Exposure to Disease</vt:lpstr>
      <vt:lpstr>Routes of Exposure</vt:lpstr>
      <vt:lpstr>Routes of Exposure cont’d</vt:lpstr>
      <vt:lpstr>Developing a Biosecurity Plan</vt:lpstr>
      <vt:lpstr>Developing a Biosecurity Plan</vt:lpstr>
      <vt:lpstr>Developing a Plan cont’d</vt:lpstr>
      <vt:lpstr>Levels of Biosecurity</vt:lpstr>
      <vt:lpstr>Three Levels of Biosecurity</vt:lpstr>
      <vt:lpstr>Premises Biosecurity</vt:lpstr>
      <vt:lpstr>Officer, Manager, Coordinator </vt:lpstr>
      <vt:lpstr>Establish Separation</vt:lpstr>
      <vt:lpstr>Operational Measures</vt:lpstr>
      <vt:lpstr>C&amp;D and Biosecurity Attire/PPE</vt:lpstr>
      <vt:lpstr>Biosecurity in an  FAD Response </vt:lpstr>
      <vt:lpstr>Zones, Areas, and Premises</vt:lpstr>
      <vt:lpstr>Containment and/or Exclusion</vt:lpstr>
      <vt:lpstr>Biocontainment Work Zones</vt:lpstr>
      <vt:lpstr>Biocontainment Work Zones</vt:lpstr>
      <vt:lpstr>Decontamination Corridor</vt:lpstr>
      <vt:lpstr>Protocols for Biocontainment</vt:lpstr>
      <vt:lpstr>Protocols for Biocontainment cont’d</vt:lpstr>
      <vt:lpstr>Protocols for Bioexclusion</vt:lpstr>
      <vt:lpstr>Protocols for Bioexclusion cont’d</vt:lpstr>
      <vt:lpstr>Conclusion</vt:lpstr>
      <vt:lpstr>For More Information</vt:lpstr>
      <vt:lpstr>Guidelines Content</vt:lpstr>
      <vt:lpstr>Acknowledgments</vt:lpstr>
    </vt:vector>
  </TitlesOfParts>
  <Company>Center for Food Security and Public Health, Iowa State University, and USDA APHIS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Biosecurity: Overview</dc:title>
  <dc:creator>dmbailey@iastate.edu;kleedom@mail.iastate.edu</dc:creator>
  <cp:keywords>FAD PReP/NAHEMS</cp:keywords>
  <cp:lastModifiedBy>Mogan-King, Janice P [CFSPH]</cp:lastModifiedBy>
  <cp:revision>273</cp:revision>
  <cp:lastPrinted>2013-01-03T16:30:52Z</cp:lastPrinted>
  <dcterms:created xsi:type="dcterms:W3CDTF">2011-05-05T15:37:03Z</dcterms:created>
  <dcterms:modified xsi:type="dcterms:W3CDTF">2016-12-05T18:36:24Z</dcterms:modified>
  <cp:category>FAD PReP/NAHEMS</cp:category>
</cp:coreProperties>
</file>