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1" r:id="rId1"/>
  </p:sldMasterIdLst>
  <p:notesMasterIdLst>
    <p:notesMasterId r:id="rId17"/>
  </p:notesMasterIdLst>
  <p:handoutMasterIdLst>
    <p:handoutMasterId r:id="rId18"/>
  </p:handoutMasterIdLst>
  <p:sldIdLst>
    <p:sldId id="348" r:id="rId2"/>
    <p:sldId id="359" r:id="rId3"/>
    <p:sldId id="360" r:id="rId4"/>
    <p:sldId id="361" r:id="rId5"/>
    <p:sldId id="370" r:id="rId6"/>
    <p:sldId id="362" r:id="rId7"/>
    <p:sldId id="363" r:id="rId8"/>
    <p:sldId id="364" r:id="rId9"/>
    <p:sldId id="371" r:id="rId10"/>
    <p:sldId id="365" r:id="rId11"/>
    <p:sldId id="369" r:id="rId12"/>
    <p:sldId id="367" r:id="rId13"/>
    <p:sldId id="372" r:id="rId14"/>
    <p:sldId id="373" r:id="rId15"/>
    <p:sldId id="37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edom Larson, Kerry R [CFSPH]" initials="LLK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4181" autoAdjust="0"/>
    <p:restoredTop sz="64579" autoAdjust="0"/>
  </p:normalViewPr>
  <p:slideViewPr>
    <p:cSldViewPr>
      <p:cViewPr varScale="1">
        <p:scale>
          <a:sx n="50" d="100"/>
          <a:sy n="50" d="100"/>
        </p:scale>
        <p:origin x="-146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87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356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a:t>
            </a:r>
          </a:p>
          <a:p>
            <a:r>
              <a:rPr lang="en-US" dirty="0" smtClean="0"/>
              <a:t>Pre-Deployment Preparation	</a:t>
            </a:r>
            <a:endParaRPr lang="en-US" dirty="0"/>
          </a:p>
        </p:txBody>
      </p:sp>
      <p:sp>
        <p:nvSpPr>
          <p:cNvPr id="3" name="Date Placeholder 2"/>
          <p:cNvSpPr>
            <a:spLocks noGrp="1"/>
          </p:cNvSpPr>
          <p:nvPr>
            <p:ph type="dt" sz="quarter" idx="1"/>
          </p:nvPr>
        </p:nvSpPr>
        <p:spPr>
          <a:xfrm>
            <a:off x="3429000" y="22098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Footer Placeholder 3"/>
          <p:cNvSpPr>
            <a:spLocks noGrp="1"/>
          </p:cNvSpPr>
          <p:nvPr>
            <p:ph type="ftr" sz="quarter" idx="2"/>
          </p:nvPr>
        </p:nvSpPr>
        <p:spPr>
          <a:xfrm>
            <a:off x="619760" y="8610600"/>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a:t>
            </a:r>
            <a:r>
              <a:rPr lang="en-US" dirty="0" err="1" smtClean="0"/>
              <a:t>PreDeployment</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n-ea"/>
                <a:cs typeface="+mn-cs"/>
              </a:rPr>
              <a:t>Effective disposal of animal carcasses and associated materials is a critical component of a successful response during an animal health emergency, such as a major disease outbreak or a foreign animal disease (FAD). During an animal health emergency, disposal measures are implemented to prevent the introduction of or mitigate the spread of the pathogen through the elimination of infected, or potentially infected, animal carcasses and associated materials. Disposal also serves to remove potentially contaminated feed or food products from the animal feed and human food supply, protect the nation’s agricultural and national economy, and also - if the disease is zoonotic, safeguard public health. </a:t>
            </a:r>
            <a:r>
              <a:rPr lang="en-US" baseline="0" dirty="0" smtClean="0">
                <a:latin typeface="+mn-lt"/>
                <a:ea typeface="ＭＳ Ｐゴシック" charset="-128"/>
                <a:cs typeface="ＭＳ Ｐゴシック" charset="-128"/>
              </a:rPr>
              <a:t>This presentation describes the classification of waste materials and considerations for disposal. [</a:t>
            </a:r>
            <a:r>
              <a:rPr lang="en-US" dirty="0" smtClean="0">
                <a:latin typeface="+mn-lt"/>
                <a:ea typeface="ＭＳ Ｐゴシック" charset="-128"/>
                <a:cs typeface="ＭＳ Ｐゴシック" charset="-128"/>
              </a:rPr>
              <a:t>This information was derived from the Foreign Animal Disease Preparedness and Response (FAD PReP)/National Animal Health Emergency Management System (NAHEMS) Guidelines: Disposal (2012)].</a:t>
            </a:r>
            <a:endParaRPr lang="en-US" dirty="0" smtClean="0">
              <a:solidFill>
                <a:srgbClr val="000000"/>
              </a:solidFill>
              <a:latin typeface="+mn-lt"/>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Selection of appropriate disposal methods for all generated waste is a critical component of the response during an animal health emergency. This section describes considerations for the selection of disposal methods for </a:t>
            </a:r>
            <a:r>
              <a:rPr lang="en-US" sz="1200" kern="1200" smtClean="0">
                <a:solidFill>
                  <a:schemeClr val="tx1"/>
                </a:solidFill>
                <a:effectLst/>
                <a:latin typeface="+mn-lt"/>
                <a:ea typeface="+mn-ea"/>
                <a:cs typeface="+mn-cs"/>
              </a:rPr>
              <a:t>waste.</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10</a:t>
            </a:fld>
            <a:endParaRPr lang="en-US"/>
          </a:p>
        </p:txBody>
      </p:sp>
    </p:spTree>
    <p:extLst>
      <p:ext uri="{BB962C8B-B14F-4D97-AF65-F5344CB8AC3E}">
        <p14:creationId xmlns:p14="http://schemas.microsoft.com/office/powerpoint/2010/main" val="2340315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addition to animal carcasses, waste</a:t>
            </a:r>
            <a:r>
              <a:rPr lang="en-US" sz="1200" kern="1200" baseline="0" dirty="0" smtClean="0">
                <a:solidFill>
                  <a:schemeClr val="tx1"/>
                </a:solidFill>
                <a:effectLst/>
                <a:latin typeface="+mn-lt"/>
                <a:ea typeface="+mn-ea"/>
                <a:cs typeface="+mn-cs"/>
              </a:rPr>
              <a:t> materials generated during response to an animal health emergency can include liquid wastes (</a:t>
            </a:r>
            <a:r>
              <a:rPr lang="en-US" sz="1200" kern="1200" dirty="0" smtClean="0">
                <a:solidFill>
                  <a:schemeClr val="tx1"/>
                </a:solidFill>
                <a:effectLst/>
                <a:latin typeface="+mn-lt"/>
                <a:ea typeface="+mn-ea"/>
                <a:cs typeface="+mn-cs"/>
              </a:rPr>
              <a:t>milk, dairy wastewater, or fluids from lagoons)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manure,</a:t>
            </a:r>
            <a:r>
              <a:rPr lang="en-US" sz="1200" kern="1200" baseline="0" dirty="0" smtClean="0">
                <a:solidFill>
                  <a:schemeClr val="tx1"/>
                </a:solidFill>
                <a:effectLst/>
                <a:latin typeface="+mn-lt"/>
                <a:ea typeface="+mn-ea"/>
                <a:cs typeface="+mn-cs"/>
              </a:rPr>
              <a:t> litter or slurry. Livestock feeds such as dry grains, hay, and straw can also act as fomites and should be properly disposed of. </a:t>
            </a:r>
            <a:r>
              <a:rPr lang="en-US" sz="1200" kern="1200" dirty="0" smtClean="0">
                <a:solidFill>
                  <a:schemeClr val="tx1"/>
                </a:solidFill>
                <a:effectLst/>
                <a:latin typeface="+mn-lt"/>
                <a:ea typeface="+mn-ea"/>
                <a:cs typeface="+mn-cs"/>
              </a:rPr>
              <a:t>Depending on the pathogen, contaminated materials may be burned, buried, or</a:t>
            </a:r>
            <a:r>
              <a:rPr lang="en-US" sz="1200" kern="1200" baseline="0" dirty="0" smtClean="0">
                <a:solidFill>
                  <a:schemeClr val="tx1"/>
                </a:solidFill>
                <a:effectLst/>
                <a:latin typeface="+mn-lt"/>
                <a:ea typeface="+mn-ea"/>
                <a:cs typeface="+mn-cs"/>
              </a:rPr>
              <a:t> composted. </a:t>
            </a:r>
            <a:r>
              <a:rPr lang="en-US" sz="1200" kern="1200" dirty="0" smtClean="0">
                <a:solidFill>
                  <a:schemeClr val="tx1"/>
                </a:solidFill>
                <a:effectLst/>
                <a:latin typeface="+mn-lt"/>
                <a:ea typeface="+mn-ea"/>
                <a:cs typeface="+mn-cs"/>
              </a:rPr>
              <a:t>In some cases, off-site management, such as transport to a landfill, could be an option. If this is chosen, biosecurity measures must be utilized to prevent further transmission of disease through transport of this material.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11</a:t>
            </a:fld>
            <a:endParaRPr lang="en-US"/>
          </a:p>
        </p:txBody>
      </p:sp>
    </p:spTree>
    <p:extLst>
      <p:ext uri="{BB962C8B-B14F-4D97-AF65-F5344CB8AC3E}">
        <p14:creationId xmlns:p14="http://schemas.microsoft.com/office/powerpoint/2010/main" val="211236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comprehensive understanding of the type and strain of pathogen is essential to prevent further spread of infection and to safeguard human, animal, and environmental safety and security. In addition, it also weighs heavily in transportation planning as well as human safety—both during disposal activities and following them. Biosecurity and cleaning and disinfection protocols will be largely based on the type and strain of pathogen. The </a:t>
            </a:r>
            <a:r>
              <a:rPr lang="en-US" sz="1200" b="0" i="1" u="none" strike="noStrike" kern="1200" baseline="0" dirty="0" smtClean="0">
                <a:solidFill>
                  <a:schemeClr val="tx1"/>
                </a:solidFill>
                <a:latin typeface="+mn-lt"/>
                <a:ea typeface="+mn-ea"/>
                <a:cs typeface="+mn-cs"/>
              </a:rPr>
              <a:t>FAD PReP SOP: Disposal  </a:t>
            </a:r>
            <a:r>
              <a:rPr lang="en-US" sz="1200" b="0" i="0" u="none" strike="noStrike" kern="1200" baseline="0" dirty="0" smtClean="0">
                <a:solidFill>
                  <a:schemeClr val="tx1"/>
                </a:solidFill>
                <a:latin typeface="+mn-lt"/>
                <a:ea typeface="+mn-ea"/>
                <a:cs typeface="+mn-cs"/>
              </a:rPr>
              <a:t>provides further details regarding potential health risks, disposal methods and potential pathways of pathogen transfer to humans.</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12</a:t>
            </a:fld>
            <a:endParaRPr lang="en-US"/>
          </a:p>
        </p:txBody>
      </p:sp>
    </p:spTree>
    <p:extLst>
      <p:ext uri="{BB962C8B-B14F-4D97-AF65-F5344CB8AC3E}">
        <p14:creationId xmlns:p14="http://schemas.microsoft.com/office/powerpoint/2010/main" val="735073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(http://www.aphis.usda.gov/animal_health/emergency_management/) and 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 contribution to the content of the FAD </a:t>
            </a:r>
            <a:r>
              <a:rPr lang="en-US" dirty="0" err="1" smtClean="0">
                <a:ea typeface="ＭＳ Ｐゴシック" charset="-128"/>
                <a:cs typeface="ＭＳ Ｐゴシック" charset="-128"/>
              </a:rPr>
              <a:t>PReP</a:t>
            </a:r>
            <a:r>
              <a:rPr lang="en-US" dirty="0" smtClean="0">
                <a:ea typeface="ＭＳ Ｐゴシック" charset="-128"/>
                <a:cs typeface="ＭＳ Ｐゴシック" charset="-128"/>
              </a:rPr>
              <a:t>/NAHEMS Guidelines: Disposal document. Please see the Guidelines document for others who also provided additional assistance with content development.</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15</a:t>
            </a:fld>
            <a:endParaRPr lang="en-US" dirty="0">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dirty="0" smtClean="0">
                <a:solidFill>
                  <a:prstClr val="black"/>
                </a:solidFill>
              </a:rPr>
              <a:t>MSP, CFSPH - 2010</a:t>
            </a:r>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During an animal health emergency involving large numbers of animal mortalities, carcass disposal will be a priority. In addition to animal carcasses, significant amounts of associated materials will require disposal. This section covers the classification of disposal waste materials.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2150240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Common waste material types likely to be encountered during a response include: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Animal by-products—milk, wool, etc.</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Bedding of all types, manure, hatchery waste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Feeds-hay, grains, silage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Equipment, supplies, and materials (e.g., personal protective equipment, trash, and sharps such as vaccination or diagnostic syringes and needles)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Debris, including buildings and structures</a:t>
            </a:r>
          </a:p>
          <a:p>
            <a:r>
              <a:rPr lang="en-US" sz="1200" b="0" i="0" u="none" strike="noStrike" kern="1200" baseline="0" dirty="0" smtClean="0">
                <a:solidFill>
                  <a:schemeClr val="tx1"/>
                </a:solidFill>
                <a:latin typeface="+mn-lt"/>
                <a:ea typeface="+mn-ea"/>
                <a:cs typeface="+mn-cs"/>
              </a:rPr>
              <a:t>All waste materials slated for disposal and/or transport during an FAD response must be correctly classified prior to disposal to assure that appropriate disposal and transportation methods are selected.</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1396179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Classification, transportation, and subsequent disposal of waste materials should comply with all applicable laws. Strict consideration needs to be given to federal laws, as well as the laws of the state where the waste is generated and where the waste is disposed of. In some instances, local jurisdictions will also have relevant and applicable regulations to consider. Classification is a determining factor in considering whether a proposed facility is permitted to accept the waste. Because regulations may vary between states, do not assume all states’ waste classification regulations are similar when planning and responding. This is particularly relevant if waste generated during a response could be transported across state lines for further processing. </a:t>
            </a:r>
          </a:p>
          <a:p>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4</a:t>
            </a:fld>
            <a:endParaRPr lang="en-US"/>
          </a:p>
        </p:txBody>
      </p:sp>
    </p:spTree>
    <p:extLst>
      <p:ext uri="{BB962C8B-B14F-4D97-AF65-F5344CB8AC3E}">
        <p14:creationId xmlns:p14="http://schemas.microsoft.com/office/powerpoint/2010/main" val="369199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Unless designated as nuclear waste, all wastes are termed “solid”— further classifications may then occur. Solid waste materials related to disposal are likely to be further classified into the following categories: hazardous (solid) waste, and medical and infectious (solid) waste. Waste classifications may vary widely in regards to diseased animal disposal as well as disposal of associated waste materials. Professionals familiar with all regulations in the affected states should be included in planning and response related to waste classification and disposal methods. </a:t>
            </a:r>
            <a:r>
              <a:rPr lang="en-US" i="1" dirty="0" smtClean="0">
                <a:latin typeface="+mn-lt"/>
                <a:ea typeface="ＭＳ Ｐゴシック" charset="-128"/>
                <a:cs typeface="ＭＳ Ｐゴシック" charset="-128"/>
              </a:rPr>
              <a:t>[This photo shows the disposal of personal protective equipment that may be used during a disease response. Photo source: Iowa Department of Agriculture and Land Stewardship]</a:t>
            </a:r>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4065032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Most waste generated during a response to an animal health crisis will be classified as solid waste. Subtitle D landfills can be used to dispose of solid waste that is not classified as hazardous as well as some medical waste. Most Subtitle D landfills are privately owned and operated; however, some municipalities still operate landfills. The local or state permit or license under which each landfill operates will dictate the range, quantity and types of materials they can accept; however, privately held landfills are generally under no obligation to accept wastes and they could restrict the disposal of response related materials. The development of pre-event agreements regarding the acceptance of appropriate response related solid waste could facilitate and expedite disposal.</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6</a:t>
            </a:fld>
            <a:endParaRPr lang="en-US"/>
          </a:p>
        </p:txBody>
      </p:sp>
    </p:spTree>
    <p:extLst>
      <p:ext uri="{BB962C8B-B14F-4D97-AF65-F5344CB8AC3E}">
        <p14:creationId xmlns:p14="http://schemas.microsoft.com/office/powerpoint/2010/main" val="3535273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Classification of waste is affected by 40 CFR 262.11; any person generating a waste must determine if that waste is hazardous waste. The EPA defines a hazardous waste as: “waste that is dangerous or potentially harmful to our health or the environment.” Hazardous wastes can be liquids, solids, gases, or sludges. They can be discarded commercial products, like cleaning fluids or pesticides, or the by-products of manufacturing processes.” Many of the chemicals used to disinfect premises following disposal procedures may be considered hazardous waste. Any response related waste that is classified as hazardous waste will require special shipping and manifesting to a permitted treatment-storage-disposal facility approved to accept the materials being disposed of.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7</a:t>
            </a:fld>
            <a:endParaRPr lang="en-US"/>
          </a:p>
        </p:txBody>
      </p:sp>
    </p:spTree>
    <p:extLst>
      <p:ext uri="{BB962C8B-B14F-4D97-AF65-F5344CB8AC3E}">
        <p14:creationId xmlns:p14="http://schemas.microsoft.com/office/powerpoint/2010/main" val="558522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Some disposal-related waste may be classified as medical and/or infectious waste. The Medical Waste Tracking Act of 1988 defines medical waste as "any solid waste that is generated in the diagnosis, treatment, or immunization of human beings or animals, in research pertaining thereto, or in the production or testing of biologicals." Several federal agencies regulate different aspects of medical waste management that could impact disposal including:</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Department of Transportation (medical waste transportation)</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Occupational Safety &amp; Health Administration (medical waste in the workplace)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Food and Drug Administration (medical devices such as sharps containers)</a:t>
            </a:r>
          </a:p>
          <a:p>
            <a:r>
              <a:rPr lang="en-US" sz="1200" b="0" i="0" u="none" strike="noStrike" kern="1200" baseline="0" dirty="0" smtClean="0">
                <a:solidFill>
                  <a:schemeClr val="tx1"/>
                </a:solidFill>
                <a:latin typeface="+mn-lt"/>
                <a:ea typeface="+mn-ea"/>
                <a:cs typeface="+mn-cs"/>
              </a:rPr>
              <a:t>The EPA does not have any specific or unique regulations on disposal of medical wastes at landfills. </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mn-lt"/>
                <a:ea typeface="ＭＳ Ｐゴシック" charset="-128"/>
                <a:cs typeface="ＭＳ Ｐゴシック" charset="-128"/>
              </a:rPr>
              <a:t>[Sharps such as used hypodermic needles</a:t>
            </a:r>
            <a:r>
              <a:rPr lang="en-US" i="1" baseline="0" dirty="0" smtClean="0">
                <a:latin typeface="+mn-lt"/>
                <a:ea typeface="ＭＳ Ｐゴシック" charset="-128"/>
                <a:cs typeface="ＭＳ Ｐゴシック" charset="-128"/>
              </a:rPr>
              <a:t> should be placed in a</a:t>
            </a:r>
            <a:r>
              <a:rPr lang="en-US" i="1" dirty="0" smtClean="0">
                <a:latin typeface="+mn-lt"/>
                <a:ea typeface="ＭＳ Ｐゴシック" charset="-128"/>
                <a:cs typeface="ＭＳ Ｐゴシック" charset="-128"/>
              </a:rPr>
              <a:t>ppropriate sharp containers. Photo source: </a:t>
            </a:r>
            <a:r>
              <a:rPr lang="en-US" i="1" dirty="0" err="1" smtClean="0">
                <a:latin typeface="+mn-lt"/>
                <a:ea typeface="ＭＳ Ｐゴシック" charset="-128"/>
                <a:cs typeface="ＭＳ Ｐゴシック" charset="-128"/>
              </a:rPr>
              <a:t>Dani</a:t>
            </a:r>
            <a:r>
              <a:rPr lang="en-US" i="1" dirty="0" smtClean="0">
                <a:latin typeface="+mn-lt"/>
                <a:ea typeface="ＭＳ Ｐゴシック" charset="-128"/>
                <a:cs typeface="ＭＳ Ｐゴシック" charset="-128"/>
              </a:rPr>
              <a:t> </a:t>
            </a:r>
            <a:r>
              <a:rPr lang="en-US" i="1" dirty="0" err="1" smtClean="0">
                <a:latin typeface="+mn-lt"/>
                <a:ea typeface="ＭＳ Ｐゴシック" charset="-128"/>
                <a:cs typeface="ＭＳ Ｐゴシック" charset="-128"/>
              </a:rPr>
              <a:t>Ausen</a:t>
            </a:r>
            <a:r>
              <a:rPr lang="en-US" i="1" dirty="0" smtClean="0">
                <a:latin typeface="+mn-lt"/>
                <a:ea typeface="ＭＳ Ｐゴシック" charset="-128"/>
                <a:cs typeface="ＭＳ Ｐゴシック" charset="-128"/>
              </a:rPr>
              <a:t>, Iowa State University]</a:t>
            </a:r>
            <a:endParaRPr lang="en-US" dirty="0" smtClean="0"/>
          </a:p>
          <a:p>
            <a:endParaRPr lang="en-US" sz="1200" b="0" i="0" u="none" strike="noStrike" kern="1200" baseline="0" dirty="0" smtClean="0">
              <a:solidFill>
                <a:schemeClr val="tx1"/>
              </a:solidFill>
              <a:latin typeface="+mn-lt"/>
              <a:ea typeface="+mn-ea"/>
              <a:cs typeface="+mn-cs"/>
            </a:endParaRPr>
          </a:p>
          <a:p>
            <a:pPr marL="0" indent="0">
              <a:buFont typeface="Arial" pitchFamily="34" charset="0"/>
              <a:buNone/>
            </a:pPr>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8</a:t>
            </a:fld>
            <a:endParaRPr lang="en-US"/>
          </a:p>
        </p:txBody>
      </p:sp>
    </p:spTree>
    <p:extLst>
      <p:ext uri="{BB962C8B-B14F-4D97-AF65-F5344CB8AC3E}">
        <p14:creationId xmlns:p14="http://schemas.microsoft.com/office/powerpoint/2010/main" val="3818176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Regulated medical waste (RMW), also known as ‘</a:t>
            </a:r>
            <a:r>
              <a:rPr lang="en-US" sz="1200" b="0" i="0" u="none" strike="noStrike" kern="1200" baseline="0" dirty="0" err="1" smtClean="0">
                <a:solidFill>
                  <a:schemeClr val="tx1"/>
                </a:solidFill>
                <a:latin typeface="+mn-lt"/>
                <a:ea typeface="+mn-ea"/>
                <a:cs typeface="+mn-cs"/>
              </a:rPr>
              <a:t>biohazardous</a:t>
            </a:r>
            <a:r>
              <a:rPr lang="en-US" sz="1200" b="0" i="0" u="none" strike="noStrike" kern="1200" baseline="0" dirty="0" smtClean="0">
                <a:solidFill>
                  <a:schemeClr val="tx1"/>
                </a:solidFill>
                <a:latin typeface="+mn-lt"/>
                <a:ea typeface="+mn-ea"/>
                <a:cs typeface="+mn-cs"/>
              </a:rPr>
              <a:t>’ waste or 'infectious medical’ waste, is the portion of the waste stream that may be contaminated by blood, body fluids or other potentially infectious materials, thus posing a significant risk of transmitting infection. Most state laws require RMW to be rendered noninfectious before it can be disposed of as solid waste. Contaminated animal carcasses, body parts, and bedding from animals intentionally exposed to pathogens in research, </a:t>
            </a:r>
            <a:r>
              <a:rPr lang="en-US" sz="1200" b="0" i="0" u="none" strike="noStrike" kern="1200" baseline="0" dirty="0" err="1" smtClean="0">
                <a:solidFill>
                  <a:schemeClr val="tx1"/>
                </a:solidFill>
                <a:latin typeface="+mn-lt"/>
                <a:ea typeface="+mn-ea"/>
                <a:cs typeface="+mn-cs"/>
              </a:rPr>
              <a:t>biologicals</a:t>
            </a:r>
            <a:r>
              <a:rPr lang="en-US" sz="1200" b="0" i="0" u="none" strike="noStrike" kern="1200" baseline="0" dirty="0" smtClean="0">
                <a:solidFill>
                  <a:schemeClr val="tx1"/>
                </a:solidFill>
                <a:latin typeface="+mn-lt"/>
                <a:ea typeface="+mn-ea"/>
                <a:cs typeface="+mn-cs"/>
              </a:rPr>
              <a:t> production or in vivo pharmaceuticals testing may be RMW. Unlike many regulations that apply to healthcare, most regulations governing medical waste are defined at a state, rather than a federal level. EPA also provides guidance on medical-infectious waste. Most waste generated during a response to an animal health crisis will be classified as solid waste. Some waste may be classified as medical waste and little, if any waste, is likely to be classified as hazardous waste. </a:t>
            </a: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9</a:t>
            </a:fld>
            <a:endParaRPr lang="en-US"/>
          </a:p>
        </p:txBody>
      </p:sp>
    </p:spTree>
    <p:extLst>
      <p:ext uri="{BB962C8B-B14F-4D97-AF65-F5344CB8AC3E}">
        <p14:creationId xmlns:p14="http://schemas.microsoft.com/office/powerpoint/2010/main" val="1364060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Disposal - Waste Materials</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Disposal - Waste Materials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51864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Disposal - Waste Materials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879452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Disposal - Waste Materials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3093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Disposal - Waste Materials</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Disposal - Waste Materials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Disposal - Waste Materials</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650" r:id="rId11"/>
    <p:sldLayoutId id="2147483651" r:id="rId12"/>
    <p:sldLayoutId id="2147483662" r:id="rId13"/>
    <p:sldLayoutId id="2147483716" r:id="rId14"/>
    <p:sldLayoutId id="2147483717" r:id="rId15"/>
    <p:sldLayoutId id="2147483718" r:id="rId16"/>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Disposal</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Waste Materials </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i="1" dirty="0" smtClean="0"/>
              <a:t>Adapted from the FAD PReP/NAHEMS </a:t>
            </a:r>
            <a:br>
              <a:rPr lang="en-US" i="1" dirty="0" smtClean="0"/>
            </a:br>
            <a:r>
              <a:rPr lang="en-US" i="1" dirty="0" smtClean="0"/>
              <a:t>Guidelines: Disposal (2012)</a:t>
            </a:r>
            <a:endParaRPr lang="en-US" i="1" dirty="0"/>
          </a:p>
        </p:txBody>
      </p:sp>
    </p:spTree>
    <p:extLst>
      <p:ext uri="{BB962C8B-B14F-4D97-AF65-F5344CB8AC3E}">
        <p14:creationId xmlns:p14="http://schemas.microsoft.com/office/powerpoint/2010/main" val="468366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Disposal Methods for Waste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Tree>
    <p:extLst>
      <p:ext uri="{BB962C8B-B14F-4D97-AF65-F5344CB8AC3E}">
        <p14:creationId xmlns:p14="http://schemas.microsoft.com/office/powerpoint/2010/main" val="316764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Additional waste materials can include:</a:t>
            </a:r>
          </a:p>
          <a:p>
            <a:pPr lvl="1"/>
            <a:r>
              <a:rPr lang="en-US" dirty="0" smtClean="0"/>
              <a:t>Liquid wastes (milk, wastewater, etc.)</a:t>
            </a:r>
          </a:p>
          <a:p>
            <a:pPr lvl="1"/>
            <a:r>
              <a:rPr lang="en-US" dirty="0" smtClean="0"/>
              <a:t>Manure, litter, slurry</a:t>
            </a:r>
          </a:p>
          <a:p>
            <a:pPr lvl="1"/>
            <a:r>
              <a:rPr lang="en-US" dirty="0" smtClean="0"/>
              <a:t>Livestock feeds</a:t>
            </a:r>
          </a:p>
          <a:p>
            <a:r>
              <a:rPr lang="en-US" dirty="0" smtClean="0"/>
              <a:t>Disposal methods vary according            to pathogen </a:t>
            </a:r>
          </a:p>
          <a:p>
            <a:pPr lvl="1"/>
            <a:r>
              <a:rPr lang="en-US" dirty="0" smtClean="0"/>
              <a:t>May include burning, burial, composting, or landfilling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Waste Disposal Examples </a:t>
            </a:r>
            <a:endParaRPr lang="en-US" dirty="0"/>
          </a:p>
        </p:txBody>
      </p:sp>
    </p:spTree>
    <p:extLst>
      <p:ext uri="{BB962C8B-B14F-4D97-AF65-F5344CB8AC3E}">
        <p14:creationId xmlns:p14="http://schemas.microsoft.com/office/powerpoint/2010/main" val="945962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Important to understand pathogen type/strain in order to:</a:t>
            </a:r>
          </a:p>
          <a:p>
            <a:pPr lvl="1"/>
            <a:r>
              <a:rPr lang="en-US" dirty="0" smtClean="0"/>
              <a:t>Prevent further pathogen spread</a:t>
            </a:r>
          </a:p>
          <a:p>
            <a:pPr lvl="1"/>
            <a:r>
              <a:rPr lang="en-US" dirty="0" smtClean="0"/>
              <a:t>Safeguard human, animal, and environmental health </a:t>
            </a:r>
          </a:p>
          <a:p>
            <a:r>
              <a:rPr lang="en-US" dirty="0" smtClean="0"/>
              <a:t>Also affects transportation planning, as well as cleaning and disinfection protocols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Pathogen Type/Strain </a:t>
            </a:r>
            <a:endParaRPr lang="en-US" dirty="0"/>
          </a:p>
        </p:txBody>
      </p:sp>
    </p:spTree>
    <p:extLst>
      <p:ext uri="{BB962C8B-B14F-4D97-AF65-F5344CB8AC3E}">
        <p14:creationId xmlns:p14="http://schemas.microsoft.com/office/powerpoint/2010/main" val="1523268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80999" y="1371600"/>
            <a:ext cx="5646729" cy="4876800"/>
          </a:xfrm>
        </p:spPr>
        <p:txBody>
          <a:bodyPr>
            <a:noAutofit/>
          </a:bodyPr>
          <a:lstStyle/>
          <a:p>
            <a:r>
              <a:rPr lang="en-US" sz="2400" dirty="0" smtClean="0"/>
              <a:t>FAD PReP/NAHEMS Guidelines &amp; SOP: Disposal (2012)</a:t>
            </a:r>
          </a:p>
          <a:p>
            <a:pPr lvl="1"/>
            <a:r>
              <a:rPr lang="en-US" sz="2000" dirty="0">
                <a:hlinkClick r:id="rId3"/>
              </a:rPr>
              <a:t>http://www.aphis.usda.gov/animal_health/emergency_management</a:t>
            </a:r>
            <a:r>
              <a:rPr lang="en-US" sz="2000" dirty="0" smtClean="0">
                <a:hlinkClick r:id="rId3"/>
              </a:rPr>
              <a:t>/</a:t>
            </a:r>
            <a:endParaRPr lang="en-US" sz="2000" dirty="0" smtClean="0"/>
          </a:p>
          <a:p>
            <a:r>
              <a:rPr lang="en-US" sz="2400" dirty="0" smtClean="0"/>
              <a:t>Disposal web-based training module</a:t>
            </a:r>
          </a:p>
          <a:p>
            <a:pPr lvl="1"/>
            <a:r>
              <a:rPr lang="en-US" sz="2000" dirty="0" smtClean="0">
                <a:hlinkClick r:id="rId4"/>
              </a:rPr>
              <a:t>http://naherc.sws.iastate.edu/</a:t>
            </a:r>
            <a:endParaRPr lang="en-US" sz="2000" dirty="0" smtClean="0"/>
          </a:p>
          <a:p>
            <a:pPr marL="0" indent="0">
              <a:spcBef>
                <a:spcPts val="600"/>
              </a:spcBef>
              <a:buNone/>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Waste Materials</a:t>
            </a:r>
          </a:p>
        </p:txBody>
      </p:sp>
      <p:sp>
        <p:nvSpPr>
          <p:cNvPr id="39937" name="Title 1"/>
          <p:cNvSpPr>
            <a:spLocks noGrp="1"/>
          </p:cNvSpPr>
          <p:nvPr>
            <p:ph type="title"/>
          </p:nvPr>
        </p:nvSpPr>
        <p:spPr/>
        <p:txBody>
          <a:bodyPr/>
          <a:lstStyle/>
          <a:p>
            <a:r>
              <a:rPr lang="en-US" dirty="0" smtClean="0"/>
              <a:t>For More Information</a:t>
            </a:r>
          </a:p>
        </p:txBody>
      </p:sp>
      <p:pic>
        <p:nvPicPr>
          <p:cNvPr id="6147" name="Picture 3"/>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6177853" y="1821020"/>
            <a:ext cx="2655693" cy="343678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0316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05400" cy="4876800"/>
          </a:xfrm>
        </p:spPr>
        <p:txBody>
          <a:bodyPr>
            <a:noAutofit/>
          </a:bodyPr>
          <a:lstStyle/>
          <a:p>
            <a:pPr marL="0" indent="0">
              <a:buNone/>
            </a:pPr>
            <a:r>
              <a:rPr lang="en-US" sz="2400" dirty="0" smtClean="0"/>
              <a:t>Authors</a:t>
            </a:r>
          </a:p>
          <a:p>
            <a:pPr marL="171450" indent="-173038">
              <a:spcBef>
                <a:spcPts val="600"/>
              </a:spcBef>
              <a:tabLst>
                <a:tab pos="1149350" algn="l"/>
              </a:tabLst>
            </a:pPr>
            <a:r>
              <a:rPr lang="en-US" sz="2000" dirty="0"/>
              <a:t>Reneé Dewell, DVM, MS (CFSPH)</a:t>
            </a:r>
          </a:p>
          <a:p>
            <a:pPr marL="171450" indent="-173038">
              <a:spcBef>
                <a:spcPts val="600"/>
              </a:spcBef>
              <a:tabLst>
                <a:tab pos="1149350" algn="l"/>
              </a:tabLst>
            </a:pPr>
            <a:r>
              <a:rPr lang="en-US" sz="2000" dirty="0" smtClean="0"/>
              <a:t>Tom Glanville, PhD (Iowa State University) </a:t>
            </a:r>
          </a:p>
          <a:p>
            <a:pPr marL="171450" indent="-173038">
              <a:spcBef>
                <a:spcPts val="600"/>
              </a:spcBef>
              <a:tabLst>
                <a:tab pos="1149350" algn="l"/>
              </a:tabLst>
            </a:pPr>
            <a:endParaRPr lang="en-US" sz="2000" dirty="0" smtClean="0"/>
          </a:p>
          <a:p>
            <a:pPr marL="0" indent="0">
              <a:buNone/>
            </a:pPr>
            <a:r>
              <a:rPr lang="en-US" sz="2400" dirty="0"/>
              <a:t>Significant contributions to the content were provided by </a:t>
            </a:r>
            <a:r>
              <a:rPr lang="en-US" dirty="0"/>
              <a:t/>
            </a:r>
            <a:br>
              <a:rPr lang="en-US" dirty="0"/>
            </a:br>
            <a:r>
              <a:rPr lang="en-US" sz="2400" dirty="0"/>
              <a:t>USDA APHIS VS:</a:t>
            </a:r>
          </a:p>
          <a:p>
            <a:pPr marL="171450" indent="-173038">
              <a:spcBef>
                <a:spcPts val="600"/>
              </a:spcBef>
              <a:tabLst>
                <a:tab pos="1149350" algn="l"/>
              </a:tabLst>
            </a:pPr>
            <a:r>
              <a:rPr lang="en-US" sz="2000" dirty="0"/>
              <a:t>Lori P. Miller, PE</a:t>
            </a:r>
          </a:p>
          <a:p>
            <a:pPr marL="171450" indent="-173038">
              <a:spcBef>
                <a:spcPts val="600"/>
              </a:spcBef>
              <a:tabLst>
                <a:tab pos="1149350" algn="l"/>
              </a:tabLst>
            </a:pPr>
            <a:r>
              <a:rPr lang="en-US" sz="2000" dirty="0"/>
              <a:t>Darrel K. Styles, DVM, PhD</a:t>
            </a:r>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Waste Materials</a:t>
            </a: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3"/>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177841" y="1828800"/>
            <a:ext cx="2649681" cy="34290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631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PPT Author: Kerry Leedom Larson, DVM, MPH, PhD, DACVPM</a:t>
            </a:r>
            <a:br>
              <a:rPr lang="en-US" sz="4800" dirty="0" smtClean="0">
                <a:solidFill>
                  <a:prstClr val="black">
                    <a:lumMod val="85000"/>
                    <a:lumOff val="15000"/>
                  </a:prstClr>
                </a:solidFill>
                <a:latin typeface="Verdana" pitchFamily="34" charset="0"/>
              </a:rPr>
            </a:br>
            <a:r>
              <a:rPr lang="en-US" sz="4800" dirty="0" smtClean="0">
                <a:solidFill>
                  <a:prstClr val="black">
                    <a:lumMod val="85000"/>
                    <a:lumOff val="15000"/>
                  </a:prstClr>
                </a:solidFill>
                <a:latin typeface="Verdana" pitchFamily="34" charset="0"/>
              </a:rPr>
              <a:t>Reviewers: Janice Mogan, </a:t>
            </a:r>
            <a:r>
              <a:rPr lang="en-US" sz="4800" dirty="0">
                <a:solidFill>
                  <a:prstClr val="black">
                    <a:lumMod val="85000"/>
                    <a:lumOff val="15000"/>
                  </a:prstClr>
                </a:solidFill>
                <a:latin typeface="Verdana" pitchFamily="34" charset="0"/>
              </a:rPr>
              <a:t>DVM; </a:t>
            </a:r>
            <a:r>
              <a:rPr lang="en-US" sz="4800" dirty="0" err="1">
                <a:solidFill>
                  <a:prstClr val="black">
                    <a:lumMod val="85000"/>
                    <a:lumOff val="15000"/>
                  </a:prstClr>
                </a:solidFill>
                <a:latin typeface="Verdana" pitchFamily="34" charset="0"/>
              </a:rPr>
              <a:t>Reneé</a:t>
            </a:r>
            <a:r>
              <a:rPr lang="en-US" sz="4800" dirty="0">
                <a:solidFill>
                  <a:prstClr val="black">
                    <a:lumMod val="85000"/>
                    <a:lumOff val="15000"/>
                  </a:prstClr>
                </a:solidFill>
                <a:latin typeface="Verdana" pitchFamily="34" charset="0"/>
              </a:rPr>
              <a:t> Dewell, DVM, MS  </a:t>
            </a:r>
          </a:p>
          <a:p>
            <a:pPr>
              <a:lnSpc>
                <a:spcPct val="170000"/>
              </a:lnSpc>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endParaRPr>
          </a:p>
        </p:txBody>
      </p:sp>
    </p:spTree>
    <p:extLst>
      <p:ext uri="{BB962C8B-B14F-4D97-AF65-F5344CB8AC3E}">
        <p14:creationId xmlns:p14="http://schemas.microsoft.com/office/powerpoint/2010/main" val="19576701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t>
            </a:r>
            <a:br>
              <a:rPr lang="en-US" dirty="0" smtClean="0"/>
            </a:br>
            <a:r>
              <a:rPr lang="en-US" dirty="0" smtClean="0"/>
              <a:t>Waste Materials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Tree>
    <p:extLst>
      <p:ext uri="{BB962C8B-B14F-4D97-AF65-F5344CB8AC3E}">
        <p14:creationId xmlns:p14="http://schemas.microsoft.com/office/powerpoint/2010/main" val="1744275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Animal by-products</a:t>
            </a:r>
          </a:p>
          <a:p>
            <a:pPr lvl="1"/>
            <a:r>
              <a:rPr lang="en-US" dirty="0" smtClean="0"/>
              <a:t>Milk, wool, etc.</a:t>
            </a:r>
          </a:p>
          <a:p>
            <a:r>
              <a:rPr lang="en-US" dirty="0" smtClean="0"/>
              <a:t>Bedding, manure, hatchery waste</a:t>
            </a:r>
          </a:p>
          <a:p>
            <a:r>
              <a:rPr lang="en-US" dirty="0" smtClean="0"/>
              <a:t>Feed</a:t>
            </a:r>
          </a:p>
          <a:p>
            <a:pPr lvl="1"/>
            <a:r>
              <a:rPr lang="en-US" dirty="0" smtClean="0"/>
              <a:t>Hay, grain, silage</a:t>
            </a:r>
          </a:p>
          <a:p>
            <a:r>
              <a:rPr lang="en-US" dirty="0" smtClean="0"/>
              <a:t>Equipment, supplies, and materials</a:t>
            </a:r>
          </a:p>
          <a:p>
            <a:r>
              <a:rPr lang="en-US" dirty="0" smtClean="0"/>
              <a:t>Debris</a:t>
            </a:r>
          </a:p>
          <a:p>
            <a:pPr lvl="1"/>
            <a:r>
              <a:rPr lang="en-US" dirty="0" smtClean="0"/>
              <a:t>Buildings and structures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Waste Examples  </a:t>
            </a:r>
            <a:endParaRPr lang="en-US" dirty="0"/>
          </a:p>
        </p:txBody>
      </p:sp>
    </p:spTree>
    <p:extLst>
      <p:ext uri="{BB962C8B-B14F-4D97-AF65-F5344CB8AC3E}">
        <p14:creationId xmlns:p14="http://schemas.microsoft.com/office/powerpoint/2010/main" val="26147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Waste classification, transportation, and disposal </a:t>
            </a:r>
          </a:p>
          <a:p>
            <a:pPr lvl="1"/>
            <a:r>
              <a:rPr lang="en-US" dirty="0" smtClean="0"/>
              <a:t>Must comply with applicable laws</a:t>
            </a:r>
          </a:p>
          <a:p>
            <a:pPr lvl="2"/>
            <a:r>
              <a:rPr lang="en-US" dirty="0" smtClean="0"/>
              <a:t>Federal, state, local jurisdictions </a:t>
            </a:r>
            <a:endParaRPr lang="en-US" dirty="0"/>
          </a:p>
          <a:p>
            <a:pPr lvl="1"/>
            <a:r>
              <a:rPr lang="en-US" dirty="0" smtClean="0"/>
              <a:t>May vary state-to-state</a:t>
            </a:r>
          </a:p>
          <a:p>
            <a:pPr lvl="1"/>
            <a:r>
              <a:rPr lang="en-US" dirty="0" smtClean="0"/>
              <a:t>Be especially aware if waste generated could be transported across state lines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Classification Overview</a:t>
            </a:r>
            <a:endParaRPr lang="en-US" dirty="0"/>
          </a:p>
        </p:txBody>
      </p:sp>
    </p:spTree>
    <p:extLst>
      <p:ext uri="{BB962C8B-B14F-4D97-AF65-F5344CB8AC3E}">
        <p14:creationId xmlns:p14="http://schemas.microsoft.com/office/powerpoint/2010/main" val="2916282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non-nuclear waste                         designated as “solid”</a:t>
            </a:r>
          </a:p>
          <a:p>
            <a:pPr lvl="1"/>
            <a:r>
              <a:rPr lang="en-US" dirty="0" smtClean="0"/>
              <a:t>Hazardous (solid) waste</a:t>
            </a:r>
          </a:p>
          <a:p>
            <a:pPr lvl="1"/>
            <a:r>
              <a:rPr lang="en-US" dirty="0" smtClean="0"/>
              <a:t>Medical and infectious </a:t>
            </a:r>
            <a:br>
              <a:rPr lang="en-US" dirty="0" smtClean="0"/>
            </a:br>
            <a:r>
              <a:rPr lang="en-US" dirty="0" smtClean="0"/>
              <a:t>(solid) waste</a:t>
            </a:r>
          </a:p>
          <a:p>
            <a:r>
              <a:rPr lang="en-US" dirty="0" smtClean="0"/>
              <a:t>Utilize professionals                                        to help classify waste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Classification Overview </a:t>
            </a:r>
            <a:endParaRPr lang="en-US" dirty="0"/>
          </a:p>
        </p:txBody>
      </p:sp>
      <p:pic>
        <p:nvPicPr>
          <p:cNvPr id="7" name="Picture 2" descr="H:\CFSPH\NAHEMS\NAHEMS_PPT\08_Disposal\PPT Images\06_2.7_DISP_100707_DisposalOfPPE_CFSPH_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2258312"/>
            <a:ext cx="2819400" cy="28194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518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Subtitle D landfills</a:t>
            </a:r>
          </a:p>
          <a:p>
            <a:pPr lvl="1"/>
            <a:r>
              <a:rPr lang="en-US" dirty="0" smtClean="0"/>
              <a:t>Accept most types of solid waste</a:t>
            </a:r>
          </a:p>
          <a:p>
            <a:pPr lvl="2"/>
            <a:r>
              <a:rPr lang="en-US" dirty="0" smtClean="0"/>
              <a:t>Non-hazardous waste</a:t>
            </a:r>
          </a:p>
          <a:p>
            <a:pPr lvl="2"/>
            <a:r>
              <a:rPr lang="en-US" dirty="0" smtClean="0"/>
              <a:t>Some medical waste</a:t>
            </a:r>
          </a:p>
          <a:p>
            <a:pPr lvl="1"/>
            <a:r>
              <a:rPr lang="en-US" dirty="0" smtClean="0"/>
              <a:t>Usually privately owned and operated</a:t>
            </a:r>
          </a:p>
          <a:p>
            <a:pPr lvl="1"/>
            <a:r>
              <a:rPr lang="en-US" dirty="0" smtClean="0"/>
              <a:t>Under no obligation to accept wastes</a:t>
            </a:r>
          </a:p>
          <a:p>
            <a:pPr lvl="2"/>
            <a:r>
              <a:rPr lang="en-US" dirty="0" smtClean="0"/>
              <a:t>Carcass disposal could be restricted</a:t>
            </a:r>
          </a:p>
          <a:p>
            <a:r>
              <a:rPr lang="en-US" dirty="0" smtClean="0"/>
              <a:t>Pre-event agreements important</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Solid Waste </a:t>
            </a:r>
            <a:endParaRPr lang="en-US" dirty="0"/>
          </a:p>
        </p:txBody>
      </p:sp>
    </p:spTree>
    <p:extLst>
      <p:ext uri="{BB962C8B-B14F-4D97-AF65-F5344CB8AC3E}">
        <p14:creationId xmlns:p14="http://schemas.microsoft.com/office/powerpoint/2010/main" val="3158916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EPA definition</a:t>
            </a:r>
          </a:p>
          <a:p>
            <a:pPr lvl="1"/>
            <a:r>
              <a:rPr lang="en-US" dirty="0" smtClean="0"/>
              <a:t>“Waste that is dangerous or potentially harmful to our health or environment”</a:t>
            </a:r>
          </a:p>
          <a:p>
            <a:pPr lvl="1"/>
            <a:r>
              <a:rPr lang="en-US" dirty="0" smtClean="0"/>
              <a:t>Includes liquids, solids, gases, sludges</a:t>
            </a:r>
            <a:endParaRPr lang="en-US" dirty="0"/>
          </a:p>
          <a:p>
            <a:pPr lvl="2"/>
            <a:r>
              <a:rPr lang="en-US" dirty="0" smtClean="0"/>
              <a:t>Disinfectants used in an animal                         health emergency may be considered hazardous waste </a:t>
            </a:r>
          </a:p>
          <a:p>
            <a:r>
              <a:rPr lang="en-US" dirty="0" smtClean="0"/>
              <a:t>Requires special shipping to a permanent treatment-storage facility</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Hazardous (Solid) Waste </a:t>
            </a:r>
            <a:endParaRPr lang="en-US" dirty="0"/>
          </a:p>
        </p:txBody>
      </p:sp>
    </p:spTree>
    <p:extLst>
      <p:ext uri="{BB962C8B-B14F-4D97-AF65-F5344CB8AC3E}">
        <p14:creationId xmlns:p14="http://schemas.microsoft.com/office/powerpoint/2010/main" val="328196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“Any solid waste generated in the diagnosis, treatment or immunization of human beings or animals…”</a:t>
            </a:r>
          </a:p>
          <a:p>
            <a:r>
              <a:rPr lang="en-US" dirty="0" smtClean="0"/>
              <a:t>Regulated by:</a:t>
            </a:r>
          </a:p>
          <a:p>
            <a:pPr lvl="1"/>
            <a:r>
              <a:rPr lang="en-US" dirty="0" smtClean="0"/>
              <a:t>DOT</a:t>
            </a:r>
          </a:p>
          <a:p>
            <a:pPr lvl="1"/>
            <a:r>
              <a:rPr lang="en-US" dirty="0" smtClean="0"/>
              <a:t>OSHA</a:t>
            </a:r>
          </a:p>
          <a:p>
            <a:pPr lvl="1"/>
            <a:r>
              <a:rPr lang="en-US" dirty="0" smtClean="0"/>
              <a:t>FDA</a:t>
            </a:r>
          </a:p>
          <a:p>
            <a:r>
              <a:rPr lang="en-US" dirty="0" smtClean="0"/>
              <a:t>EPA does not directly                      regulate medical waste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Medical (Solid) Waste</a:t>
            </a:r>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200" y="3124200"/>
            <a:ext cx="2902802"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2292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Regulated medical waste (RMW)</a:t>
            </a:r>
          </a:p>
          <a:p>
            <a:pPr lvl="1"/>
            <a:r>
              <a:rPr lang="en-US" dirty="0" smtClean="0"/>
              <a:t>Also known as biohazardous waste                or infectious medial waste</a:t>
            </a:r>
          </a:p>
          <a:p>
            <a:pPr lvl="1"/>
            <a:r>
              <a:rPr lang="en-US" dirty="0" smtClean="0"/>
              <a:t>May be contaminated by blood, body fluids, or other potentially infectious materials</a:t>
            </a:r>
          </a:p>
          <a:p>
            <a:pPr lvl="1"/>
            <a:r>
              <a:rPr lang="en-US" dirty="0" smtClean="0"/>
              <a:t>Must usually be rendered noninfectious before disposal</a:t>
            </a:r>
          </a:p>
          <a:p>
            <a:pPr lvl="1"/>
            <a:r>
              <a:rPr lang="en-US" dirty="0" smtClean="0"/>
              <a:t>Typically governed by State law </a:t>
            </a:r>
          </a:p>
          <a:p>
            <a:pPr lvl="1"/>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Infectious </a:t>
            </a:r>
            <a:r>
              <a:rPr lang="en-US" dirty="0"/>
              <a:t>(Solid) Waste</a:t>
            </a:r>
          </a:p>
        </p:txBody>
      </p:sp>
    </p:spTree>
    <p:extLst>
      <p:ext uri="{BB962C8B-B14F-4D97-AF65-F5344CB8AC3E}">
        <p14:creationId xmlns:p14="http://schemas.microsoft.com/office/powerpoint/2010/main" val="3944717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1531</TotalTime>
  <Words>2190</Words>
  <Application>Microsoft Office PowerPoint</Application>
  <PresentationFormat>On-screen Show (4:3)</PresentationFormat>
  <Paragraphs>166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FAD PReP PPT Template 2011-10</vt:lpstr>
      <vt:lpstr>Disposal</vt:lpstr>
      <vt:lpstr>Classification of  Waste Materials </vt:lpstr>
      <vt:lpstr>Waste Examples  </vt:lpstr>
      <vt:lpstr>Classification Overview</vt:lpstr>
      <vt:lpstr>Classification Overview </vt:lpstr>
      <vt:lpstr>Solid Waste </vt:lpstr>
      <vt:lpstr>Hazardous (Solid) Waste </vt:lpstr>
      <vt:lpstr>Medical (Solid) Waste</vt:lpstr>
      <vt:lpstr>Infectious (Solid) Waste</vt:lpstr>
      <vt:lpstr>Selecting Disposal Methods for Waste </vt:lpstr>
      <vt:lpstr>Waste Disposal Examples </vt:lpstr>
      <vt:lpstr>Pathogen Type/Strain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Pre-Deployment Safety</dc:title>
  <dc:creator>dmbailey@iastate.edu;kleedom@mail.iastate.edu</dc:creator>
  <cp:keywords>FAD PReP/NAHEMS</cp:keywords>
  <cp:lastModifiedBy>Lang, Melissa</cp:lastModifiedBy>
  <cp:revision>83</cp:revision>
  <cp:lastPrinted>2011-10-03T19:27:16Z</cp:lastPrinted>
  <dcterms:created xsi:type="dcterms:W3CDTF">2011-07-25T22:08:27Z</dcterms:created>
  <dcterms:modified xsi:type="dcterms:W3CDTF">2013-12-06T19:07:32Z</dcterms:modified>
  <cp:category>FAD PReP/NAHEMS</cp:category>
</cp:coreProperties>
</file>