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1"/>
  </p:sldMasterIdLst>
  <p:notesMasterIdLst>
    <p:notesMasterId r:id="rId19"/>
  </p:notesMasterIdLst>
  <p:handoutMasterIdLst>
    <p:handoutMasterId r:id="rId20"/>
  </p:handoutMasterIdLst>
  <p:sldIdLst>
    <p:sldId id="348" r:id="rId2"/>
    <p:sldId id="359" r:id="rId3"/>
    <p:sldId id="380" r:id="rId4"/>
    <p:sldId id="381" r:id="rId5"/>
    <p:sldId id="382" r:id="rId6"/>
    <p:sldId id="387" r:id="rId7"/>
    <p:sldId id="388" r:id="rId8"/>
    <p:sldId id="389" r:id="rId9"/>
    <p:sldId id="390" r:id="rId10"/>
    <p:sldId id="368" r:id="rId11"/>
    <p:sldId id="369" r:id="rId12"/>
    <p:sldId id="370" r:id="rId13"/>
    <p:sldId id="371" r:id="rId14"/>
    <p:sldId id="372" r:id="rId15"/>
    <p:sldId id="384" r:id="rId16"/>
    <p:sldId id="385" r:id="rId17"/>
    <p:sldId id="386"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edom Larson, Kerry R [CFSPH]" initials="LLK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181" autoAdjust="0"/>
    <p:restoredTop sz="63915" autoAdjust="0"/>
  </p:normalViewPr>
  <p:slideViewPr>
    <p:cSldViewPr>
      <p:cViewPr>
        <p:scale>
          <a:sx n="61" d="100"/>
          <a:sy n="61" d="100"/>
        </p:scale>
        <p:origin x="-113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43560" y="22098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a:t>
            </a:r>
          </a:p>
          <a:p>
            <a:r>
              <a:rPr lang="en-US" dirty="0" smtClean="0"/>
              <a:t>Pre-Deployment Preparation	</a:t>
            </a:r>
            <a:endParaRPr lang="en-US" dirty="0"/>
          </a:p>
        </p:txBody>
      </p:sp>
      <p:sp>
        <p:nvSpPr>
          <p:cNvPr id="3" name="Date Placeholder 2"/>
          <p:cNvSpPr>
            <a:spLocks noGrp="1"/>
          </p:cNvSpPr>
          <p:nvPr>
            <p:ph type="dt" sz="quarter" idx="1"/>
          </p:nvPr>
        </p:nvSpPr>
        <p:spPr>
          <a:xfrm>
            <a:off x="3429000" y="22098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Footer Placeholder 3"/>
          <p:cNvSpPr>
            <a:spLocks noGrp="1"/>
          </p:cNvSpPr>
          <p:nvPr>
            <p:ph type="ftr" sz="quarter" idx="2"/>
          </p:nvPr>
        </p:nvSpPr>
        <p:spPr>
          <a:xfrm>
            <a:off x="619760" y="8610600"/>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5" name="Slide Number Placeholder 4"/>
          <p:cNvSpPr>
            <a:spLocks noGrp="1"/>
          </p:cNvSpPr>
          <p:nvPr>
            <p:ph type="sldNum" sz="quarter" idx="3"/>
          </p:nvPr>
        </p:nvSpPr>
        <p:spPr>
          <a:xfrm>
            <a:off x="3429000" y="8610600"/>
            <a:ext cx="3037840" cy="464820"/>
          </a:xfrm>
          <a:prstGeom prst="rect">
            <a:avLst/>
          </a:prstGeom>
        </p:spPr>
        <p:txBody>
          <a:bodyPr vert="horz" lIns="93609" tIns="46807" rIns="93609" bIns="46807" rtlCol="0" anchor="b"/>
          <a:lstStyle>
            <a:lvl1pPr algn="r">
              <a:defRPr sz="1200"/>
            </a:lvl1pPr>
          </a:lstStyle>
          <a:p>
            <a:fld id="{E07605D2-E446-489E-95A7-F68F90F1CDD1}" type="slidenum">
              <a:rPr lang="en-US" smtClean="0"/>
              <a:t>‹#›</a:t>
            </a:fld>
            <a:endParaRPr lang="en-US"/>
          </a:p>
        </p:txBody>
      </p:sp>
    </p:spTree>
    <p:extLst>
      <p:ext uri="{BB962C8B-B14F-4D97-AF65-F5344CB8AC3E}">
        <p14:creationId xmlns:p14="http://schemas.microsoft.com/office/powerpoint/2010/main" val="1742107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a:t>
            </a:r>
            <a:r>
              <a:rPr lang="en-US" dirty="0" err="1" smtClean="0"/>
              <a:t>PreDeployment</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609" tIns="46807" rIns="93609" bIns="468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609" tIns="46807" rIns="93609" bIns="46807" rtlCol="0" anchor="b"/>
          <a:lstStyle>
            <a:lvl1pPr algn="r">
              <a:defRPr sz="1200"/>
            </a:lvl1pPr>
          </a:lstStyle>
          <a:p>
            <a:fld id="{C0857787-FD1F-49E7-98C8-0609525CD3A6}" type="slidenum">
              <a:rPr lang="en-US" smtClean="0"/>
              <a:t>‹#›</a:t>
            </a:fld>
            <a:endParaRPr lang="en-US"/>
          </a:p>
        </p:txBody>
      </p:sp>
    </p:spTree>
    <p:extLst>
      <p:ext uri="{BB962C8B-B14F-4D97-AF65-F5344CB8AC3E}">
        <p14:creationId xmlns:p14="http://schemas.microsoft.com/office/powerpoint/2010/main" val="421676654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latin typeface="+mn-lt"/>
                <a:ea typeface="ＭＳ Ｐゴシック" charset="-128"/>
                <a:cs typeface="ＭＳ Ｐゴシック" charset="-128"/>
              </a:rPr>
              <a:t>Effective disposal of animal carcasses and associated materials is a critical component of a successful response during an animal health emergency, such as a major disease outbreak or a foreign animal disease (FAD). During an animal health emergency, disposal measures are implemented to prevent the introduction of or mitigate the spread of the pathogen through the elimination of infected, or potentially infected, animal carcasses and associated materials. Disposal also serves to remove potentially contaminated feed or food products from the animal feed and human food supply, protect the nation’s agricultural and national economy, and also - if the disease is zoonotic, safeguard public health. This presentation describes selection criteria for disposal methods. [</a:t>
            </a:r>
            <a:r>
              <a:rPr lang="en-US" dirty="0" smtClean="0">
                <a:latin typeface="+mn-lt"/>
                <a:ea typeface="ＭＳ Ｐゴシック" charset="-128"/>
                <a:cs typeface="ＭＳ Ｐゴシック" charset="-128"/>
              </a:rPr>
              <a:t>This information was derived from the Foreign Animal Disease Preparedness and Response (FAD PReP)/National Animal Health Emergency Management System (NAHEMS) Guidelines: Disposal (2012)].</a:t>
            </a:r>
            <a:endParaRPr lang="en-US" dirty="0" smtClean="0">
              <a:solidFill>
                <a:srgbClr val="000000"/>
              </a:solidFill>
              <a:latin typeface="+mn-lt"/>
              <a:ea typeface="ＭＳ Ｐゴシック" charset="-128"/>
              <a:cs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selection of optimal disposal sites in an animal health incident involves a variety of factors and concerns. Disposal plans must be site-specific and account for many variables including pathogen and species type, environment, and public health perception. This section summarizes some primary considerations in site selection, including decision making, on-site disposal, and additional disposal strategies such as off-site disposal and temporary storage.</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10</a:t>
            </a:fld>
            <a:endParaRPr lang="en-US"/>
          </a:p>
        </p:txBody>
      </p:sp>
    </p:spTree>
    <p:extLst>
      <p:ext uri="{BB962C8B-B14F-4D97-AF65-F5344CB8AC3E}">
        <p14:creationId xmlns:p14="http://schemas.microsoft.com/office/powerpoint/2010/main" val="2077696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Consult with local, county, state, and federal environmental officials to obtain specific information for the region or community in order to minimize any negative environmental effects associated with the disposal of contaminated material. To gain information regarding geophysical considerations regarding soil type/condition and water table level, consult the USDA Natural Resources Conservation Service. All applicable public health or environmental protection laws, including fire codes and other regulations should be determined and followed. Regional climatic trends should also be considered (for example, the general direction of prevailing winds) and seasonal considerations (precipitation, thermal factors) when considering various on-site methods of disposal. </a:t>
            </a:r>
            <a:r>
              <a:rPr lang="en-US" sz="1200" b="0" i="1" u="none" strike="noStrike" kern="1200" baseline="0" dirty="0" smtClean="0">
                <a:solidFill>
                  <a:schemeClr val="tx1"/>
                </a:solidFill>
                <a:latin typeface="+mn-lt"/>
                <a:ea typeface="+mn-ea"/>
                <a:cs typeface="+mn-cs"/>
              </a:rPr>
              <a:t>[This photo illustrates the importance of consultation with local, county, state, and federal environmental officials to select an optimal disposal method and site. Photo source: Alex Ramirez, Iowa State University]</a:t>
            </a:r>
            <a:endParaRPr lang="en-US" i="1"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11</a:t>
            </a:fld>
            <a:endParaRPr lang="en-US"/>
          </a:p>
        </p:txBody>
      </p:sp>
    </p:spTree>
    <p:extLst>
      <p:ext uri="{BB962C8B-B14F-4D97-AF65-F5344CB8AC3E}">
        <p14:creationId xmlns:p14="http://schemas.microsoft.com/office/powerpoint/2010/main" val="3401028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assigned Safety Officer should be consulted to provide guidance in disposal site and method selection. Careful site selection, method selection, and proper safety protocols must be followed to avoid injury. Site-specific hazards such as slippery footing, falls into trenches, burns, injuries related to heavy machinery, and contact with electric lines need to be avoided. All personnel should be properly trained and knowledgeable of the planned strategies. A Safety Officer should be available at all times for further guidance and direction. The U.S. Occupational Safety and Health Administration (OSHA) has outlined requirements and recommendations for those working in hazardous waste operations involving pathogens </a:t>
            </a:r>
            <a:r>
              <a:rPr lang="fr-FR" sz="1200" b="0" i="0" u="none" strike="noStrike" kern="1200" baseline="0" dirty="0" smtClean="0">
                <a:solidFill>
                  <a:schemeClr val="tx1"/>
                </a:solidFill>
                <a:latin typeface="+mn-lt"/>
                <a:ea typeface="+mn-ea"/>
                <a:cs typeface="+mn-cs"/>
              </a:rPr>
              <a:t>(CFR, Part 21, </a:t>
            </a:r>
            <a:r>
              <a:rPr lang="fr-FR" sz="1200" b="0" i="0" u="none" strike="noStrike" kern="1200" baseline="0" dirty="0" err="1" smtClean="0">
                <a:solidFill>
                  <a:schemeClr val="tx1"/>
                </a:solidFill>
                <a:latin typeface="+mn-lt"/>
                <a:ea typeface="+mn-ea"/>
                <a:cs typeface="+mn-cs"/>
              </a:rPr>
              <a:t>Chapter</a:t>
            </a:r>
            <a:r>
              <a:rPr lang="fr-FR" sz="1200" b="0" i="0" u="none" strike="noStrike" kern="1200" baseline="0" dirty="0" smtClean="0">
                <a:solidFill>
                  <a:schemeClr val="tx1"/>
                </a:solidFill>
                <a:latin typeface="+mn-lt"/>
                <a:ea typeface="+mn-ea"/>
                <a:cs typeface="+mn-cs"/>
              </a:rPr>
              <a:t> 1910, </a:t>
            </a:r>
            <a:r>
              <a:rPr lang="fr-FR" sz="1200" b="0" i="1" u="none" strike="noStrike" kern="1200" baseline="0" dirty="0" smtClean="0">
                <a:solidFill>
                  <a:schemeClr val="tx1"/>
                </a:solidFill>
                <a:latin typeface="+mn-lt"/>
                <a:ea typeface="+mn-ea"/>
                <a:cs typeface="+mn-cs"/>
              </a:rPr>
              <a:t>http://www.osha.gov/SLTC/hazardouswaste/index.html</a:t>
            </a:r>
            <a:r>
              <a:rPr lang="fr-FR" sz="1200" b="0" i="0" u="none" strike="noStrike" kern="1200" baseline="0" dirty="0" smtClean="0">
                <a:solidFill>
                  <a:schemeClr val="tx1"/>
                </a:solidFill>
                <a:latin typeface="+mn-lt"/>
                <a:ea typeface="+mn-ea"/>
                <a:cs typeface="+mn-cs"/>
              </a:rPr>
              <a:t>).</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12</a:t>
            </a:fld>
            <a:endParaRPr lang="en-US"/>
          </a:p>
        </p:txBody>
      </p:sp>
    </p:spTree>
    <p:extLst>
      <p:ext uri="{BB962C8B-B14F-4D97-AF65-F5344CB8AC3E}">
        <p14:creationId xmlns:p14="http://schemas.microsoft.com/office/powerpoint/2010/main" val="643055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overall biomass of the animal carcasses to be disposed of must figure heavily into disposal method considerations. Personnel required to carry out disposal activities as well as necessary equipment to handle carcasses will vary by animal type, species and number of animals. In addition, potentially contaminated animal by-products, feed and manure should also be considered when planning. For example, disposal activities related to dairy cattle will also need to include plans for disposal of milk. </a:t>
            </a:r>
            <a:r>
              <a:rPr lang="en-US" i="1" dirty="0" smtClean="0">
                <a:latin typeface="+mn-lt"/>
                <a:ea typeface="ＭＳ Ｐゴシック" charset="-128"/>
                <a:cs typeface="ＭＳ Ｐゴシック" charset="-128"/>
              </a:rPr>
              <a:t>[This</a:t>
            </a:r>
            <a:r>
              <a:rPr lang="en-US" i="1" baseline="0" dirty="0" smtClean="0">
                <a:latin typeface="+mn-lt"/>
                <a:ea typeface="ＭＳ Ｐゴシック" charset="-128"/>
                <a:cs typeface="ＭＳ Ｐゴシック" charset="-128"/>
              </a:rPr>
              <a:t> is a photo of dairy cows. A plan to dispose of dairy animal carcasses also needs to consider the disposal of contaminated milk, feed and manure. </a:t>
            </a:r>
            <a:r>
              <a:rPr lang="en-US" i="1" dirty="0" smtClean="0">
                <a:latin typeface="+mn-lt"/>
                <a:ea typeface="ＭＳ Ｐゴシック" charset="-128"/>
                <a:cs typeface="ＭＳ Ｐゴシック" charset="-128"/>
              </a:rPr>
              <a:t>Photo source: Danelle Bickett-Weddle, Iowa State University]</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13</a:t>
            </a:fld>
            <a:endParaRPr lang="en-US"/>
          </a:p>
        </p:txBody>
      </p:sp>
    </p:spTree>
    <p:extLst>
      <p:ext uri="{BB962C8B-B14F-4D97-AF65-F5344CB8AC3E}">
        <p14:creationId xmlns:p14="http://schemas.microsoft.com/office/powerpoint/2010/main" val="2693837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During an animal health emergency that involves depopulation, members of the Disposal Group strive to properly dispose of contaminated or potentially contaminated animal carcasses and related materials within 24 hours of depopulation. However, in a major animal health emergency temporary storage may be necessary. The EPA has published regulations regarding storage and collection of solid waste, which can be applied to animal mortalities, which are essentially food waste. One option for temporary storage involves refrigeration in a closed building. Another involves grinding and preserving carcasses. In some cases, carcasses may be stored on trucks to await transportation for disposal. Trench silos or pits may also be used to temporarily store carcasses but care must be taken to prevent environmental contamination.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14</a:t>
            </a:fld>
            <a:endParaRPr lang="en-US"/>
          </a:p>
        </p:txBody>
      </p:sp>
    </p:spTree>
    <p:extLst>
      <p:ext uri="{BB962C8B-B14F-4D97-AF65-F5344CB8AC3E}">
        <p14:creationId xmlns:p14="http://schemas.microsoft.com/office/powerpoint/2010/main" val="3835403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 website (http://www.aphis.usda.gov/animal_health/emergency_management/) and the NAHERC Training Site (http://naherc.sws.iastate.edu/).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15</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those who made a significant contribution to the content of the FAD </a:t>
            </a:r>
            <a:r>
              <a:rPr lang="en-US" dirty="0" err="1" smtClean="0">
                <a:ea typeface="ＭＳ Ｐゴシック" charset="-128"/>
                <a:cs typeface="ＭＳ Ｐゴシック" charset="-128"/>
              </a:rPr>
              <a:t>PReP</a:t>
            </a:r>
            <a:r>
              <a:rPr lang="en-US" dirty="0" smtClean="0">
                <a:ea typeface="ＭＳ Ｐゴシック" charset="-128"/>
                <a:cs typeface="ＭＳ Ｐゴシック" charset="-128"/>
              </a:rPr>
              <a:t>/NAHEMS Guidelines: Disposal document. Please see the Guidelines document for others who also provided additional assistance with content development.</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16</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17</a:t>
            </a:fld>
            <a:endParaRPr lang="en-US" dirty="0">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dirty="0" smtClean="0">
                <a:solidFill>
                  <a:prstClr val="black"/>
                </a:solidFill>
              </a:rPr>
              <a:t>MSP, CFSPH - 2010</a:t>
            </a:r>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All disposal options present some potentially negative environmental effects and must be accounted for in planning. Biosecurity risks are also present to varying degrees in each of the presented disposal methods. </a:t>
            </a:r>
            <a:r>
              <a:rPr lang="en-US" sz="1200" kern="1200" dirty="0" smtClean="0">
                <a:solidFill>
                  <a:schemeClr val="tx1"/>
                </a:solidFill>
                <a:effectLst/>
                <a:latin typeface="+mn-lt"/>
                <a:ea typeface="+mn-ea"/>
                <a:cs typeface="+mn-cs"/>
              </a:rPr>
              <a:t>Transportation of contaminated disposal materials off-site for processing (e.g., burial, composting, rendering) will present biosecurity challenges to contain the contaminated material, as well as to clean and disinfect the transportation vehicles</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2</a:t>
            </a:fld>
            <a:endParaRPr lang="en-US"/>
          </a:p>
        </p:txBody>
      </p:sp>
    </p:spTree>
    <p:extLst>
      <p:ext uri="{BB962C8B-B14F-4D97-AF65-F5344CB8AC3E}">
        <p14:creationId xmlns:p14="http://schemas.microsoft.com/office/powerpoint/2010/main" val="44141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outdoor composting is conducted at a proper site on well-compacted soil with appropriate cover, the risk of environmental contamination is low. However,</a:t>
            </a:r>
            <a:r>
              <a:rPr lang="en-US" sz="1200" kern="1200" baseline="0" dirty="0" smtClean="0">
                <a:solidFill>
                  <a:schemeClr val="tx1"/>
                </a:solidFill>
                <a:effectLst/>
                <a:latin typeface="+mn-lt"/>
                <a:ea typeface="+mn-ea"/>
                <a:cs typeface="+mn-cs"/>
              </a:rPr>
              <a:t> n</a:t>
            </a:r>
            <a:r>
              <a:rPr lang="en-US" sz="1200" kern="1200" dirty="0" smtClean="0">
                <a:solidFill>
                  <a:schemeClr val="tx1"/>
                </a:solidFill>
                <a:effectLst/>
                <a:latin typeface="+mn-lt"/>
                <a:ea typeface="+mn-ea"/>
                <a:cs typeface="+mn-cs"/>
              </a:rPr>
              <a:t>itrogen (in the form of ammonia or nitrate)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produced by decaying carcasses and could be released. Compared to outdoor composting, indoor composting is protected from weather (such</a:t>
            </a:r>
            <a:r>
              <a:rPr lang="en-US" sz="1200" kern="1200" baseline="0" dirty="0" smtClean="0">
                <a:solidFill>
                  <a:schemeClr val="tx1"/>
                </a:solidFill>
                <a:effectLst/>
                <a:latin typeface="+mn-lt"/>
                <a:ea typeface="+mn-ea"/>
                <a:cs typeface="+mn-cs"/>
              </a:rPr>
              <a:t> as wind or drying) and scavengers. </a:t>
            </a:r>
            <a:r>
              <a:rPr lang="en-US" sz="1200" kern="1200" dirty="0" smtClean="0">
                <a:solidFill>
                  <a:schemeClr val="tx1"/>
                </a:solidFill>
                <a:effectLst/>
                <a:latin typeface="+mn-lt"/>
                <a:ea typeface="+mn-ea"/>
                <a:cs typeface="+mn-cs"/>
              </a:rPr>
              <a:t>On-site composting reduces the biosecurity risks associated with transportation. However, if off-site carbon sources must be obtained, biosecurity plans must be in place for transportation vehicles bringing the co-compost. Composted materials, once the process is believed to be complete, should be tested prior to transportation to assure disease causing pathogens are not present. </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3</a:t>
            </a:fld>
            <a:endParaRPr lang="en-US"/>
          </a:p>
        </p:txBody>
      </p:sp>
    </p:spTree>
    <p:extLst>
      <p:ext uri="{BB962C8B-B14F-4D97-AF65-F5344CB8AC3E}">
        <p14:creationId xmlns:p14="http://schemas.microsoft.com/office/powerpoint/2010/main" val="169510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rendering process is closely regulated to keep the process environmentally safe, but biosecurity during transportation to the rendering facility, and handling once at the facility can be problematic. Transportation and handling of infected carcasses and other waste material increase the risk of spreading disease. This risk may be exacerbated if the number of carcasses exceeds facility capacity and some of the carcasses must be stored. Once the carcasses have been rendered, however, the end product is generally considered </a:t>
            </a:r>
            <a:r>
              <a:rPr lang="en-US" sz="1200" kern="1200" dirty="0" err="1" smtClean="0">
                <a:solidFill>
                  <a:schemeClr val="tx1"/>
                </a:solidFill>
                <a:effectLst/>
                <a:latin typeface="+mn-lt"/>
                <a:ea typeface="+mn-ea"/>
                <a:cs typeface="+mn-cs"/>
              </a:rPr>
              <a:t>biosecure</a:t>
            </a:r>
            <a:r>
              <a:rPr lang="en-US" sz="1200" kern="1200" dirty="0" smtClean="0">
                <a:solidFill>
                  <a:schemeClr val="tx1"/>
                </a:solidFill>
                <a:effectLst/>
                <a:latin typeface="+mn-lt"/>
                <a:ea typeface="+mn-ea"/>
                <a:cs typeface="+mn-cs"/>
              </a:rPr>
              <a:t>. If rendering is chosen as a carcass disposal option, selection of a facility with optimal biosecurity protocols is critical.</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Carcasses that are contaminated with endotoxins, chemical residues, or are infected with pathogens that are not eliminated by rendering cannot be rendered into feed ingredients, but are sometimes safe for landfills.</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4</a:t>
            </a:fld>
            <a:endParaRPr lang="en-US"/>
          </a:p>
        </p:txBody>
      </p:sp>
    </p:spTree>
    <p:extLst>
      <p:ext uri="{BB962C8B-B14F-4D97-AF65-F5344CB8AC3E}">
        <p14:creationId xmlns:p14="http://schemas.microsoft.com/office/powerpoint/2010/main" val="145219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output resulting</a:t>
            </a:r>
            <a:r>
              <a:rPr lang="en-US" sz="1200" kern="1200" baseline="0" dirty="0" smtClean="0">
                <a:solidFill>
                  <a:schemeClr val="tx1"/>
                </a:solidFill>
                <a:effectLst/>
                <a:latin typeface="+mn-lt"/>
                <a:ea typeface="+mn-ea"/>
                <a:cs typeface="+mn-cs"/>
              </a:rPr>
              <a:t> from disposal</a:t>
            </a:r>
            <a:r>
              <a:rPr lang="en-US" sz="1200" kern="1200" dirty="0" smtClean="0">
                <a:solidFill>
                  <a:schemeClr val="tx1"/>
                </a:solidFill>
                <a:effectLst/>
                <a:latin typeface="+mn-lt"/>
                <a:ea typeface="+mn-ea"/>
                <a:cs typeface="+mn-cs"/>
              </a:rPr>
              <a:t> in a permitted landfill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generally similar to that resulting from typical operations: leachate and landfill gas. Because these are normal byproducts of a landfill, systems are already in place to collect and treat these outputs. Depending on the pathogen, no additional systems may be necessary.</a:t>
            </a:r>
            <a:r>
              <a:rPr lang="en-US" sz="1200" kern="1200" baseline="0" dirty="0" smtClean="0">
                <a:solidFill>
                  <a:schemeClr val="tx1"/>
                </a:solidFill>
                <a:effectLst/>
                <a:latin typeface="+mn-lt"/>
                <a:ea typeface="+mn-ea"/>
                <a:cs typeface="+mn-cs"/>
              </a:rPr>
              <a:t> However, the disposal of large carcass numbers </a:t>
            </a:r>
            <a:r>
              <a:rPr lang="en-US" sz="1200" kern="1200" dirty="0" smtClean="0">
                <a:solidFill>
                  <a:schemeClr val="tx1"/>
                </a:solidFill>
                <a:effectLst/>
                <a:latin typeface="+mn-lt"/>
                <a:ea typeface="+mn-ea"/>
                <a:cs typeface="+mn-cs"/>
              </a:rPr>
              <a:t>may warrant adjustments to the collection and/or treatment systems.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Like all off-site disposal methods, transportation of carcasses to landfills presents additional biosecurity challenges and plans must be in place to prevent pathogen</a:t>
            </a:r>
            <a:r>
              <a:rPr lang="en-US" sz="1200" kern="1200" baseline="0" dirty="0" smtClean="0">
                <a:solidFill>
                  <a:schemeClr val="tx1"/>
                </a:solidFill>
                <a:effectLst/>
                <a:latin typeface="+mn-lt"/>
                <a:ea typeface="+mn-ea"/>
                <a:cs typeface="+mn-cs"/>
              </a:rPr>
              <a:t> spread</a:t>
            </a:r>
            <a:r>
              <a:rPr lang="en-US" sz="1200" kern="1200" dirty="0" smtClean="0">
                <a:solidFill>
                  <a:schemeClr val="tx1"/>
                </a:solidFill>
                <a:effectLst/>
                <a:latin typeface="+mn-lt"/>
                <a:ea typeface="+mn-ea"/>
                <a:cs typeface="+mn-cs"/>
              </a:rPr>
              <a:t>. Workers who handle infectious carcasses should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take proper precautions and should be equipped with appropriate PPE in accordance with site-specific plans. </a:t>
            </a:r>
            <a:r>
              <a:rPr lang="en-US" i="1" dirty="0" smtClean="0">
                <a:latin typeface="+mn-lt"/>
                <a:ea typeface="ＭＳ Ｐゴシック" charset="-128"/>
                <a:cs typeface="ＭＳ Ｐゴシック" charset="-128"/>
              </a:rPr>
              <a:t>[This photo shows the disposal of waste material at a landfill. Photo source: David Meeker, National Renderers Association]</a:t>
            </a:r>
            <a:endParaRPr lang="en-US" dirty="0" smtClean="0"/>
          </a:p>
          <a:p>
            <a:endParaRPr lang="en-US" sz="12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5</a:t>
            </a:fld>
            <a:endParaRPr lang="en-US"/>
          </a:p>
        </p:txBody>
      </p:sp>
    </p:spTree>
    <p:extLst>
      <p:ext uri="{BB962C8B-B14F-4D97-AF65-F5344CB8AC3E}">
        <p14:creationId xmlns:p14="http://schemas.microsoft.com/office/powerpoint/2010/main" val="348973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unlined burial as a disposal method has significant environmental challenges. Contamination from leachate, runoff and ash burial can result in negative impacts to both private and public water supplies. Certain geological conditions, such as sandy soil and a high seasonal water table, can increase the risk of contaminants reaching the groundwater. The selection of a burial site must ensure that water sources are protected as well as private property and residences and public spaces such as roads, public lands, community parks, etc. On-site burial limits the movement of carcasses, but the burial process does not inactivate pathogens which poses</a:t>
            </a:r>
            <a:r>
              <a:rPr lang="en-US" baseline="0" dirty="0" smtClean="0"/>
              <a:t> </a:t>
            </a:r>
            <a:r>
              <a:rPr lang="en-US" dirty="0" smtClean="0"/>
              <a:t>a biosecurity issue. Plans must include long term monitoring, management and environmental testing of burial sites,</a:t>
            </a:r>
            <a:r>
              <a:rPr lang="en-US" baseline="0" dirty="0" smtClean="0"/>
              <a:t> and if necessary, environmental remediation.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6</a:t>
            </a:fld>
            <a:endParaRPr lang="en-US"/>
          </a:p>
        </p:txBody>
      </p:sp>
    </p:spTree>
    <p:extLst>
      <p:ext uri="{BB962C8B-B14F-4D97-AF65-F5344CB8AC3E}">
        <p14:creationId xmlns:p14="http://schemas.microsoft.com/office/powerpoint/2010/main" val="3285331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fixed-facility incineration can only dispose of limited amounts of waste material, this method has less negative environmental impact when compared to air-curtain or open-air burning. A fixed-facility incinerator may be equipped with emission control devices that comply with regulations and protect the environment. The resulting ash may be less problematic to manage compared to open–air burning because it is in a discrete closed container rather than distributed over open land. This disposal method would likely require </a:t>
            </a:r>
            <a:r>
              <a:rPr lang="en-US" dirty="0" err="1" smtClean="0"/>
              <a:t>biosecure</a:t>
            </a:r>
            <a:r>
              <a:rPr lang="en-US" dirty="0" smtClean="0"/>
              <a:t> off-site transportation and handling of carcasses,</a:t>
            </a:r>
            <a:r>
              <a:rPr lang="en-US" baseline="0" dirty="0" smtClean="0"/>
              <a:t> and potentially </a:t>
            </a:r>
            <a:r>
              <a:rPr lang="en-US" dirty="0" smtClean="0"/>
              <a:t>temporary storage if capacity is exceeded. During an animal health emergency involving a TSE the use of fixed-facility incineration is very </a:t>
            </a:r>
            <a:r>
              <a:rPr lang="en-US" dirty="0" err="1" smtClean="0"/>
              <a:t>biosecure</a:t>
            </a:r>
            <a:r>
              <a:rPr lang="en-US" dirty="0" smtClean="0"/>
              <a:t> and advantageous because this method is capable of inactivating prions.</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7</a:t>
            </a:fld>
            <a:endParaRPr lang="en-US"/>
          </a:p>
        </p:txBody>
      </p:sp>
    </p:spTree>
    <p:extLst>
      <p:ext uri="{BB962C8B-B14F-4D97-AF65-F5344CB8AC3E}">
        <p14:creationId xmlns:p14="http://schemas.microsoft.com/office/powerpoint/2010/main" val="1665001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Uncontrolled open-air burning has the potential to generate</a:t>
            </a:r>
            <a:r>
              <a:rPr lang="en-US" baseline="0" dirty="0" smtClean="0"/>
              <a:t> significant</a:t>
            </a:r>
            <a:r>
              <a:rPr lang="en-US" dirty="0" smtClean="0"/>
              <a:t> pollutants in the form of smoke and odor, negatively</a:t>
            </a:r>
            <a:r>
              <a:rPr lang="en-US" baseline="0" dirty="0" smtClean="0"/>
              <a:t> impacting air quality. </a:t>
            </a:r>
            <a:r>
              <a:rPr lang="en-US" dirty="0" smtClean="0"/>
              <a:t>Ground water and soil contamination may also result from pollution by hydrocarbons if used as an accelerant. Each ton of carcasses yields 0.3 tons of ash, which also requires proper disposal. Depending on groundwater considerations ash-disposal options range from burial on-site to disposal at landfills. Biosecurity concerns involve pathogens that may not be inactivated and could be dispersed in smoke particles. Open-air</a:t>
            </a:r>
            <a:r>
              <a:rPr lang="en-US" baseline="0" dirty="0" smtClean="0"/>
              <a:t> burning holds </a:t>
            </a:r>
            <a:r>
              <a:rPr lang="en-US" dirty="0" smtClean="0"/>
              <a:t>the possibility of creating a public nuisance, causing unintended fires, and violating regulatory restrictions. </a:t>
            </a:r>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8</a:t>
            </a:fld>
            <a:endParaRPr lang="en-US"/>
          </a:p>
        </p:txBody>
      </p:sp>
    </p:spTree>
    <p:extLst>
      <p:ext uri="{BB962C8B-B14F-4D97-AF65-F5344CB8AC3E}">
        <p14:creationId xmlns:p14="http://schemas.microsoft.com/office/powerpoint/2010/main" val="302490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Air-curtain incineration is one of the most practical and environmentally acceptable emergency incineration options, and is the most rapid of the thermal disposal methods. It is relatively clean-burning if operated correctly (not loaded too fast with carcasses), and can be set up on-site. This incineration method may emit pollutants into the air, but fewer than open-air burning as it traps unburned particles under a curtain of air for further combustion. The use of a refractory box rather than an earthen trench contains the ash and protects the ground at the site. Air-curtain incinerators require fuel to burn, so </a:t>
            </a:r>
            <a:r>
              <a:rPr lang="en-US" dirty="0" err="1" smtClean="0"/>
              <a:t>biosecure</a:t>
            </a:r>
            <a:r>
              <a:rPr lang="en-US" baseline="0" dirty="0" smtClean="0"/>
              <a:t> delivery of </a:t>
            </a:r>
            <a:r>
              <a:rPr lang="en-US" dirty="0" smtClean="0"/>
              <a:t>wood or coal should be part of the plan.</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9</a:t>
            </a:fld>
            <a:endParaRPr lang="en-US"/>
          </a:p>
        </p:txBody>
      </p:sp>
    </p:spTree>
    <p:extLst>
      <p:ext uri="{BB962C8B-B14F-4D97-AF65-F5344CB8AC3E}">
        <p14:creationId xmlns:p14="http://schemas.microsoft.com/office/powerpoint/2010/main" val="4066090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Disposal - Disposal Method Selection Criteria </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Disposal Method Selection Criteria </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Disposal Method Selection Criteria </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Disposal Method Selection Criteria </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Disposal - Disposal Method Selection Criteria </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Disposal - Disposal Method Selection Criteria </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1451864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Disposal - Disposal Method Selection Criteria </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3879452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Disposal - Disposal Method Selection Criteria </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73093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Disposal Method Selection Criteria </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Disposal Method Selection Criteria </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Disposal - Disposal Method Selection Criteria </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Disposal - Disposal Method Selection Criteria </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Disposal - Disposal Method Selection Criteria </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Disposal - Disposal Method Selection Criteria </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Disposal Method Selection Criteria </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Disposal Method Selection Criteria </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Disposal Method Selection Criteria </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650" r:id="rId11"/>
    <p:sldLayoutId id="2147483651" r:id="rId12"/>
    <p:sldLayoutId id="2147483662" r:id="rId13"/>
    <p:sldLayoutId id="2147483716" r:id="rId14"/>
    <p:sldLayoutId id="2147483717" r:id="rId15"/>
    <p:sldLayoutId id="2147483718" r:id="rId16"/>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naherc.sws.iastate.ed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Disposal</a:t>
            </a:r>
          </a:p>
        </p:txBody>
      </p:sp>
      <p:sp>
        <p:nvSpPr>
          <p:cNvPr id="3" name="Subtitle 2"/>
          <p:cNvSpPr>
            <a:spLocks noGrp="1"/>
          </p:cNvSpPr>
          <p:nvPr>
            <p:ph type="subTitle" idx="1"/>
          </p:nvPr>
        </p:nvSpPr>
        <p:spPr>
          <a:xfrm>
            <a:off x="2590800" y="3886200"/>
            <a:ext cx="5867400" cy="990600"/>
          </a:xfrm>
        </p:spPr>
        <p:txBody>
          <a:bodyPr>
            <a:normAutofit fontScale="85000" lnSpcReduction="20000"/>
          </a:bodyPr>
          <a:lstStyle/>
          <a:p>
            <a:r>
              <a:rPr lang="en-US" sz="4000" dirty="0" smtClean="0"/>
              <a:t>Disposal Method Selection Criteria </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i="1" dirty="0" smtClean="0"/>
              <a:t>Adapted from the FAD PReP/NAHEMS </a:t>
            </a:r>
            <a:br>
              <a:rPr lang="en-US" i="1" dirty="0" smtClean="0"/>
            </a:br>
            <a:r>
              <a:rPr lang="en-US" i="1" dirty="0" smtClean="0"/>
              <a:t>Guidelines: Disposal (2012)</a:t>
            </a:r>
            <a:endParaRPr lang="en-US" i="1" dirty="0"/>
          </a:p>
        </p:txBody>
      </p:sp>
    </p:spTree>
    <p:extLst>
      <p:ext uri="{BB962C8B-B14F-4D97-AF65-F5344CB8AC3E}">
        <p14:creationId xmlns:p14="http://schemas.microsoft.com/office/powerpoint/2010/main" val="468366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Site-Specific Disposal Method Selection Criteria</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Disposal - Disposal Method Selection Criteria </a:t>
            </a:r>
            <a:endParaRPr lang="en-US" dirty="0"/>
          </a:p>
        </p:txBody>
      </p:sp>
    </p:spTree>
    <p:extLst>
      <p:ext uri="{BB962C8B-B14F-4D97-AF65-F5344CB8AC3E}">
        <p14:creationId xmlns:p14="http://schemas.microsoft.com/office/powerpoint/2010/main" val="133682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Consult authorities to minimize negative effects</a:t>
            </a:r>
          </a:p>
          <a:p>
            <a:pPr lvl="1"/>
            <a:r>
              <a:rPr lang="en-US" dirty="0" smtClean="0"/>
              <a:t>Environmental </a:t>
            </a:r>
          </a:p>
          <a:p>
            <a:pPr lvl="1"/>
            <a:r>
              <a:rPr lang="en-US" dirty="0" smtClean="0"/>
              <a:t>Pubic health </a:t>
            </a:r>
          </a:p>
          <a:p>
            <a:pPr lvl="1"/>
            <a:r>
              <a:rPr lang="en-US" dirty="0" smtClean="0"/>
              <a:t>Other regulations</a:t>
            </a:r>
          </a:p>
          <a:p>
            <a:r>
              <a:rPr lang="en-US" dirty="0" smtClean="0"/>
              <a:t>Consider local                         geophysical conditions                             and climatic trends</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Regional Limitations </a:t>
            </a:r>
            <a:endParaRPr lang="en-US" dirty="0"/>
          </a:p>
        </p:txBody>
      </p:sp>
      <p:pic>
        <p:nvPicPr>
          <p:cNvPr id="1026" name="Picture 2" descr="H:\CFSPH\NAHEMS\NAHEMS_Print\08_DISP\_Images\24_4.2_DISP_Regional_Limitation\24_4.2_DISP_120423_Regional_Limitation.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14060" y="2307265"/>
            <a:ext cx="2880360" cy="294522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111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Safety Officer provides guidance              in disposal site selection</a:t>
            </a:r>
          </a:p>
          <a:p>
            <a:r>
              <a:rPr lang="en-US" dirty="0" smtClean="0"/>
              <a:t>All personnel should be trained</a:t>
            </a:r>
          </a:p>
          <a:p>
            <a:r>
              <a:rPr lang="en-US" dirty="0" smtClean="0"/>
              <a:t>OSHA recommendations for people working in hazardous waste operations involving pathogens</a:t>
            </a:r>
          </a:p>
          <a:p>
            <a:pPr lvl="1"/>
            <a:r>
              <a:rPr lang="en-US" dirty="0" smtClean="0"/>
              <a:t>CFR, Part 21, Chapter 1910</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Safety Considerations</a:t>
            </a:r>
            <a:endParaRPr lang="en-US" dirty="0"/>
          </a:p>
        </p:txBody>
      </p:sp>
    </p:spTree>
    <p:extLst>
      <p:ext uri="{BB962C8B-B14F-4D97-AF65-F5344CB8AC3E}">
        <p14:creationId xmlns:p14="http://schemas.microsoft.com/office/powerpoint/2010/main" val="1160234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Biomass</a:t>
            </a:r>
          </a:p>
          <a:p>
            <a:r>
              <a:rPr lang="en-US" dirty="0"/>
              <a:t>Personnel needed</a:t>
            </a:r>
          </a:p>
          <a:p>
            <a:r>
              <a:rPr lang="en-US" dirty="0" smtClean="0"/>
              <a:t>Necessary equipment</a:t>
            </a:r>
          </a:p>
          <a:p>
            <a:pPr lvl="1"/>
            <a:r>
              <a:rPr lang="en-US" dirty="0" smtClean="0"/>
              <a:t>Type/species/number</a:t>
            </a:r>
          </a:p>
          <a:p>
            <a:r>
              <a:rPr lang="en-US" dirty="0" smtClean="0"/>
              <a:t>Potential by-products                      also requiring disposal </a:t>
            </a:r>
          </a:p>
          <a:p>
            <a:pPr lvl="1"/>
            <a:r>
              <a:rPr lang="en-US" dirty="0" smtClean="0"/>
              <a:t>E.g., dairy cows and milk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Animals to be Disposed </a:t>
            </a:r>
            <a:endParaRPr lang="en-US" dirty="0"/>
          </a:p>
        </p:txBody>
      </p:sp>
      <p:pic>
        <p:nvPicPr>
          <p:cNvPr id="3074" name="Picture 2" descr="H:\CFSPH\NAHEMS\NAHEMS_Print\07_MDE\_Images\09_MDE_Young Dairy Cows\09_MDE_100809_YoungDairyCows_DBW_ISU.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664" t="10256" b="4089"/>
          <a:stretch/>
        </p:blipFill>
        <p:spPr bwMode="auto">
          <a:xfrm>
            <a:off x="5980170" y="2057400"/>
            <a:ext cx="2676149" cy="281940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346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Carcass disposal ideally occurs  within 24 hours of depopulation </a:t>
            </a:r>
          </a:p>
          <a:p>
            <a:pPr lvl="1"/>
            <a:r>
              <a:rPr lang="en-US" dirty="0" smtClean="0"/>
              <a:t>Temporary storage may be necessary          in an animal health emergency </a:t>
            </a:r>
          </a:p>
          <a:p>
            <a:r>
              <a:rPr lang="en-US" dirty="0" smtClean="0"/>
              <a:t>EPA regulations may apply </a:t>
            </a:r>
          </a:p>
          <a:p>
            <a:r>
              <a:rPr lang="en-US" dirty="0" smtClean="0"/>
              <a:t>Storage options</a:t>
            </a:r>
          </a:p>
          <a:p>
            <a:pPr lvl="1"/>
            <a:r>
              <a:rPr lang="en-US" dirty="0" smtClean="0"/>
              <a:t>Refrigeration in closed building</a:t>
            </a:r>
          </a:p>
          <a:p>
            <a:pPr lvl="1"/>
            <a:r>
              <a:rPr lang="en-US" dirty="0" smtClean="0"/>
              <a:t>Grinding and preserving carcasses </a:t>
            </a:r>
          </a:p>
          <a:p>
            <a:pPr lvl="1"/>
            <a:r>
              <a:rPr lang="en-US" dirty="0" smtClean="0"/>
              <a:t>Trenches, silos, pits</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Temporary Storage</a:t>
            </a:r>
            <a:endParaRPr lang="en-US" dirty="0"/>
          </a:p>
        </p:txBody>
      </p:sp>
    </p:spTree>
    <p:extLst>
      <p:ext uri="{BB962C8B-B14F-4D97-AF65-F5344CB8AC3E}">
        <p14:creationId xmlns:p14="http://schemas.microsoft.com/office/powerpoint/2010/main" val="3457641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80999" y="1371600"/>
            <a:ext cx="5646729" cy="4876800"/>
          </a:xfrm>
        </p:spPr>
        <p:txBody>
          <a:bodyPr>
            <a:noAutofit/>
          </a:bodyPr>
          <a:lstStyle/>
          <a:p>
            <a:r>
              <a:rPr lang="en-US" sz="2400" dirty="0" smtClean="0"/>
              <a:t>FAD PReP/NAHEMS Guidelines &amp; SOP: Disposal (2012)</a:t>
            </a:r>
          </a:p>
          <a:p>
            <a:pPr lvl="1"/>
            <a:r>
              <a:rPr lang="en-US" sz="2000" dirty="0">
                <a:hlinkClick r:id="rId3"/>
              </a:rPr>
              <a:t>http://www.aphis.usda.gov/animal_health/emergency_management</a:t>
            </a:r>
            <a:r>
              <a:rPr lang="en-US" sz="2000" dirty="0" smtClean="0">
                <a:hlinkClick r:id="rId3"/>
              </a:rPr>
              <a:t>/</a:t>
            </a:r>
            <a:endParaRPr lang="en-US" sz="2000" dirty="0" smtClean="0"/>
          </a:p>
          <a:p>
            <a:r>
              <a:rPr lang="en-US" sz="2400" dirty="0" smtClean="0"/>
              <a:t>Disposal web-based training module</a:t>
            </a:r>
          </a:p>
          <a:p>
            <a:pPr lvl="1"/>
            <a:r>
              <a:rPr lang="en-US" sz="2000" dirty="0" smtClean="0">
                <a:hlinkClick r:id="rId4"/>
              </a:rPr>
              <a:t>http://naherc.sws.iastate.edu/</a:t>
            </a:r>
            <a:endParaRPr lang="en-US" sz="2000" dirty="0" smtClean="0"/>
          </a:p>
          <a:p>
            <a:pPr marL="0" indent="0">
              <a:spcBef>
                <a:spcPts val="600"/>
              </a:spcBef>
              <a:buNone/>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dirty="0" smtClean="0"/>
              <a:t>FAD </a:t>
            </a:r>
            <a:r>
              <a:rPr lang="en-US" dirty="0" err="1"/>
              <a:t>PReP</a:t>
            </a:r>
            <a:r>
              <a:rPr lang="en-US" dirty="0"/>
              <a:t>/NAHEMS Guidelines: Disposal - Disposal Method Selection Criteria </a:t>
            </a:r>
          </a:p>
        </p:txBody>
      </p:sp>
      <p:sp>
        <p:nvSpPr>
          <p:cNvPr id="39937" name="Title 1"/>
          <p:cNvSpPr>
            <a:spLocks noGrp="1"/>
          </p:cNvSpPr>
          <p:nvPr>
            <p:ph type="title"/>
          </p:nvPr>
        </p:nvSpPr>
        <p:spPr/>
        <p:txBody>
          <a:bodyPr/>
          <a:lstStyle/>
          <a:p>
            <a:r>
              <a:rPr lang="en-US" dirty="0" smtClean="0"/>
              <a:t>For More Information</a:t>
            </a:r>
          </a:p>
        </p:txBody>
      </p:sp>
      <p:pic>
        <p:nvPicPr>
          <p:cNvPr id="6147" name="Picture 3"/>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177853" y="1821020"/>
            <a:ext cx="2655693" cy="343678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714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105400" cy="4876800"/>
          </a:xfrm>
        </p:spPr>
        <p:txBody>
          <a:bodyPr>
            <a:noAutofit/>
          </a:bodyPr>
          <a:lstStyle/>
          <a:p>
            <a:pPr marL="0" indent="0">
              <a:buNone/>
            </a:pPr>
            <a:r>
              <a:rPr lang="en-US" sz="2400" dirty="0" smtClean="0"/>
              <a:t>Authors</a:t>
            </a:r>
          </a:p>
          <a:p>
            <a:pPr marL="171450" indent="-173038">
              <a:spcBef>
                <a:spcPts val="600"/>
              </a:spcBef>
              <a:tabLst>
                <a:tab pos="1149350" algn="l"/>
              </a:tabLst>
            </a:pPr>
            <a:r>
              <a:rPr lang="en-US" sz="2000" dirty="0"/>
              <a:t>Reneé Dewell, DVM, MS (CFSPH)</a:t>
            </a:r>
          </a:p>
          <a:p>
            <a:pPr marL="171450" indent="-173038">
              <a:spcBef>
                <a:spcPts val="600"/>
              </a:spcBef>
              <a:tabLst>
                <a:tab pos="1149350" algn="l"/>
              </a:tabLst>
            </a:pPr>
            <a:r>
              <a:rPr lang="en-US" sz="2000" dirty="0" smtClean="0"/>
              <a:t>Tom Glanville, PhD (Iowa State University) </a:t>
            </a:r>
          </a:p>
          <a:p>
            <a:pPr marL="171450" indent="-173038">
              <a:spcBef>
                <a:spcPts val="600"/>
              </a:spcBef>
              <a:tabLst>
                <a:tab pos="1149350" algn="l"/>
              </a:tabLst>
            </a:pPr>
            <a:endParaRPr lang="en-US" sz="2000" dirty="0" smtClean="0"/>
          </a:p>
          <a:p>
            <a:pPr marL="0" indent="0">
              <a:buNone/>
            </a:pPr>
            <a:r>
              <a:rPr lang="en-US" sz="2400" dirty="0"/>
              <a:t>Significant contributions to the content were provided by </a:t>
            </a:r>
            <a:r>
              <a:rPr lang="en-US" dirty="0"/>
              <a:t/>
            </a:r>
            <a:br>
              <a:rPr lang="en-US" dirty="0"/>
            </a:br>
            <a:r>
              <a:rPr lang="en-US" sz="2400" dirty="0"/>
              <a:t>USDA APHIS VS:</a:t>
            </a:r>
          </a:p>
          <a:p>
            <a:pPr marL="171450" indent="-173038">
              <a:spcBef>
                <a:spcPts val="600"/>
              </a:spcBef>
              <a:tabLst>
                <a:tab pos="1149350" algn="l"/>
              </a:tabLst>
            </a:pPr>
            <a:r>
              <a:rPr lang="en-US" sz="2000" dirty="0"/>
              <a:t>Lori P. Miller, PE</a:t>
            </a:r>
          </a:p>
          <a:p>
            <a:pPr marL="171450" indent="-173038">
              <a:spcBef>
                <a:spcPts val="600"/>
              </a:spcBef>
              <a:tabLst>
                <a:tab pos="1149350" algn="l"/>
              </a:tabLst>
            </a:pPr>
            <a:r>
              <a:rPr lang="en-US" sz="2000" dirty="0"/>
              <a:t>Darrel K. Styles, DVM, PhD</a:t>
            </a:r>
          </a:p>
          <a:p>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dirty="0"/>
              <a:t>FAD </a:t>
            </a:r>
            <a:r>
              <a:rPr lang="en-US" dirty="0" err="1"/>
              <a:t>PReP</a:t>
            </a:r>
            <a:r>
              <a:rPr lang="en-US" dirty="0"/>
              <a:t>/NAHEMS Guidelines: Disposal - Disposal Method Selection Criteria </a:t>
            </a:r>
          </a:p>
        </p:txBody>
      </p:sp>
      <p:sp>
        <p:nvSpPr>
          <p:cNvPr id="39937" name="Title 1"/>
          <p:cNvSpPr>
            <a:spLocks noGrp="1"/>
          </p:cNvSpPr>
          <p:nvPr>
            <p:ph type="title"/>
          </p:nvPr>
        </p:nvSpPr>
        <p:spPr/>
        <p:txBody>
          <a:bodyPr>
            <a:normAutofit/>
          </a:bodyPr>
          <a:lstStyle/>
          <a:p>
            <a:r>
              <a:rPr lang="en-US" dirty="0" smtClean="0"/>
              <a:t>Guidelines Content</a:t>
            </a:r>
          </a:p>
        </p:txBody>
      </p:sp>
      <p:pic>
        <p:nvPicPr>
          <p:cNvPr id="8"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177841" y="1828800"/>
            <a:ext cx="2649681" cy="34290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419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a:t>the </a:t>
            </a:r>
            <a:r>
              <a:rPr lang="en-US" sz="280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32500" lnSpcReduction="20000"/>
          </a:bodyPr>
          <a:lstStyle/>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 Kerry Leedom Larson, DVM, MPH, PhD, DACVPM</a:t>
            </a:r>
            <a:br>
              <a:rPr lang="en-US" sz="4800" dirty="0" smtClean="0">
                <a:solidFill>
                  <a:prstClr val="black">
                    <a:lumMod val="85000"/>
                    <a:lumOff val="15000"/>
                  </a:prstClr>
                </a:solidFill>
                <a:latin typeface="Verdana" pitchFamily="34" charset="0"/>
              </a:rPr>
            </a:br>
            <a:r>
              <a:rPr lang="en-US" sz="4800" dirty="0" smtClean="0">
                <a:solidFill>
                  <a:prstClr val="black">
                    <a:lumMod val="85000"/>
                    <a:lumOff val="15000"/>
                  </a:prstClr>
                </a:solidFill>
                <a:latin typeface="Verdana" pitchFamily="34" charset="0"/>
              </a:rPr>
              <a:t>Reviewers: Janice Mogan, DVM; </a:t>
            </a:r>
            <a:r>
              <a:rPr lang="en-US" sz="4800" dirty="0" err="1">
                <a:latin typeface="Verdana" panose="020B0604030504040204" pitchFamily="34" charset="0"/>
                <a:ea typeface="Verdana" panose="020B0604030504040204" pitchFamily="34" charset="0"/>
                <a:cs typeface="Verdana" panose="020B0604030504040204" pitchFamily="34" charset="0"/>
              </a:rPr>
              <a:t>Reneé</a:t>
            </a:r>
            <a:r>
              <a:rPr lang="en-US" sz="4800" dirty="0">
                <a:latin typeface="Verdana" panose="020B0604030504040204" pitchFamily="34" charset="0"/>
                <a:ea typeface="Verdana" panose="020B0604030504040204" pitchFamily="34" charset="0"/>
                <a:cs typeface="Verdana" panose="020B0604030504040204" pitchFamily="34" charset="0"/>
              </a:rPr>
              <a:t> Dewell, DVM, MS </a:t>
            </a:r>
            <a:endParaRPr lang="en-US" sz="4800"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endParaRPr>
          </a:p>
          <a:p>
            <a:pPr>
              <a:lnSpc>
                <a:spcPct val="170000"/>
              </a:lnSpc>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227770711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and Biosecurity Considerations </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Disposal - Disposal Method Selection Criteria </a:t>
            </a:r>
            <a:endParaRPr lang="en-US" dirty="0"/>
          </a:p>
        </p:txBody>
      </p:sp>
    </p:spTree>
    <p:extLst>
      <p:ext uri="{BB962C8B-B14F-4D97-AF65-F5344CB8AC3E}">
        <p14:creationId xmlns:p14="http://schemas.microsoft.com/office/powerpoint/2010/main" val="1056535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Low risk of environmental contamination</a:t>
            </a:r>
          </a:p>
          <a:p>
            <a:pPr lvl="1"/>
            <a:r>
              <a:rPr lang="en-US" dirty="0" smtClean="0"/>
              <a:t>Proper site selection</a:t>
            </a:r>
          </a:p>
          <a:p>
            <a:pPr lvl="1"/>
            <a:r>
              <a:rPr lang="en-US" dirty="0" smtClean="0"/>
              <a:t>Well-compacted soil</a:t>
            </a:r>
          </a:p>
          <a:p>
            <a:pPr lvl="1"/>
            <a:r>
              <a:rPr lang="en-US" dirty="0" smtClean="0"/>
              <a:t>Appropriate cover</a:t>
            </a:r>
          </a:p>
          <a:p>
            <a:r>
              <a:rPr lang="en-US" dirty="0" smtClean="0"/>
              <a:t>Potential for nitrogen release</a:t>
            </a:r>
          </a:p>
          <a:p>
            <a:r>
              <a:rPr lang="en-US" dirty="0" smtClean="0"/>
              <a:t>Indoor composting protected</a:t>
            </a:r>
          </a:p>
          <a:p>
            <a:r>
              <a:rPr lang="en-US" dirty="0"/>
              <a:t>B</a:t>
            </a:r>
            <a:r>
              <a:rPr lang="en-US" dirty="0" smtClean="0"/>
              <a:t>iosecurity risks</a:t>
            </a:r>
          </a:p>
          <a:p>
            <a:pPr lvl="1"/>
            <a:r>
              <a:rPr lang="en-US" dirty="0" smtClean="0"/>
              <a:t>Test compost before transporting </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Composting</a:t>
            </a:r>
            <a:endParaRPr lang="en-US" dirty="0"/>
          </a:p>
        </p:txBody>
      </p:sp>
    </p:spTree>
    <p:extLst>
      <p:ext uri="{BB962C8B-B14F-4D97-AF65-F5344CB8AC3E}">
        <p14:creationId xmlns:p14="http://schemas.microsoft.com/office/powerpoint/2010/main" val="356222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Environmental regulation</a:t>
            </a:r>
          </a:p>
          <a:p>
            <a:r>
              <a:rPr lang="en-US" dirty="0" smtClean="0"/>
              <a:t>Biosecurity risks</a:t>
            </a:r>
          </a:p>
          <a:p>
            <a:pPr lvl="1"/>
            <a:r>
              <a:rPr lang="en-US" dirty="0" smtClean="0"/>
              <a:t>Transportation to rendering facility</a:t>
            </a:r>
          </a:p>
          <a:p>
            <a:pPr lvl="1"/>
            <a:r>
              <a:rPr lang="en-US" dirty="0" smtClean="0"/>
              <a:t>Handling at rendering facility</a:t>
            </a:r>
          </a:p>
          <a:p>
            <a:r>
              <a:rPr lang="en-US" dirty="0" smtClean="0"/>
              <a:t>End product is generally safe</a:t>
            </a:r>
          </a:p>
          <a:p>
            <a:pPr lvl="1"/>
            <a:r>
              <a:rPr lang="en-US" dirty="0" smtClean="0"/>
              <a:t>Some pathogens or toxins may not             be completely eliminated</a:t>
            </a:r>
          </a:p>
          <a:p>
            <a:pPr lvl="2"/>
            <a:r>
              <a:rPr lang="en-US" dirty="0" smtClean="0"/>
              <a:t>Rendered carcasses not used as feed</a:t>
            </a:r>
          </a:p>
          <a:p>
            <a:pPr lvl="1"/>
            <a:r>
              <a:rPr lang="en-US" dirty="0" smtClean="0"/>
              <a:t>May be safe for landfills</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Rendering</a:t>
            </a:r>
            <a:endParaRPr lang="en-US" dirty="0"/>
          </a:p>
        </p:txBody>
      </p:sp>
    </p:spTree>
    <p:extLst>
      <p:ext uri="{BB962C8B-B14F-4D97-AF65-F5344CB8AC3E}">
        <p14:creationId xmlns:p14="http://schemas.microsoft.com/office/powerpoint/2010/main" val="1859705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Output: leachate and landfill gas</a:t>
            </a:r>
          </a:p>
          <a:p>
            <a:r>
              <a:rPr lang="en-US" dirty="0" smtClean="0"/>
              <a:t>Landfills</a:t>
            </a:r>
          </a:p>
          <a:p>
            <a:pPr lvl="1"/>
            <a:r>
              <a:rPr lang="en-US" dirty="0" smtClean="0"/>
              <a:t>Systems in place                                                  for collection </a:t>
            </a:r>
          </a:p>
          <a:p>
            <a:pPr lvl="1"/>
            <a:r>
              <a:rPr lang="en-US" dirty="0" smtClean="0"/>
              <a:t>Adjustments may                                             be necessary </a:t>
            </a:r>
          </a:p>
          <a:p>
            <a:r>
              <a:rPr lang="en-US" dirty="0" smtClean="0"/>
              <a:t>Biosecurity risks</a:t>
            </a:r>
          </a:p>
          <a:p>
            <a:pPr lvl="1"/>
            <a:r>
              <a:rPr lang="en-US" dirty="0" smtClean="0"/>
              <a:t>Transportation</a:t>
            </a:r>
          </a:p>
          <a:p>
            <a:pPr lvl="1"/>
            <a:r>
              <a:rPr lang="en-US" dirty="0" smtClean="0"/>
              <a:t>Carcass handling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Permitted Landfill</a:t>
            </a:r>
            <a:endParaRPr lang="en-US" dirty="0"/>
          </a:p>
        </p:txBody>
      </p:sp>
      <p:pic>
        <p:nvPicPr>
          <p:cNvPr id="1027" name="Picture 3" descr="H:\CFSPH\AllGraphicsIllustrationsFlashFiles\FADPrep-Course\N_Disposal\NDIS_0330_Landfill_Photo\NDIS_0330_130326_Landfill_PP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2362200"/>
            <a:ext cx="2833674" cy="3126487"/>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623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Potential water contamination</a:t>
            </a:r>
          </a:p>
          <a:p>
            <a:r>
              <a:rPr lang="en-US" dirty="0" smtClean="0"/>
              <a:t>Pathogens are not inactivated</a:t>
            </a:r>
          </a:p>
          <a:p>
            <a:r>
              <a:rPr lang="en-US" dirty="0" smtClean="0"/>
              <a:t>Long term monitoring, management, environmental testing</a:t>
            </a:r>
          </a:p>
          <a:p>
            <a:r>
              <a:rPr lang="en-US" dirty="0" smtClean="0"/>
              <a:t>Environmental remediation, </a:t>
            </a:r>
            <a:br>
              <a:rPr lang="en-US" dirty="0" smtClean="0"/>
            </a:br>
            <a:r>
              <a:rPr lang="en-US" dirty="0" smtClean="0"/>
              <a:t>if necessary</a:t>
            </a:r>
            <a:endParaRPr lang="en-US" dirty="0"/>
          </a:p>
        </p:txBody>
      </p:sp>
      <p:sp>
        <p:nvSpPr>
          <p:cNvPr id="3" name="Date Placeholder 2"/>
          <p:cNvSpPr>
            <a:spLocks noGrp="1"/>
          </p:cNvSpPr>
          <p:nvPr>
            <p:ph type="dt" sz="half" idx="2"/>
          </p:nvPr>
        </p:nvSpPr>
        <p:spPr/>
        <p:txBody>
          <a:bodyPr/>
          <a:lstStyle/>
          <a:p>
            <a:pPr algn="r"/>
            <a:r>
              <a:rPr lang="en-US" dirty="0"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Unlined Burial</a:t>
            </a:r>
            <a:endParaRPr lang="en-US" dirty="0"/>
          </a:p>
        </p:txBody>
      </p:sp>
    </p:spTree>
    <p:extLst>
      <p:ext uri="{BB962C8B-B14F-4D97-AF65-F5344CB8AC3E}">
        <p14:creationId xmlns:p14="http://schemas.microsoft.com/office/powerpoint/2010/main" val="962365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buFont typeface="Arial" pitchFamily="34" charset="0"/>
              <a:buChar char="•"/>
            </a:pPr>
            <a:r>
              <a:rPr lang="en-US" sz="3200" dirty="0" smtClean="0"/>
              <a:t>Emission </a:t>
            </a:r>
            <a:r>
              <a:rPr lang="en-US" sz="3200" dirty="0"/>
              <a:t>control devices</a:t>
            </a:r>
          </a:p>
          <a:p>
            <a:pPr marL="342900" lvl="1" indent="-342900">
              <a:buFont typeface="Arial" pitchFamily="34" charset="0"/>
              <a:buChar char="•"/>
            </a:pPr>
            <a:r>
              <a:rPr lang="en-US" sz="3200" dirty="0"/>
              <a:t>Ash disposal from closed container </a:t>
            </a:r>
          </a:p>
          <a:p>
            <a:pPr marL="342900" lvl="1" indent="-342900">
              <a:buFont typeface="Arial" pitchFamily="34" charset="0"/>
              <a:buChar char="•"/>
            </a:pPr>
            <a:r>
              <a:rPr lang="en-US" sz="3200" dirty="0" err="1"/>
              <a:t>Biosecure</a:t>
            </a:r>
            <a:r>
              <a:rPr lang="en-US" sz="3200" dirty="0"/>
              <a:t> transport and handling</a:t>
            </a:r>
          </a:p>
          <a:p>
            <a:pPr marL="342900" lvl="1" indent="-342900">
              <a:buFont typeface="Arial" pitchFamily="34" charset="0"/>
              <a:buChar char="•"/>
            </a:pPr>
            <a:r>
              <a:rPr lang="en-US" sz="3200" dirty="0"/>
              <a:t>Temporary </a:t>
            </a:r>
            <a:r>
              <a:rPr lang="en-US" sz="3200" dirty="0" smtClean="0"/>
              <a:t>storage, if </a:t>
            </a:r>
            <a:r>
              <a:rPr lang="en-US" sz="3200" dirty="0"/>
              <a:t>capacity </a:t>
            </a:r>
            <a:r>
              <a:rPr lang="en-US" sz="3200" dirty="0" smtClean="0"/>
              <a:t>exceeded</a:t>
            </a:r>
            <a:endParaRPr lang="en-US" sz="3200" dirty="0"/>
          </a:p>
          <a:p>
            <a:pPr marL="342900" lvl="1" indent="-342900">
              <a:buFont typeface="Arial" pitchFamily="34" charset="0"/>
              <a:buChar char="•"/>
            </a:pPr>
            <a:r>
              <a:rPr lang="en-US" sz="3200" dirty="0"/>
              <a:t>Inactivates prions</a:t>
            </a:r>
          </a:p>
          <a:p>
            <a:pPr marL="0" indent="0">
              <a:buNone/>
            </a:pP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Fixed-Facility Incineration</a:t>
            </a:r>
            <a:endParaRPr lang="en-US" dirty="0"/>
          </a:p>
        </p:txBody>
      </p:sp>
    </p:spTree>
    <p:extLst>
      <p:ext uri="{BB962C8B-B14F-4D97-AF65-F5344CB8AC3E}">
        <p14:creationId xmlns:p14="http://schemas.microsoft.com/office/powerpoint/2010/main" val="2322735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lvl="1" indent="-342900">
              <a:buFont typeface="Arial" pitchFamily="34" charset="0"/>
              <a:buChar char="•"/>
            </a:pPr>
            <a:r>
              <a:rPr lang="en-US" sz="3200" dirty="0" smtClean="0"/>
              <a:t>Negative </a:t>
            </a:r>
            <a:r>
              <a:rPr lang="en-US" sz="3200" dirty="0"/>
              <a:t>impact on air quality and water sources </a:t>
            </a:r>
          </a:p>
          <a:p>
            <a:pPr marL="342900" lvl="1" indent="-342900">
              <a:buFont typeface="Arial" pitchFamily="34" charset="0"/>
              <a:buChar char="•"/>
            </a:pPr>
            <a:r>
              <a:rPr lang="en-US" sz="3200" dirty="0"/>
              <a:t>Soil contamination from accelerant</a:t>
            </a:r>
          </a:p>
          <a:p>
            <a:pPr marL="342900" lvl="1" indent="-342900">
              <a:buFont typeface="Arial" pitchFamily="34" charset="0"/>
              <a:buChar char="•"/>
            </a:pPr>
            <a:r>
              <a:rPr lang="en-US" sz="3200" dirty="0"/>
              <a:t>Ash disposal</a:t>
            </a:r>
          </a:p>
          <a:p>
            <a:pPr marL="342900" lvl="1" indent="-342900">
              <a:buFont typeface="Arial" pitchFamily="34" charset="0"/>
              <a:buChar char="•"/>
            </a:pPr>
            <a:r>
              <a:rPr lang="en-US" sz="3200" dirty="0"/>
              <a:t>Pathogen may be dispersed in smoke</a:t>
            </a:r>
          </a:p>
          <a:p>
            <a:pPr marL="342900" lvl="1" indent="-342900">
              <a:buFont typeface="Arial" pitchFamily="34" charset="0"/>
              <a:buChar char="•"/>
            </a:pPr>
            <a:r>
              <a:rPr lang="en-US" sz="3200" dirty="0"/>
              <a:t>Public nuisance, unintended fires, and violations of regulatory restrictions</a:t>
            </a:r>
          </a:p>
          <a:p>
            <a:pPr lvl="1"/>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Open-Air Burning</a:t>
            </a:r>
            <a:endParaRPr lang="en-US" dirty="0"/>
          </a:p>
        </p:txBody>
      </p:sp>
    </p:spTree>
    <p:extLst>
      <p:ext uri="{BB962C8B-B14F-4D97-AF65-F5344CB8AC3E}">
        <p14:creationId xmlns:p14="http://schemas.microsoft.com/office/powerpoint/2010/main" val="375921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Relatively clean-burning</a:t>
            </a:r>
            <a:endParaRPr lang="en-US" dirty="0"/>
          </a:p>
          <a:p>
            <a:r>
              <a:rPr lang="en-US" dirty="0" smtClean="0"/>
              <a:t>Can be set up on-site</a:t>
            </a:r>
          </a:p>
          <a:p>
            <a:r>
              <a:rPr lang="en-US" dirty="0" smtClean="0"/>
              <a:t>Fewer air pollutants than open-air burning</a:t>
            </a:r>
          </a:p>
          <a:p>
            <a:r>
              <a:rPr lang="en-US" dirty="0"/>
              <a:t>Refractory box protects the ground at the site from ash</a:t>
            </a:r>
          </a:p>
          <a:p>
            <a:r>
              <a:rPr lang="en-US" dirty="0" err="1" smtClean="0"/>
              <a:t>Biosecure</a:t>
            </a:r>
            <a:r>
              <a:rPr lang="en-US" dirty="0" smtClean="0"/>
              <a:t> delivery of fuel </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Disposal Method Selection Criteria </a:t>
            </a:r>
            <a:endParaRPr lang="en-US" dirty="0"/>
          </a:p>
        </p:txBody>
      </p:sp>
      <p:sp>
        <p:nvSpPr>
          <p:cNvPr id="5" name="Title 4"/>
          <p:cNvSpPr>
            <a:spLocks noGrp="1"/>
          </p:cNvSpPr>
          <p:nvPr>
            <p:ph type="title"/>
          </p:nvPr>
        </p:nvSpPr>
        <p:spPr/>
        <p:txBody>
          <a:bodyPr/>
          <a:lstStyle/>
          <a:p>
            <a:r>
              <a:rPr lang="en-US" dirty="0" smtClean="0"/>
              <a:t>Air-Curtain Incineration</a:t>
            </a:r>
            <a:endParaRPr lang="en-US" dirty="0"/>
          </a:p>
        </p:txBody>
      </p:sp>
    </p:spTree>
    <p:extLst>
      <p:ext uri="{BB962C8B-B14F-4D97-AF65-F5344CB8AC3E}">
        <p14:creationId xmlns:p14="http://schemas.microsoft.com/office/powerpoint/2010/main" val="3345843857"/>
      </p:ext>
    </p:extLst>
  </p:cSld>
  <p:clrMapOvr>
    <a:masterClrMapping/>
  </p:clrMapOvr>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2300</TotalTime>
  <Words>2605</Words>
  <Application>Microsoft Office PowerPoint</Application>
  <PresentationFormat>On-screen Show (4:3)</PresentationFormat>
  <Paragraphs>180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FAD PReP PPT Template 2011-10</vt:lpstr>
      <vt:lpstr>Disposal</vt:lpstr>
      <vt:lpstr>Environmental and Biosecurity Considerations </vt:lpstr>
      <vt:lpstr>Composting</vt:lpstr>
      <vt:lpstr>Rendering</vt:lpstr>
      <vt:lpstr>Permitted Landfill</vt:lpstr>
      <vt:lpstr>Unlined Burial</vt:lpstr>
      <vt:lpstr>Fixed-Facility Incineration</vt:lpstr>
      <vt:lpstr>Open-Air Burning</vt:lpstr>
      <vt:lpstr>Air-Curtain Incineration</vt:lpstr>
      <vt:lpstr>Site-Specific Disposal Method Selection Criteria</vt:lpstr>
      <vt:lpstr>Regional Limitations </vt:lpstr>
      <vt:lpstr>Safety Considerations</vt:lpstr>
      <vt:lpstr>Animals to be Disposed </vt:lpstr>
      <vt:lpstr>Temporary Storage</vt:lpstr>
      <vt:lpstr>For More Information</vt:lpstr>
      <vt:lpstr>Guidelines Content</vt:lpstr>
      <vt:lpstr>Acknowledgments</vt:lpstr>
    </vt:vector>
  </TitlesOfParts>
  <Company>Center for Food Security and Public Health, Iowa State University, and USDA APHIS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Pre-Deployment Safety</dc:title>
  <dc:creator>dmbailey@iastate.edu;kleedom@mail.iastate.edu</dc:creator>
  <cp:keywords>FAD PReP/NAHEMS</cp:keywords>
  <cp:lastModifiedBy>Lang, Melissa</cp:lastModifiedBy>
  <cp:revision>126</cp:revision>
  <cp:lastPrinted>2011-10-03T19:27:16Z</cp:lastPrinted>
  <dcterms:created xsi:type="dcterms:W3CDTF">2011-07-25T22:08:27Z</dcterms:created>
  <dcterms:modified xsi:type="dcterms:W3CDTF">2013-12-06T18:40:12Z</dcterms:modified>
  <cp:category>FAD PReP/NAHEMS</cp:category>
</cp:coreProperties>
</file>