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1"/>
  </p:sldMasterIdLst>
  <p:notesMasterIdLst>
    <p:notesMasterId r:id="rId26"/>
  </p:notesMasterIdLst>
  <p:handoutMasterIdLst>
    <p:handoutMasterId r:id="rId27"/>
  </p:handoutMasterIdLst>
  <p:sldIdLst>
    <p:sldId id="348" r:id="rId2"/>
    <p:sldId id="359" r:id="rId3"/>
    <p:sldId id="360" r:id="rId4"/>
    <p:sldId id="363" r:id="rId5"/>
    <p:sldId id="361" r:id="rId6"/>
    <p:sldId id="362" r:id="rId7"/>
    <p:sldId id="364" r:id="rId8"/>
    <p:sldId id="366" r:id="rId9"/>
    <p:sldId id="367" r:id="rId10"/>
    <p:sldId id="368" r:id="rId11"/>
    <p:sldId id="369" r:id="rId12"/>
    <p:sldId id="370" r:id="rId13"/>
    <p:sldId id="371" r:id="rId14"/>
    <p:sldId id="372" r:id="rId15"/>
    <p:sldId id="381" r:id="rId16"/>
    <p:sldId id="373" r:id="rId17"/>
    <p:sldId id="376" r:id="rId18"/>
    <p:sldId id="374" r:id="rId19"/>
    <p:sldId id="375" r:id="rId20"/>
    <p:sldId id="377" r:id="rId21"/>
    <p:sldId id="382" r:id="rId22"/>
    <p:sldId id="378" r:id="rId23"/>
    <p:sldId id="379" r:id="rId24"/>
    <p:sldId id="38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dom Larson, Kerry R [CFSPH]" initials="LLK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81" autoAdjust="0"/>
    <p:restoredTop sz="63212" autoAdjust="0"/>
  </p:normalViewPr>
  <p:slideViewPr>
    <p:cSldViewPr>
      <p:cViewPr varScale="1">
        <p:scale>
          <a:sx n="49" d="100"/>
          <a:sy n="49" d="100"/>
        </p:scale>
        <p:origin x="-1494"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57" d="100"/>
          <a:sy n="57" d="100"/>
        </p:scale>
        <p:origin x="-28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43560" y="22098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a:t>
            </a:r>
          </a:p>
          <a:p>
            <a:r>
              <a:rPr lang="en-US" dirty="0" smtClean="0"/>
              <a:t>Pre-Deployment Preparation	</a:t>
            </a:r>
            <a:endParaRPr lang="en-US" dirty="0"/>
          </a:p>
        </p:txBody>
      </p:sp>
      <p:sp>
        <p:nvSpPr>
          <p:cNvPr id="3" name="Date Placeholder 2"/>
          <p:cNvSpPr>
            <a:spLocks noGrp="1"/>
          </p:cNvSpPr>
          <p:nvPr>
            <p:ph type="dt" sz="quarter" idx="1"/>
          </p:nvPr>
        </p:nvSpPr>
        <p:spPr>
          <a:xfrm>
            <a:off x="3429000" y="22098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Footer Placeholder 3"/>
          <p:cNvSpPr>
            <a:spLocks noGrp="1"/>
          </p:cNvSpPr>
          <p:nvPr>
            <p:ph type="ftr" sz="quarter" idx="2"/>
          </p:nvPr>
        </p:nvSpPr>
        <p:spPr>
          <a:xfrm>
            <a:off x="619760" y="8610600"/>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5" name="Slide Number Placeholder 4"/>
          <p:cNvSpPr>
            <a:spLocks noGrp="1"/>
          </p:cNvSpPr>
          <p:nvPr>
            <p:ph type="sldNum" sz="quarter" idx="3"/>
          </p:nvPr>
        </p:nvSpPr>
        <p:spPr>
          <a:xfrm>
            <a:off x="3429000" y="8610600"/>
            <a:ext cx="3037840" cy="464820"/>
          </a:xfrm>
          <a:prstGeom prst="rect">
            <a:avLst/>
          </a:prstGeom>
        </p:spPr>
        <p:txBody>
          <a:bodyPr vert="horz" lIns="93609" tIns="46807" rIns="93609" bIns="46807" rtlCol="0" anchor="b"/>
          <a:lstStyle>
            <a:lvl1pPr algn="r">
              <a:defRPr sz="1200"/>
            </a:lvl1pPr>
          </a:lstStyle>
          <a:p>
            <a:fld id="{E07605D2-E446-489E-95A7-F68F90F1CDD1}" type="slidenum">
              <a:rPr lang="en-US" smtClean="0"/>
              <a:t>‹#›</a:t>
            </a:fld>
            <a:endParaRPr lang="en-US"/>
          </a:p>
        </p:txBody>
      </p:sp>
    </p:spTree>
    <p:extLst>
      <p:ext uri="{BB962C8B-B14F-4D97-AF65-F5344CB8AC3E}">
        <p14:creationId xmlns:p14="http://schemas.microsoft.com/office/powerpoint/2010/main" val="1742107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609" tIns="46807" rIns="93609" bIns="46807" rtlCol="0"/>
          <a:lstStyle>
            <a:lvl1pPr algn="l">
              <a:defRPr sz="1200"/>
            </a:lvl1pPr>
          </a:lstStyle>
          <a:p>
            <a:r>
              <a:rPr lang="en-US" dirty="0" smtClean="0"/>
              <a:t>FAD </a:t>
            </a:r>
            <a:r>
              <a:rPr lang="en-US" dirty="0" err="1" smtClean="0"/>
              <a:t>PReP</a:t>
            </a:r>
            <a:r>
              <a:rPr lang="en-US" dirty="0" smtClean="0"/>
              <a:t>/NAHEMS Health and Safety </a:t>
            </a:r>
            <a:r>
              <a:rPr lang="en-US" dirty="0" err="1" smtClean="0"/>
              <a:t>PreDeployment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609" tIns="46807" rIns="93609" bIns="46807" rtlCol="0"/>
          <a:lstStyle>
            <a:lvl1pPr algn="r">
              <a:defRPr sz="1200"/>
            </a:lvl1pPr>
          </a:lstStyle>
          <a:p>
            <a:r>
              <a:rPr lang="en-US" dirty="0" smtClean="0"/>
              <a:t>2011</a:t>
            </a:r>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609" tIns="46807" rIns="93609" bIns="4680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609" tIns="46807" rIns="93609" bIns="468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609" tIns="46807" rIns="93609" bIns="46807" rtlCol="0" anchor="b"/>
          <a:lstStyle>
            <a:lvl1pPr algn="l">
              <a:defRPr sz="1200"/>
            </a:lvl1pPr>
          </a:lstStyle>
          <a:p>
            <a:r>
              <a:rPr lang="en-US" dirty="0" smtClean="0"/>
              <a:t>USDA APHIS and CFSPH</a:t>
            </a: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609" tIns="46807" rIns="93609" bIns="46807" rtlCol="0" anchor="b"/>
          <a:lstStyle>
            <a:lvl1pPr algn="r">
              <a:defRPr sz="1200"/>
            </a:lvl1pPr>
          </a:lstStyle>
          <a:p>
            <a:fld id="{C0857787-FD1F-49E7-98C8-0609525CD3A6}" type="slidenum">
              <a:rPr lang="en-US" smtClean="0"/>
              <a:t>‹#›</a:t>
            </a:fld>
            <a:endParaRPr lang="en-US"/>
          </a:p>
        </p:txBody>
      </p:sp>
    </p:spTree>
    <p:extLst>
      <p:ext uri="{BB962C8B-B14F-4D97-AF65-F5344CB8AC3E}">
        <p14:creationId xmlns:p14="http://schemas.microsoft.com/office/powerpoint/2010/main" val="421676654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latin typeface="+mn-lt"/>
                <a:ea typeface="ＭＳ Ｐゴシック" charset="-128"/>
                <a:cs typeface="ＭＳ Ｐゴシック" charset="-128"/>
              </a:rPr>
              <a:t>Effective disposal of animal carcasses and associated materials is a critical component of a successful response during an animal health emergency, such as a major disease outbreak or a foreign animal disease (FAD). During an animal health emergency, disposal measures are implemented to prevent the introduction of or mitigate the spread of the pathogen through the elimination of infected, or potentially infected, animal carcasses and associated materials. Disposal also serves to remove potentially contaminated feed or food products from the animal feed and human food supply, protect the nation’s agricultural and national economy, and also - if the disease is zoonotic, safeguard public health. This presentation describes specific disposal methods including composting, rendering, and permitted landfill/burial. [</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Disposal (2012)].</a:t>
            </a:r>
            <a:endParaRPr lang="en-US" dirty="0" smtClean="0">
              <a:solidFill>
                <a:srgbClr val="000000"/>
              </a:solidFill>
              <a:latin typeface="+mn-lt"/>
              <a:ea typeface="ＭＳ Ｐゴシック" charset="-128"/>
              <a:cs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Careful planning and coordination of disposal activities must occur so that rendering facilities are not overwhelmed. There may be few rendering plants in the proximity and surge capacity for emergency carcasses and associated waste material may be limited. While temporary storage and transportation of the waste material needs to be considered, biosecurity issues must be addressed. Biosecurity protocols within the facility during the processing may need to be modified to prevent pathogen transmission. Most pathogens (except prions, for example) are killed during the rendering process. All parties need to be aware of the fact that some rendered product may not be marketable. A plan for the final disposal of that product must be developed, such as landfilling or burial of the final products. </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10</a:t>
            </a:fld>
            <a:endParaRPr lang="en-US"/>
          </a:p>
        </p:txBody>
      </p:sp>
    </p:spTree>
    <p:extLst>
      <p:ext uri="{BB962C8B-B14F-4D97-AF65-F5344CB8AC3E}">
        <p14:creationId xmlns:p14="http://schemas.microsoft.com/office/powerpoint/2010/main" val="716770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two types of inedible rendering: dry rendering and wet rendering. Dry rendering is the only type of rendering process currently utilized in the U.S. In general, the dry rendering process occurs off-farm, necessitating transport that poses some risk of pathogen spread. Dry rendering cooks ground carcasses in their own fat while contained in a horizontal, steam-jacketed cylindrical vessel equipped with an agitator. The final temperature of the cooker (250-275°F) destroys harmful pathogens and produces end products such as protein solids (meat, feather, bone, and blood meal), fat and steam. Although routine rendering produces usable end products that may be used in animal feeds, the end products from infected carcasses may not be marketable.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11</a:t>
            </a:fld>
            <a:endParaRPr lang="en-US"/>
          </a:p>
        </p:txBody>
      </p:sp>
    </p:spTree>
    <p:extLst>
      <p:ext uri="{BB962C8B-B14F-4D97-AF65-F5344CB8AC3E}">
        <p14:creationId xmlns:p14="http://schemas.microsoft.com/office/powerpoint/2010/main" val="73451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two types of dry rendering systems – batch configuration and continuous rendering. In a batch configuration, the raw material from a receiving bin is conveyed to a crusher or similar device to reduce its size to pieces of 1-2 inches for efficient cooking. Cookers are heated at normal atmospheric pressure to around 212°F until the moisture is driven off through vents in the form of steam. The temperature rises to 250-275°F depending on the type of raw materials. This high temperature breaks the cell structure of the residue and releases the fat as tallow. The cooked material is discharged into a separate container, which allows the free-run fat to drain away from the protein solids known as tankage or cracklings. The tallow is decanted off and the solids are emptied from the cooker. The heating process during batch rendering normally takes 2-3 hours.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12</a:t>
            </a:fld>
            <a:endParaRPr lang="en-US"/>
          </a:p>
        </p:txBody>
      </p:sp>
    </p:spTree>
    <p:extLst>
      <p:ext uri="{BB962C8B-B14F-4D97-AF65-F5344CB8AC3E}">
        <p14:creationId xmlns:p14="http://schemas.microsoft.com/office/powerpoint/2010/main" val="427285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continuous rendering all the same rendering processes (heating and separation of fat and solids) are done simultaneously and consecutively. Most continuous rendering systems require little to no manual operation. Finished products will be generated at a constant rate if there is a adequate supply of carcasses. Continuous rendering systems are generally equipped with automatic controls for both time and temperature. Compared to batch rendering configuration, continuous systems also generally offer greater flexibility, allowing a wider range of time and temperature combinations for cooking raw materials.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13</a:t>
            </a:fld>
            <a:endParaRPr lang="en-US"/>
          </a:p>
        </p:txBody>
      </p:sp>
    </p:spTree>
    <p:extLst>
      <p:ext uri="{BB962C8B-B14F-4D97-AF65-F5344CB8AC3E}">
        <p14:creationId xmlns:p14="http://schemas.microsoft.com/office/powerpoint/2010/main" val="232945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types of commercial or industrial permitted landfills may provide a reasonable option for carcass disposal in some cases. This section will describe the permitted landfill/burial,</a:t>
            </a:r>
            <a:r>
              <a:rPr lang="en-US" baseline="0" dirty="0" smtClean="0"/>
              <a:t> and in addition, will include a description of unlined trench burial. </a:t>
            </a:r>
          </a:p>
          <a:p>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14</a:t>
            </a:fld>
            <a:endParaRPr lang="en-US"/>
          </a:p>
        </p:txBody>
      </p:sp>
    </p:spTree>
    <p:extLst>
      <p:ext uri="{BB962C8B-B14F-4D97-AF65-F5344CB8AC3E}">
        <p14:creationId xmlns:p14="http://schemas.microsoft.com/office/powerpoint/2010/main" val="226269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landfills are required to meet design and operating standards outlined in Subtitle D of the Resource Conservation and Recovery Act (RCRA). These RCRA regulations are contained in Title 40 Code of Federal Regulations (CFR) Parts 239-299. Key features of the permitted landfill design include liners, leachate containment systems, and gas collection systems.</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15</a:t>
            </a:fld>
            <a:endParaRPr lang="en-US"/>
          </a:p>
        </p:txBody>
      </p:sp>
    </p:spTree>
    <p:extLst>
      <p:ext uri="{BB962C8B-B14F-4D97-AF65-F5344CB8AC3E}">
        <p14:creationId xmlns:p14="http://schemas.microsoft.com/office/powerpoint/2010/main" val="171055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Three types of permitted landfills exist in the United States: construction and demolition, hazardous waste, and municipal solid waste. Municipal solid waste landfills are often the most appropriate for catastrophic carcass disposal. Approximately 1,600 solid waste landfills currently operate in the U.S. as privately owned or operated by municipalities. For landfills to be considered a viable disposal option, officials should obtain a pre-catastrophe agreement with the landfill management/ownership for use of a landfill during an animal health emergency. </a:t>
            </a:r>
            <a:r>
              <a:rPr lang="en-US" sz="1200" kern="1200" dirty="0" smtClean="0">
                <a:solidFill>
                  <a:schemeClr val="tx1"/>
                </a:solidFill>
                <a:effectLst/>
                <a:latin typeface="+mn-lt"/>
                <a:ea typeface="+mn-ea"/>
                <a:cs typeface="+mn-cs"/>
              </a:rPr>
              <a:t>In many states, disposal of animal carcasses and materials in landfills is permitted but the options may vary by state and circumstance. </a:t>
            </a:r>
            <a:r>
              <a:rPr lang="en-US" sz="1200" b="0" i="0" u="none" strike="noStrike" kern="1200" baseline="0" dirty="0" smtClean="0">
                <a:solidFill>
                  <a:schemeClr val="tx1"/>
                </a:solidFill>
                <a:latin typeface="+mn-lt"/>
                <a:ea typeface="+mn-ea"/>
                <a:cs typeface="+mn-cs"/>
              </a:rPr>
              <a:t>Many smaller or older landfills are unlikely to have extensive environmental protection features. </a:t>
            </a:r>
            <a:r>
              <a:rPr lang="en-US" sz="1200" b="0" i="1" u="none" strike="noStrike" kern="1200" baseline="0" dirty="0" smtClean="0">
                <a:solidFill>
                  <a:schemeClr val="tx1"/>
                </a:solidFill>
                <a:latin typeface="+mn-lt"/>
                <a:ea typeface="+mn-ea"/>
                <a:cs typeface="+mn-cs"/>
              </a:rPr>
              <a:t>[This photo shows the disposal of waste material at a landfill. Photo source: David Meeker, National Renderers Association]</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16</a:t>
            </a:fld>
            <a:endParaRPr lang="en-US"/>
          </a:p>
        </p:txBody>
      </p:sp>
    </p:spTree>
    <p:extLst>
      <p:ext uri="{BB962C8B-B14F-4D97-AF65-F5344CB8AC3E}">
        <p14:creationId xmlns:p14="http://schemas.microsoft.com/office/powerpoint/2010/main" val="22253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2001 outbreak of FMD, the United Kingdom identified minimum criteria for determining the suitability of a landfill for disposal of infected animal carcasses. The criteria include the following:</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Location (proximity to various protected zones, aquifers, water tables, floodplains, etc.) </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Liner (base and sides must be comprised of at least 1 meter of well-engineered clay)</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Leachate management (effective and robust leachate management system to ensure collection of leachate for the next 20 years)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Gas management (required gas management infrastructures to collect gas from the whole of the site)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Monitoring (groundwater, surface water, and leachate)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Odor and vermin control</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Documentation (location, number, and extent of animal carcasses deposited within the site)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17</a:t>
            </a:fld>
            <a:endParaRPr lang="en-US"/>
          </a:p>
        </p:txBody>
      </p:sp>
    </p:spTree>
    <p:extLst>
      <p:ext uri="{BB962C8B-B14F-4D97-AF65-F5344CB8AC3E}">
        <p14:creationId xmlns:p14="http://schemas.microsoft.com/office/powerpoint/2010/main" val="3370332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Burial techniques discussed in this section on unlined burial options are differentiated from the previously discussed landfill disposal options because they are designed and engineered solely for the disposal of carcasses. In general, unlined burial of carcasses and related materials such as ash from other disposal procedures involves placing them in a trench or large, earthen hole or pit. Eventually, buried materials are degraded and broken down into minerals and organic material. Carcass degradation may generate significant quantities of leachate and groundwater contamination may result. The property owner is typically liable for all environmental remediation costs associated with the disposal method. </a:t>
            </a:r>
            <a:r>
              <a:rPr lang="en-US" i="1" dirty="0" smtClean="0">
                <a:latin typeface="+mn-lt"/>
                <a:ea typeface="ＭＳ Ｐゴシック" charset="-128"/>
                <a:cs typeface="ＭＳ Ｐゴシック" charset="-128"/>
              </a:rPr>
              <a:t>[This is an image of an unlined burial site, constructed as a trench. Photo source: Jeff G. Taber, County of Kings Department of Public Health, Hanford, California]</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18</a:t>
            </a:fld>
            <a:endParaRPr lang="en-US"/>
          </a:p>
        </p:txBody>
      </p:sp>
    </p:spTree>
    <p:extLst>
      <p:ext uri="{BB962C8B-B14F-4D97-AF65-F5344CB8AC3E}">
        <p14:creationId xmlns:p14="http://schemas.microsoft.com/office/powerpoint/2010/main" val="180648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Unlined trench burial typically takes place on or adjacent to premises where euthanasia occurs. It involves the excavation and creation of trapezoidal or vertical trenches for placement of carcasses. Trenches may vary from an estimated 4 feet to 8 feet in depth and are typically about six feet wide so that two large animal carcasses may be placed side by side. Waste materials are then covered with the excavated material (backfill). An extensive inventory of heavy equipment will likely be necessary to facilitate burial when used as a disposal method. </a:t>
            </a:r>
            <a:r>
              <a:rPr lang="en-US" sz="1200" b="0" i="1" u="none" strike="noStrike" kern="1200" baseline="0" dirty="0" smtClean="0">
                <a:solidFill>
                  <a:schemeClr val="tx1"/>
                </a:solidFill>
                <a:latin typeface="+mn-lt"/>
                <a:ea typeface="+mn-ea"/>
                <a:cs typeface="+mn-cs"/>
              </a:rPr>
              <a:t>[This is a schematic diagram of trench burial. Graphic illustration by: Andrew Kingsbury, Iowa State University]</a:t>
            </a: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19</a:t>
            </a:fld>
            <a:endParaRPr lang="en-US"/>
          </a:p>
        </p:txBody>
      </p:sp>
    </p:spTree>
    <p:extLst>
      <p:ext uri="{BB962C8B-B14F-4D97-AF65-F5344CB8AC3E}">
        <p14:creationId xmlns:p14="http://schemas.microsoft.com/office/powerpoint/2010/main" val="232879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 large scale animal health emergency, it is likely that more than one disposal method will be utilized. This section will cover the process of composting, as well a specific applications. </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a:t>
            </a:fld>
            <a:endParaRPr lang="en-US"/>
          </a:p>
        </p:txBody>
      </p:sp>
    </p:spTree>
    <p:extLst>
      <p:ext uri="{BB962C8B-B14F-4D97-AF65-F5344CB8AC3E}">
        <p14:creationId xmlns:p14="http://schemas.microsoft.com/office/powerpoint/2010/main" val="396153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length of time required to dispose of carcasses via trench burial will depend on:</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time required to identify an appropriate site.</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time required to gain approval of the site by regulatory bodies such as environmental regulatory agencies.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species and total number of carcasses to be buried.</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total excavation area and volume required.</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The type, quantity, and availability of excavation equipment, as this determines the time required to excavate the necessary area. Response time can likely be minimized if as many of these issues as possible are addressed prior to the time of need.</a:t>
            </a:r>
          </a:p>
          <a:p>
            <a:r>
              <a:rPr lang="en-US" sz="1200" b="0" i="0" u="none" strike="noStrike" kern="1200" baseline="0" dirty="0" smtClean="0">
                <a:solidFill>
                  <a:schemeClr val="tx1"/>
                </a:solidFill>
                <a:latin typeface="+mn-lt"/>
                <a:ea typeface="+mn-ea"/>
                <a:cs typeface="+mn-cs"/>
              </a:rPr>
              <a:t>The principal by-products resulting from burial are leachate and gases such as methane, carbon dioxide, hydrogen sulfide. The property owner is typically liable for all environmental remediation costs associated with the unlined trench burial. Depending on the volume of carcass material buried, some additional repair steps to backfill settlement, and contain gas or leachate may be needed.</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20</a:t>
            </a:fld>
            <a:endParaRPr lang="en-US"/>
          </a:p>
        </p:txBody>
      </p:sp>
    </p:spTree>
    <p:extLst>
      <p:ext uri="{BB962C8B-B14F-4D97-AF65-F5344CB8AC3E}">
        <p14:creationId xmlns:p14="http://schemas.microsoft.com/office/powerpoint/2010/main" val="167904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Soil type is critical in the decision to utilize trench burial, and in determining the suitability of a site. A less permeable soil type such as loam soil is preferred. In addition to soil type, other important characteristics include: </a:t>
            </a:r>
          </a:p>
          <a:p>
            <a:pPr marL="171450" indent="-171450">
              <a:buFont typeface="Arial" panose="020B0604020202020204" pitchFamily="34" charset="0"/>
              <a:buChar char="•"/>
            </a:pPr>
            <a:r>
              <a:rPr lang="en-US" dirty="0" smtClean="0"/>
              <a:t>Soil properties (texture, permeability, surface fragments, depth to water table, depth to bedrock)</a:t>
            </a:r>
          </a:p>
          <a:p>
            <a:pPr marL="171450" indent="-171450">
              <a:buFont typeface="Arial" panose="020B0604020202020204" pitchFamily="34" charset="0"/>
              <a:buChar char="•"/>
            </a:pPr>
            <a:r>
              <a:rPr lang="en-US" dirty="0" smtClean="0"/>
              <a:t>Slope or topography</a:t>
            </a:r>
          </a:p>
          <a:p>
            <a:pPr marL="171450" indent="-171450">
              <a:buFont typeface="Arial" panose="020B0604020202020204" pitchFamily="34" charset="0"/>
              <a:buChar char="•"/>
            </a:pPr>
            <a:r>
              <a:rPr lang="en-US" dirty="0" smtClean="0"/>
              <a:t>Hydrologic properties </a:t>
            </a:r>
          </a:p>
          <a:p>
            <a:pPr marL="171450" indent="-171450">
              <a:buFont typeface="Arial" panose="020B0604020202020204" pitchFamily="34" charset="0"/>
              <a:buChar char="•"/>
            </a:pPr>
            <a:r>
              <a:rPr lang="en-US" dirty="0" smtClean="0"/>
              <a:t>Proximity to water bodies, wells, public areas, roadways, dwellings, residences, municipalities, or property lines</a:t>
            </a:r>
          </a:p>
          <a:p>
            <a:pPr marL="171450" indent="-171450">
              <a:buFont typeface="Arial" panose="020B0604020202020204" pitchFamily="34" charset="0"/>
              <a:buChar char="•"/>
            </a:pPr>
            <a:r>
              <a:rPr lang="en-US" dirty="0" smtClean="0"/>
              <a:t>Underground utility</a:t>
            </a:r>
            <a:r>
              <a:rPr lang="en-US" baseline="0" dirty="0" smtClean="0"/>
              <a:t> or water </a:t>
            </a:r>
            <a:r>
              <a:rPr lang="en-US" dirty="0" smtClean="0"/>
              <a:t>lines </a:t>
            </a:r>
          </a:p>
          <a:p>
            <a:pPr marL="171450" indent="-171450">
              <a:buFont typeface="Arial" panose="020B0604020202020204" pitchFamily="34" charset="0"/>
              <a:buChar char="•"/>
            </a:pPr>
            <a:r>
              <a:rPr lang="en-US" dirty="0" smtClean="0"/>
              <a:t>Accessibility and subsequent intended use of the site</a:t>
            </a:r>
          </a:p>
          <a:p>
            <a:r>
              <a:rPr lang="en-US" dirty="0" smtClean="0"/>
              <a:t>Resources such as the National Resource Conservation Service (NRCS), tools such as NRCS Geographic Information Systems (GIS) and state and university sources should assist the decision process. State regulations vary considerably in terms of specific criteria required for a suitable burial site. </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21</a:t>
            </a:fld>
            <a:endParaRPr lang="en-US"/>
          </a:p>
        </p:txBody>
      </p:sp>
    </p:spTree>
    <p:extLst>
      <p:ext uri="{BB962C8B-B14F-4D97-AF65-F5344CB8AC3E}">
        <p14:creationId xmlns:p14="http://schemas.microsoft.com/office/powerpoint/2010/main" val="335726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(http://www.aphis.usda.gov/animal_health/emergency_management/) and the NAHERC Training Site (http://naherc.sws.iastate.edu/).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22</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those who made a significant contribution to the content of the FAD </a:t>
            </a:r>
            <a:r>
              <a:rPr lang="en-US" dirty="0" err="1" smtClean="0">
                <a:ea typeface="ＭＳ Ｐゴシック" charset="-128"/>
                <a:cs typeface="ＭＳ Ｐゴシック" charset="-128"/>
              </a:rPr>
              <a:t>PReP</a:t>
            </a:r>
            <a:r>
              <a:rPr lang="en-US" dirty="0" smtClean="0">
                <a:ea typeface="ＭＳ Ｐゴシック" charset="-128"/>
                <a:cs typeface="ＭＳ Ｐゴシック" charset="-128"/>
              </a:rPr>
              <a:t>/NAHEMS Guidelines: Disposal document. Please see the Guidelines document for others who also provided additional assistance with content development.</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23</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24</a:t>
            </a:fld>
            <a:endParaRPr lang="en-US" dirty="0">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 </a:t>
            </a:r>
            <a:r>
              <a:rPr lang="en-US" baseline="0" dirty="0" err="1" smtClean="0"/>
              <a:t>Reneé</a:t>
            </a:r>
            <a:r>
              <a:rPr lang="en-US" baseline="0" dirty="0" smtClean="0"/>
              <a:t> Dewell DVM,MS</a:t>
            </a:r>
            <a:endParaRPr lang="en-US" dirty="0" smtClean="0"/>
          </a:p>
        </p:txBody>
      </p:sp>
      <p:sp>
        <p:nvSpPr>
          <p:cNvPr id="5" name="Footer Placeholder 4"/>
          <p:cNvSpPr>
            <a:spLocks noGrp="1"/>
          </p:cNvSpPr>
          <p:nvPr>
            <p:ph type="ftr" sz="quarter" idx="10"/>
          </p:nvPr>
        </p:nvSpPr>
        <p:spPr/>
        <p:txBody>
          <a:bodyPr/>
          <a:lstStyle/>
          <a:p>
            <a:r>
              <a:rPr lang="en-US" dirty="0" smtClean="0">
                <a:solidFill>
                  <a:prstClr val="black"/>
                </a:solidFill>
              </a:rPr>
              <a:t>MSP, CFSPH - 2010</a:t>
            </a:r>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Composting promotes aerobic decomposition through placement of carcasses</a:t>
            </a:r>
            <a:r>
              <a:rPr lang="en-US" baseline="0" dirty="0" smtClean="0"/>
              <a:t> </a:t>
            </a:r>
            <a:r>
              <a:rPr lang="en-US" dirty="0" smtClean="0"/>
              <a:t>between layers (approximately two feet thick) of carbon-rich organic materials. Decomposition requires nitrogen, carbon, oxygen, and moisture for optimal tissue breakdown.</a:t>
            </a:r>
            <a:r>
              <a:rPr lang="en-US" baseline="0" dirty="0" smtClean="0"/>
              <a:t> </a:t>
            </a:r>
            <a:r>
              <a:rPr lang="en-US" dirty="0" smtClean="0"/>
              <a:t>In carcass composting, carcasses serve as the source of nitrogen. They can be composted whole or, to speed the process, can be ground prior to pile formation. The addition of high carbon plant</a:t>
            </a:r>
            <a:r>
              <a:rPr lang="en-US" baseline="0" dirty="0" smtClean="0"/>
              <a:t> </a:t>
            </a:r>
            <a:r>
              <a:rPr lang="en-US" dirty="0" smtClean="0"/>
              <a:t>material, such</a:t>
            </a:r>
            <a:r>
              <a:rPr lang="en-US" baseline="0" dirty="0" smtClean="0"/>
              <a:t> as ground cornstalks, straw, sawdust, and wood shavings</a:t>
            </a:r>
            <a:r>
              <a:rPr lang="en-US" dirty="0" smtClean="0"/>
              <a:t> (referred to as co-compost or cover material), serves to meet the carbon requirement,</a:t>
            </a:r>
            <a:r>
              <a:rPr lang="en-US" baseline="0" dirty="0" smtClean="0"/>
              <a:t> </a:t>
            </a:r>
            <a:r>
              <a:rPr lang="en-US" dirty="0" smtClean="0"/>
              <a:t>absorb excess moisture, and retain heat/sustain high internal temperatures necessary for rapid</a:t>
            </a:r>
            <a:r>
              <a:rPr lang="en-US" baseline="0" dirty="0" smtClean="0"/>
              <a:t> </a:t>
            </a:r>
            <a:r>
              <a:rPr lang="en-US" dirty="0" smtClean="0"/>
              <a:t>decomposition and pathogen suppression. The decomposition process and underlying scientific principles are similar for indoor and outdoor composting. </a:t>
            </a:r>
            <a:r>
              <a:rPr lang="en-US" i="1" dirty="0" smtClean="0"/>
              <a:t>[This photo depicts round forage bales which are a common material for co-compost and cover material. Photo source: Tom Glanville, Iowa State University.] </a:t>
            </a:r>
          </a:p>
          <a:p>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3</a:t>
            </a:fld>
            <a:endParaRPr lang="en-US"/>
          </a:p>
        </p:txBody>
      </p:sp>
    </p:spTree>
    <p:extLst>
      <p:ext uri="{BB962C8B-B14F-4D97-AF65-F5344CB8AC3E}">
        <p14:creationId xmlns:p14="http://schemas.microsoft.com/office/powerpoint/2010/main" val="134179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first phase of carcass composting, the desired core temperature of the composting pile reaches between</a:t>
            </a:r>
            <a:r>
              <a:rPr lang="en-US" baseline="0" dirty="0" smtClean="0"/>
              <a:t> </a:t>
            </a:r>
            <a:r>
              <a:rPr lang="en-US" dirty="0" smtClean="0"/>
              <a:t>135-140 degrees F within 15 days of compost initiation. However, reaching</a:t>
            </a:r>
            <a:r>
              <a:rPr lang="en-US" baseline="0" dirty="0" smtClean="0"/>
              <a:t> </a:t>
            </a:r>
            <a:r>
              <a:rPr lang="en-US" dirty="0" smtClean="0"/>
              <a:t>optimal</a:t>
            </a:r>
            <a:r>
              <a:rPr lang="en-US" baseline="0" dirty="0" smtClean="0"/>
              <a:t> temperature may be delayed during cold seasons, and d</a:t>
            </a:r>
            <a:r>
              <a:rPr lang="en-US" dirty="0" smtClean="0"/>
              <a:t>uring emergency</a:t>
            </a:r>
            <a:r>
              <a:rPr lang="en-US" baseline="0" dirty="0" smtClean="0"/>
              <a:t> </a:t>
            </a:r>
            <a:r>
              <a:rPr lang="en-US" dirty="0" smtClean="0"/>
              <a:t>composting, optimal temperatures may be difficult or</a:t>
            </a:r>
            <a:r>
              <a:rPr lang="en-US" baseline="0" dirty="0" smtClean="0"/>
              <a:t> </a:t>
            </a:r>
            <a:r>
              <a:rPr lang="en-US" dirty="0" smtClean="0"/>
              <a:t>impossible to reach and maintain.</a:t>
            </a:r>
            <a:r>
              <a:rPr lang="en-US" baseline="0" dirty="0" smtClean="0"/>
              <a:t> </a:t>
            </a:r>
            <a:r>
              <a:rPr lang="en-US" dirty="0" smtClean="0"/>
              <a:t>This is due to large carcass and pile size and high organic loading</a:t>
            </a:r>
            <a:r>
              <a:rPr lang="en-US" baseline="0" dirty="0" smtClean="0"/>
              <a:t> </a:t>
            </a:r>
            <a:r>
              <a:rPr lang="en-US" dirty="0" smtClean="0"/>
              <a:t>(causing oxygen</a:t>
            </a:r>
            <a:r>
              <a:rPr lang="en-US" baseline="0" dirty="0" smtClean="0"/>
              <a:t> </a:t>
            </a:r>
            <a:r>
              <a:rPr lang="en-US" dirty="0" smtClean="0"/>
              <a:t>depletion) in the core of the compost pile. Depending upon the size of the carcass biomass, this temperature should ideally be maintained for a</a:t>
            </a:r>
            <a:r>
              <a:rPr lang="en-US" baseline="0" dirty="0" smtClean="0"/>
              <a:t> </a:t>
            </a:r>
            <a:r>
              <a:rPr lang="en-US" dirty="0" smtClean="0"/>
              <a:t>length of time—between 3 and 12 weeks. Heat is a significant driver in pathogen destruction but other factors such as microbial competition, drying, and toxic decomposition gases will often aid in reduction of pathogen populations. Aeration is important during the first phase, but if the carcasses are infected, care must be taken to prevent dispersion of pathogen-laden aerosols which may occur</a:t>
            </a:r>
            <a:r>
              <a:rPr lang="en-US" baseline="0" dirty="0" smtClean="0"/>
              <a:t> </a:t>
            </a:r>
            <a:r>
              <a:rPr lang="en-US" dirty="0" smtClean="0"/>
              <a:t>during grinding, mixing, turning of the piles, and passively through wind. </a:t>
            </a:r>
          </a:p>
          <a:p>
            <a:endParaRPr lang="en-US" dirty="0" smtClean="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4</a:t>
            </a:fld>
            <a:endParaRPr lang="en-US"/>
          </a:p>
        </p:txBody>
      </p:sp>
    </p:spTree>
    <p:extLst>
      <p:ext uri="{BB962C8B-B14F-4D97-AF65-F5344CB8AC3E}">
        <p14:creationId xmlns:p14="http://schemas.microsoft.com/office/powerpoint/2010/main" val="377032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second phase, aeration is not as critical. The time to complete phase 2 is also dependent upon the carcass size and can vary from an estimated 10 days (chickens and other poultry) to approximately 240 days (mature cows and horses). When selecting composting as a disposal method, an important consideration is the availability of large quantities of carbon sources - both as a cover material and as a thick base layer. For example, bovine composting may require 10-12 cubic yards of cover material (ground cornstalks, ground straw, or corn silage) per 1,000 lb. of carcass. If very large numbers of carcasses must be composted, locating, transporting, and grinding sufficient quantities of cover material will be a significant task.</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5</a:t>
            </a:fld>
            <a:endParaRPr lang="en-US"/>
          </a:p>
        </p:txBody>
      </p:sp>
    </p:spTree>
    <p:extLst>
      <p:ext uri="{BB962C8B-B14F-4D97-AF65-F5344CB8AC3E}">
        <p14:creationId xmlns:p14="http://schemas.microsoft.com/office/powerpoint/2010/main" val="49486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Composting may take place indoors or outside.</a:t>
            </a:r>
            <a:r>
              <a:rPr lang="en-US" baseline="0" dirty="0" smtClean="0"/>
              <a:t> </a:t>
            </a:r>
            <a:r>
              <a:rPr lang="en-US" sz="1200" b="0" i="0" u="none" strike="noStrike" kern="1200" baseline="0" dirty="0" smtClean="0">
                <a:solidFill>
                  <a:schemeClr val="tx1"/>
                </a:solidFill>
                <a:latin typeface="+mn-lt"/>
                <a:ea typeface="+mn-ea"/>
                <a:cs typeface="+mn-cs"/>
              </a:rPr>
              <a:t>The poultry industry has widely implemented indoor composting for mortalities. Indoor composting processes are less affected than outdoor composting by weather events, ambient temperatures, drying conditions, and seasonality. Indoor composting presents some challenges for space limitations (i.e., restricted space for the use of heavy equipment to turn piles). Copious amounts of water are used for foam depopulation of poultry and, although some water can expedite composting, excessive water volume can prolong decomposition times in the composting process. When choosing indoor composting as a disposal method following foam depopulation, it is important to use a neutral pH water source that is “soft” or minimally hard and has low sediment concentrations</a:t>
            </a:r>
            <a:r>
              <a:rPr lang="en-US" sz="1200" b="0" i="1" u="none" strike="noStrike" kern="1200" baseline="0" dirty="0" smtClean="0">
                <a:solidFill>
                  <a:schemeClr val="tx1"/>
                </a:solidFill>
                <a:latin typeface="+mn-lt"/>
                <a:ea typeface="+mn-ea"/>
                <a:cs typeface="+mn-cs"/>
              </a:rPr>
              <a:t>. </a:t>
            </a:r>
            <a:r>
              <a:rPr lang="en-US" i="1" dirty="0" smtClean="0"/>
              <a:t>[This is an image illustrating the protection afforded by an indoor composting facility. Photo source: Danelle Bickett-Weddle, Iowa State University]</a:t>
            </a:r>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6</a:t>
            </a:fld>
            <a:endParaRPr lang="en-US"/>
          </a:p>
        </p:txBody>
      </p:sp>
    </p:spTree>
    <p:extLst>
      <p:ext uri="{BB962C8B-B14F-4D97-AF65-F5344CB8AC3E}">
        <p14:creationId xmlns:p14="http://schemas.microsoft.com/office/powerpoint/2010/main" val="54220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Composting for large animal species such as beef and dairy cattle typically occurs outdoors. In an animal health emergency, piles would likely be formed into long, narrow windrows. Optimal composting sites should be well drained, must be located at least 300 feet away from bodies of water, and downwind of public areas or communities. Site accessibility should not be hindered by typical seasonal weather changes and a reasonable plan to control runoff must be in place. A</a:t>
            </a:r>
            <a:r>
              <a:rPr lang="en-US" dirty="0" smtClean="0"/>
              <a:t>dverse weather events such as high wind weather advisories and extreme precipitation can affect compost pile quality. </a:t>
            </a:r>
            <a:r>
              <a:rPr lang="en-US" sz="1200" b="0" i="0" u="none" strike="noStrike" kern="1200" baseline="0" dirty="0" smtClean="0">
                <a:solidFill>
                  <a:schemeClr val="tx1"/>
                </a:solidFill>
                <a:latin typeface="+mn-lt"/>
                <a:ea typeface="+mn-ea"/>
                <a:cs typeface="+mn-cs"/>
              </a:rPr>
              <a:t>To offset added moisture, base and cover layers of the compost pile may be made more absorbent by constructing them with additional thickness. </a:t>
            </a:r>
            <a:r>
              <a:rPr lang="en-US" sz="1200" b="0" i="1" u="none" strike="noStrike" kern="1200" baseline="0" dirty="0" smtClean="0">
                <a:solidFill>
                  <a:schemeClr val="tx1"/>
                </a:solidFill>
                <a:latin typeface="+mn-lt"/>
                <a:ea typeface="+mn-ea"/>
                <a:cs typeface="+mn-cs"/>
              </a:rPr>
              <a:t>[This photo depicts a tractor applying the layers to the outdoor composting pile.  Photo source: USDA Agricultural Research Service]</a:t>
            </a:r>
          </a:p>
          <a:p>
            <a:endParaRPr lang="en-US" sz="1200" b="0" i="0" u="none" strike="noStrike" kern="1200" baseline="0" dirty="0" smtClean="0">
              <a:solidFill>
                <a:schemeClr val="tx1"/>
              </a:solidFill>
              <a:latin typeface="+mn-lt"/>
              <a:ea typeface="+mn-ea"/>
              <a:cs typeface="+mn-cs"/>
            </a:endParaRPr>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7</a:t>
            </a:fld>
            <a:endParaRPr lang="en-US"/>
          </a:p>
        </p:txBody>
      </p:sp>
    </p:spTree>
    <p:extLst>
      <p:ext uri="{BB962C8B-B14F-4D97-AF65-F5344CB8AC3E}">
        <p14:creationId xmlns:p14="http://schemas.microsoft.com/office/powerpoint/2010/main" val="18180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section will describe the process of rendering,</a:t>
            </a:r>
            <a:r>
              <a:rPr lang="en-US" baseline="0" dirty="0" smtClean="0"/>
              <a:t> as well as different configurations that may be used. </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8</a:t>
            </a:fld>
            <a:endParaRPr lang="en-US"/>
          </a:p>
        </p:txBody>
      </p:sp>
    </p:spTree>
    <p:extLst>
      <p:ext uri="{BB962C8B-B14F-4D97-AF65-F5344CB8AC3E}">
        <p14:creationId xmlns:p14="http://schemas.microsoft.com/office/powerpoint/2010/main" val="152568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Rendering is an off-site process that uses heat to convert carcasses into protein-based solids (meat, feather, bone, and blood meal), water, and melted fat/tallow. Although some rendering plants associated with a packing plant or poultry processing facility may produce edible fats and proteins that might be used in the manufacture of gelatins or cosmetics if they conform to Food and Drug Administration (FDA) processing standards, only inedible rendering will be discussed in this presentation. Products that are deemed inedible for humans may be used in some livestock feeds, soap, and other production processes. [</a:t>
            </a:r>
            <a:r>
              <a:rPr lang="en-US" i="1" dirty="0" smtClean="0">
                <a:latin typeface="+mn-lt"/>
                <a:ea typeface="ＭＳ Ｐゴシック" charset="-128"/>
                <a:cs typeface="ＭＳ Ｐゴシック" charset="-128"/>
              </a:rPr>
              <a:t>This is a photo of a rendering plant. Photo source: David Meeker, National Renderers Association]</a:t>
            </a:r>
            <a:endParaRPr lang="en-US" dirty="0"/>
          </a:p>
        </p:txBody>
      </p:sp>
      <p:sp>
        <p:nvSpPr>
          <p:cNvPr id="4" name="Header Placeholder 3"/>
          <p:cNvSpPr>
            <a:spLocks noGrp="1"/>
          </p:cNvSpPr>
          <p:nvPr>
            <p:ph type="hdr" sz="quarter" idx="10"/>
          </p:nvPr>
        </p:nvSpPr>
        <p:spPr/>
        <p:txBody>
          <a:bodyPr/>
          <a:lstStyle/>
          <a:p>
            <a:r>
              <a:rPr lang="en-US" smtClean="0"/>
              <a:t>FAD PReP/NAHEMS Health and Safety PreDeployment</a:t>
            </a:r>
            <a:endParaRPr lang="en-US" dirty="0"/>
          </a:p>
        </p:txBody>
      </p:sp>
      <p:sp>
        <p:nvSpPr>
          <p:cNvPr id="5" name="Slide Number Placeholder 4"/>
          <p:cNvSpPr>
            <a:spLocks noGrp="1"/>
          </p:cNvSpPr>
          <p:nvPr>
            <p:ph type="sldNum" sz="quarter" idx="11"/>
          </p:nvPr>
        </p:nvSpPr>
        <p:spPr/>
        <p:txBody>
          <a:bodyPr/>
          <a:lstStyle/>
          <a:p>
            <a:fld id="{C0857787-FD1F-49E7-98C8-0609525CD3A6}" type="slidenum">
              <a:rPr lang="en-US" smtClean="0"/>
              <a:t>9</a:t>
            </a:fld>
            <a:endParaRPr lang="en-US"/>
          </a:p>
        </p:txBody>
      </p:sp>
    </p:spTree>
    <p:extLst>
      <p:ext uri="{BB962C8B-B14F-4D97-AF65-F5344CB8AC3E}">
        <p14:creationId xmlns:p14="http://schemas.microsoft.com/office/powerpoint/2010/main" val="856284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1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10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t>FAD PReP/NAHEMS Guidelines: Disposal - Composting, Rendering, and Burial </a:t>
            </a:r>
            <a:endParaRPr lang="en-US" dirty="0"/>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684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451864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7945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73093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Disposal - Composting, Rendering, and Burial </a:t>
            </a:r>
            <a:endParaRPr lang="en-US" dirty="0"/>
          </a:p>
        </p:txBody>
      </p:sp>
      <p:sp>
        <p:nvSpPr>
          <p:cNvPr id="7" name="Slide Number Placeholder 6"/>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t>FAD PReP/NAHEMS Guidelines: Disposal - Composting, Rendering, and Burial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pPr algn="l"/>
            <a:r>
              <a:rPr lang="en-US" smtClean="0"/>
              <a:t>FAD PReP/NAHEMS Guidelines: Disposal - Composting, Rendering, and Burial </a:t>
            </a:r>
            <a:endParaRPr lang="en-US" dirty="0"/>
          </a:p>
        </p:txBody>
      </p:sp>
      <p:sp>
        <p:nvSpPr>
          <p:cNvPr id="5" name="Slide Number Placeholder 4"/>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pPr algn="l"/>
            <a:r>
              <a:rPr lang="en-US" smtClean="0"/>
              <a:t>FAD PReP/NAHEMS Guidelines: Disposal - Composting, Rendering, and Burial </a:t>
            </a:r>
            <a:endParaRPr lang="en-US" dirty="0"/>
          </a:p>
        </p:txBody>
      </p:sp>
      <p:sp>
        <p:nvSpPr>
          <p:cNvPr id="4" name="Slide Number Placeholder 3"/>
          <p:cNvSpPr>
            <a:spLocks noGrp="1"/>
          </p:cNvSpPr>
          <p:nvPr>
            <p:ph type="sldNum" sz="quarter" idx="12"/>
          </p:nvPr>
        </p:nvSpPr>
        <p:spPr/>
        <p:txBody>
          <a:bodyPr/>
          <a:lstStyle/>
          <a:p>
            <a:fld id="{F038DE75-10B6-4C93-82E6-D9FA7E3E910E}"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1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 PReP/NAHEMS Guidelines: Disposal - Composting, Rendering, and Burial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pPr/>
              <a:t>‹#›</a:t>
            </a:fld>
            <a:endParaRPr lang="en-US" dirty="0"/>
          </a:p>
        </p:txBody>
      </p:sp>
      <p:pic>
        <p:nvPicPr>
          <p:cNvPr id="8" name="Picture 7"/>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50" r:id="rId12"/>
    <p:sldLayoutId id="2147483651" r:id="rId13"/>
    <p:sldLayoutId id="2147483662" r:id="rId14"/>
    <p:sldLayoutId id="2147483716" r:id="rId15"/>
    <p:sldLayoutId id="2147483717" r:id="rId16"/>
    <p:sldLayoutId id="2147483718" r:id="rId17"/>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naherc.sws.iastat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Disposal</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Composting, Rendering, and Burial </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PReP/NAHEMS </a:t>
            </a:r>
            <a:br>
              <a:rPr lang="en-US" i="1" dirty="0" smtClean="0"/>
            </a:br>
            <a:r>
              <a:rPr lang="en-US" i="1" dirty="0" smtClean="0"/>
              <a:t>Guidelines: Disposal (2012)</a:t>
            </a:r>
            <a:endParaRPr lang="en-US" i="1" dirty="0"/>
          </a:p>
        </p:txBody>
      </p:sp>
    </p:spTree>
    <p:extLst>
      <p:ext uri="{BB962C8B-B14F-4D97-AF65-F5344CB8AC3E}">
        <p14:creationId xmlns:p14="http://schemas.microsoft.com/office/powerpoint/2010/main" val="468366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Limited number of rendering plants</a:t>
            </a:r>
          </a:p>
          <a:p>
            <a:pPr lvl="1"/>
            <a:r>
              <a:rPr lang="en-US" dirty="0" smtClean="0"/>
              <a:t>Limited surge capacity</a:t>
            </a:r>
          </a:p>
          <a:p>
            <a:r>
              <a:rPr lang="en-US" dirty="0" smtClean="0"/>
              <a:t>Temporary storage of waste material</a:t>
            </a:r>
          </a:p>
          <a:p>
            <a:r>
              <a:rPr lang="en-US" dirty="0" smtClean="0"/>
              <a:t>Transportation to the facility</a:t>
            </a:r>
          </a:p>
          <a:p>
            <a:r>
              <a:rPr lang="en-US" dirty="0" smtClean="0"/>
              <a:t>Biosecurity issues through whole process</a:t>
            </a:r>
          </a:p>
          <a:p>
            <a:r>
              <a:rPr lang="en-US" dirty="0" smtClean="0"/>
              <a:t>Disposal of end products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dirty="0" smtClean="0"/>
              <a:t>Planning for Rendering </a:t>
            </a:r>
            <a:endParaRPr lang="en-US" dirty="0"/>
          </a:p>
        </p:txBody>
      </p:sp>
    </p:spTree>
    <p:extLst>
      <p:ext uri="{BB962C8B-B14F-4D97-AF65-F5344CB8AC3E}">
        <p14:creationId xmlns:p14="http://schemas.microsoft.com/office/powerpoint/2010/main" val="2295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Only type available in the U.S.</a:t>
            </a:r>
          </a:p>
          <a:p>
            <a:r>
              <a:rPr lang="en-US" dirty="0" smtClean="0"/>
              <a:t>Process</a:t>
            </a:r>
          </a:p>
          <a:p>
            <a:pPr lvl="1"/>
            <a:r>
              <a:rPr lang="en-US" dirty="0" smtClean="0"/>
              <a:t>Ground carcasses cooked in own fat</a:t>
            </a:r>
          </a:p>
          <a:p>
            <a:pPr lvl="1"/>
            <a:r>
              <a:rPr lang="en-US" dirty="0" smtClean="0"/>
              <a:t>Contained in horizontal, steam-jacketed cylindrical vessel with agitator</a:t>
            </a:r>
          </a:p>
          <a:p>
            <a:pPr lvl="1"/>
            <a:r>
              <a:rPr lang="en-US" dirty="0" smtClean="0"/>
              <a:t>High temperatures destroy pathogens</a:t>
            </a:r>
          </a:p>
          <a:p>
            <a:pPr lvl="1"/>
            <a:r>
              <a:rPr lang="en-US" dirty="0" smtClean="0"/>
              <a:t>End products – protein solids (meat, feather, bone, blood meal), fat, steam</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Dry Rendering   </a:t>
            </a:r>
            <a:endParaRPr lang="en-US" dirty="0"/>
          </a:p>
        </p:txBody>
      </p:sp>
    </p:spTree>
    <p:extLst>
      <p:ext uri="{BB962C8B-B14F-4D97-AF65-F5344CB8AC3E}">
        <p14:creationId xmlns:p14="http://schemas.microsoft.com/office/powerpoint/2010/main" val="405489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Raw material crushed to small pieces</a:t>
            </a:r>
          </a:p>
          <a:p>
            <a:r>
              <a:rPr lang="en-US" dirty="0" smtClean="0"/>
              <a:t>Heat drives off moisture</a:t>
            </a:r>
          </a:p>
          <a:p>
            <a:r>
              <a:rPr lang="en-US" dirty="0" smtClean="0"/>
              <a:t>Cooker heated to 250-275</a:t>
            </a:r>
            <a:r>
              <a:rPr lang="en-US" baseline="30000" dirty="0" smtClean="0"/>
              <a:t>o</a:t>
            </a:r>
            <a:r>
              <a:rPr lang="en-US" dirty="0" smtClean="0"/>
              <a:t>F</a:t>
            </a:r>
          </a:p>
          <a:p>
            <a:pPr lvl="1"/>
            <a:r>
              <a:rPr lang="en-US" dirty="0" smtClean="0"/>
              <a:t>Breaks cell structures</a:t>
            </a:r>
          </a:p>
          <a:p>
            <a:pPr lvl="1"/>
            <a:r>
              <a:rPr lang="en-US" dirty="0" smtClean="0"/>
              <a:t>Releases fat as tallow, drains away</a:t>
            </a:r>
          </a:p>
          <a:p>
            <a:r>
              <a:rPr lang="en-US" dirty="0" smtClean="0"/>
              <a:t>Cooked material discharged</a:t>
            </a:r>
          </a:p>
          <a:p>
            <a:r>
              <a:rPr lang="en-US" dirty="0" smtClean="0"/>
              <a:t>Process takes 2-3 hours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Batch Configuration </a:t>
            </a:r>
            <a:endParaRPr lang="en-US" dirty="0"/>
          </a:p>
        </p:txBody>
      </p:sp>
    </p:spTree>
    <p:extLst>
      <p:ext uri="{BB962C8B-B14F-4D97-AF65-F5344CB8AC3E}">
        <p14:creationId xmlns:p14="http://schemas.microsoft.com/office/powerpoint/2010/main" val="429684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rendering processes done simultaneously</a:t>
            </a:r>
          </a:p>
          <a:p>
            <a:r>
              <a:rPr lang="en-US" dirty="0" smtClean="0"/>
              <a:t>Little to no manual input required</a:t>
            </a:r>
          </a:p>
          <a:p>
            <a:pPr lvl="1"/>
            <a:r>
              <a:rPr lang="en-US" dirty="0" smtClean="0"/>
              <a:t>Automatic time and temperature controls</a:t>
            </a:r>
          </a:p>
          <a:p>
            <a:pPr lvl="1"/>
            <a:r>
              <a:rPr lang="en-US" dirty="0" smtClean="0"/>
              <a:t>Products generated at constant rate </a:t>
            </a:r>
          </a:p>
          <a:p>
            <a:r>
              <a:rPr lang="en-US" dirty="0" smtClean="0"/>
              <a:t>Offer greater flexibility than batch systems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Continuous Configuration </a:t>
            </a:r>
            <a:endParaRPr lang="en-US" dirty="0"/>
          </a:p>
        </p:txBody>
      </p:sp>
    </p:spTree>
    <p:extLst>
      <p:ext uri="{BB962C8B-B14F-4D97-AF65-F5344CB8AC3E}">
        <p14:creationId xmlns:p14="http://schemas.microsoft.com/office/powerpoint/2010/main" val="3227454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Permitted Landfill/Burial</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Tree>
    <p:extLst>
      <p:ext uri="{BB962C8B-B14F-4D97-AF65-F5344CB8AC3E}">
        <p14:creationId xmlns:p14="http://schemas.microsoft.com/office/powerpoint/2010/main" val="1406539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Modern landfills required to meet standards</a:t>
            </a:r>
          </a:p>
          <a:p>
            <a:pPr lvl="1"/>
            <a:r>
              <a:rPr lang="en-US" dirty="0"/>
              <a:t>Subtitle D of the Resource Conservation and Recovery Act (RCRA</a:t>
            </a:r>
            <a:r>
              <a:rPr lang="en-US" dirty="0" smtClean="0"/>
              <a:t>)</a:t>
            </a:r>
          </a:p>
          <a:p>
            <a:pPr lvl="1"/>
            <a:r>
              <a:rPr lang="en-US" dirty="0"/>
              <a:t>Title 40 Code of Federal Regulations (CFR) Parts 239-299 </a:t>
            </a:r>
            <a:endParaRPr lang="en-US" dirty="0" smtClean="0"/>
          </a:p>
          <a:p>
            <a:pPr lvl="1"/>
            <a:r>
              <a:rPr lang="en-US" dirty="0" smtClean="0"/>
              <a:t>Permitted - liners</a:t>
            </a:r>
            <a:r>
              <a:rPr lang="en-US" dirty="0"/>
              <a:t>, leachate containment systems, and gas collection </a:t>
            </a:r>
            <a:r>
              <a:rPr lang="en-US" dirty="0" smtClean="0"/>
              <a:t>systems</a:t>
            </a:r>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Landfill Regulation </a:t>
            </a:r>
            <a:endParaRPr lang="en-US" dirty="0"/>
          </a:p>
        </p:txBody>
      </p:sp>
    </p:spTree>
    <p:extLst>
      <p:ext uri="{BB962C8B-B14F-4D97-AF65-F5344CB8AC3E}">
        <p14:creationId xmlns:p14="http://schemas.microsoft.com/office/powerpoint/2010/main" val="237158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Three types of permitted landfills</a:t>
            </a:r>
          </a:p>
          <a:p>
            <a:pPr lvl="1"/>
            <a:r>
              <a:rPr lang="en-US" dirty="0" smtClean="0"/>
              <a:t>Construction and                                      demolition</a:t>
            </a:r>
          </a:p>
          <a:p>
            <a:pPr lvl="1"/>
            <a:r>
              <a:rPr lang="en-US" dirty="0" smtClean="0"/>
              <a:t>Hazardous waste</a:t>
            </a:r>
          </a:p>
          <a:p>
            <a:pPr lvl="1"/>
            <a:r>
              <a:rPr lang="en-US" dirty="0" smtClean="0"/>
              <a:t>Municipal solid waste</a:t>
            </a:r>
          </a:p>
          <a:p>
            <a:pPr lvl="2"/>
            <a:r>
              <a:rPr lang="en-US" dirty="0" smtClean="0"/>
              <a:t>Used for catastrophic                                       carcass disposal</a:t>
            </a:r>
          </a:p>
          <a:p>
            <a:pPr lvl="2"/>
            <a:r>
              <a:rPr lang="en-US" dirty="0" smtClean="0"/>
              <a:t>May lack environmental </a:t>
            </a:r>
            <a:br>
              <a:rPr lang="en-US" dirty="0" smtClean="0"/>
            </a:br>
            <a:r>
              <a:rPr lang="en-US" dirty="0" smtClean="0"/>
              <a:t>protection features</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Permitted Landfill Overview </a:t>
            </a:r>
            <a:endParaRPr lang="en-US" dirty="0"/>
          </a:p>
        </p:txBody>
      </p:sp>
      <p:pic>
        <p:nvPicPr>
          <p:cNvPr id="2050" name="Picture 2" descr="H:\CFSPH\NAHEMS\NAHEMS_Print\08_DISP\_Images\13_3.4.1_DISP_Landfill\13_3.4.1_DISP_120906_Landfill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378" b="3770"/>
          <a:stretch/>
        </p:blipFill>
        <p:spPr bwMode="auto">
          <a:xfrm>
            <a:off x="5638800" y="2312893"/>
            <a:ext cx="2971800" cy="306593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22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Location</a:t>
            </a:r>
          </a:p>
          <a:p>
            <a:r>
              <a:rPr lang="en-US" dirty="0" smtClean="0"/>
              <a:t>Liner</a:t>
            </a:r>
          </a:p>
          <a:p>
            <a:r>
              <a:rPr lang="en-US" dirty="0" smtClean="0"/>
              <a:t>Leachate management</a:t>
            </a:r>
          </a:p>
          <a:p>
            <a:r>
              <a:rPr lang="en-US" dirty="0" smtClean="0"/>
              <a:t>Gas management</a:t>
            </a:r>
          </a:p>
          <a:p>
            <a:r>
              <a:rPr lang="en-US" dirty="0" smtClean="0"/>
              <a:t>Monitoring</a:t>
            </a:r>
          </a:p>
          <a:p>
            <a:r>
              <a:rPr lang="en-US" dirty="0" smtClean="0"/>
              <a:t>Odor and vermin control</a:t>
            </a:r>
          </a:p>
          <a:p>
            <a:r>
              <a:rPr lang="en-US" dirty="0" smtClean="0"/>
              <a:t>Documentation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Landfill Suitability Criteria</a:t>
            </a:r>
            <a:endParaRPr lang="en-US" dirty="0"/>
          </a:p>
        </p:txBody>
      </p:sp>
    </p:spTree>
    <p:extLst>
      <p:ext uri="{BB962C8B-B14F-4D97-AF65-F5344CB8AC3E}">
        <p14:creationId xmlns:p14="http://schemas.microsoft.com/office/powerpoint/2010/main" val="3779899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arcasses or waste materials placed in trench, earthen hole, or pit</a:t>
            </a:r>
          </a:p>
          <a:p>
            <a:r>
              <a:rPr lang="en-US" dirty="0" smtClean="0"/>
              <a:t>Buried materials                                 degrade over time</a:t>
            </a:r>
          </a:p>
          <a:p>
            <a:r>
              <a:rPr lang="en-US" dirty="0" smtClean="0"/>
              <a:t>Leachate produced</a:t>
            </a:r>
          </a:p>
          <a:p>
            <a:pPr lvl="1"/>
            <a:r>
              <a:rPr lang="en-US" dirty="0" smtClean="0"/>
              <a:t>Potential groundwater                                contamination </a:t>
            </a:r>
          </a:p>
          <a:p>
            <a:r>
              <a:rPr lang="en-US" dirty="0" smtClean="0"/>
              <a:t>Environmental liability</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Burial Overview </a:t>
            </a:r>
            <a:endParaRPr lang="en-US" dirty="0"/>
          </a:p>
        </p:txBody>
      </p:sp>
      <p:pic>
        <p:nvPicPr>
          <p:cNvPr id="3074" name="Picture 2" descr="H:\CFSPH\NAHEMS\NAHEMS_Print\08_DISP\_Images\16_3.4.2.2_DISP_Trench_Burial\16_3.4.2.2_DISP_120906_Trench_Burial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5736" b="2852"/>
          <a:stretch/>
        </p:blipFill>
        <p:spPr bwMode="auto">
          <a:xfrm>
            <a:off x="5948082" y="2818502"/>
            <a:ext cx="2743200" cy="278623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01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On-farm or near </a:t>
            </a:r>
            <a:r>
              <a:rPr lang="en-US" dirty="0" err="1" smtClean="0"/>
              <a:t>depop</a:t>
            </a:r>
            <a:r>
              <a:rPr lang="en-US" dirty="0" smtClean="0"/>
              <a:t> location </a:t>
            </a:r>
          </a:p>
          <a:p>
            <a:r>
              <a:rPr lang="en-US" dirty="0" smtClean="0"/>
              <a:t>Trapezoidal or vertical trenches  </a:t>
            </a:r>
          </a:p>
          <a:p>
            <a:pPr lvl="1"/>
            <a:r>
              <a:rPr lang="en-US" dirty="0" smtClean="0"/>
              <a:t>4-8 feet deep and 6 feet wide</a:t>
            </a:r>
          </a:p>
          <a:p>
            <a:pPr marL="457200" lvl="1" indent="0">
              <a:buNone/>
            </a:pPr>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Trench Burial </a:t>
            </a:r>
            <a:endParaRPr lang="en-US" dirty="0"/>
          </a:p>
        </p:txBody>
      </p:sp>
      <p:pic>
        <p:nvPicPr>
          <p:cNvPr id="1026" name="Picture 2" descr="H:\CFSPH\NAHEMS\NAHEMS_Print\08_DISP\_Images\15_3.4.2.2_DISP_Trench_Burial_Illustration\15_3.4.2.2_DISP_120425_Trench_Burial_Print.jpg"/>
          <p:cNvPicPr>
            <a:picLocks noChangeAspect="1" noChangeArrowheads="1"/>
          </p:cNvPicPr>
          <p:nvPr/>
        </p:nvPicPr>
        <p:blipFill rotWithShape="1">
          <a:blip r:embed="rId3">
            <a:extLst>
              <a:ext uri="{28A0092B-C50C-407E-A947-70E740481C1C}">
                <a14:useLocalDpi xmlns:a14="http://schemas.microsoft.com/office/drawing/2010/main" val="0"/>
              </a:ext>
            </a:extLst>
          </a:blip>
          <a:srcRect l="3959" t="9805" r="4412" b="8823"/>
          <a:stretch/>
        </p:blipFill>
        <p:spPr bwMode="auto">
          <a:xfrm>
            <a:off x="762000" y="3429000"/>
            <a:ext cx="7585114" cy="25908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2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Composting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Tree>
    <p:extLst>
      <p:ext uri="{BB962C8B-B14F-4D97-AF65-F5344CB8AC3E}">
        <p14:creationId xmlns:p14="http://schemas.microsoft.com/office/powerpoint/2010/main" val="500859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Length of time for disposal</a:t>
            </a:r>
          </a:p>
          <a:p>
            <a:pPr lvl="1"/>
            <a:r>
              <a:rPr lang="en-US" dirty="0" smtClean="0"/>
              <a:t>Time required for site identification</a:t>
            </a:r>
          </a:p>
          <a:p>
            <a:pPr lvl="1"/>
            <a:r>
              <a:rPr lang="en-US" dirty="0" smtClean="0"/>
              <a:t>Time required for site approval</a:t>
            </a:r>
          </a:p>
          <a:p>
            <a:pPr lvl="1"/>
            <a:r>
              <a:rPr lang="en-US" dirty="0" smtClean="0"/>
              <a:t>Species and number of carcasses</a:t>
            </a:r>
          </a:p>
          <a:p>
            <a:pPr lvl="1"/>
            <a:r>
              <a:rPr lang="en-US" dirty="0" smtClean="0"/>
              <a:t>Total excavation area and volume</a:t>
            </a:r>
          </a:p>
          <a:p>
            <a:pPr lvl="1"/>
            <a:r>
              <a:rPr lang="en-US" dirty="0" smtClean="0"/>
              <a:t>Type, quantity, and availability of excavation equipment </a:t>
            </a:r>
          </a:p>
          <a:p>
            <a:r>
              <a:rPr lang="en-US" dirty="0" smtClean="0"/>
              <a:t>Environmental remediation</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Unlined Trench Burial </a:t>
            </a:r>
            <a:endParaRPr lang="en-US" dirty="0"/>
          </a:p>
        </p:txBody>
      </p:sp>
    </p:spTree>
    <p:extLst>
      <p:ext uri="{BB962C8B-B14F-4D97-AF65-F5344CB8AC3E}">
        <p14:creationId xmlns:p14="http://schemas.microsoft.com/office/powerpoint/2010/main" val="3448546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buFont typeface="Arial" pitchFamily="34" charset="0"/>
              <a:buChar char="•"/>
            </a:pPr>
            <a:r>
              <a:rPr lang="en-US" sz="3200" dirty="0" smtClean="0"/>
              <a:t>Soil type and soil properties</a:t>
            </a:r>
          </a:p>
          <a:p>
            <a:pPr marL="342900" lvl="1" indent="-342900">
              <a:buFont typeface="Arial" pitchFamily="34" charset="0"/>
              <a:buChar char="•"/>
            </a:pPr>
            <a:r>
              <a:rPr lang="en-US" sz="3200" dirty="0" smtClean="0"/>
              <a:t>Slope, topography and hydrologic </a:t>
            </a:r>
            <a:r>
              <a:rPr lang="en-US" sz="3200" dirty="0"/>
              <a:t>properties </a:t>
            </a:r>
          </a:p>
          <a:p>
            <a:pPr marL="342900" lvl="1" indent="-342900">
              <a:buFont typeface="Arial" pitchFamily="34" charset="0"/>
              <a:buChar char="•"/>
            </a:pPr>
            <a:r>
              <a:rPr lang="en-US" sz="3200" dirty="0" smtClean="0"/>
              <a:t>Wells</a:t>
            </a:r>
            <a:r>
              <a:rPr lang="en-US" sz="3200" dirty="0"/>
              <a:t>, public areas, roadways, </a:t>
            </a:r>
            <a:r>
              <a:rPr lang="en-US" sz="3200" dirty="0" smtClean="0"/>
              <a:t>homes</a:t>
            </a:r>
          </a:p>
          <a:p>
            <a:pPr marL="342900" lvl="1" indent="-342900">
              <a:buFont typeface="Arial" pitchFamily="34" charset="0"/>
              <a:buChar char="•"/>
            </a:pPr>
            <a:r>
              <a:rPr lang="en-US" sz="3200" dirty="0" smtClean="0"/>
              <a:t>Underground </a:t>
            </a:r>
            <a:r>
              <a:rPr lang="en-US" sz="3200" dirty="0"/>
              <a:t>utility or water lines </a:t>
            </a:r>
          </a:p>
          <a:p>
            <a:pPr marL="342900" lvl="1" indent="-342900">
              <a:buFont typeface="Arial" pitchFamily="34" charset="0"/>
              <a:buChar char="•"/>
            </a:pPr>
            <a:r>
              <a:rPr lang="en-US" sz="3200" dirty="0"/>
              <a:t>Accessibility and subsequent </a:t>
            </a:r>
            <a:r>
              <a:rPr lang="en-US" sz="3200" dirty="0" smtClean="0"/>
              <a:t>use</a:t>
            </a:r>
            <a:endParaRPr lang="en-US" sz="3200" dirty="0"/>
          </a:p>
          <a:p>
            <a:pPr marL="342900" lvl="1" indent="-342900">
              <a:buFont typeface="Arial" pitchFamily="34" charset="0"/>
              <a:buChar char="•"/>
            </a:pPr>
            <a:r>
              <a:rPr lang="en-US" sz="3200" dirty="0" smtClean="0"/>
              <a:t>Resources and tools are available</a:t>
            </a:r>
            <a:endParaRPr lang="en-US" sz="3200" dirty="0"/>
          </a:p>
          <a:p>
            <a:r>
              <a:rPr lang="en-US" dirty="0"/>
              <a:t>State regulations may vary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a:t>Site </a:t>
            </a:r>
            <a:r>
              <a:rPr lang="en-US" dirty="0" smtClean="0"/>
              <a:t>Suitability</a:t>
            </a:r>
            <a:endParaRPr lang="en-US" dirty="0"/>
          </a:p>
        </p:txBody>
      </p:sp>
    </p:spTree>
    <p:extLst>
      <p:ext uri="{BB962C8B-B14F-4D97-AF65-F5344CB8AC3E}">
        <p14:creationId xmlns:p14="http://schemas.microsoft.com/office/powerpoint/2010/main" val="2418557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380999" y="1371600"/>
            <a:ext cx="5646729" cy="4876800"/>
          </a:xfrm>
        </p:spPr>
        <p:txBody>
          <a:bodyPr>
            <a:noAutofit/>
          </a:bodyPr>
          <a:lstStyle/>
          <a:p>
            <a:r>
              <a:rPr lang="en-US" sz="2400" dirty="0" smtClean="0"/>
              <a:t>FAD PReP/NAHEMS Guidelines &amp; SOP: Disposal (2012)</a:t>
            </a:r>
          </a:p>
          <a:p>
            <a:pPr lvl="1"/>
            <a:r>
              <a:rPr lang="en-US" sz="2000" dirty="0">
                <a:hlinkClick r:id="rId3"/>
              </a:rPr>
              <a:t>http://www.aphis.usda.gov/animal_health/emergency_management</a:t>
            </a:r>
            <a:r>
              <a:rPr lang="en-US" sz="2000" dirty="0" smtClean="0">
                <a:hlinkClick r:id="rId3"/>
              </a:rPr>
              <a:t>/</a:t>
            </a:r>
            <a:endParaRPr lang="en-US" sz="2000" dirty="0" smtClean="0"/>
          </a:p>
          <a:p>
            <a:r>
              <a:rPr lang="en-US" sz="2400" dirty="0" smtClean="0"/>
              <a:t>Disposal web-based training module</a:t>
            </a:r>
          </a:p>
          <a:p>
            <a:pPr lvl="1"/>
            <a:r>
              <a:rPr lang="en-US" sz="2000" dirty="0" smtClean="0">
                <a:hlinkClick r:id="rId4"/>
              </a:rPr>
              <a:t>http://naherc.sws.iastate.edu/</a:t>
            </a:r>
            <a:endParaRPr lang="en-US" sz="2000" dirty="0" smtClean="0"/>
          </a:p>
          <a:p>
            <a:pPr marL="0" indent="0">
              <a:spcBef>
                <a:spcPts val="600"/>
              </a:spcBef>
              <a:buNone/>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t>FAD </a:t>
            </a:r>
            <a:r>
              <a:rPr lang="en-US" dirty="0" err="1"/>
              <a:t>PReP</a:t>
            </a:r>
            <a:r>
              <a:rPr lang="en-US" dirty="0"/>
              <a:t>/NAHEMS Guidelines: Disposal - Composting, Rendering, and Burial </a:t>
            </a:r>
          </a:p>
        </p:txBody>
      </p:sp>
      <p:sp>
        <p:nvSpPr>
          <p:cNvPr id="39937" name="Title 1"/>
          <p:cNvSpPr>
            <a:spLocks noGrp="1"/>
          </p:cNvSpPr>
          <p:nvPr>
            <p:ph type="title"/>
          </p:nvPr>
        </p:nvSpPr>
        <p:spPr/>
        <p:txBody>
          <a:bodyPr/>
          <a:lstStyle/>
          <a:p>
            <a:r>
              <a:rPr lang="en-US" dirty="0" smtClean="0"/>
              <a:t>For More Information</a:t>
            </a:r>
          </a:p>
        </p:txBody>
      </p:sp>
      <p:pic>
        <p:nvPicPr>
          <p:cNvPr id="6147"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6177853" y="1821020"/>
            <a:ext cx="2655693" cy="34367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9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105400" cy="4876800"/>
          </a:xfrm>
        </p:spPr>
        <p:txBody>
          <a:bodyPr>
            <a:noAutofit/>
          </a:bodyPr>
          <a:lstStyle/>
          <a:p>
            <a:pPr marL="0" indent="0">
              <a:buNone/>
            </a:pPr>
            <a:r>
              <a:rPr lang="en-US" sz="2400" dirty="0" smtClean="0"/>
              <a:t>Authors</a:t>
            </a:r>
          </a:p>
          <a:p>
            <a:pPr marL="171450" indent="-173038">
              <a:spcBef>
                <a:spcPts val="600"/>
              </a:spcBef>
              <a:tabLst>
                <a:tab pos="1149350" algn="l"/>
              </a:tabLst>
            </a:pPr>
            <a:r>
              <a:rPr lang="en-US" sz="2000" dirty="0"/>
              <a:t>Reneé Dewell, DVM, MS (CFSPH)</a:t>
            </a:r>
          </a:p>
          <a:p>
            <a:pPr marL="171450" indent="-173038">
              <a:spcBef>
                <a:spcPts val="600"/>
              </a:spcBef>
              <a:tabLst>
                <a:tab pos="1149350" algn="l"/>
              </a:tabLst>
            </a:pPr>
            <a:r>
              <a:rPr lang="en-US" sz="2000" dirty="0" smtClean="0"/>
              <a:t>Tom Glanville, PhD (Iowa State University) </a:t>
            </a:r>
          </a:p>
          <a:p>
            <a:pPr marL="171450" indent="-173038">
              <a:spcBef>
                <a:spcPts val="600"/>
              </a:spcBef>
              <a:tabLst>
                <a:tab pos="1149350" algn="l"/>
              </a:tabLst>
            </a:pPr>
            <a:endParaRPr lang="en-US" sz="2000" dirty="0" smtClean="0"/>
          </a:p>
          <a:p>
            <a:pPr marL="0" indent="0">
              <a:buNone/>
            </a:pPr>
            <a:r>
              <a:rPr lang="en-US" sz="2400" dirty="0"/>
              <a:t>Significant contributions to the content were provided by </a:t>
            </a:r>
            <a:r>
              <a:rPr lang="en-US" dirty="0"/>
              <a:t/>
            </a:r>
            <a:br>
              <a:rPr lang="en-US" dirty="0"/>
            </a:br>
            <a:r>
              <a:rPr lang="en-US" sz="2400" dirty="0"/>
              <a:t>USDA APHIS VS:</a:t>
            </a:r>
          </a:p>
          <a:p>
            <a:pPr marL="171450" indent="-173038">
              <a:spcBef>
                <a:spcPts val="600"/>
              </a:spcBef>
              <a:tabLst>
                <a:tab pos="1149350" algn="l"/>
              </a:tabLst>
            </a:pPr>
            <a:r>
              <a:rPr lang="en-US" sz="2000" dirty="0"/>
              <a:t>Lori P. Miller, PE</a:t>
            </a:r>
          </a:p>
          <a:p>
            <a:pPr marL="171450" indent="-173038">
              <a:spcBef>
                <a:spcPts val="600"/>
              </a:spcBef>
              <a:tabLst>
                <a:tab pos="1149350" algn="l"/>
              </a:tabLst>
            </a:pPr>
            <a:r>
              <a:rPr lang="en-US" sz="2000" dirty="0"/>
              <a:t>Darrel K. Styles, DVM, PhD</a:t>
            </a:r>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0419" name="Footer Placeholder 3"/>
          <p:cNvSpPr>
            <a:spLocks noGrp="1"/>
          </p:cNvSpPr>
          <p:nvPr>
            <p:ph type="ftr" sz="quarter" idx="3"/>
          </p:nvPr>
        </p:nvSpPr>
        <p:spPr/>
        <p:txBody>
          <a:bodyPr/>
          <a:lstStyle/>
          <a:p>
            <a:pPr algn="l"/>
            <a:r>
              <a:rPr lang="en-US" dirty="0"/>
              <a:t>FAD </a:t>
            </a:r>
            <a:r>
              <a:rPr lang="en-US" dirty="0" err="1"/>
              <a:t>PReP</a:t>
            </a:r>
            <a:r>
              <a:rPr lang="en-US" dirty="0"/>
              <a:t>/NAHEMS Guidelines: Disposal - Composting, Rendering, and Burial </a:t>
            </a:r>
          </a:p>
        </p:txBody>
      </p:sp>
      <p:sp>
        <p:nvSpPr>
          <p:cNvPr id="39937" name="Title 1"/>
          <p:cNvSpPr>
            <a:spLocks noGrp="1"/>
          </p:cNvSpPr>
          <p:nvPr>
            <p:ph type="title"/>
          </p:nvPr>
        </p:nvSpPr>
        <p:spPr/>
        <p:txBody>
          <a:bodyPr>
            <a:normAutofit/>
          </a:bodyPr>
          <a:lstStyle/>
          <a:p>
            <a:r>
              <a:rPr lang="en-US" dirty="0" smtClean="0"/>
              <a:t>Guidelines Content</a:t>
            </a:r>
          </a:p>
        </p:txBody>
      </p:sp>
      <p:pic>
        <p:nvPicPr>
          <p:cNvPr id="8"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77841" y="1828800"/>
            <a:ext cx="2649681" cy="34290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11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32500" lnSpcReduction="20000"/>
          </a:bodyPr>
          <a:lstStyle/>
          <a:p>
            <a:pPr>
              <a:lnSpc>
                <a:spcPct val="170000"/>
              </a:lnSpc>
              <a:buClr>
                <a:srgbClr val="F47D5A"/>
              </a:buClr>
              <a:buSzPct val="100000"/>
              <a:defRPr/>
            </a:pPr>
            <a:r>
              <a:rPr lang="en-US" sz="4800" dirty="0" smtClean="0">
                <a:solidFill>
                  <a:prstClr val="black">
                    <a:lumMod val="85000"/>
                    <a:lumOff val="15000"/>
                  </a:prstClr>
                </a:solidFill>
                <a:latin typeface="Verdana" pitchFamily="34" charset="0"/>
              </a:rPr>
              <a:t>PPT Author: Kerry Leedom Larson, DVM, MPH, PhD, DACVPM</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Janice Mogan, DVM</a:t>
            </a:r>
            <a:r>
              <a:rPr lang="en-US" sz="4800" dirty="0">
                <a:solidFill>
                  <a:prstClr val="black">
                    <a:lumMod val="85000"/>
                    <a:lumOff val="15000"/>
                  </a:prstClr>
                </a:solidFill>
                <a:latin typeface="Verdana" pitchFamily="34" charset="0"/>
              </a:rPr>
              <a:t>; </a:t>
            </a:r>
            <a:r>
              <a:rPr lang="en-US" sz="4800" dirty="0" err="1">
                <a:solidFill>
                  <a:prstClr val="black">
                    <a:lumMod val="85000"/>
                    <a:lumOff val="15000"/>
                  </a:prstClr>
                </a:solidFill>
                <a:latin typeface="Verdana" pitchFamily="34" charset="0"/>
              </a:rPr>
              <a:t>Reneé</a:t>
            </a:r>
            <a:r>
              <a:rPr lang="en-US" sz="4800" dirty="0">
                <a:solidFill>
                  <a:prstClr val="black">
                    <a:lumMod val="85000"/>
                    <a:lumOff val="15000"/>
                  </a:prstClr>
                </a:solidFill>
                <a:latin typeface="Verdana" pitchFamily="34" charset="0"/>
              </a:rPr>
              <a:t> Dewell </a:t>
            </a:r>
            <a:r>
              <a:rPr lang="en-US" sz="4800">
                <a:solidFill>
                  <a:prstClr val="black">
                    <a:lumMod val="85000"/>
                    <a:lumOff val="15000"/>
                  </a:prstClr>
                </a:solidFill>
                <a:latin typeface="Verdana" pitchFamily="34" charset="0"/>
              </a:rPr>
              <a:t>DVM</a:t>
            </a:r>
            <a:r>
              <a:rPr lang="en-US" sz="4800" smtClean="0">
                <a:solidFill>
                  <a:prstClr val="black">
                    <a:lumMod val="85000"/>
                    <a:lumOff val="15000"/>
                  </a:prstClr>
                </a:solidFill>
                <a:latin typeface="Verdana" pitchFamily="34" charset="0"/>
              </a:rPr>
              <a:t>, MS</a:t>
            </a:r>
            <a:endParaRPr lang="en-US" sz="800" dirty="0"/>
          </a:p>
          <a:p>
            <a:pPr>
              <a:lnSpc>
                <a:spcPct val="170000"/>
              </a:lnSpc>
              <a:buClr>
                <a:srgbClr val="F47D5A"/>
              </a:buClr>
              <a:buSzPct val="100000"/>
              <a:buFont typeface="Verdana" pitchFamily="34" charset="0"/>
              <a:buNone/>
              <a:defRPr/>
            </a:pPr>
            <a:endParaRPr lang="en-US" sz="4800" dirty="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gn="ctr">
              <a:lnSpc>
                <a:spcPct val="170000"/>
              </a:lnSpc>
              <a:spcBef>
                <a:spcPct val="20000"/>
              </a:spcBef>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253644541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Aerobic decomposition method</a:t>
            </a:r>
          </a:p>
          <a:p>
            <a:pPr lvl="1"/>
            <a:r>
              <a:rPr lang="en-US" dirty="0" smtClean="0"/>
              <a:t>Carcasses placed between layers of carbon rich organic materials</a:t>
            </a:r>
          </a:p>
          <a:p>
            <a:pPr lvl="1"/>
            <a:r>
              <a:rPr lang="en-US" dirty="0" smtClean="0"/>
              <a:t>Nitrogen provided                                                by carcasses</a:t>
            </a:r>
          </a:p>
          <a:p>
            <a:pPr lvl="1"/>
            <a:r>
              <a:rPr lang="en-US" dirty="0" smtClean="0"/>
              <a:t>Carbon provided                                             by plant materials                                        (co-compost/</a:t>
            </a:r>
            <a:br>
              <a:rPr lang="en-US" dirty="0" smtClean="0"/>
            </a:br>
            <a:r>
              <a:rPr lang="en-US" dirty="0" smtClean="0"/>
              <a:t>cover materials)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Overview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181600" y="3124926"/>
            <a:ext cx="3453432" cy="259007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4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First phase</a:t>
            </a:r>
          </a:p>
          <a:p>
            <a:pPr lvl="1"/>
            <a:r>
              <a:rPr lang="en-US" dirty="0" smtClean="0"/>
              <a:t>Desired core temperature of pile reaches 135-140</a:t>
            </a:r>
            <a:r>
              <a:rPr lang="en-US" baseline="30000" dirty="0" smtClean="0"/>
              <a:t>o</a:t>
            </a:r>
            <a:r>
              <a:rPr lang="en-US" dirty="0" smtClean="0"/>
              <a:t>F within 15 days</a:t>
            </a:r>
          </a:p>
          <a:p>
            <a:pPr lvl="2"/>
            <a:r>
              <a:rPr lang="en-US" dirty="0" smtClean="0"/>
              <a:t>May be delayed in cold seasons</a:t>
            </a:r>
          </a:p>
          <a:p>
            <a:pPr lvl="2"/>
            <a:r>
              <a:rPr lang="en-US" dirty="0" smtClean="0"/>
              <a:t>May </a:t>
            </a:r>
            <a:r>
              <a:rPr lang="en-US" dirty="0"/>
              <a:t>be difficult to reach and </a:t>
            </a:r>
            <a:r>
              <a:rPr lang="en-US" dirty="0" smtClean="0"/>
              <a:t>maintain</a:t>
            </a:r>
          </a:p>
          <a:p>
            <a:pPr lvl="1"/>
            <a:r>
              <a:rPr lang="en-US" dirty="0"/>
              <a:t>Ideally maintained for 3-12 weeks</a:t>
            </a:r>
          </a:p>
          <a:p>
            <a:pPr lvl="1"/>
            <a:r>
              <a:rPr lang="en-US" dirty="0" smtClean="0"/>
              <a:t>Heat and other factors destroy pathogens </a:t>
            </a:r>
          </a:p>
          <a:p>
            <a:pPr lvl="1"/>
            <a:r>
              <a:rPr lang="en-US" dirty="0" smtClean="0"/>
              <a:t>Avoid dispersal of the pathogen </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Process </a:t>
            </a:r>
            <a:endParaRPr lang="en-US" dirty="0"/>
          </a:p>
        </p:txBody>
      </p:sp>
    </p:spTree>
    <p:extLst>
      <p:ext uri="{BB962C8B-B14F-4D97-AF65-F5344CB8AC3E}">
        <p14:creationId xmlns:p14="http://schemas.microsoft.com/office/powerpoint/2010/main" val="992387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Second phase</a:t>
            </a:r>
          </a:p>
          <a:p>
            <a:pPr lvl="1"/>
            <a:r>
              <a:rPr lang="en-US" dirty="0" smtClean="0"/>
              <a:t>Time to completion varies by                  carcass size</a:t>
            </a:r>
          </a:p>
          <a:p>
            <a:pPr lvl="2"/>
            <a:r>
              <a:rPr lang="en-US" dirty="0" smtClean="0"/>
              <a:t>10 days (chickens)</a:t>
            </a:r>
          </a:p>
          <a:p>
            <a:pPr lvl="2"/>
            <a:r>
              <a:rPr lang="en-US" dirty="0" smtClean="0"/>
              <a:t>240 days (mature cows, horses)</a:t>
            </a:r>
          </a:p>
          <a:p>
            <a:pPr lvl="1"/>
            <a:r>
              <a:rPr lang="en-US" dirty="0" smtClean="0"/>
              <a:t>Large quantities of cover material required</a:t>
            </a:r>
          </a:p>
          <a:p>
            <a:pPr lvl="2"/>
            <a:r>
              <a:rPr lang="en-US" dirty="0" smtClean="0"/>
              <a:t>10-12 cubic yards per 1,000 lb. carcass</a:t>
            </a:r>
          </a:p>
          <a:p>
            <a:pPr lvl="2"/>
            <a:r>
              <a:rPr lang="en-US" dirty="0" smtClean="0"/>
              <a:t>May be difficult to acquire</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Composting Process</a:t>
            </a:r>
            <a:endParaRPr lang="en-US" dirty="0"/>
          </a:p>
        </p:txBody>
      </p:sp>
    </p:spTree>
    <p:extLst>
      <p:ext uri="{BB962C8B-B14F-4D97-AF65-F5344CB8AC3E}">
        <p14:creationId xmlns:p14="http://schemas.microsoft.com/office/powerpoint/2010/main" val="279807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Common in poultry industry</a:t>
            </a:r>
          </a:p>
          <a:p>
            <a:r>
              <a:rPr lang="en-US" dirty="0" smtClean="0"/>
              <a:t>Less affected by:</a:t>
            </a:r>
          </a:p>
          <a:p>
            <a:pPr lvl="1"/>
            <a:r>
              <a:rPr lang="en-US" dirty="0" smtClean="0"/>
              <a:t>Weather, temperature, seasonality</a:t>
            </a:r>
          </a:p>
          <a:p>
            <a:r>
              <a:rPr lang="en-US" dirty="0" smtClean="0"/>
              <a:t>Challenges</a:t>
            </a:r>
          </a:p>
          <a:p>
            <a:pPr lvl="1"/>
            <a:r>
              <a:rPr lang="en-US" dirty="0" smtClean="0"/>
              <a:t>Space limitations</a:t>
            </a:r>
          </a:p>
          <a:p>
            <a:pPr lvl="1"/>
            <a:r>
              <a:rPr lang="en-US" dirty="0" smtClean="0"/>
              <a:t>Excess water/moisture</a:t>
            </a:r>
          </a:p>
          <a:p>
            <a:pPr lvl="1"/>
            <a:r>
              <a:rPr lang="en-US" dirty="0" smtClean="0"/>
              <a:t>Type of water used in</a:t>
            </a:r>
            <a:br>
              <a:rPr lang="en-US" dirty="0" smtClean="0"/>
            </a:br>
            <a:r>
              <a:rPr lang="en-US" dirty="0" smtClean="0"/>
              <a:t>foam </a:t>
            </a:r>
            <a:r>
              <a:rPr lang="en-US" dirty="0" err="1" smtClean="0"/>
              <a:t>depop</a:t>
            </a:r>
            <a:r>
              <a:rPr lang="en-US" dirty="0" smtClean="0"/>
              <a:t> of poultry</a:t>
            </a:r>
            <a:br>
              <a:rPr lang="en-US" dirty="0" smtClean="0"/>
            </a:br>
            <a:r>
              <a:rPr lang="en-US" dirty="0" smtClean="0"/>
              <a:t>prior to composting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Indoor Composting </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91200" y="3270325"/>
            <a:ext cx="2667000" cy="270017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466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Common for large animal species</a:t>
            </a:r>
          </a:p>
          <a:p>
            <a:pPr lvl="1"/>
            <a:r>
              <a:rPr lang="en-US" dirty="0"/>
              <a:t>Long, narrow windrows formed </a:t>
            </a:r>
          </a:p>
          <a:p>
            <a:r>
              <a:rPr lang="en-US" dirty="0" smtClean="0"/>
              <a:t>Site selection</a:t>
            </a:r>
          </a:p>
          <a:p>
            <a:pPr lvl="1"/>
            <a:r>
              <a:rPr lang="en-US" dirty="0"/>
              <a:t>Well drained</a:t>
            </a:r>
          </a:p>
          <a:p>
            <a:pPr lvl="1"/>
            <a:r>
              <a:rPr lang="en-US" dirty="0" smtClean="0"/>
              <a:t>300 feet away from bodies </a:t>
            </a:r>
            <a:br>
              <a:rPr lang="en-US" dirty="0" smtClean="0"/>
            </a:br>
            <a:r>
              <a:rPr lang="en-US" dirty="0" smtClean="0"/>
              <a:t>of water</a:t>
            </a:r>
          </a:p>
          <a:p>
            <a:pPr lvl="1"/>
            <a:r>
              <a:rPr lang="en-US" dirty="0" smtClean="0"/>
              <a:t>Downwind of public </a:t>
            </a:r>
            <a:br>
              <a:rPr lang="en-US" dirty="0" smtClean="0"/>
            </a:br>
            <a:r>
              <a:rPr lang="en-US" dirty="0" smtClean="0"/>
              <a:t>areas/communities</a:t>
            </a:r>
          </a:p>
          <a:p>
            <a:r>
              <a:rPr lang="en-US" dirty="0" smtClean="0"/>
              <a:t>Protect from adverse weather events</a:t>
            </a:r>
          </a:p>
          <a:p>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Outdoor Composting </a:t>
            </a:r>
            <a:endParaRPr lang="en-US" dirty="0"/>
          </a:p>
        </p:txBody>
      </p:sp>
      <p:pic>
        <p:nvPicPr>
          <p:cNvPr id="1026" name="Picture 2" descr="H:\CFSPH\NAHEMS\NAHEMS_Print\08_DISP\_Images\07_3.2.2_DISP_Compost_Pile\07_3.2.2_DISP_100707_Compost_USDAARS_Prin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2726267"/>
            <a:ext cx="2209800" cy="245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66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Rendering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Disposal - Composting, Rendering, and Burial </a:t>
            </a:r>
            <a:endParaRPr lang="en-US" dirty="0">
              <a:solidFill>
                <a:srgbClr val="1F497D">
                  <a:lumMod val="50000"/>
                </a:srgbClr>
              </a:solidFill>
            </a:endParaRPr>
          </a:p>
        </p:txBody>
      </p:sp>
    </p:spTree>
    <p:extLst>
      <p:ext uri="{BB962C8B-B14F-4D97-AF65-F5344CB8AC3E}">
        <p14:creationId xmlns:p14="http://schemas.microsoft.com/office/powerpoint/2010/main" val="321459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Off-site process</a:t>
            </a:r>
          </a:p>
          <a:p>
            <a:r>
              <a:rPr lang="en-US" dirty="0" smtClean="0"/>
              <a:t>Uses heat to convert                                carcasses into</a:t>
            </a:r>
          </a:p>
          <a:p>
            <a:pPr lvl="1"/>
            <a:r>
              <a:rPr lang="en-US" dirty="0" smtClean="0"/>
              <a:t>Protein-based based</a:t>
            </a:r>
            <a:br>
              <a:rPr lang="en-US" dirty="0" smtClean="0"/>
            </a:br>
            <a:r>
              <a:rPr lang="en-US" dirty="0" smtClean="0"/>
              <a:t>solids (bone meal)</a:t>
            </a:r>
          </a:p>
          <a:p>
            <a:pPr lvl="1"/>
            <a:r>
              <a:rPr lang="en-US" dirty="0" smtClean="0"/>
              <a:t>Water</a:t>
            </a:r>
          </a:p>
          <a:p>
            <a:pPr lvl="1"/>
            <a:r>
              <a:rPr lang="en-US" dirty="0" smtClean="0"/>
              <a:t>Melted fat/tallow</a:t>
            </a:r>
          </a:p>
          <a:p>
            <a:r>
              <a:rPr lang="en-US" dirty="0" smtClean="0"/>
              <a:t>Inedible for humans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Disposal - Composting, Rendering, and Burial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Rendering Overview </a:t>
            </a:r>
            <a:endParaRPr lang="en-US" dirty="0"/>
          </a:p>
        </p:txBody>
      </p:sp>
      <p:pic>
        <p:nvPicPr>
          <p:cNvPr id="1026" name="Picture 2" descr="H:\CFSPH\NAHEMS\NAHEMS_Print\08_DISP\_Images\11_3.3_DISP_Rendering_Plant\11_3.3_DISP_120423_Rendering_Plant_Print.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4060" y="2355925"/>
            <a:ext cx="2796540" cy="288304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98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7938</TotalTime>
  <Words>3883</Words>
  <Application>Microsoft Office PowerPoint</Application>
  <PresentationFormat>On-screen Show (4:3)</PresentationFormat>
  <Paragraphs>280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Disposal</vt:lpstr>
      <vt:lpstr>Composting </vt:lpstr>
      <vt:lpstr>Composting Overview </vt:lpstr>
      <vt:lpstr>Composting Process </vt:lpstr>
      <vt:lpstr>Composting Process</vt:lpstr>
      <vt:lpstr>Indoor Composting </vt:lpstr>
      <vt:lpstr>Outdoor Composting </vt:lpstr>
      <vt:lpstr>Rendering </vt:lpstr>
      <vt:lpstr>Rendering Overview </vt:lpstr>
      <vt:lpstr>Planning for Rendering </vt:lpstr>
      <vt:lpstr>Dry Rendering   </vt:lpstr>
      <vt:lpstr>Batch Configuration </vt:lpstr>
      <vt:lpstr>Continuous Configuration </vt:lpstr>
      <vt:lpstr>Permitted Landfill/Burial</vt:lpstr>
      <vt:lpstr>Landfill Regulation </vt:lpstr>
      <vt:lpstr>Permitted Landfill Overview </vt:lpstr>
      <vt:lpstr>Landfill Suitability Criteria</vt:lpstr>
      <vt:lpstr>Unlined Burial Overview </vt:lpstr>
      <vt:lpstr>Unlined Trench Burial </vt:lpstr>
      <vt:lpstr>Unlined Trench Burial </vt:lpstr>
      <vt:lpstr>Site Suitability</vt:lpstr>
      <vt:lpstr>For More Information</vt:lpstr>
      <vt:lpstr>Guidelines Content</vt:lpstr>
      <vt:lpstr>Acknowledgments</vt:lpstr>
    </vt:vector>
  </TitlesOfParts>
  <Company>Center for Food Security and Public Health, Iowa State University, and USDA APHIS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Pre-Deployment Safety</dc:title>
  <dc:creator>dmbailey@iastate.edu;kleedom@mail.iastate.edu</dc:creator>
  <cp:keywords>FAD PReP/NAHEMS</cp:keywords>
  <cp:lastModifiedBy>Lang, Melissa</cp:lastModifiedBy>
  <cp:revision>136</cp:revision>
  <cp:lastPrinted>2011-10-03T19:27:16Z</cp:lastPrinted>
  <dcterms:created xsi:type="dcterms:W3CDTF">2011-07-25T22:08:27Z</dcterms:created>
  <dcterms:modified xsi:type="dcterms:W3CDTF">2013-12-05T21:47:26Z</dcterms:modified>
  <cp:category>FAD PReP/NAHEMS</cp:category>
</cp:coreProperties>
</file>