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Lst>
  <p:notesMasterIdLst>
    <p:notesMasterId r:id="rId18"/>
  </p:notesMasterIdLst>
  <p:handoutMasterIdLst>
    <p:handoutMasterId r:id="rId19"/>
  </p:handoutMasterIdLst>
  <p:sldIdLst>
    <p:sldId id="348" r:id="rId2"/>
    <p:sldId id="335" r:id="rId3"/>
    <p:sldId id="360" r:id="rId4"/>
    <p:sldId id="361" r:id="rId5"/>
    <p:sldId id="375" r:id="rId6"/>
    <p:sldId id="376" r:id="rId7"/>
    <p:sldId id="366" r:id="rId8"/>
    <p:sldId id="378" r:id="rId9"/>
    <p:sldId id="379" r:id="rId10"/>
    <p:sldId id="367" r:id="rId11"/>
    <p:sldId id="368" r:id="rId12"/>
    <p:sldId id="377" r:id="rId13"/>
    <p:sldId id="369" r:id="rId14"/>
    <p:sldId id="372" r:id="rId15"/>
    <p:sldId id="373" r:id="rId16"/>
    <p:sldId id="374"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dom Larson, Kerry R [CFSPH]" initials="LLK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81" autoAdjust="0"/>
    <p:restoredTop sz="53565" autoAdjust="0"/>
  </p:normalViewPr>
  <p:slideViewPr>
    <p:cSldViewPr>
      <p:cViewPr varScale="1">
        <p:scale>
          <a:sx n="27" d="100"/>
          <a:sy n="27" d="100"/>
        </p:scale>
        <p:origin x="-1584" y="-91"/>
      </p:cViewPr>
      <p:guideLst>
        <p:guide orient="horz" pos="2160"/>
        <p:guide pos="2880"/>
      </p:guideLst>
    </p:cSldViewPr>
  </p:slideViewPr>
  <p:notesTextViewPr>
    <p:cViewPr>
      <p:scale>
        <a:sx n="1" d="1"/>
        <a:sy n="1" d="1"/>
      </p:scale>
      <p:origin x="0" y="0"/>
    </p:cViewPr>
  </p:notesTextViewPr>
  <p:sorterViewPr>
    <p:cViewPr>
      <p:scale>
        <a:sx n="86" d="100"/>
        <a:sy n="86" d="100"/>
      </p:scale>
      <p:origin x="0" y="0"/>
    </p:cViewPr>
  </p:sorterViewPr>
  <p:notesViewPr>
    <p:cSldViewPr>
      <p:cViewPr varScale="1">
        <p:scale>
          <a:sx n="57" d="100"/>
          <a:sy n="57"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35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Pre-Deployment Preparation	</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r>
              <a:rPr lang="en-US" dirty="0" err="1" smtClean="0"/>
              <a:t>PreDeployment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Effective disposal of waste material is a critical component of a successful response during an animal health emergency, such as a major disease outbreak or a foreign animal disease (FAD). Waste material such as animal carcasses will be produced if mass euthanasia and depopulation are chosen to mitigate disease. It is also likely that some animals would perish due to infection with the disease and these would also require proper disposal. In addition to animal carcasses, related waste materials such as milk, feed materials or wool and hair will also need to be securely disposed of. </a:t>
            </a:r>
            <a:r>
              <a:rPr lang="en-US" baseline="0" dirty="0" smtClean="0">
                <a:latin typeface="+mn-lt"/>
                <a:ea typeface="ＭＳ Ｐゴシック" charset="-128"/>
                <a:cs typeface="ＭＳ Ｐゴシック" charset="-128"/>
              </a:rPr>
              <a:t>This presentation describes the preparation, responsibilities, and activities of personnel who are involved with disposal. [</a:t>
            </a:r>
            <a:r>
              <a:rPr lang="en-US" dirty="0" smtClean="0">
                <a:latin typeface="+mn-lt"/>
                <a:ea typeface="ＭＳ Ｐゴシック" charset="-128"/>
                <a:cs typeface="ＭＳ Ｐゴシック" charset="-128"/>
              </a:rPr>
              <a:t>This information was derived from the Foreign Animal Disease Preparedness and Response (FAD PReP)/National Animal Health Emergency Management System (NAHEMS) Guidelines: Disposal (2012)].</a:t>
            </a:r>
            <a:endParaRPr lang="en-US" dirty="0" smtClean="0">
              <a:solidFill>
                <a:srgbClr val="000000"/>
              </a:solidFill>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 through cooperation and communication are critical in successfully responding to an animal health incident. When preparing to plan, implement, and coordinate disposal activities, the Disposal Group should work</a:t>
            </a:r>
            <a:r>
              <a:rPr lang="en-US" baseline="0" dirty="0" smtClean="0"/>
              <a:t> </a:t>
            </a:r>
            <a:r>
              <a:rPr lang="en-US" dirty="0" smtClean="0"/>
              <a:t>closely with associated personnel including the:</a:t>
            </a:r>
          </a:p>
          <a:p>
            <a:pPr marL="171450" indent="-171450">
              <a:buFont typeface="Arial" pitchFamily="34" charset="0"/>
              <a:buChar char="•"/>
            </a:pPr>
            <a:r>
              <a:rPr lang="en-US" dirty="0" smtClean="0"/>
              <a:t>State Veterinarian</a:t>
            </a:r>
          </a:p>
          <a:p>
            <a:pPr marL="171450" indent="-171450">
              <a:buFont typeface="Arial" pitchFamily="34" charset="0"/>
              <a:buChar char="•"/>
            </a:pPr>
            <a:r>
              <a:rPr lang="en-US" dirty="0" smtClean="0"/>
              <a:t>State Agency for Environmental Protection</a:t>
            </a:r>
          </a:p>
          <a:p>
            <a:pPr marL="171450" indent="-171450">
              <a:buFont typeface="Arial" pitchFamily="34" charset="0"/>
              <a:buChar char="•"/>
            </a:pPr>
            <a:r>
              <a:rPr lang="en-US" dirty="0" smtClean="0"/>
              <a:t>Appraisal Group and Compensation Unit</a:t>
            </a:r>
          </a:p>
          <a:p>
            <a:pPr marL="171450" indent="-171450">
              <a:buFont typeface="Arial" pitchFamily="34" charset="0"/>
              <a:buChar char="•"/>
            </a:pPr>
            <a:r>
              <a:rPr lang="en-US" dirty="0" smtClean="0"/>
              <a:t>Euthanasia Group</a:t>
            </a:r>
          </a:p>
          <a:p>
            <a:pPr marL="171450" indent="-171450">
              <a:buFont typeface="Arial" pitchFamily="34" charset="0"/>
              <a:buChar char="•"/>
            </a:pPr>
            <a:r>
              <a:rPr lang="en-US" dirty="0" smtClean="0"/>
              <a:t>Biosecurity Group</a:t>
            </a:r>
          </a:p>
          <a:p>
            <a:pPr marL="171450" indent="-171450">
              <a:buFont typeface="Arial" pitchFamily="34" charset="0"/>
              <a:buChar char="•"/>
            </a:pPr>
            <a:r>
              <a:rPr lang="en-US" dirty="0" smtClean="0"/>
              <a:t>Cleaning and Disinfection Group</a:t>
            </a:r>
          </a:p>
          <a:p>
            <a:pPr marL="0" indent="0">
              <a:buFont typeface="Arial" pitchFamily="34" charset="0"/>
              <a:buNone/>
            </a:pPr>
            <a:r>
              <a:rPr lang="en-US" dirty="0" smtClean="0"/>
              <a:t>In addition, cooperation and communication with Federal inspectors and regulators as well as</a:t>
            </a:r>
            <a:r>
              <a:rPr lang="en-US" baseline="0" dirty="0" smtClean="0"/>
              <a:t> </a:t>
            </a:r>
            <a:r>
              <a:rPr lang="en-US" dirty="0" smtClean="0"/>
              <a:t>environmental personnel that are involved in disposal response efforts should occur.</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2117010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need </a:t>
            </a:r>
            <a:r>
              <a:rPr lang="en-US" dirty="0" smtClean="0"/>
              <a:t>for qualified credentialed disposal personnel, vehicles, equipment, and supplies at the time of the animal health emergency will be determined by the Disposal Group Supervisor in consultation with</a:t>
            </a:r>
            <a:r>
              <a:rPr lang="en-US" baseline="0" dirty="0" smtClean="0"/>
              <a:t> </a:t>
            </a:r>
            <a:r>
              <a:rPr lang="en-US" dirty="0" smtClean="0"/>
              <a:t>Disposal Team Leaders. Logistics is tasked with securing required supplies including</a:t>
            </a:r>
            <a:r>
              <a:rPr lang="en-US" baseline="0" dirty="0" smtClean="0"/>
              <a:t> </a:t>
            </a:r>
            <a:r>
              <a:rPr lang="en-US" dirty="0" smtClean="0"/>
              <a:t>coordination of delivery location, date, and time. </a:t>
            </a:r>
            <a:r>
              <a:rPr lang="en-US" i="1" dirty="0" smtClean="0"/>
              <a:t>[These two photos depict indoor composting, arranged as windrows, to illustrate the need for knowledgeable personnel, and appropriate equipment and supplies. Photo source: Tom Glanville, Iowa State University]</a:t>
            </a:r>
            <a:endParaRPr lang="en-US" i="1"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200132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Veterinary Stockpile (NVS) program within the USDA APHIS VS National Center for Animal Health Emergency Management provides veterinary countermeasures, such as animal vaccines, antivirals, or therapeutic products, supplies, equipment, and response support services that </a:t>
            </a:r>
            <a:r>
              <a:rPr lang="en-US" dirty="0" smtClean="0"/>
              <a:t>states</a:t>
            </a:r>
            <a:r>
              <a:rPr lang="en-US" dirty="0" smtClean="0"/>
              <a:t>, </a:t>
            </a:r>
            <a:r>
              <a:rPr lang="en-US" dirty="0" smtClean="0"/>
              <a:t>tribes</a:t>
            </a:r>
            <a:r>
              <a:rPr lang="en-US" dirty="0" smtClean="0"/>
              <a:t>, and </a:t>
            </a:r>
            <a:r>
              <a:rPr lang="en-US" dirty="0" smtClean="0"/>
              <a:t>territories </a:t>
            </a:r>
            <a:r>
              <a:rPr lang="en-US" dirty="0" smtClean="0"/>
              <a:t>need to respond to damaging animal disease outbreaks. In addition to physical countermeasures, the NVS maintains contracts to support 3D response support services. 3D is the acronym for “depopulation, disposal, and decontamination.” </a:t>
            </a:r>
            <a:r>
              <a:rPr lang="en-US" dirty="0" smtClean="0"/>
              <a:t>As </a:t>
            </a:r>
            <a:r>
              <a:rPr lang="en-US" dirty="0" smtClean="0"/>
              <a:t>an additional resource for response,</a:t>
            </a:r>
            <a:r>
              <a:rPr lang="en-US" baseline="0" dirty="0" smtClean="0"/>
              <a:t> </a:t>
            </a:r>
            <a:r>
              <a:rPr lang="en-US" dirty="0" smtClean="0"/>
              <a:t>NVS-chosen contractors can deploy as self-contained</a:t>
            </a:r>
            <a:r>
              <a:rPr lang="en-US" baseline="0" dirty="0" smtClean="0"/>
              <a:t> teams to assist states with disposal activities.</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105236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any disposal activities are initiated, Disposal Team Members should be briefed fully as to the nature of the disease with which they are dealing and any associated hazards. Specific safety precautions and/or hygiene requirements should be explained before the team enters the premises. In addition, the team should be supplied with appropriate personal protective equipment (PPE) and other necessary safety equipment. Respiratory protection, gloves, and eye and/or ear protection, for example, must be supplied if the personnel are at risk from a disease organism, a chemical hazard, loud noise, or if significant amounts of dust are generated, or upon individual request. Additional biosecurity and cleaning and disinfection procedures may be required to address the risks posed by serious zoonotic diseases.</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102011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(http://www.aphis.usda.gov/animal_health/emergency_management/) 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14</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 contribution to the content of the FAD </a:t>
            </a:r>
            <a:r>
              <a:rPr lang="en-US" dirty="0" err="1" smtClean="0">
                <a:ea typeface="ＭＳ Ｐゴシック" charset="-128"/>
                <a:cs typeface="ＭＳ Ｐゴシック" charset="-128"/>
              </a:rPr>
              <a:t>PReP</a:t>
            </a:r>
            <a:r>
              <a:rPr lang="en-US" dirty="0" smtClean="0">
                <a:ea typeface="ＭＳ Ｐゴシック" charset="-128"/>
                <a:cs typeface="ＭＳ Ｐゴシック" charset="-128"/>
              </a:rPr>
              <a:t>/NAHEMS Guidelines: Disposal document. Please see the Guidelines document for others who also provided additional assistance with content development.</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15</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16</a:t>
            </a:fld>
            <a:endParaRPr lang="en-US" dirty="0">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dirty="0" smtClean="0">
                <a:solidFill>
                  <a:prstClr val="black"/>
                </a:solidFill>
              </a:rPr>
              <a:t>MSP, CFSPH - 2010</a:t>
            </a: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Disposal personnel, especially those who will make management decisions, must possess extensive disposal subject matter expertise and thoroughly understand their roles and responsibilities within the context of the Incident Command System.</a:t>
            </a:r>
            <a:endParaRPr lang="en-US" dirty="0"/>
          </a:p>
        </p:txBody>
      </p:sp>
      <p:sp>
        <p:nvSpPr>
          <p:cNvPr id="4" name="Slide Number Placeholder 3"/>
          <p:cNvSpPr>
            <a:spLocks noGrp="1"/>
          </p:cNvSpPr>
          <p:nvPr>
            <p:ph type="sldNum" sz="quarter" idx="10"/>
          </p:nvPr>
        </p:nvSpPr>
        <p:spPr/>
        <p:txBody>
          <a:bodyPr/>
          <a:lstStyle/>
          <a:p>
            <a:pPr>
              <a:defRPr/>
            </a:pPr>
            <a:fld id="{34D8A2E2-6E8F-4614-85F3-017FB3D9BD6D}" type="slidenum">
              <a:rPr lang="en-US" smtClean="0"/>
              <a:pPr>
                <a:defRPr/>
              </a:pPr>
              <a:t>2</a:t>
            </a:fld>
            <a:endParaRPr lang="en-US"/>
          </a:p>
        </p:txBody>
      </p:sp>
    </p:spTree>
    <p:extLst>
      <p:ext uri="{BB962C8B-B14F-4D97-AF65-F5344CB8AC3E}">
        <p14:creationId xmlns:p14="http://schemas.microsoft.com/office/powerpoint/2010/main" val="27888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latin typeface="+mn-lt"/>
                <a:ea typeface="ＭＳ Ｐゴシック" charset="-128"/>
                <a:cs typeface="ＭＳ Ｐゴシック" charset="-128"/>
              </a:rPr>
              <a:t>The Incident Command System (ICS) is used to efficiently manage people and resources during an incident such as an animal health emergency. In the ICS organizational structure, the Disposal Group is a part of the Operations Section. The total number of personnel for the Disposal Group will vary</a:t>
            </a:r>
            <a:r>
              <a:rPr lang="en-US" baseline="0" dirty="0" smtClean="0">
                <a:latin typeface="+mn-lt"/>
                <a:ea typeface="ＭＳ Ｐゴシック" charset="-128"/>
                <a:cs typeface="ＭＳ Ｐゴシック" charset="-128"/>
              </a:rPr>
              <a:t> </a:t>
            </a:r>
            <a:r>
              <a:rPr lang="en-US" dirty="0" smtClean="0">
                <a:latin typeface="+mn-lt"/>
                <a:ea typeface="ＭＳ Ｐゴシック" charset="-128"/>
                <a:cs typeface="ＭＳ Ｐゴシック" charset="-128"/>
              </a:rPr>
              <a:t>depending on the size and scope of the incident. </a:t>
            </a:r>
            <a:r>
              <a:rPr lang="en-US" i="1" dirty="0" smtClean="0">
                <a:latin typeface="+mn-lt"/>
                <a:ea typeface="ＭＳ Ｐゴシック" charset="-128"/>
                <a:cs typeface="ＭＳ Ｐゴシック" charset="-128"/>
              </a:rPr>
              <a:t>[This figure demonstrates the Disposal Group within a sample Incident Command System. Illustration by: Andrew Kingsbury, Iowa State University]</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491418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Disposal</a:t>
            </a:r>
            <a:r>
              <a:rPr lang="en-US" baseline="0" dirty="0" smtClean="0"/>
              <a:t> </a:t>
            </a:r>
            <a:r>
              <a:rPr lang="en-US" dirty="0" smtClean="0"/>
              <a:t>Group Supervisor is in charge of all Disposal personnel and</a:t>
            </a:r>
            <a:r>
              <a:rPr lang="en-US" baseline="0" dirty="0" smtClean="0"/>
              <a:t> </a:t>
            </a:r>
            <a:r>
              <a:rPr lang="en-US" dirty="0" smtClean="0"/>
              <a:t>directly supervises Disposal Team Leaders. </a:t>
            </a: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person </a:t>
            </a:r>
            <a:r>
              <a:rPr lang="en-US" sz="1200" kern="1200" dirty="0" smtClean="0">
                <a:solidFill>
                  <a:schemeClr val="tx1"/>
                </a:solidFill>
                <a:effectLst/>
                <a:latin typeface="+mn-lt"/>
                <a:ea typeface="+mn-ea"/>
                <a:cs typeface="+mn-cs"/>
              </a:rPr>
              <a:t>has extensive training and/or experience in disposal methods, is able to make informed recommendations for optimal disposal options, and possesses the management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skills needed to organize and direct all disposal activities for the incident. </a:t>
            </a:r>
            <a:r>
              <a:rPr lang="en-US" dirty="0" smtClean="0"/>
              <a:t>The Disposal Team</a:t>
            </a:r>
            <a:r>
              <a:rPr lang="en-US" baseline="0" dirty="0" smtClean="0"/>
              <a:t> </a:t>
            </a:r>
            <a:r>
              <a:rPr lang="en-US" dirty="0" smtClean="0"/>
              <a:t>Leaders supervise the members of the Disposal Teams;</a:t>
            </a:r>
            <a:r>
              <a:rPr lang="en-US" baseline="0" dirty="0" smtClean="0"/>
              <a:t> he or she </a:t>
            </a:r>
            <a:r>
              <a:rPr lang="en-US" dirty="0" smtClean="0"/>
              <a:t>focuses primarily on ensuring that safe, effective, and environmentally</a:t>
            </a:r>
            <a:r>
              <a:rPr lang="en-US" baseline="0" dirty="0" smtClean="0"/>
              <a:t> </a:t>
            </a:r>
            <a:r>
              <a:rPr lang="en-US" dirty="0" smtClean="0"/>
              <a:t>sensitive disposal procedures are carried out. Team Members</a:t>
            </a:r>
            <a:r>
              <a:rPr lang="en-US" baseline="0" dirty="0" smtClean="0"/>
              <a:t> </a:t>
            </a:r>
            <a:r>
              <a:rPr lang="en-US" dirty="0" smtClean="0"/>
              <a:t>are experienced or trained in Disposal standard operating procedures (SOP) and can carry</a:t>
            </a:r>
            <a:r>
              <a:rPr lang="en-US" baseline="0" dirty="0" smtClean="0"/>
              <a:t> </a:t>
            </a:r>
            <a:r>
              <a:rPr lang="en-US" dirty="0" smtClean="0"/>
              <a:t>out disposal activities under supervision.</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301309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 implement disposal activities to:</a:t>
            </a:r>
          </a:p>
          <a:p>
            <a:pPr marL="171450" indent="-171450">
              <a:buFont typeface="Arial" panose="020B0604020202020204" pitchFamily="34" charset="0"/>
              <a:buChar char="•"/>
            </a:pPr>
            <a:r>
              <a:rPr lang="en-US" dirty="0" smtClean="0"/>
              <a:t>Mitigate the spread of the pathogen through the elimination of infected, or potentially infected, animal carcasses and associated materials;</a:t>
            </a:r>
          </a:p>
          <a:p>
            <a:pPr marL="171450" indent="-171450">
              <a:buFont typeface="Arial" panose="020B0604020202020204" pitchFamily="34" charset="0"/>
              <a:buChar char="•"/>
            </a:pPr>
            <a:r>
              <a:rPr lang="en-US" dirty="0" smtClean="0"/>
              <a:t>Remove potentially contaminated feed or food products from the animal feed and human food supply;</a:t>
            </a:r>
          </a:p>
          <a:p>
            <a:pPr marL="171450" indent="-171450">
              <a:buFont typeface="Arial" panose="020B0604020202020204" pitchFamily="34" charset="0"/>
              <a:buChar char="•"/>
            </a:pPr>
            <a:r>
              <a:rPr lang="en-US" dirty="0" smtClean="0"/>
              <a:t>Protect the nation’s agricultural and national economy; and also  </a:t>
            </a:r>
          </a:p>
          <a:p>
            <a:pPr marL="171450" indent="-171450">
              <a:buFont typeface="Arial" panose="020B0604020202020204" pitchFamily="34" charset="0"/>
              <a:buChar char="•"/>
            </a:pPr>
            <a:r>
              <a:rPr lang="en-US" dirty="0" smtClean="0"/>
              <a:t>Safeguard public health – by shielding the environment from harmful contamination, and protecting public health from zoonotic diseases.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45217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goal of disposal operations during an animal health incident is to eliminate all animal carcasses and related material in a timely, safe, </a:t>
            </a:r>
            <a:r>
              <a:rPr lang="en-US" dirty="0" err="1" smtClean="0"/>
              <a:t>biosecure</a:t>
            </a:r>
            <a:r>
              <a:rPr lang="en-US" dirty="0" smtClean="0"/>
              <a:t>, aesthetically acceptable, and environmentally responsible manner. To attain this goal, </a:t>
            </a:r>
            <a:r>
              <a:rPr lang="en-US" baseline="0" dirty="0" smtClean="0"/>
              <a:t>disposal personnel must identify suitable locations, and implement appropriate protocols employing proper supplies and equipment. Responder safety and biosecurity are critical priorities. Relevant environmental protection regulations should be understood and adhered to. In a large-scale animal health emergency, an integrated response may include disposal, depopulation, vaccination, and decontamination and these activities should be considered together. </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405543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Preparations and considerations need to be</a:t>
            </a:r>
            <a:r>
              <a:rPr lang="en-US" baseline="0" dirty="0" smtClean="0"/>
              <a:t> made to choose and be ready to implement the most efficient method of disposal. The various disposal methods are discussed in more detail elsewhere in this series of disposal presentations. However, regardless of the method chosen, some general considerations apply to all potential disposal methods.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4D8A2E2-6E8F-4614-85F3-017FB3D9BD6D}" type="slidenum">
              <a:rPr lang="en-US" smtClean="0"/>
              <a:pPr>
                <a:defRPr/>
              </a:pPr>
              <a:t>7</a:t>
            </a:fld>
            <a:endParaRPr lang="en-US"/>
          </a:p>
        </p:txBody>
      </p:sp>
    </p:spTree>
    <p:extLst>
      <p:ext uri="{BB962C8B-B14F-4D97-AF65-F5344CB8AC3E}">
        <p14:creationId xmlns:p14="http://schemas.microsoft.com/office/powerpoint/2010/main" val="27888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containing the disease will be lost unless</a:t>
            </a:r>
            <a:r>
              <a:rPr lang="en-US" baseline="0" dirty="0" smtClean="0"/>
              <a:t> biosecurity principles are strictly followed. Personal biosecurity measures as well as vehicular and equipment biosecurity is critical. An understanding of the type and strain of pathogen, as well as effective cleaning and disinfection procedures are essential to prevent further spread of infection. The establishment of Work Zones, as seen in the next slide, will restrict access to contaminated areas and help prevent the escape of the pathogen.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235940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Three major work zones and corridor are established to control access to contaminated areas and prevent the spread of infectious agents to uninfected areas. The Hot</a:t>
            </a:r>
            <a:r>
              <a:rPr lang="en-US" baseline="0" dirty="0" smtClean="0"/>
              <a:t> Zone represents the area of contamination. The Warm Zone, particularly the Decontamination Corridor, is the area where the cleaning and disinfection, as well as final doffing of personal protective equipment occurs. The Cold Zone is the “cleanest” zone with the relatively lowest risk of exposure to pathogens. Respecting proper access and appropriate decontamination when leaving the Hot Zone and prior to entering the Cold Zone will help contain the disease. </a:t>
            </a:r>
            <a:r>
              <a:rPr lang="en-US" i="1" dirty="0" smtClean="0"/>
              <a:t>[This map </a:t>
            </a:r>
            <a:r>
              <a:rPr lang="en-US" i="1" dirty="0" smtClean="0"/>
              <a:t>illustrates Work </a:t>
            </a:r>
            <a:r>
              <a:rPr lang="en-US" i="1" dirty="0" smtClean="0"/>
              <a:t>Zones shown over a farm with the various zones and </a:t>
            </a:r>
            <a:r>
              <a:rPr lang="en-US" i="1" dirty="0" smtClean="0"/>
              <a:t>Decontamination Corridor </a:t>
            </a:r>
            <a:r>
              <a:rPr lang="en-US" i="1" dirty="0" smtClean="0"/>
              <a:t>labeled. Illustration by: </a:t>
            </a:r>
            <a:r>
              <a:rPr lang="en-US" i="1" dirty="0" err="1" smtClean="0"/>
              <a:t>Dani</a:t>
            </a:r>
            <a:r>
              <a:rPr lang="en-US" i="1" dirty="0" smtClean="0"/>
              <a:t> </a:t>
            </a:r>
            <a:r>
              <a:rPr lang="en-US" i="1" dirty="0" err="1" smtClean="0"/>
              <a:t>Ausen</a:t>
            </a:r>
            <a:r>
              <a:rPr lang="en-US" i="1" dirty="0" smtClean="0"/>
              <a:t> and Andrew Kingsbury, Iowa State University]</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1980622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Group Responsibilities and Activities</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Disposal - Group Responsibilities and Activities</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Disposal - Group Responsibilities and Activities</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451864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Group Responsibilities and Activities</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7945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Disposal - Group Responsibilities and Activities</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7309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Group Responsibilities and Activities</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Group Responsibilities and Activities</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Disposal - Group Responsibilities and Activities</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Disposal - Group Responsibilities and Activities</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Disposal - Group Responsibilities and Activities</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Group Responsibilities and Activities</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Group Responsibilities and Activities</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650" r:id="rId11"/>
    <p:sldLayoutId id="2147483651" r:id="rId12"/>
    <p:sldLayoutId id="2147483662" r:id="rId13"/>
    <p:sldLayoutId id="2147483716" r:id="rId14"/>
    <p:sldLayoutId id="2147483717" r:id="rId15"/>
    <p:sldLayoutId id="2147483718" r:id="rId16"/>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naherc.sws.iastate.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Disposal</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Group Responsibilities and Activities</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PReP/NAHEMS </a:t>
            </a:r>
            <a:br>
              <a:rPr lang="en-US" i="1" dirty="0" smtClean="0"/>
            </a:br>
            <a:r>
              <a:rPr lang="en-US" i="1" dirty="0" smtClean="0"/>
              <a:t>Guidelines: Disposal (2012)</a:t>
            </a:r>
            <a:endParaRPr lang="en-US" i="1" dirty="0"/>
          </a:p>
        </p:txBody>
      </p:sp>
    </p:spTree>
    <p:extLst>
      <p:ext uri="{BB962C8B-B14F-4D97-AF65-F5344CB8AC3E}">
        <p14:creationId xmlns:p14="http://schemas.microsoft.com/office/powerpoint/2010/main" val="4683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Cooperation and communication</a:t>
            </a:r>
          </a:p>
          <a:p>
            <a:pPr lvl="1"/>
            <a:r>
              <a:rPr lang="en-US" dirty="0"/>
              <a:t>State Veterinarian</a:t>
            </a:r>
          </a:p>
          <a:p>
            <a:pPr lvl="1"/>
            <a:r>
              <a:rPr lang="en-US" dirty="0" smtClean="0"/>
              <a:t>State </a:t>
            </a:r>
            <a:r>
              <a:rPr lang="en-US" dirty="0"/>
              <a:t>Agency for Environmental Protection</a:t>
            </a:r>
          </a:p>
          <a:p>
            <a:pPr lvl="1"/>
            <a:r>
              <a:rPr lang="en-US" dirty="0" smtClean="0"/>
              <a:t>Appraisal </a:t>
            </a:r>
            <a:r>
              <a:rPr lang="en-US" dirty="0"/>
              <a:t>Group and Compensation Unit</a:t>
            </a:r>
          </a:p>
          <a:p>
            <a:pPr lvl="1"/>
            <a:r>
              <a:rPr lang="en-US" dirty="0" smtClean="0"/>
              <a:t>Euthanasia </a:t>
            </a:r>
            <a:r>
              <a:rPr lang="en-US" dirty="0"/>
              <a:t>Group</a:t>
            </a:r>
          </a:p>
          <a:p>
            <a:pPr lvl="1"/>
            <a:r>
              <a:rPr lang="en-US" dirty="0" smtClean="0"/>
              <a:t>Biosecurity </a:t>
            </a:r>
            <a:r>
              <a:rPr lang="en-US" dirty="0"/>
              <a:t>Group</a:t>
            </a:r>
          </a:p>
          <a:p>
            <a:pPr lvl="1"/>
            <a:r>
              <a:rPr lang="en-US" dirty="0" smtClean="0"/>
              <a:t>Cleaning </a:t>
            </a:r>
            <a:r>
              <a:rPr lang="en-US" dirty="0"/>
              <a:t>and Disinfection Group</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4" name="Title 3"/>
          <p:cNvSpPr>
            <a:spLocks noGrp="1"/>
          </p:cNvSpPr>
          <p:nvPr>
            <p:ph type="title"/>
          </p:nvPr>
        </p:nvSpPr>
        <p:spPr/>
        <p:txBody>
          <a:bodyPr/>
          <a:lstStyle/>
          <a:p>
            <a:r>
              <a:rPr lang="en-US" dirty="0" smtClean="0"/>
              <a:t>Collaboration </a:t>
            </a:r>
            <a:endParaRPr lang="en-US" dirty="0"/>
          </a:p>
        </p:txBody>
      </p:sp>
    </p:spTree>
    <p:extLst>
      <p:ext uri="{BB962C8B-B14F-4D97-AF65-F5344CB8AC3E}">
        <p14:creationId xmlns:p14="http://schemas.microsoft.com/office/powerpoint/2010/main" val="2473690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Disposal Group</a:t>
            </a:r>
          </a:p>
          <a:p>
            <a:pPr lvl="1"/>
            <a:r>
              <a:rPr lang="en-US" dirty="0" smtClean="0"/>
              <a:t>Determines needs                                               for qualified personnel,                                vehicles, equipment,                                                  and supplies</a:t>
            </a:r>
          </a:p>
          <a:p>
            <a:r>
              <a:rPr lang="en-US" dirty="0" smtClean="0"/>
              <a:t>Logistics </a:t>
            </a:r>
          </a:p>
          <a:p>
            <a:pPr lvl="1"/>
            <a:r>
              <a:rPr lang="en-US" dirty="0" smtClean="0"/>
              <a:t>Secures and delivers                                  required supplies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Needs Assessment </a:t>
            </a:r>
            <a:endParaRPr lang="en-US" dirty="0"/>
          </a:p>
        </p:txBody>
      </p:sp>
      <p:pic>
        <p:nvPicPr>
          <p:cNvPr id="1026" name="Picture 2" descr="H:\CFSPH\AllGraphicsIllustrationsFlashFiles\FADPrep-Course\N_Disposal\NDIS_0210\NDIS_0210_130423_Indoor_Composting_PP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9523" y="1504952"/>
            <a:ext cx="2901077" cy="4438648"/>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31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National Veterinary Stockpile </a:t>
            </a:r>
            <a:endParaRPr lang="en-US" dirty="0" smtClean="0"/>
          </a:p>
          <a:p>
            <a:pPr lvl="1"/>
            <a:r>
              <a:rPr lang="en-US" dirty="0" smtClean="0"/>
              <a:t>Countermeasures – animal vaccines, </a:t>
            </a:r>
            <a:r>
              <a:rPr lang="en-US" dirty="0"/>
              <a:t>supplies, </a:t>
            </a:r>
            <a:r>
              <a:rPr lang="en-US" dirty="0" smtClean="0"/>
              <a:t>equipment</a:t>
            </a:r>
          </a:p>
          <a:p>
            <a:pPr lvl="1"/>
            <a:r>
              <a:rPr lang="en-US" dirty="0"/>
              <a:t>3D response support </a:t>
            </a:r>
            <a:r>
              <a:rPr lang="en-US" dirty="0" smtClean="0"/>
              <a:t>services</a:t>
            </a:r>
          </a:p>
          <a:p>
            <a:pPr marL="457200" lvl="1" indent="0">
              <a:buNone/>
            </a:pPr>
            <a:r>
              <a:rPr lang="en-US" dirty="0" smtClean="0"/>
              <a:t>	depopulation</a:t>
            </a:r>
            <a:r>
              <a:rPr lang="en-US" dirty="0"/>
              <a:t>, disposal, and </a:t>
            </a:r>
            <a:r>
              <a:rPr lang="en-US" dirty="0" err="1" smtClean="0"/>
              <a:t>decon</a:t>
            </a:r>
            <a:endParaRPr lang="en-US" dirty="0" smtClean="0"/>
          </a:p>
          <a:p>
            <a:pPr lvl="1"/>
            <a:r>
              <a:rPr lang="en-US" dirty="0" smtClean="0"/>
              <a:t>3D Contractors </a:t>
            </a:r>
            <a:r>
              <a:rPr lang="en-US" dirty="0"/>
              <a:t>– </a:t>
            </a:r>
            <a:r>
              <a:rPr lang="en-US" dirty="0" smtClean="0"/>
              <a:t>self-contained </a:t>
            </a:r>
            <a:r>
              <a:rPr lang="en-US" dirty="0"/>
              <a:t>teams</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USDA NVS </a:t>
            </a:r>
            <a:endParaRPr lang="en-US" dirty="0"/>
          </a:p>
        </p:txBody>
      </p:sp>
    </p:spTree>
    <p:extLst>
      <p:ext uri="{BB962C8B-B14F-4D97-AF65-F5344CB8AC3E}">
        <p14:creationId xmlns:p14="http://schemas.microsoft.com/office/powerpoint/2010/main" val="8370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Requirements </a:t>
            </a:r>
          </a:p>
          <a:p>
            <a:pPr lvl="1"/>
            <a:r>
              <a:rPr lang="en-US" dirty="0" smtClean="0"/>
              <a:t>Safety precautions/hygiene briefing</a:t>
            </a:r>
          </a:p>
          <a:p>
            <a:pPr lvl="1"/>
            <a:r>
              <a:rPr lang="en-US" dirty="0" smtClean="0"/>
              <a:t>Personal protective equipment (PPE)/safety equipment description</a:t>
            </a:r>
          </a:p>
          <a:p>
            <a:pPr lvl="2"/>
            <a:r>
              <a:rPr lang="en-US" dirty="0" smtClean="0"/>
              <a:t>E.g., respirators, gloves, eye protection, hearing protection </a:t>
            </a:r>
          </a:p>
          <a:p>
            <a:pPr lvl="1"/>
            <a:r>
              <a:rPr lang="en-US" dirty="0" smtClean="0"/>
              <a:t>Biosecurity procedures </a:t>
            </a:r>
          </a:p>
          <a:p>
            <a:pPr lvl="1"/>
            <a:r>
              <a:rPr lang="en-US" dirty="0" smtClean="0"/>
              <a:t>Cleaning and disinfection measures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Hazard Communication </a:t>
            </a:r>
            <a:endParaRPr lang="en-US" dirty="0"/>
          </a:p>
        </p:txBody>
      </p:sp>
    </p:spTree>
    <p:extLst>
      <p:ext uri="{BB962C8B-B14F-4D97-AF65-F5344CB8AC3E}">
        <p14:creationId xmlns:p14="http://schemas.microsoft.com/office/powerpoint/2010/main" val="811407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0999" y="1371600"/>
            <a:ext cx="5646729" cy="4876800"/>
          </a:xfrm>
        </p:spPr>
        <p:txBody>
          <a:bodyPr>
            <a:noAutofit/>
          </a:bodyPr>
          <a:lstStyle/>
          <a:p>
            <a:r>
              <a:rPr lang="en-US" sz="2400" dirty="0" smtClean="0"/>
              <a:t>FAD PReP/NAHEMS Guidelines &amp; SOP: Disposal (2012)</a:t>
            </a:r>
          </a:p>
          <a:p>
            <a:pPr lvl="1"/>
            <a:r>
              <a:rPr lang="en-US" sz="2000" dirty="0">
                <a:hlinkClick r:id="rId3"/>
              </a:rPr>
              <a:t>http://www.aphis.usda.gov/animal_health/emergency_management</a:t>
            </a:r>
            <a:r>
              <a:rPr lang="en-US" sz="2000" dirty="0" smtClean="0">
                <a:hlinkClick r:id="rId3"/>
              </a:rPr>
              <a:t>/</a:t>
            </a:r>
            <a:endParaRPr lang="en-US" sz="2000" dirty="0" smtClean="0"/>
          </a:p>
          <a:p>
            <a:r>
              <a:rPr lang="en-US" sz="2400" dirty="0" smtClean="0"/>
              <a:t>Disposal web-based training module</a:t>
            </a:r>
          </a:p>
          <a:p>
            <a:pPr lvl="1"/>
            <a:r>
              <a:rPr lang="en-US" sz="2000" dirty="0" smtClean="0">
                <a:hlinkClick r:id="rId4"/>
              </a:rPr>
              <a:t>http://naherc.sws.iastate.edu/</a:t>
            </a:r>
            <a:endParaRPr lang="en-US" sz="2000" dirty="0" smtClean="0"/>
          </a:p>
          <a:p>
            <a:pPr marL="0" indent="0">
              <a:spcBef>
                <a:spcPts val="600"/>
              </a:spcBef>
              <a:buNone/>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Disposal - Group Responsibilities and Activities</a:t>
            </a:r>
          </a:p>
        </p:txBody>
      </p:sp>
      <p:sp>
        <p:nvSpPr>
          <p:cNvPr id="39937" name="Title 1"/>
          <p:cNvSpPr>
            <a:spLocks noGrp="1"/>
          </p:cNvSpPr>
          <p:nvPr>
            <p:ph type="title"/>
          </p:nvPr>
        </p:nvSpPr>
        <p:spPr/>
        <p:txBody>
          <a:bodyPr/>
          <a:lstStyle/>
          <a:p>
            <a:r>
              <a:rPr lang="en-US" dirty="0" smtClean="0"/>
              <a:t>For More Information</a:t>
            </a:r>
          </a:p>
        </p:txBody>
      </p:sp>
      <p:pic>
        <p:nvPicPr>
          <p:cNvPr id="6147"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177853" y="1821020"/>
            <a:ext cx="2655693" cy="34367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786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05400" cy="4876800"/>
          </a:xfrm>
        </p:spPr>
        <p:txBody>
          <a:bodyPr>
            <a:noAutofit/>
          </a:bodyPr>
          <a:lstStyle/>
          <a:p>
            <a:pPr marL="0" indent="0">
              <a:buNone/>
            </a:pPr>
            <a:r>
              <a:rPr lang="en-US" sz="2400" dirty="0" smtClean="0"/>
              <a:t>Authors</a:t>
            </a:r>
          </a:p>
          <a:p>
            <a:pPr marL="171450" indent="-173038">
              <a:spcBef>
                <a:spcPts val="600"/>
              </a:spcBef>
              <a:tabLst>
                <a:tab pos="1149350" algn="l"/>
              </a:tabLst>
            </a:pPr>
            <a:r>
              <a:rPr lang="en-US" sz="2000" dirty="0"/>
              <a:t>Reneé Dewell, DVM, MS (CFSPH)</a:t>
            </a:r>
          </a:p>
          <a:p>
            <a:pPr marL="171450" indent="-173038">
              <a:spcBef>
                <a:spcPts val="600"/>
              </a:spcBef>
              <a:tabLst>
                <a:tab pos="1149350" algn="l"/>
              </a:tabLst>
            </a:pPr>
            <a:r>
              <a:rPr lang="en-US" sz="2000" dirty="0" smtClean="0"/>
              <a:t>Tom Glanville, PhD (Iowa State University) </a:t>
            </a:r>
          </a:p>
          <a:p>
            <a:pPr marL="171450" indent="-173038">
              <a:spcBef>
                <a:spcPts val="600"/>
              </a:spcBef>
              <a:tabLst>
                <a:tab pos="1149350" algn="l"/>
              </a:tabLst>
            </a:pPr>
            <a:endParaRPr lang="en-US" sz="2000" dirty="0" smtClean="0"/>
          </a:p>
          <a:p>
            <a:pPr marL="0" indent="0">
              <a:buNone/>
            </a:pPr>
            <a:r>
              <a:rPr lang="en-US" sz="2400" dirty="0"/>
              <a:t>Significant contributions to the content were provided by </a:t>
            </a:r>
            <a:r>
              <a:rPr lang="en-US" dirty="0"/>
              <a:t/>
            </a:r>
            <a:br>
              <a:rPr lang="en-US" dirty="0"/>
            </a:br>
            <a:r>
              <a:rPr lang="en-US" sz="2400" dirty="0"/>
              <a:t>USDA APHIS VS:</a:t>
            </a:r>
          </a:p>
          <a:p>
            <a:pPr marL="171450" indent="-173038">
              <a:spcBef>
                <a:spcPts val="600"/>
              </a:spcBef>
              <a:tabLst>
                <a:tab pos="1149350" algn="l"/>
              </a:tabLst>
            </a:pPr>
            <a:r>
              <a:rPr lang="en-US" sz="2000" dirty="0"/>
              <a:t>Lori P. Miller, PE</a:t>
            </a:r>
          </a:p>
          <a:p>
            <a:pPr marL="171450" indent="-173038">
              <a:spcBef>
                <a:spcPts val="600"/>
              </a:spcBef>
              <a:tabLst>
                <a:tab pos="1149350" algn="l"/>
              </a:tabLst>
            </a:pPr>
            <a:r>
              <a:rPr lang="en-US" sz="2000" dirty="0"/>
              <a:t>Darrel K. Styles, DVM, PhD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Disposal - Group Responsibilities and Activities</a:t>
            </a:r>
          </a:p>
        </p:txBody>
      </p:sp>
      <p:sp>
        <p:nvSpPr>
          <p:cNvPr id="39937" name="Title 1"/>
          <p:cNvSpPr>
            <a:spLocks noGrp="1"/>
          </p:cNvSpPr>
          <p:nvPr>
            <p:ph type="title"/>
          </p:nvPr>
        </p:nvSpPr>
        <p:spPr/>
        <p:txBody>
          <a:bodyPr>
            <a:normAutofit/>
          </a:bodyPr>
          <a:lstStyle/>
          <a:p>
            <a:r>
              <a:rPr lang="en-US" dirty="0" smtClean="0"/>
              <a:t>Guidelines Content</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77841" y="1828800"/>
            <a:ext cx="2649681" cy="3429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858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32500" lnSpcReduction="20000"/>
          </a:bodyPr>
          <a:lstStyle/>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Kerry Leedom Larson, DVM, MPH, PhD, DACVPM</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Janice Mogan, </a:t>
            </a:r>
            <a:r>
              <a:rPr lang="en-US" sz="4800" dirty="0">
                <a:solidFill>
                  <a:prstClr val="black">
                    <a:lumMod val="85000"/>
                    <a:lumOff val="15000"/>
                  </a:prstClr>
                </a:solidFill>
                <a:latin typeface="Verdana" pitchFamily="34" charset="0"/>
              </a:rPr>
              <a:t>DVM; </a:t>
            </a:r>
            <a:r>
              <a:rPr lang="en-US" sz="4800" dirty="0" err="1">
                <a:solidFill>
                  <a:prstClr val="black">
                    <a:lumMod val="85000"/>
                    <a:lumOff val="15000"/>
                  </a:prstClr>
                </a:solidFill>
                <a:latin typeface="Verdana" pitchFamily="34" charset="0"/>
              </a:rPr>
              <a:t>Reneé</a:t>
            </a:r>
            <a:r>
              <a:rPr lang="en-US" sz="4800" dirty="0">
                <a:solidFill>
                  <a:prstClr val="black">
                    <a:lumMod val="85000"/>
                    <a:lumOff val="15000"/>
                  </a:prstClr>
                </a:solidFill>
                <a:latin typeface="Verdana" pitchFamily="34" charset="0"/>
              </a:rPr>
              <a:t> Dewell, DVM, MS </a:t>
            </a: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0272652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Disposal - Group Responsibilities and Activities</a:t>
            </a:r>
            <a:endParaRPr lang="en-US" dirty="0"/>
          </a:p>
        </p:txBody>
      </p:sp>
    </p:spTree>
    <p:extLst>
      <p:ext uri="{BB962C8B-B14F-4D97-AF65-F5344CB8AC3E}">
        <p14:creationId xmlns:p14="http://schemas.microsoft.com/office/powerpoint/2010/main" val="2828721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Command System</a:t>
            </a:r>
            <a:endParaRPr lang="en-US" dirty="0"/>
          </a:p>
        </p:txBody>
      </p:sp>
      <p:sp>
        <p:nvSpPr>
          <p:cNvPr id="3" name="Content Placeholder 2"/>
          <p:cNvSpPr>
            <a:spLocks noGrp="1"/>
          </p:cNvSpPr>
          <p:nvPr>
            <p:ph sz="half" idx="1"/>
          </p:nvPr>
        </p:nvSpPr>
        <p:spPr/>
        <p:txBody>
          <a:bodyPr/>
          <a:lstStyle/>
          <a:p>
            <a:r>
              <a:rPr lang="en-US" dirty="0" smtClean="0"/>
              <a:t>Used to manage people and resources</a:t>
            </a:r>
          </a:p>
          <a:p>
            <a:r>
              <a:rPr lang="en-US" dirty="0" smtClean="0"/>
              <a:t>Disposal Group personnel</a:t>
            </a:r>
          </a:p>
          <a:p>
            <a:pPr lvl="1"/>
            <a:r>
              <a:rPr lang="en-US" dirty="0" smtClean="0"/>
              <a:t>Operations Section</a:t>
            </a:r>
          </a:p>
          <a:p>
            <a:pPr lvl="1"/>
            <a:r>
              <a:rPr lang="en-US" dirty="0" smtClean="0"/>
              <a:t>Vary depending                on incident size  and scope </a:t>
            </a:r>
            <a:endParaRPr lang="en-US" dirty="0"/>
          </a:p>
        </p:txBody>
      </p:sp>
      <p:pic>
        <p:nvPicPr>
          <p:cNvPr id="8" name="Picture 2" descr="H:\CFSPH\AllGraphicsIllustrationsFlashFiles\FADPrep-Course\N_Disposal\NDIS_0070_ICS_Org_Chart_Graphic\NDIS_0070_130322_ICS_Org_Chart_PPT.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4786312" y="1695450"/>
            <a:ext cx="3762375" cy="41529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Group Responsibilities and Activities</a:t>
            </a:r>
            <a:endParaRPr lang="en-US" dirty="0"/>
          </a:p>
        </p:txBody>
      </p:sp>
    </p:spTree>
    <p:extLst>
      <p:ext uri="{BB962C8B-B14F-4D97-AF65-F5344CB8AC3E}">
        <p14:creationId xmlns:p14="http://schemas.microsoft.com/office/powerpoint/2010/main" val="2405477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Disposal Group Supervisor</a:t>
            </a:r>
          </a:p>
          <a:p>
            <a:pPr lvl="1"/>
            <a:r>
              <a:rPr lang="en-US" dirty="0" smtClean="0"/>
              <a:t>Makes disposal method recommendations</a:t>
            </a:r>
          </a:p>
          <a:p>
            <a:pPr lvl="1"/>
            <a:r>
              <a:rPr lang="en-US" dirty="0" smtClean="0"/>
              <a:t>Organizes and directs disposal activities</a:t>
            </a:r>
            <a:endParaRPr lang="en-US" dirty="0"/>
          </a:p>
          <a:p>
            <a:r>
              <a:rPr lang="en-US" dirty="0" smtClean="0"/>
              <a:t>Disposal Group Team Leader</a:t>
            </a:r>
          </a:p>
          <a:p>
            <a:pPr lvl="1"/>
            <a:r>
              <a:rPr lang="en-US" dirty="0" smtClean="0"/>
              <a:t>Ensures disposal procedures are                carried out</a:t>
            </a:r>
          </a:p>
          <a:p>
            <a:r>
              <a:rPr lang="en-US" dirty="0" smtClean="0"/>
              <a:t>Team Members</a:t>
            </a:r>
          </a:p>
          <a:p>
            <a:pPr lvl="1"/>
            <a:r>
              <a:rPr lang="en-US" dirty="0" smtClean="0"/>
              <a:t>Perform disposal activities </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Disposal Group Personnel</a:t>
            </a:r>
            <a:endParaRPr lang="en-US" dirty="0"/>
          </a:p>
        </p:txBody>
      </p:sp>
    </p:spTree>
    <p:extLst>
      <p:ext uri="{BB962C8B-B14F-4D97-AF65-F5344CB8AC3E}">
        <p14:creationId xmlns:p14="http://schemas.microsoft.com/office/powerpoint/2010/main" val="359323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Mitigate </a:t>
            </a:r>
            <a:r>
              <a:rPr lang="en-US" dirty="0"/>
              <a:t>the spread of the </a:t>
            </a:r>
            <a:r>
              <a:rPr lang="en-US" dirty="0" smtClean="0"/>
              <a:t>pathogen</a:t>
            </a:r>
          </a:p>
          <a:p>
            <a:r>
              <a:rPr lang="en-US" dirty="0" smtClean="0"/>
              <a:t>Remove </a:t>
            </a:r>
            <a:r>
              <a:rPr lang="en-US" dirty="0"/>
              <a:t>potentially contaminated feed or food products </a:t>
            </a:r>
            <a:endParaRPr lang="en-US" dirty="0" smtClean="0"/>
          </a:p>
          <a:p>
            <a:r>
              <a:rPr lang="en-US" dirty="0" smtClean="0"/>
              <a:t>Protect </a:t>
            </a:r>
            <a:r>
              <a:rPr lang="en-US" dirty="0"/>
              <a:t>the nation’s agricultural and national </a:t>
            </a:r>
            <a:r>
              <a:rPr lang="en-US" dirty="0" smtClean="0"/>
              <a:t>economy</a:t>
            </a:r>
          </a:p>
          <a:p>
            <a:r>
              <a:rPr lang="en-US" dirty="0" smtClean="0"/>
              <a:t>Safeguard </a:t>
            </a:r>
            <a:r>
              <a:rPr lang="en-US" dirty="0"/>
              <a:t>public health</a:t>
            </a:r>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Responsibilities</a:t>
            </a:r>
            <a:endParaRPr lang="en-US" dirty="0"/>
          </a:p>
        </p:txBody>
      </p:sp>
    </p:spTree>
    <p:extLst>
      <p:ext uri="{BB962C8B-B14F-4D97-AF65-F5344CB8AC3E}">
        <p14:creationId xmlns:p14="http://schemas.microsoft.com/office/powerpoint/2010/main" val="165111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Eliminate </a:t>
            </a:r>
            <a:r>
              <a:rPr lang="en-US" dirty="0"/>
              <a:t>all animal carcasses and related material in a </a:t>
            </a:r>
            <a:endParaRPr lang="en-US" dirty="0" smtClean="0"/>
          </a:p>
          <a:p>
            <a:pPr lvl="1"/>
            <a:r>
              <a:rPr lang="en-US" dirty="0" smtClean="0"/>
              <a:t>Timely</a:t>
            </a:r>
          </a:p>
          <a:p>
            <a:pPr lvl="1"/>
            <a:r>
              <a:rPr lang="en-US" dirty="0" smtClean="0"/>
              <a:t>Safe</a:t>
            </a:r>
          </a:p>
          <a:p>
            <a:pPr lvl="1"/>
            <a:r>
              <a:rPr lang="en-US" dirty="0" err="1" smtClean="0"/>
              <a:t>Biosecure</a:t>
            </a:r>
            <a:endParaRPr lang="en-US" dirty="0" smtClean="0"/>
          </a:p>
          <a:p>
            <a:pPr lvl="1"/>
            <a:r>
              <a:rPr lang="en-US" dirty="0" smtClean="0"/>
              <a:t>Aesthetically acceptable</a:t>
            </a:r>
          </a:p>
          <a:p>
            <a:pPr lvl="1"/>
            <a:r>
              <a:rPr lang="en-US" dirty="0" smtClean="0"/>
              <a:t>Environmentally </a:t>
            </a:r>
            <a:r>
              <a:rPr lang="en-US" dirty="0"/>
              <a:t>responsible manner.</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Goals</a:t>
            </a:r>
            <a:endParaRPr lang="en-US" dirty="0"/>
          </a:p>
        </p:txBody>
      </p:sp>
    </p:spTree>
    <p:extLst>
      <p:ext uri="{BB962C8B-B14F-4D97-AF65-F5344CB8AC3E}">
        <p14:creationId xmlns:p14="http://schemas.microsoft.com/office/powerpoint/2010/main" val="421781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t>
            </a:r>
            <a:endParaRPr lang="en-US" dirty="0"/>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p>
            <a:pPr algn="l"/>
            <a:r>
              <a:rPr lang="en-US" smtClean="0"/>
              <a:t>FAD PReP/NAHEMS Guidelines: Disposal - Group Responsibilities and Activities</a:t>
            </a:r>
            <a:endParaRPr lang="en-US" dirty="0"/>
          </a:p>
        </p:txBody>
      </p:sp>
    </p:spTree>
    <p:extLst>
      <p:ext uri="{BB962C8B-B14F-4D97-AF65-F5344CB8AC3E}">
        <p14:creationId xmlns:p14="http://schemas.microsoft.com/office/powerpoint/2010/main" val="3591884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Biosecurity </a:t>
            </a:r>
            <a:r>
              <a:rPr lang="en-US" dirty="0" smtClean="0"/>
              <a:t>- apply principles </a:t>
            </a:r>
            <a:r>
              <a:rPr lang="en-US" dirty="0"/>
              <a:t>to personnel, vehicles, </a:t>
            </a:r>
            <a:r>
              <a:rPr lang="en-US" dirty="0" smtClean="0"/>
              <a:t>equipment  </a:t>
            </a:r>
          </a:p>
          <a:p>
            <a:pPr lvl="1"/>
            <a:r>
              <a:rPr lang="en-US" dirty="0" smtClean="0"/>
              <a:t>Understanding of the pathogen</a:t>
            </a:r>
          </a:p>
          <a:p>
            <a:pPr lvl="1"/>
            <a:r>
              <a:rPr lang="en-US" dirty="0" smtClean="0"/>
              <a:t>Knowledge of effective C&amp;D methods</a:t>
            </a:r>
          </a:p>
          <a:p>
            <a:pPr marL="342900" lvl="1" indent="-342900">
              <a:buFont typeface="Arial" pitchFamily="34" charset="0"/>
              <a:buChar char="•"/>
            </a:pPr>
            <a:r>
              <a:rPr lang="en-US" sz="3200" dirty="0"/>
              <a:t>Establish Work </a:t>
            </a:r>
            <a:r>
              <a:rPr lang="en-US" sz="3200" dirty="0" smtClean="0"/>
              <a:t>Zones</a:t>
            </a:r>
          </a:p>
          <a:p>
            <a:pPr lvl="1"/>
            <a:endParaRPr lang="en-US" dirty="0" smtClean="0"/>
          </a:p>
          <a:p>
            <a:pPr lvl="1"/>
            <a:endParaRPr lang="en-US" dirty="0" smtClean="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Contain the Disease</a:t>
            </a:r>
            <a:endParaRPr lang="en-US" dirty="0"/>
          </a:p>
        </p:txBody>
      </p:sp>
    </p:spTree>
    <p:extLst>
      <p:ext uri="{BB962C8B-B14F-4D97-AF65-F5344CB8AC3E}">
        <p14:creationId xmlns:p14="http://schemas.microsoft.com/office/powerpoint/2010/main" val="327846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Hot, </a:t>
            </a:r>
            <a:r>
              <a:rPr lang="en-US" dirty="0" smtClean="0"/>
              <a:t>Warm </a:t>
            </a:r>
            <a:r>
              <a:rPr lang="en-US" dirty="0"/>
              <a:t>and </a:t>
            </a:r>
            <a:r>
              <a:rPr lang="en-US" dirty="0" smtClean="0"/>
              <a:t>Cold Zones</a:t>
            </a:r>
            <a:endParaRPr lang="en-US" dirty="0"/>
          </a:p>
          <a:p>
            <a:r>
              <a:rPr lang="en-US" dirty="0" smtClean="0"/>
              <a:t>Restricted </a:t>
            </a:r>
            <a:r>
              <a:rPr lang="en-US" dirty="0"/>
              <a:t>access </a:t>
            </a:r>
            <a:endParaRPr lang="en-US" dirty="0" smtClean="0"/>
          </a:p>
          <a:p>
            <a:r>
              <a:rPr lang="en-US" dirty="0" smtClean="0"/>
              <a:t>Decontamination Zone </a:t>
            </a:r>
            <a:endParaRPr lang="en-US" dirty="0"/>
          </a:p>
          <a:p>
            <a:endParaRPr lang="en-US" dirty="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Disposal - Group Responsibilities and Activities</a:t>
            </a:r>
            <a:endParaRPr lang="en-US" dirty="0"/>
          </a:p>
        </p:txBody>
      </p:sp>
      <p:sp>
        <p:nvSpPr>
          <p:cNvPr id="5" name="Title 4"/>
          <p:cNvSpPr>
            <a:spLocks noGrp="1"/>
          </p:cNvSpPr>
          <p:nvPr>
            <p:ph type="title"/>
          </p:nvPr>
        </p:nvSpPr>
        <p:spPr/>
        <p:txBody>
          <a:bodyPr/>
          <a:lstStyle/>
          <a:p>
            <a:r>
              <a:rPr lang="en-US" dirty="0" smtClean="0"/>
              <a:t>Work Zones</a:t>
            </a:r>
            <a:endParaRPr lang="en-US" dirty="0"/>
          </a:p>
        </p:txBody>
      </p:sp>
      <p:pic>
        <p:nvPicPr>
          <p:cNvPr id="2052" name="Picture 4" descr="H:\CFSPH\NAHEMS\NAHEMS_Print\02_Biosecurity\_Images\29_NBIOS_Work Zones\29_NBIOS_100525_Work Zone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121" b="5250"/>
          <a:stretch/>
        </p:blipFill>
        <p:spPr bwMode="auto">
          <a:xfrm>
            <a:off x="1447800" y="3151340"/>
            <a:ext cx="6259381" cy="302086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01246"/>
      </p:ext>
    </p:extLst>
  </p:cSld>
  <p:clrMapOvr>
    <a:masterClrMapping/>
  </p:clrMapOvr>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1990</TotalTime>
  <Words>2012</Words>
  <Application>Microsoft Office PowerPoint</Application>
  <PresentationFormat>On-screen Show (4:3)</PresentationFormat>
  <Paragraphs>170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FAD PReP PPT Template 2011-10</vt:lpstr>
      <vt:lpstr>Disposal</vt:lpstr>
      <vt:lpstr>Roles and Responsibilities </vt:lpstr>
      <vt:lpstr>Incident Command System</vt:lpstr>
      <vt:lpstr>Disposal Group Personnel</vt:lpstr>
      <vt:lpstr>Responsibilities</vt:lpstr>
      <vt:lpstr>Goals</vt:lpstr>
      <vt:lpstr>Preparation </vt:lpstr>
      <vt:lpstr>Contain the Disease</vt:lpstr>
      <vt:lpstr>Work Zones</vt:lpstr>
      <vt:lpstr>Collaboration </vt:lpstr>
      <vt:lpstr>Needs Assessment </vt:lpstr>
      <vt:lpstr>USDA NVS </vt:lpstr>
      <vt:lpstr>Hazard Communication </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Pre-Deployment Safety</dc:title>
  <dc:creator>dmbailey@iastate.edu;kleedom@mail.iastate.edu</dc:creator>
  <cp:keywords>FAD PReP/NAHEMS</cp:keywords>
  <cp:lastModifiedBy>Mogan-King, Janice P [CFSPH]</cp:lastModifiedBy>
  <cp:revision>104</cp:revision>
  <cp:lastPrinted>2011-10-03T19:27:16Z</cp:lastPrinted>
  <dcterms:created xsi:type="dcterms:W3CDTF">2011-07-25T22:08:27Z</dcterms:created>
  <dcterms:modified xsi:type="dcterms:W3CDTF">2013-12-13T19:18:22Z</dcterms:modified>
  <cp:category>FAD PReP/NAHEMS</cp:category>
</cp:coreProperties>
</file>