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4"/>
  </p:notesMasterIdLst>
  <p:handoutMasterIdLst>
    <p:handoutMasterId r:id="rId25"/>
  </p:handoutMasterIdLst>
  <p:sldIdLst>
    <p:sldId id="348" r:id="rId2"/>
    <p:sldId id="382" r:id="rId3"/>
    <p:sldId id="365" r:id="rId4"/>
    <p:sldId id="366" r:id="rId5"/>
    <p:sldId id="364" r:id="rId6"/>
    <p:sldId id="367" r:id="rId7"/>
    <p:sldId id="368" r:id="rId8"/>
    <p:sldId id="369" r:id="rId9"/>
    <p:sldId id="370" r:id="rId10"/>
    <p:sldId id="371" r:id="rId11"/>
    <p:sldId id="372" r:id="rId12"/>
    <p:sldId id="373" r:id="rId13"/>
    <p:sldId id="374" r:id="rId14"/>
    <p:sldId id="376" r:id="rId15"/>
    <p:sldId id="377" r:id="rId16"/>
    <p:sldId id="381" r:id="rId17"/>
    <p:sldId id="378" r:id="rId18"/>
    <p:sldId id="380" r:id="rId19"/>
    <p:sldId id="379" r:id="rId20"/>
    <p:sldId id="356" r:id="rId21"/>
    <p:sldId id="357" r:id="rId22"/>
    <p:sldId id="35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3" clrIdx="0"/>
  <p:cmAuthor id="1" name="Mogan-King, Janice P [CFSPH]" initials="JP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69094" autoAdjust="0"/>
  </p:normalViewPr>
  <p:slideViewPr>
    <p:cSldViewPr>
      <p:cViewPr>
        <p:scale>
          <a:sx n="67" d="100"/>
          <a:sy n="67" d="100"/>
        </p:scale>
        <p:origin x="-1186" y="-67"/>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Effective disposal of animal carcasses and associated materials is a critical component of a successful response during an animal health emergency, such as a major disease outbreak or a foreign animal disease (FAD). During an animal health emergency, disposal measures are implemented to prevent the introduction of, or mitigate the spread of the pathogen through the elimination of infected, or potentially infected, animal carcasses and associated materials. Disposal also serves to remove potentially contaminated feed or food products from the animal feed and human food supply, protect the nation’s agricultural and national economy, and also - if the disease is zoonotic, safeguard public health. </a:t>
            </a:r>
            <a:r>
              <a:rPr lang="en-US" baseline="0" dirty="0" smtClean="0">
                <a:latin typeface="+mn-lt"/>
                <a:ea typeface="ＭＳ Ｐゴシック" charset="-128"/>
                <a:cs typeface="ＭＳ Ｐゴシック" charset="-128"/>
              </a:rPr>
              <a:t>This presentation provides an overview of emergency disposal activities.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dirty="0">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dirty="0" smtClean="0"/>
              <a:t>2011</a:t>
            </a:r>
            <a:endParaRPr lang="en-US" dirty="0"/>
          </a:p>
        </p:txBody>
      </p:sp>
      <p:sp>
        <p:nvSpPr>
          <p:cNvPr id="3" name="Footer Placeholder 2"/>
          <p:cNvSpPr>
            <a:spLocks noGrp="1"/>
          </p:cNvSpPr>
          <p:nvPr>
            <p:ph type="ftr" sz="quarter" idx="11"/>
          </p:nvPr>
        </p:nvSpPr>
        <p:spPr/>
        <p:txBody>
          <a:bodyPr/>
          <a:lstStyle/>
          <a:p>
            <a:r>
              <a:rPr lang="en-US" dirty="0" smtClean="0"/>
              <a:t>USDA APHIS and CFSPH</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types of permitted landfills exist in the United States: construction and demolition, hazardous waste, and municipal solid waste. Municipal solid waste landfills are often the most appropriate for catastrophic carcass disposal. Landfill sites may be privately owned or may be operated by municipalities. For landfills to be considered a viable disposal option, officials should obtain a pre-catastrophe agreement with the landfill management/ownership for use of the site if necessary during an animal health emergency. In many states, disposal in landfills is permitted, although different options may be allowed under different circumstances. </a:t>
            </a:r>
            <a:r>
              <a:rPr lang="en-US" i="1" dirty="0" smtClean="0">
                <a:latin typeface="+mn-lt"/>
                <a:ea typeface="ＭＳ Ｐゴシック" charset="-128"/>
                <a:cs typeface="ＭＳ Ｐゴシック" charset="-128"/>
              </a:rPr>
              <a:t>[This photo shows the disposal of waste material at a landfill. Photo source: David Meeker, National Renderers Association]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22253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Unlined burial may be designed and engineered for the emergency disposal of carcasses and associated materials. In general, unlined burial of carcasses and materials such as ash from other disposal procedures involves placing them in a trench or large, earthen hole or pit. Eventually, buried materials are degraded and broken down into minerals and organic material. Carcass degradation may generate significant quantities of leachate, and groundwater contamination may result. The costs of environmental remediation may be significant. An extensive inventory of heavy equipment will likely be necessary to facilitate burial when used as a disposal method. </a:t>
            </a:r>
            <a:r>
              <a:rPr lang="en-US" i="1" dirty="0" smtClean="0">
                <a:latin typeface="+mn-lt"/>
                <a:ea typeface="ＭＳ Ｐゴシック" charset="-128"/>
                <a:cs typeface="ＭＳ Ｐゴシック" charset="-128"/>
              </a:rPr>
              <a:t>[This is an image of trench burial. Photo source: Jeff G. Taber, County of Kings Department of Public Health, Hanford, California]</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180648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Thermal methods use high-temperature combustion to destroy animal carcasses and associated animal materials. In this presentation, three methods will be described. Fixed-facility incineration takes place in a completely contained environment and is usually highly controlled. With open-air burning, as was used in the 2001 FMD response in the United Kingdom, neither the fuel nor air inputs can be controlled. The result of open-air burning is often an incomplete (very smoky) and relatively low-temperature combustion. Public perception of open-air burning is overwhelmingly negative and this method can have adverse effects on air quality. Air–curtain incineration is a thermal method that uses a combination of forced air and fuel (such as diesel or wood) to burn carcasses and/or associated materials. This method, which may be either a mobile technology or fixed technology, still burns carcasses or other materials outside but, in contrast to open-air burning, a manifold increases air flow and accelerates carcass combustion.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133011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a number of novel disposal methods in development; these include lactic acid fermentation, gasification, in situ plasma vitrification, and alkaline hydrolysis. Currently, these disposal options are expensive and are typically used only by highly specialized operations such as veterinary schools or large research facilities. They are typically sized for routine operations rather than emergencies.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84069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selection of optimal disposal sites in an animal health incident involves a variety of factors and concerns. Disposal plans must be site-specific and account for many variables including pathogen and species type, environment, and public health perception. This section summarizes some primary considerations in method and site selection, including decision making, on-site disposal, and additional disposal strategies such as off-site disposal and temporary storage.</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2077696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Consultation with local, county, state, and federal environmental officials will be necessary to obtain specific information for the region or community in order to minimize any negative environmental effects associated with the disposal of contaminated material. The assigned Safety Officer should be consulted to provide guidance in disposal methods and site selection. All personnel should be properly trained and knowledgeable of the planned strategies. There are also considerations related to the animals to be disposed of: these include biomass (including by-products such as milk), equipment, species, and personnel requirements. Although carcass disposal should ideally occur within 24 hours of depopulation, storage may be necessary in an animal health emergency.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27272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emergency disposal activities, the potential negative impacts,</a:t>
            </a:r>
            <a:r>
              <a:rPr lang="en-US" baseline="0" dirty="0" smtClean="0"/>
              <a:t> both environmental and biological, need consideration. All disposal options present some potentially negative environmental effects and biosecurity challenges that must be addressed during planning. Air quality, water quality, soil integrity, and other environmental factors should be considered. For example, t</a:t>
            </a:r>
            <a:r>
              <a:rPr lang="en-US" dirty="0" smtClean="0"/>
              <a:t>he distance between a proposed unlined burial disposal site and water reservoirs and wells should be appropriate to avoid water contamination. To prevent the potential spread of disease, human and vehicular traffic involved in transport of waste to disposal locations should be included in the biosecurity plan. Efforts should also be directed at protecting wildlife and domestic scavengers from exposure to the disease agent, as well as preventing mechanical transfer or unintended movement of infected tissue. Negative effects may ultimately impact human and/or animal health.</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13203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During an animal disease emergency involving large numbers of animal mortalities, carcass disposal will be a priority. However, in addition to animal carcasses, significant amounts of associated materials will require disposal. This section covers the classification of disposal waste materials.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317022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Unless designated as nuclear waste, all wastes are termed “solid”— further classifications may then occur. Solid waste materials related to disposal are likely to be further classified into the following categories: hazardous (solid) waste, and medical and infectious (solid) waste. Waste classifications may vary widely in regards to diseased animal disposal as well as disposal of associated waste materials. Professionals familiar with all regulations in the affected states should be included in planning and response related to waste classification and disposal methods. </a:t>
            </a:r>
            <a:r>
              <a:rPr lang="en-US" i="1" dirty="0" smtClean="0">
                <a:latin typeface="+mn-lt"/>
                <a:ea typeface="ＭＳ Ｐゴシック" charset="-128"/>
                <a:cs typeface="ＭＳ Ｐゴシック" charset="-128"/>
              </a:rPr>
              <a:t>[This photo shows the disposal of personal protective equipment that may be used during a FAD response. Photo source: Iowa Department of Agriculture and Land Stewardship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406503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animal carcasses, waste</a:t>
            </a:r>
            <a:r>
              <a:rPr lang="en-US" sz="1200" kern="1200" baseline="0" dirty="0" smtClean="0">
                <a:solidFill>
                  <a:schemeClr val="tx1"/>
                </a:solidFill>
                <a:effectLst/>
                <a:latin typeface="+mn-lt"/>
                <a:ea typeface="+mn-ea"/>
                <a:cs typeface="+mn-cs"/>
              </a:rPr>
              <a:t> materials may include liquid wastes (</a:t>
            </a:r>
            <a:r>
              <a:rPr lang="en-US" sz="1200" kern="1200" dirty="0" smtClean="0">
                <a:solidFill>
                  <a:schemeClr val="tx1"/>
                </a:solidFill>
                <a:effectLst/>
                <a:latin typeface="+mn-lt"/>
                <a:ea typeface="+mn-ea"/>
                <a:cs typeface="+mn-cs"/>
              </a:rPr>
              <a:t>milk, dairy wastewater, or fluids from lagoons)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manure,</a:t>
            </a:r>
            <a:r>
              <a:rPr lang="en-US" sz="1200" kern="1200" baseline="0" dirty="0" smtClean="0">
                <a:solidFill>
                  <a:schemeClr val="tx1"/>
                </a:solidFill>
                <a:effectLst/>
                <a:latin typeface="+mn-lt"/>
                <a:ea typeface="+mn-ea"/>
                <a:cs typeface="+mn-cs"/>
              </a:rPr>
              <a:t> litter or slurry. Livestock feeds such as dry grains, hay, and straw can also act as fomites and should be properly disposed of. </a:t>
            </a:r>
            <a:r>
              <a:rPr lang="en-US" sz="1200" kern="1200" dirty="0" smtClean="0">
                <a:solidFill>
                  <a:schemeClr val="tx1"/>
                </a:solidFill>
                <a:effectLst/>
                <a:latin typeface="+mn-lt"/>
                <a:ea typeface="+mn-ea"/>
                <a:cs typeface="+mn-cs"/>
              </a:rPr>
              <a:t>Depending on the pathogen, contaminated materials may be burned, buried, or</a:t>
            </a:r>
            <a:r>
              <a:rPr lang="en-US" sz="1200" kern="1200" baseline="0" dirty="0" smtClean="0">
                <a:solidFill>
                  <a:schemeClr val="tx1"/>
                </a:solidFill>
                <a:effectLst/>
                <a:latin typeface="+mn-lt"/>
                <a:ea typeface="+mn-ea"/>
                <a:cs typeface="+mn-cs"/>
              </a:rPr>
              <a:t> composted. </a:t>
            </a:r>
            <a:r>
              <a:rPr lang="en-US" sz="1200" kern="1200" dirty="0" smtClean="0">
                <a:solidFill>
                  <a:schemeClr val="tx1"/>
                </a:solidFill>
                <a:effectLst/>
                <a:latin typeface="+mn-lt"/>
                <a:ea typeface="+mn-ea"/>
                <a:cs typeface="+mn-cs"/>
              </a:rPr>
              <a:t>In some cases, off-site management, such as transport to a landfill, could be an option. If this is chosen, biosecurity measures must be utilized to prevent further transmission of disease through transport of this material.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211236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describes the roles and responsibilities of personnel involved in disposal activities, and illustrates the Disposal Group’s position within the Incident Command organization. It provides an overview of disposal methods that may be used during an animal health emergency. It discusses considerations in the selection of a</a:t>
            </a:r>
            <a:r>
              <a:rPr lang="en-US" baseline="0" dirty="0" smtClean="0"/>
              <a:t> </a:t>
            </a:r>
            <a:r>
              <a:rPr lang="en-US" dirty="0" smtClean="0"/>
              <a:t>disposal site and method, as well as introduces the types of waste classification.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3791468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20</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21</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22</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Disposal personnel, especially those who will make management decisions, must possess extensive disposal subject matter expertise and thoroughly understand their roles and responsibilities within the context of the Incident Command System. Decision makers must be comfortable choosing the quickest, safest, and most environmentally responsible disposal methods practicable given the circumstances. </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3</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The Incident Command System (ICS) is used to efficiently manage people and resources during an incident such as an animal health emergency. In the ICS organizational structure, the Disposal Group is a part of the Operations Section. The total number of personnel for the Disposal Group will vary</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depending on the size and scope of the incident. </a:t>
            </a:r>
            <a:r>
              <a:rPr lang="en-US" i="1" dirty="0" smtClean="0">
                <a:latin typeface="+mn-lt"/>
                <a:ea typeface="ＭＳ Ｐゴシック" charset="-128"/>
                <a:cs typeface="ＭＳ Ｐゴシック" charset="-128"/>
              </a:rPr>
              <a:t>[This figure demonstrates the Disposal Group within a sample Incident Command System. Illustration by: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49141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Disposal</a:t>
            </a:r>
            <a:r>
              <a:rPr lang="en-US" baseline="0" dirty="0" smtClean="0"/>
              <a:t> </a:t>
            </a:r>
            <a:r>
              <a:rPr lang="en-US" dirty="0" smtClean="0"/>
              <a:t>Group Supervisor is in charge of all Disposal personnel and</a:t>
            </a:r>
            <a:r>
              <a:rPr lang="en-US" baseline="0" dirty="0" smtClean="0"/>
              <a:t> </a:t>
            </a:r>
            <a:r>
              <a:rPr lang="en-US" dirty="0" smtClean="0"/>
              <a:t>directly supervises Disposal Team Leaders.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has extensive training and/or experience in disposal methods, is able to make informed recommendations for optimal disposal options, and possesses the management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skills needed to organize and direct all disposal activities for the incident. Each </a:t>
            </a:r>
            <a:r>
              <a:rPr lang="en-US" dirty="0" smtClean="0"/>
              <a:t>Disposal Team</a:t>
            </a:r>
            <a:r>
              <a:rPr lang="en-US" baseline="0" dirty="0" smtClean="0"/>
              <a:t> </a:t>
            </a:r>
            <a:r>
              <a:rPr lang="en-US" dirty="0" smtClean="0"/>
              <a:t>Leader supervises the members of his or her Disposal Team. Depending on the scope</a:t>
            </a:r>
            <a:r>
              <a:rPr lang="en-US" baseline="0" dirty="0" smtClean="0"/>
              <a:t> of the event, there may be multiple Teams, each with a Team Leader </a:t>
            </a:r>
            <a:r>
              <a:rPr lang="en-US" dirty="0" smtClean="0"/>
              <a:t>focused primarily on ensuring that safe, effective, and environmentally</a:t>
            </a:r>
            <a:r>
              <a:rPr lang="en-US" baseline="0" dirty="0" smtClean="0"/>
              <a:t> </a:t>
            </a:r>
            <a:r>
              <a:rPr lang="en-US" dirty="0" smtClean="0"/>
              <a:t>sensitive disposal procedures are carried out. Team Members</a:t>
            </a:r>
            <a:r>
              <a:rPr lang="en-US" baseline="0" dirty="0" smtClean="0"/>
              <a:t> </a:t>
            </a:r>
            <a:r>
              <a:rPr lang="en-US" dirty="0" smtClean="0"/>
              <a:t>are experienced or trained in Disposal standard operating procedures (SOP) and can carry</a:t>
            </a:r>
            <a:r>
              <a:rPr lang="en-US" baseline="0" dirty="0" smtClean="0"/>
              <a:t> </a:t>
            </a:r>
            <a:r>
              <a:rPr lang="en-US" dirty="0" smtClean="0"/>
              <a:t>out disposal activities under supervision.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301309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Cooperation and communication are critical in successfully responding to an animal health incident. In the planning, implementation, and coordination of disposal activities, the Disposal Group should work</a:t>
            </a:r>
            <a:r>
              <a:rPr lang="en-US" baseline="0" dirty="0" smtClean="0"/>
              <a:t> </a:t>
            </a:r>
            <a:r>
              <a:rPr lang="en-US" dirty="0" smtClean="0"/>
              <a:t>closely with associated personnel including the:</a:t>
            </a:r>
          </a:p>
          <a:p>
            <a:pPr marL="171450" indent="-171450">
              <a:buFont typeface="Arial" pitchFamily="34" charset="0"/>
              <a:buChar char="•"/>
            </a:pPr>
            <a:r>
              <a:rPr lang="en-US" dirty="0" smtClean="0"/>
              <a:t>State Veterinarian</a:t>
            </a:r>
          </a:p>
          <a:p>
            <a:pPr marL="171450" indent="-171450">
              <a:buFont typeface="Arial" pitchFamily="34" charset="0"/>
              <a:buChar char="•"/>
            </a:pPr>
            <a:r>
              <a:rPr lang="en-US" dirty="0" smtClean="0"/>
              <a:t>State Agency for Environmental Protection</a:t>
            </a:r>
          </a:p>
          <a:p>
            <a:pPr marL="171450" indent="-171450">
              <a:buFont typeface="Arial" pitchFamily="34" charset="0"/>
              <a:buChar char="•"/>
            </a:pPr>
            <a:r>
              <a:rPr lang="en-US" dirty="0" smtClean="0"/>
              <a:t>Appraisal Group and Compensation Unit</a:t>
            </a:r>
          </a:p>
          <a:p>
            <a:pPr marL="171450" indent="-171450">
              <a:buFont typeface="Arial" pitchFamily="34" charset="0"/>
              <a:buChar char="•"/>
            </a:pPr>
            <a:r>
              <a:rPr lang="en-US" dirty="0" smtClean="0"/>
              <a:t>Euthanasia Group</a:t>
            </a:r>
          </a:p>
          <a:p>
            <a:pPr marL="171450" indent="-171450">
              <a:buFont typeface="Arial" pitchFamily="34" charset="0"/>
              <a:buChar char="•"/>
            </a:pPr>
            <a:r>
              <a:rPr lang="en-US" dirty="0" smtClean="0"/>
              <a:t>Biosecurity Group</a:t>
            </a:r>
          </a:p>
          <a:p>
            <a:pPr marL="171450" indent="-171450">
              <a:buFont typeface="Arial" pitchFamily="34" charset="0"/>
              <a:buChar char="•"/>
            </a:pPr>
            <a:r>
              <a:rPr lang="en-US" dirty="0" smtClean="0"/>
              <a:t>Cleaning and Disinfection Group</a:t>
            </a:r>
          </a:p>
          <a:p>
            <a:pPr marL="0" indent="0">
              <a:buFont typeface="Arial" pitchFamily="34" charset="0"/>
              <a:buNone/>
            </a:pPr>
            <a:r>
              <a:rPr lang="en-US" dirty="0" smtClean="0"/>
              <a:t>In addition, cooperation and communication with federal inspectors and regulators as well as</a:t>
            </a:r>
            <a:r>
              <a:rPr lang="en-US" baseline="0" dirty="0" smtClean="0"/>
              <a:t> </a:t>
            </a:r>
            <a:r>
              <a:rPr lang="en-US" dirty="0" smtClean="0"/>
              <a:t>environmental personnel that are involved in disposal response efforts should occur.</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211701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ea typeface="ＭＳ Ｐゴシック" charset="-128"/>
                <a:cs typeface="ＭＳ Ｐゴシック" charset="-128"/>
              </a:rPr>
              <a:t>This section describes specific disposal methods including composting, rendering, permitted landfill/burial, and thermal disposal methods that may be used during an animal health emergency.</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5231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Composting is a carcass disposal method that promotes decomposition through placement of carcasses</a:t>
            </a:r>
            <a:r>
              <a:rPr lang="en-US" baseline="0" dirty="0" smtClean="0"/>
              <a:t> </a:t>
            </a:r>
            <a:r>
              <a:rPr lang="en-US" dirty="0" smtClean="0"/>
              <a:t>between layers (approximately two feet thick) of carbon rich organic materials. Although technically an aerobic process, a totally aerobic composting process is typically only reached</a:t>
            </a:r>
            <a:r>
              <a:rPr lang="en-US" baseline="0" dirty="0" smtClean="0"/>
              <a:t> </a:t>
            </a:r>
            <a:r>
              <a:rPr lang="en-US" dirty="0" smtClean="0"/>
              <a:t>under intensively managed (i.e. industrial) conditions that are unlikely to occur in emergency composting.</a:t>
            </a:r>
            <a:r>
              <a:rPr lang="en-US" baseline="0" dirty="0" smtClean="0"/>
              <a:t> </a:t>
            </a:r>
            <a:r>
              <a:rPr lang="en-US" dirty="0" smtClean="0"/>
              <a:t>In carcass composting, carcasses serve as a source of nitrogen and the addition of high carbon plant</a:t>
            </a:r>
            <a:r>
              <a:rPr lang="en-US" baseline="0" dirty="0" smtClean="0"/>
              <a:t> </a:t>
            </a:r>
            <a:r>
              <a:rPr lang="en-US" dirty="0" smtClean="0"/>
              <a:t>material (referred to as co-compost or cover material) such as sawdust or straw serves to meet the carbon requirement,</a:t>
            </a:r>
            <a:r>
              <a:rPr lang="en-US" baseline="0" dirty="0" smtClean="0"/>
              <a:t> </a:t>
            </a:r>
            <a:r>
              <a:rPr lang="en-US" dirty="0" smtClean="0"/>
              <a:t>absorb excess moisture, and retain heat/sustain high internal temperatures necessary for rapid</a:t>
            </a:r>
            <a:r>
              <a:rPr lang="en-US" baseline="0" dirty="0" smtClean="0"/>
              <a:t> </a:t>
            </a:r>
            <a:r>
              <a:rPr lang="en-US" dirty="0" smtClean="0"/>
              <a:t>decomposition and pathogen suppression. Both indoor</a:t>
            </a:r>
            <a:r>
              <a:rPr lang="en-US" baseline="0" dirty="0" smtClean="0"/>
              <a:t> and outdoor composting may occur. </a:t>
            </a:r>
            <a:r>
              <a:rPr lang="en-US" i="1" dirty="0" smtClean="0">
                <a:latin typeface="+mn-lt"/>
                <a:ea typeface="ＭＳ Ｐゴシック" charset="-128"/>
                <a:cs typeface="ＭＳ Ｐゴシック" charset="-128"/>
              </a:rPr>
              <a:t>[</a:t>
            </a:r>
            <a:r>
              <a:rPr lang="en-US" i="1" baseline="0" dirty="0" smtClean="0">
                <a:latin typeface="+mn-lt"/>
                <a:ea typeface="ＭＳ Ｐゴシック" charset="-128"/>
                <a:cs typeface="ＭＳ Ｐゴシック" charset="-128"/>
              </a:rPr>
              <a:t>This image depicts a composting pile at an outdoor composting facility. Photo source: Tom Glanville, Iowa State University</a:t>
            </a:r>
            <a:r>
              <a:rPr lang="en-US" i="1" dirty="0" smtClean="0">
                <a:latin typeface="+mn-lt"/>
                <a:ea typeface="ＭＳ Ｐゴシック" charset="-128"/>
                <a:cs typeface="ＭＳ Ｐゴシック" charset="-128"/>
              </a:rPr>
              <a:t>]</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134179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Rendering is an off-site process that uses heat to convert carcasses into protein-based solids (meat and bone meal), water, and melted fat/tallow. Rendering plants may be integrated with existing packing or poultry processing plants or may operate independently. Some rendering plants may produce edible fats and proteins if they conform to Food and Drug Administration (FDA) processing standards</a:t>
            </a:r>
            <a:r>
              <a:rPr lang="en-US" sz="1200" b="0" i="0" u="none" strike="noStrike" kern="1200" baseline="0" smtClean="0">
                <a:solidFill>
                  <a:schemeClr val="tx1"/>
                </a:solidFill>
                <a:latin typeface="+mn-lt"/>
                <a:ea typeface="+mn-ea"/>
                <a:cs typeface="+mn-cs"/>
              </a:rPr>
              <a:t>. Others </a:t>
            </a:r>
            <a:r>
              <a:rPr lang="en-US" sz="1200" b="0" i="0" u="none" strike="noStrike" kern="1200" baseline="0" dirty="0" smtClean="0">
                <a:solidFill>
                  <a:schemeClr val="tx1"/>
                </a:solidFill>
                <a:latin typeface="+mn-lt"/>
                <a:ea typeface="+mn-ea"/>
                <a:cs typeface="+mn-cs"/>
              </a:rPr>
              <a:t>may produce only inedible products which are then used in livestock feeds, soap, and other production processes. Only inedible rendering will be discussed in this presentation. Dry rendering is the only type of inedible rendering used in the U.S. Both batch and continuous systems may be used. </a:t>
            </a:r>
            <a:r>
              <a:rPr lang="en-US" i="1" dirty="0" smtClean="0">
                <a:latin typeface="+mn-lt"/>
                <a:ea typeface="ＭＳ Ｐゴシック" charset="-128"/>
                <a:cs typeface="ＭＳ Ｐゴシック" charset="-128"/>
              </a:rPr>
              <a:t>[This is an image of a rendering plant. Photo source: David Meeker, National Renderers Association]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856284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Overview</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650" r:id="rId13"/>
    <p:sldLayoutId id="2147483651" r:id="rId14"/>
    <p:sldLayoutId id="2147483662" r:id="rId15"/>
    <p:sldLayoutId id="2147483716" r:id="rId16"/>
    <p:sldLayoutId id="2147483717" r:id="rId17"/>
    <p:sldLayoutId id="2147483718" r:id="rId1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naherc.sws.iastate.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t>Overview</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types of permitted landfills</a:t>
            </a:r>
          </a:p>
          <a:p>
            <a:pPr lvl="1"/>
            <a:r>
              <a:rPr lang="en-US" dirty="0" smtClean="0"/>
              <a:t>Construction and                                      demolition</a:t>
            </a:r>
          </a:p>
          <a:p>
            <a:pPr lvl="1"/>
            <a:r>
              <a:rPr lang="en-US" dirty="0" smtClean="0"/>
              <a:t>Hazardous waste</a:t>
            </a:r>
          </a:p>
          <a:p>
            <a:pPr lvl="1"/>
            <a:r>
              <a:rPr lang="en-US" dirty="0" smtClean="0"/>
              <a:t>Municipal solid waste</a:t>
            </a:r>
          </a:p>
          <a:p>
            <a:pPr lvl="2"/>
            <a:r>
              <a:rPr lang="en-US" dirty="0" smtClean="0"/>
              <a:t>Used for catastrophic                                       carcass disposal</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Permitted Landfill Overview </a:t>
            </a:r>
            <a:endParaRPr lang="en-US" dirty="0"/>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949" b="3071"/>
          <a:stretch/>
        </p:blipFill>
        <p:spPr bwMode="auto">
          <a:xfrm>
            <a:off x="5621946" y="2209801"/>
            <a:ext cx="3064853" cy="320039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2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arcasses or waste materials placed in trench, earthen hole, or pit</a:t>
            </a:r>
          </a:p>
          <a:p>
            <a:r>
              <a:rPr lang="en-US" dirty="0" smtClean="0"/>
              <a:t>Buried materials                                 degrade over time</a:t>
            </a:r>
          </a:p>
          <a:p>
            <a:r>
              <a:rPr lang="en-US" dirty="0" smtClean="0"/>
              <a:t>Leachate produced</a:t>
            </a:r>
          </a:p>
          <a:p>
            <a:pPr lvl="1"/>
            <a:r>
              <a:rPr lang="en-US" dirty="0" smtClean="0"/>
              <a:t>Groundwater                                contamination possible</a:t>
            </a:r>
          </a:p>
          <a:p>
            <a:r>
              <a:rPr lang="en-US" dirty="0" smtClean="0"/>
              <a:t>Heavy equipment                                  needed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Burial Overview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943600" y="2636519"/>
            <a:ext cx="2743199" cy="302666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97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High-temperature combustion </a:t>
            </a:r>
          </a:p>
          <a:p>
            <a:r>
              <a:rPr lang="en-US" dirty="0" smtClean="0"/>
              <a:t>Three methods</a:t>
            </a:r>
          </a:p>
          <a:p>
            <a:pPr lvl="1"/>
            <a:r>
              <a:rPr lang="en-US" dirty="0" smtClean="0"/>
              <a:t>Fixed facility incineration</a:t>
            </a:r>
          </a:p>
          <a:p>
            <a:pPr lvl="2"/>
            <a:r>
              <a:rPr lang="en-US" dirty="0" smtClean="0"/>
              <a:t>Highly controlled and effective </a:t>
            </a:r>
          </a:p>
          <a:p>
            <a:pPr lvl="1"/>
            <a:r>
              <a:rPr lang="en-US" dirty="0" smtClean="0"/>
              <a:t>Open-air (uncontrolled) burning</a:t>
            </a:r>
          </a:p>
          <a:p>
            <a:pPr lvl="2"/>
            <a:r>
              <a:rPr lang="en-US" dirty="0" smtClean="0"/>
              <a:t>Poorly controlled, negative air quality effects</a:t>
            </a:r>
          </a:p>
          <a:p>
            <a:pPr lvl="1"/>
            <a:r>
              <a:rPr lang="en-US" dirty="0" smtClean="0"/>
              <a:t>Air-curtain incineration </a:t>
            </a:r>
          </a:p>
          <a:p>
            <a:pPr lvl="2"/>
            <a:r>
              <a:rPr lang="en-US" dirty="0" smtClean="0"/>
              <a:t>Forced air and fuel improve efficiency </a:t>
            </a:r>
          </a:p>
          <a:p>
            <a:pPr lvl="1"/>
            <a:endParaRPr lang="en-US" dirty="0" smtClean="0"/>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Thermal Methods Overview </a:t>
            </a:r>
            <a:endParaRPr lang="en-US" dirty="0"/>
          </a:p>
        </p:txBody>
      </p:sp>
    </p:spTree>
    <p:extLst>
      <p:ext uri="{BB962C8B-B14F-4D97-AF65-F5344CB8AC3E}">
        <p14:creationId xmlns:p14="http://schemas.microsoft.com/office/powerpoint/2010/main" val="369743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Disposal options in development</a:t>
            </a:r>
          </a:p>
          <a:p>
            <a:pPr lvl="1"/>
            <a:r>
              <a:rPr lang="en-US" dirty="0" smtClean="0"/>
              <a:t>Lactic acid fermentation</a:t>
            </a:r>
          </a:p>
          <a:p>
            <a:pPr lvl="1"/>
            <a:r>
              <a:rPr lang="en-US" dirty="0" smtClean="0"/>
              <a:t>Gasification</a:t>
            </a:r>
          </a:p>
          <a:p>
            <a:pPr lvl="1"/>
            <a:r>
              <a:rPr lang="en-US" i="1" dirty="0" smtClean="0"/>
              <a:t>In situ </a:t>
            </a:r>
            <a:r>
              <a:rPr lang="en-US" dirty="0" smtClean="0"/>
              <a:t>plasma vitrification</a:t>
            </a:r>
          </a:p>
          <a:p>
            <a:pPr lvl="1"/>
            <a:r>
              <a:rPr lang="en-US" dirty="0" smtClean="0"/>
              <a:t>Alkaline hydrolysis</a:t>
            </a:r>
          </a:p>
          <a:p>
            <a:r>
              <a:rPr lang="en-US" dirty="0" smtClean="0"/>
              <a:t>Drawbacks</a:t>
            </a:r>
          </a:p>
          <a:p>
            <a:pPr lvl="1"/>
            <a:r>
              <a:rPr lang="en-US" dirty="0" smtClean="0"/>
              <a:t>Expensive</a:t>
            </a:r>
          </a:p>
          <a:p>
            <a:pPr lvl="1"/>
            <a:r>
              <a:rPr lang="en-US" dirty="0" smtClean="0"/>
              <a:t>Used in highly specialized operations</a:t>
            </a:r>
          </a:p>
          <a:p>
            <a:pPr lvl="1"/>
            <a:r>
              <a:rPr lang="en-US" dirty="0" smtClean="0"/>
              <a:t>Sized for routine use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Novel Disposal Methods </a:t>
            </a:r>
            <a:endParaRPr lang="en-US" dirty="0"/>
          </a:p>
        </p:txBody>
      </p:sp>
    </p:spTree>
    <p:extLst>
      <p:ext uri="{BB962C8B-B14F-4D97-AF65-F5344CB8AC3E}">
        <p14:creationId xmlns:p14="http://schemas.microsoft.com/office/powerpoint/2010/main" val="90967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Site-Specific Disposal Method Selection Criteria</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Overview</a:t>
            </a:r>
            <a:endParaRPr lang="en-US" dirty="0"/>
          </a:p>
        </p:txBody>
      </p:sp>
    </p:spTree>
    <p:extLst>
      <p:ext uri="{BB962C8B-B14F-4D97-AF65-F5344CB8AC3E}">
        <p14:creationId xmlns:p14="http://schemas.microsoft.com/office/powerpoint/2010/main" val="2515978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Regional limitations</a:t>
            </a:r>
          </a:p>
          <a:p>
            <a:r>
              <a:rPr lang="en-US" dirty="0" smtClean="0"/>
              <a:t>Safety considerations</a:t>
            </a:r>
          </a:p>
          <a:p>
            <a:r>
              <a:rPr lang="en-US" dirty="0" smtClean="0"/>
              <a:t>Animals to be disposed</a:t>
            </a:r>
          </a:p>
          <a:p>
            <a:pPr lvl="1"/>
            <a:r>
              <a:rPr lang="en-US" dirty="0" smtClean="0"/>
              <a:t>Biomass (including by-products)</a:t>
            </a:r>
          </a:p>
          <a:p>
            <a:pPr lvl="1"/>
            <a:r>
              <a:rPr lang="en-US" dirty="0" smtClean="0"/>
              <a:t>Equipment</a:t>
            </a:r>
          </a:p>
          <a:p>
            <a:pPr lvl="1"/>
            <a:r>
              <a:rPr lang="en-US" dirty="0" smtClean="0"/>
              <a:t>Species</a:t>
            </a:r>
          </a:p>
          <a:p>
            <a:pPr lvl="1"/>
            <a:r>
              <a:rPr lang="en-US" dirty="0" smtClean="0"/>
              <a:t>Personnel</a:t>
            </a:r>
          </a:p>
          <a:p>
            <a:r>
              <a:rPr lang="en-US" dirty="0" smtClean="0"/>
              <a:t>Temporary storage</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 Disposal Method Selection</a:t>
            </a:r>
            <a:endParaRPr lang="en-US" dirty="0"/>
          </a:p>
        </p:txBody>
      </p:sp>
    </p:spTree>
    <p:extLst>
      <p:ext uri="{BB962C8B-B14F-4D97-AF65-F5344CB8AC3E}">
        <p14:creationId xmlns:p14="http://schemas.microsoft.com/office/powerpoint/2010/main" val="3050099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Environmental</a:t>
            </a:r>
          </a:p>
          <a:p>
            <a:pPr lvl="1"/>
            <a:r>
              <a:rPr lang="en-US" dirty="0" smtClean="0"/>
              <a:t>Air and water quality</a:t>
            </a:r>
          </a:p>
          <a:p>
            <a:pPr lvl="1"/>
            <a:r>
              <a:rPr lang="en-US" dirty="0" smtClean="0"/>
              <a:t>Soil integrity</a:t>
            </a:r>
          </a:p>
          <a:p>
            <a:r>
              <a:rPr lang="en-US" dirty="0" smtClean="0"/>
              <a:t>Biosecurity</a:t>
            </a:r>
          </a:p>
          <a:p>
            <a:pPr lvl="1"/>
            <a:r>
              <a:rPr lang="en-US" dirty="0" smtClean="0"/>
              <a:t>Transportation (human/vehicular traffic)</a:t>
            </a:r>
          </a:p>
          <a:p>
            <a:pPr lvl="1"/>
            <a:r>
              <a:rPr lang="en-US" dirty="0" smtClean="0"/>
              <a:t>Wildlife and scavengers</a:t>
            </a:r>
          </a:p>
          <a:p>
            <a:pPr lvl="1"/>
            <a:r>
              <a:rPr lang="en-US" dirty="0" smtClean="0"/>
              <a:t>Impact </a:t>
            </a:r>
            <a:r>
              <a:rPr lang="en-US" dirty="0"/>
              <a:t>human and/or animal </a:t>
            </a:r>
            <a:r>
              <a:rPr lang="en-US" dirty="0" smtClean="0"/>
              <a:t>health</a:t>
            </a:r>
            <a:endParaRPr lang="en-US" dirty="0"/>
          </a:p>
          <a:p>
            <a:pPr lvl="1"/>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Avoiding Negative Impacts</a:t>
            </a:r>
            <a:endParaRPr lang="en-US" dirty="0"/>
          </a:p>
        </p:txBody>
      </p:sp>
    </p:spTree>
    <p:extLst>
      <p:ext uri="{BB962C8B-B14F-4D97-AF65-F5344CB8AC3E}">
        <p14:creationId xmlns:p14="http://schemas.microsoft.com/office/powerpoint/2010/main" val="160832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Classification</a:t>
            </a:r>
            <a:br>
              <a:rPr lang="en-US" dirty="0" smtClean="0"/>
            </a:br>
            <a:r>
              <a:rPr lang="en-US" dirty="0" smtClean="0"/>
              <a:t>and Disposal</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Overview</a:t>
            </a:r>
            <a:endParaRPr lang="en-US" dirty="0">
              <a:solidFill>
                <a:srgbClr val="1F497D">
                  <a:lumMod val="50000"/>
                </a:srgbClr>
              </a:solidFill>
            </a:endParaRPr>
          </a:p>
        </p:txBody>
      </p:sp>
    </p:spTree>
    <p:extLst>
      <p:ext uri="{BB962C8B-B14F-4D97-AF65-F5344CB8AC3E}">
        <p14:creationId xmlns:p14="http://schemas.microsoft.com/office/powerpoint/2010/main" val="137874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non-nuclear waste                         designated as “solid”</a:t>
            </a:r>
          </a:p>
          <a:p>
            <a:pPr lvl="1"/>
            <a:r>
              <a:rPr lang="en-US" dirty="0" smtClean="0"/>
              <a:t>Hazardous (solid) waste</a:t>
            </a:r>
          </a:p>
          <a:p>
            <a:pPr lvl="1"/>
            <a:r>
              <a:rPr lang="en-US" dirty="0" smtClean="0"/>
              <a:t>Medical/infectious </a:t>
            </a:r>
            <a:br>
              <a:rPr lang="en-US" dirty="0" smtClean="0"/>
            </a:br>
            <a:r>
              <a:rPr lang="en-US" dirty="0" smtClean="0"/>
              <a:t>(solid) waste</a:t>
            </a:r>
          </a:p>
          <a:p>
            <a:r>
              <a:rPr lang="en-US" dirty="0" smtClean="0"/>
              <a:t>Utilize professionals                                        to help classify waste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Classification Overview </a:t>
            </a:r>
            <a:endParaRPr lang="en-US" dirty="0"/>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78804" y="2209800"/>
            <a:ext cx="2843226" cy="294914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56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Waste materials can include:</a:t>
            </a:r>
          </a:p>
          <a:p>
            <a:pPr lvl="1"/>
            <a:r>
              <a:rPr lang="en-US" dirty="0" smtClean="0"/>
              <a:t>Liquid wastes (milk, wastewater, etc.)</a:t>
            </a:r>
          </a:p>
          <a:p>
            <a:pPr lvl="1"/>
            <a:r>
              <a:rPr lang="en-US" dirty="0" smtClean="0"/>
              <a:t>Manure, litter, slurry</a:t>
            </a:r>
          </a:p>
          <a:p>
            <a:pPr lvl="1"/>
            <a:r>
              <a:rPr lang="en-US" dirty="0" smtClean="0"/>
              <a:t>Livestock feeds</a:t>
            </a:r>
          </a:p>
          <a:p>
            <a:r>
              <a:rPr lang="en-US" dirty="0" smtClean="0"/>
              <a:t>Disposal methods vary according            to pathogen </a:t>
            </a:r>
          </a:p>
          <a:p>
            <a:pPr lvl="1"/>
            <a:r>
              <a:rPr lang="en-US" dirty="0" smtClean="0"/>
              <a:t>May include burning, burial, composting, or landfilling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normAutofit/>
          </a:bodyPr>
          <a:lstStyle/>
          <a:p>
            <a:r>
              <a:rPr lang="en-US" dirty="0" smtClean="0"/>
              <a:t>Associated Waste Materials </a:t>
            </a:r>
            <a:endParaRPr lang="en-US" dirty="0"/>
          </a:p>
        </p:txBody>
      </p:sp>
    </p:spTree>
    <p:extLst>
      <p:ext uri="{BB962C8B-B14F-4D97-AF65-F5344CB8AC3E}">
        <p14:creationId xmlns:p14="http://schemas.microsoft.com/office/powerpoint/2010/main" val="184789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Responder roles and responsibilities</a:t>
            </a:r>
          </a:p>
          <a:p>
            <a:r>
              <a:rPr lang="en-US" dirty="0" smtClean="0"/>
              <a:t>Overview of disposal methods</a:t>
            </a:r>
          </a:p>
          <a:p>
            <a:r>
              <a:rPr lang="en-US" dirty="0" smtClean="0"/>
              <a:t>Selection considerations</a:t>
            </a:r>
            <a:endParaRPr lang="en-US" dirty="0"/>
          </a:p>
          <a:p>
            <a:r>
              <a:rPr lang="en-US" smtClean="0"/>
              <a:t>Classification </a:t>
            </a:r>
            <a:r>
              <a:rPr lang="en-US" dirty="0" smtClean="0"/>
              <a:t>of waste materials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391773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8"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019800" y="2079769"/>
            <a:ext cx="2614352" cy="338328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7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19800" y="2079769"/>
            <a:ext cx="2614352" cy="338328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12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DVM; </a:t>
            </a:r>
            <a:r>
              <a:rPr lang="en-US" sz="4800" dirty="0" err="1">
                <a:latin typeface="Verdana" panose="020B0604030504040204" pitchFamily="34" charset="0"/>
                <a:ea typeface="Verdana" panose="020B0604030504040204" pitchFamily="34" charset="0"/>
                <a:cs typeface="Verdana" panose="020B0604030504040204" pitchFamily="34" charset="0"/>
              </a:rPr>
              <a:t>Reneé</a:t>
            </a:r>
            <a:r>
              <a:rPr lang="en-US" sz="4800" dirty="0">
                <a:latin typeface="Verdana" panose="020B0604030504040204" pitchFamily="34" charset="0"/>
                <a:ea typeface="Verdana" panose="020B0604030504040204" pitchFamily="34" charset="0"/>
                <a:cs typeface="Verdana" panose="020B0604030504040204" pitchFamily="34" charset="0"/>
              </a:rPr>
              <a:t> Dewell, DVM, MS </a:t>
            </a:r>
            <a:endParaRPr lang="en-US" sz="48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0907622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 </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5" name="Footer Placeholder 4"/>
          <p:cNvSpPr>
            <a:spLocks noGrp="1"/>
          </p:cNvSpPr>
          <p:nvPr>
            <p:ph type="ftr" sz="quarter" idx="11"/>
          </p:nvPr>
        </p:nvSpPr>
        <p:spPr/>
        <p:txBody>
          <a:bodyPr/>
          <a:lstStyle/>
          <a:p>
            <a:pPr algn="l"/>
            <a:r>
              <a:rPr lang="en-US" dirty="0" smtClean="0"/>
              <a:t>FAD </a:t>
            </a:r>
            <a:r>
              <a:rPr lang="en-US" dirty="0" err="1" smtClean="0"/>
              <a:t>PReP</a:t>
            </a:r>
            <a:r>
              <a:rPr lang="en-US" smtClean="0"/>
              <a:t>/NAHEMS Guidelines: Disposal - Overview</a:t>
            </a:r>
            <a:endParaRPr lang="en-US" dirty="0"/>
          </a:p>
        </p:txBody>
      </p:sp>
    </p:spTree>
    <p:extLst>
      <p:ext uri="{BB962C8B-B14F-4D97-AF65-F5344CB8AC3E}">
        <p14:creationId xmlns:p14="http://schemas.microsoft.com/office/powerpoint/2010/main" val="3373125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 System</a:t>
            </a:r>
            <a:endParaRPr lang="en-US" dirty="0"/>
          </a:p>
        </p:txBody>
      </p:sp>
      <p:sp>
        <p:nvSpPr>
          <p:cNvPr id="3" name="Content Placeholder 2"/>
          <p:cNvSpPr>
            <a:spLocks noGrp="1"/>
          </p:cNvSpPr>
          <p:nvPr>
            <p:ph sz="half" idx="1"/>
          </p:nvPr>
        </p:nvSpPr>
        <p:spPr/>
        <p:txBody>
          <a:bodyPr>
            <a:normAutofit lnSpcReduction="10000"/>
          </a:bodyPr>
          <a:lstStyle/>
          <a:p>
            <a:r>
              <a:rPr lang="en-US" sz="3200" dirty="0" smtClean="0"/>
              <a:t>Used to manage people and resources</a:t>
            </a:r>
          </a:p>
          <a:p>
            <a:r>
              <a:rPr lang="en-US" sz="3200" dirty="0" smtClean="0"/>
              <a:t>Disposal Group personnel</a:t>
            </a:r>
          </a:p>
          <a:p>
            <a:pPr lvl="1"/>
            <a:r>
              <a:rPr lang="en-US" sz="2800" dirty="0" smtClean="0"/>
              <a:t>Operations Section</a:t>
            </a:r>
          </a:p>
          <a:p>
            <a:pPr lvl="1"/>
            <a:r>
              <a:rPr lang="en-US" sz="2800" dirty="0" smtClean="0"/>
              <a:t>Vary depending                on incident size  and scope </a:t>
            </a:r>
            <a:endParaRPr lang="en-US" sz="2800" dirty="0"/>
          </a:p>
        </p:txBody>
      </p:sp>
      <p:pic>
        <p:nvPicPr>
          <p:cNvPr id="1026" name="Picture 2" descr="H:\CFSPH\AllGraphicsIllustrationsFlashFiles\FADPrep-Course\N_Disposal\NDIS_0070_ICS_Org_Chart_Graphic\NDIS_0070_130322_ICS_Org_Chart_PPT.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00600" y="1627023"/>
            <a:ext cx="3771899" cy="4164177"/>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Overview</a:t>
            </a:r>
            <a:endParaRPr lang="en-US" dirty="0"/>
          </a:p>
        </p:txBody>
      </p:sp>
    </p:spTree>
    <p:extLst>
      <p:ext uri="{BB962C8B-B14F-4D97-AF65-F5344CB8AC3E}">
        <p14:creationId xmlns:p14="http://schemas.microsoft.com/office/powerpoint/2010/main" val="253413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Disposal Group Supervisor</a:t>
            </a:r>
          </a:p>
          <a:p>
            <a:pPr lvl="1"/>
            <a:r>
              <a:rPr lang="en-US" dirty="0" smtClean="0"/>
              <a:t>Makes disposal method recommendations</a:t>
            </a:r>
          </a:p>
          <a:p>
            <a:pPr lvl="1"/>
            <a:r>
              <a:rPr lang="en-US" dirty="0" smtClean="0"/>
              <a:t>Organizes and directs disposal activities</a:t>
            </a:r>
            <a:endParaRPr lang="en-US" dirty="0"/>
          </a:p>
          <a:p>
            <a:r>
              <a:rPr lang="en-US" dirty="0" smtClean="0"/>
              <a:t>Disposal Group Team Leader</a:t>
            </a:r>
          </a:p>
          <a:p>
            <a:pPr lvl="1"/>
            <a:r>
              <a:rPr lang="en-US" dirty="0" smtClean="0"/>
              <a:t>Ensures disposal procedures are                carried out</a:t>
            </a:r>
          </a:p>
          <a:p>
            <a:r>
              <a:rPr lang="en-US" dirty="0" smtClean="0"/>
              <a:t>Team Members</a:t>
            </a:r>
          </a:p>
          <a:p>
            <a:pPr lvl="1"/>
            <a:r>
              <a:rPr lang="en-US" dirty="0" smtClean="0"/>
              <a:t>Perform disposal activities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Disposal Group Personnel</a:t>
            </a:r>
            <a:endParaRPr lang="en-US" dirty="0"/>
          </a:p>
        </p:txBody>
      </p:sp>
    </p:spTree>
    <p:extLst>
      <p:ext uri="{BB962C8B-B14F-4D97-AF65-F5344CB8AC3E}">
        <p14:creationId xmlns:p14="http://schemas.microsoft.com/office/powerpoint/2010/main" val="428089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Cooperation and communication</a:t>
            </a:r>
          </a:p>
          <a:p>
            <a:pPr lvl="1"/>
            <a:r>
              <a:rPr lang="en-US" dirty="0"/>
              <a:t>State Veterinarian</a:t>
            </a:r>
          </a:p>
          <a:p>
            <a:pPr lvl="1"/>
            <a:r>
              <a:rPr lang="en-US" dirty="0" smtClean="0"/>
              <a:t>State </a:t>
            </a:r>
            <a:r>
              <a:rPr lang="en-US" dirty="0"/>
              <a:t>Agency for Environmental Protection</a:t>
            </a:r>
          </a:p>
          <a:p>
            <a:pPr lvl="1"/>
            <a:r>
              <a:rPr lang="en-US" dirty="0" smtClean="0"/>
              <a:t>Appraisal </a:t>
            </a:r>
            <a:r>
              <a:rPr lang="en-US" dirty="0"/>
              <a:t>Group and Compensation Unit</a:t>
            </a:r>
          </a:p>
          <a:p>
            <a:pPr lvl="1"/>
            <a:r>
              <a:rPr lang="en-US" dirty="0" smtClean="0"/>
              <a:t>Euthanasia </a:t>
            </a:r>
            <a:r>
              <a:rPr lang="en-US" dirty="0"/>
              <a:t>Group</a:t>
            </a:r>
          </a:p>
          <a:p>
            <a:pPr lvl="1"/>
            <a:r>
              <a:rPr lang="en-US" dirty="0" smtClean="0"/>
              <a:t>Biosecurity </a:t>
            </a:r>
            <a:r>
              <a:rPr lang="en-US" dirty="0"/>
              <a:t>Group</a:t>
            </a:r>
          </a:p>
          <a:p>
            <a:pPr lvl="1"/>
            <a:r>
              <a:rPr lang="en-US" dirty="0" smtClean="0"/>
              <a:t>Cleaning </a:t>
            </a:r>
            <a:r>
              <a:rPr lang="en-US" dirty="0"/>
              <a:t>and Disinfection Group</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Disposal - Overview</a:t>
            </a:r>
            <a:endParaRPr lang="en-US" dirty="0"/>
          </a:p>
        </p:txBody>
      </p:sp>
      <p:sp>
        <p:nvSpPr>
          <p:cNvPr id="4" name="Title 3"/>
          <p:cNvSpPr>
            <a:spLocks noGrp="1"/>
          </p:cNvSpPr>
          <p:nvPr>
            <p:ph type="title"/>
          </p:nvPr>
        </p:nvSpPr>
        <p:spPr/>
        <p:txBody>
          <a:bodyPr/>
          <a:lstStyle/>
          <a:p>
            <a:r>
              <a:rPr lang="en-US" dirty="0" smtClean="0"/>
              <a:t>Preparation </a:t>
            </a:r>
            <a:endParaRPr lang="en-US" dirty="0"/>
          </a:p>
        </p:txBody>
      </p:sp>
    </p:spTree>
    <p:extLst>
      <p:ext uri="{BB962C8B-B14F-4D97-AF65-F5344CB8AC3E}">
        <p14:creationId xmlns:p14="http://schemas.microsoft.com/office/powerpoint/2010/main" val="162816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Disposal Methods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Overview</a:t>
            </a:r>
            <a:endParaRPr lang="en-US" dirty="0"/>
          </a:p>
        </p:txBody>
      </p:sp>
    </p:spTree>
    <p:extLst>
      <p:ext uri="{BB962C8B-B14F-4D97-AF65-F5344CB8AC3E}">
        <p14:creationId xmlns:p14="http://schemas.microsoft.com/office/powerpoint/2010/main" val="3176234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Decomposition method</a:t>
            </a:r>
          </a:p>
          <a:p>
            <a:pPr lvl="1"/>
            <a:r>
              <a:rPr lang="en-US" dirty="0" smtClean="0"/>
              <a:t>Carcasses placed between layers of carbon rich organic materials</a:t>
            </a:r>
          </a:p>
          <a:p>
            <a:pPr lvl="1"/>
            <a:r>
              <a:rPr lang="en-US" dirty="0" smtClean="0"/>
              <a:t>Aerobic process </a:t>
            </a:r>
          </a:p>
          <a:p>
            <a:pPr lvl="1"/>
            <a:r>
              <a:rPr lang="en-US" dirty="0" smtClean="0"/>
              <a:t>Nitrogen provided                                                by carcasses</a:t>
            </a:r>
          </a:p>
          <a:p>
            <a:pPr lvl="1"/>
            <a:r>
              <a:rPr lang="en-US" dirty="0" smtClean="0"/>
              <a:t>Carbon provided                                             by plant materials                                        (co-compost/</a:t>
            </a:r>
            <a:br>
              <a:rPr lang="en-US" dirty="0" smtClean="0"/>
            </a:br>
            <a:r>
              <a:rPr lang="en-US" dirty="0" smtClean="0"/>
              <a:t>cover materials)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Overview </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53497" y="3124200"/>
            <a:ext cx="3085379" cy="28194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327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Uses heat to convert                                carcasses into </a:t>
            </a:r>
          </a:p>
          <a:p>
            <a:pPr lvl="1"/>
            <a:r>
              <a:rPr lang="en-US" dirty="0" smtClean="0"/>
              <a:t>Protein-based solids</a:t>
            </a:r>
          </a:p>
          <a:p>
            <a:pPr lvl="1"/>
            <a:r>
              <a:rPr lang="en-US" dirty="0" smtClean="0"/>
              <a:t>Water</a:t>
            </a:r>
          </a:p>
          <a:p>
            <a:pPr lvl="1"/>
            <a:r>
              <a:rPr lang="en-US" dirty="0" smtClean="0"/>
              <a:t>Melted fat/tallow</a:t>
            </a:r>
          </a:p>
          <a:p>
            <a:r>
              <a:rPr lang="en-US" dirty="0" smtClean="0"/>
              <a:t>Inedible products</a:t>
            </a:r>
          </a:p>
          <a:p>
            <a:r>
              <a:rPr lang="en-US" dirty="0" smtClean="0"/>
              <a:t>Dry rendering</a:t>
            </a:r>
          </a:p>
          <a:p>
            <a:r>
              <a:rPr lang="en-US" dirty="0" smtClean="0"/>
              <a:t>Batch or continuous </a:t>
            </a:r>
            <a:br>
              <a:rPr lang="en-US" dirty="0" smtClean="0"/>
            </a:br>
            <a:r>
              <a:rPr lang="en-US" dirty="0" smtClean="0"/>
              <a:t>throughput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Rendering Overview </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66420" y="2286000"/>
            <a:ext cx="2984439" cy="31242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77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1673</TotalTime>
  <Words>2967</Words>
  <Application>Microsoft Office PowerPoint</Application>
  <PresentationFormat>On-screen Show (4:3)</PresentationFormat>
  <Paragraphs>238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FAD PReP PPT Template 2011-10</vt:lpstr>
      <vt:lpstr>Disposal</vt:lpstr>
      <vt:lpstr>This Presentation</vt:lpstr>
      <vt:lpstr>Roles and Responsibilities </vt:lpstr>
      <vt:lpstr>Incident Command System</vt:lpstr>
      <vt:lpstr>Disposal Group Personnel</vt:lpstr>
      <vt:lpstr>Preparation </vt:lpstr>
      <vt:lpstr>Specific Disposal Methods</vt:lpstr>
      <vt:lpstr>Composting Overview </vt:lpstr>
      <vt:lpstr>Rendering Overview </vt:lpstr>
      <vt:lpstr>Permitted Landfill Overview </vt:lpstr>
      <vt:lpstr>Unlined Burial Overview </vt:lpstr>
      <vt:lpstr>Thermal Methods Overview </vt:lpstr>
      <vt:lpstr>Novel Disposal Methods </vt:lpstr>
      <vt:lpstr>Site-Specific Disposal Method Selection Criteria</vt:lpstr>
      <vt:lpstr> Disposal Method Selection</vt:lpstr>
      <vt:lpstr>Avoiding Negative Impacts</vt:lpstr>
      <vt:lpstr>Waste Classification and Disposal</vt:lpstr>
      <vt:lpstr>Classification Overview </vt:lpstr>
      <vt:lpstr>Associated Waste Materials </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Mogan-King, Janice P [CFSPH]</cp:lastModifiedBy>
  <cp:revision>131</cp:revision>
  <cp:lastPrinted>2011-10-03T19:27:16Z</cp:lastPrinted>
  <dcterms:created xsi:type="dcterms:W3CDTF">2011-07-25T22:08:27Z</dcterms:created>
  <dcterms:modified xsi:type="dcterms:W3CDTF">2013-12-06T21:07:07Z</dcterms:modified>
  <cp:category>FAD PReP/NAHEMS</cp:category>
</cp:coreProperties>
</file>