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7" r:id="rId2"/>
    <p:sldId id="256" r:id="rId3"/>
    <p:sldId id="301" r:id="rId4"/>
    <p:sldId id="353" r:id="rId5"/>
    <p:sldId id="300" r:id="rId6"/>
    <p:sldId id="302" r:id="rId7"/>
    <p:sldId id="304" r:id="rId8"/>
    <p:sldId id="328" r:id="rId9"/>
    <p:sldId id="357" r:id="rId10"/>
    <p:sldId id="363" r:id="rId11"/>
    <p:sldId id="360" r:id="rId12"/>
    <p:sldId id="358" r:id="rId13"/>
    <p:sldId id="354" r:id="rId14"/>
    <p:sldId id="362" r:id="rId15"/>
    <p:sldId id="352" r:id="rId16"/>
    <p:sldId id="361" r:id="rId17"/>
    <p:sldId id="355" r:id="rId18"/>
    <p:sldId id="347" r:id="rId19"/>
    <p:sldId id="271" r:id="rId20"/>
    <p:sldId id="334" r:id="rId21"/>
    <p:sldId id="296" r:id="rId22"/>
    <p:sldId id="335" r:id="rId23"/>
    <p:sldId id="336" r:id="rId24"/>
    <p:sldId id="337" r:id="rId25"/>
    <p:sldId id="338" r:id="rId26"/>
    <p:sldId id="346" r:id="rId27"/>
    <p:sldId id="364" r:id="rId28"/>
    <p:sldId id="351" r:id="rId29"/>
    <p:sldId id="344" r:id="rId30"/>
    <p:sldId id="343" r:id="rId31"/>
    <p:sldId id="333" r:id="rId32"/>
    <p:sldId id="342" r:id="rId33"/>
    <p:sldId id="341" r:id="rId34"/>
    <p:sldId id="339" r:id="rId35"/>
    <p:sldId id="340" r:id="rId36"/>
    <p:sldId id="365" r:id="rId37"/>
    <p:sldId id="349" r:id="rId38"/>
    <p:sldId id="348"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00000"/>
    <a:srgbClr val="CC000A"/>
    <a:srgbClr val="FB9DC1"/>
    <a:srgbClr val="008600"/>
    <a:srgbClr val="FFD94F"/>
    <a:srgbClr val="C8000A"/>
    <a:srgbClr val="8C0004"/>
    <a:srgbClr val="F2BE00"/>
    <a:srgbClr val="960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33" autoAdjust="0"/>
    <p:restoredTop sz="75434" autoAdjust="0"/>
  </p:normalViewPr>
  <p:slideViewPr>
    <p:cSldViewPr snapToGrid="0">
      <p:cViewPr varScale="1">
        <p:scale>
          <a:sx n="72" d="100"/>
          <a:sy n="72" d="100"/>
        </p:scale>
        <p:origin x="462"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43F09BF-F002-48FB-96AB-825EC5A986E1}" type="datetimeFigureOut">
              <a:rPr lang="en-US" smtClean="0"/>
              <a:t>7/14/2018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BE61BA2-BA99-438E-AAE0-BDD803946BD7}" type="slidenum">
              <a:rPr lang="en-US" smtClean="0"/>
              <a:t>‹#›</a:t>
            </a:fld>
            <a:endParaRPr lang="en-US"/>
          </a:p>
        </p:txBody>
      </p:sp>
    </p:spTree>
    <p:extLst>
      <p:ext uri="{BB962C8B-B14F-4D97-AF65-F5344CB8AC3E}">
        <p14:creationId xmlns:p14="http://schemas.microsoft.com/office/powerpoint/2010/main" val="362729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is </a:t>
            </a:r>
            <a:r>
              <a:rPr lang="en-US" sz="1200" b="1" i="1" kern="1200" dirty="0" smtClean="0">
                <a:solidFill>
                  <a:schemeClr val="tx1"/>
                </a:solidFill>
                <a:effectLst/>
                <a:latin typeface="+mn-lt"/>
                <a:ea typeface="+mn-ea"/>
                <a:cs typeface="+mn-cs"/>
              </a:rPr>
              <a:t>Campylobacter</a:t>
            </a:r>
            <a:r>
              <a:rPr lang="en-US" sz="1200" b="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Campylobacter </a:t>
            </a:r>
            <a:r>
              <a:rPr lang="en-US" sz="1200" kern="1200" dirty="0" smtClean="0">
                <a:solidFill>
                  <a:schemeClr val="tx1"/>
                </a:solidFill>
                <a:effectLst/>
                <a:latin typeface="+mn-lt"/>
                <a:ea typeface="+mn-ea"/>
                <a:cs typeface="+mn-cs"/>
              </a:rPr>
              <a:t>are bacteria that live in the intestine of many animals, including poultry. </a:t>
            </a:r>
          </a:p>
          <a:p>
            <a:endParaRPr lang="en-US" dirty="0" smtClean="0"/>
          </a:p>
          <a:p>
            <a:r>
              <a:rPr lang="en-US" dirty="0" smtClean="0"/>
              <a:t>Campylobacter image</a:t>
            </a:r>
            <a:r>
              <a:rPr lang="en-US" baseline="0" dirty="0" smtClean="0"/>
              <a:t> courtesy of </a:t>
            </a:r>
            <a:r>
              <a:rPr lang="en-US" baseline="0" dirty="0" err="1" smtClean="0"/>
              <a:t>Qijing</a:t>
            </a:r>
            <a:r>
              <a:rPr lang="en-US" baseline="0" dirty="0" smtClean="0"/>
              <a:t> Zhang at https://www.news.iastate.edu/media/2016/11/9T14.jpg.</a:t>
            </a:r>
          </a:p>
        </p:txBody>
      </p:sp>
      <p:sp>
        <p:nvSpPr>
          <p:cNvPr id="4" name="Slide Number Placeholder 3"/>
          <p:cNvSpPr>
            <a:spLocks noGrp="1"/>
          </p:cNvSpPr>
          <p:nvPr>
            <p:ph type="sldNum" sz="quarter" idx="10"/>
          </p:nvPr>
        </p:nvSpPr>
        <p:spPr/>
        <p:txBody>
          <a:bodyPr/>
          <a:lstStyle/>
          <a:p>
            <a:fld id="{EBE61BA2-BA99-438E-AAE0-BDD803946BD7}" type="slidenum">
              <a:rPr lang="en-US" smtClean="0"/>
              <a:t>2</a:t>
            </a:fld>
            <a:endParaRPr lang="en-US"/>
          </a:p>
        </p:txBody>
      </p:sp>
    </p:spTree>
    <p:extLst>
      <p:ext uri="{BB962C8B-B14F-4D97-AF65-F5344CB8AC3E}">
        <p14:creationId xmlns:p14="http://schemas.microsoft.com/office/powerpoint/2010/main" val="2169116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infections are usually higher in prevalence in warmer weather</a:t>
            </a:r>
            <a:r>
              <a:rPr lang="en-US" sz="1200" kern="1200" baseline="0" dirty="0" smtClean="0">
                <a:solidFill>
                  <a:schemeClr val="tx1"/>
                </a:solidFill>
                <a:effectLst/>
                <a:latin typeface="+mn-lt"/>
                <a:ea typeface="+mn-ea"/>
                <a:cs typeface="+mn-cs"/>
              </a:rPr>
              <a:t> and the </a:t>
            </a:r>
            <a:r>
              <a:rPr lang="en-US" sz="1200" kern="1200" dirty="0" smtClean="0">
                <a:solidFill>
                  <a:schemeClr val="tx1"/>
                </a:solidFill>
                <a:effectLst/>
                <a:latin typeface="+mn-lt"/>
                <a:ea typeface="+mn-ea"/>
                <a:cs typeface="+mn-cs"/>
              </a:rPr>
              <a:t>summer, perhaps because of increased fly populations during this period. Typically,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also has higher prevalence in organic and free-range flocks</a:t>
            </a:r>
            <a:r>
              <a:rPr lang="en-US" sz="1200" kern="1200" baseline="0" dirty="0" smtClean="0">
                <a:solidFill>
                  <a:schemeClr val="tx1"/>
                </a:solidFill>
                <a:effectLst/>
                <a:latin typeface="+mn-lt"/>
                <a:ea typeface="+mn-ea"/>
                <a:cs typeface="+mn-cs"/>
              </a:rPr>
              <a:t> versus those reared in </a:t>
            </a:r>
            <a:r>
              <a:rPr lang="en-US" sz="1200" kern="1200" dirty="0" smtClean="0">
                <a:solidFill>
                  <a:schemeClr val="tx1"/>
                </a:solidFill>
                <a:effectLst/>
                <a:latin typeface="+mn-lt"/>
                <a:ea typeface="+mn-ea"/>
                <a:cs typeface="+mn-cs"/>
              </a:rPr>
              <a:t>conventional production settings. </a:t>
            </a:r>
          </a:p>
          <a:p>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11</a:t>
            </a:fld>
            <a:endParaRPr lang="en-US"/>
          </a:p>
        </p:txBody>
      </p:sp>
    </p:spTree>
    <p:extLst>
      <p:ext uri="{BB962C8B-B14F-4D97-AF65-F5344CB8AC3E}">
        <p14:creationId xmlns:p14="http://schemas.microsoft.com/office/powerpoint/2010/main" val="261132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If contamination happens in the processing plant, why is live production important?  </a:t>
            </a:r>
          </a:p>
          <a:p>
            <a:r>
              <a:rPr lang="en-US" sz="1200" kern="1200" dirty="0" smtClean="0">
                <a:solidFill>
                  <a:schemeClr val="tx1"/>
                </a:solidFill>
                <a:effectLst/>
                <a:latin typeface="+mn-lt"/>
                <a:ea typeface="+mn-ea"/>
                <a:cs typeface="+mn-cs"/>
              </a:rPr>
              <a:t>While the actual meat contamination can happen only in the processing plant, the process of reducing contamination starts before that—at the farm or production site. Imagine the number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cells in the intestines and feces of one particular broiler or turkey flock is </a:t>
            </a:r>
            <a:r>
              <a:rPr lang="en-US" sz="1200" b="1" u="sng" kern="1200" dirty="0" smtClean="0">
                <a:solidFill>
                  <a:schemeClr val="tx1"/>
                </a:solidFill>
                <a:effectLst/>
                <a:latin typeface="+mn-lt"/>
                <a:ea typeface="+mn-ea"/>
                <a:cs typeface="+mn-cs"/>
              </a:rPr>
              <a:t>very high</a:t>
            </a:r>
            <a:r>
              <a:rPr lang="en-US" sz="1200" kern="1200" dirty="0" smtClean="0">
                <a:solidFill>
                  <a:schemeClr val="tx1"/>
                </a:solidFill>
                <a:effectLst/>
                <a:latin typeface="+mn-lt"/>
                <a:ea typeface="+mn-ea"/>
                <a:cs typeface="+mn-cs"/>
              </a:rPr>
              <a:t>, then it becomes </a:t>
            </a:r>
            <a:r>
              <a:rPr lang="en-US" sz="1200" b="1" u="sng" kern="1200" dirty="0" smtClean="0">
                <a:solidFill>
                  <a:schemeClr val="tx1"/>
                </a:solidFill>
                <a:effectLst/>
                <a:latin typeface="+mn-lt"/>
                <a:ea typeface="+mn-ea"/>
                <a:cs typeface="+mn-cs"/>
              </a:rPr>
              <a:t>very difficult</a:t>
            </a:r>
            <a:r>
              <a:rPr lang="en-US" sz="1200" kern="1200" dirty="0" smtClean="0">
                <a:solidFill>
                  <a:schemeClr val="tx1"/>
                </a:solidFill>
                <a:effectLst/>
                <a:latin typeface="+mn-lt"/>
                <a:ea typeface="+mn-ea"/>
                <a:cs typeface="+mn-cs"/>
              </a:rPr>
              <a:t> to prevent bacteria from contaminating the meat during processing, no matter how good the processing plant is. Now, imagine the opposite, the number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in the feces of one particular broiler or turkey flock is </a:t>
            </a:r>
            <a:r>
              <a:rPr lang="en-US" sz="1200" b="1" u="sng" kern="1200" dirty="0" smtClean="0">
                <a:solidFill>
                  <a:schemeClr val="tx1"/>
                </a:solidFill>
                <a:effectLst/>
                <a:latin typeface="+mn-lt"/>
                <a:ea typeface="+mn-ea"/>
                <a:cs typeface="+mn-cs"/>
              </a:rPr>
              <a:t>very low</a:t>
            </a:r>
            <a:r>
              <a:rPr lang="en-US" sz="1200" kern="1200" dirty="0" smtClean="0">
                <a:solidFill>
                  <a:schemeClr val="tx1"/>
                </a:solidFill>
                <a:effectLst/>
                <a:latin typeface="+mn-lt"/>
                <a:ea typeface="+mn-ea"/>
                <a:cs typeface="+mn-cs"/>
              </a:rPr>
              <a:t>, this makes it </a:t>
            </a:r>
            <a:r>
              <a:rPr lang="en-US" sz="1200" b="1" u="sng" kern="1200" dirty="0" smtClean="0">
                <a:solidFill>
                  <a:schemeClr val="tx1"/>
                </a:solidFill>
                <a:effectLst/>
                <a:latin typeface="+mn-lt"/>
                <a:ea typeface="+mn-ea"/>
                <a:cs typeface="+mn-cs"/>
              </a:rPr>
              <a:t>much easier</a:t>
            </a:r>
            <a:r>
              <a:rPr lang="en-US" sz="1200" kern="1200" dirty="0" smtClean="0">
                <a:solidFill>
                  <a:schemeClr val="tx1"/>
                </a:solidFill>
                <a:effectLst/>
                <a:latin typeface="+mn-lt"/>
                <a:ea typeface="+mn-ea"/>
                <a:cs typeface="+mn-cs"/>
              </a:rPr>
              <a:t> to prevent lower numbers from contaminating the meat in the processing plant.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prevention efforts to reduce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from contaminating poultry meat actually starts on the live production side by trying to make the numbers as low as possible. This will then make the processing plant’s job much easier and much more effective.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13</a:t>
            </a:fld>
            <a:endParaRPr lang="en-US"/>
          </a:p>
        </p:txBody>
      </p:sp>
    </p:spTree>
    <p:extLst>
      <p:ext uri="{BB962C8B-B14F-4D97-AF65-F5344CB8AC3E}">
        <p14:creationId xmlns:p14="http://schemas.microsoft.com/office/powerpoint/2010/main" val="150897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sometimes hard to grasp the concept and reality of bacterial numbers. When, the numbers are in the millions or even in the billions, reducing the bacterial load by a hundred fold or a thousand fold, or even ten thousand fold will still be “not enough” to and prevent contamination or control infection.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if the bacterial load coming into the processing plant are reduced to the hundreds or the thousands, then the prevention during processing becomes much more effective in controlling contamination.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it’s “a numbers game!!” </a:t>
            </a:r>
          </a:p>
          <a:p>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15</a:t>
            </a:fld>
            <a:endParaRPr lang="en-US"/>
          </a:p>
        </p:txBody>
      </p:sp>
    </p:spTree>
    <p:extLst>
      <p:ext uri="{BB962C8B-B14F-4D97-AF65-F5344CB8AC3E}">
        <p14:creationId xmlns:p14="http://schemas.microsoft.com/office/powerpoint/2010/main" val="1197848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to reducing and eliminating </a:t>
            </a:r>
            <a:r>
              <a:rPr lang="en-US" i="1" dirty="0" smtClean="0"/>
              <a:t>Campylobacter</a:t>
            </a:r>
            <a:r>
              <a:rPr lang="en-US" dirty="0" smtClean="0"/>
              <a:t> is multiple intervention strategies. Each time a carcass is treated in a way that either physically removes </a:t>
            </a:r>
            <a:r>
              <a:rPr lang="en-US" i="1" dirty="0" smtClean="0"/>
              <a:t>Campylobacter</a:t>
            </a:r>
            <a:r>
              <a:rPr lang="en-US" dirty="0" smtClean="0"/>
              <a:t> or chemically kills </a:t>
            </a:r>
            <a:r>
              <a:rPr lang="en-US" i="1" dirty="0" smtClean="0"/>
              <a:t>Campylobacter</a:t>
            </a:r>
            <a:r>
              <a:rPr lang="en-US" dirty="0" smtClean="0"/>
              <a:t>, the numbers are reduced. By exposing the bacteria to numerous interventions, it is possible to lower </a:t>
            </a:r>
            <a:r>
              <a:rPr lang="en-US" i="1" dirty="0" smtClean="0"/>
              <a:t>Campylobacter </a:t>
            </a:r>
            <a:r>
              <a:rPr lang="en-US" dirty="0" smtClean="0"/>
              <a:t>from billions to hundreds to zero on many carcasses</a:t>
            </a:r>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16</a:t>
            </a:fld>
            <a:endParaRPr lang="en-US"/>
          </a:p>
        </p:txBody>
      </p:sp>
    </p:spTree>
    <p:extLst>
      <p:ext uri="{BB962C8B-B14F-4D97-AF65-F5344CB8AC3E}">
        <p14:creationId xmlns:p14="http://schemas.microsoft.com/office/powerpoint/2010/main" val="1058479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can be done on the live production side to reduce the number of </a:t>
            </a:r>
            <a:r>
              <a:rPr lang="en-US" sz="1200" b="1" i="1" kern="1200" dirty="0" smtClean="0">
                <a:solidFill>
                  <a:schemeClr val="tx1"/>
                </a:solidFill>
                <a:effectLst/>
                <a:latin typeface="+mn-lt"/>
                <a:ea typeface="+mn-ea"/>
                <a:cs typeface="+mn-cs"/>
              </a:rPr>
              <a:t>Campylobacter</a:t>
            </a:r>
            <a:r>
              <a:rPr lang="en-US" sz="1200" b="1" kern="1200" dirty="0" smtClean="0">
                <a:solidFill>
                  <a:schemeClr val="tx1"/>
                </a:solidFill>
                <a:effectLst/>
                <a:latin typeface="+mn-lt"/>
                <a:ea typeface="+mn-ea"/>
                <a:cs typeface="+mn-cs"/>
              </a:rPr>
              <a:t> bacteria in the fecal material or intestinal content of broiler chickens coming into the processing plant? </a:t>
            </a:r>
            <a:r>
              <a:rPr lang="en-US" sz="1200" kern="1200" dirty="0" smtClean="0">
                <a:solidFill>
                  <a:schemeClr val="tx1"/>
                </a:solidFill>
                <a:effectLst/>
                <a:latin typeface="+mn-lt"/>
                <a:ea typeface="+mn-ea"/>
                <a:cs typeface="+mn-cs"/>
              </a:rPr>
              <a:t>While the actual meat contamination can happen only in the processing plant, the process of reducing contamination starts before that—at the farm or production site.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dirty="0" smtClean="0"/>
          </a:p>
          <a:p>
            <a:r>
              <a:rPr lang="en-US" dirty="0" smtClean="0"/>
              <a:t>Photos:</a:t>
            </a:r>
            <a:r>
              <a:rPr lang="en-US" baseline="0" dirty="0" smtClean="0"/>
              <a:t> Poultry Farm. By </a:t>
            </a:r>
            <a:r>
              <a:rPr lang="en-US" baseline="0" dirty="0" err="1" smtClean="0"/>
              <a:t>jlastras</a:t>
            </a:r>
            <a:r>
              <a:rPr lang="en-US" baseline="0" dirty="0" smtClean="0"/>
              <a:t> [CC BY-SA 2.0 (https://creativecommons.org/licenses/by-sa/2.0)], via Wikimedia Commons </a:t>
            </a:r>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18</a:t>
            </a:fld>
            <a:endParaRPr lang="en-US"/>
          </a:p>
        </p:txBody>
      </p:sp>
    </p:spTree>
    <p:extLst>
      <p:ext uri="{BB962C8B-B14F-4D97-AF65-F5344CB8AC3E}">
        <p14:creationId xmlns:p14="http://schemas.microsoft.com/office/powerpoint/2010/main" val="648887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Multiple steps can be taken on the live production side to help decrease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carcass contamination. </a:t>
            </a:r>
          </a:p>
          <a:p>
            <a:r>
              <a:rPr lang="en-US" dirty="0" smtClean="0"/>
              <a:t>These include interventions of strict biosecurity, water treatment,</a:t>
            </a:r>
            <a:r>
              <a:rPr lang="en-US" baseline="0" dirty="0" smtClean="0"/>
              <a:t> the use of probiotics, litter management, vector control, and feed withdrawal before processing. Let’s look at each of these more closely.</a:t>
            </a:r>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19</a:t>
            </a:fld>
            <a:endParaRPr lang="en-US"/>
          </a:p>
        </p:txBody>
      </p:sp>
    </p:spTree>
    <p:extLst>
      <p:ext uri="{BB962C8B-B14F-4D97-AF65-F5344CB8AC3E}">
        <p14:creationId xmlns:p14="http://schemas.microsoft.com/office/powerpoint/2010/main" val="3664118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Biosecurity</a:t>
            </a:r>
          </a:p>
          <a:p>
            <a:r>
              <a:rPr lang="en-US" sz="1200" kern="1200" dirty="0" smtClean="0">
                <a:solidFill>
                  <a:schemeClr val="tx1"/>
                </a:solidFill>
                <a:effectLst/>
                <a:latin typeface="+mn-lt"/>
                <a:ea typeface="+mn-ea"/>
                <a:cs typeface="+mn-cs"/>
              </a:rPr>
              <a:t>Personnel and equipment can spread bacteria on the farm. Improved biosecurity can produce a measurable reduction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prevalence in poultry populations. Suggested biosecurity practices that can have direct impact on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prevalence in poultry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Ensure all personnel </a:t>
            </a:r>
            <a:r>
              <a:rPr lang="en-US" sz="1200" b="1" u="sng" kern="1200" dirty="0" smtClean="0">
                <a:solidFill>
                  <a:schemeClr val="tx1"/>
                </a:solidFill>
                <a:effectLst/>
                <a:latin typeface="+mn-lt"/>
                <a:ea typeface="+mn-ea"/>
                <a:cs typeface="+mn-cs"/>
              </a:rPr>
              <a:t>wash and sanitize hands</a:t>
            </a:r>
            <a:r>
              <a:rPr lang="en-US" sz="1200" kern="1200" dirty="0" smtClean="0">
                <a:solidFill>
                  <a:schemeClr val="tx1"/>
                </a:solidFill>
                <a:effectLst/>
                <a:latin typeface="+mn-lt"/>
                <a:ea typeface="+mn-ea"/>
                <a:cs typeface="+mn-cs"/>
              </a:rPr>
              <a:t> often and use </a:t>
            </a:r>
            <a:r>
              <a:rPr lang="en-US" sz="1200" b="1" u="sng" kern="1200" dirty="0" smtClean="0">
                <a:solidFill>
                  <a:schemeClr val="tx1"/>
                </a:solidFill>
                <a:effectLst/>
                <a:latin typeface="+mn-lt"/>
                <a:ea typeface="+mn-ea"/>
                <a:cs typeface="+mn-cs"/>
              </a:rPr>
              <a:t>dedicated footwear</a:t>
            </a:r>
            <a:r>
              <a:rPr lang="en-US" sz="1200" kern="1200" dirty="0" smtClean="0">
                <a:solidFill>
                  <a:schemeClr val="tx1"/>
                </a:solidFill>
                <a:effectLst/>
                <a:latin typeface="+mn-lt"/>
                <a:ea typeface="+mn-ea"/>
                <a:cs typeface="+mn-cs"/>
              </a:rPr>
              <a:t> for each poultry barn.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Ensure the anteroom is clean and sanitized frequently and that footbaths are properly maintained.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Monitor and control </a:t>
            </a:r>
            <a:r>
              <a:rPr lang="en-US" sz="1200" b="1" u="sng" kern="1200" dirty="0" smtClean="0">
                <a:solidFill>
                  <a:schemeClr val="tx1"/>
                </a:solidFill>
                <a:effectLst/>
                <a:latin typeface="+mn-lt"/>
                <a:ea typeface="+mn-ea"/>
                <a:cs typeface="+mn-cs"/>
              </a:rPr>
              <a:t>traffic</a:t>
            </a:r>
            <a:r>
              <a:rPr lang="en-US" sz="1200" kern="1200" dirty="0" smtClean="0">
                <a:solidFill>
                  <a:schemeClr val="tx1"/>
                </a:solidFill>
                <a:effectLst/>
                <a:latin typeface="+mn-lt"/>
                <a:ea typeface="+mn-ea"/>
                <a:cs typeface="+mn-cs"/>
              </a:rPr>
              <a:t> and minimize visitors onto the farm.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Keep poultry away from other </a:t>
            </a:r>
            <a:r>
              <a:rPr lang="en-US" sz="1200" b="1" u="sng" kern="1200" dirty="0" smtClean="0">
                <a:solidFill>
                  <a:schemeClr val="tx1"/>
                </a:solidFill>
                <a:effectLst/>
                <a:latin typeface="+mn-lt"/>
                <a:ea typeface="+mn-ea"/>
                <a:cs typeface="+mn-cs"/>
              </a:rPr>
              <a:t>domestic animals</a:t>
            </a:r>
            <a:r>
              <a:rPr lang="en-US" sz="1200" kern="1200" dirty="0" smtClean="0">
                <a:solidFill>
                  <a:schemeClr val="tx1"/>
                </a:solidFill>
                <a:effectLst/>
                <a:latin typeface="+mn-lt"/>
                <a:ea typeface="+mn-ea"/>
                <a:cs typeface="+mn-cs"/>
              </a:rPr>
              <a:t>, including livestock, pets or other poultry. (Fecal contamination from other animals can be a major source for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introduction to poultry).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Implement vector control processes, including </a:t>
            </a:r>
            <a:r>
              <a:rPr lang="en-US" sz="1200" b="1" u="sng" kern="1200" dirty="0" smtClean="0">
                <a:solidFill>
                  <a:schemeClr val="tx1"/>
                </a:solidFill>
                <a:effectLst/>
                <a:latin typeface="+mn-lt"/>
                <a:ea typeface="+mn-ea"/>
                <a:cs typeface="+mn-cs"/>
              </a:rPr>
              <a:t>fly, rodent, insect and wildlife control.</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Avoid moving </a:t>
            </a:r>
            <a:r>
              <a:rPr lang="en-US" sz="1200" b="1" u="sng" kern="1200" dirty="0" smtClean="0">
                <a:solidFill>
                  <a:schemeClr val="tx1"/>
                </a:solidFill>
                <a:effectLst/>
                <a:latin typeface="+mn-lt"/>
                <a:ea typeface="+mn-ea"/>
                <a:cs typeface="+mn-cs"/>
              </a:rPr>
              <a:t>equipment</a:t>
            </a:r>
            <a:r>
              <a:rPr lang="en-US" sz="1200" kern="1200" dirty="0" smtClean="0">
                <a:solidFill>
                  <a:schemeClr val="tx1"/>
                </a:solidFill>
                <a:effectLst/>
                <a:latin typeface="+mn-lt"/>
                <a:ea typeface="+mn-ea"/>
                <a:cs typeface="+mn-cs"/>
              </a:rPr>
              <a:t> from house to house unless it is thoroughly cleaned and disinfected. Items such as, litter tillers and transportation crates can easily spread </a:t>
            </a:r>
            <a:r>
              <a:rPr lang="en-US" sz="1200" i="1" kern="1200" dirty="0" smtClean="0">
                <a:solidFill>
                  <a:schemeClr val="tx1"/>
                </a:solidFill>
                <a:effectLst/>
                <a:latin typeface="+mn-lt"/>
                <a:ea typeface="+mn-ea"/>
                <a:cs typeface="+mn-cs"/>
              </a:rPr>
              <a:t>Campylobacte</a:t>
            </a:r>
            <a:r>
              <a:rPr lang="en-US" sz="1200" kern="1200" dirty="0" smtClean="0">
                <a:solidFill>
                  <a:schemeClr val="tx1"/>
                </a:solidFill>
                <a:effectLst/>
                <a:latin typeface="+mn-lt"/>
                <a:ea typeface="+mn-ea"/>
                <a:cs typeface="+mn-cs"/>
              </a:rPr>
              <a:t>r to other locations.  </a:t>
            </a:r>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20</a:t>
            </a:fld>
            <a:endParaRPr lang="en-US"/>
          </a:p>
        </p:txBody>
      </p:sp>
    </p:spTree>
    <p:extLst>
      <p:ext uri="{BB962C8B-B14F-4D97-AF65-F5344CB8AC3E}">
        <p14:creationId xmlns:p14="http://schemas.microsoft.com/office/powerpoint/2010/main" val="3981013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Water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Water acidification, using organic acids like </a:t>
            </a:r>
            <a:r>
              <a:rPr lang="en-US" sz="1200" b="1" u="sng" kern="1200" dirty="0" smtClean="0">
                <a:solidFill>
                  <a:schemeClr val="tx1"/>
                </a:solidFill>
                <a:effectLst/>
                <a:latin typeface="+mn-lt"/>
                <a:ea typeface="+mn-ea"/>
                <a:cs typeface="+mn-cs"/>
              </a:rPr>
              <a:t>formic acid</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acetic acid</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lactic acid</a:t>
            </a:r>
            <a:r>
              <a:rPr lang="en-US" sz="1200" kern="1200" dirty="0" smtClean="0">
                <a:solidFill>
                  <a:schemeClr val="tx1"/>
                </a:solidFill>
                <a:effectLst/>
                <a:latin typeface="+mn-lt"/>
                <a:ea typeface="+mn-ea"/>
                <a:cs typeface="+mn-cs"/>
              </a:rPr>
              <a:t>, and </a:t>
            </a:r>
            <a:r>
              <a:rPr lang="en-US" sz="1200" b="1" u="sng" kern="1200" dirty="0" smtClean="0">
                <a:solidFill>
                  <a:schemeClr val="tx1"/>
                </a:solidFill>
                <a:effectLst/>
                <a:latin typeface="+mn-lt"/>
                <a:ea typeface="+mn-ea"/>
                <a:cs typeface="+mn-cs"/>
              </a:rPr>
              <a:t>propionic acid</a:t>
            </a:r>
            <a:r>
              <a:rPr lang="en-US" sz="1200" kern="1200" dirty="0" smtClean="0">
                <a:solidFill>
                  <a:schemeClr val="tx1"/>
                </a:solidFill>
                <a:effectLst/>
                <a:latin typeface="+mn-lt"/>
                <a:ea typeface="+mn-ea"/>
                <a:cs typeface="+mn-cs"/>
              </a:rPr>
              <a:t> can reduce colonization, reduce bacterial count in the intestines, and reduce transmission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between infected and susceptible birds.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count has been reduced when water was acidified during feed withdrawal before processing. It is important to note that water acidification can also increase the efficacy of chlorination. Combining water acidification and chlorination can have an impact on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transmission, colonization and prevalence in the intestinal tract of poultry. </a:t>
            </a:r>
          </a:p>
        </p:txBody>
      </p:sp>
      <p:sp>
        <p:nvSpPr>
          <p:cNvPr id="4" name="Slide Number Placeholder 3"/>
          <p:cNvSpPr>
            <a:spLocks noGrp="1"/>
          </p:cNvSpPr>
          <p:nvPr>
            <p:ph type="sldNum" sz="quarter" idx="10"/>
          </p:nvPr>
        </p:nvSpPr>
        <p:spPr/>
        <p:txBody>
          <a:bodyPr/>
          <a:lstStyle/>
          <a:p>
            <a:fld id="{EBE61BA2-BA99-438E-AAE0-BDD803946BD7}" type="slidenum">
              <a:rPr lang="en-US" smtClean="0"/>
              <a:t>21</a:t>
            </a:fld>
            <a:endParaRPr lang="en-US"/>
          </a:p>
        </p:txBody>
      </p:sp>
    </p:spTree>
    <p:extLst>
      <p:ext uri="{BB962C8B-B14F-4D97-AF65-F5344CB8AC3E}">
        <p14:creationId xmlns:p14="http://schemas.microsoft.com/office/powerpoint/2010/main" val="1199323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Competitive Exclusion</a:t>
            </a:r>
          </a:p>
          <a:p>
            <a:r>
              <a:rPr lang="en-US" sz="1200" kern="1200" dirty="0" smtClean="0">
                <a:solidFill>
                  <a:schemeClr val="tx1"/>
                </a:solidFill>
                <a:effectLst/>
                <a:latin typeface="+mn-lt"/>
                <a:ea typeface="+mn-ea"/>
                <a:cs typeface="+mn-cs"/>
              </a:rPr>
              <a:t>The idea of using competitive exclusion is to supply the intestine with large numbers of beneficial bacteria that can outcompete pathogens for colonization space in the gut. In poultry, competitive exclusion products have shown variable results when it comes to reducing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prevalence and load in the intestine. 1) </a:t>
            </a:r>
            <a:r>
              <a:rPr lang="en-US" sz="1200" b="1" u="sng" kern="1200" dirty="0" smtClean="0">
                <a:solidFill>
                  <a:schemeClr val="tx1"/>
                </a:solidFill>
                <a:effectLst/>
                <a:latin typeface="+mn-lt"/>
                <a:ea typeface="+mn-ea"/>
                <a:cs typeface="+mn-cs"/>
              </a:rPr>
              <a:t>Complex probiotic products</a:t>
            </a:r>
            <a:r>
              <a:rPr lang="en-US" sz="1200" kern="1200" dirty="0" smtClean="0">
                <a:solidFill>
                  <a:schemeClr val="tx1"/>
                </a:solidFill>
                <a:effectLst/>
                <a:latin typeface="+mn-lt"/>
                <a:ea typeface="+mn-ea"/>
                <a:cs typeface="+mn-cs"/>
              </a:rPr>
              <a:t> include diverse species of beneficial bacteria. Products like </a:t>
            </a:r>
            <a:r>
              <a:rPr lang="en-US" sz="1200" u="sng" kern="1200" dirty="0" err="1" smtClean="0">
                <a:solidFill>
                  <a:schemeClr val="tx1"/>
                </a:solidFill>
                <a:effectLst/>
                <a:latin typeface="+mn-lt"/>
                <a:ea typeface="+mn-ea"/>
                <a:cs typeface="+mn-cs"/>
              </a:rPr>
              <a:t>Broilact</a:t>
            </a:r>
            <a:r>
              <a:rPr lang="en-US" sz="1200" u="sng"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(Nimrod Veterinary Products Ltd., Upper </a:t>
            </a:r>
            <a:r>
              <a:rPr lang="en-US" sz="1200" kern="1200" dirty="0" err="1" smtClean="0">
                <a:solidFill>
                  <a:schemeClr val="tx1"/>
                </a:solidFill>
                <a:effectLst/>
                <a:latin typeface="+mn-lt"/>
                <a:ea typeface="+mn-ea"/>
                <a:cs typeface="+mn-cs"/>
              </a:rPr>
              <a:t>Rissington</a:t>
            </a:r>
            <a:r>
              <a:rPr lang="en-US" sz="1200" kern="1200" dirty="0" smtClean="0">
                <a:solidFill>
                  <a:schemeClr val="tx1"/>
                </a:solidFill>
                <a:effectLst/>
                <a:latin typeface="+mn-lt"/>
                <a:ea typeface="+mn-ea"/>
                <a:cs typeface="+mn-cs"/>
              </a:rPr>
              <a:t>, U.K) uses a preparation of freeze-dried bacteria collected from the intestine of a normal adult fowl. Products like </a:t>
            </a:r>
            <a:r>
              <a:rPr lang="en-US" sz="1200" u="sng" kern="1200" dirty="0" err="1" smtClean="0">
                <a:solidFill>
                  <a:schemeClr val="tx1"/>
                </a:solidFill>
                <a:effectLst/>
                <a:latin typeface="+mn-lt"/>
                <a:ea typeface="+mn-ea"/>
                <a:cs typeface="+mn-cs"/>
              </a:rPr>
              <a:t>PoultryStar</a:t>
            </a:r>
            <a:r>
              <a:rPr lang="en-US" sz="1200" u="sng"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Biomin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Herzogenburg</a:t>
            </a:r>
            <a:r>
              <a:rPr lang="en-US" sz="1200" kern="1200" dirty="0" smtClean="0">
                <a:solidFill>
                  <a:schemeClr val="tx1"/>
                </a:solidFill>
                <a:effectLst/>
                <a:latin typeface="+mn-lt"/>
                <a:ea typeface="+mn-ea"/>
                <a:cs typeface="+mn-cs"/>
              </a:rPr>
              <a:t>, Austria), contain multiple probiotic species, such as, </a:t>
            </a:r>
            <a:r>
              <a:rPr lang="en-US" sz="1200" i="1" kern="1200" dirty="0" smtClean="0">
                <a:solidFill>
                  <a:schemeClr val="tx1"/>
                </a:solidFill>
                <a:effectLst/>
                <a:latin typeface="+mn-lt"/>
                <a:ea typeface="+mn-ea"/>
                <a:cs typeface="+mn-cs"/>
              </a:rPr>
              <a:t>Enterococcus </a:t>
            </a:r>
            <a:r>
              <a:rPr lang="en-US" sz="1200" i="1" kern="1200" dirty="0" err="1" smtClean="0">
                <a:solidFill>
                  <a:schemeClr val="tx1"/>
                </a:solidFill>
                <a:effectLst/>
                <a:latin typeface="+mn-lt"/>
                <a:ea typeface="+mn-ea"/>
                <a:cs typeface="+mn-cs"/>
              </a:rPr>
              <a:t>faecium</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Pediococcus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acidilactici</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Bifidobacterium </a:t>
            </a:r>
            <a:r>
              <a:rPr lang="en-US" sz="1200" i="1" kern="1200" dirty="0" err="1" smtClean="0">
                <a:solidFill>
                  <a:schemeClr val="tx1"/>
                </a:solidFill>
                <a:effectLst/>
                <a:latin typeface="+mn-lt"/>
                <a:ea typeface="+mn-ea"/>
                <a:cs typeface="+mn-cs"/>
              </a:rPr>
              <a:t>animalis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Lactobacillus </a:t>
            </a:r>
            <a:r>
              <a:rPr lang="en-US" sz="1200" i="1" kern="1200" dirty="0" err="1" smtClean="0">
                <a:solidFill>
                  <a:schemeClr val="tx1"/>
                </a:solidFill>
                <a:effectLst/>
                <a:latin typeface="+mn-lt"/>
                <a:ea typeface="+mn-ea"/>
                <a:cs typeface="+mn-cs"/>
              </a:rPr>
              <a:t>salivarius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Lactobacillus </a:t>
            </a:r>
            <a:r>
              <a:rPr lang="en-US" sz="1200" i="1" kern="1200" dirty="0" err="1" smtClean="0">
                <a:solidFill>
                  <a:schemeClr val="tx1"/>
                </a:solidFill>
                <a:effectLst/>
                <a:latin typeface="+mn-lt"/>
                <a:ea typeface="+mn-ea"/>
                <a:cs typeface="+mn-cs"/>
              </a:rPr>
              <a:t>reuteri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other type of product is </a:t>
            </a:r>
            <a:r>
              <a:rPr lang="en-US" sz="1200" b="1" u="sng" kern="1200" dirty="0" smtClean="0">
                <a:solidFill>
                  <a:schemeClr val="tx1"/>
                </a:solidFill>
                <a:effectLst/>
                <a:latin typeface="+mn-lt"/>
                <a:ea typeface="+mn-ea"/>
                <a:cs typeface="+mn-cs"/>
              </a:rPr>
              <a:t>defined single microorganism competitive exclusion products</a:t>
            </a:r>
            <a:r>
              <a:rPr lang="en-US" sz="1200" kern="1200" dirty="0" smtClean="0">
                <a:solidFill>
                  <a:schemeClr val="tx1"/>
                </a:solidFill>
                <a:effectLst/>
                <a:latin typeface="+mn-lt"/>
                <a:ea typeface="+mn-ea"/>
                <a:cs typeface="+mn-cs"/>
              </a:rPr>
              <a:t>. As its name suggests it contains a single species of beneficial bacteria. Complex products tend to affect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prevalence and bacterial load more than single microorganism products. Still there is inconsistency in probiotics results in general.</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EBE61BA2-BA99-438E-AAE0-BDD803946BD7}" type="slidenum">
              <a:rPr lang="en-US" smtClean="0"/>
              <a:t>22</a:t>
            </a:fld>
            <a:endParaRPr lang="en-US"/>
          </a:p>
        </p:txBody>
      </p:sp>
    </p:spTree>
    <p:extLst>
      <p:ext uri="{BB962C8B-B14F-4D97-AF65-F5344CB8AC3E}">
        <p14:creationId xmlns:p14="http://schemas.microsoft.com/office/powerpoint/2010/main" val="330991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Litter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Litter acidification and moisture reduction helps to reduce the bacterial count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on the farm. Two commercially available chemicals commonly used for litter acidification are </a:t>
            </a:r>
            <a:r>
              <a:rPr lang="en-US" sz="1200" b="1" u="sng" kern="1200" dirty="0" smtClean="0">
                <a:solidFill>
                  <a:schemeClr val="tx1"/>
                </a:solidFill>
                <a:effectLst/>
                <a:latin typeface="+mn-lt"/>
                <a:ea typeface="+mn-ea"/>
                <a:cs typeface="+mn-cs"/>
              </a:rPr>
              <a:t>aluminum sulfate and sodium bisulfate</a:t>
            </a:r>
            <a:r>
              <a:rPr lang="en-US" sz="1200" kern="1200" dirty="0" smtClean="0">
                <a:solidFill>
                  <a:schemeClr val="tx1"/>
                </a:solidFill>
                <a:effectLst/>
                <a:latin typeface="+mn-lt"/>
                <a:ea typeface="+mn-ea"/>
                <a:cs typeface="+mn-cs"/>
              </a:rPr>
              <a:t>. Combinations of these two chemicals with magnesium sulfate have been shown to be effective, not only in reduction of litter pH, but also in in reducing the moisture of litter (~50%). Recent studies have also found that the treatment of litter with a combination of these three products was highly effective in preventing chickens from getting colonized by natural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exposure for up to 6 weeks (unpublished data). </a:t>
            </a:r>
          </a:p>
          <a:p>
            <a:endParaRPr lang="en-US" b="1" dirty="0"/>
          </a:p>
        </p:txBody>
      </p:sp>
      <p:sp>
        <p:nvSpPr>
          <p:cNvPr id="4" name="Slide Number Placeholder 3"/>
          <p:cNvSpPr>
            <a:spLocks noGrp="1"/>
          </p:cNvSpPr>
          <p:nvPr>
            <p:ph type="sldNum" sz="quarter" idx="10"/>
          </p:nvPr>
        </p:nvSpPr>
        <p:spPr/>
        <p:txBody>
          <a:bodyPr/>
          <a:lstStyle/>
          <a:p>
            <a:fld id="{EBE61BA2-BA99-438E-AAE0-BDD803946BD7}" type="slidenum">
              <a:rPr lang="en-US" smtClean="0"/>
              <a:t>23</a:t>
            </a:fld>
            <a:endParaRPr lang="en-US"/>
          </a:p>
        </p:txBody>
      </p:sp>
    </p:spTree>
    <p:extLst>
      <p:ext uri="{BB962C8B-B14F-4D97-AF65-F5344CB8AC3E}">
        <p14:creationId xmlns:p14="http://schemas.microsoft.com/office/powerpoint/2010/main" val="412371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Chicken and turkeys carry high levels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in their intestines.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Most of the time,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does not cause disease in poultry, in other words, it doesn’t make poultry sick. </a:t>
            </a:r>
          </a:p>
        </p:txBody>
      </p:sp>
      <p:sp>
        <p:nvSpPr>
          <p:cNvPr id="4" name="Slide Number Placeholder 3"/>
          <p:cNvSpPr>
            <a:spLocks noGrp="1"/>
          </p:cNvSpPr>
          <p:nvPr>
            <p:ph type="sldNum" sz="quarter" idx="10"/>
          </p:nvPr>
        </p:nvSpPr>
        <p:spPr/>
        <p:txBody>
          <a:bodyPr/>
          <a:lstStyle/>
          <a:p>
            <a:fld id="{EBE61BA2-BA99-438E-AAE0-BDD803946BD7}" type="slidenum">
              <a:rPr lang="en-US" smtClean="0"/>
              <a:t>3</a:t>
            </a:fld>
            <a:endParaRPr lang="en-US"/>
          </a:p>
        </p:txBody>
      </p:sp>
    </p:spTree>
    <p:extLst>
      <p:ext uri="{BB962C8B-B14F-4D97-AF65-F5344CB8AC3E}">
        <p14:creationId xmlns:p14="http://schemas.microsoft.com/office/powerpoint/2010/main" val="3308099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Vector</a:t>
            </a:r>
            <a:r>
              <a:rPr lang="en-US" b="1" baseline="0" dirty="0" smtClean="0"/>
              <a:t> Control</a:t>
            </a:r>
          </a:p>
          <a:p>
            <a:r>
              <a:rPr lang="en-US" sz="1200" kern="1200" dirty="0" smtClean="0">
                <a:solidFill>
                  <a:schemeClr val="tx1"/>
                </a:solidFill>
                <a:effectLst/>
                <a:latin typeface="+mn-lt"/>
                <a:ea typeface="+mn-ea"/>
                <a:cs typeface="+mn-cs"/>
              </a:rPr>
              <a:t>Rodents, flies and other insects, wildlife species, and domestic animals can serve as disease vectors.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Keep poultry away from other </a:t>
            </a:r>
            <a:r>
              <a:rPr lang="en-US" sz="1200" b="1" u="sng" kern="1200" dirty="0" smtClean="0">
                <a:solidFill>
                  <a:schemeClr val="tx1"/>
                </a:solidFill>
                <a:effectLst/>
                <a:latin typeface="+mn-lt"/>
                <a:ea typeface="+mn-ea"/>
                <a:cs typeface="+mn-cs"/>
              </a:rPr>
              <a:t>domestic animals</a:t>
            </a:r>
            <a:r>
              <a:rPr lang="en-US" sz="1200" kern="1200" dirty="0" smtClean="0">
                <a:solidFill>
                  <a:schemeClr val="tx1"/>
                </a:solidFill>
                <a:effectLst/>
                <a:latin typeface="+mn-lt"/>
                <a:ea typeface="+mn-ea"/>
                <a:cs typeface="+mn-cs"/>
              </a:rPr>
              <a:t>, including livestock, pets or other poultry. (Fecal contamination from other animals can be a major source for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introduction to poultry).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Implement vector control processes, including </a:t>
            </a:r>
            <a:r>
              <a:rPr lang="en-US" sz="1200" b="1" u="sng" kern="1200" dirty="0" smtClean="0">
                <a:solidFill>
                  <a:schemeClr val="tx1"/>
                </a:solidFill>
                <a:effectLst/>
                <a:latin typeface="+mn-lt"/>
                <a:ea typeface="+mn-ea"/>
                <a:cs typeface="+mn-cs"/>
              </a:rPr>
              <a:t>fly, rodent, insect and wildlife control.</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Increased </a:t>
            </a:r>
            <a:r>
              <a:rPr lang="en-US" sz="1200" b="0" i="1" u="none" strike="noStrike" kern="1200" baseline="0" dirty="0" smtClean="0">
                <a:solidFill>
                  <a:schemeClr val="tx1"/>
                </a:solidFill>
                <a:latin typeface="+mn-lt"/>
                <a:ea typeface="+mn-ea"/>
                <a:cs typeface="+mn-cs"/>
              </a:rPr>
              <a:t>Campylobacter </a:t>
            </a:r>
            <a:r>
              <a:rPr lang="en-US" sz="1200" b="0" i="0" u="none" strike="noStrike" kern="1200" baseline="0" dirty="0" smtClean="0">
                <a:solidFill>
                  <a:schemeClr val="tx1"/>
                </a:solidFill>
                <a:latin typeface="+mn-lt"/>
                <a:ea typeface="+mn-ea"/>
                <a:cs typeface="+mn-cs"/>
              </a:rPr>
              <a:t>in the summer has been linked to increased populations of vectors.</a:t>
            </a:r>
          </a:p>
        </p:txBody>
      </p:sp>
      <p:sp>
        <p:nvSpPr>
          <p:cNvPr id="4" name="Slide Number Placeholder 3"/>
          <p:cNvSpPr>
            <a:spLocks noGrp="1"/>
          </p:cNvSpPr>
          <p:nvPr>
            <p:ph type="sldNum" sz="quarter" idx="10"/>
          </p:nvPr>
        </p:nvSpPr>
        <p:spPr/>
        <p:txBody>
          <a:bodyPr/>
          <a:lstStyle/>
          <a:p>
            <a:fld id="{EBE61BA2-BA99-438E-AAE0-BDD803946BD7}" type="slidenum">
              <a:rPr lang="en-US" smtClean="0"/>
              <a:t>24</a:t>
            </a:fld>
            <a:endParaRPr lang="en-US"/>
          </a:p>
        </p:txBody>
      </p:sp>
    </p:spTree>
    <p:extLst>
      <p:ext uri="{BB962C8B-B14F-4D97-AF65-F5344CB8AC3E}">
        <p14:creationId xmlns:p14="http://schemas.microsoft.com/office/powerpoint/2010/main" val="1284191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Feed Withdrawal</a:t>
            </a:r>
          </a:p>
          <a:p>
            <a:r>
              <a:rPr lang="en-US" sz="1200" kern="1200" dirty="0" smtClean="0">
                <a:solidFill>
                  <a:schemeClr val="tx1"/>
                </a:solidFill>
                <a:effectLst/>
                <a:latin typeface="+mn-lt"/>
                <a:ea typeface="+mn-ea"/>
                <a:cs typeface="+mn-cs"/>
              </a:rPr>
              <a:t>The goal of feed withdrawal is to supply the processing plant with birds that have an empty intestinal tract by the time they are on the evisceration shackles. This reduces the possibility of the intestine breaking during the evisceration process leading to fecal contamination of the poultry carcass. The timing of feed withdrawal is the critical part of this process; the goal is to have the bird’s intestine empty but also not to have it empty for too long. If the intestine is empty for too long, it will start digesting itself and become friable and easier to break, which will end up increasing the problem we were trying to avoid in the first place.</a:t>
            </a:r>
            <a:r>
              <a:rPr lang="en-US" sz="1200" b="1" u="sng" kern="1200" dirty="0" smtClean="0">
                <a:solidFill>
                  <a:schemeClr val="tx1"/>
                </a:solidFill>
                <a:effectLst/>
                <a:latin typeface="+mn-lt"/>
                <a:ea typeface="+mn-ea"/>
                <a:cs typeface="+mn-cs"/>
              </a:rPr>
              <a:t> The target is 10-12 hours</a:t>
            </a:r>
            <a:r>
              <a:rPr lang="en-US" sz="1200" kern="1200" dirty="0" smtClean="0">
                <a:solidFill>
                  <a:schemeClr val="tx1"/>
                </a:solidFill>
                <a:effectLst/>
                <a:latin typeface="+mn-lt"/>
                <a:ea typeface="+mn-ea"/>
                <a:cs typeface="+mn-cs"/>
              </a:rPr>
              <a:t> from the time of feed withdrawal until the birds hang on the evisceration shackles. Catching, loading, transportation and holding time in the processing plant shed should be accounted for when planning the withdrawal timing. This can be a challenge. </a:t>
            </a:r>
          </a:p>
          <a:p>
            <a:r>
              <a:rPr lang="en-US" sz="1200" kern="1200" dirty="0" smtClean="0">
                <a:solidFill>
                  <a:schemeClr val="tx1"/>
                </a:solidFill>
                <a:effectLst/>
                <a:latin typeface="+mn-lt"/>
                <a:ea typeface="+mn-ea"/>
                <a:cs typeface="+mn-cs"/>
              </a:rPr>
              <a:t>Feed withdrawal coupled with water acidification and proper chlorination can be a powerful tool to reduce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load in the intestine, particularly in the crop.</a:t>
            </a:r>
            <a:r>
              <a:rPr lang="en-US" sz="1200" kern="1200" baseline="300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EBE61BA2-BA99-438E-AAE0-BDD803946BD7}" type="slidenum">
              <a:rPr lang="en-US" smtClean="0"/>
              <a:t>25</a:t>
            </a:fld>
            <a:endParaRPr lang="en-US"/>
          </a:p>
        </p:txBody>
      </p:sp>
    </p:spTree>
    <p:extLst>
      <p:ext uri="{BB962C8B-B14F-4D97-AF65-F5344CB8AC3E}">
        <p14:creationId xmlns:p14="http://schemas.microsoft.com/office/powerpoint/2010/main" val="4270030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processing plant is an extremely important place for carcass contamination reduction. In processing plants, poultry pass through multiple steps, each representing an opportunity to increase or decrease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prevalence and concentration. All plants should evaluate their own processing protocols to evaluate the effect of each step of processing to reduce contamination levels (both prevalence and concentration)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Photos:</a:t>
            </a:r>
            <a:r>
              <a:rPr lang="en-US" baseline="0" dirty="0" smtClean="0"/>
              <a:t> Chicken processing. By Alice Welch/USDA.</a:t>
            </a:r>
            <a:endParaRPr lang="en-US" dirty="0" smtClean="0"/>
          </a:p>
        </p:txBody>
      </p:sp>
      <p:sp>
        <p:nvSpPr>
          <p:cNvPr id="4" name="Slide Number Placeholder 3"/>
          <p:cNvSpPr>
            <a:spLocks noGrp="1"/>
          </p:cNvSpPr>
          <p:nvPr>
            <p:ph type="sldNum" sz="quarter" idx="10"/>
          </p:nvPr>
        </p:nvSpPr>
        <p:spPr/>
        <p:txBody>
          <a:bodyPr/>
          <a:lstStyle/>
          <a:p>
            <a:fld id="{EBE61BA2-BA99-438E-AAE0-BDD803946BD7}" type="slidenum">
              <a:rPr lang="en-US" smtClean="0"/>
              <a:t>26</a:t>
            </a:fld>
            <a:endParaRPr lang="en-US"/>
          </a:p>
        </p:txBody>
      </p:sp>
    </p:spTree>
    <p:extLst>
      <p:ext uri="{BB962C8B-B14F-4D97-AF65-F5344CB8AC3E}">
        <p14:creationId xmlns:p14="http://schemas.microsoft.com/office/powerpoint/2010/main" val="164140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following diagram, adapted from Guerin et al, shows the change in prevalence (or corresponding increase or decrease in contaminated birds) at various stages of the processing line. The bars on the left hand side in green, indicate processes (or interventions) with higher potential to lower the level of contamination, the bars on the right hand side, in red, indicate processes that have higher potential to increase the level of contamination. In general, the </a:t>
            </a:r>
            <a:r>
              <a:rPr lang="en-US" sz="1200" b="1" u="sng" kern="1200" dirty="0" smtClean="0">
                <a:solidFill>
                  <a:schemeClr val="tx1"/>
                </a:solidFill>
                <a:effectLst/>
                <a:latin typeface="+mn-lt"/>
                <a:ea typeface="+mn-ea"/>
                <a:cs typeface="+mn-cs"/>
              </a:rPr>
              <a:t>scalding, washing and chilling</a:t>
            </a:r>
            <a:r>
              <a:rPr lang="en-US" sz="1200" kern="1200" dirty="0" smtClean="0">
                <a:solidFill>
                  <a:schemeClr val="tx1"/>
                </a:solidFill>
                <a:effectLst/>
                <a:latin typeface="+mn-lt"/>
                <a:ea typeface="+mn-ea"/>
                <a:cs typeface="+mn-cs"/>
              </a:rPr>
              <a:t> steps represent opportunities to control and </a:t>
            </a:r>
            <a:r>
              <a:rPr lang="en-US" sz="1200" b="1" u="sng" kern="1200" dirty="0" smtClean="0">
                <a:solidFill>
                  <a:schemeClr val="tx1"/>
                </a:solidFill>
                <a:effectLst/>
                <a:latin typeface="+mn-lt"/>
                <a:ea typeface="+mn-ea"/>
                <a:cs typeface="+mn-cs"/>
              </a:rPr>
              <a:t>reduce</a:t>
            </a:r>
            <a:r>
              <a:rPr lang="en-US" sz="1200" kern="1200" dirty="0" smtClean="0">
                <a:solidFill>
                  <a:schemeClr val="tx1"/>
                </a:solidFill>
                <a:effectLst/>
                <a:latin typeface="+mn-lt"/>
                <a:ea typeface="+mn-ea"/>
                <a:cs typeface="+mn-cs"/>
              </a:rPr>
              <a:t> the prevalence and concentration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on poultry carcasses. On the other hand, the </a:t>
            </a:r>
            <a:r>
              <a:rPr lang="en-US" sz="1200" b="1" u="sng" kern="1200" dirty="0" err="1" smtClean="0">
                <a:solidFill>
                  <a:schemeClr val="tx1"/>
                </a:solidFill>
                <a:effectLst/>
                <a:latin typeface="+mn-lt"/>
                <a:ea typeface="+mn-ea"/>
                <a:cs typeface="+mn-cs"/>
              </a:rPr>
              <a:t>defeathering</a:t>
            </a:r>
            <a:r>
              <a:rPr lang="en-US" sz="1200" b="1" u="sng" kern="1200" dirty="0" smtClean="0">
                <a:solidFill>
                  <a:schemeClr val="tx1"/>
                </a:solidFill>
                <a:effectLst/>
                <a:latin typeface="+mn-lt"/>
                <a:ea typeface="+mn-ea"/>
                <a:cs typeface="+mn-cs"/>
              </a:rPr>
              <a:t> and evisceration</a:t>
            </a:r>
            <a:r>
              <a:rPr lang="en-US" sz="1200" kern="1200" dirty="0" smtClean="0">
                <a:solidFill>
                  <a:schemeClr val="tx1"/>
                </a:solidFill>
                <a:effectLst/>
                <a:latin typeface="+mn-lt"/>
                <a:ea typeface="+mn-ea"/>
                <a:cs typeface="+mn-cs"/>
              </a:rPr>
              <a:t> steps represent areas of risk of </a:t>
            </a:r>
            <a:r>
              <a:rPr lang="en-US" sz="1200" b="1" u="sng" kern="1200" dirty="0" smtClean="0">
                <a:solidFill>
                  <a:schemeClr val="tx1"/>
                </a:solidFill>
                <a:effectLst/>
                <a:latin typeface="+mn-lt"/>
                <a:ea typeface="+mn-ea"/>
                <a:cs typeface="+mn-cs"/>
              </a:rPr>
              <a:t>increased</a:t>
            </a:r>
            <a:r>
              <a:rPr lang="en-US" sz="1200" kern="1200" dirty="0" smtClean="0">
                <a:solidFill>
                  <a:schemeClr val="tx1"/>
                </a:solidFill>
                <a:effectLst/>
                <a:latin typeface="+mn-lt"/>
                <a:ea typeface="+mn-ea"/>
                <a:cs typeface="+mn-cs"/>
              </a:rPr>
              <a:t> contamination, both in percent positive carcasses and concentration per unit. However, each processing plant is different, and understanding the unique risks and opportunities in each plant is essential for customizing a strategic and targeted intervention plan. </a:t>
            </a:r>
          </a:p>
          <a:p>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28</a:t>
            </a:fld>
            <a:endParaRPr lang="en-US"/>
          </a:p>
        </p:txBody>
      </p:sp>
    </p:spTree>
    <p:extLst>
      <p:ext uri="{BB962C8B-B14F-4D97-AF65-F5344CB8AC3E}">
        <p14:creationId xmlns:p14="http://schemas.microsoft.com/office/powerpoint/2010/main" val="3400428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processing plant is an extremely important place for carcass contamination reduction. Two different measurements can be taken to evaluate the </a:t>
            </a:r>
            <a:r>
              <a:rPr lang="en-US" sz="1200" b="1" u="sng" kern="1200" dirty="0" smtClean="0">
                <a:solidFill>
                  <a:schemeClr val="tx1"/>
                </a:solidFill>
                <a:effectLst/>
                <a:latin typeface="+mn-lt"/>
                <a:ea typeface="+mn-ea"/>
                <a:cs typeface="+mn-cs"/>
              </a:rPr>
              <a:t>level of carcass contamination</a:t>
            </a:r>
            <a:r>
              <a:rPr lang="en-US" sz="1200" kern="1200" dirty="0" smtClean="0">
                <a:solidFill>
                  <a:schemeClr val="tx1"/>
                </a:solidFill>
                <a:effectLst/>
                <a:latin typeface="+mn-lt"/>
                <a:ea typeface="+mn-ea"/>
                <a:cs typeface="+mn-cs"/>
              </a:rPr>
              <a:t> by </a:t>
            </a:r>
            <a:r>
              <a:rPr lang="en-US" sz="1200" i="1" kern="1200" dirty="0" smtClean="0">
                <a:solidFill>
                  <a:schemeClr val="tx1"/>
                </a:solidFill>
                <a:effectLst/>
                <a:latin typeface="+mn-lt"/>
                <a:ea typeface="+mn-ea"/>
                <a:cs typeface="+mn-cs"/>
              </a:rPr>
              <a:t>Campylobacter: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u="sng" kern="1200" dirty="0" smtClean="0">
                <a:solidFill>
                  <a:schemeClr val="tx1"/>
                </a:solidFill>
                <a:effectLst/>
                <a:latin typeface="+mn-lt"/>
                <a:ea typeface="+mn-ea"/>
                <a:cs typeface="+mn-cs"/>
              </a:rPr>
              <a:t>Percent of positive carcasses</a:t>
            </a:r>
            <a:r>
              <a:rPr lang="en-US" sz="1200" kern="1200" dirty="0" smtClean="0">
                <a:solidFill>
                  <a:schemeClr val="tx1"/>
                </a:solidFill>
                <a:effectLst/>
                <a:latin typeface="+mn-lt"/>
                <a:ea typeface="+mn-ea"/>
                <a:cs typeface="+mn-cs"/>
              </a:rPr>
              <a:t>, which means out of 100 processed carcasses how many  are positive for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This is also known as prevalence. </a:t>
            </a:r>
          </a:p>
          <a:p>
            <a:pPr marL="171450" indent="-171450">
              <a:buFont typeface="Arial" panose="020B0604020202020204" pitchFamily="34" charset="0"/>
              <a:buChar char="•"/>
            </a:pPr>
            <a:r>
              <a:rPr lang="en-US" sz="1200" b="1" i="1" u="sng" kern="1200" dirty="0" smtClean="0">
                <a:solidFill>
                  <a:schemeClr val="tx1"/>
                </a:solidFill>
                <a:effectLst/>
                <a:latin typeface="+mn-lt"/>
                <a:ea typeface="+mn-ea"/>
                <a:cs typeface="+mn-cs"/>
              </a:rPr>
              <a:t>Campylobacter</a:t>
            </a:r>
            <a:r>
              <a:rPr lang="en-US" sz="1200" b="1" u="sng" kern="1200" dirty="0" smtClean="0">
                <a:solidFill>
                  <a:schemeClr val="tx1"/>
                </a:solidFill>
                <a:effectLst/>
                <a:latin typeface="+mn-lt"/>
                <a:ea typeface="+mn-ea"/>
                <a:cs typeface="+mn-cs"/>
              </a:rPr>
              <a:t> concentration</a:t>
            </a:r>
            <a:r>
              <a:rPr lang="en-US" sz="1200" kern="1200" dirty="0" smtClean="0">
                <a:solidFill>
                  <a:schemeClr val="tx1"/>
                </a:solidFill>
                <a:effectLst/>
                <a:latin typeface="+mn-lt"/>
                <a:ea typeface="+mn-ea"/>
                <a:cs typeface="+mn-cs"/>
              </a:rPr>
              <a:t>, which means how much bacteria is there on those positive carcasses, is it 100 or is it 100 million.</a:t>
            </a:r>
          </a:p>
          <a:p>
            <a:r>
              <a:rPr lang="en-US" sz="1200" kern="1200" dirty="0" smtClean="0">
                <a:solidFill>
                  <a:schemeClr val="tx1"/>
                </a:solidFill>
                <a:effectLst/>
                <a:latin typeface="+mn-lt"/>
                <a:ea typeface="+mn-ea"/>
                <a:cs typeface="+mn-cs"/>
              </a:rPr>
              <a:t>In processing plants, poultry pass through multiple steps, each representing an opportunity to increase or decrease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prevalence and concentration.  All plants should evaluate their own processing protocols to evaluate the effect of each step of processing to reduce contamination levels (both prevalence and concentration)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This will allow for the identification of critical control points and facilitate targeted and customized intervention plan to be developed for each plant. </a:t>
            </a:r>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30</a:t>
            </a:fld>
            <a:endParaRPr lang="en-US"/>
          </a:p>
        </p:txBody>
      </p:sp>
    </p:spTree>
    <p:extLst>
      <p:ext uri="{BB962C8B-B14F-4D97-AF65-F5344CB8AC3E}">
        <p14:creationId xmlns:p14="http://schemas.microsoft.com/office/powerpoint/2010/main" val="833939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Scalding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most cases, scalding is an opportunity to reduce prevalence and concentration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Triple</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tank counter-current </a:t>
            </a:r>
            <a:r>
              <a:rPr lang="en-US" sz="1200" b="1" u="sng" kern="1200" dirty="0" err="1" smtClean="0">
                <a:solidFill>
                  <a:schemeClr val="tx1"/>
                </a:solidFill>
                <a:effectLst/>
                <a:latin typeface="+mn-lt"/>
                <a:ea typeface="+mn-ea"/>
                <a:cs typeface="+mn-cs"/>
              </a:rPr>
              <a:t>scalders</a:t>
            </a:r>
            <a:r>
              <a:rPr lang="en-US" sz="1200" kern="1200" dirty="0" smtClean="0">
                <a:solidFill>
                  <a:schemeClr val="tx1"/>
                </a:solidFill>
                <a:effectLst/>
                <a:latin typeface="+mn-lt"/>
                <a:ea typeface="+mn-ea"/>
                <a:cs typeface="+mn-cs"/>
              </a:rPr>
              <a:t> with temperature </a:t>
            </a:r>
            <a:r>
              <a:rPr lang="en-US" sz="1200" b="1" u="sng" kern="1200" dirty="0" smtClean="0">
                <a:solidFill>
                  <a:schemeClr val="tx1"/>
                </a:solidFill>
                <a:effectLst/>
                <a:latin typeface="+mn-lt"/>
                <a:ea typeface="+mn-ea"/>
                <a:cs typeface="+mn-cs"/>
              </a:rPr>
              <a:t>above 130</a:t>
            </a:r>
            <a:r>
              <a:rPr lang="en-US" sz="1200" b="1" u="sng" kern="1200" baseline="30000" dirty="0" smtClean="0">
                <a:solidFill>
                  <a:schemeClr val="tx1"/>
                </a:solidFill>
                <a:effectLst/>
                <a:latin typeface="+mn-lt"/>
                <a:ea typeface="+mn-ea"/>
                <a:cs typeface="+mn-cs"/>
              </a:rPr>
              <a:t>o</a:t>
            </a:r>
            <a:r>
              <a:rPr lang="en-US" sz="1200" b="1" u="sng" kern="1200" dirty="0" smtClean="0">
                <a:solidFill>
                  <a:schemeClr val="tx1"/>
                </a:solidFill>
                <a:effectLst/>
                <a:latin typeface="+mn-lt"/>
                <a:ea typeface="+mn-ea"/>
                <a:cs typeface="+mn-cs"/>
              </a:rPr>
              <a:t>F (55</a:t>
            </a:r>
            <a:r>
              <a:rPr lang="en-US" sz="1200" b="1" u="sng" kern="1200" baseline="30000" dirty="0" smtClean="0">
                <a:solidFill>
                  <a:schemeClr val="tx1"/>
                </a:solidFill>
                <a:effectLst/>
                <a:latin typeface="+mn-lt"/>
                <a:ea typeface="+mn-ea"/>
                <a:cs typeface="+mn-cs"/>
              </a:rPr>
              <a:t>o</a:t>
            </a:r>
            <a:r>
              <a:rPr lang="en-US" sz="1200" b="1" u="sng"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seem to produce the most reduction in prevalence and concentration (up to 40% reduction in prevalence). </a:t>
            </a:r>
          </a:p>
          <a:p>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31</a:t>
            </a:fld>
            <a:endParaRPr lang="en-US"/>
          </a:p>
        </p:txBody>
      </p:sp>
    </p:spTree>
    <p:extLst>
      <p:ext uri="{BB962C8B-B14F-4D97-AF65-F5344CB8AC3E}">
        <p14:creationId xmlns:p14="http://schemas.microsoft.com/office/powerpoint/2010/main" val="3736344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Defeathering</a:t>
            </a:r>
            <a:endParaRPr lang="en-US" b="1" dirty="0" smtClean="0"/>
          </a:p>
          <a:p>
            <a:r>
              <a:rPr lang="en-US" sz="1200" kern="1200" dirty="0" smtClean="0">
                <a:solidFill>
                  <a:schemeClr val="tx1"/>
                </a:solidFill>
                <a:effectLst/>
                <a:latin typeface="+mn-lt"/>
                <a:ea typeface="+mn-ea"/>
                <a:cs typeface="+mn-cs"/>
              </a:rPr>
              <a:t>Most studies that sampled carcasses before and after the </a:t>
            </a:r>
            <a:r>
              <a:rPr lang="en-US" sz="1200" kern="1200" dirty="0" err="1" smtClean="0">
                <a:solidFill>
                  <a:schemeClr val="tx1"/>
                </a:solidFill>
                <a:effectLst/>
                <a:latin typeface="+mn-lt"/>
                <a:ea typeface="+mn-ea"/>
                <a:cs typeface="+mn-cs"/>
              </a:rPr>
              <a:t>defeathering</a:t>
            </a:r>
            <a:r>
              <a:rPr lang="en-US" sz="1200" kern="1200" dirty="0" smtClean="0">
                <a:solidFill>
                  <a:schemeClr val="tx1"/>
                </a:solidFill>
                <a:effectLst/>
                <a:latin typeface="+mn-lt"/>
                <a:ea typeface="+mn-ea"/>
                <a:cs typeface="+mn-cs"/>
              </a:rPr>
              <a:t> process have shown an increase in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prevalence and concentration during this step. It is generally agreed upon that the process of </a:t>
            </a:r>
            <a:r>
              <a:rPr lang="en-US" sz="1200" kern="1200" dirty="0" err="1" smtClean="0">
                <a:solidFill>
                  <a:schemeClr val="tx1"/>
                </a:solidFill>
                <a:effectLst/>
                <a:latin typeface="+mn-lt"/>
                <a:ea typeface="+mn-ea"/>
                <a:cs typeface="+mn-cs"/>
              </a:rPr>
              <a:t>defeathering</a:t>
            </a:r>
            <a:r>
              <a:rPr lang="en-US" sz="1200" kern="1200" dirty="0" smtClean="0">
                <a:solidFill>
                  <a:schemeClr val="tx1"/>
                </a:solidFill>
                <a:effectLst/>
                <a:latin typeface="+mn-lt"/>
                <a:ea typeface="+mn-ea"/>
                <a:cs typeface="+mn-cs"/>
              </a:rPr>
              <a:t> represents a </a:t>
            </a:r>
            <a:r>
              <a:rPr lang="en-US" sz="1200" b="1" u="sng" kern="1200" dirty="0" smtClean="0">
                <a:solidFill>
                  <a:schemeClr val="tx1"/>
                </a:solidFill>
                <a:effectLst/>
                <a:latin typeface="+mn-lt"/>
                <a:ea typeface="+mn-ea"/>
                <a:cs typeface="+mn-cs"/>
              </a:rPr>
              <a:t>high risk of contamination</a:t>
            </a:r>
            <a:r>
              <a:rPr lang="en-US" sz="1200" kern="1200" dirty="0" smtClean="0">
                <a:solidFill>
                  <a:schemeClr val="tx1"/>
                </a:solidFill>
                <a:effectLst/>
                <a:latin typeface="+mn-lt"/>
                <a:ea typeface="+mn-ea"/>
                <a:cs typeface="+mn-cs"/>
              </a:rPr>
              <a:t> due to fecal material coming out of cloaca due to pressure from the picker fingers on the abdomen. Other than properly adjusting the picker fingers, there is limited opportunities for intervention in the </a:t>
            </a:r>
            <a:r>
              <a:rPr lang="en-US" sz="1200" kern="1200" dirty="0" err="1" smtClean="0">
                <a:solidFill>
                  <a:schemeClr val="tx1"/>
                </a:solidFill>
                <a:effectLst/>
                <a:latin typeface="+mn-lt"/>
                <a:ea typeface="+mn-ea"/>
                <a:cs typeface="+mn-cs"/>
              </a:rPr>
              <a:t>defeathering</a:t>
            </a:r>
            <a:r>
              <a:rPr lang="en-US" sz="1200" kern="1200" dirty="0" smtClean="0">
                <a:solidFill>
                  <a:schemeClr val="tx1"/>
                </a:solidFill>
                <a:effectLst/>
                <a:latin typeface="+mn-lt"/>
                <a:ea typeface="+mn-ea"/>
                <a:cs typeface="+mn-cs"/>
              </a:rPr>
              <a:t> step. Ensuring the proper maintenance of feather picking equipment and proper sanitization of equipment can help.</a:t>
            </a:r>
            <a:endParaRPr lang="en-US" b="1" dirty="0"/>
          </a:p>
        </p:txBody>
      </p:sp>
      <p:sp>
        <p:nvSpPr>
          <p:cNvPr id="4" name="Slide Number Placeholder 3"/>
          <p:cNvSpPr>
            <a:spLocks noGrp="1"/>
          </p:cNvSpPr>
          <p:nvPr>
            <p:ph type="sldNum" sz="quarter" idx="10"/>
          </p:nvPr>
        </p:nvSpPr>
        <p:spPr/>
        <p:txBody>
          <a:bodyPr/>
          <a:lstStyle/>
          <a:p>
            <a:fld id="{EBE61BA2-BA99-438E-AAE0-BDD803946BD7}" type="slidenum">
              <a:rPr lang="en-US" smtClean="0"/>
              <a:t>32</a:t>
            </a:fld>
            <a:endParaRPr lang="en-US"/>
          </a:p>
        </p:txBody>
      </p:sp>
    </p:spTree>
    <p:extLst>
      <p:ext uri="{BB962C8B-B14F-4D97-AF65-F5344CB8AC3E}">
        <p14:creationId xmlns:p14="http://schemas.microsoft.com/office/powerpoint/2010/main" val="3221914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Evisceration</a:t>
            </a:r>
            <a:r>
              <a:rPr lang="en-US" sz="1200" b="1" kern="1200" baseline="0" dirty="0" smtClean="0">
                <a:solidFill>
                  <a:schemeClr val="tx1"/>
                </a:solidFill>
                <a:effectLst/>
                <a:latin typeface="+mn-lt"/>
                <a:ea typeface="+mn-ea"/>
                <a:cs typeface="+mn-cs"/>
              </a:rPr>
              <a:t> and Washing Station</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Evisceration (removal of internal organs) is another risk step, where there is an </a:t>
            </a:r>
            <a:r>
              <a:rPr lang="en-US" sz="1200" b="1" u="sng" kern="1200" dirty="0" smtClean="0">
                <a:solidFill>
                  <a:schemeClr val="tx1"/>
                </a:solidFill>
                <a:effectLst/>
                <a:latin typeface="+mn-lt"/>
                <a:ea typeface="+mn-ea"/>
                <a:cs typeface="+mn-cs"/>
              </a:rPr>
              <a:t>increased chance for fecal contamination</a:t>
            </a:r>
            <a:r>
              <a:rPr lang="en-US" sz="1200" kern="1200" dirty="0" smtClean="0">
                <a:solidFill>
                  <a:schemeClr val="tx1"/>
                </a:solidFill>
                <a:effectLst/>
                <a:latin typeface="+mn-lt"/>
                <a:ea typeface="+mn-ea"/>
                <a:cs typeface="+mn-cs"/>
              </a:rPr>
              <a:t> due to breaking of intestine and the release of intestinal content. Cropping (removal of the crop) is another step of potential carcass contamination. Properly timed feed withdrawal coupled with properly adjusted machines and water acidification could reduce the risk of contamination on the evisceration line. An additional intervention on the evisceration line is the inside out washing stations. Multiple washing stations are strategically placed on the evisceration line, including a final wash immediately before going to the chillers, to remove any fecal contamination. Research data shows mixed results from washing stations; some studies show an increase in prevalence, others show a decrease. But, in general, it can be a powerful intervention step to reduce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prevalence and concentration on the evisceration line.</a:t>
            </a:r>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33</a:t>
            </a:fld>
            <a:endParaRPr lang="en-US"/>
          </a:p>
        </p:txBody>
      </p:sp>
    </p:spTree>
    <p:extLst>
      <p:ext uri="{BB962C8B-B14F-4D97-AF65-F5344CB8AC3E}">
        <p14:creationId xmlns:p14="http://schemas.microsoft.com/office/powerpoint/2010/main" val="2792654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Chillers and Post-Chill Processes</a:t>
            </a:r>
          </a:p>
          <a:p>
            <a:r>
              <a:rPr lang="en-US" sz="1200" kern="1200" dirty="0" smtClean="0">
                <a:solidFill>
                  <a:schemeClr val="tx1"/>
                </a:solidFill>
                <a:effectLst/>
                <a:latin typeface="+mn-lt"/>
                <a:ea typeface="+mn-ea"/>
                <a:cs typeface="+mn-cs"/>
              </a:rPr>
              <a:t>Chillers are the last opportunity for interventions before deboning. Some studies show decrease and others show increase in prevalence in water immersion chillers. However, the general trend is decreased prevalence post chillers. Most studies, on the other hand, show a decrease in concentration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post chillers. Similar to scalding, </a:t>
            </a:r>
            <a:r>
              <a:rPr lang="en-US" sz="1200" b="1" u="sng" kern="1200" dirty="0" smtClean="0">
                <a:solidFill>
                  <a:schemeClr val="tx1"/>
                </a:solidFill>
                <a:effectLst/>
                <a:latin typeface="+mn-lt"/>
                <a:ea typeface="+mn-ea"/>
                <a:cs typeface="+mn-cs"/>
              </a:rPr>
              <a:t>counter-current and multi-tank chillers</a:t>
            </a:r>
            <a:r>
              <a:rPr lang="en-US" sz="1200" kern="1200" dirty="0" smtClean="0">
                <a:solidFill>
                  <a:schemeClr val="tx1"/>
                </a:solidFill>
                <a:effectLst/>
                <a:latin typeface="+mn-lt"/>
                <a:ea typeface="+mn-ea"/>
                <a:cs typeface="+mn-cs"/>
              </a:rPr>
              <a:t> are more effective in reducing the prevalence and concentration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While cross contamination is a risk with water immersion chillers, the data indicates this method can be more effective than air chillers in reducing the concentration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Post-chill antimicrobial rinses with potable water and dips in antimicrobial solutions can be used to further reduce the level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contamination in poultry meat.</a:t>
            </a:r>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34</a:t>
            </a:fld>
            <a:endParaRPr lang="en-US"/>
          </a:p>
        </p:txBody>
      </p:sp>
    </p:spTree>
    <p:extLst>
      <p:ext uri="{BB962C8B-B14F-4D97-AF65-F5344CB8AC3E}">
        <p14:creationId xmlns:p14="http://schemas.microsoft.com/office/powerpoint/2010/main" val="160675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Sanitization and Proper pH</a:t>
            </a:r>
            <a:endParaRPr lang="en-US" b="0" dirty="0" smtClean="0"/>
          </a:p>
          <a:p>
            <a:r>
              <a:rPr lang="en-US" sz="1200" kern="1200" dirty="0" smtClean="0">
                <a:solidFill>
                  <a:schemeClr val="tx1"/>
                </a:solidFill>
                <a:effectLst/>
                <a:latin typeface="+mn-lt"/>
                <a:ea typeface="+mn-ea"/>
                <a:cs typeface="+mn-cs"/>
              </a:rPr>
              <a:t>Water in the processing plant is essential in reducing contamination. </a:t>
            </a:r>
            <a:r>
              <a:rPr lang="en-US" sz="1200" b="1" u="sng" kern="1200" dirty="0" smtClean="0">
                <a:solidFill>
                  <a:schemeClr val="tx1"/>
                </a:solidFill>
                <a:effectLst/>
                <a:latin typeface="+mn-lt"/>
                <a:ea typeface="+mn-ea"/>
                <a:cs typeface="+mn-cs"/>
              </a:rPr>
              <a:t>Scalding water, washing water or chilling water</a:t>
            </a:r>
            <a:r>
              <a:rPr lang="en-US" sz="1200" kern="1200" dirty="0" smtClean="0">
                <a:solidFill>
                  <a:schemeClr val="tx1"/>
                </a:solidFill>
                <a:effectLst/>
                <a:latin typeface="+mn-lt"/>
                <a:ea typeface="+mn-ea"/>
                <a:cs typeface="+mn-cs"/>
              </a:rPr>
              <a:t> should all be sanitized. Monitoring disinfectant concentration and pH in each step is necessary to maintain potency of used product.</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following are FDA approved chemicals that can be used for water sanitation and carcass decontamination: acidified sodium chloride (ASC), calcium hypochlorite, </a:t>
            </a:r>
            <a:r>
              <a:rPr lang="en-US" sz="1200" kern="1200" dirty="0" err="1" smtClean="0">
                <a:solidFill>
                  <a:schemeClr val="tx1"/>
                </a:solidFill>
                <a:effectLst/>
                <a:latin typeface="+mn-lt"/>
                <a:ea typeface="+mn-ea"/>
                <a:cs typeface="+mn-cs"/>
              </a:rPr>
              <a:t>cetylpyridinium</a:t>
            </a:r>
            <a:r>
              <a:rPr lang="en-US" sz="1200" kern="1200" dirty="0" smtClean="0">
                <a:solidFill>
                  <a:schemeClr val="tx1"/>
                </a:solidFill>
                <a:effectLst/>
                <a:latin typeface="+mn-lt"/>
                <a:ea typeface="+mn-ea"/>
                <a:cs typeface="+mn-cs"/>
              </a:rPr>
              <a:t> chloride (CPC), chlorine gas, chlorine dioxide, 1,3-dibromo-5,5-dimethylhydantion (DBDMH), a solution of citric and hydrochloric acids, a blend of citric, phosphoric, and hydrochloric acids, ozone,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sodium hypochlorite, </a:t>
            </a:r>
            <a:r>
              <a:rPr lang="en-US" sz="1200" kern="1200" dirty="0" err="1" smtClean="0">
                <a:solidFill>
                  <a:schemeClr val="tx1"/>
                </a:solidFill>
                <a:effectLst/>
                <a:latin typeface="+mn-lt"/>
                <a:ea typeface="+mn-ea"/>
                <a:cs typeface="+mn-cs"/>
              </a:rPr>
              <a:t>peracetic</a:t>
            </a:r>
            <a:r>
              <a:rPr lang="en-US" sz="1200" kern="1200" dirty="0" smtClean="0">
                <a:solidFill>
                  <a:schemeClr val="tx1"/>
                </a:solidFill>
                <a:effectLst/>
                <a:latin typeface="+mn-lt"/>
                <a:ea typeface="+mn-ea"/>
                <a:cs typeface="+mn-cs"/>
              </a:rPr>
              <a:t> acid (PAA), or</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trisodium</a:t>
            </a:r>
            <a:r>
              <a:rPr lang="en-US" sz="1200" kern="1200" dirty="0" smtClean="0">
                <a:solidFill>
                  <a:schemeClr val="tx1"/>
                </a:solidFill>
                <a:effectLst/>
                <a:latin typeface="+mn-lt"/>
                <a:ea typeface="+mn-ea"/>
                <a:cs typeface="+mn-cs"/>
              </a:rPr>
              <a:t> phosphate (TSP).</a:t>
            </a:r>
            <a:endParaRPr lang="en-US" sz="18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EBE61BA2-BA99-438E-AAE0-BDD803946BD7}" type="slidenum">
              <a:rPr lang="en-US" smtClean="0"/>
              <a:t>35</a:t>
            </a:fld>
            <a:endParaRPr lang="en-US"/>
          </a:p>
        </p:txBody>
      </p:sp>
    </p:spTree>
    <p:extLst>
      <p:ext uri="{BB962C8B-B14F-4D97-AF65-F5344CB8AC3E}">
        <p14:creationId xmlns:p14="http://schemas.microsoft.com/office/powerpoint/2010/main" val="1389213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sz="1200" b="0" dirty="0" smtClean="0">
                <a:latin typeface="+mn-lt"/>
              </a:rPr>
              <a:t>…</a:t>
            </a:r>
            <a:r>
              <a:rPr lang="en-US" sz="1200" b="0" dirty="0" smtClean="0">
                <a:latin typeface="+mn-lt"/>
                <a:ea typeface="Verdana" panose="020B0604030504040204" pitchFamily="34" charset="0"/>
                <a:cs typeface="Verdana" panose="020B0604030504040204" pitchFamily="34" charset="0"/>
              </a:rPr>
              <a:t>but the bacteria in their intestines are shed in the feces and </a:t>
            </a:r>
            <a:r>
              <a:rPr lang="en-US" sz="1200" b="0" dirty="0" smtClean="0">
                <a:solidFill>
                  <a:srgbClr val="960008"/>
                </a:solidFill>
                <a:latin typeface="+mn-lt"/>
                <a:ea typeface="Verdana" panose="020B0604030504040204" pitchFamily="34" charset="0"/>
                <a:cs typeface="Verdana" panose="020B0604030504040204" pitchFamily="34" charset="0"/>
              </a:rPr>
              <a:t>spread rapidly to other birds, the environment, equipment, vehicles, clothing,</a:t>
            </a:r>
            <a:r>
              <a:rPr lang="en-US" sz="1200" b="0" baseline="0" dirty="0" smtClean="0">
                <a:solidFill>
                  <a:srgbClr val="960008"/>
                </a:solidFill>
                <a:latin typeface="+mn-lt"/>
                <a:ea typeface="Verdana" panose="020B0604030504040204" pitchFamily="34" charset="0"/>
                <a:cs typeface="Verdana" panose="020B0604030504040204" pitchFamily="34" charset="0"/>
              </a:rPr>
              <a:t> and </a:t>
            </a:r>
            <a:r>
              <a:rPr lang="en-US" sz="1200" b="0" i="1" baseline="0" dirty="0" smtClean="0">
                <a:solidFill>
                  <a:srgbClr val="960008"/>
                </a:solidFill>
                <a:latin typeface="+mn-lt"/>
                <a:ea typeface="Verdana" panose="020B0604030504040204" pitchFamily="34" charset="0"/>
                <a:cs typeface="Verdana" panose="020B0604030504040204" pitchFamily="34" charset="0"/>
              </a:rPr>
              <a:t>Campylobacter</a:t>
            </a:r>
            <a:r>
              <a:rPr lang="en-US" sz="1200" b="0" baseline="0" dirty="0" smtClean="0">
                <a:solidFill>
                  <a:srgbClr val="960008"/>
                </a:solidFill>
                <a:latin typeface="+mn-lt"/>
                <a:ea typeface="Verdana" panose="020B0604030504040204" pitchFamily="34" charset="0"/>
                <a:cs typeface="Verdana" panose="020B0604030504040204" pitchFamily="34" charset="0"/>
              </a:rPr>
              <a:t> can also contaminate poultry carcasses during processing.</a:t>
            </a:r>
          </a:p>
          <a:p>
            <a:pPr>
              <a:spcAft>
                <a:spcPts val="1800"/>
              </a:spcAft>
            </a:pPr>
            <a:endParaRPr lang="en-US" sz="1200" b="0" dirty="0" smtClean="0">
              <a:solidFill>
                <a:srgbClr val="960008"/>
              </a:solidFill>
              <a:latin typeface="+mn-lt"/>
              <a:ea typeface="Verdana" panose="020B0604030504040204" pitchFamily="34" charset="0"/>
              <a:cs typeface="Verdana" panose="020B0604030504040204" pitchFamily="34" charset="0"/>
            </a:endParaRPr>
          </a:p>
          <a:p>
            <a:pPr>
              <a:spcAft>
                <a:spcPts val="1800"/>
              </a:spcAft>
            </a:pPr>
            <a:endParaRPr lang="en-US" sz="1200" b="0" dirty="0" smtClean="0">
              <a:solidFill>
                <a:srgbClr val="960008"/>
              </a:solidFill>
              <a:latin typeface="+mn-lt"/>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4</a:t>
            </a:fld>
            <a:endParaRPr lang="en-US"/>
          </a:p>
        </p:txBody>
      </p:sp>
    </p:spTree>
    <p:extLst>
      <p:ext uri="{BB962C8B-B14F-4D97-AF65-F5344CB8AC3E}">
        <p14:creationId xmlns:p14="http://schemas.microsoft.com/office/powerpoint/2010/main" val="427811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If </a:t>
            </a:r>
            <a:r>
              <a:rPr lang="en-US" sz="1200" b="1" i="1" kern="1200" dirty="0" smtClean="0">
                <a:solidFill>
                  <a:schemeClr val="tx1"/>
                </a:solidFill>
                <a:effectLst/>
                <a:latin typeface="+mn-lt"/>
                <a:ea typeface="+mn-ea"/>
                <a:cs typeface="+mn-cs"/>
              </a:rPr>
              <a:t>Campylobacter</a:t>
            </a:r>
            <a:r>
              <a:rPr lang="en-US" sz="1200" b="1" kern="1200" dirty="0" smtClean="0">
                <a:solidFill>
                  <a:schemeClr val="tx1"/>
                </a:solidFill>
                <a:effectLst/>
                <a:latin typeface="+mn-lt"/>
                <a:ea typeface="+mn-ea"/>
                <a:cs typeface="+mn-cs"/>
              </a:rPr>
              <a:t> lives in the intestine of poultry, how does it contaminate poultry products?</a:t>
            </a:r>
          </a:p>
          <a:p>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can exist in very high numbers in the intestines and feces of poultry, as much as hundreds of thousands (10</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to millions (10</a:t>
            </a:r>
            <a:r>
              <a:rPr lang="en-US" sz="1200" kern="1200" baseline="300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of organisms per gram of feces. Any contact with the intestinal content or feces will result in contamination. On the farm, this spreads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to other chickens. At the processing plant, it spreads the bacteria to chicken products. During processing, around 50% of poultry carcasses can be contaminated with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major ways fecal material or intestinal content can contact poultry carcass: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Contamination from feces and contaminated poultry feathers and skin, and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Exposure and spread during the evisceration step in the processing plant. </a:t>
            </a:r>
          </a:p>
          <a:p>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5</a:t>
            </a:fld>
            <a:endParaRPr lang="en-US"/>
          </a:p>
        </p:txBody>
      </p:sp>
    </p:spTree>
    <p:extLst>
      <p:ext uri="{BB962C8B-B14F-4D97-AF65-F5344CB8AC3E}">
        <p14:creationId xmlns:p14="http://schemas.microsoft.com/office/powerpoint/2010/main" val="379296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do we need to learn about </a:t>
            </a:r>
            <a:r>
              <a:rPr lang="en-US" sz="1200" b="1" i="1" kern="1200" dirty="0" smtClean="0">
                <a:solidFill>
                  <a:schemeClr val="tx1"/>
                </a:solidFill>
                <a:effectLst/>
                <a:latin typeface="+mn-lt"/>
                <a:ea typeface="+mn-ea"/>
                <a:cs typeface="+mn-cs"/>
              </a:rPr>
              <a:t>Campylobacter</a:t>
            </a:r>
            <a:r>
              <a:rPr lang="en-US" sz="1200" b="1"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humans eat poultry products that are contaminated with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it can make them sick and possibly lead to hospitalization or even death. </a:t>
            </a:r>
          </a:p>
        </p:txBody>
      </p:sp>
      <p:sp>
        <p:nvSpPr>
          <p:cNvPr id="4" name="Slide Number Placeholder 3"/>
          <p:cNvSpPr>
            <a:spLocks noGrp="1"/>
          </p:cNvSpPr>
          <p:nvPr>
            <p:ph type="sldNum" sz="quarter" idx="10"/>
          </p:nvPr>
        </p:nvSpPr>
        <p:spPr/>
        <p:txBody>
          <a:bodyPr/>
          <a:lstStyle/>
          <a:p>
            <a:fld id="{EBE61BA2-BA99-438E-AAE0-BDD803946BD7}" type="slidenum">
              <a:rPr lang="en-US" smtClean="0"/>
              <a:t>6</a:t>
            </a:fld>
            <a:endParaRPr lang="en-US"/>
          </a:p>
        </p:txBody>
      </p:sp>
    </p:spTree>
    <p:extLst>
      <p:ext uri="{BB962C8B-B14F-4D97-AF65-F5344CB8AC3E}">
        <p14:creationId xmlns:p14="http://schemas.microsoft.com/office/powerpoint/2010/main" val="31722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is estimated to affect more than 800,000</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people in the United States every year, which is not far behind </a:t>
            </a:r>
            <a:r>
              <a:rPr lang="en-US" sz="1200" i="1" kern="1200" dirty="0" smtClean="0">
                <a:solidFill>
                  <a:schemeClr val="tx1"/>
                </a:solidFill>
                <a:effectLst/>
                <a:latin typeface="+mn-lt"/>
                <a:ea typeface="+mn-ea"/>
                <a:cs typeface="+mn-cs"/>
              </a:rPr>
              <a:t>Salmonella </a:t>
            </a:r>
            <a:r>
              <a:rPr lang="en-US" sz="1200" kern="1200" dirty="0" smtClean="0">
                <a:solidFill>
                  <a:schemeClr val="tx1"/>
                </a:solidFill>
                <a:effectLst/>
                <a:latin typeface="+mn-lt"/>
                <a:ea typeface="+mn-ea"/>
                <a:cs typeface="+mn-cs"/>
              </a:rPr>
              <a:t>(1 million people each year in the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Poultry, particularly meat products are one of the major sources of human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infections. By learning about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and ways to reduce carcass contamination, you can have a positive impact on human health. You can actually save lives in your community, nationwide or even worldwide.</a:t>
            </a:r>
          </a:p>
        </p:txBody>
      </p:sp>
      <p:sp>
        <p:nvSpPr>
          <p:cNvPr id="4" name="Slide Number Placeholder 3"/>
          <p:cNvSpPr>
            <a:spLocks noGrp="1"/>
          </p:cNvSpPr>
          <p:nvPr>
            <p:ph type="sldNum" sz="quarter" idx="10"/>
          </p:nvPr>
        </p:nvSpPr>
        <p:spPr/>
        <p:txBody>
          <a:bodyPr/>
          <a:lstStyle/>
          <a:p>
            <a:fld id="{EBE61BA2-BA99-438E-AAE0-BDD803946BD7}" type="slidenum">
              <a:rPr lang="en-US" smtClean="0"/>
              <a:t>7</a:t>
            </a:fld>
            <a:endParaRPr lang="en-US"/>
          </a:p>
        </p:txBody>
      </p:sp>
    </p:spTree>
    <p:extLst>
      <p:ext uri="{BB962C8B-B14F-4D97-AF65-F5344CB8AC3E}">
        <p14:creationId xmlns:p14="http://schemas.microsoft.com/office/powerpoint/2010/main" val="259093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Interventions on </a:t>
            </a:r>
            <a:r>
              <a:rPr lang="en-US" sz="1200" kern="1200" dirty="0" smtClean="0">
                <a:solidFill>
                  <a:schemeClr val="tx1"/>
                </a:solidFill>
                <a:effectLst/>
                <a:latin typeface="+mn-lt"/>
                <a:ea typeface="+mn-ea"/>
                <a:cs typeface="+mn-cs"/>
              </a:rPr>
              <a:t>both the live production side and on the processing plant side can significantly reduce contamination of poultry products by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a:t>
            </a:r>
          </a:p>
          <a:p>
            <a:endParaRPr lang="en-US" dirty="0" smtClean="0"/>
          </a:p>
          <a:p>
            <a:r>
              <a:rPr lang="en-US" dirty="0" smtClean="0"/>
              <a:t>Photos:</a:t>
            </a:r>
            <a:r>
              <a:rPr lang="en-US" baseline="0" dirty="0" smtClean="0"/>
              <a:t> Left: Poultry Farm. By </a:t>
            </a:r>
            <a:r>
              <a:rPr lang="en-US" baseline="0" dirty="0" err="1" smtClean="0"/>
              <a:t>jlastras</a:t>
            </a:r>
            <a:r>
              <a:rPr lang="en-US" baseline="0" dirty="0" smtClean="0"/>
              <a:t> [CC BY-SA 2.0 (https://creativecommons.org/licenses/by-sa/2.0)], via Wikimedia Commons; Right:  Chicken processing. By Alice Welch/USDA.</a:t>
            </a:r>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8</a:t>
            </a:fld>
            <a:endParaRPr lang="en-US"/>
          </a:p>
        </p:txBody>
      </p:sp>
    </p:spTree>
    <p:extLst>
      <p:ext uri="{BB962C8B-B14F-4D97-AF65-F5344CB8AC3E}">
        <p14:creationId xmlns:p14="http://schemas.microsoft.com/office/powerpoint/2010/main" val="217284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As</a:t>
            </a:r>
            <a:r>
              <a:rPr lang="en-US" sz="1200" i="0" kern="1200" baseline="0" dirty="0" smtClean="0">
                <a:solidFill>
                  <a:schemeClr val="tx1"/>
                </a:solidFill>
                <a:effectLst/>
                <a:latin typeface="+mn-lt"/>
                <a:ea typeface="+mn-ea"/>
                <a:cs typeface="+mn-cs"/>
              </a:rPr>
              <a:t> previously mentioned, c</a:t>
            </a:r>
            <a:r>
              <a:rPr lang="en-US" sz="1200" kern="1200" dirty="0" smtClean="0">
                <a:solidFill>
                  <a:schemeClr val="tx1"/>
                </a:solidFill>
                <a:effectLst/>
                <a:latin typeface="+mn-lt"/>
                <a:ea typeface="+mn-ea"/>
                <a:cs typeface="+mn-cs"/>
              </a:rPr>
              <a:t>hicken and turkeys carry high levels of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in their intestines. Most of the time,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does not cause disease in poultry, in other words, it doesn’t make poultry sick.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is rarely detected in birds under 3 weeks of age and vertical transmission (i.e., from parents to progeny through the egg) does not play an important role in </a:t>
            </a:r>
            <a:r>
              <a:rPr lang="en-US" sz="1200" i="1" kern="1200" dirty="0" smtClean="0">
                <a:solidFill>
                  <a:schemeClr val="tx1"/>
                </a:solidFill>
                <a:effectLst/>
                <a:latin typeface="+mn-lt"/>
                <a:ea typeface="+mn-ea"/>
                <a:cs typeface="+mn-cs"/>
              </a:rPr>
              <a:t>Campylobacter</a:t>
            </a:r>
            <a:r>
              <a:rPr lang="en-US" sz="1200" kern="1200" dirty="0" smtClean="0">
                <a:solidFill>
                  <a:schemeClr val="tx1"/>
                </a:solidFill>
                <a:effectLst/>
                <a:latin typeface="+mn-lt"/>
                <a:ea typeface="+mn-ea"/>
                <a:cs typeface="+mn-cs"/>
              </a:rPr>
              <a:t> transmission. But, once a bird is positive after 3 weeks of age, it can quickly spread the bacteria to other birds; in fact, almost all birds in a flock will eventually become positive (high prevalence). However, there is variability in prevalence between flocks and production sites. Some flocks and some farms have consistently low prevalence numbers. </a:t>
            </a:r>
          </a:p>
        </p:txBody>
      </p:sp>
      <p:sp>
        <p:nvSpPr>
          <p:cNvPr id="4" name="Slide Number Placeholder 3"/>
          <p:cNvSpPr>
            <a:spLocks noGrp="1"/>
          </p:cNvSpPr>
          <p:nvPr>
            <p:ph type="sldNum" sz="quarter" idx="10"/>
          </p:nvPr>
        </p:nvSpPr>
        <p:spPr/>
        <p:txBody>
          <a:bodyPr/>
          <a:lstStyle/>
          <a:p>
            <a:fld id="{EBE61BA2-BA99-438E-AAE0-BDD803946BD7}" type="slidenum">
              <a:rPr lang="en-US" smtClean="0"/>
              <a:t>9</a:t>
            </a:fld>
            <a:endParaRPr lang="en-US"/>
          </a:p>
        </p:txBody>
      </p:sp>
    </p:spTree>
    <p:extLst>
      <p:ext uri="{BB962C8B-B14F-4D97-AF65-F5344CB8AC3E}">
        <p14:creationId xmlns:p14="http://schemas.microsoft.com/office/powerpoint/2010/main" val="109134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sources of Campylobacter on the farm include:</a:t>
            </a:r>
          </a:p>
          <a:p>
            <a:pPr marL="171450" indent="-171450">
              <a:buFont typeface="Arial" panose="020B0604020202020204" pitchFamily="34" charset="0"/>
              <a:buChar char="•"/>
            </a:pPr>
            <a:r>
              <a:rPr lang="en-US" dirty="0" smtClean="0"/>
              <a:t>Hands, clothing or footwear of persons on the farm, including both workers and visitors.</a:t>
            </a:r>
          </a:p>
          <a:p>
            <a:pPr marL="171450" indent="-171450">
              <a:buFont typeface="Arial" panose="020B0604020202020204" pitchFamily="34" charset="0"/>
              <a:buChar char="•"/>
            </a:pPr>
            <a:r>
              <a:rPr lang="en-US" dirty="0" smtClean="0"/>
              <a:t>Old litter which contains the microorganism.</a:t>
            </a:r>
          </a:p>
          <a:p>
            <a:pPr marL="171450" indent="-171450">
              <a:buFont typeface="Arial" panose="020B0604020202020204" pitchFamily="34" charset="0"/>
              <a:buChar char="•"/>
            </a:pPr>
            <a:r>
              <a:rPr lang="en-US" dirty="0" smtClean="0"/>
              <a:t>Equipment and transport vehicles which are contaminated from infected birds and feces.</a:t>
            </a:r>
          </a:p>
          <a:p>
            <a:pPr marL="171450" indent="-171450">
              <a:buFont typeface="Arial" panose="020B0604020202020204" pitchFamily="34" charset="0"/>
              <a:buChar char="•"/>
            </a:pPr>
            <a:r>
              <a:rPr lang="en-US" dirty="0" smtClean="0"/>
              <a:t>Rodents, flies and other insects, wildlife species, and domestic pets (which can serve as disease vectors).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E61BA2-BA99-438E-AAE0-BDD803946BD7}" type="slidenum">
              <a:rPr lang="en-US" smtClean="0"/>
              <a:t>10</a:t>
            </a:fld>
            <a:endParaRPr lang="en-US"/>
          </a:p>
        </p:txBody>
      </p:sp>
    </p:spTree>
    <p:extLst>
      <p:ext uri="{BB962C8B-B14F-4D97-AF65-F5344CB8AC3E}">
        <p14:creationId xmlns:p14="http://schemas.microsoft.com/office/powerpoint/2010/main" val="322532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9332E6-53CD-4D6F-BF6B-FC854D138356}"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4CB7-A0B9-4B92-A751-2B1D87D191A1}" type="slidenum">
              <a:rPr lang="en-US" smtClean="0"/>
              <a:t>‹#›</a:t>
            </a:fld>
            <a:endParaRPr lang="en-US"/>
          </a:p>
        </p:txBody>
      </p:sp>
    </p:spTree>
    <p:extLst>
      <p:ext uri="{BB962C8B-B14F-4D97-AF65-F5344CB8AC3E}">
        <p14:creationId xmlns:p14="http://schemas.microsoft.com/office/powerpoint/2010/main" val="381117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332E6-53CD-4D6F-BF6B-FC854D138356}"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4CB7-A0B9-4B92-A751-2B1D87D191A1}" type="slidenum">
              <a:rPr lang="en-US" smtClean="0"/>
              <a:t>‹#›</a:t>
            </a:fld>
            <a:endParaRPr lang="en-US"/>
          </a:p>
        </p:txBody>
      </p:sp>
    </p:spTree>
    <p:extLst>
      <p:ext uri="{BB962C8B-B14F-4D97-AF65-F5344CB8AC3E}">
        <p14:creationId xmlns:p14="http://schemas.microsoft.com/office/powerpoint/2010/main" val="39295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332E6-53CD-4D6F-BF6B-FC854D138356}"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4CB7-A0B9-4B92-A751-2B1D87D191A1}" type="slidenum">
              <a:rPr lang="en-US" smtClean="0"/>
              <a:t>‹#›</a:t>
            </a:fld>
            <a:endParaRPr lang="en-US"/>
          </a:p>
        </p:txBody>
      </p:sp>
    </p:spTree>
    <p:extLst>
      <p:ext uri="{BB962C8B-B14F-4D97-AF65-F5344CB8AC3E}">
        <p14:creationId xmlns:p14="http://schemas.microsoft.com/office/powerpoint/2010/main" val="77723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332E6-53CD-4D6F-BF6B-FC854D138356}"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4CB7-A0B9-4B92-A751-2B1D87D191A1}" type="slidenum">
              <a:rPr lang="en-US" smtClean="0"/>
              <a:t>‹#›</a:t>
            </a:fld>
            <a:endParaRPr lang="en-US"/>
          </a:p>
        </p:txBody>
      </p:sp>
    </p:spTree>
    <p:extLst>
      <p:ext uri="{BB962C8B-B14F-4D97-AF65-F5344CB8AC3E}">
        <p14:creationId xmlns:p14="http://schemas.microsoft.com/office/powerpoint/2010/main" val="79589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332E6-53CD-4D6F-BF6B-FC854D138356}"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4CB7-A0B9-4B92-A751-2B1D87D191A1}" type="slidenum">
              <a:rPr lang="en-US" smtClean="0"/>
              <a:t>‹#›</a:t>
            </a:fld>
            <a:endParaRPr lang="en-US"/>
          </a:p>
        </p:txBody>
      </p:sp>
    </p:spTree>
    <p:extLst>
      <p:ext uri="{BB962C8B-B14F-4D97-AF65-F5344CB8AC3E}">
        <p14:creationId xmlns:p14="http://schemas.microsoft.com/office/powerpoint/2010/main" val="21272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9332E6-53CD-4D6F-BF6B-FC854D138356}"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t>‹#›</a:t>
            </a:fld>
            <a:endParaRPr lang="en-US"/>
          </a:p>
        </p:txBody>
      </p:sp>
    </p:spTree>
    <p:extLst>
      <p:ext uri="{BB962C8B-B14F-4D97-AF65-F5344CB8AC3E}">
        <p14:creationId xmlns:p14="http://schemas.microsoft.com/office/powerpoint/2010/main" val="292334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9332E6-53CD-4D6F-BF6B-FC854D138356}" type="datetimeFigureOut">
              <a:rPr lang="en-US" smtClean="0"/>
              <a:t>7/14/2018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74CB7-A0B9-4B92-A751-2B1D87D191A1}" type="slidenum">
              <a:rPr lang="en-US" smtClean="0"/>
              <a:t>‹#›</a:t>
            </a:fld>
            <a:endParaRPr lang="en-US"/>
          </a:p>
        </p:txBody>
      </p:sp>
    </p:spTree>
    <p:extLst>
      <p:ext uri="{BB962C8B-B14F-4D97-AF65-F5344CB8AC3E}">
        <p14:creationId xmlns:p14="http://schemas.microsoft.com/office/powerpoint/2010/main" val="128312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9332E6-53CD-4D6F-BF6B-FC854D138356}" type="datetimeFigureOut">
              <a:rPr lang="en-US" smtClean="0"/>
              <a:t>7/14/2018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74CB7-A0B9-4B92-A751-2B1D87D191A1}" type="slidenum">
              <a:rPr lang="en-US" smtClean="0"/>
              <a:t>‹#›</a:t>
            </a:fld>
            <a:endParaRPr lang="en-US"/>
          </a:p>
        </p:txBody>
      </p:sp>
    </p:spTree>
    <p:extLst>
      <p:ext uri="{BB962C8B-B14F-4D97-AF65-F5344CB8AC3E}">
        <p14:creationId xmlns:p14="http://schemas.microsoft.com/office/powerpoint/2010/main" val="293611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332E6-53CD-4D6F-BF6B-FC854D138356}" type="datetimeFigureOut">
              <a:rPr lang="en-US" smtClean="0"/>
              <a:t>7/14/2018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74CB7-A0B9-4B92-A751-2B1D87D191A1}" type="slidenum">
              <a:rPr lang="en-US" smtClean="0"/>
              <a:t>‹#›</a:t>
            </a:fld>
            <a:endParaRPr lang="en-US"/>
          </a:p>
        </p:txBody>
      </p:sp>
    </p:spTree>
    <p:extLst>
      <p:ext uri="{BB962C8B-B14F-4D97-AF65-F5344CB8AC3E}">
        <p14:creationId xmlns:p14="http://schemas.microsoft.com/office/powerpoint/2010/main" val="15313018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332E6-53CD-4D6F-BF6B-FC854D138356}"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t>‹#›</a:t>
            </a:fld>
            <a:endParaRPr lang="en-US"/>
          </a:p>
        </p:txBody>
      </p:sp>
    </p:spTree>
    <p:extLst>
      <p:ext uri="{BB962C8B-B14F-4D97-AF65-F5344CB8AC3E}">
        <p14:creationId xmlns:p14="http://schemas.microsoft.com/office/powerpoint/2010/main" val="292375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332E6-53CD-4D6F-BF6B-FC854D138356}"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t>‹#›</a:t>
            </a:fld>
            <a:endParaRPr lang="en-US"/>
          </a:p>
        </p:txBody>
      </p:sp>
    </p:spTree>
    <p:extLst>
      <p:ext uri="{BB962C8B-B14F-4D97-AF65-F5344CB8AC3E}">
        <p14:creationId xmlns:p14="http://schemas.microsoft.com/office/powerpoint/2010/main" val="81483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99332E6-53CD-4D6F-BF6B-FC854D138356}" type="datetimeFigureOut">
              <a:rPr lang="en-US" smtClean="0"/>
              <a:t>7/14/2018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C74CB7-A0B9-4B92-A751-2B1D87D191A1}" type="slidenum">
              <a:rPr lang="en-US" smtClean="0"/>
              <a:t>‹#›</a:t>
            </a:fld>
            <a:endParaRPr lang="en-US"/>
          </a:p>
        </p:txBody>
      </p:sp>
    </p:spTree>
    <p:extLst>
      <p:ext uri="{BB962C8B-B14F-4D97-AF65-F5344CB8AC3E}">
        <p14:creationId xmlns:p14="http://schemas.microsoft.com/office/powerpoint/2010/main" val="204403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14" y="1415900"/>
            <a:ext cx="7374572" cy="1270279"/>
          </a:xfrm>
        </p:spPr>
        <p:txBody>
          <a:bodyPr>
            <a:normAutofit/>
          </a:bodyPr>
          <a:lstStyle/>
          <a:p>
            <a:r>
              <a:rPr lang="en-US" sz="7200" b="1" i="1" dirty="0" smtClean="0">
                <a:ln w="28575">
                  <a:solidFill>
                    <a:schemeClr val="bg1">
                      <a:lumMod val="75000"/>
                    </a:schemeClr>
                  </a:solidFill>
                </a:ln>
                <a:solidFill>
                  <a:schemeClr val="accent2">
                    <a:lumMod val="75000"/>
                  </a:schemeClr>
                </a:solidFill>
                <a:effectLst/>
                <a:latin typeface="HelveticaNeueLT Std Med" panose="020B0604020202020204" pitchFamily="34" charset="0"/>
              </a:rPr>
              <a:t>Campylobacter</a:t>
            </a:r>
            <a:endParaRPr lang="en-US" sz="7200" b="1" i="1" dirty="0">
              <a:ln w="28575">
                <a:solidFill>
                  <a:schemeClr val="bg1">
                    <a:lumMod val="75000"/>
                  </a:schemeClr>
                </a:solidFill>
              </a:ln>
              <a:solidFill>
                <a:schemeClr val="accent2">
                  <a:lumMod val="75000"/>
                </a:schemeClr>
              </a:solidFill>
              <a:effectLst/>
              <a:latin typeface="HelveticaNeueLT Std Med" panose="020B0604020202020204" pitchFamily="34" charset="0"/>
            </a:endParaRPr>
          </a:p>
        </p:txBody>
      </p:sp>
      <p:sp>
        <p:nvSpPr>
          <p:cNvPr id="3" name="Subtitle 2"/>
          <p:cNvSpPr>
            <a:spLocks noGrp="1"/>
          </p:cNvSpPr>
          <p:nvPr>
            <p:ph type="body" idx="1"/>
          </p:nvPr>
        </p:nvSpPr>
        <p:spPr>
          <a:xfrm>
            <a:off x="1271946" y="3071366"/>
            <a:ext cx="6600108" cy="1143000"/>
          </a:xfrm>
        </p:spPr>
        <p:txBody>
          <a:bodyPr>
            <a:noAutofit/>
          </a:bodyPr>
          <a:lstStyle/>
          <a:p>
            <a:r>
              <a:rPr lang="en-US" sz="4000" b="1" dirty="0" smtClean="0">
                <a:solidFill>
                  <a:srgbClr val="006600"/>
                </a:solidFill>
                <a:latin typeface="HelveticaNeueLT Std" panose="020B0604020202020204" pitchFamily="34" charset="0"/>
                <a:cs typeface="MV Boli" panose="02000500030200090000" pitchFamily="2" charset="0"/>
              </a:rPr>
              <a:t>What you do….</a:t>
            </a:r>
            <a:br>
              <a:rPr lang="en-US" sz="4000" b="1" dirty="0" smtClean="0">
                <a:solidFill>
                  <a:srgbClr val="006600"/>
                </a:solidFill>
                <a:latin typeface="HelveticaNeueLT Std" panose="020B0604020202020204" pitchFamily="34" charset="0"/>
                <a:cs typeface="MV Boli" panose="02000500030200090000" pitchFamily="2" charset="0"/>
              </a:rPr>
            </a:br>
            <a:r>
              <a:rPr lang="en-US" sz="4000" b="1" dirty="0" smtClean="0">
                <a:solidFill>
                  <a:srgbClr val="006600"/>
                </a:solidFill>
                <a:latin typeface="HelveticaNeueLT Std" panose="020B0604020202020204" pitchFamily="34" charset="0"/>
                <a:cs typeface="MV Boli" panose="02000500030200090000" pitchFamily="2" charset="0"/>
              </a:rPr>
              <a:t>helps reduce the numbers</a:t>
            </a:r>
            <a:endParaRPr lang="en-US" sz="4000" b="1" dirty="0">
              <a:solidFill>
                <a:srgbClr val="006600"/>
              </a:solidFill>
              <a:latin typeface="HelveticaNeueLT Std" panose="020B0604020202020204" pitchFamily="34" charset="0"/>
              <a:cs typeface="MV Boli" panose="02000500030200090000" pitchFamily="2" charset="0"/>
            </a:endParaRPr>
          </a:p>
        </p:txBody>
      </p:sp>
      <p:grpSp>
        <p:nvGrpSpPr>
          <p:cNvPr id="5" name="Group 4"/>
          <p:cNvGrpSpPr/>
          <p:nvPr/>
        </p:nvGrpSpPr>
        <p:grpSpPr>
          <a:xfrm>
            <a:off x="-1505" y="0"/>
            <a:ext cx="9146465" cy="477739"/>
            <a:chOff x="-1505" y="0"/>
            <a:chExt cx="9146465" cy="477739"/>
          </a:xfrm>
        </p:grpSpPr>
        <p:sp>
          <p:nvSpPr>
            <p:cNvPr id="7" name="Rectangle 6"/>
            <p:cNvSpPr/>
            <p:nvPr/>
          </p:nvSpPr>
          <p:spPr>
            <a:xfrm>
              <a:off x="960" y="0"/>
              <a:ext cx="9144000" cy="228600"/>
            </a:xfrm>
            <a:prstGeom prst="rect">
              <a:avLst/>
            </a:prstGeom>
            <a:solidFill>
              <a:srgbClr val="96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Rectangle 8"/>
            <p:cNvSpPr/>
            <p:nvPr/>
          </p:nvSpPr>
          <p:spPr>
            <a:xfrm>
              <a:off x="960" y="306324"/>
              <a:ext cx="9144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0" y="224847"/>
              <a:ext cx="9144000" cy="91440"/>
            </a:xfrm>
            <a:prstGeom prst="rect">
              <a:avLst/>
            </a:prstGeom>
            <a:solidFill>
              <a:srgbClr val="E8A73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sp>
          <p:nvSpPr>
            <p:cNvPr id="11" name="Rectangle 10"/>
            <p:cNvSpPr/>
            <p:nvPr/>
          </p:nvSpPr>
          <p:spPr>
            <a:xfrm>
              <a:off x="-1505" y="386299"/>
              <a:ext cx="9144000" cy="9144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grpSp>
      <p:grpSp>
        <p:nvGrpSpPr>
          <p:cNvPr id="14" name="Group 13"/>
          <p:cNvGrpSpPr/>
          <p:nvPr/>
        </p:nvGrpSpPr>
        <p:grpSpPr>
          <a:xfrm>
            <a:off x="-22860" y="5475320"/>
            <a:ext cx="9189720" cy="1400197"/>
            <a:chOff x="0" y="505804"/>
            <a:chExt cx="9149707" cy="1188720"/>
          </a:xfrm>
          <a:effectLst>
            <a:glow rad="63500">
              <a:schemeClr val="accent6">
                <a:satMod val="175000"/>
                <a:alpha val="40000"/>
              </a:schemeClr>
            </a:glow>
          </a:effectLst>
        </p:grpSpPr>
        <p:pic>
          <p:nvPicPr>
            <p:cNvPr id="15" name="Picture 14"/>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b="41830"/>
            <a:stretch/>
          </p:blipFill>
          <p:spPr>
            <a:xfrm>
              <a:off x="0" y="507359"/>
              <a:ext cx="3191977" cy="1187165"/>
            </a:xfrm>
            <a:prstGeom prst="rect">
              <a:avLst/>
            </a:prstGeom>
            <a:effectLst>
              <a:softEdge rad="31750"/>
            </a:effectLst>
          </p:spPr>
        </p:pic>
        <p:pic>
          <p:nvPicPr>
            <p:cNvPr id="16" name="Picture 15"/>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b="43770"/>
            <a:stretch/>
          </p:blipFill>
          <p:spPr>
            <a:xfrm>
              <a:off x="2822665" y="505804"/>
              <a:ext cx="3306402" cy="1188720"/>
            </a:xfrm>
            <a:prstGeom prst="rect">
              <a:avLst/>
            </a:prstGeom>
            <a:effectLst>
              <a:softEdge rad="31750"/>
            </a:effectLst>
          </p:spPr>
        </p:pic>
        <p:pic>
          <p:nvPicPr>
            <p:cNvPr id="17" name="Picture 16"/>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b="42207"/>
            <a:stretch/>
          </p:blipFill>
          <p:spPr>
            <a:xfrm>
              <a:off x="5957730" y="515044"/>
              <a:ext cx="3191977" cy="1179480"/>
            </a:xfrm>
            <a:prstGeom prst="rect">
              <a:avLst/>
            </a:prstGeom>
            <a:effectLst>
              <a:softEdge rad="31750"/>
            </a:effectLst>
          </p:spPr>
        </p:pic>
      </p:grpSp>
      <p:sp>
        <p:nvSpPr>
          <p:cNvPr id="19" name="Rectangle 18"/>
          <p:cNvSpPr/>
          <p:nvPr/>
        </p:nvSpPr>
        <p:spPr>
          <a:xfrm>
            <a:off x="-22860" y="5454647"/>
            <a:ext cx="9189720" cy="1417313"/>
          </a:xfrm>
          <a:prstGeom prst="rect">
            <a:avLst/>
          </a:prstGeom>
          <a:solidFill>
            <a:srgbClr val="C00000">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8485761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accent3"/>
              </a:gs>
              <a:gs pos="62000">
                <a:schemeClr val="accent3">
                  <a:lumMod val="60000"/>
                  <a:lumOff val="40000"/>
                </a:schemeClr>
              </a:gs>
              <a:gs pos="100000">
                <a:schemeClr val="accent3"/>
              </a:gs>
            </a:gsLst>
            <a:lin ang="16200000" scaled="1"/>
          </a:gra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400" dirty="0">
              <a:solidFill>
                <a:schemeClr val="tx1"/>
              </a:solidFill>
            </a:endParaRPr>
          </a:p>
        </p:txBody>
      </p:sp>
      <p:sp>
        <p:nvSpPr>
          <p:cNvPr id="2" name="Title 1"/>
          <p:cNvSpPr>
            <a:spLocks noGrp="1"/>
          </p:cNvSpPr>
          <p:nvPr>
            <p:ph type="title"/>
          </p:nvPr>
        </p:nvSpPr>
        <p:spPr>
          <a:xfrm>
            <a:off x="628650" y="365127"/>
            <a:ext cx="7886700" cy="854074"/>
          </a:xfrm>
        </p:spPr>
        <p:txBody>
          <a:bodyPr>
            <a:normAutofit/>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Epidemiology</a:t>
            </a:r>
          </a:p>
        </p:txBody>
      </p:sp>
      <p:sp>
        <p:nvSpPr>
          <p:cNvPr id="3" name="Content Placeholder 2"/>
          <p:cNvSpPr>
            <a:spLocks noGrp="1"/>
          </p:cNvSpPr>
          <p:nvPr>
            <p:ph idx="1"/>
          </p:nvPr>
        </p:nvSpPr>
        <p:spPr>
          <a:xfrm>
            <a:off x="575641" y="1351722"/>
            <a:ext cx="8144289" cy="4825241"/>
          </a:xfrm>
        </p:spPr>
        <p:txBody>
          <a:bodyPr/>
          <a:lstStyle/>
          <a:p>
            <a:pPr marL="0" indent="0">
              <a:buNone/>
            </a:pPr>
            <a:r>
              <a:rPr lang="en-US" sz="2800" b="1" dirty="0">
                <a:solidFill>
                  <a:srgbClr val="C00000"/>
                </a:solidFill>
              </a:rPr>
              <a:t>Major sources of </a:t>
            </a:r>
            <a:r>
              <a:rPr lang="en-US" sz="2800" b="1" i="1" dirty="0">
                <a:solidFill>
                  <a:srgbClr val="C00000"/>
                </a:solidFill>
              </a:rPr>
              <a:t>Campylobacter</a:t>
            </a:r>
            <a:r>
              <a:rPr lang="en-US" sz="2800" b="1" dirty="0">
                <a:solidFill>
                  <a:srgbClr val="C00000"/>
                </a:solidFill>
              </a:rPr>
              <a:t> </a:t>
            </a:r>
            <a:r>
              <a:rPr lang="en-US" sz="2800" b="1" dirty="0" smtClean="0">
                <a:solidFill>
                  <a:srgbClr val="C00000"/>
                </a:solidFill>
              </a:rPr>
              <a:t>on the farm include</a:t>
            </a:r>
            <a:r>
              <a:rPr lang="en-US" sz="2800" b="1" dirty="0">
                <a:solidFill>
                  <a:srgbClr val="C00000"/>
                </a:solidFill>
              </a:rPr>
              <a:t>:</a:t>
            </a:r>
          </a:p>
          <a:p>
            <a:pPr marL="292100" lvl="0">
              <a:spcAft>
                <a:spcPts val="1200"/>
              </a:spcAft>
            </a:pPr>
            <a:r>
              <a:rPr lang="en-US" sz="2800" dirty="0"/>
              <a:t>Hands, clothing or footwear of </a:t>
            </a:r>
            <a:r>
              <a:rPr lang="en-US" sz="2800" dirty="0">
                <a:solidFill>
                  <a:srgbClr val="C00000"/>
                </a:solidFill>
              </a:rPr>
              <a:t>persons</a:t>
            </a:r>
            <a:r>
              <a:rPr lang="en-US" sz="2800" dirty="0"/>
              <a:t> on the farm, including both workers and </a:t>
            </a:r>
            <a:r>
              <a:rPr lang="en-US" sz="2800" dirty="0" smtClean="0"/>
              <a:t>visitors.</a:t>
            </a:r>
            <a:endParaRPr lang="en-US" sz="2800" dirty="0"/>
          </a:p>
          <a:p>
            <a:pPr marL="292100" lvl="0">
              <a:spcAft>
                <a:spcPts val="1200"/>
              </a:spcAft>
            </a:pPr>
            <a:r>
              <a:rPr lang="en-US" sz="2800" dirty="0">
                <a:solidFill>
                  <a:srgbClr val="C00000"/>
                </a:solidFill>
              </a:rPr>
              <a:t>Old litter </a:t>
            </a:r>
            <a:r>
              <a:rPr lang="en-US" sz="2800" dirty="0"/>
              <a:t>which contains the </a:t>
            </a:r>
            <a:r>
              <a:rPr lang="en-US" sz="2800" dirty="0" smtClean="0"/>
              <a:t>microorganism.</a:t>
            </a:r>
            <a:endParaRPr lang="en-US" sz="2800" dirty="0"/>
          </a:p>
          <a:p>
            <a:pPr marL="292100" lvl="0">
              <a:spcAft>
                <a:spcPts val="1200"/>
              </a:spcAft>
            </a:pPr>
            <a:r>
              <a:rPr lang="en-US" sz="2800" dirty="0">
                <a:solidFill>
                  <a:srgbClr val="C00000"/>
                </a:solidFill>
              </a:rPr>
              <a:t>Equipment</a:t>
            </a:r>
            <a:r>
              <a:rPr lang="en-US" sz="2800" dirty="0"/>
              <a:t> and transport </a:t>
            </a:r>
            <a:r>
              <a:rPr lang="en-US" sz="2800" dirty="0">
                <a:solidFill>
                  <a:srgbClr val="C00000"/>
                </a:solidFill>
              </a:rPr>
              <a:t>vehicles</a:t>
            </a:r>
            <a:r>
              <a:rPr lang="en-US" sz="2800" dirty="0"/>
              <a:t> which are contaminated from infected birds and </a:t>
            </a:r>
            <a:r>
              <a:rPr lang="en-US" sz="2800" dirty="0" smtClean="0"/>
              <a:t>feces.</a:t>
            </a:r>
            <a:endParaRPr lang="en-US" sz="2800" dirty="0"/>
          </a:p>
          <a:p>
            <a:pPr marL="292100" lvl="0">
              <a:spcAft>
                <a:spcPts val="1200"/>
              </a:spcAft>
            </a:pPr>
            <a:r>
              <a:rPr lang="en-US" sz="2800" dirty="0"/>
              <a:t>Rodents, flies and other insects, wildlife species, and domestic pets (which can serve as disease </a:t>
            </a:r>
            <a:r>
              <a:rPr lang="en-US" sz="2800" dirty="0">
                <a:solidFill>
                  <a:srgbClr val="C00000"/>
                </a:solidFill>
              </a:rPr>
              <a:t>vectors</a:t>
            </a:r>
            <a:r>
              <a:rPr lang="en-US" sz="2800" dirty="0" smtClean="0"/>
              <a:t>).</a:t>
            </a:r>
          </a:p>
          <a:p>
            <a:pPr marL="292100">
              <a:spcAft>
                <a:spcPts val="1200"/>
              </a:spcAft>
            </a:pPr>
            <a:r>
              <a:rPr lang="en-US" sz="2000" dirty="0" smtClean="0"/>
              <a:t>While </a:t>
            </a:r>
            <a:r>
              <a:rPr lang="en-US" sz="2000" dirty="0" smtClean="0">
                <a:solidFill>
                  <a:srgbClr val="C00000"/>
                </a:solidFill>
              </a:rPr>
              <a:t>feed </a:t>
            </a:r>
            <a:r>
              <a:rPr lang="en-US" sz="2000" dirty="0">
                <a:solidFill>
                  <a:srgbClr val="C00000"/>
                </a:solidFill>
              </a:rPr>
              <a:t>and water </a:t>
            </a:r>
            <a:r>
              <a:rPr lang="en-US" sz="2000" dirty="0"/>
              <a:t>are not major contributors to the initial introduction of </a:t>
            </a:r>
            <a:r>
              <a:rPr lang="en-US" sz="2000" i="1" dirty="0"/>
              <a:t>Campylobacter</a:t>
            </a:r>
            <a:r>
              <a:rPr lang="en-US" sz="2000" dirty="0"/>
              <a:t>; </a:t>
            </a:r>
            <a:r>
              <a:rPr lang="en-US" sz="2000" dirty="0" smtClean="0"/>
              <a:t>these </a:t>
            </a:r>
            <a:r>
              <a:rPr lang="en-US" sz="2000" dirty="0"/>
              <a:t>sources can contribute to the spread of the microorganism among individual birds </a:t>
            </a:r>
            <a:r>
              <a:rPr lang="en-US" sz="2000" dirty="0">
                <a:solidFill>
                  <a:srgbClr val="C00000"/>
                </a:solidFill>
              </a:rPr>
              <a:t>within infected flocks</a:t>
            </a:r>
            <a:r>
              <a:rPr lang="en-US" sz="2000" dirty="0" smtClean="0"/>
              <a:t>. </a:t>
            </a:r>
            <a:endParaRPr lang="en-US" sz="2000" dirty="0"/>
          </a:p>
          <a:p>
            <a:pPr lvl="0">
              <a:spcAft>
                <a:spcPts val="1200"/>
              </a:spcAft>
            </a:pPr>
            <a:endParaRPr lang="en-US" sz="2800" dirty="0"/>
          </a:p>
          <a:p>
            <a:endParaRPr lang="en-US" dirty="0"/>
          </a:p>
        </p:txBody>
      </p:sp>
    </p:spTree>
    <p:extLst>
      <p:ext uri="{BB962C8B-B14F-4D97-AF65-F5344CB8AC3E}">
        <p14:creationId xmlns:p14="http://schemas.microsoft.com/office/powerpoint/2010/main" val="2719572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97555"/>
          </a:xfrm>
        </p:spPr>
        <p:txBody>
          <a:bodyPr>
            <a:normAutofit/>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Epidemiology</a:t>
            </a:r>
          </a:p>
        </p:txBody>
      </p:sp>
      <p:sp>
        <p:nvSpPr>
          <p:cNvPr id="3" name="Content Placeholder 2"/>
          <p:cNvSpPr>
            <a:spLocks noGrp="1"/>
          </p:cNvSpPr>
          <p:nvPr>
            <p:ph idx="1"/>
          </p:nvPr>
        </p:nvSpPr>
        <p:spPr>
          <a:xfrm>
            <a:off x="766119" y="1149178"/>
            <a:ext cx="7648831" cy="3954163"/>
          </a:xfrm>
        </p:spPr>
        <p:txBody>
          <a:bodyPr>
            <a:noAutofit/>
          </a:bodyPr>
          <a:lstStyle/>
          <a:p>
            <a:pPr>
              <a:lnSpc>
                <a:spcPct val="100000"/>
              </a:lnSpc>
              <a:spcBef>
                <a:spcPts val="600"/>
              </a:spcBef>
              <a:spcAft>
                <a:spcPts val="600"/>
              </a:spcAft>
            </a:pPr>
            <a:r>
              <a:rPr lang="en-US" sz="2600" i="1" dirty="0">
                <a:latin typeface="Verdana" panose="020B0604030504040204" pitchFamily="34" charset="0"/>
                <a:ea typeface="Verdana" panose="020B0604030504040204" pitchFamily="34" charset="0"/>
                <a:cs typeface="Verdana" panose="020B0604030504040204" pitchFamily="34" charset="0"/>
              </a:rPr>
              <a:t>Campylobacter</a:t>
            </a:r>
            <a:r>
              <a:rPr lang="en-US" sz="2600" dirty="0">
                <a:latin typeface="Verdana" panose="020B0604030504040204" pitchFamily="34" charset="0"/>
                <a:ea typeface="Verdana" panose="020B0604030504040204" pitchFamily="34" charset="0"/>
                <a:cs typeface="Verdana" panose="020B0604030504040204" pitchFamily="34" charset="0"/>
              </a:rPr>
              <a:t> infection of poultry is usually </a:t>
            </a:r>
            <a:r>
              <a:rPr lang="en-US" sz="2600" dirty="0" smtClean="0">
                <a:latin typeface="Verdana" panose="020B0604030504040204" pitchFamily="34" charset="0"/>
                <a:ea typeface="Verdana" panose="020B0604030504040204" pitchFamily="34" charset="0"/>
                <a:cs typeface="Verdana" panose="020B0604030504040204" pitchFamily="34" charset="0"/>
              </a:rPr>
              <a:t>higher….. </a:t>
            </a:r>
            <a:endParaRPr lang="en-US" sz="2600" dirty="0">
              <a:latin typeface="Verdana" panose="020B0604030504040204" pitchFamily="34" charset="0"/>
              <a:ea typeface="Verdana" panose="020B0604030504040204" pitchFamily="34" charset="0"/>
              <a:cs typeface="Verdana" panose="020B0604030504040204" pitchFamily="34" charset="0"/>
            </a:endParaRPr>
          </a:p>
          <a:p>
            <a:pPr lvl="1">
              <a:lnSpc>
                <a:spcPct val="100000"/>
              </a:lnSpc>
              <a:spcBef>
                <a:spcPts val="600"/>
              </a:spcBef>
              <a:spcAft>
                <a:spcPts val="600"/>
              </a:spcAft>
            </a:pPr>
            <a:r>
              <a:rPr lang="en-US" sz="2600" dirty="0" smtClean="0">
                <a:latin typeface="Verdana" panose="020B0604030504040204" pitchFamily="34" charset="0"/>
                <a:ea typeface="Verdana" panose="020B0604030504040204" pitchFamily="34" charset="0"/>
                <a:cs typeface="Verdana" panose="020B0604030504040204" pitchFamily="34" charset="0"/>
              </a:rPr>
              <a:t>In </a:t>
            </a:r>
            <a:r>
              <a:rPr lang="en-US" sz="2600" dirty="0">
                <a:solidFill>
                  <a:srgbClr val="C00000"/>
                </a:solidFill>
                <a:latin typeface="Verdana" panose="020B0604030504040204" pitchFamily="34" charset="0"/>
                <a:ea typeface="Verdana" panose="020B0604030504040204" pitchFamily="34" charset="0"/>
                <a:cs typeface="Verdana" panose="020B0604030504040204" pitchFamily="34" charset="0"/>
              </a:rPr>
              <a:t>warm weather </a:t>
            </a:r>
            <a:r>
              <a:rPr lang="en-US" sz="2600" dirty="0">
                <a:latin typeface="Verdana" panose="020B0604030504040204" pitchFamily="34" charset="0"/>
                <a:ea typeface="Verdana" panose="020B0604030504040204" pitchFamily="34" charset="0"/>
                <a:cs typeface="Verdana" panose="020B0604030504040204" pitchFamily="34" charset="0"/>
              </a:rPr>
              <a:t>and the summer months, </a:t>
            </a:r>
            <a:r>
              <a:rPr lang="en-US" sz="2600" dirty="0" smtClean="0">
                <a:latin typeface="Verdana" panose="020B0604030504040204" pitchFamily="34" charset="0"/>
                <a:ea typeface="Verdana" panose="020B0604030504040204" pitchFamily="34" charset="0"/>
                <a:cs typeface="Verdana" panose="020B0604030504040204" pitchFamily="34" charset="0"/>
              </a:rPr>
              <a:t>but it does </a:t>
            </a:r>
            <a:r>
              <a:rPr lang="en-US" sz="2600" dirty="0">
                <a:latin typeface="Verdana" panose="020B0604030504040204" pitchFamily="34" charset="0"/>
                <a:ea typeface="Verdana" panose="020B0604030504040204" pitchFamily="34" charset="0"/>
                <a:cs typeface="Verdana" panose="020B0604030504040204" pitchFamily="34" charset="0"/>
              </a:rPr>
              <a:t>occur year </a:t>
            </a:r>
            <a:r>
              <a:rPr lang="en-US" sz="2600" dirty="0" smtClean="0">
                <a:latin typeface="Verdana" panose="020B0604030504040204" pitchFamily="34" charset="0"/>
                <a:ea typeface="Verdana" panose="020B0604030504040204" pitchFamily="34" charset="0"/>
                <a:cs typeface="Verdana" panose="020B0604030504040204" pitchFamily="34" charset="0"/>
              </a:rPr>
              <a:t>round</a:t>
            </a:r>
          </a:p>
          <a:p>
            <a:pPr marL="914400" lvl="2" indent="-228600">
              <a:spcBef>
                <a:spcPts val="600"/>
              </a:spcBef>
              <a:spcAft>
                <a:spcPts val="600"/>
              </a:spcAft>
              <a:buFont typeface="Verdana" panose="020B0604030504040204" pitchFamily="34" charset="0"/>
              <a:buChar char="–"/>
            </a:pPr>
            <a:r>
              <a:rPr lang="en-US" sz="2600" dirty="0" smtClean="0">
                <a:latin typeface="Verdana" panose="020B0604030504040204" pitchFamily="34" charset="0"/>
                <a:ea typeface="Verdana" panose="020B0604030504040204" pitchFamily="34" charset="0"/>
                <a:cs typeface="Verdana" panose="020B0604030504040204" pitchFamily="34" charset="0"/>
              </a:rPr>
              <a:t>Increases have </a:t>
            </a:r>
            <a:r>
              <a:rPr lang="en-US" sz="2600" dirty="0">
                <a:latin typeface="Verdana" panose="020B0604030504040204" pitchFamily="34" charset="0"/>
                <a:ea typeface="Verdana" panose="020B0604030504040204" pitchFamily="34" charset="0"/>
                <a:cs typeface="Verdana" panose="020B0604030504040204" pitchFamily="34" charset="0"/>
              </a:rPr>
              <a:t>been linked to increased populations of vectors</a:t>
            </a:r>
          </a:p>
          <a:p>
            <a:pPr lvl="1">
              <a:lnSpc>
                <a:spcPct val="100000"/>
              </a:lnSpc>
              <a:spcBef>
                <a:spcPts val="600"/>
              </a:spcBef>
              <a:spcAft>
                <a:spcPts val="600"/>
              </a:spcAft>
            </a:pPr>
            <a:r>
              <a:rPr lang="en-US" sz="2600" dirty="0" smtClean="0">
                <a:latin typeface="Verdana" panose="020B0604030504040204" pitchFamily="34" charset="0"/>
                <a:ea typeface="Verdana" panose="020B0604030504040204" pitchFamily="34" charset="0"/>
                <a:cs typeface="Verdana" panose="020B0604030504040204" pitchFamily="34" charset="0"/>
              </a:rPr>
              <a:t>In </a:t>
            </a:r>
            <a:r>
              <a:rPr lang="en-US" sz="2600" dirty="0">
                <a:solidFill>
                  <a:srgbClr val="C00000"/>
                </a:solidFill>
                <a:latin typeface="Verdana" panose="020B0604030504040204" pitchFamily="34" charset="0"/>
                <a:ea typeface="Verdana" panose="020B0604030504040204" pitchFamily="34" charset="0"/>
                <a:cs typeface="Verdana" panose="020B0604030504040204" pitchFamily="34" charset="0"/>
              </a:rPr>
              <a:t>organic and free-range flocks </a:t>
            </a:r>
            <a:r>
              <a:rPr lang="en-US" sz="2600" dirty="0">
                <a:latin typeface="Verdana" panose="020B0604030504040204" pitchFamily="34" charset="0"/>
                <a:ea typeface="Verdana" panose="020B0604030504040204" pitchFamily="34" charset="0"/>
                <a:cs typeface="Verdana" panose="020B0604030504040204" pitchFamily="34" charset="0"/>
              </a:rPr>
              <a:t>than those reared in conventional production settings</a:t>
            </a:r>
          </a:p>
        </p:txBody>
      </p:sp>
      <p:grpSp>
        <p:nvGrpSpPr>
          <p:cNvPr id="8" name="Group 7"/>
          <p:cNvGrpSpPr/>
          <p:nvPr/>
        </p:nvGrpSpPr>
        <p:grpSpPr>
          <a:xfrm>
            <a:off x="893912" y="5041189"/>
            <a:ext cx="7356178" cy="1645920"/>
            <a:chOff x="1159172" y="5041189"/>
            <a:chExt cx="7356178" cy="1645920"/>
          </a:xfrm>
        </p:grpSpPr>
        <p:pic>
          <p:nvPicPr>
            <p:cNvPr id="5" name="Picture 4"/>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414277" y="5406949"/>
              <a:ext cx="2119210" cy="1280160"/>
            </a:xfrm>
            <a:prstGeom prst="rect">
              <a:avLst/>
            </a:prstGeom>
          </p:spPr>
        </p:pic>
        <p:pic>
          <p:nvPicPr>
            <p:cNvPr id="6" name="Picture 5"/>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418661" y="5041189"/>
              <a:ext cx="2096689" cy="1645920"/>
            </a:xfrm>
            <a:prstGeom prst="rect">
              <a:avLst/>
            </a:prstGeom>
          </p:spPr>
        </p:pic>
        <p:pic>
          <p:nvPicPr>
            <p:cNvPr id="7" name="Picture 6"/>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159172" y="5461281"/>
              <a:ext cx="1187274" cy="1188720"/>
            </a:xfrm>
            <a:prstGeom prst="rect">
              <a:avLst/>
            </a:prstGeom>
          </p:spPr>
        </p:pic>
      </p:grpSp>
    </p:spTree>
    <p:extLst>
      <p:ext uri="{BB962C8B-B14F-4D97-AF65-F5344CB8AC3E}">
        <p14:creationId xmlns:p14="http://schemas.microsoft.com/office/powerpoint/2010/main" val="1071537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338" y="365126"/>
            <a:ext cx="6549324" cy="1128768"/>
          </a:xfrm>
        </p:spPr>
        <p:txBody>
          <a:bodyPr>
            <a:noAutofit/>
          </a:bodyPr>
          <a:lstStyle/>
          <a:p>
            <a:pPr algn="ctr">
              <a:lnSpc>
                <a:spcPct val="130000"/>
              </a:lnSpc>
            </a:pPr>
            <a:r>
              <a:rPr lang="en-US" sz="2800" dirty="0" smtClean="0">
                <a:latin typeface="Verdana" panose="020B0604030504040204" pitchFamily="34" charset="0"/>
                <a:ea typeface="Verdana" panose="020B0604030504040204" pitchFamily="34" charset="0"/>
                <a:cs typeface="Verdana" panose="020B0604030504040204" pitchFamily="34" charset="0"/>
              </a:rPr>
              <a:t>Prevalence </a:t>
            </a:r>
            <a:r>
              <a:rPr lang="en-US" sz="2800" dirty="0">
                <a:latin typeface="Verdana" panose="020B0604030504040204" pitchFamily="34" charset="0"/>
                <a:ea typeface="Verdana" panose="020B0604030504040204" pitchFamily="34" charset="0"/>
                <a:cs typeface="Verdana" panose="020B0604030504040204" pitchFamily="34" charset="0"/>
              </a:rPr>
              <a:t>can vary </a:t>
            </a:r>
            <a:r>
              <a:rPr lang="en-US" sz="2800" dirty="0" smtClean="0">
                <a:latin typeface="Verdana" panose="020B0604030504040204" pitchFamily="34" charset="0"/>
                <a:ea typeface="Verdana" panose="020B0604030504040204" pitchFamily="34" charset="0"/>
                <a:cs typeface="Verdana" panose="020B0604030504040204" pitchFamily="34" charset="0"/>
              </a:rPr>
              <a:t/>
            </a:r>
            <a:br>
              <a:rPr lang="en-US" sz="2800" dirty="0" smtClean="0">
                <a:latin typeface="Verdana" panose="020B0604030504040204" pitchFamily="34" charset="0"/>
                <a:ea typeface="Verdana" panose="020B0604030504040204" pitchFamily="34" charset="0"/>
                <a:cs typeface="Verdana" panose="020B0604030504040204" pitchFamily="34" charset="0"/>
              </a:rPr>
            </a:br>
            <a:r>
              <a:rPr lang="en-US" sz="2800" dirty="0" smtClean="0">
                <a:latin typeface="Verdana" panose="020B0604030504040204" pitchFamily="34" charset="0"/>
                <a:ea typeface="Verdana" panose="020B0604030504040204" pitchFamily="34" charset="0"/>
                <a:cs typeface="Verdana" panose="020B0604030504040204" pitchFamily="34" charset="0"/>
              </a:rPr>
              <a:t>between </a:t>
            </a:r>
            <a:r>
              <a:rPr lang="en-US" sz="2800" dirty="0">
                <a:latin typeface="Verdana" panose="020B0604030504040204" pitchFamily="34" charset="0"/>
                <a:ea typeface="Verdana" panose="020B0604030504040204" pitchFamily="34" charset="0"/>
                <a:cs typeface="Verdana" panose="020B0604030504040204" pitchFamily="34" charset="0"/>
              </a:rPr>
              <a:t>flocks </a:t>
            </a:r>
            <a:r>
              <a:rPr lang="en-US" sz="2800" dirty="0" smtClean="0">
                <a:latin typeface="Verdana" panose="020B0604030504040204" pitchFamily="34" charset="0"/>
                <a:ea typeface="Verdana" panose="020B0604030504040204" pitchFamily="34" charset="0"/>
                <a:cs typeface="Verdana" panose="020B0604030504040204" pitchFamily="34" charset="0"/>
              </a:rPr>
              <a:t>and </a:t>
            </a:r>
            <a:r>
              <a:rPr lang="en-US" sz="2800" dirty="0">
                <a:latin typeface="Verdana" panose="020B0604030504040204" pitchFamily="34" charset="0"/>
                <a:ea typeface="Verdana" panose="020B0604030504040204" pitchFamily="34" charset="0"/>
                <a:cs typeface="Verdana" panose="020B0604030504040204" pitchFamily="34" charset="0"/>
              </a:rPr>
              <a:t>between </a:t>
            </a:r>
            <a:r>
              <a:rPr lang="en-US" sz="2800" dirty="0" smtClean="0">
                <a:latin typeface="Verdana" panose="020B0604030504040204" pitchFamily="34" charset="0"/>
                <a:ea typeface="Verdana" panose="020B0604030504040204" pitchFamily="34" charset="0"/>
                <a:cs typeface="Verdana" panose="020B0604030504040204" pitchFamily="34" charset="0"/>
              </a:rPr>
              <a:t>farms</a:t>
            </a:r>
            <a:endParaRPr lang="en-US" sz="3600" dirty="0"/>
          </a:p>
        </p:txBody>
      </p:sp>
      <p:grpSp>
        <p:nvGrpSpPr>
          <p:cNvPr id="77" name="Group 76"/>
          <p:cNvGrpSpPr>
            <a:grpSpLocks noChangeAspect="1"/>
          </p:cNvGrpSpPr>
          <p:nvPr/>
        </p:nvGrpSpPr>
        <p:grpSpPr>
          <a:xfrm>
            <a:off x="5693880" y="1679656"/>
            <a:ext cx="2743200" cy="2643153"/>
            <a:chOff x="5137063" y="1632761"/>
            <a:chExt cx="3766202" cy="3628847"/>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8297" y="1632761"/>
              <a:ext cx="2020824" cy="210745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653" y="2331341"/>
              <a:ext cx="2020824" cy="210745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613" y="1934853"/>
              <a:ext cx="2020824" cy="2107456"/>
            </a:xfrm>
            <a:prstGeom prst="rect">
              <a:avLst/>
            </a:prstGeom>
          </p:spPr>
        </p:pic>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7063" y="2489502"/>
              <a:ext cx="2020824" cy="2107456"/>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419" y="3154151"/>
              <a:ext cx="2020824" cy="2107457"/>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2441" y="2878091"/>
              <a:ext cx="2020824" cy="2107456"/>
            </a:xfrm>
            <a:prstGeom prst="rect">
              <a:avLst/>
            </a:prstGeom>
          </p:spPr>
        </p:pic>
      </p:grpSp>
      <p:grpSp>
        <p:nvGrpSpPr>
          <p:cNvPr id="94" name="Group 93"/>
          <p:cNvGrpSpPr>
            <a:grpSpLocks noChangeAspect="1"/>
          </p:cNvGrpSpPr>
          <p:nvPr/>
        </p:nvGrpSpPr>
        <p:grpSpPr>
          <a:xfrm>
            <a:off x="1036639" y="1614377"/>
            <a:ext cx="2743200" cy="2683224"/>
            <a:chOff x="3427784" y="3411820"/>
            <a:chExt cx="3016340" cy="2950393"/>
          </a:xfrm>
        </p:grpSpPr>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784" y="3564163"/>
              <a:ext cx="1619105" cy="1688515"/>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667" y="3411820"/>
              <a:ext cx="1765179" cy="1840857"/>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4320" y="4021356"/>
              <a:ext cx="1765179" cy="1840857"/>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527" y="4673698"/>
              <a:ext cx="1619105" cy="1688515"/>
            </a:xfrm>
            <a:prstGeom prst="rect">
              <a:avLst/>
            </a:prstGeom>
          </p:spPr>
        </p:pic>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476" y="3840626"/>
              <a:ext cx="1619105" cy="1688515"/>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944" y="4388498"/>
              <a:ext cx="1765180" cy="1840857"/>
            </a:xfrm>
            <a:prstGeom prst="rect">
              <a:avLst/>
            </a:prstGeom>
          </p:spPr>
        </p:pic>
      </p:grpSp>
      <p:grpSp>
        <p:nvGrpSpPr>
          <p:cNvPr id="93" name="Group 92"/>
          <p:cNvGrpSpPr>
            <a:grpSpLocks noChangeAspect="1"/>
          </p:cNvGrpSpPr>
          <p:nvPr/>
        </p:nvGrpSpPr>
        <p:grpSpPr>
          <a:xfrm>
            <a:off x="3916811" y="4066879"/>
            <a:ext cx="2834640" cy="2569826"/>
            <a:chOff x="384343" y="2315008"/>
            <a:chExt cx="3108960" cy="2818520"/>
          </a:xfrm>
        </p:grpSpPr>
        <p:grpSp>
          <p:nvGrpSpPr>
            <p:cNvPr id="76" name="Group 75"/>
            <p:cNvGrpSpPr>
              <a:grpSpLocks noChangeAspect="1"/>
            </p:cNvGrpSpPr>
            <p:nvPr/>
          </p:nvGrpSpPr>
          <p:grpSpPr>
            <a:xfrm>
              <a:off x="384343" y="2315008"/>
              <a:ext cx="3108960" cy="2412484"/>
              <a:chOff x="567256" y="2421928"/>
              <a:chExt cx="3978475" cy="3087211"/>
            </a:xfrm>
          </p:grpSpPr>
          <p:grpSp>
            <p:nvGrpSpPr>
              <p:cNvPr id="13" name="Group 12"/>
              <p:cNvGrpSpPr>
                <a:grpSpLocks noChangeAspect="1"/>
              </p:cNvGrpSpPr>
              <p:nvPr/>
            </p:nvGrpSpPr>
            <p:grpSpPr>
              <a:xfrm>
                <a:off x="628650" y="2421928"/>
                <a:ext cx="3917081" cy="2565777"/>
                <a:chOff x="753981" y="636001"/>
                <a:chExt cx="3964135" cy="2596589"/>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981" y="636001"/>
                  <a:ext cx="2286000" cy="238399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2115" y="848591"/>
                  <a:ext cx="2286001" cy="2383999"/>
                </a:xfrm>
                <a:prstGeom prst="rect">
                  <a:avLst/>
                </a:prstGeom>
              </p:spPr>
            </p:pic>
          </p:gr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256" y="3153428"/>
                <a:ext cx="2258865" cy="2355711"/>
              </a:xfrm>
              <a:prstGeom prst="rect">
                <a:avLst/>
              </a:prstGeom>
            </p:spPr>
          </p:pic>
        </p:grpSp>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199" y="2799730"/>
              <a:ext cx="1619105" cy="1688515"/>
            </a:xfrm>
            <a:prstGeom prst="rect">
              <a:avLst/>
            </a:prstGeom>
          </p:spPr>
        </p:pic>
        <p:pic>
          <p:nvPicPr>
            <p:cNvPr id="92" name="Picture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0147" y="3050791"/>
              <a:ext cx="1765180" cy="1840857"/>
            </a:xfrm>
            <a:prstGeom prst="rect">
              <a:avLst/>
            </a:prstGeom>
          </p:spPr>
        </p:pic>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857" y="3292671"/>
              <a:ext cx="1765179" cy="1840857"/>
            </a:xfrm>
            <a:prstGeom prst="rect">
              <a:avLst/>
            </a:prstGeom>
          </p:spPr>
        </p:pic>
      </p:grpSp>
      <p:sp>
        <p:nvSpPr>
          <p:cNvPr id="95" name="Title 1"/>
          <p:cNvSpPr txBox="1">
            <a:spLocks/>
          </p:cNvSpPr>
          <p:nvPr/>
        </p:nvSpPr>
        <p:spPr>
          <a:xfrm>
            <a:off x="743107" y="4579903"/>
            <a:ext cx="3026698" cy="205680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dirty="0" smtClean="0">
                <a:latin typeface="Verdana" panose="020B0604030504040204" pitchFamily="34" charset="0"/>
                <a:ea typeface="Verdana" panose="020B0604030504040204" pitchFamily="34" charset="0"/>
                <a:cs typeface="Verdana" panose="020B0604030504040204" pitchFamily="34" charset="0"/>
              </a:rPr>
              <a:t>Some flocks and some farms have consistently low infection rates</a:t>
            </a:r>
            <a:endParaRPr lang="en-US" dirty="0"/>
          </a:p>
        </p:txBody>
      </p:sp>
    </p:spTree>
    <p:extLst>
      <p:ext uri="{BB962C8B-B14F-4D97-AF65-F5344CB8AC3E}">
        <p14:creationId xmlns:p14="http://schemas.microsoft.com/office/powerpoint/2010/main" val="3093207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72" y="382430"/>
            <a:ext cx="2286000" cy="2384000"/>
          </a:xfrm>
          <a:prstGeom prst="rect">
            <a:avLst/>
          </a:prstGeom>
        </p:spPr>
      </p:pic>
      <p:grpSp>
        <p:nvGrpSpPr>
          <p:cNvPr id="107" name="Group 106"/>
          <p:cNvGrpSpPr/>
          <p:nvPr/>
        </p:nvGrpSpPr>
        <p:grpSpPr>
          <a:xfrm>
            <a:off x="1055712" y="1132580"/>
            <a:ext cx="1356174" cy="691499"/>
            <a:chOff x="6181554" y="1421582"/>
            <a:chExt cx="1356174" cy="691499"/>
          </a:xfrm>
        </p:grpSpPr>
        <p:grpSp>
          <p:nvGrpSpPr>
            <p:cNvPr id="108" name="Group 107"/>
            <p:cNvGrpSpPr/>
            <p:nvPr/>
          </p:nvGrpSpPr>
          <p:grpSpPr>
            <a:xfrm>
              <a:off x="6633612" y="1846687"/>
              <a:ext cx="904116" cy="266394"/>
              <a:chOff x="3420194" y="1513735"/>
              <a:chExt cx="904116" cy="266394"/>
            </a:xfrm>
          </p:grpSpPr>
          <p:sp>
            <p:nvSpPr>
              <p:cNvPr id="130" name="Oval 129"/>
              <p:cNvSpPr/>
              <p:nvPr/>
            </p:nvSpPr>
            <p:spPr>
              <a:xfrm>
                <a:off x="4015379" y="1513735"/>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1" name="Oval 130"/>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2" name="Oval 131"/>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3" name="Oval 132"/>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Oval 133"/>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135" name="Oval 134"/>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nvGrpSpPr>
            <p:cNvPr id="109" name="Group 108"/>
            <p:cNvGrpSpPr/>
            <p:nvPr/>
          </p:nvGrpSpPr>
          <p:grpSpPr>
            <a:xfrm>
              <a:off x="6181554" y="1421582"/>
              <a:ext cx="904116" cy="266394"/>
              <a:chOff x="3420194" y="1513735"/>
              <a:chExt cx="904116" cy="266394"/>
            </a:xfrm>
          </p:grpSpPr>
          <p:sp>
            <p:nvSpPr>
              <p:cNvPr id="124" name="Oval 123"/>
              <p:cNvSpPr/>
              <p:nvPr/>
            </p:nvSpPr>
            <p:spPr>
              <a:xfrm>
                <a:off x="4015379" y="1513735"/>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5" name="Oval 124"/>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Oval 125"/>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7" name="Oval 126"/>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Oval 127"/>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129" name="Oval 128"/>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nvGrpSpPr>
            <p:cNvPr id="110" name="Group 109"/>
            <p:cNvGrpSpPr/>
            <p:nvPr/>
          </p:nvGrpSpPr>
          <p:grpSpPr>
            <a:xfrm>
              <a:off x="6388810" y="1516735"/>
              <a:ext cx="904116" cy="266394"/>
              <a:chOff x="3420194" y="1513735"/>
              <a:chExt cx="904116" cy="266394"/>
            </a:xfrm>
          </p:grpSpPr>
          <p:sp>
            <p:nvSpPr>
              <p:cNvPr id="118" name="Oval 117"/>
              <p:cNvSpPr/>
              <p:nvPr/>
            </p:nvSpPr>
            <p:spPr>
              <a:xfrm>
                <a:off x="4015379" y="1513735"/>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Oval 118"/>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Oval 119"/>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Oval 120"/>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Oval 121"/>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123" name="Oval 122"/>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nvGrpSpPr>
            <p:cNvPr id="111" name="Group 110"/>
            <p:cNvGrpSpPr/>
            <p:nvPr/>
          </p:nvGrpSpPr>
          <p:grpSpPr>
            <a:xfrm>
              <a:off x="6497178" y="1658520"/>
              <a:ext cx="904116" cy="266394"/>
              <a:chOff x="3420194" y="1513735"/>
              <a:chExt cx="904116" cy="266394"/>
            </a:xfrm>
          </p:grpSpPr>
          <p:sp>
            <p:nvSpPr>
              <p:cNvPr id="112" name="Oval 111"/>
              <p:cNvSpPr/>
              <p:nvPr/>
            </p:nvSpPr>
            <p:spPr>
              <a:xfrm>
                <a:off x="4015379" y="1513735"/>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Oval 112"/>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Oval 113"/>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5" name="Oval 114"/>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Oval 115"/>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117" name="Oval 116"/>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280" y="382430"/>
            <a:ext cx="2286000" cy="2384000"/>
          </a:xfrm>
          <a:prstGeom prst="rect">
            <a:avLst/>
          </a:prstGeom>
        </p:spPr>
      </p:pic>
      <p:grpSp>
        <p:nvGrpSpPr>
          <p:cNvPr id="78" name="Group 77"/>
          <p:cNvGrpSpPr/>
          <p:nvPr/>
        </p:nvGrpSpPr>
        <p:grpSpPr>
          <a:xfrm>
            <a:off x="2033493" y="1180630"/>
            <a:ext cx="1356174" cy="691499"/>
            <a:chOff x="6181554" y="1421582"/>
            <a:chExt cx="1356174" cy="691499"/>
          </a:xfrm>
        </p:grpSpPr>
        <p:grpSp>
          <p:nvGrpSpPr>
            <p:cNvPr id="79" name="Group 78"/>
            <p:cNvGrpSpPr/>
            <p:nvPr/>
          </p:nvGrpSpPr>
          <p:grpSpPr>
            <a:xfrm>
              <a:off x="6633612" y="1846687"/>
              <a:ext cx="904116" cy="266394"/>
              <a:chOff x="3420194" y="1513735"/>
              <a:chExt cx="904116" cy="266394"/>
            </a:xfrm>
          </p:grpSpPr>
          <p:sp>
            <p:nvSpPr>
              <p:cNvPr id="101" name="Oval 100"/>
              <p:cNvSpPr/>
              <p:nvPr/>
            </p:nvSpPr>
            <p:spPr>
              <a:xfrm>
                <a:off x="4015379" y="1513735"/>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Oval 101"/>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Oval 102"/>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Oval 103"/>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5" name="Oval 104"/>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106" name="Oval 105"/>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nvGrpSpPr>
            <p:cNvPr id="80" name="Group 79"/>
            <p:cNvGrpSpPr/>
            <p:nvPr/>
          </p:nvGrpSpPr>
          <p:grpSpPr>
            <a:xfrm>
              <a:off x="6181554" y="1421582"/>
              <a:ext cx="904116" cy="266394"/>
              <a:chOff x="3420194" y="1513735"/>
              <a:chExt cx="904116" cy="266394"/>
            </a:xfrm>
          </p:grpSpPr>
          <p:sp>
            <p:nvSpPr>
              <p:cNvPr id="95" name="Oval 94"/>
              <p:cNvSpPr/>
              <p:nvPr/>
            </p:nvSpPr>
            <p:spPr>
              <a:xfrm>
                <a:off x="4015379" y="1513735"/>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Oval 95"/>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Oval 96"/>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Oval 97"/>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Oval 98"/>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100" name="Oval 99"/>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nvGrpSpPr>
            <p:cNvPr id="81" name="Group 80"/>
            <p:cNvGrpSpPr/>
            <p:nvPr/>
          </p:nvGrpSpPr>
          <p:grpSpPr>
            <a:xfrm>
              <a:off x="6388810" y="1516735"/>
              <a:ext cx="904116" cy="266394"/>
              <a:chOff x="3420194" y="1513735"/>
              <a:chExt cx="904116" cy="266394"/>
            </a:xfrm>
          </p:grpSpPr>
          <p:sp>
            <p:nvSpPr>
              <p:cNvPr id="89" name="Oval 88"/>
              <p:cNvSpPr/>
              <p:nvPr/>
            </p:nvSpPr>
            <p:spPr>
              <a:xfrm>
                <a:off x="4015379" y="1513735"/>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Oval 89"/>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Oval 90"/>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Oval 91"/>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Oval 92"/>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94" name="Oval 93"/>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nvGrpSpPr>
            <p:cNvPr id="82" name="Group 81"/>
            <p:cNvGrpSpPr/>
            <p:nvPr/>
          </p:nvGrpSpPr>
          <p:grpSpPr>
            <a:xfrm>
              <a:off x="6497178" y="1658520"/>
              <a:ext cx="904116" cy="266394"/>
              <a:chOff x="3420194" y="1513735"/>
              <a:chExt cx="904116" cy="266394"/>
            </a:xfrm>
          </p:grpSpPr>
          <p:sp>
            <p:nvSpPr>
              <p:cNvPr id="83" name="Oval 82"/>
              <p:cNvSpPr/>
              <p:nvPr/>
            </p:nvSpPr>
            <p:spPr>
              <a:xfrm>
                <a:off x="4015379" y="1513735"/>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Oval 83"/>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5" name="Oval 84"/>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Oval 85"/>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Oval 86"/>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88" name="Oval 87"/>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2788" y="382430"/>
            <a:ext cx="2286000" cy="2384000"/>
          </a:xfrm>
          <a:prstGeom prst="rect">
            <a:avLst/>
          </a:prstGeom>
        </p:spPr>
      </p:pic>
      <p:grpSp>
        <p:nvGrpSpPr>
          <p:cNvPr id="228" name="Group 227"/>
          <p:cNvGrpSpPr/>
          <p:nvPr/>
        </p:nvGrpSpPr>
        <p:grpSpPr>
          <a:xfrm>
            <a:off x="741772" y="2184894"/>
            <a:ext cx="4171724" cy="2384000"/>
            <a:chOff x="741772" y="1900683"/>
            <a:chExt cx="4171724" cy="2384000"/>
          </a:xfrm>
        </p:grpSpPr>
        <p:grpSp>
          <p:nvGrpSpPr>
            <p:cNvPr id="30" name="Group 29"/>
            <p:cNvGrpSpPr/>
            <p:nvPr/>
          </p:nvGrpSpPr>
          <p:grpSpPr>
            <a:xfrm>
              <a:off x="741772" y="1900683"/>
              <a:ext cx="4171724" cy="2384000"/>
              <a:chOff x="741772" y="504360"/>
              <a:chExt cx="4171724" cy="2384000"/>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72" y="504360"/>
                <a:ext cx="2286000" cy="238400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6097" y="504360"/>
                <a:ext cx="2286000" cy="238400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496" y="504360"/>
                <a:ext cx="2286000" cy="2384000"/>
              </a:xfrm>
              <a:prstGeom prst="rect">
                <a:avLst/>
              </a:prstGeom>
            </p:spPr>
          </p:pic>
        </p:grpSp>
        <p:grpSp>
          <p:nvGrpSpPr>
            <p:cNvPr id="165" name="Group 164"/>
            <p:cNvGrpSpPr/>
            <p:nvPr/>
          </p:nvGrpSpPr>
          <p:grpSpPr>
            <a:xfrm>
              <a:off x="2143784" y="2794788"/>
              <a:ext cx="710200" cy="529228"/>
              <a:chOff x="6465450" y="1583853"/>
              <a:chExt cx="710200" cy="529228"/>
            </a:xfrm>
          </p:grpSpPr>
          <p:grpSp>
            <p:nvGrpSpPr>
              <p:cNvPr id="166" name="Group 165"/>
              <p:cNvGrpSpPr/>
              <p:nvPr/>
            </p:nvGrpSpPr>
            <p:grpSpPr>
              <a:xfrm>
                <a:off x="6633612" y="1979433"/>
                <a:ext cx="446898" cy="133648"/>
                <a:chOff x="3420194" y="1646481"/>
                <a:chExt cx="446898" cy="133648"/>
              </a:xfrm>
            </p:grpSpPr>
            <p:sp>
              <p:nvSpPr>
                <p:cNvPr id="176" name="Oval 175"/>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7" name="Oval 176"/>
                <p:cNvSpPr/>
                <p:nvPr/>
              </p:nvSpPr>
              <p:spPr>
                <a:xfrm>
                  <a:off x="3771952" y="1646481"/>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7" name="Group 166"/>
              <p:cNvGrpSpPr/>
              <p:nvPr/>
            </p:nvGrpSpPr>
            <p:grpSpPr>
              <a:xfrm>
                <a:off x="6465450" y="1583853"/>
                <a:ext cx="460534" cy="331055"/>
                <a:chOff x="3704090" y="1676006"/>
                <a:chExt cx="460534" cy="331055"/>
              </a:xfrm>
            </p:grpSpPr>
            <p:sp>
              <p:nvSpPr>
                <p:cNvPr id="173" name="Oval 172"/>
                <p:cNvSpPr/>
                <p:nvPr/>
              </p:nvSpPr>
              <p:spPr>
                <a:xfrm>
                  <a:off x="4012034" y="1911952"/>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4" name="Oval 173"/>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Oval 174"/>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sp>
            <p:nvSpPr>
              <p:cNvPr id="171" name="Oval 170"/>
              <p:cNvSpPr/>
              <p:nvPr/>
            </p:nvSpPr>
            <p:spPr>
              <a:xfrm>
                <a:off x="7080510" y="1685532"/>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79" name="Group 178"/>
            <p:cNvGrpSpPr/>
            <p:nvPr/>
          </p:nvGrpSpPr>
          <p:grpSpPr>
            <a:xfrm>
              <a:off x="1144217" y="2794773"/>
              <a:ext cx="710200" cy="529228"/>
              <a:chOff x="6465450" y="1583853"/>
              <a:chExt cx="710200" cy="529228"/>
            </a:xfrm>
          </p:grpSpPr>
          <p:grpSp>
            <p:nvGrpSpPr>
              <p:cNvPr id="180" name="Group 179"/>
              <p:cNvGrpSpPr/>
              <p:nvPr/>
            </p:nvGrpSpPr>
            <p:grpSpPr>
              <a:xfrm>
                <a:off x="6633612" y="1979433"/>
                <a:ext cx="446898" cy="133648"/>
                <a:chOff x="3420194" y="1646481"/>
                <a:chExt cx="446898" cy="133648"/>
              </a:xfrm>
            </p:grpSpPr>
            <p:sp>
              <p:nvSpPr>
                <p:cNvPr id="190" name="Oval 189"/>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1" name="Oval 190"/>
                <p:cNvSpPr/>
                <p:nvPr/>
              </p:nvSpPr>
              <p:spPr>
                <a:xfrm>
                  <a:off x="3771952" y="1646481"/>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1" name="Group 180"/>
              <p:cNvGrpSpPr/>
              <p:nvPr/>
            </p:nvGrpSpPr>
            <p:grpSpPr>
              <a:xfrm>
                <a:off x="6465450" y="1583853"/>
                <a:ext cx="460534" cy="331055"/>
                <a:chOff x="3704090" y="1676006"/>
                <a:chExt cx="460534" cy="331055"/>
              </a:xfrm>
            </p:grpSpPr>
            <p:sp>
              <p:nvSpPr>
                <p:cNvPr id="187" name="Oval 186"/>
                <p:cNvSpPr/>
                <p:nvPr/>
              </p:nvSpPr>
              <p:spPr>
                <a:xfrm>
                  <a:off x="4012034" y="1911952"/>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8" name="Oval 187"/>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9" name="Oval 188"/>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sp>
            <p:nvSpPr>
              <p:cNvPr id="185" name="Oval 184"/>
              <p:cNvSpPr/>
              <p:nvPr/>
            </p:nvSpPr>
            <p:spPr>
              <a:xfrm>
                <a:off x="7080510" y="1685532"/>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6" name="Group 135"/>
            <p:cNvGrpSpPr/>
            <p:nvPr/>
          </p:nvGrpSpPr>
          <p:grpSpPr>
            <a:xfrm>
              <a:off x="3288977" y="2849652"/>
              <a:ext cx="1072278" cy="606307"/>
              <a:chOff x="6465450" y="1506774"/>
              <a:chExt cx="1072278" cy="606307"/>
            </a:xfrm>
          </p:grpSpPr>
          <p:grpSp>
            <p:nvGrpSpPr>
              <p:cNvPr id="137" name="Group 136"/>
              <p:cNvGrpSpPr/>
              <p:nvPr/>
            </p:nvGrpSpPr>
            <p:grpSpPr>
              <a:xfrm>
                <a:off x="6633612" y="1979433"/>
                <a:ext cx="904116" cy="133648"/>
                <a:chOff x="3420194" y="1646481"/>
                <a:chExt cx="904116" cy="133648"/>
              </a:xfrm>
            </p:grpSpPr>
            <p:sp>
              <p:nvSpPr>
                <p:cNvPr id="160" name="Oval 159"/>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Oval 160"/>
                <p:cNvSpPr/>
                <p:nvPr/>
              </p:nvSpPr>
              <p:spPr>
                <a:xfrm>
                  <a:off x="3771952" y="1646481"/>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4" name="Oval 163"/>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nvGrpSpPr>
              <p:cNvPr id="138" name="Group 137"/>
              <p:cNvGrpSpPr/>
              <p:nvPr/>
            </p:nvGrpSpPr>
            <p:grpSpPr>
              <a:xfrm>
                <a:off x="6465450" y="1601883"/>
                <a:ext cx="588348" cy="236248"/>
                <a:chOff x="3704090" y="1694036"/>
                <a:chExt cx="588348" cy="236248"/>
              </a:xfrm>
            </p:grpSpPr>
            <p:sp>
              <p:nvSpPr>
                <p:cNvPr id="154" name="Oval 153"/>
                <p:cNvSpPr/>
                <p:nvPr/>
              </p:nvSpPr>
              <p:spPr>
                <a:xfrm>
                  <a:off x="4197298" y="1835175"/>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6" name="Oval 155"/>
                <p:cNvSpPr/>
                <p:nvPr/>
              </p:nvSpPr>
              <p:spPr>
                <a:xfrm>
                  <a:off x="3976574" y="1817864"/>
                  <a:ext cx="69635" cy="731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7" name="Oval 156"/>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nvGrpSpPr>
              <p:cNvPr id="140" name="Group 139"/>
              <p:cNvGrpSpPr/>
              <p:nvPr/>
            </p:nvGrpSpPr>
            <p:grpSpPr>
              <a:xfrm>
                <a:off x="7277612" y="1506774"/>
                <a:ext cx="123682" cy="408134"/>
                <a:chOff x="4200628" y="1361989"/>
                <a:chExt cx="123682" cy="408134"/>
              </a:xfrm>
            </p:grpSpPr>
            <p:sp>
              <p:nvSpPr>
                <p:cNvPr id="141" name="Oval 140"/>
                <p:cNvSpPr/>
                <p:nvPr/>
              </p:nvSpPr>
              <p:spPr>
                <a:xfrm>
                  <a:off x="4200628" y="1361989"/>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6" name="Oval 145"/>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grpSp>
      <p:grpSp>
        <p:nvGrpSpPr>
          <p:cNvPr id="29" name="Group 28"/>
          <p:cNvGrpSpPr/>
          <p:nvPr/>
        </p:nvGrpSpPr>
        <p:grpSpPr>
          <a:xfrm>
            <a:off x="766486" y="3997199"/>
            <a:ext cx="4164222" cy="2384000"/>
            <a:chOff x="766486" y="648506"/>
            <a:chExt cx="4164222" cy="2384000"/>
          </a:xfrm>
        </p:grpSpPr>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486" y="648506"/>
              <a:ext cx="2286000" cy="2384000"/>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3237" y="648506"/>
              <a:ext cx="2286000" cy="2384000"/>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4708" y="648506"/>
              <a:ext cx="2286000" cy="2384000"/>
            </a:xfrm>
            <a:prstGeom prst="rect">
              <a:avLst/>
            </a:prstGeom>
          </p:spPr>
        </p:pic>
      </p:grpSp>
      <p:grpSp>
        <p:nvGrpSpPr>
          <p:cNvPr id="77" name="Group 76"/>
          <p:cNvGrpSpPr/>
          <p:nvPr/>
        </p:nvGrpSpPr>
        <p:grpSpPr>
          <a:xfrm>
            <a:off x="3052480" y="1228680"/>
            <a:ext cx="1356174" cy="691499"/>
            <a:chOff x="6181554" y="1421582"/>
            <a:chExt cx="1356174" cy="691499"/>
          </a:xfrm>
        </p:grpSpPr>
        <p:grpSp>
          <p:nvGrpSpPr>
            <p:cNvPr id="55" name="Group 54"/>
            <p:cNvGrpSpPr/>
            <p:nvPr/>
          </p:nvGrpSpPr>
          <p:grpSpPr>
            <a:xfrm>
              <a:off x="6633612" y="1891762"/>
              <a:ext cx="904116" cy="221319"/>
              <a:chOff x="3420194" y="1558810"/>
              <a:chExt cx="904116" cy="221319"/>
            </a:xfrm>
          </p:grpSpPr>
          <p:sp>
            <p:nvSpPr>
              <p:cNvPr id="31" name="Oval 30"/>
              <p:cNvSpPr/>
              <p:nvPr/>
            </p:nvSpPr>
            <p:spPr>
              <a:xfrm>
                <a:off x="3904166" y="1612591"/>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val 31"/>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Oval 32"/>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Oval 33"/>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Oval 34"/>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36" name="Oval 35"/>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nvGrpSpPr>
            <p:cNvPr id="56" name="Group 55"/>
            <p:cNvGrpSpPr/>
            <p:nvPr/>
          </p:nvGrpSpPr>
          <p:grpSpPr>
            <a:xfrm>
              <a:off x="6181554" y="1421582"/>
              <a:ext cx="904116" cy="266394"/>
              <a:chOff x="3420194" y="1513735"/>
              <a:chExt cx="904116" cy="266394"/>
            </a:xfrm>
          </p:grpSpPr>
          <p:sp>
            <p:nvSpPr>
              <p:cNvPr id="57" name="Oval 56"/>
              <p:cNvSpPr/>
              <p:nvPr/>
            </p:nvSpPr>
            <p:spPr>
              <a:xfrm>
                <a:off x="4015379" y="1513735"/>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Oval 57"/>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Oval 58"/>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Oval 59"/>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Oval 60"/>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62" name="Oval 61"/>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nvGrpSpPr>
            <p:cNvPr id="63" name="Group 62"/>
            <p:cNvGrpSpPr/>
            <p:nvPr/>
          </p:nvGrpSpPr>
          <p:grpSpPr>
            <a:xfrm>
              <a:off x="6388810" y="1430236"/>
              <a:ext cx="904116" cy="352893"/>
              <a:chOff x="3420194" y="1427236"/>
              <a:chExt cx="904116" cy="352893"/>
            </a:xfrm>
          </p:grpSpPr>
          <p:sp>
            <p:nvSpPr>
              <p:cNvPr id="64" name="Oval 63"/>
              <p:cNvSpPr/>
              <p:nvPr/>
            </p:nvSpPr>
            <p:spPr>
              <a:xfrm>
                <a:off x="4015379" y="142723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Oval 64"/>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al 65"/>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Oval 66"/>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Oval 67"/>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69" name="Oval 68"/>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nvGrpSpPr>
            <p:cNvPr id="70" name="Group 69"/>
            <p:cNvGrpSpPr/>
            <p:nvPr/>
          </p:nvGrpSpPr>
          <p:grpSpPr>
            <a:xfrm>
              <a:off x="6497178" y="1510238"/>
              <a:ext cx="904116" cy="414676"/>
              <a:chOff x="3420194" y="1365453"/>
              <a:chExt cx="904116" cy="414676"/>
            </a:xfrm>
          </p:grpSpPr>
          <p:sp>
            <p:nvSpPr>
              <p:cNvPr id="71" name="Oval 70"/>
              <p:cNvSpPr/>
              <p:nvPr/>
            </p:nvSpPr>
            <p:spPr>
              <a:xfrm>
                <a:off x="4101878" y="1365453"/>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Oval 71"/>
              <p:cNvSpPr/>
              <p:nvPr/>
            </p:nvSpPr>
            <p:spPr>
              <a:xfrm>
                <a:off x="3420194" y="168502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Oval 72"/>
              <p:cNvSpPr/>
              <p:nvPr/>
            </p:nvSpPr>
            <p:spPr>
              <a:xfrm>
                <a:off x="3735818" y="1558810"/>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Oval 73"/>
              <p:cNvSpPr/>
              <p:nvPr/>
            </p:nvSpPr>
            <p:spPr>
              <a:xfrm>
                <a:off x="4069484" y="1676006"/>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Oval 74"/>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76" name="Oval 75"/>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grpSp>
        <p:nvGrpSpPr>
          <p:cNvPr id="193" name="Group 192"/>
          <p:cNvGrpSpPr/>
          <p:nvPr/>
        </p:nvGrpSpPr>
        <p:grpSpPr>
          <a:xfrm>
            <a:off x="3308503" y="4879103"/>
            <a:ext cx="935844" cy="455688"/>
            <a:chOff x="6465450" y="1506774"/>
            <a:chExt cx="935844" cy="455688"/>
          </a:xfrm>
        </p:grpSpPr>
        <p:sp>
          <p:nvSpPr>
            <p:cNvPr id="205" name="Oval 204"/>
            <p:cNvSpPr/>
            <p:nvPr/>
          </p:nvSpPr>
          <p:spPr>
            <a:xfrm>
              <a:off x="6868301" y="1867353"/>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3" name="Oval 202"/>
            <p:cNvSpPr/>
            <p:nvPr/>
          </p:nvSpPr>
          <p:spPr>
            <a:xfrm>
              <a:off x="6465450" y="1601883"/>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nvGrpSpPr>
            <p:cNvPr id="196" name="Group 195"/>
            <p:cNvGrpSpPr/>
            <p:nvPr/>
          </p:nvGrpSpPr>
          <p:grpSpPr>
            <a:xfrm>
              <a:off x="7277612" y="1506774"/>
              <a:ext cx="123682" cy="408134"/>
              <a:chOff x="4200628" y="1361989"/>
              <a:chExt cx="123682" cy="408134"/>
            </a:xfrm>
          </p:grpSpPr>
          <p:sp>
            <p:nvSpPr>
              <p:cNvPr id="197" name="Oval 196"/>
              <p:cNvSpPr/>
              <p:nvPr/>
            </p:nvSpPr>
            <p:spPr>
              <a:xfrm>
                <a:off x="4200628" y="1361989"/>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0" name="Oval 199"/>
              <p:cNvSpPr/>
              <p:nvPr/>
            </p:nvSpPr>
            <p:spPr>
              <a:xfrm>
                <a:off x="4248198"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grpSp>
        <p:nvGrpSpPr>
          <p:cNvPr id="207" name="Group 206"/>
          <p:cNvGrpSpPr/>
          <p:nvPr/>
        </p:nvGrpSpPr>
        <p:grpSpPr>
          <a:xfrm>
            <a:off x="2327306" y="4929709"/>
            <a:ext cx="458542" cy="538262"/>
            <a:chOff x="6634325" y="1536280"/>
            <a:chExt cx="458542" cy="538262"/>
          </a:xfrm>
        </p:grpSpPr>
        <p:sp>
          <p:nvSpPr>
            <p:cNvPr id="216" name="Oval 215"/>
            <p:cNvSpPr/>
            <p:nvPr/>
          </p:nvSpPr>
          <p:spPr>
            <a:xfrm>
              <a:off x="6997727" y="1979433"/>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09" name="Group 208"/>
            <p:cNvGrpSpPr/>
            <p:nvPr/>
          </p:nvGrpSpPr>
          <p:grpSpPr>
            <a:xfrm>
              <a:off x="6634325" y="1536280"/>
              <a:ext cx="382972" cy="295874"/>
              <a:chOff x="3872965" y="1628433"/>
              <a:chExt cx="382972" cy="295874"/>
            </a:xfrm>
          </p:grpSpPr>
          <p:sp>
            <p:nvSpPr>
              <p:cNvPr id="213" name="Oval 212"/>
              <p:cNvSpPr/>
              <p:nvPr/>
            </p:nvSpPr>
            <p:spPr>
              <a:xfrm>
                <a:off x="4160797" y="1628433"/>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4" name="Oval 213"/>
              <p:cNvSpPr/>
              <p:nvPr/>
            </p:nvSpPr>
            <p:spPr>
              <a:xfrm flipH="1" flipV="1">
                <a:off x="3872965" y="1823131"/>
                <a:ext cx="77403" cy="1011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grpSp>
        <p:nvGrpSpPr>
          <p:cNvPr id="217" name="Group 216"/>
          <p:cNvGrpSpPr/>
          <p:nvPr/>
        </p:nvGrpSpPr>
        <p:grpSpPr>
          <a:xfrm>
            <a:off x="1196207" y="5012863"/>
            <a:ext cx="627417" cy="472659"/>
            <a:chOff x="6465450" y="1601883"/>
            <a:chExt cx="627417" cy="472659"/>
          </a:xfrm>
        </p:grpSpPr>
        <p:sp>
          <p:nvSpPr>
            <p:cNvPr id="226" name="Oval 225"/>
            <p:cNvSpPr/>
            <p:nvPr/>
          </p:nvSpPr>
          <p:spPr>
            <a:xfrm>
              <a:off x="6997727" y="1979433"/>
              <a:ext cx="95140"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19" name="Group 218"/>
            <p:cNvGrpSpPr/>
            <p:nvPr/>
          </p:nvGrpSpPr>
          <p:grpSpPr>
            <a:xfrm>
              <a:off x="6465450" y="1601883"/>
              <a:ext cx="539011" cy="106706"/>
              <a:chOff x="3704090" y="1694036"/>
              <a:chExt cx="539011" cy="106706"/>
            </a:xfrm>
          </p:grpSpPr>
          <p:sp>
            <p:nvSpPr>
              <p:cNvPr id="223" name="Oval 222"/>
              <p:cNvSpPr/>
              <p:nvPr/>
            </p:nvSpPr>
            <p:spPr>
              <a:xfrm flipV="1">
                <a:off x="4180163" y="1712956"/>
                <a:ext cx="62938" cy="8778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 name="Oval 223"/>
              <p:cNvSpPr/>
              <p:nvPr/>
            </p:nvSpPr>
            <p:spPr>
              <a:xfrm>
                <a:off x="3704090" y="1694036"/>
                <a:ext cx="761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grpSp>
      <p:sp>
        <p:nvSpPr>
          <p:cNvPr id="227" name="Rectangle 226"/>
          <p:cNvSpPr/>
          <p:nvPr/>
        </p:nvSpPr>
        <p:spPr>
          <a:xfrm>
            <a:off x="5181876" y="429346"/>
            <a:ext cx="3628492" cy="6067495"/>
          </a:xfrm>
          <a:prstGeom prst="rect">
            <a:avLst/>
          </a:prstGeom>
        </p:spPr>
        <p:txBody>
          <a:bodyPr wrap="square">
            <a:spAutoFit/>
          </a:bodyPr>
          <a:lstStyle/>
          <a:p>
            <a:pPr>
              <a:lnSpc>
                <a:spcPct val="110000"/>
              </a:lnSpc>
              <a:spcAft>
                <a:spcPts val="1200"/>
              </a:spcAft>
            </a:pPr>
            <a:r>
              <a:rPr lang="en-US" sz="2400" dirty="0" smtClean="0"/>
              <a:t>When the </a:t>
            </a:r>
            <a:r>
              <a:rPr lang="en-US" sz="2400" i="1" dirty="0" smtClean="0"/>
              <a:t>Campylobacter </a:t>
            </a:r>
            <a:r>
              <a:rPr lang="en-US" sz="2400" dirty="0" smtClean="0"/>
              <a:t>numbers in a </a:t>
            </a:r>
            <a:r>
              <a:rPr lang="en-US" sz="2400" dirty="0"/>
              <a:t>particular </a:t>
            </a:r>
            <a:r>
              <a:rPr lang="en-US" sz="2400" dirty="0" smtClean="0"/>
              <a:t>flock </a:t>
            </a:r>
            <a:r>
              <a:rPr lang="en-US" sz="2400" dirty="0" smtClean="0"/>
              <a:t>are </a:t>
            </a:r>
            <a:r>
              <a:rPr lang="en-US" sz="2400" b="1" u="sng" dirty="0">
                <a:solidFill>
                  <a:srgbClr val="C00000"/>
                </a:solidFill>
              </a:rPr>
              <a:t>very high</a:t>
            </a:r>
            <a:r>
              <a:rPr lang="en-US" sz="2400" dirty="0"/>
              <a:t>, </a:t>
            </a:r>
            <a:r>
              <a:rPr lang="en-US" sz="2400" dirty="0" smtClean="0"/>
              <a:t>it will be </a:t>
            </a:r>
            <a:r>
              <a:rPr lang="en-US" sz="2400" b="1" u="sng" dirty="0" smtClean="0">
                <a:solidFill>
                  <a:srgbClr val="C00000"/>
                </a:solidFill>
              </a:rPr>
              <a:t>very </a:t>
            </a:r>
            <a:r>
              <a:rPr lang="en-US" sz="2400" b="1" u="sng" dirty="0">
                <a:solidFill>
                  <a:srgbClr val="C00000"/>
                </a:solidFill>
              </a:rPr>
              <a:t>difficult</a:t>
            </a:r>
            <a:r>
              <a:rPr lang="en-US" sz="2400" dirty="0">
                <a:solidFill>
                  <a:srgbClr val="C00000"/>
                </a:solidFill>
              </a:rPr>
              <a:t> </a:t>
            </a:r>
            <a:r>
              <a:rPr lang="en-US" sz="2400" dirty="0"/>
              <a:t>to prevent bacteria from contaminating the meat during </a:t>
            </a:r>
            <a:r>
              <a:rPr lang="en-US" sz="2400" dirty="0" smtClean="0"/>
              <a:t>processing. </a:t>
            </a:r>
          </a:p>
          <a:p>
            <a:pPr>
              <a:lnSpc>
                <a:spcPct val="110000"/>
              </a:lnSpc>
              <a:spcAft>
                <a:spcPts val="1200"/>
              </a:spcAft>
            </a:pPr>
            <a:endParaRPr lang="en-US" sz="1600" dirty="0"/>
          </a:p>
          <a:p>
            <a:pPr>
              <a:lnSpc>
                <a:spcPct val="110000"/>
              </a:lnSpc>
              <a:spcAft>
                <a:spcPts val="1200"/>
              </a:spcAft>
            </a:pPr>
            <a:r>
              <a:rPr lang="en-US" sz="2400" dirty="0" smtClean="0"/>
              <a:t>When the </a:t>
            </a:r>
            <a:r>
              <a:rPr lang="en-US" sz="2400" i="1" dirty="0" smtClean="0"/>
              <a:t>Campylobacter </a:t>
            </a:r>
            <a:r>
              <a:rPr lang="en-US" sz="2400" dirty="0" smtClean="0"/>
              <a:t>numbers in a </a:t>
            </a:r>
            <a:r>
              <a:rPr lang="en-US" sz="2400" dirty="0"/>
              <a:t>particular </a:t>
            </a:r>
            <a:r>
              <a:rPr lang="en-US" sz="2400" dirty="0" smtClean="0"/>
              <a:t>flock are </a:t>
            </a:r>
            <a:r>
              <a:rPr lang="en-US" sz="2400" b="1" u="sng" dirty="0">
                <a:solidFill>
                  <a:srgbClr val="006600"/>
                </a:solidFill>
              </a:rPr>
              <a:t>very low</a:t>
            </a:r>
            <a:r>
              <a:rPr lang="en-US" sz="2400" dirty="0"/>
              <a:t>, </a:t>
            </a:r>
            <a:r>
              <a:rPr lang="en-US" sz="2400" dirty="0" smtClean="0"/>
              <a:t>it can be </a:t>
            </a:r>
            <a:r>
              <a:rPr lang="en-US" sz="2400" b="1" u="sng" dirty="0">
                <a:solidFill>
                  <a:srgbClr val="006600"/>
                </a:solidFill>
              </a:rPr>
              <a:t>much easier</a:t>
            </a:r>
            <a:r>
              <a:rPr lang="en-US" sz="2400" dirty="0">
                <a:solidFill>
                  <a:srgbClr val="006600"/>
                </a:solidFill>
              </a:rPr>
              <a:t> </a:t>
            </a:r>
            <a:r>
              <a:rPr lang="en-US" sz="2400" dirty="0"/>
              <a:t>to prevent </a:t>
            </a:r>
            <a:r>
              <a:rPr lang="en-US" sz="2400" dirty="0" smtClean="0"/>
              <a:t>contamination of </a:t>
            </a:r>
            <a:r>
              <a:rPr lang="en-US" sz="2400" dirty="0"/>
              <a:t>the meat in the processing plant. </a:t>
            </a:r>
          </a:p>
        </p:txBody>
      </p:sp>
    </p:spTree>
    <p:extLst>
      <p:ext uri="{BB962C8B-B14F-4D97-AF65-F5344CB8AC3E}">
        <p14:creationId xmlns:p14="http://schemas.microsoft.com/office/powerpoint/2010/main" val="4018197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chemeClr val="accent3"/>
              </a:gs>
              <a:gs pos="62000">
                <a:schemeClr val="accent3">
                  <a:lumMod val="60000"/>
                  <a:lumOff val="40000"/>
                </a:schemeClr>
              </a:gs>
              <a:gs pos="100000">
                <a:schemeClr val="accent3"/>
              </a:gs>
            </a:gsLst>
            <a:lin ang="16200000" scaled="1"/>
          </a:gra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400" dirty="0">
              <a:solidFill>
                <a:schemeClr val="tx1"/>
              </a:solidFill>
            </a:endParaRPr>
          </a:p>
        </p:txBody>
      </p:sp>
      <p:sp>
        <p:nvSpPr>
          <p:cNvPr id="3" name="Rectangle 2"/>
          <p:cNvSpPr/>
          <p:nvPr/>
        </p:nvSpPr>
        <p:spPr>
          <a:xfrm>
            <a:off x="589722" y="566678"/>
            <a:ext cx="7964556" cy="5724644"/>
          </a:xfrm>
          <a:prstGeom prst="rect">
            <a:avLst/>
          </a:prstGeom>
        </p:spPr>
        <p:txBody>
          <a:bodyPr wrap="square">
            <a:spAutoFit/>
          </a:bodyPr>
          <a:lstStyle/>
          <a:p>
            <a:pPr>
              <a:spcAft>
                <a:spcPts val="1200"/>
              </a:spcAft>
            </a:pPr>
            <a:r>
              <a:rPr lang="en-US" sz="2800" dirty="0"/>
              <a:t>It is sometimes hard to grasp the concept and reality of bacterial numbers. </a:t>
            </a:r>
            <a:endParaRPr lang="en-US" sz="2800" dirty="0" smtClean="0"/>
          </a:p>
          <a:p>
            <a:pPr>
              <a:spcAft>
                <a:spcPts val="1200"/>
              </a:spcAft>
            </a:pPr>
            <a:r>
              <a:rPr lang="en-US" sz="2800" dirty="0" smtClean="0"/>
              <a:t>When</a:t>
            </a:r>
            <a:r>
              <a:rPr lang="en-US" sz="2800" dirty="0"/>
              <a:t>, the numbers are in the </a:t>
            </a:r>
            <a:r>
              <a:rPr lang="en-US" sz="2800" dirty="0">
                <a:solidFill>
                  <a:srgbClr val="C00000"/>
                </a:solidFill>
              </a:rPr>
              <a:t>millions</a:t>
            </a:r>
            <a:r>
              <a:rPr lang="en-US" sz="2800" dirty="0"/>
              <a:t> or even in the </a:t>
            </a:r>
            <a:r>
              <a:rPr lang="en-US" sz="2800" dirty="0">
                <a:solidFill>
                  <a:srgbClr val="C00000"/>
                </a:solidFill>
              </a:rPr>
              <a:t>billions</a:t>
            </a:r>
            <a:r>
              <a:rPr lang="en-US" sz="2800" dirty="0"/>
              <a:t>, reducing the bacterial load by a hundred fold or a thousand fold, or even ten thousand fold will still be “not enough” to </a:t>
            </a:r>
            <a:r>
              <a:rPr lang="en-US" sz="2800" dirty="0" smtClean="0"/>
              <a:t>prevent </a:t>
            </a:r>
            <a:r>
              <a:rPr lang="en-US" sz="2800" dirty="0"/>
              <a:t>contamination or control infection. </a:t>
            </a:r>
          </a:p>
          <a:p>
            <a:pPr>
              <a:spcAft>
                <a:spcPts val="1200"/>
              </a:spcAft>
            </a:pPr>
            <a:r>
              <a:rPr lang="en-US" sz="2800" dirty="0" smtClean="0"/>
              <a:t>But</a:t>
            </a:r>
            <a:r>
              <a:rPr lang="en-US" sz="2800" dirty="0"/>
              <a:t>, if the bacterial load coming into the processing plant </a:t>
            </a:r>
            <a:r>
              <a:rPr lang="en-US" sz="2800" dirty="0" smtClean="0"/>
              <a:t>is </a:t>
            </a:r>
            <a:r>
              <a:rPr lang="en-US" sz="2800" dirty="0">
                <a:solidFill>
                  <a:srgbClr val="C00000"/>
                </a:solidFill>
              </a:rPr>
              <a:t>reduced to the hundreds or the thousands</a:t>
            </a:r>
            <a:r>
              <a:rPr lang="en-US" sz="2800" dirty="0"/>
              <a:t>, then </a:t>
            </a:r>
            <a:r>
              <a:rPr lang="en-US" sz="2800" dirty="0" smtClean="0"/>
              <a:t>prevention </a:t>
            </a:r>
            <a:r>
              <a:rPr lang="en-US" sz="2800" dirty="0"/>
              <a:t>during processing becomes </a:t>
            </a:r>
            <a:r>
              <a:rPr lang="en-US" sz="2800" dirty="0">
                <a:solidFill>
                  <a:srgbClr val="C00000"/>
                </a:solidFill>
              </a:rPr>
              <a:t>much more effective in controlling contamination</a:t>
            </a:r>
            <a:r>
              <a:rPr lang="en-US" sz="2800" dirty="0"/>
              <a:t>. </a:t>
            </a:r>
          </a:p>
          <a:p>
            <a:pPr>
              <a:spcAft>
                <a:spcPts val="1200"/>
              </a:spcAft>
            </a:pPr>
            <a:r>
              <a:rPr lang="en-US" sz="2800" dirty="0" smtClean="0"/>
              <a:t>So</a:t>
            </a:r>
            <a:r>
              <a:rPr lang="en-US" sz="2800" dirty="0"/>
              <a:t>, it’s “a numbers game</a:t>
            </a:r>
            <a:r>
              <a:rPr lang="en-US" sz="2800" dirty="0" smtClean="0"/>
              <a:t>!!”</a:t>
            </a:r>
            <a:endParaRPr lang="en-US" sz="2800" dirty="0"/>
          </a:p>
        </p:txBody>
      </p:sp>
    </p:spTree>
    <p:extLst>
      <p:ext uri="{BB962C8B-B14F-4D97-AF65-F5344CB8AC3E}">
        <p14:creationId xmlns:p14="http://schemas.microsoft.com/office/powerpoint/2010/main" val="1748239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a:gsLst>
              <a:gs pos="0">
                <a:schemeClr val="accent3"/>
              </a:gs>
              <a:gs pos="62000">
                <a:schemeClr val="accent3">
                  <a:lumMod val="60000"/>
                  <a:lumOff val="40000"/>
                </a:schemeClr>
              </a:gs>
              <a:gs pos="100000">
                <a:schemeClr val="accent3"/>
              </a:gs>
            </a:gsLst>
            <a:lin ang="16200000" scaled="1"/>
          </a:gra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19087"/>
            <a:ext cx="7772400" cy="6219825"/>
          </a:xfrm>
          <a:prstGeom prst="rect">
            <a:avLst/>
          </a:prstGeom>
          <a:ln w="28575">
            <a:solidFill>
              <a:schemeClr val="bg1">
                <a:lumMod val="50000"/>
              </a:schemeClr>
            </a:solidFill>
          </a:ln>
        </p:spPr>
      </p:pic>
    </p:spTree>
    <p:extLst>
      <p:ext uri="{BB962C8B-B14F-4D97-AF65-F5344CB8AC3E}">
        <p14:creationId xmlns:p14="http://schemas.microsoft.com/office/powerpoint/2010/main" val="1904535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3">
            <a:duotone>
              <a:schemeClr val="accent3">
                <a:shade val="45000"/>
                <a:satMod val="135000"/>
              </a:schemeClr>
              <a:prstClr val="white"/>
            </a:duotone>
          </a:blip>
          <a:stretch>
            <a:fillRect/>
          </a:stretch>
        </p:blipFill>
        <p:spPr>
          <a:xfrm>
            <a:off x="1499615" y="490252"/>
            <a:ext cx="6144770" cy="4572000"/>
          </a:xfrm>
          <a:prstGeom prst="rect">
            <a:avLst/>
          </a:prstGeom>
          <a:ln w="28575">
            <a:solidFill>
              <a:schemeClr val="bg1">
                <a:lumMod val="50000"/>
              </a:schemeClr>
            </a:solidFill>
          </a:ln>
        </p:spPr>
      </p:pic>
      <p:sp>
        <p:nvSpPr>
          <p:cNvPr id="3" name="Rectangle 2"/>
          <p:cNvSpPr/>
          <p:nvPr/>
        </p:nvSpPr>
        <p:spPr>
          <a:xfrm>
            <a:off x="437322" y="5178360"/>
            <a:ext cx="8189843" cy="1477328"/>
          </a:xfrm>
          <a:prstGeom prst="rect">
            <a:avLst/>
          </a:prstGeom>
        </p:spPr>
        <p:txBody>
          <a:bodyPr wrap="square">
            <a:spAutoFit/>
          </a:bodyPr>
          <a:lstStyle/>
          <a:p>
            <a:r>
              <a:rPr lang="en-US" dirty="0"/>
              <a:t>The </a:t>
            </a:r>
            <a:r>
              <a:rPr lang="en-US" dirty="0">
                <a:solidFill>
                  <a:srgbClr val="C00000"/>
                </a:solidFill>
              </a:rPr>
              <a:t>key</a:t>
            </a:r>
            <a:r>
              <a:rPr lang="en-US" dirty="0"/>
              <a:t> to reducing and eliminating </a:t>
            </a:r>
            <a:r>
              <a:rPr lang="en-US" i="1" dirty="0"/>
              <a:t>Campylobacter</a:t>
            </a:r>
            <a:r>
              <a:rPr lang="en-US" dirty="0"/>
              <a:t> is </a:t>
            </a:r>
            <a:r>
              <a:rPr lang="en-US" dirty="0">
                <a:solidFill>
                  <a:srgbClr val="C00000"/>
                </a:solidFill>
              </a:rPr>
              <a:t>multiple intervention strategies</a:t>
            </a:r>
            <a:r>
              <a:rPr lang="en-US" dirty="0"/>
              <a:t>. Each time a carcass is treated in a way that either physically removes </a:t>
            </a:r>
            <a:r>
              <a:rPr lang="en-US" i="1" dirty="0"/>
              <a:t>Campylobacter</a:t>
            </a:r>
            <a:r>
              <a:rPr lang="en-US" dirty="0"/>
              <a:t> or chemically kills </a:t>
            </a:r>
            <a:r>
              <a:rPr lang="en-US" i="1" dirty="0"/>
              <a:t>Campylobacter</a:t>
            </a:r>
            <a:r>
              <a:rPr lang="en-US" dirty="0"/>
              <a:t>, the numbers are reduced. By exposing the bacteria to numerous interventions, it is possible to </a:t>
            </a:r>
            <a:r>
              <a:rPr lang="en-US" dirty="0">
                <a:solidFill>
                  <a:srgbClr val="C00000"/>
                </a:solidFill>
              </a:rPr>
              <a:t>lower </a:t>
            </a:r>
            <a:r>
              <a:rPr lang="en-US" i="1" dirty="0">
                <a:solidFill>
                  <a:srgbClr val="C00000"/>
                </a:solidFill>
              </a:rPr>
              <a:t>Campylobacter </a:t>
            </a:r>
            <a:r>
              <a:rPr lang="en-US" dirty="0">
                <a:solidFill>
                  <a:srgbClr val="C00000"/>
                </a:solidFill>
              </a:rPr>
              <a:t>from billions to hundreds to zero on many </a:t>
            </a:r>
            <a:r>
              <a:rPr lang="en-US" dirty="0" smtClean="0">
                <a:solidFill>
                  <a:srgbClr val="C00000"/>
                </a:solidFill>
              </a:rPr>
              <a:t>carcasses.</a:t>
            </a:r>
            <a:endParaRPr lang="en-US" dirty="0">
              <a:solidFill>
                <a:srgbClr val="C00000"/>
              </a:solidFill>
            </a:endParaRPr>
          </a:p>
        </p:txBody>
      </p:sp>
    </p:spTree>
    <p:extLst>
      <p:ext uri="{BB962C8B-B14F-4D97-AF65-F5344CB8AC3E}">
        <p14:creationId xmlns:p14="http://schemas.microsoft.com/office/powerpoint/2010/main" val="2895899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551" y="617839"/>
            <a:ext cx="7648833" cy="5698483"/>
          </a:xfrm>
          <a:prstGeom prst="rect">
            <a:avLst/>
          </a:prstGeom>
        </p:spPr>
        <p:txBody>
          <a:bodyPr wrap="square">
            <a:spAutoFit/>
          </a:bodyPr>
          <a:lstStyle/>
          <a:p>
            <a:pPr algn="ctr">
              <a:lnSpc>
                <a:spcPct val="107000"/>
              </a:lnSpc>
              <a:spcAft>
                <a:spcPts val="800"/>
              </a:spcAft>
            </a:pPr>
            <a:r>
              <a:rPr lang="en-US" sz="3600" dirty="0" smtClean="0">
                <a:latin typeface="Calibri" panose="020F0502020204030204" pitchFamily="34" charset="0"/>
                <a:ea typeface="Calibri" panose="020F0502020204030204" pitchFamily="34" charset="0"/>
                <a:cs typeface="Arial" panose="020B0604020202020204" pitchFamily="34" charset="0"/>
              </a:rPr>
              <a:t>Efforts </a:t>
            </a:r>
            <a:r>
              <a:rPr lang="en-US" sz="3600" dirty="0">
                <a:latin typeface="Calibri" panose="020F0502020204030204" pitchFamily="34" charset="0"/>
                <a:ea typeface="Calibri" panose="020F0502020204030204" pitchFamily="34" charset="0"/>
                <a:cs typeface="Arial" panose="020B0604020202020204" pitchFamily="34" charset="0"/>
              </a:rPr>
              <a:t>to </a:t>
            </a:r>
            <a:r>
              <a:rPr lang="en-US" sz="3600" b="1" dirty="0">
                <a:solidFill>
                  <a:srgbClr val="006600"/>
                </a:solidFill>
                <a:latin typeface="Calibri" panose="020F0502020204030204" pitchFamily="34" charset="0"/>
                <a:ea typeface="Calibri" panose="020F0502020204030204" pitchFamily="34" charset="0"/>
                <a:cs typeface="Arial" panose="020B0604020202020204" pitchFamily="34" charset="0"/>
              </a:rPr>
              <a:t>reduce</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i="1" dirty="0">
                <a:latin typeface="Calibri" panose="020F0502020204030204" pitchFamily="34" charset="0"/>
                <a:ea typeface="Calibri" panose="020F0502020204030204" pitchFamily="34" charset="0"/>
                <a:cs typeface="Arial" panose="020B0604020202020204" pitchFamily="34" charset="0"/>
              </a:rPr>
              <a:t>Campylobacter</a:t>
            </a:r>
            <a:r>
              <a:rPr lang="en-US" sz="3600" dirty="0">
                <a:latin typeface="Calibri" panose="020F0502020204030204" pitchFamily="34" charset="0"/>
                <a:ea typeface="Calibri" panose="020F0502020204030204" pitchFamily="34" charset="0"/>
                <a:cs typeface="Arial" panose="020B0604020202020204" pitchFamily="34" charset="0"/>
              </a:rPr>
              <a:t> from </a:t>
            </a:r>
            <a:r>
              <a:rPr lang="en-US" sz="3600" dirty="0" smtClean="0">
                <a:latin typeface="Calibri" panose="020F0502020204030204" pitchFamily="34" charset="0"/>
                <a:ea typeface="Calibri" panose="020F0502020204030204" pitchFamily="34" charset="0"/>
                <a:cs typeface="Arial" panose="020B0604020202020204" pitchFamily="34" charset="0"/>
              </a:rPr>
              <a:t>poultry products…..</a:t>
            </a:r>
            <a:br>
              <a:rPr lang="en-US" sz="3600" dirty="0" smtClean="0">
                <a:latin typeface="Calibri" panose="020F0502020204030204" pitchFamily="34" charset="0"/>
                <a:ea typeface="Calibri" panose="020F0502020204030204" pitchFamily="34" charset="0"/>
                <a:cs typeface="Arial" panose="020B0604020202020204" pitchFamily="34" charset="0"/>
              </a:rPr>
            </a:br>
            <a:r>
              <a:rPr lang="en-US" dirty="0" smtClean="0">
                <a:latin typeface="Calibri" panose="020F0502020204030204" pitchFamily="34" charset="0"/>
                <a:ea typeface="Calibri" panose="020F0502020204030204" pitchFamily="34" charset="0"/>
                <a:cs typeface="Arial" panose="020B0604020202020204" pitchFamily="34" charset="0"/>
              </a:rPr>
              <a:t/>
            </a:r>
            <a:br>
              <a:rPr lang="en-US" dirty="0" smtClean="0">
                <a:latin typeface="Calibri" panose="020F0502020204030204" pitchFamily="34" charset="0"/>
                <a:ea typeface="Calibri" panose="020F0502020204030204" pitchFamily="34" charset="0"/>
                <a:cs typeface="Arial" panose="020B0604020202020204" pitchFamily="34" charset="0"/>
              </a:rPr>
            </a:br>
            <a:r>
              <a:rPr lang="en-US" sz="3600" dirty="0" smtClean="0">
                <a:latin typeface="Calibri" panose="020F0502020204030204" pitchFamily="34" charset="0"/>
                <a:ea typeface="Calibri" panose="020F0502020204030204" pitchFamily="34" charset="0"/>
                <a:cs typeface="Arial" panose="020B0604020202020204" pitchFamily="34" charset="0"/>
              </a:rPr>
              <a:t>starts </a:t>
            </a:r>
            <a:r>
              <a:rPr lang="en-US" sz="3600" dirty="0">
                <a:latin typeface="Calibri" panose="020F0502020204030204" pitchFamily="34" charset="0"/>
                <a:ea typeface="Calibri" panose="020F0502020204030204" pitchFamily="34" charset="0"/>
                <a:cs typeface="Arial" panose="020B0604020202020204" pitchFamily="34" charset="0"/>
              </a:rPr>
              <a:t>on </a:t>
            </a:r>
            <a:r>
              <a:rPr lang="en-US" sz="3600" dirty="0" smtClean="0">
                <a:latin typeface="Calibri" panose="020F0502020204030204" pitchFamily="34" charset="0"/>
                <a:ea typeface="Calibri" panose="020F0502020204030204" pitchFamily="34" charset="0"/>
                <a:cs typeface="Arial" panose="020B0604020202020204" pitchFamily="34" charset="0"/>
              </a:rPr>
              <a:t>the </a:t>
            </a:r>
            <a:r>
              <a:rPr lang="en-US" sz="3600" b="1" dirty="0">
                <a:solidFill>
                  <a:srgbClr val="006600"/>
                </a:solidFill>
                <a:latin typeface="Calibri" panose="020F0502020204030204" pitchFamily="34" charset="0"/>
                <a:ea typeface="Calibri" panose="020F0502020204030204" pitchFamily="34" charset="0"/>
                <a:cs typeface="Arial" panose="020B0604020202020204" pitchFamily="34" charset="0"/>
              </a:rPr>
              <a:t>live production side </a:t>
            </a:r>
            <a:r>
              <a:rPr lang="en-US" sz="3600" b="1" dirty="0" smtClean="0">
                <a:solidFill>
                  <a:srgbClr val="006600"/>
                </a:solidFill>
                <a:latin typeface="Calibri" panose="020F0502020204030204" pitchFamily="34" charset="0"/>
                <a:ea typeface="Calibri" panose="020F0502020204030204" pitchFamily="34" charset="0"/>
                <a:cs typeface="Arial" panose="020B0604020202020204" pitchFamily="34" charset="0"/>
              </a:rPr>
              <a:t/>
            </a:r>
            <a:br>
              <a:rPr lang="en-US" sz="3600" b="1" dirty="0" smtClean="0">
                <a:solidFill>
                  <a:srgbClr val="006600"/>
                </a:solidFill>
                <a:latin typeface="Calibri" panose="020F0502020204030204" pitchFamily="34" charset="0"/>
                <a:ea typeface="Calibri" panose="020F0502020204030204" pitchFamily="34" charset="0"/>
                <a:cs typeface="Arial" panose="020B0604020202020204" pitchFamily="34" charset="0"/>
              </a:rPr>
            </a:br>
            <a:r>
              <a:rPr lang="en-US" sz="3600" dirty="0" smtClean="0">
                <a:latin typeface="Calibri" panose="020F0502020204030204" pitchFamily="34" charset="0"/>
                <a:ea typeface="Calibri" panose="020F0502020204030204" pitchFamily="34" charset="0"/>
                <a:cs typeface="Arial" panose="020B0604020202020204" pitchFamily="34" charset="0"/>
              </a:rPr>
              <a:t>with </a:t>
            </a:r>
            <a:r>
              <a:rPr lang="en-US" sz="3600" b="1" dirty="0" smtClean="0">
                <a:solidFill>
                  <a:schemeClr val="accent3"/>
                </a:solidFill>
                <a:latin typeface="Calibri" panose="020F0502020204030204" pitchFamily="34" charset="0"/>
                <a:ea typeface="Calibri" panose="020F0502020204030204" pitchFamily="34" charset="0"/>
                <a:cs typeface="Arial" panose="020B0604020202020204" pitchFamily="34" charset="0"/>
              </a:rPr>
              <a:t>interventions</a:t>
            </a:r>
            <a:r>
              <a:rPr lang="en-US" sz="3600" dirty="0" smtClean="0">
                <a:latin typeface="Calibri" panose="020F0502020204030204" pitchFamily="34" charset="0"/>
                <a:ea typeface="Calibri" panose="020F0502020204030204" pitchFamily="34" charset="0"/>
                <a:cs typeface="Arial" panose="020B0604020202020204" pitchFamily="34" charset="0"/>
              </a:rPr>
              <a:t> to make the bacteria numbers </a:t>
            </a:r>
            <a:r>
              <a:rPr lang="en-US" sz="3600" dirty="0">
                <a:latin typeface="Calibri" panose="020F0502020204030204" pitchFamily="34" charset="0"/>
                <a:ea typeface="Calibri" panose="020F0502020204030204" pitchFamily="34" charset="0"/>
                <a:cs typeface="Arial" panose="020B0604020202020204" pitchFamily="34" charset="0"/>
              </a:rPr>
              <a:t>as low as </a:t>
            </a:r>
            <a:r>
              <a:rPr lang="en-US" sz="3600" dirty="0" smtClean="0">
                <a:latin typeface="Calibri" panose="020F0502020204030204" pitchFamily="34" charset="0"/>
                <a:ea typeface="Calibri" panose="020F0502020204030204" pitchFamily="34" charset="0"/>
                <a:cs typeface="Arial" panose="020B0604020202020204" pitchFamily="34" charset="0"/>
              </a:rPr>
              <a:t>possible… </a:t>
            </a:r>
          </a:p>
          <a:p>
            <a:pPr algn="ctr">
              <a:lnSpc>
                <a:spcPct val="107000"/>
              </a:lnSpc>
              <a:spcAft>
                <a:spcPts val="800"/>
              </a:spcAft>
            </a:pPr>
            <a:endParaRPr lang="en-US" sz="12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600" dirty="0">
                <a:latin typeface="Calibri" panose="020F0502020204030204" pitchFamily="34" charset="0"/>
                <a:ea typeface="Calibri" panose="020F0502020204030204" pitchFamily="34" charset="0"/>
                <a:cs typeface="Arial" panose="020B0604020202020204" pitchFamily="34" charset="0"/>
              </a:rPr>
              <a:t>w</a:t>
            </a:r>
            <a:r>
              <a:rPr lang="en-US" sz="3600" dirty="0" smtClean="0">
                <a:latin typeface="Calibri" panose="020F0502020204030204" pitchFamily="34" charset="0"/>
                <a:ea typeface="Calibri" panose="020F0502020204030204" pitchFamily="34" charset="0"/>
                <a:cs typeface="Arial" panose="020B0604020202020204" pitchFamily="34" charset="0"/>
              </a:rPr>
              <a:t>hich will help make </a:t>
            </a:r>
            <a:br>
              <a:rPr lang="en-US" sz="3600" dirty="0" smtClean="0">
                <a:latin typeface="Calibri" panose="020F0502020204030204" pitchFamily="34" charset="0"/>
                <a:ea typeface="Calibri" panose="020F0502020204030204" pitchFamily="34" charset="0"/>
                <a:cs typeface="Arial" panose="020B0604020202020204" pitchFamily="34" charset="0"/>
              </a:rPr>
            </a:br>
            <a:r>
              <a:rPr lang="en-US" sz="3600" b="1" dirty="0" smtClean="0">
                <a:solidFill>
                  <a:schemeClr val="accent3"/>
                </a:solidFill>
                <a:latin typeface="Calibri" panose="020F0502020204030204" pitchFamily="34" charset="0"/>
                <a:ea typeface="Calibri" panose="020F0502020204030204" pitchFamily="34" charset="0"/>
                <a:cs typeface="Arial" panose="020B0604020202020204" pitchFamily="34" charset="0"/>
              </a:rPr>
              <a:t>interventions</a:t>
            </a:r>
            <a:r>
              <a:rPr lang="en-US" sz="3600" dirty="0" smtClean="0">
                <a:latin typeface="Calibri" panose="020F0502020204030204" pitchFamily="34" charset="0"/>
                <a:ea typeface="Calibri" panose="020F0502020204030204" pitchFamily="34" charset="0"/>
                <a:cs typeface="Arial" panose="020B0604020202020204" pitchFamily="34" charset="0"/>
              </a:rPr>
              <a:t> at the </a:t>
            </a:r>
            <a:r>
              <a:rPr lang="en-US" sz="3600" b="1" dirty="0" smtClean="0">
                <a:solidFill>
                  <a:srgbClr val="006600"/>
                </a:solidFill>
                <a:latin typeface="Calibri" panose="020F0502020204030204" pitchFamily="34" charset="0"/>
                <a:ea typeface="Calibri" panose="020F0502020204030204" pitchFamily="34" charset="0"/>
                <a:cs typeface="Arial" panose="020B0604020202020204" pitchFamily="34" charset="0"/>
              </a:rPr>
              <a:t>processing plant </a:t>
            </a:r>
            <a:r>
              <a:rPr lang="en-US" sz="3600" dirty="0" smtClean="0">
                <a:latin typeface="Calibri" panose="020F0502020204030204" pitchFamily="34" charset="0"/>
                <a:ea typeface="Calibri" panose="020F0502020204030204" pitchFamily="34" charset="0"/>
                <a:cs typeface="Arial" panose="020B0604020202020204" pitchFamily="34" charset="0"/>
              </a:rPr>
              <a:t>more effective</a:t>
            </a:r>
            <a:r>
              <a:rPr lang="en-US" sz="3600" dirty="0">
                <a:latin typeface="Calibri" panose="020F050202020403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02563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9813" y="5922527"/>
            <a:ext cx="8524373" cy="658739"/>
          </a:xfrm>
          <a:prstGeom prst="roundRect">
            <a:avLst/>
          </a:prstGeom>
          <a:solidFill>
            <a:srgbClr val="70AD47">
              <a:lumMod val="75000"/>
              <a:alpha val="66000"/>
            </a:srgbClr>
          </a:solidFill>
          <a:ln w="12700" cap="flat" cmpd="sng" algn="ctr">
            <a:noFill/>
            <a:prstDash val="solid"/>
            <a:miter lim="800000"/>
          </a:ln>
          <a:effectLst>
            <a:outerShdw blurRad="50800" dist="38100" dir="2700000" algn="tl" rotWithShape="0">
              <a:prstClr val="black">
                <a:alpha val="40000"/>
              </a:prstClr>
            </a:outerShdw>
          </a:effectLst>
        </p:spPr>
        <p:txBody>
          <a:bodyPr bIns="137160" rtlCol="0" anchor="ctr"/>
          <a:lstStyle/>
          <a:p>
            <a:pPr marL="0" marR="0" lvl="0" indent="0" algn="ctr" defTabSz="914400" eaLnBrk="1" fontAlgn="auto" latinLnBrk="0" hangingPunct="1">
              <a:spcBef>
                <a:spcPts val="0"/>
              </a:spcBef>
              <a:spcAft>
                <a:spcPts val="600"/>
              </a:spcAft>
              <a:buClrTx/>
              <a:buSzTx/>
              <a:buFontTx/>
              <a:buNone/>
              <a:tabLst/>
              <a:defRPr/>
            </a:pPr>
            <a:r>
              <a:rPr lang="en-US" sz="4000" b="1" kern="0" dirty="0" smtClean="0">
                <a:solidFill>
                  <a:prstClr val="black"/>
                </a:solidFill>
                <a:latin typeface="Myriad Pro" panose="020B0503030403020204" pitchFamily="34" charset="0"/>
              </a:rPr>
              <a:t>On the Farm</a:t>
            </a:r>
            <a:endParaRPr kumimoji="0" lang="en-US" sz="4000" b="1" i="0" u="none" strike="noStrike" kern="0" cap="none" spc="0" normalizeH="0" baseline="0" noProof="0" dirty="0" smtClean="0">
              <a:ln>
                <a:noFill/>
              </a:ln>
              <a:solidFill>
                <a:prstClr val="black"/>
              </a:solidFill>
              <a:effectLst/>
              <a:uLnTx/>
              <a:uFillTx/>
              <a:latin typeface="Myriad Pro" panose="020B0503030403020204" pitchFamily="34" charset="0"/>
              <a:ea typeface="+mn-ea"/>
              <a:cs typeface="+mn-cs"/>
            </a:endParaRPr>
          </a:p>
        </p:txBody>
      </p:sp>
      <p:sp>
        <p:nvSpPr>
          <p:cNvPr id="13" name="Rounded Rectangle 12"/>
          <p:cNvSpPr/>
          <p:nvPr/>
        </p:nvSpPr>
        <p:spPr>
          <a:xfrm>
            <a:off x="228303" y="248418"/>
            <a:ext cx="8524373" cy="858487"/>
          </a:xfrm>
          <a:prstGeom prst="roundRect">
            <a:avLst/>
          </a:prstGeom>
          <a:solidFill>
            <a:srgbClr val="70AD47">
              <a:lumMod val="75000"/>
              <a:alpha val="66000"/>
            </a:srgbClr>
          </a:solidFill>
          <a:ln w="12700" cap="flat" cmpd="sng" algn="ctr">
            <a:noFill/>
            <a:prstDash val="solid"/>
            <a:miter lim="800000"/>
          </a:ln>
          <a:effectLst>
            <a:outerShdw blurRad="50800" dist="38100" dir="2700000" algn="tl" rotWithShape="0">
              <a:prstClr val="black">
                <a:alpha val="40000"/>
              </a:prstClr>
            </a:outerShdw>
          </a:effectLst>
        </p:spPr>
        <p:txBody>
          <a:bodyPr bIns="137160" rtlCol="0" anchor="ctr"/>
          <a:lstStyle/>
          <a:p>
            <a:pPr algn="ctr">
              <a:spcAft>
                <a:spcPts val="600"/>
              </a:spcAft>
            </a:pPr>
            <a:r>
              <a:rPr lang="en-US" sz="6000" b="1" kern="0" dirty="0" smtClean="0">
                <a:latin typeface="Myriad Pro" panose="020B0503030403020204" pitchFamily="34" charset="0"/>
              </a:rPr>
              <a:t>Interventions</a:t>
            </a:r>
            <a:endParaRPr kumimoji="0" lang="en-US" sz="2800" b="1" i="0" u="none" strike="noStrike" kern="0" cap="none" spc="0" normalizeH="0" baseline="0" noProof="0" dirty="0" smtClean="0">
              <a:effectLst/>
              <a:uLnTx/>
              <a:uFillTx/>
              <a:latin typeface="Myriad Pro" panose="020B0503030403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947" t="1865" r="12899" b="18896"/>
          <a:stretch/>
        </p:blipFill>
        <p:spPr>
          <a:xfrm>
            <a:off x="1859960" y="1440180"/>
            <a:ext cx="5424080" cy="4206240"/>
          </a:xfrm>
          <a:prstGeom prst="rect">
            <a:avLst/>
          </a:prstGeom>
          <a:ln w="38100">
            <a:solidFill>
              <a:srgbClr val="008600"/>
            </a:solidFill>
          </a:ln>
        </p:spPr>
      </p:pic>
    </p:spTree>
    <p:extLst>
      <p:ext uri="{BB962C8B-B14F-4D97-AF65-F5344CB8AC3E}">
        <p14:creationId xmlns:p14="http://schemas.microsoft.com/office/powerpoint/2010/main" val="4255390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4572000" y="2566988"/>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4346046"/>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0" y="6125103"/>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42545" y="3448580"/>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42545" y="5227637"/>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42545" y="1669522"/>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572000" y="1326623"/>
            <a:ext cx="0" cy="513344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8650" y="1326624"/>
            <a:ext cx="3299883" cy="889528"/>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dirty="0" smtClean="0">
                <a:latin typeface="Verdana" panose="020B0604030504040204" pitchFamily="34" charset="0"/>
                <a:ea typeface="Verdana" panose="020B0604030504040204" pitchFamily="34" charset="0"/>
                <a:cs typeface="Verdana" panose="020B0604030504040204" pitchFamily="34" charset="0"/>
              </a:rPr>
              <a:t>Biosecurity</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628650" y="3105681"/>
            <a:ext cx="3299883" cy="889527"/>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200" b="1" dirty="0" smtClean="0">
                <a:latin typeface="Verdana" panose="020B0604030504040204" pitchFamily="34" charset="0"/>
                <a:ea typeface="Verdana" panose="020B0604030504040204" pitchFamily="34" charset="0"/>
                <a:cs typeface="Verdana" panose="020B0604030504040204" pitchFamily="34" charset="0"/>
              </a:rPr>
              <a:t>Probiotics</a:t>
            </a:r>
            <a:br>
              <a:rPr lang="en-US" sz="2200" b="1" dirty="0" smtClean="0">
                <a:latin typeface="Verdana" panose="020B0604030504040204" pitchFamily="34" charset="0"/>
                <a:ea typeface="Verdana" panose="020B0604030504040204" pitchFamily="34" charset="0"/>
                <a:cs typeface="Verdana" panose="020B0604030504040204" pitchFamily="34" charset="0"/>
              </a:rPr>
            </a:br>
            <a:r>
              <a:rPr lang="en-US" sz="1600" b="1" dirty="0" smtClean="0">
                <a:latin typeface="Verdana" panose="020B0604030504040204" pitchFamily="34" charset="0"/>
                <a:ea typeface="Verdana" panose="020B0604030504040204" pitchFamily="34" charset="0"/>
                <a:cs typeface="Verdana" panose="020B0604030504040204" pitchFamily="34" charset="0"/>
              </a:rPr>
              <a:t>Competitive Exclusion</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628650" y="4884738"/>
            <a:ext cx="3299883" cy="889527"/>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Vector Control</a:t>
            </a:r>
          </a:p>
        </p:txBody>
      </p:sp>
      <p:sp>
        <p:nvSpPr>
          <p:cNvPr id="25" name="Rectangle 24"/>
          <p:cNvSpPr/>
          <p:nvPr/>
        </p:nvSpPr>
        <p:spPr>
          <a:xfrm>
            <a:off x="5250393" y="2012423"/>
            <a:ext cx="3299883" cy="889529"/>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Water </a:t>
            </a:r>
            <a:r>
              <a:rPr lang="en-US" sz="2400" b="1" dirty="0" smtClean="0">
                <a:latin typeface="Verdana" panose="020B0604030504040204" pitchFamily="34" charset="0"/>
                <a:ea typeface="Verdana" panose="020B0604030504040204" pitchFamily="34" charset="0"/>
                <a:cs typeface="Verdana" panose="020B0604030504040204" pitchFamily="34" charset="0"/>
              </a:rPr>
              <a:t>Treatment</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p:nvSpPr>
        <p:spPr>
          <a:xfrm>
            <a:off x="5250393" y="3791481"/>
            <a:ext cx="3299883" cy="889529"/>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Litter Management</a:t>
            </a:r>
          </a:p>
        </p:txBody>
      </p:sp>
      <p:sp>
        <p:nvSpPr>
          <p:cNvPr id="29" name="Rectangle 28"/>
          <p:cNvSpPr/>
          <p:nvPr/>
        </p:nvSpPr>
        <p:spPr>
          <a:xfrm>
            <a:off x="5250393" y="5570537"/>
            <a:ext cx="3299883" cy="889530"/>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dirty="0" smtClean="0">
                <a:latin typeface="Verdana" panose="020B0604030504040204" pitchFamily="34" charset="0"/>
                <a:ea typeface="Verdana" panose="020B0604030504040204" pitchFamily="34" charset="0"/>
                <a:cs typeface="Verdana" panose="020B0604030504040204" pitchFamily="34" charset="0"/>
              </a:rPr>
              <a:t>Feed Withdrawal</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0" name="Title 29"/>
          <p:cNvSpPr>
            <a:spLocks noGrp="1"/>
          </p:cNvSpPr>
          <p:nvPr>
            <p:ph type="title"/>
          </p:nvPr>
        </p:nvSpPr>
        <p:spPr>
          <a:xfrm>
            <a:off x="628650" y="283239"/>
            <a:ext cx="7886700" cy="961496"/>
          </a:xfrm>
        </p:spPr>
        <p:txBody>
          <a:bodyPr>
            <a:noAutofit/>
          </a:bodyPr>
          <a:lstStyle/>
          <a:p>
            <a:pPr algn="ctr"/>
            <a:r>
              <a:rPr lang="en-US" sz="36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Interventions </a:t>
            </a:r>
            <a:br>
              <a:rPr lang="en-US" sz="36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br>
            <a:r>
              <a:rPr lang="en-US" sz="36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On The Farm</a:t>
            </a:r>
            <a:endParaRPr lang="en-US" sz="3600" dirty="0"/>
          </a:p>
        </p:txBody>
      </p:sp>
      <p:sp>
        <p:nvSpPr>
          <p:cNvPr id="5" name="Oval 4"/>
          <p:cNvSpPr/>
          <p:nvPr/>
        </p:nvSpPr>
        <p:spPr>
          <a:xfrm>
            <a:off x="4229100" y="1326623"/>
            <a:ext cx="685800" cy="685800"/>
          </a:xfrm>
          <a:prstGeom prst="ellipse">
            <a:avLst/>
          </a:prstGeom>
          <a:solidFill>
            <a:srgbClr val="C8000A"/>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Oval 13"/>
          <p:cNvSpPr/>
          <p:nvPr/>
        </p:nvSpPr>
        <p:spPr>
          <a:xfrm>
            <a:off x="4229100" y="3105681"/>
            <a:ext cx="685800" cy="685800"/>
          </a:xfrm>
          <a:prstGeom prst="ellipse">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8" name="Group 7"/>
          <p:cNvGrpSpPr/>
          <p:nvPr/>
        </p:nvGrpSpPr>
        <p:grpSpPr>
          <a:xfrm>
            <a:off x="4229100" y="2216152"/>
            <a:ext cx="685800" cy="685800"/>
            <a:chOff x="4229100" y="2216152"/>
            <a:chExt cx="685800" cy="685800"/>
          </a:xfrm>
        </p:grpSpPr>
        <p:sp>
          <p:nvSpPr>
            <p:cNvPr id="13" name="Oval 12"/>
            <p:cNvSpPr/>
            <p:nvPr/>
          </p:nvSpPr>
          <p:spPr>
            <a:xfrm>
              <a:off x="4229100" y="2216152"/>
              <a:ext cx="685800" cy="685800"/>
            </a:xfrm>
            <a:prstGeom prst="ellipse">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31" name="Group 30"/>
            <p:cNvGrpSpPr>
              <a:grpSpLocks noChangeAspect="1"/>
            </p:cNvGrpSpPr>
            <p:nvPr/>
          </p:nvGrpSpPr>
          <p:grpSpPr>
            <a:xfrm rot="21183640">
              <a:off x="4409188" y="2401766"/>
              <a:ext cx="352919" cy="357000"/>
              <a:chOff x="-1472734" y="11789003"/>
              <a:chExt cx="4998367" cy="5056164"/>
            </a:xfrm>
          </p:grpSpPr>
          <p:sp>
            <p:nvSpPr>
              <p:cNvPr id="32" name="Teardrop 2"/>
              <p:cNvSpPr/>
              <p:nvPr/>
            </p:nvSpPr>
            <p:spPr>
              <a:xfrm rot="18776499">
                <a:off x="-1501632" y="11817901"/>
                <a:ext cx="5056164" cy="4998367"/>
              </a:xfrm>
              <a:custGeom>
                <a:avLst/>
                <a:gdLst>
                  <a:gd name="connsiteX0" fmla="*/ 0 w 5657850"/>
                  <a:gd name="connsiteY0" fmla="*/ 2809875 h 5619750"/>
                  <a:gd name="connsiteX1" fmla="*/ 2828925 w 5657850"/>
                  <a:gd name="connsiteY1" fmla="*/ 0 h 5619750"/>
                  <a:gd name="connsiteX2" fmla="*/ 5657850 w 5657850"/>
                  <a:gd name="connsiteY2" fmla="*/ 0 h 5619750"/>
                  <a:gd name="connsiteX3" fmla="*/ 5657850 w 5657850"/>
                  <a:gd name="connsiteY3" fmla="*/ 2809875 h 5619750"/>
                  <a:gd name="connsiteX4" fmla="*/ 2828925 w 5657850"/>
                  <a:gd name="connsiteY4" fmla="*/ 5619750 h 5619750"/>
                  <a:gd name="connsiteX5" fmla="*/ 0 w 5657850"/>
                  <a:gd name="connsiteY5" fmla="*/ 2809875 h 5619750"/>
                  <a:gd name="connsiteX0" fmla="*/ 0 w 5657850"/>
                  <a:gd name="connsiteY0" fmla="*/ 2809875 h 5619750"/>
                  <a:gd name="connsiteX1" fmla="*/ 2828925 w 5657850"/>
                  <a:gd name="connsiteY1" fmla="*/ 0 h 5619750"/>
                  <a:gd name="connsiteX2" fmla="*/ 5657850 w 5657850"/>
                  <a:gd name="connsiteY2" fmla="*/ 0 h 5619750"/>
                  <a:gd name="connsiteX3" fmla="*/ 5657850 w 5657850"/>
                  <a:gd name="connsiteY3" fmla="*/ 2809875 h 5619750"/>
                  <a:gd name="connsiteX4" fmla="*/ 2828925 w 5657850"/>
                  <a:gd name="connsiteY4" fmla="*/ 5619750 h 5619750"/>
                  <a:gd name="connsiteX5" fmla="*/ 0 w 5657850"/>
                  <a:gd name="connsiteY5" fmla="*/ 2809875 h 5619750"/>
                  <a:gd name="connsiteX0" fmla="*/ 254975 w 5912825"/>
                  <a:gd name="connsiteY0" fmla="*/ 2809875 h 5801604"/>
                  <a:gd name="connsiteX1" fmla="*/ 3083900 w 5912825"/>
                  <a:gd name="connsiteY1" fmla="*/ 0 h 5801604"/>
                  <a:gd name="connsiteX2" fmla="*/ 5912825 w 5912825"/>
                  <a:gd name="connsiteY2" fmla="*/ 0 h 5801604"/>
                  <a:gd name="connsiteX3" fmla="*/ 5912825 w 5912825"/>
                  <a:gd name="connsiteY3" fmla="*/ 2809875 h 5801604"/>
                  <a:gd name="connsiteX4" fmla="*/ 3083900 w 5912825"/>
                  <a:gd name="connsiteY4" fmla="*/ 5619750 h 5801604"/>
                  <a:gd name="connsiteX5" fmla="*/ 454281 w 5912825"/>
                  <a:gd name="connsiteY5" fmla="*/ 5227284 h 5801604"/>
                  <a:gd name="connsiteX6" fmla="*/ 254975 w 5912825"/>
                  <a:gd name="connsiteY6" fmla="*/ 2809875 h 5801604"/>
                  <a:gd name="connsiteX0" fmla="*/ 253879 w 5911729"/>
                  <a:gd name="connsiteY0" fmla="*/ 2809875 h 5801604"/>
                  <a:gd name="connsiteX1" fmla="*/ 3067521 w 5911729"/>
                  <a:gd name="connsiteY1" fmla="*/ 612749 h 5801604"/>
                  <a:gd name="connsiteX2" fmla="*/ 5911729 w 5911729"/>
                  <a:gd name="connsiteY2" fmla="*/ 0 h 5801604"/>
                  <a:gd name="connsiteX3" fmla="*/ 5911729 w 5911729"/>
                  <a:gd name="connsiteY3" fmla="*/ 2809875 h 5801604"/>
                  <a:gd name="connsiteX4" fmla="*/ 3082804 w 5911729"/>
                  <a:gd name="connsiteY4" fmla="*/ 5619750 h 5801604"/>
                  <a:gd name="connsiteX5" fmla="*/ 453185 w 5911729"/>
                  <a:gd name="connsiteY5" fmla="*/ 5227284 h 5801604"/>
                  <a:gd name="connsiteX6" fmla="*/ 253879 w 5911729"/>
                  <a:gd name="connsiteY6" fmla="*/ 2809875 h 5801604"/>
                  <a:gd name="connsiteX0" fmla="*/ 253879 w 5911729"/>
                  <a:gd name="connsiteY0" fmla="*/ 2809875 h 5814914"/>
                  <a:gd name="connsiteX1" fmla="*/ 3067521 w 5911729"/>
                  <a:gd name="connsiteY1" fmla="*/ 612749 h 5814914"/>
                  <a:gd name="connsiteX2" fmla="*/ 5911729 w 5911729"/>
                  <a:gd name="connsiteY2" fmla="*/ 0 h 5814914"/>
                  <a:gd name="connsiteX3" fmla="*/ 5028579 w 5911729"/>
                  <a:gd name="connsiteY3" fmla="*/ 2629864 h 5814914"/>
                  <a:gd name="connsiteX4" fmla="*/ 3082804 w 5911729"/>
                  <a:gd name="connsiteY4" fmla="*/ 5619750 h 5814914"/>
                  <a:gd name="connsiteX5" fmla="*/ 453185 w 5911729"/>
                  <a:gd name="connsiteY5" fmla="*/ 5227284 h 5814914"/>
                  <a:gd name="connsiteX6" fmla="*/ 253879 w 5911729"/>
                  <a:gd name="connsiteY6" fmla="*/ 2809875 h 5814914"/>
                  <a:gd name="connsiteX0" fmla="*/ 253879 w 5911729"/>
                  <a:gd name="connsiteY0" fmla="*/ 2809875 h 5813817"/>
                  <a:gd name="connsiteX1" fmla="*/ 3067521 w 5911729"/>
                  <a:gd name="connsiteY1" fmla="*/ 612749 h 5813817"/>
                  <a:gd name="connsiteX2" fmla="*/ 5911729 w 5911729"/>
                  <a:gd name="connsiteY2" fmla="*/ 0 h 5813817"/>
                  <a:gd name="connsiteX3" fmla="*/ 4691069 w 5911729"/>
                  <a:gd name="connsiteY3" fmla="*/ 2644692 h 5813817"/>
                  <a:gd name="connsiteX4" fmla="*/ 3082804 w 5911729"/>
                  <a:gd name="connsiteY4" fmla="*/ 5619750 h 5813817"/>
                  <a:gd name="connsiteX5" fmla="*/ 453185 w 5911729"/>
                  <a:gd name="connsiteY5" fmla="*/ 5227284 h 5813817"/>
                  <a:gd name="connsiteX6" fmla="*/ 253879 w 5911729"/>
                  <a:gd name="connsiteY6" fmla="*/ 2809875 h 5813817"/>
                  <a:gd name="connsiteX0" fmla="*/ 253879 w 6073183"/>
                  <a:gd name="connsiteY0" fmla="*/ 2426658 h 5430600"/>
                  <a:gd name="connsiteX1" fmla="*/ 3067521 w 6073183"/>
                  <a:gd name="connsiteY1" fmla="*/ 229532 h 5430600"/>
                  <a:gd name="connsiteX2" fmla="*/ 6073183 w 6073183"/>
                  <a:gd name="connsiteY2" fmla="*/ 0 h 5430600"/>
                  <a:gd name="connsiteX3" fmla="*/ 4691069 w 6073183"/>
                  <a:gd name="connsiteY3" fmla="*/ 2261475 h 5430600"/>
                  <a:gd name="connsiteX4" fmla="*/ 3082804 w 6073183"/>
                  <a:gd name="connsiteY4" fmla="*/ 5236533 h 5430600"/>
                  <a:gd name="connsiteX5" fmla="*/ 453185 w 6073183"/>
                  <a:gd name="connsiteY5" fmla="*/ 4844067 h 5430600"/>
                  <a:gd name="connsiteX6" fmla="*/ 253879 w 6073183"/>
                  <a:gd name="connsiteY6" fmla="*/ 2426658 h 5430600"/>
                  <a:gd name="connsiteX0" fmla="*/ 253879 w 6365554"/>
                  <a:gd name="connsiteY0" fmla="*/ 2685732 h 5689674"/>
                  <a:gd name="connsiteX1" fmla="*/ 3067521 w 6365554"/>
                  <a:gd name="connsiteY1" fmla="*/ 488606 h 5689674"/>
                  <a:gd name="connsiteX2" fmla="*/ 6365554 w 6365554"/>
                  <a:gd name="connsiteY2" fmla="*/ 0 h 5689674"/>
                  <a:gd name="connsiteX3" fmla="*/ 4691069 w 6365554"/>
                  <a:gd name="connsiteY3" fmla="*/ 2520549 h 5689674"/>
                  <a:gd name="connsiteX4" fmla="*/ 3082804 w 6365554"/>
                  <a:gd name="connsiteY4" fmla="*/ 5495607 h 5689674"/>
                  <a:gd name="connsiteX5" fmla="*/ 453185 w 6365554"/>
                  <a:gd name="connsiteY5" fmla="*/ 5103141 h 5689674"/>
                  <a:gd name="connsiteX6" fmla="*/ 253879 w 6365554"/>
                  <a:gd name="connsiteY6" fmla="*/ 2685732 h 5689674"/>
                  <a:gd name="connsiteX0" fmla="*/ 253879 w 6365554"/>
                  <a:gd name="connsiteY0" fmla="*/ 2685732 h 5739231"/>
                  <a:gd name="connsiteX1" fmla="*/ 3067521 w 6365554"/>
                  <a:gd name="connsiteY1" fmla="*/ 488606 h 5739231"/>
                  <a:gd name="connsiteX2" fmla="*/ 6365554 w 6365554"/>
                  <a:gd name="connsiteY2" fmla="*/ 0 h 5739231"/>
                  <a:gd name="connsiteX3" fmla="*/ 5550852 w 6365554"/>
                  <a:gd name="connsiteY3" fmla="*/ 1850538 h 5739231"/>
                  <a:gd name="connsiteX4" fmla="*/ 3082804 w 6365554"/>
                  <a:gd name="connsiteY4" fmla="*/ 5495607 h 5739231"/>
                  <a:gd name="connsiteX5" fmla="*/ 453185 w 6365554"/>
                  <a:gd name="connsiteY5" fmla="*/ 5103141 h 5739231"/>
                  <a:gd name="connsiteX6" fmla="*/ 253879 w 6365554"/>
                  <a:gd name="connsiteY6" fmla="*/ 2685732 h 5739231"/>
                  <a:gd name="connsiteX0" fmla="*/ 253879 w 6365554"/>
                  <a:gd name="connsiteY0" fmla="*/ 2685732 h 5739231"/>
                  <a:gd name="connsiteX1" fmla="*/ 3067521 w 6365554"/>
                  <a:gd name="connsiteY1" fmla="*/ 488606 h 5739231"/>
                  <a:gd name="connsiteX2" fmla="*/ 6365554 w 6365554"/>
                  <a:gd name="connsiteY2" fmla="*/ 0 h 5739231"/>
                  <a:gd name="connsiteX3" fmla="*/ 5550852 w 6365554"/>
                  <a:gd name="connsiteY3" fmla="*/ 1850538 h 5739231"/>
                  <a:gd name="connsiteX4" fmla="*/ 3082804 w 6365554"/>
                  <a:gd name="connsiteY4" fmla="*/ 5495607 h 5739231"/>
                  <a:gd name="connsiteX5" fmla="*/ 453185 w 6365554"/>
                  <a:gd name="connsiteY5" fmla="*/ 5103141 h 5739231"/>
                  <a:gd name="connsiteX6" fmla="*/ 253879 w 6365554"/>
                  <a:gd name="connsiteY6" fmla="*/ 2685732 h 5739231"/>
                  <a:gd name="connsiteX0" fmla="*/ 253879 w 6365554"/>
                  <a:gd name="connsiteY0" fmla="*/ 2685732 h 5712239"/>
                  <a:gd name="connsiteX1" fmla="*/ 3067521 w 6365554"/>
                  <a:gd name="connsiteY1" fmla="*/ 488606 h 5712239"/>
                  <a:gd name="connsiteX2" fmla="*/ 6365554 w 6365554"/>
                  <a:gd name="connsiteY2" fmla="*/ 0 h 5712239"/>
                  <a:gd name="connsiteX3" fmla="*/ 5550852 w 6365554"/>
                  <a:gd name="connsiteY3" fmla="*/ 1850538 h 5712239"/>
                  <a:gd name="connsiteX4" fmla="*/ 3582822 w 6365554"/>
                  <a:gd name="connsiteY4" fmla="*/ 5459662 h 5712239"/>
                  <a:gd name="connsiteX5" fmla="*/ 453185 w 6365554"/>
                  <a:gd name="connsiteY5" fmla="*/ 5103141 h 5712239"/>
                  <a:gd name="connsiteX6" fmla="*/ 253879 w 6365554"/>
                  <a:gd name="connsiteY6" fmla="*/ 2685732 h 5712239"/>
                  <a:gd name="connsiteX0" fmla="*/ 82598 w 6194273"/>
                  <a:gd name="connsiteY0" fmla="*/ 2685732 h 5590237"/>
                  <a:gd name="connsiteX1" fmla="*/ 2896240 w 6194273"/>
                  <a:gd name="connsiteY1" fmla="*/ 488606 h 5590237"/>
                  <a:gd name="connsiteX2" fmla="*/ 6194273 w 6194273"/>
                  <a:gd name="connsiteY2" fmla="*/ 0 h 5590237"/>
                  <a:gd name="connsiteX3" fmla="*/ 5379571 w 6194273"/>
                  <a:gd name="connsiteY3" fmla="*/ 1850538 h 5590237"/>
                  <a:gd name="connsiteX4" fmla="*/ 3411541 w 6194273"/>
                  <a:gd name="connsiteY4" fmla="*/ 5459662 h 5590237"/>
                  <a:gd name="connsiteX5" fmla="*/ 940445 w 6194273"/>
                  <a:gd name="connsiteY5" fmla="*/ 4594386 h 5590237"/>
                  <a:gd name="connsiteX6" fmla="*/ 82598 w 6194273"/>
                  <a:gd name="connsiteY6" fmla="*/ 2685732 h 5590237"/>
                  <a:gd name="connsiteX0" fmla="*/ 82598 w 6194273"/>
                  <a:gd name="connsiteY0" fmla="*/ 2685732 h 5392337"/>
                  <a:gd name="connsiteX1" fmla="*/ 2896240 w 6194273"/>
                  <a:gd name="connsiteY1" fmla="*/ 488606 h 5392337"/>
                  <a:gd name="connsiteX2" fmla="*/ 6194273 w 6194273"/>
                  <a:gd name="connsiteY2" fmla="*/ 0 h 5392337"/>
                  <a:gd name="connsiteX3" fmla="*/ 5379571 w 6194273"/>
                  <a:gd name="connsiteY3" fmla="*/ 1850538 h 5392337"/>
                  <a:gd name="connsiteX4" fmla="*/ 3730115 w 6194273"/>
                  <a:gd name="connsiteY4" fmla="*/ 5233337 h 5392337"/>
                  <a:gd name="connsiteX5" fmla="*/ 940445 w 6194273"/>
                  <a:gd name="connsiteY5" fmla="*/ 4594386 h 5392337"/>
                  <a:gd name="connsiteX6" fmla="*/ 82598 w 6194273"/>
                  <a:gd name="connsiteY6" fmla="*/ 2685732 h 5392337"/>
                  <a:gd name="connsiteX0" fmla="*/ 82598 w 6194273"/>
                  <a:gd name="connsiteY0" fmla="*/ 2685732 h 5371072"/>
                  <a:gd name="connsiteX1" fmla="*/ 2896240 w 6194273"/>
                  <a:gd name="connsiteY1" fmla="*/ 488606 h 5371072"/>
                  <a:gd name="connsiteX2" fmla="*/ 6194273 w 6194273"/>
                  <a:gd name="connsiteY2" fmla="*/ 0 h 5371072"/>
                  <a:gd name="connsiteX3" fmla="*/ 5379571 w 6194273"/>
                  <a:gd name="connsiteY3" fmla="*/ 1850538 h 5371072"/>
                  <a:gd name="connsiteX4" fmla="*/ 3645792 w 6194273"/>
                  <a:gd name="connsiteY4" fmla="*/ 5208193 h 5371072"/>
                  <a:gd name="connsiteX5" fmla="*/ 940445 w 6194273"/>
                  <a:gd name="connsiteY5" fmla="*/ 4594386 h 5371072"/>
                  <a:gd name="connsiteX6" fmla="*/ 82598 w 6194273"/>
                  <a:gd name="connsiteY6" fmla="*/ 2685732 h 5371072"/>
                  <a:gd name="connsiteX0" fmla="*/ 82598 w 6194273"/>
                  <a:gd name="connsiteY0" fmla="*/ 2685732 h 5371072"/>
                  <a:gd name="connsiteX1" fmla="*/ 2896240 w 6194273"/>
                  <a:gd name="connsiteY1" fmla="*/ 488606 h 5371072"/>
                  <a:gd name="connsiteX2" fmla="*/ 6194273 w 6194273"/>
                  <a:gd name="connsiteY2" fmla="*/ 0 h 5371072"/>
                  <a:gd name="connsiteX3" fmla="*/ 5379571 w 6194273"/>
                  <a:gd name="connsiteY3" fmla="*/ 1850538 h 5371072"/>
                  <a:gd name="connsiteX4" fmla="*/ 3645791 w 6194273"/>
                  <a:gd name="connsiteY4" fmla="*/ 5208193 h 5371072"/>
                  <a:gd name="connsiteX5" fmla="*/ 940445 w 6194273"/>
                  <a:gd name="connsiteY5" fmla="*/ 4594386 h 5371072"/>
                  <a:gd name="connsiteX6" fmla="*/ 82598 w 6194273"/>
                  <a:gd name="connsiteY6" fmla="*/ 2685732 h 5371072"/>
                  <a:gd name="connsiteX0" fmla="*/ 82598 w 6194273"/>
                  <a:gd name="connsiteY0" fmla="*/ 2685732 h 5383843"/>
                  <a:gd name="connsiteX1" fmla="*/ 2896240 w 6194273"/>
                  <a:gd name="connsiteY1" fmla="*/ 488606 h 5383843"/>
                  <a:gd name="connsiteX2" fmla="*/ 6194273 w 6194273"/>
                  <a:gd name="connsiteY2" fmla="*/ 0 h 5383843"/>
                  <a:gd name="connsiteX3" fmla="*/ 5379571 w 6194273"/>
                  <a:gd name="connsiteY3" fmla="*/ 1850538 h 5383843"/>
                  <a:gd name="connsiteX4" fmla="*/ 3645791 w 6194273"/>
                  <a:gd name="connsiteY4" fmla="*/ 5208193 h 5383843"/>
                  <a:gd name="connsiteX5" fmla="*/ 940445 w 6194273"/>
                  <a:gd name="connsiteY5" fmla="*/ 4594386 h 5383843"/>
                  <a:gd name="connsiteX6" fmla="*/ 82598 w 6194273"/>
                  <a:gd name="connsiteY6" fmla="*/ 2685732 h 5383843"/>
                  <a:gd name="connsiteX0" fmla="*/ 82598 w 6194273"/>
                  <a:gd name="connsiteY0" fmla="*/ 2685732 h 5327950"/>
                  <a:gd name="connsiteX1" fmla="*/ 2896240 w 6194273"/>
                  <a:gd name="connsiteY1" fmla="*/ 488606 h 5327950"/>
                  <a:gd name="connsiteX2" fmla="*/ 6194273 w 6194273"/>
                  <a:gd name="connsiteY2" fmla="*/ 0 h 5327950"/>
                  <a:gd name="connsiteX3" fmla="*/ 5379571 w 6194273"/>
                  <a:gd name="connsiteY3" fmla="*/ 1850538 h 5327950"/>
                  <a:gd name="connsiteX4" fmla="*/ 3625071 w 6194273"/>
                  <a:gd name="connsiteY4" fmla="*/ 5140745 h 5327950"/>
                  <a:gd name="connsiteX5" fmla="*/ 940445 w 6194273"/>
                  <a:gd name="connsiteY5" fmla="*/ 4594386 h 5327950"/>
                  <a:gd name="connsiteX6" fmla="*/ 82598 w 6194273"/>
                  <a:gd name="connsiteY6" fmla="*/ 2685732 h 5327950"/>
                  <a:gd name="connsiteX0" fmla="*/ 126002 w 5881556"/>
                  <a:gd name="connsiteY0" fmla="*/ 2697975 h 5327950"/>
                  <a:gd name="connsiteX1" fmla="*/ 2583523 w 5881556"/>
                  <a:gd name="connsiteY1" fmla="*/ 488606 h 5327950"/>
                  <a:gd name="connsiteX2" fmla="*/ 5881556 w 5881556"/>
                  <a:gd name="connsiteY2" fmla="*/ 0 h 5327950"/>
                  <a:gd name="connsiteX3" fmla="*/ 5066854 w 5881556"/>
                  <a:gd name="connsiteY3" fmla="*/ 1850538 h 5327950"/>
                  <a:gd name="connsiteX4" fmla="*/ 3312354 w 5881556"/>
                  <a:gd name="connsiteY4" fmla="*/ 5140745 h 5327950"/>
                  <a:gd name="connsiteX5" fmla="*/ 627728 w 5881556"/>
                  <a:gd name="connsiteY5" fmla="*/ 4594386 h 5327950"/>
                  <a:gd name="connsiteX6" fmla="*/ 126002 w 5881556"/>
                  <a:gd name="connsiteY6" fmla="*/ 2697975 h 5327950"/>
                  <a:gd name="connsiteX0" fmla="*/ 23165 w 5778719"/>
                  <a:gd name="connsiteY0" fmla="*/ 2697975 h 5327950"/>
                  <a:gd name="connsiteX1" fmla="*/ 2480686 w 5778719"/>
                  <a:gd name="connsiteY1" fmla="*/ 488606 h 5327950"/>
                  <a:gd name="connsiteX2" fmla="*/ 5778719 w 5778719"/>
                  <a:gd name="connsiteY2" fmla="*/ 0 h 5327950"/>
                  <a:gd name="connsiteX3" fmla="*/ 4964017 w 5778719"/>
                  <a:gd name="connsiteY3" fmla="*/ 1850538 h 5327950"/>
                  <a:gd name="connsiteX4" fmla="*/ 3209517 w 5778719"/>
                  <a:gd name="connsiteY4" fmla="*/ 5140745 h 5327950"/>
                  <a:gd name="connsiteX5" fmla="*/ 524891 w 5778719"/>
                  <a:gd name="connsiteY5" fmla="*/ 4594386 h 5327950"/>
                  <a:gd name="connsiteX6" fmla="*/ 23165 w 5778719"/>
                  <a:gd name="connsiteY6" fmla="*/ 2697975 h 5327950"/>
                  <a:gd name="connsiteX0" fmla="*/ 14548 w 5902547"/>
                  <a:gd name="connsiteY0" fmla="*/ 2715667 h 5327950"/>
                  <a:gd name="connsiteX1" fmla="*/ 2604514 w 5902547"/>
                  <a:gd name="connsiteY1" fmla="*/ 488606 h 5327950"/>
                  <a:gd name="connsiteX2" fmla="*/ 5902547 w 5902547"/>
                  <a:gd name="connsiteY2" fmla="*/ 0 h 5327950"/>
                  <a:gd name="connsiteX3" fmla="*/ 5087845 w 5902547"/>
                  <a:gd name="connsiteY3" fmla="*/ 1850538 h 5327950"/>
                  <a:gd name="connsiteX4" fmla="*/ 3333345 w 5902547"/>
                  <a:gd name="connsiteY4" fmla="*/ 5140745 h 5327950"/>
                  <a:gd name="connsiteX5" fmla="*/ 648719 w 5902547"/>
                  <a:gd name="connsiteY5" fmla="*/ 4594386 h 5327950"/>
                  <a:gd name="connsiteX6" fmla="*/ 14548 w 5902547"/>
                  <a:gd name="connsiteY6" fmla="*/ 2715667 h 5327950"/>
                  <a:gd name="connsiteX0" fmla="*/ 344 w 5888343"/>
                  <a:gd name="connsiteY0" fmla="*/ 2715667 h 5327950"/>
                  <a:gd name="connsiteX1" fmla="*/ 2590310 w 5888343"/>
                  <a:gd name="connsiteY1" fmla="*/ 488606 h 5327950"/>
                  <a:gd name="connsiteX2" fmla="*/ 5888343 w 5888343"/>
                  <a:gd name="connsiteY2" fmla="*/ 0 h 5327950"/>
                  <a:gd name="connsiteX3" fmla="*/ 5073641 w 5888343"/>
                  <a:gd name="connsiteY3" fmla="*/ 1850538 h 5327950"/>
                  <a:gd name="connsiteX4" fmla="*/ 3319141 w 5888343"/>
                  <a:gd name="connsiteY4" fmla="*/ 5140745 h 5327950"/>
                  <a:gd name="connsiteX5" fmla="*/ 634515 w 5888343"/>
                  <a:gd name="connsiteY5" fmla="*/ 4594386 h 5327950"/>
                  <a:gd name="connsiteX6" fmla="*/ 344 w 5888343"/>
                  <a:gd name="connsiteY6" fmla="*/ 2715667 h 5327950"/>
                  <a:gd name="connsiteX0" fmla="*/ 5355 w 5893354"/>
                  <a:gd name="connsiteY0" fmla="*/ 2715667 h 5327950"/>
                  <a:gd name="connsiteX1" fmla="*/ 2595321 w 5893354"/>
                  <a:gd name="connsiteY1" fmla="*/ 488606 h 5327950"/>
                  <a:gd name="connsiteX2" fmla="*/ 5893354 w 5893354"/>
                  <a:gd name="connsiteY2" fmla="*/ 0 h 5327950"/>
                  <a:gd name="connsiteX3" fmla="*/ 5078652 w 5893354"/>
                  <a:gd name="connsiteY3" fmla="*/ 1850538 h 5327950"/>
                  <a:gd name="connsiteX4" fmla="*/ 3324152 w 5893354"/>
                  <a:gd name="connsiteY4" fmla="*/ 5140745 h 5327950"/>
                  <a:gd name="connsiteX5" fmla="*/ 639526 w 5893354"/>
                  <a:gd name="connsiteY5" fmla="*/ 4594386 h 5327950"/>
                  <a:gd name="connsiteX6" fmla="*/ 5355 w 5893354"/>
                  <a:gd name="connsiteY6" fmla="*/ 2715667 h 5327950"/>
                  <a:gd name="connsiteX0" fmla="*/ 5355 w 5893354"/>
                  <a:gd name="connsiteY0" fmla="*/ 2715667 h 5378240"/>
                  <a:gd name="connsiteX1" fmla="*/ 2595321 w 5893354"/>
                  <a:gd name="connsiteY1" fmla="*/ 488606 h 5378240"/>
                  <a:gd name="connsiteX2" fmla="*/ 5893354 w 5893354"/>
                  <a:gd name="connsiteY2" fmla="*/ 0 h 5378240"/>
                  <a:gd name="connsiteX3" fmla="*/ 5078652 w 5893354"/>
                  <a:gd name="connsiteY3" fmla="*/ 1850538 h 5378240"/>
                  <a:gd name="connsiteX4" fmla="*/ 3324152 w 5893354"/>
                  <a:gd name="connsiteY4" fmla="*/ 5140745 h 5378240"/>
                  <a:gd name="connsiteX5" fmla="*/ 639526 w 5893354"/>
                  <a:gd name="connsiteY5" fmla="*/ 4594386 h 5378240"/>
                  <a:gd name="connsiteX6" fmla="*/ 5355 w 5893354"/>
                  <a:gd name="connsiteY6" fmla="*/ 2715667 h 5378240"/>
                  <a:gd name="connsiteX0" fmla="*/ 5355 w 5893354"/>
                  <a:gd name="connsiteY0" fmla="*/ 2715667 h 5312865"/>
                  <a:gd name="connsiteX1" fmla="*/ 2595321 w 5893354"/>
                  <a:gd name="connsiteY1" fmla="*/ 488606 h 5312865"/>
                  <a:gd name="connsiteX2" fmla="*/ 5893354 w 5893354"/>
                  <a:gd name="connsiteY2" fmla="*/ 0 h 5312865"/>
                  <a:gd name="connsiteX3" fmla="*/ 5078652 w 5893354"/>
                  <a:gd name="connsiteY3" fmla="*/ 1850538 h 5312865"/>
                  <a:gd name="connsiteX4" fmla="*/ 3324152 w 5893354"/>
                  <a:gd name="connsiteY4" fmla="*/ 5140745 h 5312865"/>
                  <a:gd name="connsiteX5" fmla="*/ 639526 w 5893354"/>
                  <a:gd name="connsiteY5" fmla="*/ 4594386 h 5312865"/>
                  <a:gd name="connsiteX6" fmla="*/ 5355 w 5893354"/>
                  <a:gd name="connsiteY6" fmla="*/ 2715667 h 5312865"/>
                  <a:gd name="connsiteX0" fmla="*/ 5355 w 5893354"/>
                  <a:gd name="connsiteY0" fmla="*/ 2715667 h 5286057"/>
                  <a:gd name="connsiteX1" fmla="*/ 2595321 w 5893354"/>
                  <a:gd name="connsiteY1" fmla="*/ 488606 h 5286057"/>
                  <a:gd name="connsiteX2" fmla="*/ 5893354 w 5893354"/>
                  <a:gd name="connsiteY2" fmla="*/ 0 h 5286057"/>
                  <a:gd name="connsiteX3" fmla="*/ 5078652 w 5893354"/>
                  <a:gd name="connsiteY3" fmla="*/ 1850538 h 5286057"/>
                  <a:gd name="connsiteX4" fmla="*/ 3232363 w 5893354"/>
                  <a:gd name="connsiteY4" fmla="*/ 5107930 h 5286057"/>
                  <a:gd name="connsiteX5" fmla="*/ 639526 w 5893354"/>
                  <a:gd name="connsiteY5" fmla="*/ 4594386 h 5286057"/>
                  <a:gd name="connsiteX6" fmla="*/ 5355 w 5893354"/>
                  <a:gd name="connsiteY6" fmla="*/ 2715667 h 5286057"/>
                  <a:gd name="connsiteX0" fmla="*/ 5355 w 5730826"/>
                  <a:gd name="connsiteY0" fmla="*/ 2928872 h 5499262"/>
                  <a:gd name="connsiteX1" fmla="*/ 2595321 w 5730826"/>
                  <a:gd name="connsiteY1" fmla="*/ 701811 h 5499262"/>
                  <a:gd name="connsiteX2" fmla="*/ 5730826 w 5730826"/>
                  <a:gd name="connsiteY2" fmla="*/ 0 h 5499262"/>
                  <a:gd name="connsiteX3" fmla="*/ 5078652 w 5730826"/>
                  <a:gd name="connsiteY3" fmla="*/ 2063743 h 5499262"/>
                  <a:gd name="connsiteX4" fmla="*/ 3232363 w 5730826"/>
                  <a:gd name="connsiteY4" fmla="*/ 5321135 h 5499262"/>
                  <a:gd name="connsiteX5" fmla="*/ 639526 w 5730826"/>
                  <a:gd name="connsiteY5" fmla="*/ 4807591 h 5499262"/>
                  <a:gd name="connsiteX6" fmla="*/ 5355 w 5730826"/>
                  <a:gd name="connsiteY6" fmla="*/ 2928872 h 5499262"/>
                  <a:gd name="connsiteX0" fmla="*/ 5355 w 5730826"/>
                  <a:gd name="connsiteY0" fmla="*/ 2928872 h 5499262"/>
                  <a:gd name="connsiteX1" fmla="*/ 2595321 w 5730826"/>
                  <a:gd name="connsiteY1" fmla="*/ 701811 h 5499262"/>
                  <a:gd name="connsiteX2" fmla="*/ 5730826 w 5730826"/>
                  <a:gd name="connsiteY2" fmla="*/ 0 h 5499262"/>
                  <a:gd name="connsiteX3" fmla="*/ 5078652 w 5730826"/>
                  <a:gd name="connsiteY3" fmla="*/ 2063743 h 5499262"/>
                  <a:gd name="connsiteX4" fmla="*/ 3232363 w 5730826"/>
                  <a:gd name="connsiteY4" fmla="*/ 5321135 h 5499262"/>
                  <a:gd name="connsiteX5" fmla="*/ 639526 w 5730826"/>
                  <a:gd name="connsiteY5" fmla="*/ 4807591 h 5499262"/>
                  <a:gd name="connsiteX6" fmla="*/ 5355 w 5730826"/>
                  <a:gd name="connsiteY6" fmla="*/ 2928872 h 5499262"/>
                  <a:gd name="connsiteX0" fmla="*/ 5355 w 5730826"/>
                  <a:gd name="connsiteY0" fmla="*/ 2928872 h 5499262"/>
                  <a:gd name="connsiteX1" fmla="*/ 2595321 w 5730826"/>
                  <a:gd name="connsiteY1" fmla="*/ 701811 h 5499262"/>
                  <a:gd name="connsiteX2" fmla="*/ 5730826 w 5730826"/>
                  <a:gd name="connsiteY2" fmla="*/ 0 h 5499262"/>
                  <a:gd name="connsiteX3" fmla="*/ 5078652 w 5730826"/>
                  <a:gd name="connsiteY3" fmla="*/ 2063743 h 5499262"/>
                  <a:gd name="connsiteX4" fmla="*/ 3232363 w 5730826"/>
                  <a:gd name="connsiteY4" fmla="*/ 5321135 h 5499262"/>
                  <a:gd name="connsiteX5" fmla="*/ 639526 w 5730826"/>
                  <a:gd name="connsiteY5" fmla="*/ 4807591 h 5499262"/>
                  <a:gd name="connsiteX6" fmla="*/ 5355 w 5730826"/>
                  <a:gd name="connsiteY6" fmla="*/ 2928872 h 5499262"/>
                  <a:gd name="connsiteX0" fmla="*/ 106946 w 5832417"/>
                  <a:gd name="connsiteY0" fmla="*/ 2928872 h 5499262"/>
                  <a:gd name="connsiteX1" fmla="*/ 2714066 w 5832417"/>
                  <a:gd name="connsiteY1" fmla="*/ 657911 h 5499262"/>
                  <a:gd name="connsiteX2" fmla="*/ 5832417 w 5832417"/>
                  <a:gd name="connsiteY2" fmla="*/ 0 h 5499262"/>
                  <a:gd name="connsiteX3" fmla="*/ 5180243 w 5832417"/>
                  <a:gd name="connsiteY3" fmla="*/ 2063743 h 5499262"/>
                  <a:gd name="connsiteX4" fmla="*/ 3333954 w 5832417"/>
                  <a:gd name="connsiteY4" fmla="*/ 5321135 h 5499262"/>
                  <a:gd name="connsiteX5" fmla="*/ 741117 w 5832417"/>
                  <a:gd name="connsiteY5" fmla="*/ 4807591 h 5499262"/>
                  <a:gd name="connsiteX6" fmla="*/ 106946 w 5832417"/>
                  <a:gd name="connsiteY6" fmla="*/ 2928872 h 5499262"/>
                  <a:gd name="connsiteX0" fmla="*/ 106946 w 5832417"/>
                  <a:gd name="connsiteY0" fmla="*/ 2928872 h 5499262"/>
                  <a:gd name="connsiteX1" fmla="*/ 2714066 w 5832417"/>
                  <a:gd name="connsiteY1" fmla="*/ 657911 h 5499262"/>
                  <a:gd name="connsiteX2" fmla="*/ 5832417 w 5832417"/>
                  <a:gd name="connsiteY2" fmla="*/ 0 h 5499262"/>
                  <a:gd name="connsiteX3" fmla="*/ 5180243 w 5832417"/>
                  <a:gd name="connsiteY3" fmla="*/ 2063743 h 5499262"/>
                  <a:gd name="connsiteX4" fmla="*/ 3333954 w 5832417"/>
                  <a:gd name="connsiteY4" fmla="*/ 5321135 h 5499262"/>
                  <a:gd name="connsiteX5" fmla="*/ 741117 w 5832417"/>
                  <a:gd name="connsiteY5" fmla="*/ 4807591 h 5499262"/>
                  <a:gd name="connsiteX6" fmla="*/ 106946 w 5832417"/>
                  <a:gd name="connsiteY6" fmla="*/ 2928872 h 5499262"/>
                  <a:gd name="connsiteX0" fmla="*/ 8138 w 5733609"/>
                  <a:gd name="connsiteY0" fmla="*/ 2928872 h 5499262"/>
                  <a:gd name="connsiteX1" fmla="*/ 2615258 w 5733609"/>
                  <a:gd name="connsiteY1" fmla="*/ 657911 h 5499262"/>
                  <a:gd name="connsiteX2" fmla="*/ 5733609 w 5733609"/>
                  <a:gd name="connsiteY2" fmla="*/ 0 h 5499262"/>
                  <a:gd name="connsiteX3" fmla="*/ 5081435 w 5733609"/>
                  <a:gd name="connsiteY3" fmla="*/ 2063743 h 5499262"/>
                  <a:gd name="connsiteX4" fmla="*/ 3235146 w 5733609"/>
                  <a:gd name="connsiteY4" fmla="*/ 5321135 h 5499262"/>
                  <a:gd name="connsiteX5" fmla="*/ 642309 w 5733609"/>
                  <a:gd name="connsiteY5" fmla="*/ 4807591 h 5499262"/>
                  <a:gd name="connsiteX6" fmla="*/ 8138 w 5733609"/>
                  <a:gd name="connsiteY6" fmla="*/ 2928872 h 5499262"/>
                  <a:gd name="connsiteX0" fmla="*/ 7250 w 5890339"/>
                  <a:gd name="connsiteY0" fmla="*/ 2997603 h 5499262"/>
                  <a:gd name="connsiteX1" fmla="*/ 2771988 w 5890339"/>
                  <a:gd name="connsiteY1" fmla="*/ 657911 h 5499262"/>
                  <a:gd name="connsiteX2" fmla="*/ 5890339 w 5890339"/>
                  <a:gd name="connsiteY2" fmla="*/ 0 h 5499262"/>
                  <a:gd name="connsiteX3" fmla="*/ 5238165 w 5890339"/>
                  <a:gd name="connsiteY3" fmla="*/ 2063743 h 5499262"/>
                  <a:gd name="connsiteX4" fmla="*/ 3391876 w 5890339"/>
                  <a:gd name="connsiteY4" fmla="*/ 5321135 h 5499262"/>
                  <a:gd name="connsiteX5" fmla="*/ 799039 w 5890339"/>
                  <a:gd name="connsiteY5" fmla="*/ 4807591 h 5499262"/>
                  <a:gd name="connsiteX6" fmla="*/ 7250 w 5890339"/>
                  <a:gd name="connsiteY6" fmla="*/ 2997603 h 5499262"/>
                  <a:gd name="connsiteX0" fmla="*/ 1067 w 5884156"/>
                  <a:gd name="connsiteY0" fmla="*/ 2997603 h 5499262"/>
                  <a:gd name="connsiteX1" fmla="*/ 2765805 w 5884156"/>
                  <a:gd name="connsiteY1" fmla="*/ 657911 h 5499262"/>
                  <a:gd name="connsiteX2" fmla="*/ 5884156 w 5884156"/>
                  <a:gd name="connsiteY2" fmla="*/ 0 h 5499262"/>
                  <a:gd name="connsiteX3" fmla="*/ 5231982 w 5884156"/>
                  <a:gd name="connsiteY3" fmla="*/ 2063743 h 5499262"/>
                  <a:gd name="connsiteX4" fmla="*/ 3385693 w 5884156"/>
                  <a:gd name="connsiteY4" fmla="*/ 5321135 h 5499262"/>
                  <a:gd name="connsiteX5" fmla="*/ 792856 w 5884156"/>
                  <a:gd name="connsiteY5" fmla="*/ 4807591 h 5499262"/>
                  <a:gd name="connsiteX6" fmla="*/ 1067 w 5884156"/>
                  <a:gd name="connsiteY6" fmla="*/ 2997603 h 5499262"/>
                  <a:gd name="connsiteX0" fmla="*/ 1310 w 5815557"/>
                  <a:gd name="connsiteY0" fmla="*/ 3022215 h 5499262"/>
                  <a:gd name="connsiteX1" fmla="*/ 2697206 w 5815557"/>
                  <a:gd name="connsiteY1" fmla="*/ 657911 h 5499262"/>
                  <a:gd name="connsiteX2" fmla="*/ 5815557 w 5815557"/>
                  <a:gd name="connsiteY2" fmla="*/ 0 h 5499262"/>
                  <a:gd name="connsiteX3" fmla="*/ 5163383 w 5815557"/>
                  <a:gd name="connsiteY3" fmla="*/ 2063743 h 5499262"/>
                  <a:gd name="connsiteX4" fmla="*/ 3317094 w 5815557"/>
                  <a:gd name="connsiteY4" fmla="*/ 5321135 h 5499262"/>
                  <a:gd name="connsiteX5" fmla="*/ 724257 w 5815557"/>
                  <a:gd name="connsiteY5" fmla="*/ 4807591 h 5499262"/>
                  <a:gd name="connsiteX6" fmla="*/ 1310 w 5815557"/>
                  <a:gd name="connsiteY6" fmla="*/ 3022215 h 549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5557" h="5499262">
                    <a:moveTo>
                      <a:pt x="1310" y="3022215"/>
                    </a:moveTo>
                    <a:cubicBezTo>
                      <a:pt x="24032" y="2431302"/>
                      <a:pt x="1135062" y="858123"/>
                      <a:pt x="2697206" y="657911"/>
                    </a:cubicBezTo>
                    <a:cubicBezTo>
                      <a:pt x="3742374" y="423974"/>
                      <a:pt x="4709241" y="417208"/>
                      <a:pt x="5815557" y="0"/>
                    </a:cubicBezTo>
                    <a:cubicBezTo>
                      <a:pt x="5480649" y="720949"/>
                      <a:pt x="5380774" y="1375829"/>
                      <a:pt x="5163383" y="2063743"/>
                    </a:cubicBezTo>
                    <a:cubicBezTo>
                      <a:pt x="4950529" y="4099930"/>
                      <a:pt x="4196301" y="4868616"/>
                      <a:pt x="3317094" y="5321135"/>
                    </a:cubicBezTo>
                    <a:cubicBezTo>
                      <a:pt x="2437887" y="5773654"/>
                      <a:pt x="1195744" y="5275903"/>
                      <a:pt x="724257" y="4807591"/>
                    </a:cubicBezTo>
                    <a:cubicBezTo>
                      <a:pt x="252770" y="4339279"/>
                      <a:pt x="-21412" y="3613128"/>
                      <a:pt x="1310" y="3022215"/>
                    </a:cubicBezTo>
                    <a:close/>
                  </a:path>
                </a:pathLst>
              </a:custGeom>
              <a:solidFill>
                <a:srgbClr val="15B9F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315766" y="13926043"/>
                <a:ext cx="1248703" cy="2271521"/>
              </a:xfrm>
              <a:custGeom>
                <a:avLst/>
                <a:gdLst>
                  <a:gd name="connsiteX0" fmla="*/ 1115356 w 1248706"/>
                  <a:gd name="connsiteY0" fmla="*/ 147444 h 2271519"/>
                  <a:gd name="connsiteX1" fmla="*/ 1115356 w 1248706"/>
                  <a:gd name="connsiteY1" fmla="*/ 147444 h 2271519"/>
                  <a:gd name="connsiteX2" fmla="*/ 1143931 w 1248706"/>
                  <a:gd name="connsiteY2" fmla="*/ 223644 h 2271519"/>
                  <a:gd name="connsiteX3" fmla="*/ 1172506 w 1248706"/>
                  <a:gd name="connsiteY3" fmla="*/ 318894 h 2271519"/>
                  <a:gd name="connsiteX4" fmla="*/ 1182031 w 1248706"/>
                  <a:gd name="connsiteY4" fmla="*/ 376044 h 2271519"/>
                  <a:gd name="connsiteX5" fmla="*/ 1191556 w 1248706"/>
                  <a:gd name="connsiteY5" fmla="*/ 414144 h 2271519"/>
                  <a:gd name="connsiteX6" fmla="*/ 1210606 w 1248706"/>
                  <a:gd name="connsiteY6" fmla="*/ 509394 h 2271519"/>
                  <a:gd name="connsiteX7" fmla="*/ 1220131 w 1248706"/>
                  <a:gd name="connsiteY7" fmla="*/ 585594 h 2271519"/>
                  <a:gd name="connsiteX8" fmla="*/ 1229656 w 1248706"/>
                  <a:gd name="connsiteY8" fmla="*/ 614169 h 2271519"/>
                  <a:gd name="connsiteX9" fmla="*/ 1248706 w 1248706"/>
                  <a:gd name="connsiteY9" fmla="*/ 690369 h 2271519"/>
                  <a:gd name="connsiteX10" fmla="*/ 1239181 w 1248706"/>
                  <a:gd name="connsiteY10" fmla="*/ 966594 h 2271519"/>
                  <a:gd name="connsiteX11" fmla="*/ 1210606 w 1248706"/>
                  <a:gd name="connsiteY11" fmla="*/ 1071369 h 2271519"/>
                  <a:gd name="connsiteX12" fmla="*/ 1191556 w 1248706"/>
                  <a:gd name="connsiteY12" fmla="*/ 1185669 h 2271519"/>
                  <a:gd name="connsiteX13" fmla="*/ 1182031 w 1248706"/>
                  <a:gd name="connsiteY13" fmla="*/ 1214244 h 2271519"/>
                  <a:gd name="connsiteX14" fmla="*/ 1172506 w 1248706"/>
                  <a:gd name="connsiteY14" fmla="*/ 1271394 h 2271519"/>
                  <a:gd name="connsiteX15" fmla="*/ 1162981 w 1248706"/>
                  <a:gd name="connsiteY15" fmla="*/ 1299969 h 2271519"/>
                  <a:gd name="connsiteX16" fmla="*/ 1153456 w 1248706"/>
                  <a:gd name="connsiteY16" fmla="*/ 1347594 h 2271519"/>
                  <a:gd name="connsiteX17" fmla="*/ 1134406 w 1248706"/>
                  <a:gd name="connsiteY17" fmla="*/ 1404744 h 2271519"/>
                  <a:gd name="connsiteX18" fmla="*/ 1115356 w 1248706"/>
                  <a:gd name="connsiteY18" fmla="*/ 1471419 h 2271519"/>
                  <a:gd name="connsiteX19" fmla="*/ 1086781 w 1248706"/>
                  <a:gd name="connsiteY19" fmla="*/ 1566669 h 2271519"/>
                  <a:gd name="connsiteX20" fmla="*/ 1048681 w 1248706"/>
                  <a:gd name="connsiteY20" fmla="*/ 1623819 h 2271519"/>
                  <a:gd name="connsiteX21" fmla="*/ 1029631 w 1248706"/>
                  <a:gd name="connsiteY21" fmla="*/ 1661919 h 2271519"/>
                  <a:gd name="connsiteX22" fmla="*/ 1001056 w 1248706"/>
                  <a:gd name="connsiteY22" fmla="*/ 1719069 h 2271519"/>
                  <a:gd name="connsiteX23" fmla="*/ 972481 w 1248706"/>
                  <a:gd name="connsiteY23" fmla="*/ 1738119 h 2271519"/>
                  <a:gd name="connsiteX24" fmla="*/ 934381 w 1248706"/>
                  <a:gd name="connsiteY24" fmla="*/ 1795269 h 2271519"/>
                  <a:gd name="connsiteX25" fmla="*/ 867706 w 1248706"/>
                  <a:gd name="connsiteY25" fmla="*/ 1852419 h 2271519"/>
                  <a:gd name="connsiteX26" fmla="*/ 801031 w 1248706"/>
                  <a:gd name="connsiteY26" fmla="*/ 1900044 h 2271519"/>
                  <a:gd name="connsiteX27" fmla="*/ 791506 w 1248706"/>
                  <a:gd name="connsiteY27" fmla="*/ 1928619 h 2271519"/>
                  <a:gd name="connsiteX28" fmla="*/ 762931 w 1248706"/>
                  <a:gd name="connsiteY28" fmla="*/ 1938144 h 2271519"/>
                  <a:gd name="connsiteX29" fmla="*/ 705781 w 1248706"/>
                  <a:gd name="connsiteY29" fmla="*/ 1976244 h 2271519"/>
                  <a:gd name="connsiteX30" fmla="*/ 677206 w 1248706"/>
                  <a:gd name="connsiteY30" fmla="*/ 1995294 h 2271519"/>
                  <a:gd name="connsiteX31" fmla="*/ 648631 w 1248706"/>
                  <a:gd name="connsiteY31" fmla="*/ 2014344 h 2271519"/>
                  <a:gd name="connsiteX32" fmla="*/ 620056 w 1248706"/>
                  <a:gd name="connsiteY32" fmla="*/ 2042919 h 2271519"/>
                  <a:gd name="connsiteX33" fmla="*/ 591481 w 1248706"/>
                  <a:gd name="connsiteY33" fmla="*/ 2052444 h 2271519"/>
                  <a:gd name="connsiteX34" fmla="*/ 534331 w 1248706"/>
                  <a:gd name="connsiteY34" fmla="*/ 2090544 h 2271519"/>
                  <a:gd name="connsiteX35" fmla="*/ 505756 w 1248706"/>
                  <a:gd name="connsiteY35" fmla="*/ 2109594 h 2271519"/>
                  <a:gd name="connsiteX36" fmla="*/ 439081 w 1248706"/>
                  <a:gd name="connsiteY36" fmla="*/ 2138169 h 2271519"/>
                  <a:gd name="connsiteX37" fmla="*/ 381931 w 1248706"/>
                  <a:gd name="connsiteY37" fmla="*/ 2157219 h 2271519"/>
                  <a:gd name="connsiteX38" fmla="*/ 315256 w 1248706"/>
                  <a:gd name="connsiteY38" fmla="*/ 2185794 h 2271519"/>
                  <a:gd name="connsiteX39" fmla="*/ 229531 w 1248706"/>
                  <a:gd name="connsiteY39" fmla="*/ 2223894 h 2271519"/>
                  <a:gd name="connsiteX40" fmla="*/ 200956 w 1248706"/>
                  <a:gd name="connsiteY40" fmla="*/ 2233419 h 2271519"/>
                  <a:gd name="connsiteX41" fmla="*/ 172381 w 1248706"/>
                  <a:gd name="connsiteY41" fmla="*/ 2242944 h 2271519"/>
                  <a:gd name="connsiteX42" fmla="*/ 96181 w 1248706"/>
                  <a:gd name="connsiteY42" fmla="*/ 2271519 h 2271519"/>
                  <a:gd name="connsiteX43" fmla="*/ 39031 w 1248706"/>
                  <a:gd name="connsiteY43" fmla="*/ 2252469 h 2271519"/>
                  <a:gd name="connsiteX44" fmla="*/ 67606 w 1248706"/>
                  <a:gd name="connsiteY44" fmla="*/ 2233419 h 2271519"/>
                  <a:gd name="connsiteX45" fmla="*/ 115231 w 1248706"/>
                  <a:gd name="connsiteY45" fmla="*/ 2185794 h 2271519"/>
                  <a:gd name="connsiteX46" fmla="*/ 172381 w 1248706"/>
                  <a:gd name="connsiteY46" fmla="*/ 2138169 h 2271519"/>
                  <a:gd name="connsiteX47" fmla="*/ 191431 w 1248706"/>
                  <a:gd name="connsiteY47" fmla="*/ 2109594 h 2271519"/>
                  <a:gd name="connsiteX48" fmla="*/ 277156 w 1248706"/>
                  <a:gd name="connsiteY48" fmla="*/ 2042919 h 2271519"/>
                  <a:gd name="connsiteX49" fmla="*/ 305731 w 1248706"/>
                  <a:gd name="connsiteY49" fmla="*/ 2023869 h 2271519"/>
                  <a:gd name="connsiteX50" fmla="*/ 334306 w 1248706"/>
                  <a:gd name="connsiteY50" fmla="*/ 2004819 h 2271519"/>
                  <a:gd name="connsiteX51" fmla="*/ 353356 w 1248706"/>
                  <a:gd name="connsiteY51" fmla="*/ 1976244 h 2271519"/>
                  <a:gd name="connsiteX52" fmla="*/ 410506 w 1248706"/>
                  <a:gd name="connsiteY52" fmla="*/ 1947669 h 2271519"/>
                  <a:gd name="connsiteX53" fmla="*/ 458131 w 1248706"/>
                  <a:gd name="connsiteY53" fmla="*/ 1900044 h 2271519"/>
                  <a:gd name="connsiteX54" fmla="*/ 515281 w 1248706"/>
                  <a:gd name="connsiteY54" fmla="*/ 1842894 h 2271519"/>
                  <a:gd name="connsiteX55" fmla="*/ 534331 w 1248706"/>
                  <a:gd name="connsiteY55" fmla="*/ 1814319 h 2271519"/>
                  <a:gd name="connsiteX56" fmla="*/ 591481 w 1248706"/>
                  <a:gd name="connsiteY56" fmla="*/ 1757169 h 2271519"/>
                  <a:gd name="connsiteX57" fmla="*/ 601006 w 1248706"/>
                  <a:gd name="connsiteY57" fmla="*/ 1728594 h 2271519"/>
                  <a:gd name="connsiteX58" fmla="*/ 648631 w 1248706"/>
                  <a:gd name="connsiteY58" fmla="*/ 1661919 h 2271519"/>
                  <a:gd name="connsiteX59" fmla="*/ 667681 w 1248706"/>
                  <a:gd name="connsiteY59" fmla="*/ 1633344 h 2271519"/>
                  <a:gd name="connsiteX60" fmla="*/ 715306 w 1248706"/>
                  <a:gd name="connsiteY60" fmla="*/ 1576194 h 2271519"/>
                  <a:gd name="connsiteX61" fmla="*/ 724831 w 1248706"/>
                  <a:gd name="connsiteY61" fmla="*/ 1547619 h 2271519"/>
                  <a:gd name="connsiteX62" fmla="*/ 762931 w 1248706"/>
                  <a:gd name="connsiteY62" fmla="*/ 1490469 h 2271519"/>
                  <a:gd name="connsiteX63" fmla="*/ 772456 w 1248706"/>
                  <a:gd name="connsiteY63" fmla="*/ 1461894 h 2271519"/>
                  <a:gd name="connsiteX64" fmla="*/ 791506 w 1248706"/>
                  <a:gd name="connsiteY64" fmla="*/ 1433319 h 2271519"/>
                  <a:gd name="connsiteX65" fmla="*/ 829606 w 1248706"/>
                  <a:gd name="connsiteY65" fmla="*/ 1347594 h 2271519"/>
                  <a:gd name="connsiteX66" fmla="*/ 858181 w 1248706"/>
                  <a:gd name="connsiteY66" fmla="*/ 1280919 h 2271519"/>
                  <a:gd name="connsiteX67" fmla="*/ 877231 w 1248706"/>
                  <a:gd name="connsiteY67" fmla="*/ 1223769 h 2271519"/>
                  <a:gd name="connsiteX68" fmla="*/ 905806 w 1248706"/>
                  <a:gd name="connsiteY68" fmla="*/ 1138044 h 2271519"/>
                  <a:gd name="connsiteX69" fmla="*/ 915331 w 1248706"/>
                  <a:gd name="connsiteY69" fmla="*/ 1109469 h 2271519"/>
                  <a:gd name="connsiteX70" fmla="*/ 943906 w 1248706"/>
                  <a:gd name="connsiteY70" fmla="*/ 1004694 h 2271519"/>
                  <a:gd name="connsiteX71" fmla="*/ 953431 w 1248706"/>
                  <a:gd name="connsiteY71" fmla="*/ 928494 h 2271519"/>
                  <a:gd name="connsiteX72" fmla="*/ 962956 w 1248706"/>
                  <a:gd name="connsiteY72" fmla="*/ 842769 h 2271519"/>
                  <a:gd name="connsiteX73" fmla="*/ 972481 w 1248706"/>
                  <a:gd name="connsiteY73" fmla="*/ 804669 h 2271519"/>
                  <a:gd name="connsiteX74" fmla="*/ 982006 w 1248706"/>
                  <a:gd name="connsiteY74" fmla="*/ 709419 h 2271519"/>
                  <a:gd name="connsiteX75" fmla="*/ 991531 w 1248706"/>
                  <a:gd name="connsiteY75" fmla="*/ 576069 h 2271519"/>
                  <a:gd name="connsiteX76" fmla="*/ 1001056 w 1248706"/>
                  <a:gd name="connsiteY76" fmla="*/ 509394 h 2271519"/>
                  <a:gd name="connsiteX77" fmla="*/ 1010581 w 1248706"/>
                  <a:gd name="connsiteY77" fmla="*/ 433194 h 2271519"/>
                  <a:gd name="connsiteX78" fmla="*/ 1029631 w 1248706"/>
                  <a:gd name="connsiteY78" fmla="*/ 318894 h 2271519"/>
                  <a:gd name="connsiteX79" fmla="*/ 1058206 w 1248706"/>
                  <a:gd name="connsiteY79" fmla="*/ 128394 h 2271519"/>
                  <a:gd name="connsiteX80" fmla="*/ 1067731 w 1248706"/>
                  <a:gd name="connsiteY80" fmla="*/ 90294 h 2271519"/>
                  <a:gd name="connsiteX81" fmla="*/ 1077256 w 1248706"/>
                  <a:gd name="connsiteY81" fmla="*/ 4569 h 2271519"/>
                  <a:gd name="connsiteX82" fmla="*/ 1115356 w 1248706"/>
                  <a:gd name="connsiteY82" fmla="*/ 147444 h 22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48706" h="2271519">
                    <a:moveTo>
                      <a:pt x="1115356" y="147444"/>
                    </a:moveTo>
                    <a:lnTo>
                      <a:pt x="1115356" y="147444"/>
                    </a:lnTo>
                    <a:cubicBezTo>
                      <a:pt x="1124881" y="172844"/>
                      <a:pt x="1134807" y="198097"/>
                      <a:pt x="1143931" y="223644"/>
                    </a:cubicBezTo>
                    <a:cubicBezTo>
                      <a:pt x="1154976" y="254569"/>
                      <a:pt x="1166028" y="286506"/>
                      <a:pt x="1172506" y="318894"/>
                    </a:cubicBezTo>
                    <a:cubicBezTo>
                      <a:pt x="1176294" y="337832"/>
                      <a:pt x="1178243" y="357106"/>
                      <a:pt x="1182031" y="376044"/>
                    </a:cubicBezTo>
                    <a:cubicBezTo>
                      <a:pt x="1184598" y="388881"/>
                      <a:pt x="1189214" y="401264"/>
                      <a:pt x="1191556" y="414144"/>
                    </a:cubicBezTo>
                    <a:cubicBezTo>
                      <a:pt x="1209068" y="510459"/>
                      <a:pt x="1191045" y="450710"/>
                      <a:pt x="1210606" y="509394"/>
                    </a:cubicBezTo>
                    <a:cubicBezTo>
                      <a:pt x="1213781" y="534794"/>
                      <a:pt x="1215552" y="560409"/>
                      <a:pt x="1220131" y="585594"/>
                    </a:cubicBezTo>
                    <a:cubicBezTo>
                      <a:pt x="1221927" y="595472"/>
                      <a:pt x="1227221" y="604429"/>
                      <a:pt x="1229656" y="614169"/>
                    </a:cubicBezTo>
                    <a:lnTo>
                      <a:pt x="1248706" y="690369"/>
                    </a:lnTo>
                    <a:cubicBezTo>
                      <a:pt x="1245531" y="782444"/>
                      <a:pt x="1244591" y="874623"/>
                      <a:pt x="1239181" y="966594"/>
                    </a:cubicBezTo>
                    <a:cubicBezTo>
                      <a:pt x="1235091" y="1036132"/>
                      <a:pt x="1223150" y="996104"/>
                      <a:pt x="1210606" y="1071369"/>
                    </a:cubicBezTo>
                    <a:cubicBezTo>
                      <a:pt x="1204256" y="1109469"/>
                      <a:pt x="1203770" y="1149026"/>
                      <a:pt x="1191556" y="1185669"/>
                    </a:cubicBezTo>
                    <a:cubicBezTo>
                      <a:pt x="1188381" y="1195194"/>
                      <a:pt x="1184209" y="1204443"/>
                      <a:pt x="1182031" y="1214244"/>
                    </a:cubicBezTo>
                    <a:cubicBezTo>
                      <a:pt x="1177841" y="1233097"/>
                      <a:pt x="1176696" y="1252541"/>
                      <a:pt x="1172506" y="1271394"/>
                    </a:cubicBezTo>
                    <a:cubicBezTo>
                      <a:pt x="1170328" y="1281195"/>
                      <a:pt x="1165416" y="1290229"/>
                      <a:pt x="1162981" y="1299969"/>
                    </a:cubicBezTo>
                    <a:cubicBezTo>
                      <a:pt x="1159054" y="1315675"/>
                      <a:pt x="1157716" y="1331975"/>
                      <a:pt x="1153456" y="1347594"/>
                    </a:cubicBezTo>
                    <a:cubicBezTo>
                      <a:pt x="1148172" y="1366967"/>
                      <a:pt x="1139276" y="1385263"/>
                      <a:pt x="1134406" y="1404744"/>
                    </a:cubicBezTo>
                    <a:cubicBezTo>
                      <a:pt x="1104629" y="1523851"/>
                      <a:pt x="1142685" y="1375766"/>
                      <a:pt x="1115356" y="1471419"/>
                    </a:cubicBezTo>
                    <a:cubicBezTo>
                      <a:pt x="1108700" y="1494714"/>
                      <a:pt x="1098099" y="1549692"/>
                      <a:pt x="1086781" y="1566669"/>
                    </a:cubicBezTo>
                    <a:cubicBezTo>
                      <a:pt x="1074081" y="1585719"/>
                      <a:pt x="1058920" y="1603341"/>
                      <a:pt x="1048681" y="1623819"/>
                    </a:cubicBezTo>
                    <a:cubicBezTo>
                      <a:pt x="1042331" y="1636519"/>
                      <a:pt x="1035224" y="1648868"/>
                      <a:pt x="1029631" y="1661919"/>
                    </a:cubicBezTo>
                    <a:cubicBezTo>
                      <a:pt x="1018011" y="1689033"/>
                      <a:pt x="1023937" y="1696188"/>
                      <a:pt x="1001056" y="1719069"/>
                    </a:cubicBezTo>
                    <a:cubicBezTo>
                      <a:pt x="992961" y="1727164"/>
                      <a:pt x="982006" y="1731769"/>
                      <a:pt x="972481" y="1738119"/>
                    </a:cubicBezTo>
                    <a:cubicBezTo>
                      <a:pt x="959781" y="1757169"/>
                      <a:pt x="952697" y="1781532"/>
                      <a:pt x="934381" y="1795269"/>
                    </a:cubicBezTo>
                    <a:cubicBezTo>
                      <a:pt x="822965" y="1878831"/>
                      <a:pt x="960573" y="1772818"/>
                      <a:pt x="867706" y="1852419"/>
                    </a:cubicBezTo>
                    <a:cubicBezTo>
                      <a:pt x="847031" y="1870141"/>
                      <a:pt x="823646" y="1884967"/>
                      <a:pt x="801031" y="1900044"/>
                    </a:cubicBezTo>
                    <a:cubicBezTo>
                      <a:pt x="797856" y="1909569"/>
                      <a:pt x="798606" y="1921519"/>
                      <a:pt x="791506" y="1928619"/>
                    </a:cubicBezTo>
                    <a:cubicBezTo>
                      <a:pt x="784406" y="1935719"/>
                      <a:pt x="771708" y="1933268"/>
                      <a:pt x="762931" y="1938144"/>
                    </a:cubicBezTo>
                    <a:cubicBezTo>
                      <a:pt x="742917" y="1949263"/>
                      <a:pt x="724831" y="1963544"/>
                      <a:pt x="705781" y="1976244"/>
                    </a:cubicBezTo>
                    <a:lnTo>
                      <a:pt x="677206" y="1995294"/>
                    </a:lnTo>
                    <a:cubicBezTo>
                      <a:pt x="667681" y="2001644"/>
                      <a:pt x="656726" y="2006249"/>
                      <a:pt x="648631" y="2014344"/>
                    </a:cubicBezTo>
                    <a:cubicBezTo>
                      <a:pt x="639106" y="2023869"/>
                      <a:pt x="631264" y="2035447"/>
                      <a:pt x="620056" y="2042919"/>
                    </a:cubicBezTo>
                    <a:cubicBezTo>
                      <a:pt x="611702" y="2048488"/>
                      <a:pt x="600258" y="2047568"/>
                      <a:pt x="591481" y="2052444"/>
                    </a:cubicBezTo>
                    <a:cubicBezTo>
                      <a:pt x="571467" y="2063563"/>
                      <a:pt x="553381" y="2077844"/>
                      <a:pt x="534331" y="2090544"/>
                    </a:cubicBezTo>
                    <a:cubicBezTo>
                      <a:pt x="524806" y="2096894"/>
                      <a:pt x="516616" y="2105974"/>
                      <a:pt x="505756" y="2109594"/>
                    </a:cubicBezTo>
                    <a:cubicBezTo>
                      <a:pt x="413774" y="2140255"/>
                      <a:pt x="556782" y="2091089"/>
                      <a:pt x="439081" y="2138169"/>
                    </a:cubicBezTo>
                    <a:cubicBezTo>
                      <a:pt x="420437" y="2145627"/>
                      <a:pt x="398639" y="2146080"/>
                      <a:pt x="381931" y="2157219"/>
                    </a:cubicBezTo>
                    <a:cubicBezTo>
                      <a:pt x="342464" y="2183531"/>
                      <a:pt x="364462" y="2173493"/>
                      <a:pt x="315256" y="2185794"/>
                    </a:cubicBezTo>
                    <a:cubicBezTo>
                      <a:pt x="269973" y="2215983"/>
                      <a:pt x="297541" y="2201224"/>
                      <a:pt x="229531" y="2223894"/>
                    </a:cubicBezTo>
                    <a:lnTo>
                      <a:pt x="200956" y="2233419"/>
                    </a:lnTo>
                    <a:cubicBezTo>
                      <a:pt x="191431" y="2236594"/>
                      <a:pt x="180735" y="2237375"/>
                      <a:pt x="172381" y="2242944"/>
                    </a:cubicBezTo>
                    <a:cubicBezTo>
                      <a:pt x="130336" y="2270974"/>
                      <a:pt x="155031" y="2259749"/>
                      <a:pt x="96181" y="2271519"/>
                    </a:cubicBezTo>
                    <a:cubicBezTo>
                      <a:pt x="-43140" y="2256039"/>
                      <a:pt x="-1588" y="2272778"/>
                      <a:pt x="39031" y="2252469"/>
                    </a:cubicBezTo>
                    <a:cubicBezTo>
                      <a:pt x="49270" y="2247349"/>
                      <a:pt x="58081" y="2239769"/>
                      <a:pt x="67606" y="2233419"/>
                    </a:cubicBezTo>
                    <a:cubicBezTo>
                      <a:pt x="102531" y="2181032"/>
                      <a:pt x="67606" y="2225482"/>
                      <a:pt x="115231" y="2185794"/>
                    </a:cubicBezTo>
                    <a:cubicBezTo>
                      <a:pt x="188570" y="2124678"/>
                      <a:pt x="101435" y="2185467"/>
                      <a:pt x="172381" y="2138169"/>
                    </a:cubicBezTo>
                    <a:cubicBezTo>
                      <a:pt x="178731" y="2128644"/>
                      <a:pt x="184102" y="2118388"/>
                      <a:pt x="191431" y="2109594"/>
                    </a:cubicBezTo>
                    <a:cubicBezTo>
                      <a:pt x="219409" y="2076021"/>
                      <a:pt x="237330" y="2069470"/>
                      <a:pt x="277156" y="2042919"/>
                    </a:cubicBezTo>
                    <a:lnTo>
                      <a:pt x="305731" y="2023869"/>
                    </a:lnTo>
                    <a:lnTo>
                      <a:pt x="334306" y="2004819"/>
                    </a:lnTo>
                    <a:cubicBezTo>
                      <a:pt x="340656" y="1995294"/>
                      <a:pt x="345261" y="1984339"/>
                      <a:pt x="353356" y="1976244"/>
                    </a:cubicBezTo>
                    <a:cubicBezTo>
                      <a:pt x="371820" y="1957780"/>
                      <a:pt x="387265" y="1955416"/>
                      <a:pt x="410506" y="1947669"/>
                    </a:cubicBezTo>
                    <a:cubicBezTo>
                      <a:pt x="449761" y="1888787"/>
                      <a:pt x="406176" y="1946226"/>
                      <a:pt x="458131" y="1900044"/>
                    </a:cubicBezTo>
                    <a:cubicBezTo>
                      <a:pt x="478267" y="1882146"/>
                      <a:pt x="500337" y="1865310"/>
                      <a:pt x="515281" y="1842894"/>
                    </a:cubicBezTo>
                    <a:cubicBezTo>
                      <a:pt x="521631" y="1833369"/>
                      <a:pt x="526726" y="1822875"/>
                      <a:pt x="534331" y="1814319"/>
                    </a:cubicBezTo>
                    <a:cubicBezTo>
                      <a:pt x="552229" y="1794183"/>
                      <a:pt x="591481" y="1757169"/>
                      <a:pt x="591481" y="1757169"/>
                    </a:cubicBezTo>
                    <a:cubicBezTo>
                      <a:pt x="594656" y="1747644"/>
                      <a:pt x="596516" y="1737574"/>
                      <a:pt x="601006" y="1728594"/>
                    </a:cubicBezTo>
                    <a:cubicBezTo>
                      <a:pt x="608489" y="1713629"/>
                      <a:pt x="641440" y="1671986"/>
                      <a:pt x="648631" y="1661919"/>
                    </a:cubicBezTo>
                    <a:cubicBezTo>
                      <a:pt x="655285" y="1652604"/>
                      <a:pt x="660352" y="1642138"/>
                      <a:pt x="667681" y="1633344"/>
                    </a:cubicBezTo>
                    <a:cubicBezTo>
                      <a:pt x="694013" y="1601746"/>
                      <a:pt x="697569" y="1611667"/>
                      <a:pt x="715306" y="1576194"/>
                    </a:cubicBezTo>
                    <a:cubicBezTo>
                      <a:pt x="719796" y="1567214"/>
                      <a:pt x="719955" y="1556396"/>
                      <a:pt x="724831" y="1547619"/>
                    </a:cubicBezTo>
                    <a:cubicBezTo>
                      <a:pt x="735950" y="1527605"/>
                      <a:pt x="755691" y="1512189"/>
                      <a:pt x="762931" y="1490469"/>
                    </a:cubicBezTo>
                    <a:cubicBezTo>
                      <a:pt x="766106" y="1480944"/>
                      <a:pt x="767966" y="1470874"/>
                      <a:pt x="772456" y="1461894"/>
                    </a:cubicBezTo>
                    <a:cubicBezTo>
                      <a:pt x="777576" y="1451655"/>
                      <a:pt x="786857" y="1443780"/>
                      <a:pt x="791506" y="1433319"/>
                    </a:cubicBezTo>
                    <a:cubicBezTo>
                      <a:pt x="836846" y="1331304"/>
                      <a:pt x="786493" y="1412263"/>
                      <a:pt x="829606" y="1347594"/>
                    </a:cubicBezTo>
                    <a:cubicBezTo>
                      <a:pt x="854802" y="1246808"/>
                      <a:pt x="820593" y="1365492"/>
                      <a:pt x="858181" y="1280919"/>
                    </a:cubicBezTo>
                    <a:cubicBezTo>
                      <a:pt x="866336" y="1262569"/>
                      <a:pt x="870881" y="1242819"/>
                      <a:pt x="877231" y="1223769"/>
                    </a:cubicBezTo>
                    <a:lnTo>
                      <a:pt x="905806" y="1138044"/>
                    </a:lnTo>
                    <a:cubicBezTo>
                      <a:pt x="908981" y="1128519"/>
                      <a:pt x="912896" y="1119209"/>
                      <a:pt x="915331" y="1109469"/>
                    </a:cubicBezTo>
                    <a:cubicBezTo>
                      <a:pt x="936816" y="1023529"/>
                      <a:pt x="926102" y="1058107"/>
                      <a:pt x="943906" y="1004694"/>
                    </a:cubicBezTo>
                    <a:cubicBezTo>
                      <a:pt x="947081" y="979294"/>
                      <a:pt x="950440" y="953916"/>
                      <a:pt x="953431" y="928494"/>
                    </a:cubicBezTo>
                    <a:cubicBezTo>
                      <a:pt x="956790" y="899940"/>
                      <a:pt x="958584" y="871186"/>
                      <a:pt x="962956" y="842769"/>
                    </a:cubicBezTo>
                    <a:cubicBezTo>
                      <a:pt x="964947" y="829830"/>
                      <a:pt x="969306" y="817369"/>
                      <a:pt x="972481" y="804669"/>
                    </a:cubicBezTo>
                    <a:cubicBezTo>
                      <a:pt x="975656" y="772919"/>
                      <a:pt x="979356" y="741217"/>
                      <a:pt x="982006" y="709419"/>
                    </a:cubicBezTo>
                    <a:cubicBezTo>
                      <a:pt x="985707" y="665010"/>
                      <a:pt x="987306" y="620432"/>
                      <a:pt x="991531" y="576069"/>
                    </a:cubicBezTo>
                    <a:cubicBezTo>
                      <a:pt x="993660" y="553719"/>
                      <a:pt x="998089" y="531648"/>
                      <a:pt x="1001056" y="509394"/>
                    </a:cubicBezTo>
                    <a:cubicBezTo>
                      <a:pt x="1004439" y="484021"/>
                      <a:pt x="1007590" y="458616"/>
                      <a:pt x="1010581" y="433194"/>
                    </a:cubicBezTo>
                    <a:cubicBezTo>
                      <a:pt x="1022181" y="334590"/>
                      <a:pt x="1010677" y="375757"/>
                      <a:pt x="1029631" y="318894"/>
                    </a:cubicBezTo>
                    <a:cubicBezTo>
                      <a:pt x="1031759" y="304001"/>
                      <a:pt x="1049753" y="170661"/>
                      <a:pt x="1058206" y="128394"/>
                    </a:cubicBezTo>
                    <a:cubicBezTo>
                      <a:pt x="1060773" y="115557"/>
                      <a:pt x="1064556" y="102994"/>
                      <a:pt x="1067731" y="90294"/>
                    </a:cubicBezTo>
                    <a:cubicBezTo>
                      <a:pt x="1070906" y="61719"/>
                      <a:pt x="1062464" y="-20085"/>
                      <a:pt x="1077256" y="4569"/>
                    </a:cubicBezTo>
                    <a:cubicBezTo>
                      <a:pt x="1100358" y="43072"/>
                      <a:pt x="1109006" y="123632"/>
                      <a:pt x="1115356" y="147444"/>
                    </a:cubicBezTo>
                    <a:close/>
                  </a:path>
                </a:pathLst>
              </a:custGeom>
              <a:solidFill>
                <a:srgbClr val="BCF3FA"/>
              </a:solidFill>
              <a:ln w="3175">
                <a:solidFill>
                  <a:srgbClr val="89E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Oval 16"/>
          <p:cNvSpPr/>
          <p:nvPr/>
        </p:nvSpPr>
        <p:spPr>
          <a:xfrm>
            <a:off x="4229100" y="5784900"/>
            <a:ext cx="685800" cy="685800"/>
          </a:xfrm>
          <a:prstGeom prst="ellipse">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Oval 15"/>
          <p:cNvSpPr/>
          <p:nvPr/>
        </p:nvSpPr>
        <p:spPr>
          <a:xfrm>
            <a:off x="4229100" y="4884737"/>
            <a:ext cx="685800" cy="685800"/>
          </a:xfrm>
          <a:prstGeom prst="ellipse">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Oval 14"/>
          <p:cNvSpPr/>
          <p:nvPr/>
        </p:nvSpPr>
        <p:spPr>
          <a:xfrm>
            <a:off x="4229100" y="3995210"/>
            <a:ext cx="685800" cy="685800"/>
          </a:xfrm>
          <a:prstGeom prst="ellipse">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8" name="Group 57"/>
          <p:cNvGrpSpPr>
            <a:grpSpLocks noChangeAspect="1"/>
          </p:cNvGrpSpPr>
          <p:nvPr/>
        </p:nvGrpSpPr>
        <p:grpSpPr>
          <a:xfrm>
            <a:off x="4313451" y="3223428"/>
            <a:ext cx="530352" cy="553088"/>
            <a:chOff x="5688472" y="1599674"/>
            <a:chExt cx="3483871" cy="3633223"/>
          </a:xfrm>
        </p:grpSpPr>
        <p:pic>
          <p:nvPicPr>
            <p:cNvPr id="59" name="Picture 5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688472" y="1599674"/>
              <a:ext cx="3483871" cy="3633223"/>
            </a:xfrm>
            <a:prstGeom prst="rect">
              <a:avLst/>
            </a:prstGeom>
          </p:spPr>
        </p:pic>
        <p:grpSp>
          <p:nvGrpSpPr>
            <p:cNvPr id="60" name="Group 59"/>
            <p:cNvGrpSpPr>
              <a:grpSpLocks/>
            </p:cNvGrpSpPr>
            <p:nvPr/>
          </p:nvGrpSpPr>
          <p:grpSpPr>
            <a:xfrm>
              <a:off x="6470287" y="2704052"/>
              <a:ext cx="1920240" cy="1552959"/>
              <a:chOff x="4441599" y="3411339"/>
              <a:chExt cx="238706" cy="193049"/>
            </a:xfrm>
          </p:grpSpPr>
          <p:sp>
            <p:nvSpPr>
              <p:cNvPr id="61" name="Oval 60"/>
              <p:cNvSpPr/>
              <p:nvPr/>
            </p:nvSpPr>
            <p:spPr>
              <a:xfrm>
                <a:off x="4518672" y="3411339"/>
                <a:ext cx="35072" cy="35072"/>
              </a:xfrm>
              <a:prstGeom prst="ellipse">
                <a:avLst/>
              </a:prstGeom>
              <a:solidFill>
                <a:srgbClr val="FFD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616818" y="3459338"/>
                <a:ext cx="35072" cy="35072"/>
              </a:xfrm>
              <a:prstGeom prst="ellipse">
                <a:avLst/>
              </a:prstGeom>
              <a:solidFill>
                <a:srgbClr val="FFD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482192" y="3481720"/>
                <a:ext cx="35072" cy="35072"/>
              </a:xfrm>
              <a:prstGeom prst="ellipse">
                <a:avLst/>
              </a:prstGeom>
              <a:solidFill>
                <a:srgbClr val="FFD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616818" y="3544960"/>
                <a:ext cx="35072" cy="35072"/>
              </a:xfrm>
              <a:prstGeom prst="ellipse">
                <a:avLst/>
              </a:prstGeom>
              <a:solidFill>
                <a:srgbClr val="FFD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562795" y="3492942"/>
                <a:ext cx="35072" cy="35072"/>
              </a:xfrm>
              <a:prstGeom prst="ellipse">
                <a:avLst/>
              </a:prstGeom>
              <a:solidFill>
                <a:srgbClr val="FFD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547087" y="3411339"/>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645233" y="3459338"/>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510607" y="3481720"/>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645233" y="3544960"/>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591210" y="3492942"/>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78079" y="3435695"/>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41599" y="3506076"/>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576225" y="3569316"/>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522202" y="3517298"/>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5" name="Picture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9445" y="3749745"/>
            <a:ext cx="640080" cy="783387"/>
          </a:xfrm>
          <a:prstGeom prst="rect">
            <a:avLst/>
          </a:prstGeom>
        </p:spPr>
      </p:pic>
      <p:grpSp>
        <p:nvGrpSpPr>
          <p:cNvPr id="81" name="Group 80"/>
          <p:cNvGrpSpPr>
            <a:grpSpLocks noChangeAspect="1"/>
          </p:cNvGrpSpPr>
          <p:nvPr/>
        </p:nvGrpSpPr>
        <p:grpSpPr>
          <a:xfrm>
            <a:off x="4322311" y="4930143"/>
            <a:ext cx="548640" cy="543778"/>
            <a:chOff x="453781" y="422623"/>
            <a:chExt cx="1837831" cy="1821549"/>
          </a:xfrm>
        </p:grpSpPr>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108" y="422623"/>
              <a:ext cx="640080" cy="642725"/>
            </a:xfrm>
            <a:prstGeom prst="rect">
              <a:avLst/>
            </a:prstGeom>
          </p:spPr>
        </p:pic>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273" y="1031066"/>
              <a:ext cx="1545339" cy="1213106"/>
            </a:xfrm>
            <a:prstGeom prst="rect">
              <a:avLst/>
            </a:prstGeom>
          </p:spPr>
        </p:pic>
        <p:pic>
          <p:nvPicPr>
            <p:cNvPr id="84" name="Picture 8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53781" y="1063020"/>
              <a:ext cx="1463040" cy="883784"/>
            </a:xfrm>
            <a:prstGeom prst="rect">
              <a:avLst/>
            </a:prstGeom>
          </p:spPr>
        </p:pic>
      </p:grpSp>
      <p:grpSp>
        <p:nvGrpSpPr>
          <p:cNvPr id="85" name="Group 84"/>
          <p:cNvGrpSpPr>
            <a:grpSpLocks noChangeAspect="1"/>
          </p:cNvGrpSpPr>
          <p:nvPr/>
        </p:nvGrpSpPr>
        <p:grpSpPr>
          <a:xfrm>
            <a:off x="4350721" y="5881199"/>
            <a:ext cx="457200" cy="517133"/>
            <a:chOff x="655170" y="590373"/>
            <a:chExt cx="1394099" cy="1576848"/>
          </a:xfrm>
        </p:grpSpPr>
        <p:sp>
          <p:nvSpPr>
            <p:cNvPr id="86" name="Oval 7"/>
            <p:cNvSpPr/>
            <p:nvPr/>
          </p:nvSpPr>
          <p:spPr>
            <a:xfrm>
              <a:off x="662573" y="590373"/>
              <a:ext cx="1231166" cy="157640"/>
            </a:xfrm>
            <a:custGeom>
              <a:avLst/>
              <a:gdLst>
                <a:gd name="connsiteX0" fmla="*/ 0 w 1189672"/>
                <a:gd name="connsiteY0" fmla="*/ 66795 h 133590"/>
                <a:gd name="connsiteX1" fmla="*/ 594836 w 1189672"/>
                <a:gd name="connsiteY1" fmla="*/ 0 h 133590"/>
                <a:gd name="connsiteX2" fmla="*/ 1189672 w 1189672"/>
                <a:gd name="connsiteY2" fmla="*/ 66795 h 133590"/>
                <a:gd name="connsiteX3" fmla="*/ 594836 w 1189672"/>
                <a:gd name="connsiteY3" fmla="*/ 133590 h 133590"/>
                <a:gd name="connsiteX4" fmla="*/ 0 w 1189672"/>
                <a:gd name="connsiteY4" fmla="*/ 66795 h 133590"/>
                <a:gd name="connsiteX0" fmla="*/ 5520 w 1195192"/>
                <a:gd name="connsiteY0" fmla="*/ 66795 h 182488"/>
                <a:gd name="connsiteX1" fmla="*/ 600356 w 1195192"/>
                <a:gd name="connsiteY1" fmla="*/ 0 h 182488"/>
                <a:gd name="connsiteX2" fmla="*/ 1195192 w 1195192"/>
                <a:gd name="connsiteY2" fmla="*/ 66795 h 182488"/>
                <a:gd name="connsiteX3" fmla="*/ 407207 w 1195192"/>
                <a:gd name="connsiteY3" fmla="*/ 182488 h 182488"/>
                <a:gd name="connsiteX4" fmla="*/ 5520 w 1195192"/>
                <a:gd name="connsiteY4" fmla="*/ 66795 h 182488"/>
                <a:gd name="connsiteX0" fmla="*/ 3067 w 1182959"/>
                <a:gd name="connsiteY0" fmla="*/ 114269 h 184364"/>
                <a:gd name="connsiteX1" fmla="*/ 588123 w 1182959"/>
                <a:gd name="connsiteY1" fmla="*/ 1021 h 184364"/>
                <a:gd name="connsiteX2" fmla="*/ 1182959 w 1182959"/>
                <a:gd name="connsiteY2" fmla="*/ 67816 h 184364"/>
                <a:gd name="connsiteX3" fmla="*/ 394974 w 1182959"/>
                <a:gd name="connsiteY3" fmla="*/ 183509 h 184364"/>
                <a:gd name="connsiteX4" fmla="*/ 3067 w 1182959"/>
                <a:gd name="connsiteY4" fmla="*/ 114269 h 184364"/>
                <a:gd name="connsiteX0" fmla="*/ 4546 w 1184438"/>
                <a:gd name="connsiteY0" fmla="*/ 114269 h 191610"/>
                <a:gd name="connsiteX1" fmla="*/ 589602 w 1184438"/>
                <a:gd name="connsiteY1" fmla="*/ 1021 h 191610"/>
                <a:gd name="connsiteX2" fmla="*/ 1184438 w 1184438"/>
                <a:gd name="connsiteY2" fmla="*/ 67816 h 191610"/>
                <a:gd name="connsiteX3" fmla="*/ 364669 w 1184438"/>
                <a:gd name="connsiteY3" fmla="*/ 190844 h 191610"/>
                <a:gd name="connsiteX4" fmla="*/ 4546 w 1184438"/>
                <a:gd name="connsiteY4" fmla="*/ 114269 h 191610"/>
                <a:gd name="connsiteX0" fmla="*/ 4472 w 1159915"/>
                <a:gd name="connsiteY0" fmla="*/ 113715 h 190733"/>
                <a:gd name="connsiteX1" fmla="*/ 589528 w 1159915"/>
                <a:gd name="connsiteY1" fmla="*/ 467 h 190733"/>
                <a:gd name="connsiteX2" fmla="*/ 1159915 w 1159915"/>
                <a:gd name="connsiteY2" fmla="*/ 79487 h 190733"/>
                <a:gd name="connsiteX3" fmla="*/ 364595 w 1159915"/>
                <a:gd name="connsiteY3" fmla="*/ 190290 h 190733"/>
                <a:gd name="connsiteX4" fmla="*/ 4472 w 1159915"/>
                <a:gd name="connsiteY4" fmla="*/ 113715 h 190733"/>
                <a:gd name="connsiteX0" fmla="*/ 4981 w 1160424"/>
                <a:gd name="connsiteY0" fmla="*/ 67332 h 144294"/>
                <a:gd name="connsiteX1" fmla="*/ 604706 w 1160424"/>
                <a:gd name="connsiteY1" fmla="*/ 2983 h 144294"/>
                <a:gd name="connsiteX2" fmla="*/ 1160424 w 1160424"/>
                <a:gd name="connsiteY2" fmla="*/ 33104 h 144294"/>
                <a:gd name="connsiteX3" fmla="*/ 365104 w 1160424"/>
                <a:gd name="connsiteY3" fmla="*/ 143907 h 144294"/>
                <a:gd name="connsiteX4" fmla="*/ 4981 w 1160424"/>
                <a:gd name="connsiteY4" fmla="*/ 67332 h 144294"/>
                <a:gd name="connsiteX0" fmla="*/ 5232 w 1234023"/>
                <a:gd name="connsiteY0" fmla="*/ 64349 h 140924"/>
                <a:gd name="connsiteX1" fmla="*/ 604957 w 1234023"/>
                <a:gd name="connsiteY1" fmla="*/ 0 h 140924"/>
                <a:gd name="connsiteX2" fmla="*/ 1234023 w 1234023"/>
                <a:gd name="connsiteY2" fmla="*/ 64349 h 140924"/>
                <a:gd name="connsiteX3" fmla="*/ 365355 w 1234023"/>
                <a:gd name="connsiteY3" fmla="*/ 140924 h 140924"/>
                <a:gd name="connsiteX4" fmla="*/ 5232 w 1234023"/>
                <a:gd name="connsiteY4" fmla="*/ 64349 h 140924"/>
                <a:gd name="connsiteX0" fmla="*/ 5232 w 1234023"/>
                <a:gd name="connsiteY0" fmla="*/ 64718 h 141293"/>
                <a:gd name="connsiteX1" fmla="*/ 604957 w 1234023"/>
                <a:gd name="connsiteY1" fmla="*/ 369 h 141293"/>
                <a:gd name="connsiteX2" fmla="*/ 1234023 w 1234023"/>
                <a:gd name="connsiteY2" fmla="*/ 64718 h 141293"/>
                <a:gd name="connsiteX3" fmla="*/ 365355 w 1234023"/>
                <a:gd name="connsiteY3" fmla="*/ 141293 h 141293"/>
                <a:gd name="connsiteX4" fmla="*/ 5232 w 1234023"/>
                <a:gd name="connsiteY4" fmla="*/ 64718 h 141293"/>
                <a:gd name="connsiteX0" fmla="*/ 7784 w 1236575"/>
                <a:gd name="connsiteY0" fmla="*/ 64718 h 155962"/>
                <a:gd name="connsiteX1" fmla="*/ 607509 w 1236575"/>
                <a:gd name="connsiteY1" fmla="*/ 369 h 155962"/>
                <a:gd name="connsiteX2" fmla="*/ 1236575 w 1236575"/>
                <a:gd name="connsiteY2" fmla="*/ 64718 h 155962"/>
                <a:gd name="connsiteX3" fmla="*/ 331234 w 1236575"/>
                <a:gd name="connsiteY3" fmla="*/ 155962 h 155962"/>
                <a:gd name="connsiteX4" fmla="*/ 7784 w 1236575"/>
                <a:gd name="connsiteY4" fmla="*/ 64718 h 155962"/>
                <a:gd name="connsiteX0" fmla="*/ 7784 w 1236575"/>
                <a:gd name="connsiteY0" fmla="*/ 88199 h 157640"/>
                <a:gd name="connsiteX1" fmla="*/ 607509 w 1236575"/>
                <a:gd name="connsiteY1" fmla="*/ 1845 h 157640"/>
                <a:gd name="connsiteX2" fmla="*/ 1236575 w 1236575"/>
                <a:gd name="connsiteY2" fmla="*/ 66194 h 157640"/>
                <a:gd name="connsiteX3" fmla="*/ 331234 w 1236575"/>
                <a:gd name="connsiteY3" fmla="*/ 157438 h 157640"/>
                <a:gd name="connsiteX4" fmla="*/ 7784 w 1236575"/>
                <a:gd name="connsiteY4" fmla="*/ 88199 h 15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75" h="157640">
                  <a:moveTo>
                    <a:pt x="7784" y="88199"/>
                  </a:moveTo>
                  <a:cubicBezTo>
                    <a:pt x="53830" y="62267"/>
                    <a:pt x="402711" y="5512"/>
                    <a:pt x="607509" y="1845"/>
                  </a:cubicBezTo>
                  <a:cubicBezTo>
                    <a:pt x="812307" y="-1822"/>
                    <a:pt x="1226795" y="-7369"/>
                    <a:pt x="1236575" y="66194"/>
                  </a:cubicBezTo>
                  <a:cubicBezTo>
                    <a:pt x="1236575" y="103084"/>
                    <a:pt x="536032" y="153771"/>
                    <a:pt x="331234" y="157438"/>
                  </a:cubicBezTo>
                  <a:cubicBezTo>
                    <a:pt x="126436" y="161105"/>
                    <a:pt x="-38262" y="114131"/>
                    <a:pt x="7784" y="88199"/>
                  </a:cubicBez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170" y="612741"/>
              <a:ext cx="1394099" cy="1554480"/>
            </a:xfrm>
            <a:prstGeom prst="rect">
              <a:avLst/>
            </a:prstGeom>
          </p:spPr>
        </p:pic>
      </p:grpSp>
      <p:grpSp>
        <p:nvGrpSpPr>
          <p:cNvPr id="90" name="Group 89"/>
          <p:cNvGrpSpPr>
            <a:grpSpLocks noChangeAspect="1"/>
          </p:cNvGrpSpPr>
          <p:nvPr/>
        </p:nvGrpSpPr>
        <p:grpSpPr>
          <a:xfrm>
            <a:off x="4245769" y="1407542"/>
            <a:ext cx="548640" cy="518571"/>
            <a:chOff x="426436" y="656637"/>
            <a:chExt cx="1660179" cy="1569186"/>
          </a:xfrm>
        </p:grpSpPr>
        <p:pic>
          <p:nvPicPr>
            <p:cNvPr id="91" name="Picture 9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9356" y="656637"/>
              <a:ext cx="1157259" cy="1569186"/>
            </a:xfrm>
            <a:prstGeom prst="rect">
              <a:avLst/>
            </a:prstGeom>
          </p:spPr>
        </p:pic>
        <p:pic>
          <p:nvPicPr>
            <p:cNvPr id="92" name="Picture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512549">
              <a:off x="426436" y="774306"/>
              <a:ext cx="1005840" cy="1057403"/>
            </a:xfrm>
            <a:prstGeom prst="rect">
              <a:avLst/>
            </a:prstGeom>
          </p:spPr>
        </p:pic>
      </p:grpSp>
    </p:spTree>
    <p:extLst>
      <p:ext uri="{BB962C8B-B14F-4D97-AF65-F5344CB8AC3E}">
        <p14:creationId xmlns:p14="http://schemas.microsoft.com/office/powerpoint/2010/main" val="2361128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684"/>
            <a:ext cx="9144000" cy="1885836"/>
          </a:xfrm>
          <a:prstGeom prst="rect">
            <a:avLst/>
          </a:prstGeom>
          <a:solidFill>
            <a:srgbClr val="96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5749" y="2338654"/>
            <a:ext cx="8192502" cy="3385542"/>
          </a:xfrm>
          <a:prstGeom prst="rect">
            <a:avLst/>
          </a:prstGeom>
          <a:noFill/>
        </p:spPr>
        <p:txBody>
          <a:bodyPr wrap="square" rtlCol="0">
            <a:spAutoFit/>
          </a:bodyPr>
          <a:lstStyle/>
          <a:p>
            <a:pPr algn="ctr">
              <a:spcAft>
                <a:spcPts val="1200"/>
              </a:spcAft>
            </a:pPr>
            <a:r>
              <a:rPr lang="en-US" sz="4000" b="1" dirty="0" smtClean="0">
                <a:latin typeface="Verdana" panose="020B0604030504040204" pitchFamily="34" charset="0"/>
                <a:ea typeface="Verdana" panose="020B0604030504040204" pitchFamily="34" charset="0"/>
                <a:cs typeface="Verdana" panose="020B0604030504040204" pitchFamily="34" charset="0"/>
              </a:rPr>
              <a:t>A family of </a:t>
            </a:r>
            <a:r>
              <a:rPr lang="en-US" sz="4000" b="1" dirty="0" smtClean="0">
                <a:solidFill>
                  <a:srgbClr val="960008"/>
                </a:solidFill>
                <a:latin typeface="Verdana" panose="020B0604030504040204" pitchFamily="34" charset="0"/>
                <a:ea typeface="Verdana" panose="020B0604030504040204" pitchFamily="34" charset="0"/>
                <a:cs typeface="Verdana" panose="020B0604030504040204" pitchFamily="34" charset="0"/>
              </a:rPr>
              <a:t>bacteria</a:t>
            </a:r>
            <a:r>
              <a:rPr lang="en-US" sz="4000" b="1" dirty="0" smtClean="0">
                <a:latin typeface="Verdana" panose="020B0604030504040204" pitchFamily="34" charset="0"/>
                <a:ea typeface="Verdana" panose="020B0604030504040204" pitchFamily="34" charset="0"/>
                <a:cs typeface="Verdana" panose="020B0604030504040204" pitchFamily="34" charset="0"/>
              </a:rPr>
              <a:t> </a:t>
            </a:r>
            <a:br>
              <a:rPr lang="en-US" sz="4000" b="1" dirty="0" smtClean="0">
                <a:latin typeface="Verdana" panose="020B0604030504040204" pitchFamily="34" charset="0"/>
                <a:ea typeface="Verdana" panose="020B0604030504040204" pitchFamily="34" charset="0"/>
                <a:cs typeface="Verdana" panose="020B0604030504040204" pitchFamily="34" charset="0"/>
              </a:rPr>
            </a:br>
            <a:r>
              <a:rPr lang="en-US" sz="4000" b="1" dirty="0" smtClean="0">
                <a:latin typeface="Verdana" panose="020B0604030504040204" pitchFamily="34" charset="0"/>
                <a:ea typeface="Verdana" panose="020B0604030504040204" pitchFamily="34" charset="0"/>
                <a:cs typeface="Verdana" panose="020B0604030504040204" pitchFamily="34" charset="0"/>
              </a:rPr>
              <a:t>found in the </a:t>
            </a:r>
            <a:r>
              <a:rPr lang="en-US" sz="4000" b="1" dirty="0" smtClean="0">
                <a:solidFill>
                  <a:srgbClr val="960008"/>
                </a:solidFill>
                <a:latin typeface="Verdana" panose="020B0604030504040204" pitchFamily="34" charset="0"/>
                <a:ea typeface="Verdana" panose="020B0604030504040204" pitchFamily="34" charset="0"/>
                <a:cs typeface="Verdana" panose="020B0604030504040204" pitchFamily="34" charset="0"/>
              </a:rPr>
              <a:t>intestines</a:t>
            </a:r>
            <a:r>
              <a:rPr lang="en-US" sz="4000" b="1" dirty="0" smtClean="0">
                <a:latin typeface="Verdana" panose="020B0604030504040204" pitchFamily="34" charset="0"/>
                <a:ea typeface="Verdana" panose="020B0604030504040204" pitchFamily="34" charset="0"/>
                <a:cs typeface="Verdana" panose="020B0604030504040204" pitchFamily="34" charset="0"/>
              </a:rPr>
              <a:t> </a:t>
            </a:r>
            <a:br>
              <a:rPr lang="en-US" sz="4000" b="1" dirty="0" smtClean="0">
                <a:latin typeface="Verdana" panose="020B0604030504040204" pitchFamily="34" charset="0"/>
                <a:ea typeface="Verdana" panose="020B0604030504040204" pitchFamily="34" charset="0"/>
                <a:cs typeface="Verdana" panose="020B0604030504040204" pitchFamily="34" charset="0"/>
              </a:rPr>
            </a:br>
            <a:r>
              <a:rPr lang="en-US" sz="4000" b="1" dirty="0" smtClean="0">
                <a:latin typeface="Verdana" panose="020B0604030504040204" pitchFamily="34" charset="0"/>
                <a:ea typeface="Verdana" panose="020B0604030504040204" pitchFamily="34" charset="0"/>
                <a:cs typeface="Verdana" panose="020B0604030504040204" pitchFamily="34" charset="0"/>
              </a:rPr>
              <a:t>of many animals, </a:t>
            </a:r>
            <a:br>
              <a:rPr lang="en-US" sz="4000" b="1" dirty="0" smtClean="0">
                <a:latin typeface="Verdana" panose="020B0604030504040204" pitchFamily="34" charset="0"/>
                <a:ea typeface="Verdana" panose="020B0604030504040204" pitchFamily="34" charset="0"/>
                <a:cs typeface="Verdana" panose="020B0604030504040204" pitchFamily="34" charset="0"/>
              </a:rPr>
            </a:br>
            <a:r>
              <a:rPr lang="en-US" sz="4000" b="1" dirty="0" smtClean="0">
                <a:latin typeface="Verdana" panose="020B0604030504040204" pitchFamily="34" charset="0"/>
                <a:ea typeface="Verdana" panose="020B0604030504040204" pitchFamily="34" charset="0"/>
                <a:cs typeface="Verdana" panose="020B0604030504040204" pitchFamily="34" charset="0"/>
              </a:rPr>
              <a:t>including </a:t>
            </a:r>
            <a:r>
              <a:rPr lang="en-US" sz="4000" b="1" dirty="0" smtClean="0">
                <a:solidFill>
                  <a:srgbClr val="960008"/>
                </a:solidFill>
                <a:latin typeface="Verdana" panose="020B0604030504040204" pitchFamily="34" charset="0"/>
                <a:ea typeface="Verdana" panose="020B0604030504040204" pitchFamily="34" charset="0"/>
                <a:cs typeface="Verdana" panose="020B0604030504040204" pitchFamily="34" charset="0"/>
              </a:rPr>
              <a:t>poultry</a:t>
            </a:r>
            <a:r>
              <a:rPr lang="en-US" sz="4000" b="1" dirty="0" smtClean="0">
                <a:solidFill>
                  <a:srgbClr val="B23214"/>
                </a:solidFill>
                <a:latin typeface="Verdana" panose="020B0604030504040204" pitchFamily="34" charset="0"/>
                <a:ea typeface="Verdana" panose="020B0604030504040204" pitchFamily="34" charset="0"/>
                <a:cs typeface="Verdana" panose="020B0604030504040204" pitchFamily="34" charset="0"/>
              </a:rPr>
              <a:t/>
            </a:r>
            <a:br>
              <a:rPr lang="en-US" sz="4000" b="1" dirty="0" smtClean="0">
                <a:solidFill>
                  <a:srgbClr val="B23214"/>
                </a:solidFill>
                <a:latin typeface="Verdana" panose="020B0604030504040204" pitchFamily="34" charset="0"/>
                <a:ea typeface="Verdana" panose="020B0604030504040204" pitchFamily="34" charset="0"/>
                <a:cs typeface="Verdana" panose="020B0604030504040204" pitchFamily="34" charset="0"/>
              </a:rPr>
            </a:br>
            <a:endParaRPr lang="en-US" sz="1600" b="1" dirty="0" smtClean="0">
              <a:solidFill>
                <a:srgbClr val="B23214"/>
              </a:solidFill>
              <a:latin typeface="Verdana" panose="020B0604030504040204" pitchFamily="34" charset="0"/>
              <a:ea typeface="Verdana" panose="020B0604030504040204" pitchFamily="34" charset="0"/>
              <a:cs typeface="Verdana" panose="020B0604030504040204" pitchFamily="34" charset="0"/>
            </a:endParaRPr>
          </a:p>
          <a:p>
            <a:pPr algn="ctr">
              <a:spcAft>
                <a:spcPts val="1200"/>
              </a:spcAft>
            </a:pPr>
            <a:r>
              <a:rPr lang="en-US" sz="2800" b="1" dirty="0" smtClean="0">
                <a:latin typeface="Verdana" panose="020B0604030504040204" pitchFamily="34" charset="0"/>
                <a:ea typeface="Verdana" panose="020B0604030504040204" pitchFamily="34" charset="0"/>
                <a:cs typeface="Verdana" panose="020B0604030504040204" pitchFamily="34" charset="0"/>
              </a:rPr>
              <a:t>The organisms are </a:t>
            </a:r>
            <a:r>
              <a:rPr lang="en-US" sz="2800" b="1" dirty="0" smtClean="0">
                <a:solidFill>
                  <a:srgbClr val="960008"/>
                </a:solidFill>
                <a:latin typeface="Verdana" panose="020B0604030504040204" pitchFamily="34" charset="0"/>
                <a:ea typeface="Verdana" panose="020B0604030504040204" pitchFamily="34" charset="0"/>
                <a:cs typeface="Verdana" panose="020B0604030504040204" pitchFamily="34" charset="0"/>
              </a:rPr>
              <a:t>microscopic</a:t>
            </a:r>
            <a:endParaRPr lang="en-US" sz="2800" b="1" dirty="0">
              <a:solidFill>
                <a:srgbClr val="960008"/>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2" name="Group 21"/>
          <p:cNvGrpSpPr/>
          <p:nvPr/>
        </p:nvGrpSpPr>
        <p:grpSpPr>
          <a:xfrm>
            <a:off x="91440" y="97188"/>
            <a:ext cx="8940802" cy="1644553"/>
            <a:chOff x="0" y="505804"/>
            <a:chExt cx="9128961" cy="1644553"/>
          </a:xfrm>
        </p:grpSpPr>
        <p:pic>
          <p:nvPicPr>
            <p:cNvPr id="19" name="Picture 18"/>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0" y="505804"/>
              <a:ext cx="3191977" cy="1644553"/>
            </a:xfrm>
            <a:prstGeom prst="rect">
              <a:avLst/>
            </a:prstGeom>
            <a:effectLst>
              <a:softEdge rad="31750"/>
            </a:effectLst>
          </p:spPr>
        </p:pic>
        <p:pic>
          <p:nvPicPr>
            <p:cNvPr id="20" name="Picture 19"/>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822665" y="505804"/>
              <a:ext cx="3191977" cy="1644553"/>
            </a:xfrm>
            <a:prstGeom prst="rect">
              <a:avLst/>
            </a:prstGeom>
            <a:effectLst>
              <a:softEdge rad="31750"/>
            </a:effectLst>
          </p:spPr>
        </p:pic>
        <p:pic>
          <p:nvPicPr>
            <p:cNvPr id="21" name="Picture 20"/>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936984" y="505804"/>
              <a:ext cx="3191977" cy="1644553"/>
            </a:xfrm>
            <a:prstGeom prst="rect">
              <a:avLst/>
            </a:prstGeom>
            <a:effectLst>
              <a:softEdge rad="31750"/>
            </a:effectLst>
          </p:spPr>
        </p:pic>
      </p:grpSp>
      <p:sp>
        <p:nvSpPr>
          <p:cNvPr id="16" name="Title 1"/>
          <p:cNvSpPr txBox="1">
            <a:spLocks/>
          </p:cNvSpPr>
          <p:nvPr/>
        </p:nvSpPr>
        <p:spPr>
          <a:xfrm>
            <a:off x="180474" y="261392"/>
            <a:ext cx="8783051" cy="1270279"/>
          </a:xfrm>
          <a:prstGeom prst="rect">
            <a:avLst/>
          </a:prstGeom>
          <a:effectLst>
            <a:outerShdw blurRad="50800" dist="38100" dir="2700000" algn="tl" rotWithShape="0">
              <a:prstClr val="black">
                <a:alpha val="40000"/>
              </a:prstClr>
            </a:outerShdw>
          </a:effectLst>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7200" b="1" i="1" dirty="0" smtClean="0">
                <a:solidFill>
                  <a:schemeClr val="bg1">
                    <a:lumMod val="95000"/>
                  </a:schemeClr>
                </a:solidFill>
                <a:effectLst>
                  <a:glow rad="63500">
                    <a:schemeClr val="accent2">
                      <a:satMod val="175000"/>
                      <a:alpha val="40000"/>
                    </a:schemeClr>
                  </a:glow>
                </a:effectLst>
                <a:latin typeface="HelveticaNeueLT Std Med" panose="020B0604020202020204" pitchFamily="34" charset="0"/>
              </a:rPr>
              <a:t>Campylobacter</a:t>
            </a:r>
            <a:endParaRPr lang="en-US" sz="7200" b="1" i="1" dirty="0">
              <a:solidFill>
                <a:schemeClr val="bg1">
                  <a:lumMod val="95000"/>
                </a:schemeClr>
              </a:solidFill>
              <a:effectLst>
                <a:glow rad="63500">
                  <a:schemeClr val="accent2">
                    <a:satMod val="175000"/>
                    <a:alpha val="40000"/>
                  </a:schemeClr>
                </a:glow>
              </a:effectLst>
              <a:latin typeface="HelveticaNeueLT Std Med" panose="020B0604020202020204" pitchFamily="34" charset="0"/>
            </a:endParaRPr>
          </a:p>
        </p:txBody>
      </p:sp>
    </p:spTree>
    <p:extLst>
      <p:ext uri="{BB962C8B-B14F-4D97-AF65-F5344CB8AC3E}">
        <p14:creationId xmlns:p14="http://schemas.microsoft.com/office/powerpoint/2010/main" val="232178481"/>
      </p:ext>
    </p:extLst>
  </p:cSld>
  <p:clrMapOvr>
    <a:masterClrMapping/>
  </p:clrMapOvr>
  <mc:AlternateContent xmlns:mc="http://schemas.openxmlformats.org/markup-compatibility/2006" xmlns:p14="http://schemas.microsoft.com/office/powerpoint/2010/main">
    <mc:Choice Requires="p14">
      <p:transition p14:dur="0" advTm="4000"/>
    </mc:Choice>
    <mc:Fallback xmlns="">
      <p:transition advTm="4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700" dirty="0" smtClean="0"/>
              <a:t>Personnel and equipment can spread </a:t>
            </a:r>
            <a:r>
              <a:rPr lang="en-US" sz="2700" dirty="0"/>
              <a:t>bacteria </a:t>
            </a:r>
            <a:r>
              <a:rPr lang="en-US" sz="2700" dirty="0" smtClean="0"/>
              <a:t>on the farm.</a:t>
            </a:r>
            <a:endParaRPr lang="en-US" sz="2700" dirty="0">
              <a:latin typeface="Myriad Pro" panose="020B0503030403020204" pitchFamily="34" charset="0"/>
            </a:endParaRPr>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1682" y="2704052"/>
            <a:ext cx="8038355" cy="3747430"/>
          </a:xfrm>
          <a:prstGeom prst="roundRect">
            <a:avLst>
              <a:gd name="adj" fmla="val 12316"/>
            </a:avLst>
          </a:prstGeom>
          <a:solidFill>
            <a:schemeClr val="accent3">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600" b="1" dirty="0" smtClean="0">
                <a:solidFill>
                  <a:schemeClr val="tx1"/>
                </a:solidFill>
              </a:rPr>
              <a:t>Actions to Take: </a:t>
            </a:r>
          </a:p>
          <a:p>
            <a:pPr lvl="1" indent="-457200">
              <a:buFont typeface="Arial" panose="020B0604020202020204" pitchFamily="34" charset="0"/>
              <a:buChar char="•"/>
            </a:pPr>
            <a:r>
              <a:rPr lang="en-US" sz="2600" dirty="0" smtClean="0">
                <a:solidFill>
                  <a:srgbClr val="006600"/>
                </a:solidFill>
              </a:rPr>
              <a:t>Personnel</a:t>
            </a:r>
            <a:r>
              <a:rPr lang="en-US" sz="2600" dirty="0">
                <a:solidFill>
                  <a:srgbClr val="006600"/>
                </a:solidFill>
              </a:rPr>
              <a:t>:</a:t>
            </a:r>
            <a:r>
              <a:rPr lang="en-US" sz="2600" dirty="0">
                <a:solidFill>
                  <a:schemeClr val="tx1"/>
                </a:solidFill>
              </a:rPr>
              <a:t> </a:t>
            </a:r>
            <a:r>
              <a:rPr lang="en-US" sz="2600" dirty="0" smtClean="0">
                <a:solidFill>
                  <a:schemeClr val="tx1"/>
                </a:solidFill>
              </a:rPr>
              <a:t>wash and sanitize </a:t>
            </a:r>
            <a:r>
              <a:rPr lang="en-US" sz="2600" dirty="0">
                <a:solidFill>
                  <a:schemeClr val="tx1"/>
                </a:solidFill>
              </a:rPr>
              <a:t>hands, </a:t>
            </a:r>
            <a:r>
              <a:rPr lang="en-US" sz="2600" dirty="0" smtClean="0">
                <a:solidFill>
                  <a:schemeClr val="tx1"/>
                </a:solidFill>
              </a:rPr>
              <a:t>wear dedicated and clean footwear</a:t>
            </a:r>
            <a:r>
              <a:rPr lang="en-US" sz="2600" dirty="0">
                <a:solidFill>
                  <a:schemeClr val="tx1"/>
                </a:solidFill>
              </a:rPr>
              <a:t> </a:t>
            </a:r>
            <a:r>
              <a:rPr lang="en-US" sz="2600" dirty="0" smtClean="0">
                <a:solidFill>
                  <a:schemeClr val="tx1"/>
                </a:solidFill>
              </a:rPr>
              <a:t>and use of footbaths</a:t>
            </a:r>
          </a:p>
          <a:p>
            <a:pPr lvl="1" indent="-457200">
              <a:buFont typeface="Arial" panose="020B0604020202020204" pitchFamily="34" charset="0"/>
              <a:buChar char="•"/>
            </a:pPr>
            <a:r>
              <a:rPr lang="en-US" sz="2600" dirty="0" smtClean="0">
                <a:solidFill>
                  <a:srgbClr val="006600"/>
                </a:solidFill>
              </a:rPr>
              <a:t>Vehicles:</a:t>
            </a:r>
            <a:r>
              <a:rPr lang="en-US" sz="2600" dirty="0" smtClean="0">
                <a:solidFill>
                  <a:schemeClr val="tx1"/>
                </a:solidFill>
              </a:rPr>
              <a:t> monitor and control traffic, minimize visitors and vehicles onto the farm</a:t>
            </a:r>
            <a:endParaRPr lang="en-US" sz="2600" dirty="0">
              <a:solidFill>
                <a:schemeClr val="tx1"/>
              </a:solidFill>
            </a:endParaRPr>
          </a:p>
          <a:p>
            <a:pPr lvl="1" indent="-457200">
              <a:buFont typeface="Arial" panose="020B0604020202020204" pitchFamily="34" charset="0"/>
              <a:buChar char="•"/>
            </a:pPr>
            <a:r>
              <a:rPr lang="en-US" sz="2600" dirty="0" smtClean="0">
                <a:solidFill>
                  <a:srgbClr val="006600"/>
                </a:solidFill>
              </a:rPr>
              <a:t>Equipment</a:t>
            </a:r>
            <a:r>
              <a:rPr lang="en-US" sz="2600" dirty="0" smtClean="0">
                <a:solidFill>
                  <a:schemeClr val="tx1"/>
                </a:solidFill>
              </a:rPr>
              <a:t> sanitation</a:t>
            </a:r>
          </a:p>
          <a:p>
            <a:pPr lvl="1" indent="-457200">
              <a:buFont typeface="Arial" panose="020B0604020202020204" pitchFamily="34" charset="0"/>
              <a:buChar char="•"/>
            </a:pPr>
            <a:r>
              <a:rPr lang="en-US" sz="2600" dirty="0" smtClean="0">
                <a:solidFill>
                  <a:schemeClr val="tx1"/>
                </a:solidFill>
              </a:rPr>
              <a:t>Avoid </a:t>
            </a:r>
            <a:r>
              <a:rPr lang="en-US" sz="2600" dirty="0">
                <a:solidFill>
                  <a:schemeClr val="tx1"/>
                </a:solidFill>
              </a:rPr>
              <a:t>moving equipment </a:t>
            </a:r>
            <a:r>
              <a:rPr lang="en-US" sz="2600" dirty="0" smtClean="0">
                <a:solidFill>
                  <a:schemeClr val="tx1"/>
                </a:solidFill>
              </a:rPr>
              <a:t>between farms unless </a:t>
            </a:r>
            <a:r>
              <a:rPr lang="en-US" sz="2600" dirty="0">
                <a:solidFill>
                  <a:schemeClr val="tx1"/>
                </a:solidFill>
              </a:rPr>
              <a:t>it is thoroughly cleaned and disinfected</a:t>
            </a:r>
            <a:r>
              <a:rPr lang="en-US" sz="2600" dirty="0" smtClean="0">
                <a:solidFill>
                  <a:schemeClr val="tx1"/>
                </a:solidFill>
              </a:rPr>
              <a:t>. </a:t>
            </a:r>
            <a:endParaRPr lang="en-US" sz="2600" dirty="0">
              <a:solidFill>
                <a:schemeClr val="tx1"/>
              </a:solidFill>
            </a:endParaRPr>
          </a:p>
        </p:txBody>
      </p:sp>
      <p:sp>
        <p:nvSpPr>
          <p:cNvPr id="4" name="TextBox 3"/>
          <p:cNvSpPr txBox="1"/>
          <p:nvPr/>
        </p:nvSpPr>
        <p:spPr>
          <a:xfrm>
            <a:off x="5775158" y="134035"/>
            <a:ext cx="2815391" cy="369332"/>
          </a:xfrm>
          <a:prstGeom prst="rect">
            <a:avLst/>
          </a:prstGeom>
          <a:noFill/>
        </p:spPr>
        <p:txBody>
          <a:bodyPr wrap="square" rtlCol="0">
            <a:spAutoFit/>
          </a:bodyPr>
          <a:lstStyle/>
          <a:p>
            <a:pPr algn="r"/>
            <a:r>
              <a:rPr lang="en-US" b="1" dirty="0" smtClean="0">
                <a:solidFill>
                  <a:srgbClr val="006600"/>
                </a:solidFill>
              </a:rPr>
              <a:t>Interventions on the Farm</a:t>
            </a:r>
            <a:endParaRPr lang="en-US" b="1" dirty="0">
              <a:solidFill>
                <a:srgbClr val="006600"/>
              </a:solidFill>
            </a:endParaRPr>
          </a:p>
        </p:txBody>
      </p:sp>
      <p:sp>
        <p:nvSpPr>
          <p:cNvPr id="12" name="Rectangle 11"/>
          <p:cNvSpPr/>
          <p:nvPr/>
        </p:nvSpPr>
        <p:spPr>
          <a:xfrm>
            <a:off x="2436298" y="543275"/>
            <a:ext cx="4758586" cy="584775"/>
          </a:xfrm>
          <a:prstGeom prst="rect">
            <a:avLst/>
          </a:prstGeom>
        </p:spPr>
        <p:txBody>
          <a:bodyPr wrap="square">
            <a:sp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Strict Biosecurity</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16" name="Group 15"/>
          <p:cNvGrpSpPr/>
          <p:nvPr/>
        </p:nvGrpSpPr>
        <p:grpSpPr>
          <a:xfrm>
            <a:off x="426436" y="656637"/>
            <a:ext cx="1660179" cy="1569186"/>
            <a:chOff x="426436" y="656637"/>
            <a:chExt cx="1660179" cy="1569186"/>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56" y="656637"/>
              <a:ext cx="1157259" cy="156918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12549">
              <a:off x="426436" y="774306"/>
              <a:ext cx="1005840" cy="1057403"/>
            </a:xfrm>
            <a:prstGeom prst="rect">
              <a:avLst/>
            </a:prstGeom>
          </p:spPr>
        </p:pic>
      </p:grpSp>
    </p:spTree>
    <p:extLst>
      <p:ext uri="{BB962C8B-B14F-4D97-AF65-F5344CB8AC3E}">
        <p14:creationId xmlns:p14="http://schemas.microsoft.com/office/powerpoint/2010/main" val="2792021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700" dirty="0"/>
              <a:t>Bacteria in the intestine can contaminate the product during </a:t>
            </a:r>
            <a:r>
              <a:rPr lang="en-US" sz="2700" dirty="0" smtClean="0"/>
              <a:t>processing.</a:t>
            </a:r>
            <a:endParaRPr lang="en-US" sz="2700" dirty="0"/>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a:xfrm rot="21183640">
            <a:off x="793604" y="901220"/>
            <a:ext cx="1188720" cy="1202468"/>
            <a:chOff x="5175" y="-837393"/>
            <a:chExt cx="4998367" cy="5056164"/>
          </a:xfrm>
        </p:grpSpPr>
        <p:sp>
          <p:nvSpPr>
            <p:cNvPr id="10" name="Teardrop 2"/>
            <p:cNvSpPr/>
            <p:nvPr/>
          </p:nvSpPr>
          <p:spPr>
            <a:xfrm rot="18776499">
              <a:off x="-23723" y="-808495"/>
              <a:ext cx="5056164" cy="4998367"/>
            </a:xfrm>
            <a:custGeom>
              <a:avLst/>
              <a:gdLst>
                <a:gd name="connsiteX0" fmla="*/ 0 w 5657850"/>
                <a:gd name="connsiteY0" fmla="*/ 2809875 h 5619750"/>
                <a:gd name="connsiteX1" fmla="*/ 2828925 w 5657850"/>
                <a:gd name="connsiteY1" fmla="*/ 0 h 5619750"/>
                <a:gd name="connsiteX2" fmla="*/ 5657850 w 5657850"/>
                <a:gd name="connsiteY2" fmla="*/ 0 h 5619750"/>
                <a:gd name="connsiteX3" fmla="*/ 5657850 w 5657850"/>
                <a:gd name="connsiteY3" fmla="*/ 2809875 h 5619750"/>
                <a:gd name="connsiteX4" fmla="*/ 2828925 w 5657850"/>
                <a:gd name="connsiteY4" fmla="*/ 5619750 h 5619750"/>
                <a:gd name="connsiteX5" fmla="*/ 0 w 5657850"/>
                <a:gd name="connsiteY5" fmla="*/ 2809875 h 5619750"/>
                <a:gd name="connsiteX0" fmla="*/ 0 w 5657850"/>
                <a:gd name="connsiteY0" fmla="*/ 2809875 h 5619750"/>
                <a:gd name="connsiteX1" fmla="*/ 2828925 w 5657850"/>
                <a:gd name="connsiteY1" fmla="*/ 0 h 5619750"/>
                <a:gd name="connsiteX2" fmla="*/ 5657850 w 5657850"/>
                <a:gd name="connsiteY2" fmla="*/ 0 h 5619750"/>
                <a:gd name="connsiteX3" fmla="*/ 5657850 w 5657850"/>
                <a:gd name="connsiteY3" fmla="*/ 2809875 h 5619750"/>
                <a:gd name="connsiteX4" fmla="*/ 2828925 w 5657850"/>
                <a:gd name="connsiteY4" fmla="*/ 5619750 h 5619750"/>
                <a:gd name="connsiteX5" fmla="*/ 0 w 5657850"/>
                <a:gd name="connsiteY5" fmla="*/ 2809875 h 5619750"/>
                <a:gd name="connsiteX0" fmla="*/ 254975 w 5912825"/>
                <a:gd name="connsiteY0" fmla="*/ 2809875 h 5801604"/>
                <a:gd name="connsiteX1" fmla="*/ 3083900 w 5912825"/>
                <a:gd name="connsiteY1" fmla="*/ 0 h 5801604"/>
                <a:gd name="connsiteX2" fmla="*/ 5912825 w 5912825"/>
                <a:gd name="connsiteY2" fmla="*/ 0 h 5801604"/>
                <a:gd name="connsiteX3" fmla="*/ 5912825 w 5912825"/>
                <a:gd name="connsiteY3" fmla="*/ 2809875 h 5801604"/>
                <a:gd name="connsiteX4" fmla="*/ 3083900 w 5912825"/>
                <a:gd name="connsiteY4" fmla="*/ 5619750 h 5801604"/>
                <a:gd name="connsiteX5" fmla="*/ 454281 w 5912825"/>
                <a:gd name="connsiteY5" fmla="*/ 5227284 h 5801604"/>
                <a:gd name="connsiteX6" fmla="*/ 254975 w 5912825"/>
                <a:gd name="connsiteY6" fmla="*/ 2809875 h 5801604"/>
                <a:gd name="connsiteX0" fmla="*/ 253879 w 5911729"/>
                <a:gd name="connsiteY0" fmla="*/ 2809875 h 5801604"/>
                <a:gd name="connsiteX1" fmla="*/ 3067521 w 5911729"/>
                <a:gd name="connsiteY1" fmla="*/ 612749 h 5801604"/>
                <a:gd name="connsiteX2" fmla="*/ 5911729 w 5911729"/>
                <a:gd name="connsiteY2" fmla="*/ 0 h 5801604"/>
                <a:gd name="connsiteX3" fmla="*/ 5911729 w 5911729"/>
                <a:gd name="connsiteY3" fmla="*/ 2809875 h 5801604"/>
                <a:gd name="connsiteX4" fmla="*/ 3082804 w 5911729"/>
                <a:gd name="connsiteY4" fmla="*/ 5619750 h 5801604"/>
                <a:gd name="connsiteX5" fmla="*/ 453185 w 5911729"/>
                <a:gd name="connsiteY5" fmla="*/ 5227284 h 5801604"/>
                <a:gd name="connsiteX6" fmla="*/ 253879 w 5911729"/>
                <a:gd name="connsiteY6" fmla="*/ 2809875 h 5801604"/>
                <a:gd name="connsiteX0" fmla="*/ 253879 w 5911729"/>
                <a:gd name="connsiteY0" fmla="*/ 2809875 h 5814914"/>
                <a:gd name="connsiteX1" fmla="*/ 3067521 w 5911729"/>
                <a:gd name="connsiteY1" fmla="*/ 612749 h 5814914"/>
                <a:gd name="connsiteX2" fmla="*/ 5911729 w 5911729"/>
                <a:gd name="connsiteY2" fmla="*/ 0 h 5814914"/>
                <a:gd name="connsiteX3" fmla="*/ 5028579 w 5911729"/>
                <a:gd name="connsiteY3" fmla="*/ 2629864 h 5814914"/>
                <a:gd name="connsiteX4" fmla="*/ 3082804 w 5911729"/>
                <a:gd name="connsiteY4" fmla="*/ 5619750 h 5814914"/>
                <a:gd name="connsiteX5" fmla="*/ 453185 w 5911729"/>
                <a:gd name="connsiteY5" fmla="*/ 5227284 h 5814914"/>
                <a:gd name="connsiteX6" fmla="*/ 253879 w 5911729"/>
                <a:gd name="connsiteY6" fmla="*/ 2809875 h 5814914"/>
                <a:gd name="connsiteX0" fmla="*/ 253879 w 5911729"/>
                <a:gd name="connsiteY0" fmla="*/ 2809875 h 5813817"/>
                <a:gd name="connsiteX1" fmla="*/ 3067521 w 5911729"/>
                <a:gd name="connsiteY1" fmla="*/ 612749 h 5813817"/>
                <a:gd name="connsiteX2" fmla="*/ 5911729 w 5911729"/>
                <a:gd name="connsiteY2" fmla="*/ 0 h 5813817"/>
                <a:gd name="connsiteX3" fmla="*/ 4691069 w 5911729"/>
                <a:gd name="connsiteY3" fmla="*/ 2644692 h 5813817"/>
                <a:gd name="connsiteX4" fmla="*/ 3082804 w 5911729"/>
                <a:gd name="connsiteY4" fmla="*/ 5619750 h 5813817"/>
                <a:gd name="connsiteX5" fmla="*/ 453185 w 5911729"/>
                <a:gd name="connsiteY5" fmla="*/ 5227284 h 5813817"/>
                <a:gd name="connsiteX6" fmla="*/ 253879 w 5911729"/>
                <a:gd name="connsiteY6" fmla="*/ 2809875 h 5813817"/>
                <a:gd name="connsiteX0" fmla="*/ 253879 w 6073183"/>
                <a:gd name="connsiteY0" fmla="*/ 2426658 h 5430600"/>
                <a:gd name="connsiteX1" fmla="*/ 3067521 w 6073183"/>
                <a:gd name="connsiteY1" fmla="*/ 229532 h 5430600"/>
                <a:gd name="connsiteX2" fmla="*/ 6073183 w 6073183"/>
                <a:gd name="connsiteY2" fmla="*/ 0 h 5430600"/>
                <a:gd name="connsiteX3" fmla="*/ 4691069 w 6073183"/>
                <a:gd name="connsiteY3" fmla="*/ 2261475 h 5430600"/>
                <a:gd name="connsiteX4" fmla="*/ 3082804 w 6073183"/>
                <a:gd name="connsiteY4" fmla="*/ 5236533 h 5430600"/>
                <a:gd name="connsiteX5" fmla="*/ 453185 w 6073183"/>
                <a:gd name="connsiteY5" fmla="*/ 4844067 h 5430600"/>
                <a:gd name="connsiteX6" fmla="*/ 253879 w 6073183"/>
                <a:gd name="connsiteY6" fmla="*/ 2426658 h 5430600"/>
                <a:gd name="connsiteX0" fmla="*/ 253879 w 6365554"/>
                <a:gd name="connsiteY0" fmla="*/ 2685732 h 5689674"/>
                <a:gd name="connsiteX1" fmla="*/ 3067521 w 6365554"/>
                <a:gd name="connsiteY1" fmla="*/ 488606 h 5689674"/>
                <a:gd name="connsiteX2" fmla="*/ 6365554 w 6365554"/>
                <a:gd name="connsiteY2" fmla="*/ 0 h 5689674"/>
                <a:gd name="connsiteX3" fmla="*/ 4691069 w 6365554"/>
                <a:gd name="connsiteY3" fmla="*/ 2520549 h 5689674"/>
                <a:gd name="connsiteX4" fmla="*/ 3082804 w 6365554"/>
                <a:gd name="connsiteY4" fmla="*/ 5495607 h 5689674"/>
                <a:gd name="connsiteX5" fmla="*/ 453185 w 6365554"/>
                <a:gd name="connsiteY5" fmla="*/ 5103141 h 5689674"/>
                <a:gd name="connsiteX6" fmla="*/ 253879 w 6365554"/>
                <a:gd name="connsiteY6" fmla="*/ 2685732 h 5689674"/>
                <a:gd name="connsiteX0" fmla="*/ 253879 w 6365554"/>
                <a:gd name="connsiteY0" fmla="*/ 2685732 h 5739231"/>
                <a:gd name="connsiteX1" fmla="*/ 3067521 w 6365554"/>
                <a:gd name="connsiteY1" fmla="*/ 488606 h 5739231"/>
                <a:gd name="connsiteX2" fmla="*/ 6365554 w 6365554"/>
                <a:gd name="connsiteY2" fmla="*/ 0 h 5739231"/>
                <a:gd name="connsiteX3" fmla="*/ 5550852 w 6365554"/>
                <a:gd name="connsiteY3" fmla="*/ 1850538 h 5739231"/>
                <a:gd name="connsiteX4" fmla="*/ 3082804 w 6365554"/>
                <a:gd name="connsiteY4" fmla="*/ 5495607 h 5739231"/>
                <a:gd name="connsiteX5" fmla="*/ 453185 w 6365554"/>
                <a:gd name="connsiteY5" fmla="*/ 5103141 h 5739231"/>
                <a:gd name="connsiteX6" fmla="*/ 253879 w 6365554"/>
                <a:gd name="connsiteY6" fmla="*/ 2685732 h 5739231"/>
                <a:gd name="connsiteX0" fmla="*/ 253879 w 6365554"/>
                <a:gd name="connsiteY0" fmla="*/ 2685732 h 5739231"/>
                <a:gd name="connsiteX1" fmla="*/ 3067521 w 6365554"/>
                <a:gd name="connsiteY1" fmla="*/ 488606 h 5739231"/>
                <a:gd name="connsiteX2" fmla="*/ 6365554 w 6365554"/>
                <a:gd name="connsiteY2" fmla="*/ 0 h 5739231"/>
                <a:gd name="connsiteX3" fmla="*/ 5550852 w 6365554"/>
                <a:gd name="connsiteY3" fmla="*/ 1850538 h 5739231"/>
                <a:gd name="connsiteX4" fmla="*/ 3082804 w 6365554"/>
                <a:gd name="connsiteY4" fmla="*/ 5495607 h 5739231"/>
                <a:gd name="connsiteX5" fmla="*/ 453185 w 6365554"/>
                <a:gd name="connsiteY5" fmla="*/ 5103141 h 5739231"/>
                <a:gd name="connsiteX6" fmla="*/ 253879 w 6365554"/>
                <a:gd name="connsiteY6" fmla="*/ 2685732 h 5739231"/>
                <a:gd name="connsiteX0" fmla="*/ 253879 w 6365554"/>
                <a:gd name="connsiteY0" fmla="*/ 2685732 h 5712239"/>
                <a:gd name="connsiteX1" fmla="*/ 3067521 w 6365554"/>
                <a:gd name="connsiteY1" fmla="*/ 488606 h 5712239"/>
                <a:gd name="connsiteX2" fmla="*/ 6365554 w 6365554"/>
                <a:gd name="connsiteY2" fmla="*/ 0 h 5712239"/>
                <a:gd name="connsiteX3" fmla="*/ 5550852 w 6365554"/>
                <a:gd name="connsiteY3" fmla="*/ 1850538 h 5712239"/>
                <a:gd name="connsiteX4" fmla="*/ 3582822 w 6365554"/>
                <a:gd name="connsiteY4" fmla="*/ 5459662 h 5712239"/>
                <a:gd name="connsiteX5" fmla="*/ 453185 w 6365554"/>
                <a:gd name="connsiteY5" fmla="*/ 5103141 h 5712239"/>
                <a:gd name="connsiteX6" fmla="*/ 253879 w 6365554"/>
                <a:gd name="connsiteY6" fmla="*/ 2685732 h 5712239"/>
                <a:gd name="connsiteX0" fmla="*/ 82598 w 6194273"/>
                <a:gd name="connsiteY0" fmla="*/ 2685732 h 5590237"/>
                <a:gd name="connsiteX1" fmla="*/ 2896240 w 6194273"/>
                <a:gd name="connsiteY1" fmla="*/ 488606 h 5590237"/>
                <a:gd name="connsiteX2" fmla="*/ 6194273 w 6194273"/>
                <a:gd name="connsiteY2" fmla="*/ 0 h 5590237"/>
                <a:gd name="connsiteX3" fmla="*/ 5379571 w 6194273"/>
                <a:gd name="connsiteY3" fmla="*/ 1850538 h 5590237"/>
                <a:gd name="connsiteX4" fmla="*/ 3411541 w 6194273"/>
                <a:gd name="connsiteY4" fmla="*/ 5459662 h 5590237"/>
                <a:gd name="connsiteX5" fmla="*/ 940445 w 6194273"/>
                <a:gd name="connsiteY5" fmla="*/ 4594386 h 5590237"/>
                <a:gd name="connsiteX6" fmla="*/ 82598 w 6194273"/>
                <a:gd name="connsiteY6" fmla="*/ 2685732 h 5590237"/>
                <a:gd name="connsiteX0" fmla="*/ 82598 w 6194273"/>
                <a:gd name="connsiteY0" fmla="*/ 2685732 h 5392337"/>
                <a:gd name="connsiteX1" fmla="*/ 2896240 w 6194273"/>
                <a:gd name="connsiteY1" fmla="*/ 488606 h 5392337"/>
                <a:gd name="connsiteX2" fmla="*/ 6194273 w 6194273"/>
                <a:gd name="connsiteY2" fmla="*/ 0 h 5392337"/>
                <a:gd name="connsiteX3" fmla="*/ 5379571 w 6194273"/>
                <a:gd name="connsiteY3" fmla="*/ 1850538 h 5392337"/>
                <a:gd name="connsiteX4" fmla="*/ 3730115 w 6194273"/>
                <a:gd name="connsiteY4" fmla="*/ 5233337 h 5392337"/>
                <a:gd name="connsiteX5" fmla="*/ 940445 w 6194273"/>
                <a:gd name="connsiteY5" fmla="*/ 4594386 h 5392337"/>
                <a:gd name="connsiteX6" fmla="*/ 82598 w 6194273"/>
                <a:gd name="connsiteY6" fmla="*/ 2685732 h 5392337"/>
                <a:gd name="connsiteX0" fmla="*/ 82598 w 6194273"/>
                <a:gd name="connsiteY0" fmla="*/ 2685732 h 5371072"/>
                <a:gd name="connsiteX1" fmla="*/ 2896240 w 6194273"/>
                <a:gd name="connsiteY1" fmla="*/ 488606 h 5371072"/>
                <a:gd name="connsiteX2" fmla="*/ 6194273 w 6194273"/>
                <a:gd name="connsiteY2" fmla="*/ 0 h 5371072"/>
                <a:gd name="connsiteX3" fmla="*/ 5379571 w 6194273"/>
                <a:gd name="connsiteY3" fmla="*/ 1850538 h 5371072"/>
                <a:gd name="connsiteX4" fmla="*/ 3645792 w 6194273"/>
                <a:gd name="connsiteY4" fmla="*/ 5208193 h 5371072"/>
                <a:gd name="connsiteX5" fmla="*/ 940445 w 6194273"/>
                <a:gd name="connsiteY5" fmla="*/ 4594386 h 5371072"/>
                <a:gd name="connsiteX6" fmla="*/ 82598 w 6194273"/>
                <a:gd name="connsiteY6" fmla="*/ 2685732 h 5371072"/>
                <a:gd name="connsiteX0" fmla="*/ 82598 w 6194273"/>
                <a:gd name="connsiteY0" fmla="*/ 2685732 h 5371072"/>
                <a:gd name="connsiteX1" fmla="*/ 2896240 w 6194273"/>
                <a:gd name="connsiteY1" fmla="*/ 488606 h 5371072"/>
                <a:gd name="connsiteX2" fmla="*/ 6194273 w 6194273"/>
                <a:gd name="connsiteY2" fmla="*/ 0 h 5371072"/>
                <a:gd name="connsiteX3" fmla="*/ 5379571 w 6194273"/>
                <a:gd name="connsiteY3" fmla="*/ 1850538 h 5371072"/>
                <a:gd name="connsiteX4" fmla="*/ 3645791 w 6194273"/>
                <a:gd name="connsiteY4" fmla="*/ 5208193 h 5371072"/>
                <a:gd name="connsiteX5" fmla="*/ 940445 w 6194273"/>
                <a:gd name="connsiteY5" fmla="*/ 4594386 h 5371072"/>
                <a:gd name="connsiteX6" fmla="*/ 82598 w 6194273"/>
                <a:gd name="connsiteY6" fmla="*/ 2685732 h 5371072"/>
                <a:gd name="connsiteX0" fmla="*/ 82598 w 6194273"/>
                <a:gd name="connsiteY0" fmla="*/ 2685732 h 5383843"/>
                <a:gd name="connsiteX1" fmla="*/ 2896240 w 6194273"/>
                <a:gd name="connsiteY1" fmla="*/ 488606 h 5383843"/>
                <a:gd name="connsiteX2" fmla="*/ 6194273 w 6194273"/>
                <a:gd name="connsiteY2" fmla="*/ 0 h 5383843"/>
                <a:gd name="connsiteX3" fmla="*/ 5379571 w 6194273"/>
                <a:gd name="connsiteY3" fmla="*/ 1850538 h 5383843"/>
                <a:gd name="connsiteX4" fmla="*/ 3645791 w 6194273"/>
                <a:gd name="connsiteY4" fmla="*/ 5208193 h 5383843"/>
                <a:gd name="connsiteX5" fmla="*/ 940445 w 6194273"/>
                <a:gd name="connsiteY5" fmla="*/ 4594386 h 5383843"/>
                <a:gd name="connsiteX6" fmla="*/ 82598 w 6194273"/>
                <a:gd name="connsiteY6" fmla="*/ 2685732 h 5383843"/>
                <a:gd name="connsiteX0" fmla="*/ 82598 w 6194273"/>
                <a:gd name="connsiteY0" fmla="*/ 2685732 h 5327950"/>
                <a:gd name="connsiteX1" fmla="*/ 2896240 w 6194273"/>
                <a:gd name="connsiteY1" fmla="*/ 488606 h 5327950"/>
                <a:gd name="connsiteX2" fmla="*/ 6194273 w 6194273"/>
                <a:gd name="connsiteY2" fmla="*/ 0 h 5327950"/>
                <a:gd name="connsiteX3" fmla="*/ 5379571 w 6194273"/>
                <a:gd name="connsiteY3" fmla="*/ 1850538 h 5327950"/>
                <a:gd name="connsiteX4" fmla="*/ 3625071 w 6194273"/>
                <a:gd name="connsiteY4" fmla="*/ 5140745 h 5327950"/>
                <a:gd name="connsiteX5" fmla="*/ 940445 w 6194273"/>
                <a:gd name="connsiteY5" fmla="*/ 4594386 h 5327950"/>
                <a:gd name="connsiteX6" fmla="*/ 82598 w 6194273"/>
                <a:gd name="connsiteY6" fmla="*/ 2685732 h 5327950"/>
                <a:gd name="connsiteX0" fmla="*/ 126002 w 5881556"/>
                <a:gd name="connsiteY0" fmla="*/ 2697975 h 5327950"/>
                <a:gd name="connsiteX1" fmla="*/ 2583523 w 5881556"/>
                <a:gd name="connsiteY1" fmla="*/ 488606 h 5327950"/>
                <a:gd name="connsiteX2" fmla="*/ 5881556 w 5881556"/>
                <a:gd name="connsiteY2" fmla="*/ 0 h 5327950"/>
                <a:gd name="connsiteX3" fmla="*/ 5066854 w 5881556"/>
                <a:gd name="connsiteY3" fmla="*/ 1850538 h 5327950"/>
                <a:gd name="connsiteX4" fmla="*/ 3312354 w 5881556"/>
                <a:gd name="connsiteY4" fmla="*/ 5140745 h 5327950"/>
                <a:gd name="connsiteX5" fmla="*/ 627728 w 5881556"/>
                <a:gd name="connsiteY5" fmla="*/ 4594386 h 5327950"/>
                <a:gd name="connsiteX6" fmla="*/ 126002 w 5881556"/>
                <a:gd name="connsiteY6" fmla="*/ 2697975 h 5327950"/>
                <a:gd name="connsiteX0" fmla="*/ 23165 w 5778719"/>
                <a:gd name="connsiteY0" fmla="*/ 2697975 h 5327950"/>
                <a:gd name="connsiteX1" fmla="*/ 2480686 w 5778719"/>
                <a:gd name="connsiteY1" fmla="*/ 488606 h 5327950"/>
                <a:gd name="connsiteX2" fmla="*/ 5778719 w 5778719"/>
                <a:gd name="connsiteY2" fmla="*/ 0 h 5327950"/>
                <a:gd name="connsiteX3" fmla="*/ 4964017 w 5778719"/>
                <a:gd name="connsiteY3" fmla="*/ 1850538 h 5327950"/>
                <a:gd name="connsiteX4" fmla="*/ 3209517 w 5778719"/>
                <a:gd name="connsiteY4" fmla="*/ 5140745 h 5327950"/>
                <a:gd name="connsiteX5" fmla="*/ 524891 w 5778719"/>
                <a:gd name="connsiteY5" fmla="*/ 4594386 h 5327950"/>
                <a:gd name="connsiteX6" fmla="*/ 23165 w 5778719"/>
                <a:gd name="connsiteY6" fmla="*/ 2697975 h 5327950"/>
                <a:gd name="connsiteX0" fmla="*/ 14548 w 5902547"/>
                <a:gd name="connsiteY0" fmla="*/ 2715667 h 5327950"/>
                <a:gd name="connsiteX1" fmla="*/ 2604514 w 5902547"/>
                <a:gd name="connsiteY1" fmla="*/ 488606 h 5327950"/>
                <a:gd name="connsiteX2" fmla="*/ 5902547 w 5902547"/>
                <a:gd name="connsiteY2" fmla="*/ 0 h 5327950"/>
                <a:gd name="connsiteX3" fmla="*/ 5087845 w 5902547"/>
                <a:gd name="connsiteY3" fmla="*/ 1850538 h 5327950"/>
                <a:gd name="connsiteX4" fmla="*/ 3333345 w 5902547"/>
                <a:gd name="connsiteY4" fmla="*/ 5140745 h 5327950"/>
                <a:gd name="connsiteX5" fmla="*/ 648719 w 5902547"/>
                <a:gd name="connsiteY5" fmla="*/ 4594386 h 5327950"/>
                <a:gd name="connsiteX6" fmla="*/ 14548 w 5902547"/>
                <a:gd name="connsiteY6" fmla="*/ 2715667 h 5327950"/>
                <a:gd name="connsiteX0" fmla="*/ 344 w 5888343"/>
                <a:gd name="connsiteY0" fmla="*/ 2715667 h 5327950"/>
                <a:gd name="connsiteX1" fmla="*/ 2590310 w 5888343"/>
                <a:gd name="connsiteY1" fmla="*/ 488606 h 5327950"/>
                <a:gd name="connsiteX2" fmla="*/ 5888343 w 5888343"/>
                <a:gd name="connsiteY2" fmla="*/ 0 h 5327950"/>
                <a:gd name="connsiteX3" fmla="*/ 5073641 w 5888343"/>
                <a:gd name="connsiteY3" fmla="*/ 1850538 h 5327950"/>
                <a:gd name="connsiteX4" fmla="*/ 3319141 w 5888343"/>
                <a:gd name="connsiteY4" fmla="*/ 5140745 h 5327950"/>
                <a:gd name="connsiteX5" fmla="*/ 634515 w 5888343"/>
                <a:gd name="connsiteY5" fmla="*/ 4594386 h 5327950"/>
                <a:gd name="connsiteX6" fmla="*/ 344 w 5888343"/>
                <a:gd name="connsiteY6" fmla="*/ 2715667 h 5327950"/>
                <a:gd name="connsiteX0" fmla="*/ 5355 w 5893354"/>
                <a:gd name="connsiteY0" fmla="*/ 2715667 h 5327950"/>
                <a:gd name="connsiteX1" fmla="*/ 2595321 w 5893354"/>
                <a:gd name="connsiteY1" fmla="*/ 488606 h 5327950"/>
                <a:gd name="connsiteX2" fmla="*/ 5893354 w 5893354"/>
                <a:gd name="connsiteY2" fmla="*/ 0 h 5327950"/>
                <a:gd name="connsiteX3" fmla="*/ 5078652 w 5893354"/>
                <a:gd name="connsiteY3" fmla="*/ 1850538 h 5327950"/>
                <a:gd name="connsiteX4" fmla="*/ 3324152 w 5893354"/>
                <a:gd name="connsiteY4" fmla="*/ 5140745 h 5327950"/>
                <a:gd name="connsiteX5" fmla="*/ 639526 w 5893354"/>
                <a:gd name="connsiteY5" fmla="*/ 4594386 h 5327950"/>
                <a:gd name="connsiteX6" fmla="*/ 5355 w 5893354"/>
                <a:gd name="connsiteY6" fmla="*/ 2715667 h 5327950"/>
                <a:gd name="connsiteX0" fmla="*/ 5355 w 5893354"/>
                <a:gd name="connsiteY0" fmla="*/ 2715667 h 5378240"/>
                <a:gd name="connsiteX1" fmla="*/ 2595321 w 5893354"/>
                <a:gd name="connsiteY1" fmla="*/ 488606 h 5378240"/>
                <a:gd name="connsiteX2" fmla="*/ 5893354 w 5893354"/>
                <a:gd name="connsiteY2" fmla="*/ 0 h 5378240"/>
                <a:gd name="connsiteX3" fmla="*/ 5078652 w 5893354"/>
                <a:gd name="connsiteY3" fmla="*/ 1850538 h 5378240"/>
                <a:gd name="connsiteX4" fmla="*/ 3324152 w 5893354"/>
                <a:gd name="connsiteY4" fmla="*/ 5140745 h 5378240"/>
                <a:gd name="connsiteX5" fmla="*/ 639526 w 5893354"/>
                <a:gd name="connsiteY5" fmla="*/ 4594386 h 5378240"/>
                <a:gd name="connsiteX6" fmla="*/ 5355 w 5893354"/>
                <a:gd name="connsiteY6" fmla="*/ 2715667 h 5378240"/>
                <a:gd name="connsiteX0" fmla="*/ 5355 w 5893354"/>
                <a:gd name="connsiteY0" fmla="*/ 2715667 h 5312865"/>
                <a:gd name="connsiteX1" fmla="*/ 2595321 w 5893354"/>
                <a:gd name="connsiteY1" fmla="*/ 488606 h 5312865"/>
                <a:gd name="connsiteX2" fmla="*/ 5893354 w 5893354"/>
                <a:gd name="connsiteY2" fmla="*/ 0 h 5312865"/>
                <a:gd name="connsiteX3" fmla="*/ 5078652 w 5893354"/>
                <a:gd name="connsiteY3" fmla="*/ 1850538 h 5312865"/>
                <a:gd name="connsiteX4" fmla="*/ 3324152 w 5893354"/>
                <a:gd name="connsiteY4" fmla="*/ 5140745 h 5312865"/>
                <a:gd name="connsiteX5" fmla="*/ 639526 w 5893354"/>
                <a:gd name="connsiteY5" fmla="*/ 4594386 h 5312865"/>
                <a:gd name="connsiteX6" fmla="*/ 5355 w 5893354"/>
                <a:gd name="connsiteY6" fmla="*/ 2715667 h 5312865"/>
                <a:gd name="connsiteX0" fmla="*/ 5355 w 5893354"/>
                <a:gd name="connsiteY0" fmla="*/ 2715667 h 5286057"/>
                <a:gd name="connsiteX1" fmla="*/ 2595321 w 5893354"/>
                <a:gd name="connsiteY1" fmla="*/ 488606 h 5286057"/>
                <a:gd name="connsiteX2" fmla="*/ 5893354 w 5893354"/>
                <a:gd name="connsiteY2" fmla="*/ 0 h 5286057"/>
                <a:gd name="connsiteX3" fmla="*/ 5078652 w 5893354"/>
                <a:gd name="connsiteY3" fmla="*/ 1850538 h 5286057"/>
                <a:gd name="connsiteX4" fmla="*/ 3232363 w 5893354"/>
                <a:gd name="connsiteY4" fmla="*/ 5107930 h 5286057"/>
                <a:gd name="connsiteX5" fmla="*/ 639526 w 5893354"/>
                <a:gd name="connsiteY5" fmla="*/ 4594386 h 5286057"/>
                <a:gd name="connsiteX6" fmla="*/ 5355 w 5893354"/>
                <a:gd name="connsiteY6" fmla="*/ 2715667 h 5286057"/>
                <a:gd name="connsiteX0" fmla="*/ 5355 w 5730826"/>
                <a:gd name="connsiteY0" fmla="*/ 2928872 h 5499262"/>
                <a:gd name="connsiteX1" fmla="*/ 2595321 w 5730826"/>
                <a:gd name="connsiteY1" fmla="*/ 701811 h 5499262"/>
                <a:gd name="connsiteX2" fmla="*/ 5730826 w 5730826"/>
                <a:gd name="connsiteY2" fmla="*/ 0 h 5499262"/>
                <a:gd name="connsiteX3" fmla="*/ 5078652 w 5730826"/>
                <a:gd name="connsiteY3" fmla="*/ 2063743 h 5499262"/>
                <a:gd name="connsiteX4" fmla="*/ 3232363 w 5730826"/>
                <a:gd name="connsiteY4" fmla="*/ 5321135 h 5499262"/>
                <a:gd name="connsiteX5" fmla="*/ 639526 w 5730826"/>
                <a:gd name="connsiteY5" fmla="*/ 4807591 h 5499262"/>
                <a:gd name="connsiteX6" fmla="*/ 5355 w 5730826"/>
                <a:gd name="connsiteY6" fmla="*/ 2928872 h 5499262"/>
                <a:gd name="connsiteX0" fmla="*/ 5355 w 5730826"/>
                <a:gd name="connsiteY0" fmla="*/ 2928872 h 5499262"/>
                <a:gd name="connsiteX1" fmla="*/ 2595321 w 5730826"/>
                <a:gd name="connsiteY1" fmla="*/ 701811 h 5499262"/>
                <a:gd name="connsiteX2" fmla="*/ 5730826 w 5730826"/>
                <a:gd name="connsiteY2" fmla="*/ 0 h 5499262"/>
                <a:gd name="connsiteX3" fmla="*/ 5078652 w 5730826"/>
                <a:gd name="connsiteY3" fmla="*/ 2063743 h 5499262"/>
                <a:gd name="connsiteX4" fmla="*/ 3232363 w 5730826"/>
                <a:gd name="connsiteY4" fmla="*/ 5321135 h 5499262"/>
                <a:gd name="connsiteX5" fmla="*/ 639526 w 5730826"/>
                <a:gd name="connsiteY5" fmla="*/ 4807591 h 5499262"/>
                <a:gd name="connsiteX6" fmla="*/ 5355 w 5730826"/>
                <a:gd name="connsiteY6" fmla="*/ 2928872 h 5499262"/>
                <a:gd name="connsiteX0" fmla="*/ 5355 w 5730826"/>
                <a:gd name="connsiteY0" fmla="*/ 2928872 h 5499262"/>
                <a:gd name="connsiteX1" fmla="*/ 2595321 w 5730826"/>
                <a:gd name="connsiteY1" fmla="*/ 701811 h 5499262"/>
                <a:gd name="connsiteX2" fmla="*/ 5730826 w 5730826"/>
                <a:gd name="connsiteY2" fmla="*/ 0 h 5499262"/>
                <a:gd name="connsiteX3" fmla="*/ 5078652 w 5730826"/>
                <a:gd name="connsiteY3" fmla="*/ 2063743 h 5499262"/>
                <a:gd name="connsiteX4" fmla="*/ 3232363 w 5730826"/>
                <a:gd name="connsiteY4" fmla="*/ 5321135 h 5499262"/>
                <a:gd name="connsiteX5" fmla="*/ 639526 w 5730826"/>
                <a:gd name="connsiteY5" fmla="*/ 4807591 h 5499262"/>
                <a:gd name="connsiteX6" fmla="*/ 5355 w 5730826"/>
                <a:gd name="connsiteY6" fmla="*/ 2928872 h 5499262"/>
                <a:gd name="connsiteX0" fmla="*/ 106946 w 5832417"/>
                <a:gd name="connsiteY0" fmla="*/ 2928872 h 5499262"/>
                <a:gd name="connsiteX1" fmla="*/ 2714066 w 5832417"/>
                <a:gd name="connsiteY1" fmla="*/ 657911 h 5499262"/>
                <a:gd name="connsiteX2" fmla="*/ 5832417 w 5832417"/>
                <a:gd name="connsiteY2" fmla="*/ 0 h 5499262"/>
                <a:gd name="connsiteX3" fmla="*/ 5180243 w 5832417"/>
                <a:gd name="connsiteY3" fmla="*/ 2063743 h 5499262"/>
                <a:gd name="connsiteX4" fmla="*/ 3333954 w 5832417"/>
                <a:gd name="connsiteY4" fmla="*/ 5321135 h 5499262"/>
                <a:gd name="connsiteX5" fmla="*/ 741117 w 5832417"/>
                <a:gd name="connsiteY5" fmla="*/ 4807591 h 5499262"/>
                <a:gd name="connsiteX6" fmla="*/ 106946 w 5832417"/>
                <a:gd name="connsiteY6" fmla="*/ 2928872 h 5499262"/>
                <a:gd name="connsiteX0" fmla="*/ 106946 w 5832417"/>
                <a:gd name="connsiteY0" fmla="*/ 2928872 h 5499262"/>
                <a:gd name="connsiteX1" fmla="*/ 2714066 w 5832417"/>
                <a:gd name="connsiteY1" fmla="*/ 657911 h 5499262"/>
                <a:gd name="connsiteX2" fmla="*/ 5832417 w 5832417"/>
                <a:gd name="connsiteY2" fmla="*/ 0 h 5499262"/>
                <a:gd name="connsiteX3" fmla="*/ 5180243 w 5832417"/>
                <a:gd name="connsiteY3" fmla="*/ 2063743 h 5499262"/>
                <a:gd name="connsiteX4" fmla="*/ 3333954 w 5832417"/>
                <a:gd name="connsiteY4" fmla="*/ 5321135 h 5499262"/>
                <a:gd name="connsiteX5" fmla="*/ 741117 w 5832417"/>
                <a:gd name="connsiteY5" fmla="*/ 4807591 h 5499262"/>
                <a:gd name="connsiteX6" fmla="*/ 106946 w 5832417"/>
                <a:gd name="connsiteY6" fmla="*/ 2928872 h 5499262"/>
                <a:gd name="connsiteX0" fmla="*/ 8138 w 5733609"/>
                <a:gd name="connsiteY0" fmla="*/ 2928872 h 5499262"/>
                <a:gd name="connsiteX1" fmla="*/ 2615258 w 5733609"/>
                <a:gd name="connsiteY1" fmla="*/ 657911 h 5499262"/>
                <a:gd name="connsiteX2" fmla="*/ 5733609 w 5733609"/>
                <a:gd name="connsiteY2" fmla="*/ 0 h 5499262"/>
                <a:gd name="connsiteX3" fmla="*/ 5081435 w 5733609"/>
                <a:gd name="connsiteY3" fmla="*/ 2063743 h 5499262"/>
                <a:gd name="connsiteX4" fmla="*/ 3235146 w 5733609"/>
                <a:gd name="connsiteY4" fmla="*/ 5321135 h 5499262"/>
                <a:gd name="connsiteX5" fmla="*/ 642309 w 5733609"/>
                <a:gd name="connsiteY5" fmla="*/ 4807591 h 5499262"/>
                <a:gd name="connsiteX6" fmla="*/ 8138 w 5733609"/>
                <a:gd name="connsiteY6" fmla="*/ 2928872 h 5499262"/>
                <a:gd name="connsiteX0" fmla="*/ 7250 w 5890339"/>
                <a:gd name="connsiteY0" fmla="*/ 2997603 h 5499262"/>
                <a:gd name="connsiteX1" fmla="*/ 2771988 w 5890339"/>
                <a:gd name="connsiteY1" fmla="*/ 657911 h 5499262"/>
                <a:gd name="connsiteX2" fmla="*/ 5890339 w 5890339"/>
                <a:gd name="connsiteY2" fmla="*/ 0 h 5499262"/>
                <a:gd name="connsiteX3" fmla="*/ 5238165 w 5890339"/>
                <a:gd name="connsiteY3" fmla="*/ 2063743 h 5499262"/>
                <a:gd name="connsiteX4" fmla="*/ 3391876 w 5890339"/>
                <a:gd name="connsiteY4" fmla="*/ 5321135 h 5499262"/>
                <a:gd name="connsiteX5" fmla="*/ 799039 w 5890339"/>
                <a:gd name="connsiteY5" fmla="*/ 4807591 h 5499262"/>
                <a:gd name="connsiteX6" fmla="*/ 7250 w 5890339"/>
                <a:gd name="connsiteY6" fmla="*/ 2997603 h 5499262"/>
                <a:gd name="connsiteX0" fmla="*/ 1067 w 5884156"/>
                <a:gd name="connsiteY0" fmla="*/ 2997603 h 5499262"/>
                <a:gd name="connsiteX1" fmla="*/ 2765805 w 5884156"/>
                <a:gd name="connsiteY1" fmla="*/ 657911 h 5499262"/>
                <a:gd name="connsiteX2" fmla="*/ 5884156 w 5884156"/>
                <a:gd name="connsiteY2" fmla="*/ 0 h 5499262"/>
                <a:gd name="connsiteX3" fmla="*/ 5231982 w 5884156"/>
                <a:gd name="connsiteY3" fmla="*/ 2063743 h 5499262"/>
                <a:gd name="connsiteX4" fmla="*/ 3385693 w 5884156"/>
                <a:gd name="connsiteY4" fmla="*/ 5321135 h 5499262"/>
                <a:gd name="connsiteX5" fmla="*/ 792856 w 5884156"/>
                <a:gd name="connsiteY5" fmla="*/ 4807591 h 5499262"/>
                <a:gd name="connsiteX6" fmla="*/ 1067 w 5884156"/>
                <a:gd name="connsiteY6" fmla="*/ 2997603 h 5499262"/>
                <a:gd name="connsiteX0" fmla="*/ 1310 w 5815557"/>
                <a:gd name="connsiteY0" fmla="*/ 3022215 h 5499262"/>
                <a:gd name="connsiteX1" fmla="*/ 2697206 w 5815557"/>
                <a:gd name="connsiteY1" fmla="*/ 657911 h 5499262"/>
                <a:gd name="connsiteX2" fmla="*/ 5815557 w 5815557"/>
                <a:gd name="connsiteY2" fmla="*/ 0 h 5499262"/>
                <a:gd name="connsiteX3" fmla="*/ 5163383 w 5815557"/>
                <a:gd name="connsiteY3" fmla="*/ 2063743 h 5499262"/>
                <a:gd name="connsiteX4" fmla="*/ 3317094 w 5815557"/>
                <a:gd name="connsiteY4" fmla="*/ 5321135 h 5499262"/>
                <a:gd name="connsiteX5" fmla="*/ 724257 w 5815557"/>
                <a:gd name="connsiteY5" fmla="*/ 4807591 h 5499262"/>
                <a:gd name="connsiteX6" fmla="*/ 1310 w 5815557"/>
                <a:gd name="connsiteY6" fmla="*/ 3022215 h 549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5557" h="5499262">
                  <a:moveTo>
                    <a:pt x="1310" y="3022215"/>
                  </a:moveTo>
                  <a:cubicBezTo>
                    <a:pt x="24032" y="2431302"/>
                    <a:pt x="1135062" y="858123"/>
                    <a:pt x="2697206" y="657911"/>
                  </a:cubicBezTo>
                  <a:cubicBezTo>
                    <a:pt x="3742374" y="423974"/>
                    <a:pt x="4709241" y="417208"/>
                    <a:pt x="5815557" y="0"/>
                  </a:cubicBezTo>
                  <a:cubicBezTo>
                    <a:pt x="5480649" y="720949"/>
                    <a:pt x="5380774" y="1375829"/>
                    <a:pt x="5163383" y="2063743"/>
                  </a:cubicBezTo>
                  <a:cubicBezTo>
                    <a:pt x="4950529" y="4099930"/>
                    <a:pt x="4196301" y="4868616"/>
                    <a:pt x="3317094" y="5321135"/>
                  </a:cubicBezTo>
                  <a:cubicBezTo>
                    <a:pt x="2437887" y="5773654"/>
                    <a:pt x="1195744" y="5275903"/>
                    <a:pt x="724257" y="4807591"/>
                  </a:cubicBezTo>
                  <a:cubicBezTo>
                    <a:pt x="252770" y="4339279"/>
                    <a:pt x="-21412" y="3613128"/>
                    <a:pt x="1310" y="3022215"/>
                  </a:cubicBezTo>
                  <a:close/>
                </a:path>
              </a:pathLst>
            </a:custGeom>
            <a:solidFill>
              <a:srgbClr val="15B9F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94669" y="1576581"/>
              <a:ext cx="1248706" cy="2271519"/>
            </a:xfrm>
            <a:custGeom>
              <a:avLst/>
              <a:gdLst>
                <a:gd name="connsiteX0" fmla="*/ 1115356 w 1248706"/>
                <a:gd name="connsiteY0" fmla="*/ 147444 h 2271519"/>
                <a:gd name="connsiteX1" fmla="*/ 1115356 w 1248706"/>
                <a:gd name="connsiteY1" fmla="*/ 147444 h 2271519"/>
                <a:gd name="connsiteX2" fmla="*/ 1143931 w 1248706"/>
                <a:gd name="connsiteY2" fmla="*/ 223644 h 2271519"/>
                <a:gd name="connsiteX3" fmla="*/ 1172506 w 1248706"/>
                <a:gd name="connsiteY3" fmla="*/ 318894 h 2271519"/>
                <a:gd name="connsiteX4" fmla="*/ 1182031 w 1248706"/>
                <a:gd name="connsiteY4" fmla="*/ 376044 h 2271519"/>
                <a:gd name="connsiteX5" fmla="*/ 1191556 w 1248706"/>
                <a:gd name="connsiteY5" fmla="*/ 414144 h 2271519"/>
                <a:gd name="connsiteX6" fmla="*/ 1210606 w 1248706"/>
                <a:gd name="connsiteY6" fmla="*/ 509394 h 2271519"/>
                <a:gd name="connsiteX7" fmla="*/ 1220131 w 1248706"/>
                <a:gd name="connsiteY7" fmla="*/ 585594 h 2271519"/>
                <a:gd name="connsiteX8" fmla="*/ 1229656 w 1248706"/>
                <a:gd name="connsiteY8" fmla="*/ 614169 h 2271519"/>
                <a:gd name="connsiteX9" fmla="*/ 1248706 w 1248706"/>
                <a:gd name="connsiteY9" fmla="*/ 690369 h 2271519"/>
                <a:gd name="connsiteX10" fmla="*/ 1239181 w 1248706"/>
                <a:gd name="connsiteY10" fmla="*/ 966594 h 2271519"/>
                <a:gd name="connsiteX11" fmla="*/ 1210606 w 1248706"/>
                <a:gd name="connsiteY11" fmla="*/ 1071369 h 2271519"/>
                <a:gd name="connsiteX12" fmla="*/ 1191556 w 1248706"/>
                <a:gd name="connsiteY12" fmla="*/ 1185669 h 2271519"/>
                <a:gd name="connsiteX13" fmla="*/ 1182031 w 1248706"/>
                <a:gd name="connsiteY13" fmla="*/ 1214244 h 2271519"/>
                <a:gd name="connsiteX14" fmla="*/ 1172506 w 1248706"/>
                <a:gd name="connsiteY14" fmla="*/ 1271394 h 2271519"/>
                <a:gd name="connsiteX15" fmla="*/ 1162981 w 1248706"/>
                <a:gd name="connsiteY15" fmla="*/ 1299969 h 2271519"/>
                <a:gd name="connsiteX16" fmla="*/ 1153456 w 1248706"/>
                <a:gd name="connsiteY16" fmla="*/ 1347594 h 2271519"/>
                <a:gd name="connsiteX17" fmla="*/ 1134406 w 1248706"/>
                <a:gd name="connsiteY17" fmla="*/ 1404744 h 2271519"/>
                <a:gd name="connsiteX18" fmla="*/ 1115356 w 1248706"/>
                <a:gd name="connsiteY18" fmla="*/ 1471419 h 2271519"/>
                <a:gd name="connsiteX19" fmla="*/ 1086781 w 1248706"/>
                <a:gd name="connsiteY19" fmla="*/ 1566669 h 2271519"/>
                <a:gd name="connsiteX20" fmla="*/ 1048681 w 1248706"/>
                <a:gd name="connsiteY20" fmla="*/ 1623819 h 2271519"/>
                <a:gd name="connsiteX21" fmla="*/ 1029631 w 1248706"/>
                <a:gd name="connsiteY21" fmla="*/ 1661919 h 2271519"/>
                <a:gd name="connsiteX22" fmla="*/ 1001056 w 1248706"/>
                <a:gd name="connsiteY22" fmla="*/ 1719069 h 2271519"/>
                <a:gd name="connsiteX23" fmla="*/ 972481 w 1248706"/>
                <a:gd name="connsiteY23" fmla="*/ 1738119 h 2271519"/>
                <a:gd name="connsiteX24" fmla="*/ 934381 w 1248706"/>
                <a:gd name="connsiteY24" fmla="*/ 1795269 h 2271519"/>
                <a:gd name="connsiteX25" fmla="*/ 867706 w 1248706"/>
                <a:gd name="connsiteY25" fmla="*/ 1852419 h 2271519"/>
                <a:gd name="connsiteX26" fmla="*/ 801031 w 1248706"/>
                <a:gd name="connsiteY26" fmla="*/ 1900044 h 2271519"/>
                <a:gd name="connsiteX27" fmla="*/ 791506 w 1248706"/>
                <a:gd name="connsiteY27" fmla="*/ 1928619 h 2271519"/>
                <a:gd name="connsiteX28" fmla="*/ 762931 w 1248706"/>
                <a:gd name="connsiteY28" fmla="*/ 1938144 h 2271519"/>
                <a:gd name="connsiteX29" fmla="*/ 705781 w 1248706"/>
                <a:gd name="connsiteY29" fmla="*/ 1976244 h 2271519"/>
                <a:gd name="connsiteX30" fmla="*/ 677206 w 1248706"/>
                <a:gd name="connsiteY30" fmla="*/ 1995294 h 2271519"/>
                <a:gd name="connsiteX31" fmla="*/ 648631 w 1248706"/>
                <a:gd name="connsiteY31" fmla="*/ 2014344 h 2271519"/>
                <a:gd name="connsiteX32" fmla="*/ 620056 w 1248706"/>
                <a:gd name="connsiteY32" fmla="*/ 2042919 h 2271519"/>
                <a:gd name="connsiteX33" fmla="*/ 591481 w 1248706"/>
                <a:gd name="connsiteY33" fmla="*/ 2052444 h 2271519"/>
                <a:gd name="connsiteX34" fmla="*/ 534331 w 1248706"/>
                <a:gd name="connsiteY34" fmla="*/ 2090544 h 2271519"/>
                <a:gd name="connsiteX35" fmla="*/ 505756 w 1248706"/>
                <a:gd name="connsiteY35" fmla="*/ 2109594 h 2271519"/>
                <a:gd name="connsiteX36" fmla="*/ 439081 w 1248706"/>
                <a:gd name="connsiteY36" fmla="*/ 2138169 h 2271519"/>
                <a:gd name="connsiteX37" fmla="*/ 381931 w 1248706"/>
                <a:gd name="connsiteY37" fmla="*/ 2157219 h 2271519"/>
                <a:gd name="connsiteX38" fmla="*/ 315256 w 1248706"/>
                <a:gd name="connsiteY38" fmla="*/ 2185794 h 2271519"/>
                <a:gd name="connsiteX39" fmla="*/ 229531 w 1248706"/>
                <a:gd name="connsiteY39" fmla="*/ 2223894 h 2271519"/>
                <a:gd name="connsiteX40" fmla="*/ 200956 w 1248706"/>
                <a:gd name="connsiteY40" fmla="*/ 2233419 h 2271519"/>
                <a:gd name="connsiteX41" fmla="*/ 172381 w 1248706"/>
                <a:gd name="connsiteY41" fmla="*/ 2242944 h 2271519"/>
                <a:gd name="connsiteX42" fmla="*/ 96181 w 1248706"/>
                <a:gd name="connsiteY42" fmla="*/ 2271519 h 2271519"/>
                <a:gd name="connsiteX43" fmla="*/ 39031 w 1248706"/>
                <a:gd name="connsiteY43" fmla="*/ 2252469 h 2271519"/>
                <a:gd name="connsiteX44" fmla="*/ 67606 w 1248706"/>
                <a:gd name="connsiteY44" fmla="*/ 2233419 h 2271519"/>
                <a:gd name="connsiteX45" fmla="*/ 115231 w 1248706"/>
                <a:gd name="connsiteY45" fmla="*/ 2185794 h 2271519"/>
                <a:gd name="connsiteX46" fmla="*/ 172381 w 1248706"/>
                <a:gd name="connsiteY46" fmla="*/ 2138169 h 2271519"/>
                <a:gd name="connsiteX47" fmla="*/ 191431 w 1248706"/>
                <a:gd name="connsiteY47" fmla="*/ 2109594 h 2271519"/>
                <a:gd name="connsiteX48" fmla="*/ 277156 w 1248706"/>
                <a:gd name="connsiteY48" fmla="*/ 2042919 h 2271519"/>
                <a:gd name="connsiteX49" fmla="*/ 305731 w 1248706"/>
                <a:gd name="connsiteY49" fmla="*/ 2023869 h 2271519"/>
                <a:gd name="connsiteX50" fmla="*/ 334306 w 1248706"/>
                <a:gd name="connsiteY50" fmla="*/ 2004819 h 2271519"/>
                <a:gd name="connsiteX51" fmla="*/ 353356 w 1248706"/>
                <a:gd name="connsiteY51" fmla="*/ 1976244 h 2271519"/>
                <a:gd name="connsiteX52" fmla="*/ 410506 w 1248706"/>
                <a:gd name="connsiteY52" fmla="*/ 1947669 h 2271519"/>
                <a:gd name="connsiteX53" fmla="*/ 458131 w 1248706"/>
                <a:gd name="connsiteY53" fmla="*/ 1900044 h 2271519"/>
                <a:gd name="connsiteX54" fmla="*/ 515281 w 1248706"/>
                <a:gd name="connsiteY54" fmla="*/ 1842894 h 2271519"/>
                <a:gd name="connsiteX55" fmla="*/ 534331 w 1248706"/>
                <a:gd name="connsiteY55" fmla="*/ 1814319 h 2271519"/>
                <a:gd name="connsiteX56" fmla="*/ 591481 w 1248706"/>
                <a:gd name="connsiteY56" fmla="*/ 1757169 h 2271519"/>
                <a:gd name="connsiteX57" fmla="*/ 601006 w 1248706"/>
                <a:gd name="connsiteY57" fmla="*/ 1728594 h 2271519"/>
                <a:gd name="connsiteX58" fmla="*/ 648631 w 1248706"/>
                <a:gd name="connsiteY58" fmla="*/ 1661919 h 2271519"/>
                <a:gd name="connsiteX59" fmla="*/ 667681 w 1248706"/>
                <a:gd name="connsiteY59" fmla="*/ 1633344 h 2271519"/>
                <a:gd name="connsiteX60" fmla="*/ 715306 w 1248706"/>
                <a:gd name="connsiteY60" fmla="*/ 1576194 h 2271519"/>
                <a:gd name="connsiteX61" fmla="*/ 724831 w 1248706"/>
                <a:gd name="connsiteY61" fmla="*/ 1547619 h 2271519"/>
                <a:gd name="connsiteX62" fmla="*/ 762931 w 1248706"/>
                <a:gd name="connsiteY62" fmla="*/ 1490469 h 2271519"/>
                <a:gd name="connsiteX63" fmla="*/ 772456 w 1248706"/>
                <a:gd name="connsiteY63" fmla="*/ 1461894 h 2271519"/>
                <a:gd name="connsiteX64" fmla="*/ 791506 w 1248706"/>
                <a:gd name="connsiteY64" fmla="*/ 1433319 h 2271519"/>
                <a:gd name="connsiteX65" fmla="*/ 829606 w 1248706"/>
                <a:gd name="connsiteY65" fmla="*/ 1347594 h 2271519"/>
                <a:gd name="connsiteX66" fmla="*/ 858181 w 1248706"/>
                <a:gd name="connsiteY66" fmla="*/ 1280919 h 2271519"/>
                <a:gd name="connsiteX67" fmla="*/ 877231 w 1248706"/>
                <a:gd name="connsiteY67" fmla="*/ 1223769 h 2271519"/>
                <a:gd name="connsiteX68" fmla="*/ 905806 w 1248706"/>
                <a:gd name="connsiteY68" fmla="*/ 1138044 h 2271519"/>
                <a:gd name="connsiteX69" fmla="*/ 915331 w 1248706"/>
                <a:gd name="connsiteY69" fmla="*/ 1109469 h 2271519"/>
                <a:gd name="connsiteX70" fmla="*/ 943906 w 1248706"/>
                <a:gd name="connsiteY70" fmla="*/ 1004694 h 2271519"/>
                <a:gd name="connsiteX71" fmla="*/ 953431 w 1248706"/>
                <a:gd name="connsiteY71" fmla="*/ 928494 h 2271519"/>
                <a:gd name="connsiteX72" fmla="*/ 962956 w 1248706"/>
                <a:gd name="connsiteY72" fmla="*/ 842769 h 2271519"/>
                <a:gd name="connsiteX73" fmla="*/ 972481 w 1248706"/>
                <a:gd name="connsiteY73" fmla="*/ 804669 h 2271519"/>
                <a:gd name="connsiteX74" fmla="*/ 982006 w 1248706"/>
                <a:gd name="connsiteY74" fmla="*/ 709419 h 2271519"/>
                <a:gd name="connsiteX75" fmla="*/ 991531 w 1248706"/>
                <a:gd name="connsiteY75" fmla="*/ 576069 h 2271519"/>
                <a:gd name="connsiteX76" fmla="*/ 1001056 w 1248706"/>
                <a:gd name="connsiteY76" fmla="*/ 509394 h 2271519"/>
                <a:gd name="connsiteX77" fmla="*/ 1010581 w 1248706"/>
                <a:gd name="connsiteY77" fmla="*/ 433194 h 2271519"/>
                <a:gd name="connsiteX78" fmla="*/ 1029631 w 1248706"/>
                <a:gd name="connsiteY78" fmla="*/ 318894 h 2271519"/>
                <a:gd name="connsiteX79" fmla="*/ 1058206 w 1248706"/>
                <a:gd name="connsiteY79" fmla="*/ 128394 h 2271519"/>
                <a:gd name="connsiteX80" fmla="*/ 1067731 w 1248706"/>
                <a:gd name="connsiteY80" fmla="*/ 90294 h 2271519"/>
                <a:gd name="connsiteX81" fmla="*/ 1077256 w 1248706"/>
                <a:gd name="connsiteY81" fmla="*/ 4569 h 2271519"/>
                <a:gd name="connsiteX82" fmla="*/ 1115356 w 1248706"/>
                <a:gd name="connsiteY82" fmla="*/ 147444 h 22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48706" h="2271519">
                  <a:moveTo>
                    <a:pt x="1115356" y="147444"/>
                  </a:moveTo>
                  <a:lnTo>
                    <a:pt x="1115356" y="147444"/>
                  </a:lnTo>
                  <a:cubicBezTo>
                    <a:pt x="1124881" y="172844"/>
                    <a:pt x="1134807" y="198097"/>
                    <a:pt x="1143931" y="223644"/>
                  </a:cubicBezTo>
                  <a:cubicBezTo>
                    <a:pt x="1154976" y="254569"/>
                    <a:pt x="1166028" y="286506"/>
                    <a:pt x="1172506" y="318894"/>
                  </a:cubicBezTo>
                  <a:cubicBezTo>
                    <a:pt x="1176294" y="337832"/>
                    <a:pt x="1178243" y="357106"/>
                    <a:pt x="1182031" y="376044"/>
                  </a:cubicBezTo>
                  <a:cubicBezTo>
                    <a:pt x="1184598" y="388881"/>
                    <a:pt x="1189214" y="401264"/>
                    <a:pt x="1191556" y="414144"/>
                  </a:cubicBezTo>
                  <a:cubicBezTo>
                    <a:pt x="1209068" y="510459"/>
                    <a:pt x="1191045" y="450710"/>
                    <a:pt x="1210606" y="509394"/>
                  </a:cubicBezTo>
                  <a:cubicBezTo>
                    <a:pt x="1213781" y="534794"/>
                    <a:pt x="1215552" y="560409"/>
                    <a:pt x="1220131" y="585594"/>
                  </a:cubicBezTo>
                  <a:cubicBezTo>
                    <a:pt x="1221927" y="595472"/>
                    <a:pt x="1227221" y="604429"/>
                    <a:pt x="1229656" y="614169"/>
                  </a:cubicBezTo>
                  <a:lnTo>
                    <a:pt x="1248706" y="690369"/>
                  </a:lnTo>
                  <a:cubicBezTo>
                    <a:pt x="1245531" y="782444"/>
                    <a:pt x="1244591" y="874623"/>
                    <a:pt x="1239181" y="966594"/>
                  </a:cubicBezTo>
                  <a:cubicBezTo>
                    <a:pt x="1235091" y="1036132"/>
                    <a:pt x="1223150" y="996104"/>
                    <a:pt x="1210606" y="1071369"/>
                  </a:cubicBezTo>
                  <a:cubicBezTo>
                    <a:pt x="1204256" y="1109469"/>
                    <a:pt x="1203770" y="1149026"/>
                    <a:pt x="1191556" y="1185669"/>
                  </a:cubicBezTo>
                  <a:cubicBezTo>
                    <a:pt x="1188381" y="1195194"/>
                    <a:pt x="1184209" y="1204443"/>
                    <a:pt x="1182031" y="1214244"/>
                  </a:cubicBezTo>
                  <a:cubicBezTo>
                    <a:pt x="1177841" y="1233097"/>
                    <a:pt x="1176696" y="1252541"/>
                    <a:pt x="1172506" y="1271394"/>
                  </a:cubicBezTo>
                  <a:cubicBezTo>
                    <a:pt x="1170328" y="1281195"/>
                    <a:pt x="1165416" y="1290229"/>
                    <a:pt x="1162981" y="1299969"/>
                  </a:cubicBezTo>
                  <a:cubicBezTo>
                    <a:pt x="1159054" y="1315675"/>
                    <a:pt x="1157716" y="1331975"/>
                    <a:pt x="1153456" y="1347594"/>
                  </a:cubicBezTo>
                  <a:cubicBezTo>
                    <a:pt x="1148172" y="1366967"/>
                    <a:pt x="1139276" y="1385263"/>
                    <a:pt x="1134406" y="1404744"/>
                  </a:cubicBezTo>
                  <a:cubicBezTo>
                    <a:pt x="1104629" y="1523851"/>
                    <a:pt x="1142685" y="1375766"/>
                    <a:pt x="1115356" y="1471419"/>
                  </a:cubicBezTo>
                  <a:cubicBezTo>
                    <a:pt x="1108700" y="1494714"/>
                    <a:pt x="1098099" y="1549692"/>
                    <a:pt x="1086781" y="1566669"/>
                  </a:cubicBezTo>
                  <a:cubicBezTo>
                    <a:pt x="1074081" y="1585719"/>
                    <a:pt x="1058920" y="1603341"/>
                    <a:pt x="1048681" y="1623819"/>
                  </a:cubicBezTo>
                  <a:cubicBezTo>
                    <a:pt x="1042331" y="1636519"/>
                    <a:pt x="1035224" y="1648868"/>
                    <a:pt x="1029631" y="1661919"/>
                  </a:cubicBezTo>
                  <a:cubicBezTo>
                    <a:pt x="1018011" y="1689033"/>
                    <a:pt x="1023937" y="1696188"/>
                    <a:pt x="1001056" y="1719069"/>
                  </a:cubicBezTo>
                  <a:cubicBezTo>
                    <a:pt x="992961" y="1727164"/>
                    <a:pt x="982006" y="1731769"/>
                    <a:pt x="972481" y="1738119"/>
                  </a:cubicBezTo>
                  <a:cubicBezTo>
                    <a:pt x="959781" y="1757169"/>
                    <a:pt x="952697" y="1781532"/>
                    <a:pt x="934381" y="1795269"/>
                  </a:cubicBezTo>
                  <a:cubicBezTo>
                    <a:pt x="822965" y="1878831"/>
                    <a:pt x="960573" y="1772818"/>
                    <a:pt x="867706" y="1852419"/>
                  </a:cubicBezTo>
                  <a:cubicBezTo>
                    <a:pt x="847031" y="1870141"/>
                    <a:pt x="823646" y="1884967"/>
                    <a:pt x="801031" y="1900044"/>
                  </a:cubicBezTo>
                  <a:cubicBezTo>
                    <a:pt x="797856" y="1909569"/>
                    <a:pt x="798606" y="1921519"/>
                    <a:pt x="791506" y="1928619"/>
                  </a:cubicBezTo>
                  <a:cubicBezTo>
                    <a:pt x="784406" y="1935719"/>
                    <a:pt x="771708" y="1933268"/>
                    <a:pt x="762931" y="1938144"/>
                  </a:cubicBezTo>
                  <a:cubicBezTo>
                    <a:pt x="742917" y="1949263"/>
                    <a:pt x="724831" y="1963544"/>
                    <a:pt x="705781" y="1976244"/>
                  </a:cubicBezTo>
                  <a:lnTo>
                    <a:pt x="677206" y="1995294"/>
                  </a:lnTo>
                  <a:cubicBezTo>
                    <a:pt x="667681" y="2001644"/>
                    <a:pt x="656726" y="2006249"/>
                    <a:pt x="648631" y="2014344"/>
                  </a:cubicBezTo>
                  <a:cubicBezTo>
                    <a:pt x="639106" y="2023869"/>
                    <a:pt x="631264" y="2035447"/>
                    <a:pt x="620056" y="2042919"/>
                  </a:cubicBezTo>
                  <a:cubicBezTo>
                    <a:pt x="611702" y="2048488"/>
                    <a:pt x="600258" y="2047568"/>
                    <a:pt x="591481" y="2052444"/>
                  </a:cubicBezTo>
                  <a:cubicBezTo>
                    <a:pt x="571467" y="2063563"/>
                    <a:pt x="553381" y="2077844"/>
                    <a:pt x="534331" y="2090544"/>
                  </a:cubicBezTo>
                  <a:cubicBezTo>
                    <a:pt x="524806" y="2096894"/>
                    <a:pt x="516616" y="2105974"/>
                    <a:pt x="505756" y="2109594"/>
                  </a:cubicBezTo>
                  <a:cubicBezTo>
                    <a:pt x="413774" y="2140255"/>
                    <a:pt x="556782" y="2091089"/>
                    <a:pt x="439081" y="2138169"/>
                  </a:cubicBezTo>
                  <a:cubicBezTo>
                    <a:pt x="420437" y="2145627"/>
                    <a:pt x="398639" y="2146080"/>
                    <a:pt x="381931" y="2157219"/>
                  </a:cubicBezTo>
                  <a:cubicBezTo>
                    <a:pt x="342464" y="2183531"/>
                    <a:pt x="364462" y="2173493"/>
                    <a:pt x="315256" y="2185794"/>
                  </a:cubicBezTo>
                  <a:cubicBezTo>
                    <a:pt x="269973" y="2215983"/>
                    <a:pt x="297541" y="2201224"/>
                    <a:pt x="229531" y="2223894"/>
                  </a:cubicBezTo>
                  <a:lnTo>
                    <a:pt x="200956" y="2233419"/>
                  </a:lnTo>
                  <a:cubicBezTo>
                    <a:pt x="191431" y="2236594"/>
                    <a:pt x="180735" y="2237375"/>
                    <a:pt x="172381" y="2242944"/>
                  </a:cubicBezTo>
                  <a:cubicBezTo>
                    <a:pt x="130336" y="2270974"/>
                    <a:pt x="155031" y="2259749"/>
                    <a:pt x="96181" y="2271519"/>
                  </a:cubicBezTo>
                  <a:cubicBezTo>
                    <a:pt x="-43140" y="2256039"/>
                    <a:pt x="-1588" y="2272778"/>
                    <a:pt x="39031" y="2252469"/>
                  </a:cubicBezTo>
                  <a:cubicBezTo>
                    <a:pt x="49270" y="2247349"/>
                    <a:pt x="58081" y="2239769"/>
                    <a:pt x="67606" y="2233419"/>
                  </a:cubicBezTo>
                  <a:cubicBezTo>
                    <a:pt x="102531" y="2181032"/>
                    <a:pt x="67606" y="2225482"/>
                    <a:pt x="115231" y="2185794"/>
                  </a:cubicBezTo>
                  <a:cubicBezTo>
                    <a:pt x="188570" y="2124678"/>
                    <a:pt x="101435" y="2185467"/>
                    <a:pt x="172381" y="2138169"/>
                  </a:cubicBezTo>
                  <a:cubicBezTo>
                    <a:pt x="178731" y="2128644"/>
                    <a:pt x="184102" y="2118388"/>
                    <a:pt x="191431" y="2109594"/>
                  </a:cubicBezTo>
                  <a:cubicBezTo>
                    <a:pt x="219409" y="2076021"/>
                    <a:pt x="237330" y="2069470"/>
                    <a:pt x="277156" y="2042919"/>
                  </a:cubicBezTo>
                  <a:lnTo>
                    <a:pt x="305731" y="2023869"/>
                  </a:lnTo>
                  <a:lnTo>
                    <a:pt x="334306" y="2004819"/>
                  </a:lnTo>
                  <a:cubicBezTo>
                    <a:pt x="340656" y="1995294"/>
                    <a:pt x="345261" y="1984339"/>
                    <a:pt x="353356" y="1976244"/>
                  </a:cubicBezTo>
                  <a:cubicBezTo>
                    <a:pt x="371820" y="1957780"/>
                    <a:pt x="387265" y="1955416"/>
                    <a:pt x="410506" y="1947669"/>
                  </a:cubicBezTo>
                  <a:cubicBezTo>
                    <a:pt x="449761" y="1888787"/>
                    <a:pt x="406176" y="1946226"/>
                    <a:pt x="458131" y="1900044"/>
                  </a:cubicBezTo>
                  <a:cubicBezTo>
                    <a:pt x="478267" y="1882146"/>
                    <a:pt x="500337" y="1865310"/>
                    <a:pt x="515281" y="1842894"/>
                  </a:cubicBezTo>
                  <a:cubicBezTo>
                    <a:pt x="521631" y="1833369"/>
                    <a:pt x="526726" y="1822875"/>
                    <a:pt x="534331" y="1814319"/>
                  </a:cubicBezTo>
                  <a:cubicBezTo>
                    <a:pt x="552229" y="1794183"/>
                    <a:pt x="591481" y="1757169"/>
                    <a:pt x="591481" y="1757169"/>
                  </a:cubicBezTo>
                  <a:cubicBezTo>
                    <a:pt x="594656" y="1747644"/>
                    <a:pt x="596516" y="1737574"/>
                    <a:pt x="601006" y="1728594"/>
                  </a:cubicBezTo>
                  <a:cubicBezTo>
                    <a:pt x="608489" y="1713629"/>
                    <a:pt x="641440" y="1671986"/>
                    <a:pt x="648631" y="1661919"/>
                  </a:cubicBezTo>
                  <a:cubicBezTo>
                    <a:pt x="655285" y="1652604"/>
                    <a:pt x="660352" y="1642138"/>
                    <a:pt x="667681" y="1633344"/>
                  </a:cubicBezTo>
                  <a:cubicBezTo>
                    <a:pt x="694013" y="1601746"/>
                    <a:pt x="697569" y="1611667"/>
                    <a:pt x="715306" y="1576194"/>
                  </a:cubicBezTo>
                  <a:cubicBezTo>
                    <a:pt x="719796" y="1567214"/>
                    <a:pt x="719955" y="1556396"/>
                    <a:pt x="724831" y="1547619"/>
                  </a:cubicBezTo>
                  <a:cubicBezTo>
                    <a:pt x="735950" y="1527605"/>
                    <a:pt x="755691" y="1512189"/>
                    <a:pt x="762931" y="1490469"/>
                  </a:cubicBezTo>
                  <a:cubicBezTo>
                    <a:pt x="766106" y="1480944"/>
                    <a:pt x="767966" y="1470874"/>
                    <a:pt x="772456" y="1461894"/>
                  </a:cubicBezTo>
                  <a:cubicBezTo>
                    <a:pt x="777576" y="1451655"/>
                    <a:pt x="786857" y="1443780"/>
                    <a:pt x="791506" y="1433319"/>
                  </a:cubicBezTo>
                  <a:cubicBezTo>
                    <a:pt x="836846" y="1331304"/>
                    <a:pt x="786493" y="1412263"/>
                    <a:pt x="829606" y="1347594"/>
                  </a:cubicBezTo>
                  <a:cubicBezTo>
                    <a:pt x="854802" y="1246808"/>
                    <a:pt x="820593" y="1365492"/>
                    <a:pt x="858181" y="1280919"/>
                  </a:cubicBezTo>
                  <a:cubicBezTo>
                    <a:pt x="866336" y="1262569"/>
                    <a:pt x="870881" y="1242819"/>
                    <a:pt x="877231" y="1223769"/>
                  </a:cubicBezTo>
                  <a:lnTo>
                    <a:pt x="905806" y="1138044"/>
                  </a:lnTo>
                  <a:cubicBezTo>
                    <a:pt x="908981" y="1128519"/>
                    <a:pt x="912896" y="1119209"/>
                    <a:pt x="915331" y="1109469"/>
                  </a:cubicBezTo>
                  <a:cubicBezTo>
                    <a:pt x="936816" y="1023529"/>
                    <a:pt x="926102" y="1058107"/>
                    <a:pt x="943906" y="1004694"/>
                  </a:cubicBezTo>
                  <a:cubicBezTo>
                    <a:pt x="947081" y="979294"/>
                    <a:pt x="950440" y="953916"/>
                    <a:pt x="953431" y="928494"/>
                  </a:cubicBezTo>
                  <a:cubicBezTo>
                    <a:pt x="956790" y="899940"/>
                    <a:pt x="958584" y="871186"/>
                    <a:pt x="962956" y="842769"/>
                  </a:cubicBezTo>
                  <a:cubicBezTo>
                    <a:pt x="964947" y="829830"/>
                    <a:pt x="969306" y="817369"/>
                    <a:pt x="972481" y="804669"/>
                  </a:cubicBezTo>
                  <a:cubicBezTo>
                    <a:pt x="975656" y="772919"/>
                    <a:pt x="979356" y="741217"/>
                    <a:pt x="982006" y="709419"/>
                  </a:cubicBezTo>
                  <a:cubicBezTo>
                    <a:pt x="985707" y="665010"/>
                    <a:pt x="987306" y="620432"/>
                    <a:pt x="991531" y="576069"/>
                  </a:cubicBezTo>
                  <a:cubicBezTo>
                    <a:pt x="993660" y="553719"/>
                    <a:pt x="998089" y="531648"/>
                    <a:pt x="1001056" y="509394"/>
                  </a:cubicBezTo>
                  <a:cubicBezTo>
                    <a:pt x="1004439" y="484021"/>
                    <a:pt x="1007590" y="458616"/>
                    <a:pt x="1010581" y="433194"/>
                  </a:cubicBezTo>
                  <a:cubicBezTo>
                    <a:pt x="1022181" y="334590"/>
                    <a:pt x="1010677" y="375757"/>
                    <a:pt x="1029631" y="318894"/>
                  </a:cubicBezTo>
                  <a:cubicBezTo>
                    <a:pt x="1031759" y="304001"/>
                    <a:pt x="1049753" y="170661"/>
                    <a:pt x="1058206" y="128394"/>
                  </a:cubicBezTo>
                  <a:cubicBezTo>
                    <a:pt x="1060773" y="115557"/>
                    <a:pt x="1064556" y="102994"/>
                    <a:pt x="1067731" y="90294"/>
                  </a:cubicBezTo>
                  <a:cubicBezTo>
                    <a:pt x="1070906" y="61719"/>
                    <a:pt x="1062464" y="-20085"/>
                    <a:pt x="1077256" y="4569"/>
                  </a:cubicBezTo>
                  <a:cubicBezTo>
                    <a:pt x="1100358" y="43072"/>
                    <a:pt x="1109006" y="123632"/>
                    <a:pt x="1115356" y="147444"/>
                  </a:cubicBezTo>
                  <a:close/>
                </a:path>
              </a:pathLst>
            </a:custGeom>
            <a:solidFill>
              <a:srgbClr val="B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541682" y="2704052"/>
            <a:ext cx="8038355" cy="3747430"/>
          </a:xfrm>
          <a:prstGeom prst="roundRect">
            <a:avLst>
              <a:gd name="adj" fmla="val 12316"/>
            </a:avLst>
          </a:prstGeom>
          <a:solidFill>
            <a:schemeClr val="accent3">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800" b="1" dirty="0">
                <a:solidFill>
                  <a:schemeClr val="tx1"/>
                </a:solidFill>
              </a:rPr>
              <a:t>Actions to Take: </a:t>
            </a:r>
          </a:p>
          <a:p>
            <a:pPr marL="171450" lvl="0" indent="-171450" defTabSz="685800">
              <a:lnSpc>
                <a:spcPct val="90000"/>
              </a:lnSpc>
              <a:spcBef>
                <a:spcPts val="750"/>
              </a:spcBef>
              <a:buFont typeface="Arial" panose="020B0604020202020204" pitchFamily="34" charset="0"/>
              <a:buChar char="•"/>
            </a:pPr>
            <a:r>
              <a:rPr lang="en-US" sz="2800" dirty="0" smtClean="0">
                <a:solidFill>
                  <a:schemeClr val="tx1"/>
                </a:solidFill>
              </a:rPr>
              <a:t>Water acidification using </a:t>
            </a:r>
            <a:r>
              <a:rPr lang="en-US" sz="2800" dirty="0" smtClean="0">
                <a:solidFill>
                  <a:srgbClr val="006600"/>
                </a:solidFill>
              </a:rPr>
              <a:t>organic acids </a:t>
            </a:r>
            <a:r>
              <a:rPr lang="en-US" sz="2800" dirty="0" smtClean="0">
                <a:solidFill>
                  <a:schemeClr val="tx1"/>
                </a:solidFill>
              </a:rPr>
              <a:t>can reduce bacterial counts in the </a:t>
            </a:r>
            <a:r>
              <a:rPr lang="en-US" sz="2800" dirty="0" smtClean="0">
                <a:solidFill>
                  <a:schemeClr val="tx1"/>
                </a:solidFill>
              </a:rPr>
              <a:t>bird’s </a:t>
            </a:r>
            <a:r>
              <a:rPr lang="en-US" sz="2800" dirty="0" smtClean="0">
                <a:solidFill>
                  <a:schemeClr val="tx1"/>
                </a:solidFill>
              </a:rPr>
              <a:t>intestines</a:t>
            </a:r>
          </a:p>
          <a:p>
            <a:pPr marL="914400" lvl="1" indent="-457200" defTabSz="685800">
              <a:lnSpc>
                <a:spcPct val="90000"/>
              </a:lnSpc>
              <a:spcBef>
                <a:spcPts val="750"/>
              </a:spcBef>
              <a:buFont typeface="Calibri" panose="020F0502020204030204" pitchFamily="34" charset="0"/>
              <a:buChar char="–"/>
            </a:pPr>
            <a:r>
              <a:rPr lang="en-US" sz="2800" dirty="0" smtClean="0">
                <a:solidFill>
                  <a:schemeClr val="tx1"/>
                </a:solidFill>
              </a:rPr>
              <a:t>formic </a:t>
            </a:r>
            <a:r>
              <a:rPr lang="en-US" sz="2800" dirty="0" smtClean="0">
                <a:solidFill>
                  <a:schemeClr val="tx1"/>
                </a:solidFill>
              </a:rPr>
              <a:t>acid, acetic acid, lactic acid, </a:t>
            </a:r>
            <a:br>
              <a:rPr lang="en-US" sz="2800" dirty="0" smtClean="0">
                <a:solidFill>
                  <a:schemeClr val="tx1"/>
                </a:solidFill>
              </a:rPr>
            </a:br>
            <a:r>
              <a:rPr lang="en-US" sz="2800" dirty="0" smtClean="0">
                <a:solidFill>
                  <a:schemeClr val="tx1"/>
                </a:solidFill>
              </a:rPr>
              <a:t>propionic acid</a:t>
            </a:r>
            <a:endParaRPr lang="en-US" sz="2800" dirty="0">
              <a:solidFill>
                <a:schemeClr val="tx1"/>
              </a:solidFill>
            </a:endParaRPr>
          </a:p>
          <a:p>
            <a:pPr marL="171450" lvl="0" indent="-171450" defTabSz="685800">
              <a:lnSpc>
                <a:spcPct val="90000"/>
              </a:lnSpc>
              <a:spcBef>
                <a:spcPts val="750"/>
              </a:spcBef>
              <a:buFont typeface="Arial" panose="020B0604020202020204" pitchFamily="34" charset="0"/>
              <a:buChar char="•"/>
            </a:pPr>
            <a:r>
              <a:rPr lang="en-US" sz="2800" dirty="0" smtClean="0">
                <a:solidFill>
                  <a:schemeClr val="tx1"/>
                </a:solidFill>
              </a:rPr>
              <a:t>It also increases the efficacy of chlorination</a:t>
            </a:r>
          </a:p>
          <a:p>
            <a:pPr lvl="1" indent="-457200">
              <a:buFont typeface="Arial" panose="020B0604020202020204" pitchFamily="34" charset="0"/>
              <a:buChar char="•"/>
            </a:pPr>
            <a:endParaRPr lang="en-US" dirty="0"/>
          </a:p>
        </p:txBody>
      </p:sp>
      <p:sp>
        <p:nvSpPr>
          <p:cNvPr id="12" name="Rectangle 11"/>
          <p:cNvSpPr/>
          <p:nvPr/>
        </p:nvSpPr>
        <p:spPr>
          <a:xfrm>
            <a:off x="2436298" y="543275"/>
            <a:ext cx="4758586" cy="584775"/>
          </a:xfrm>
          <a:prstGeom prst="rect">
            <a:avLst/>
          </a:prstGeom>
        </p:spPr>
        <p:txBody>
          <a:bodyPr wrap="square">
            <a:sp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Water Treatment</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5775158" y="134035"/>
            <a:ext cx="2815391" cy="369332"/>
          </a:xfrm>
          <a:prstGeom prst="rect">
            <a:avLst/>
          </a:prstGeom>
          <a:noFill/>
        </p:spPr>
        <p:txBody>
          <a:bodyPr wrap="square" rtlCol="0">
            <a:spAutoFit/>
          </a:bodyPr>
          <a:lstStyle/>
          <a:p>
            <a:pPr algn="r"/>
            <a:r>
              <a:rPr lang="en-US" b="1" dirty="0" smtClean="0">
                <a:solidFill>
                  <a:srgbClr val="006600"/>
                </a:solidFill>
              </a:rPr>
              <a:t>Interventions on the Farm</a:t>
            </a:r>
            <a:endParaRPr lang="en-US" b="1" dirty="0">
              <a:solidFill>
                <a:srgbClr val="006600"/>
              </a:solidFill>
            </a:endParaRPr>
          </a:p>
        </p:txBody>
      </p:sp>
    </p:spTree>
    <p:extLst>
      <p:ext uri="{BB962C8B-B14F-4D97-AF65-F5344CB8AC3E}">
        <p14:creationId xmlns:p14="http://schemas.microsoft.com/office/powerpoint/2010/main" val="636458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700" i="1" dirty="0" smtClean="0">
                <a:latin typeface="Myriad Pro" panose="020B0503030403020204" pitchFamily="34" charset="0"/>
              </a:rPr>
              <a:t>Campylobacter</a:t>
            </a:r>
            <a:r>
              <a:rPr lang="en-US" sz="2700" dirty="0" smtClean="0">
                <a:latin typeface="Myriad Pro" panose="020B0503030403020204" pitchFamily="34" charset="0"/>
              </a:rPr>
              <a:t> in the </a:t>
            </a:r>
            <a:r>
              <a:rPr lang="en-US" sz="2700" dirty="0">
                <a:latin typeface="Myriad Pro" panose="020B0503030403020204" pitchFamily="34" charset="0"/>
              </a:rPr>
              <a:t>intestines</a:t>
            </a:r>
          </a:p>
          <a:p>
            <a:pPr marL="1139825"/>
            <a:r>
              <a:rPr lang="en-US" sz="2700" dirty="0">
                <a:latin typeface="Myriad Pro" panose="020B0503030403020204" pitchFamily="34" charset="0"/>
              </a:rPr>
              <a:t>spreads via </a:t>
            </a:r>
            <a:r>
              <a:rPr lang="en-US" sz="2700" dirty="0" smtClean="0">
                <a:latin typeface="Myriad Pro" panose="020B0503030403020204" pitchFamily="34" charset="0"/>
              </a:rPr>
              <a:t>feces.</a:t>
            </a:r>
            <a:endParaRPr lang="en-US" sz="2700" dirty="0">
              <a:latin typeface="Myriad Pro" panose="020B0503030403020204" pitchFamily="34" charset="0"/>
            </a:endParaRPr>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1682" y="2704052"/>
            <a:ext cx="8038355" cy="3747430"/>
          </a:xfrm>
          <a:prstGeom prst="roundRect">
            <a:avLst>
              <a:gd name="adj" fmla="val 12316"/>
            </a:avLst>
          </a:prstGeom>
          <a:solidFill>
            <a:schemeClr val="accent3">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200" dirty="0" smtClean="0">
                <a:solidFill>
                  <a:srgbClr val="006600"/>
                </a:solidFill>
              </a:rPr>
              <a:t>Supplying </a:t>
            </a:r>
            <a:r>
              <a:rPr lang="en-US" sz="2200" dirty="0">
                <a:solidFill>
                  <a:srgbClr val="006600"/>
                </a:solidFill>
              </a:rPr>
              <a:t>the intestine with large numbers of </a:t>
            </a:r>
            <a:r>
              <a:rPr lang="en-US" sz="2200" b="1" dirty="0">
                <a:solidFill>
                  <a:srgbClr val="006600"/>
                </a:solidFill>
              </a:rPr>
              <a:t>beneficial bacteria </a:t>
            </a:r>
            <a:r>
              <a:rPr lang="en-US" sz="2200" dirty="0" smtClean="0">
                <a:solidFill>
                  <a:srgbClr val="006600"/>
                </a:solidFill>
              </a:rPr>
              <a:t>can help </a:t>
            </a:r>
            <a:r>
              <a:rPr lang="en-US" sz="2200" b="1" dirty="0">
                <a:solidFill>
                  <a:srgbClr val="006600"/>
                </a:solidFill>
              </a:rPr>
              <a:t>outcompete</a:t>
            </a:r>
            <a:r>
              <a:rPr lang="en-US" sz="2200" dirty="0">
                <a:solidFill>
                  <a:srgbClr val="006600"/>
                </a:solidFill>
              </a:rPr>
              <a:t> pathogens for colonization space in the gut.</a:t>
            </a:r>
          </a:p>
          <a:p>
            <a:pPr marL="0" lvl="1"/>
            <a:r>
              <a:rPr lang="en-US" sz="3200" b="1" dirty="0" smtClean="0">
                <a:solidFill>
                  <a:schemeClr val="tx1"/>
                </a:solidFill>
              </a:rPr>
              <a:t>Actions </a:t>
            </a:r>
            <a:r>
              <a:rPr lang="en-US" sz="3200" b="1" dirty="0">
                <a:solidFill>
                  <a:schemeClr val="tx1"/>
                </a:solidFill>
              </a:rPr>
              <a:t>to Take: </a:t>
            </a:r>
          </a:p>
          <a:p>
            <a:pPr lvl="1" indent="-457200">
              <a:buFont typeface="Arial" panose="020B0604020202020204" pitchFamily="34" charset="0"/>
              <a:buChar char="•"/>
            </a:pPr>
            <a:r>
              <a:rPr lang="en-US" sz="2800" dirty="0" smtClean="0">
                <a:solidFill>
                  <a:schemeClr val="tx1"/>
                </a:solidFill>
              </a:rPr>
              <a:t>Competitive exclusion products</a:t>
            </a:r>
          </a:p>
          <a:p>
            <a:pPr lvl="2" indent="-457200">
              <a:buFont typeface="Calibri" panose="020F0502020204030204" pitchFamily="34" charset="0"/>
              <a:buChar char="–"/>
            </a:pPr>
            <a:r>
              <a:rPr lang="en-US" sz="2400" dirty="0">
                <a:solidFill>
                  <a:schemeClr val="tx1"/>
                </a:solidFill>
              </a:rPr>
              <a:t>Complex/Multispecies probiotics</a:t>
            </a:r>
          </a:p>
          <a:p>
            <a:pPr lvl="2" indent="-457200">
              <a:buFont typeface="Calibri" panose="020F0502020204030204" pitchFamily="34" charset="0"/>
              <a:buChar char="–"/>
            </a:pPr>
            <a:r>
              <a:rPr lang="en-US" sz="2400" dirty="0" smtClean="0">
                <a:solidFill>
                  <a:schemeClr val="tx1"/>
                </a:solidFill>
              </a:rPr>
              <a:t>Defined </a:t>
            </a:r>
            <a:r>
              <a:rPr lang="en-US" sz="2400" dirty="0">
                <a:solidFill>
                  <a:schemeClr val="tx1"/>
                </a:solidFill>
              </a:rPr>
              <a:t>Single </a:t>
            </a:r>
            <a:r>
              <a:rPr lang="en-US" sz="2400" dirty="0" smtClean="0">
                <a:solidFill>
                  <a:schemeClr val="tx1"/>
                </a:solidFill>
              </a:rPr>
              <a:t>Microorganism probiotics</a:t>
            </a:r>
            <a:endParaRPr lang="en-US" sz="2400" dirty="0">
              <a:solidFill>
                <a:schemeClr val="tx1"/>
              </a:solidFill>
            </a:endParaRPr>
          </a:p>
          <a:p>
            <a:pPr lvl="1" indent="-457200">
              <a:buFont typeface="Arial" panose="020B0604020202020204" pitchFamily="34" charset="0"/>
              <a:buChar char="•"/>
            </a:pPr>
            <a:r>
              <a:rPr lang="en-US" sz="2800" dirty="0" smtClean="0">
                <a:solidFill>
                  <a:schemeClr val="tx1"/>
                </a:solidFill>
              </a:rPr>
              <a:t>Competitive </a:t>
            </a:r>
            <a:r>
              <a:rPr lang="en-US" sz="2800" dirty="0">
                <a:solidFill>
                  <a:schemeClr val="tx1"/>
                </a:solidFill>
              </a:rPr>
              <a:t>exclusion products have </a:t>
            </a:r>
            <a:r>
              <a:rPr lang="en-US" sz="2800" dirty="0" smtClean="0">
                <a:solidFill>
                  <a:schemeClr val="tx1"/>
                </a:solidFill>
              </a:rPr>
              <a:t>had </a:t>
            </a:r>
            <a:r>
              <a:rPr lang="en-US" sz="2800" dirty="0">
                <a:solidFill>
                  <a:schemeClr val="tx1"/>
                </a:solidFill>
              </a:rPr>
              <a:t>variable results </a:t>
            </a:r>
          </a:p>
          <a:p>
            <a:pPr lvl="1" indent="-457200">
              <a:buFont typeface="Arial" panose="020B0604020202020204" pitchFamily="34" charset="0"/>
              <a:buChar char="•"/>
            </a:pPr>
            <a:endParaRPr lang="en-US" sz="1600" dirty="0"/>
          </a:p>
        </p:txBody>
      </p:sp>
      <p:sp>
        <p:nvSpPr>
          <p:cNvPr id="12" name="Rectangle 11"/>
          <p:cNvSpPr/>
          <p:nvPr/>
        </p:nvSpPr>
        <p:spPr>
          <a:xfrm>
            <a:off x="2436297" y="543275"/>
            <a:ext cx="6143739" cy="584775"/>
          </a:xfrm>
          <a:prstGeom prst="rect">
            <a:avLst/>
          </a:prstGeom>
        </p:spPr>
        <p:txBody>
          <a:bodyPr wrap="square">
            <a:sp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Probiotics-</a:t>
            </a:r>
            <a:r>
              <a:rPr lang="en-US" sz="2000" b="1" dirty="0" smtClean="0">
                <a:latin typeface="Verdana" panose="020B0604030504040204" pitchFamily="34" charset="0"/>
                <a:ea typeface="Verdana" panose="020B0604030504040204" pitchFamily="34" charset="0"/>
                <a:cs typeface="Verdana" panose="020B0604030504040204" pitchFamily="34" charset="0"/>
              </a:rPr>
              <a:t>Competitive Exclusion</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5775158" y="134035"/>
            <a:ext cx="2815391" cy="369332"/>
          </a:xfrm>
          <a:prstGeom prst="rect">
            <a:avLst/>
          </a:prstGeom>
          <a:noFill/>
        </p:spPr>
        <p:txBody>
          <a:bodyPr wrap="square" rtlCol="0">
            <a:spAutoFit/>
          </a:bodyPr>
          <a:lstStyle/>
          <a:p>
            <a:pPr algn="r"/>
            <a:r>
              <a:rPr lang="en-US" b="1" dirty="0" smtClean="0">
                <a:solidFill>
                  <a:srgbClr val="006600"/>
                </a:solidFill>
              </a:rPr>
              <a:t>Interventions on the Farm</a:t>
            </a:r>
            <a:endParaRPr lang="en-US" b="1" dirty="0">
              <a:solidFill>
                <a:srgbClr val="006600"/>
              </a:solidFill>
            </a:endParaRPr>
          </a:p>
        </p:txBody>
      </p:sp>
      <p:grpSp>
        <p:nvGrpSpPr>
          <p:cNvPr id="8" name="Group 7"/>
          <p:cNvGrpSpPr>
            <a:grpSpLocks noChangeAspect="1"/>
          </p:cNvGrpSpPr>
          <p:nvPr/>
        </p:nvGrpSpPr>
        <p:grpSpPr>
          <a:xfrm>
            <a:off x="619165" y="643626"/>
            <a:ext cx="1645920" cy="1716480"/>
            <a:chOff x="5688472" y="1599674"/>
            <a:chExt cx="3483871" cy="3633223"/>
          </a:xfrm>
        </p:grpSpPr>
        <p:pic>
          <p:nvPicPr>
            <p:cNvPr id="14" name="Picture 1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688472" y="1599674"/>
              <a:ext cx="3483871" cy="3633223"/>
            </a:xfrm>
            <a:prstGeom prst="rect">
              <a:avLst/>
            </a:prstGeom>
          </p:spPr>
        </p:pic>
        <p:grpSp>
          <p:nvGrpSpPr>
            <p:cNvPr id="15" name="Group 14"/>
            <p:cNvGrpSpPr>
              <a:grpSpLocks/>
            </p:cNvGrpSpPr>
            <p:nvPr/>
          </p:nvGrpSpPr>
          <p:grpSpPr>
            <a:xfrm>
              <a:off x="6470287" y="2704052"/>
              <a:ext cx="1920240" cy="1552959"/>
              <a:chOff x="4441599" y="3411339"/>
              <a:chExt cx="238706" cy="193049"/>
            </a:xfrm>
          </p:grpSpPr>
          <p:sp>
            <p:nvSpPr>
              <p:cNvPr id="16" name="Oval 15"/>
              <p:cNvSpPr/>
              <p:nvPr/>
            </p:nvSpPr>
            <p:spPr>
              <a:xfrm>
                <a:off x="4518672" y="3411339"/>
                <a:ext cx="35072" cy="35072"/>
              </a:xfrm>
              <a:prstGeom prst="ellipse">
                <a:avLst/>
              </a:prstGeom>
              <a:solidFill>
                <a:srgbClr val="FFD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16818" y="3459338"/>
                <a:ext cx="35072" cy="35072"/>
              </a:xfrm>
              <a:prstGeom prst="ellipse">
                <a:avLst/>
              </a:prstGeom>
              <a:solidFill>
                <a:srgbClr val="FFD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82192" y="3481720"/>
                <a:ext cx="35072" cy="35072"/>
              </a:xfrm>
              <a:prstGeom prst="ellipse">
                <a:avLst/>
              </a:prstGeom>
              <a:solidFill>
                <a:srgbClr val="FFD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16818" y="3544960"/>
                <a:ext cx="35072" cy="35072"/>
              </a:xfrm>
              <a:prstGeom prst="ellipse">
                <a:avLst/>
              </a:prstGeom>
              <a:solidFill>
                <a:srgbClr val="FFD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62795" y="3492942"/>
                <a:ext cx="35072" cy="35072"/>
              </a:xfrm>
              <a:prstGeom prst="ellipse">
                <a:avLst/>
              </a:prstGeom>
              <a:solidFill>
                <a:srgbClr val="FFD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47087" y="3411339"/>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645233" y="3459338"/>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510607" y="3481720"/>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645233" y="3544960"/>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591210" y="3492942"/>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78079" y="3435695"/>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41599" y="3506076"/>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576225" y="3569316"/>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22202" y="3517298"/>
                <a:ext cx="35072" cy="35072"/>
              </a:xfrm>
              <a:prstGeom prst="ellipse">
                <a:avLst/>
              </a:prstGeom>
              <a:solidFill>
                <a:srgbClr val="0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7104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800" i="1" dirty="0">
                <a:latin typeface="Myriad Pro" panose="020B0503030403020204" pitchFamily="34" charset="0"/>
              </a:rPr>
              <a:t>Campylobacter </a:t>
            </a:r>
            <a:r>
              <a:rPr lang="en-US" sz="2800" dirty="0">
                <a:latin typeface="Myriad Pro" panose="020B0503030403020204" pitchFamily="34" charset="0"/>
              </a:rPr>
              <a:t>in poultry feces can survive in the </a:t>
            </a:r>
            <a:r>
              <a:rPr lang="en-US" sz="2800" dirty="0" smtClean="0">
                <a:latin typeface="Myriad Pro" panose="020B0503030403020204" pitchFamily="34" charset="0"/>
              </a:rPr>
              <a:t>environment.</a:t>
            </a:r>
            <a:endParaRPr lang="en-US" dirty="0"/>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1682" y="2704052"/>
            <a:ext cx="8038355" cy="3747430"/>
          </a:xfrm>
          <a:prstGeom prst="roundRect">
            <a:avLst>
              <a:gd name="adj" fmla="val 12316"/>
            </a:avLst>
          </a:prstGeom>
          <a:solidFill>
            <a:schemeClr val="accent3">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800" b="1" dirty="0">
                <a:solidFill>
                  <a:schemeClr val="tx1"/>
                </a:solidFill>
              </a:rPr>
              <a:t>Actions to Take: </a:t>
            </a:r>
          </a:p>
          <a:p>
            <a:pPr marL="171450" lvl="0" indent="-171450" defTabSz="685800">
              <a:lnSpc>
                <a:spcPct val="90000"/>
              </a:lnSpc>
              <a:spcBef>
                <a:spcPts val="750"/>
              </a:spcBef>
              <a:buFont typeface="Arial" panose="020B0604020202020204" pitchFamily="34" charset="0"/>
              <a:buChar char="•"/>
            </a:pPr>
            <a:r>
              <a:rPr lang="en-US" sz="2800" dirty="0" smtClean="0">
                <a:solidFill>
                  <a:schemeClr val="tx1"/>
                </a:solidFill>
              </a:rPr>
              <a:t>Combination of aluminum sulfate, sodium bisulfite, and magnesium sulfate</a:t>
            </a:r>
            <a:endParaRPr lang="en-US" sz="2800" dirty="0">
              <a:solidFill>
                <a:schemeClr val="tx1"/>
              </a:solidFill>
            </a:endParaRPr>
          </a:p>
          <a:p>
            <a:pPr lvl="2" indent="-457200">
              <a:lnSpc>
                <a:spcPct val="90000"/>
              </a:lnSpc>
              <a:spcBef>
                <a:spcPts val="750"/>
              </a:spcBef>
              <a:buFont typeface="Calibri" panose="020F0502020204030204" pitchFamily="34" charset="0"/>
              <a:buChar char="–"/>
            </a:pPr>
            <a:r>
              <a:rPr lang="en-US" sz="2800" dirty="0">
                <a:solidFill>
                  <a:schemeClr val="tx1"/>
                </a:solidFill>
              </a:rPr>
              <a:t>Reduces litter pH and </a:t>
            </a:r>
            <a:r>
              <a:rPr lang="en-US" sz="2800" dirty="0" smtClean="0">
                <a:solidFill>
                  <a:schemeClr val="tx1"/>
                </a:solidFill>
              </a:rPr>
              <a:t>litter </a:t>
            </a:r>
            <a:r>
              <a:rPr lang="en-US" sz="2800" dirty="0">
                <a:solidFill>
                  <a:schemeClr val="tx1"/>
                </a:solidFill>
              </a:rPr>
              <a:t>moisture (~50%)</a:t>
            </a:r>
          </a:p>
          <a:p>
            <a:pPr marL="171450" lvl="0" indent="-171450" defTabSz="685800">
              <a:lnSpc>
                <a:spcPct val="90000"/>
              </a:lnSpc>
              <a:spcBef>
                <a:spcPts val="750"/>
              </a:spcBef>
              <a:buFont typeface="Arial" panose="020B0604020202020204" pitchFamily="34" charset="0"/>
              <a:buChar char="•"/>
            </a:pPr>
            <a:r>
              <a:rPr lang="en-US" sz="2800" dirty="0" smtClean="0">
                <a:solidFill>
                  <a:schemeClr val="tx1"/>
                </a:solidFill>
              </a:rPr>
              <a:t>Effective </a:t>
            </a:r>
            <a:r>
              <a:rPr lang="en-US" sz="2800" dirty="0">
                <a:solidFill>
                  <a:schemeClr val="tx1"/>
                </a:solidFill>
              </a:rPr>
              <a:t>in preventing chickens from getting colonized by natural </a:t>
            </a:r>
            <a:r>
              <a:rPr lang="en-US" sz="2800" i="1" dirty="0">
                <a:solidFill>
                  <a:schemeClr val="tx1"/>
                </a:solidFill>
              </a:rPr>
              <a:t>Campylobacter</a:t>
            </a:r>
            <a:r>
              <a:rPr lang="en-US" sz="2800" dirty="0">
                <a:solidFill>
                  <a:schemeClr val="tx1"/>
                </a:solidFill>
              </a:rPr>
              <a:t> exposure for up to 6 weeks. </a:t>
            </a:r>
          </a:p>
          <a:p>
            <a:pPr lvl="1" indent="-457200">
              <a:buFont typeface="Arial" panose="020B0604020202020204" pitchFamily="34" charset="0"/>
              <a:buChar char="•"/>
            </a:pPr>
            <a:endParaRPr lang="en-US" dirty="0"/>
          </a:p>
        </p:txBody>
      </p:sp>
      <p:sp>
        <p:nvSpPr>
          <p:cNvPr id="12" name="Rectangle 11"/>
          <p:cNvSpPr/>
          <p:nvPr/>
        </p:nvSpPr>
        <p:spPr>
          <a:xfrm>
            <a:off x="2436298" y="543275"/>
            <a:ext cx="4758586" cy="584775"/>
          </a:xfrm>
          <a:prstGeom prst="rect">
            <a:avLst/>
          </a:prstGeom>
        </p:spPr>
        <p:txBody>
          <a:bodyPr wrap="square">
            <a:sp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Litter Management</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5775158" y="134035"/>
            <a:ext cx="2815391" cy="369332"/>
          </a:xfrm>
          <a:prstGeom prst="rect">
            <a:avLst/>
          </a:prstGeom>
          <a:noFill/>
        </p:spPr>
        <p:txBody>
          <a:bodyPr wrap="square" rtlCol="0">
            <a:spAutoFit/>
          </a:bodyPr>
          <a:lstStyle/>
          <a:p>
            <a:pPr algn="r"/>
            <a:r>
              <a:rPr lang="en-US" b="1" dirty="0" smtClean="0">
                <a:solidFill>
                  <a:srgbClr val="006600"/>
                </a:solidFill>
              </a:rPr>
              <a:t>Interventions on the Farm</a:t>
            </a:r>
            <a:endParaRPr lang="en-US" b="1" dirty="0">
              <a:solidFill>
                <a:srgbClr val="0066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682" y="274660"/>
            <a:ext cx="1554480" cy="1902507"/>
          </a:xfrm>
          <a:prstGeom prst="rect">
            <a:avLst/>
          </a:prstGeom>
        </p:spPr>
      </p:pic>
    </p:spTree>
    <p:extLst>
      <p:ext uri="{BB962C8B-B14F-4D97-AF65-F5344CB8AC3E}">
        <p14:creationId xmlns:p14="http://schemas.microsoft.com/office/powerpoint/2010/main" val="621055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800" dirty="0" smtClean="0">
                <a:latin typeface="Myriad Pro" panose="020B0503030403020204" pitchFamily="34" charset="0"/>
              </a:rPr>
              <a:t>Insects or animals can spread </a:t>
            </a:r>
            <a:r>
              <a:rPr lang="en-US" sz="2800" dirty="0">
                <a:latin typeface="Myriad Pro" panose="020B0503030403020204" pitchFamily="34" charset="0"/>
              </a:rPr>
              <a:t>bacteria</a:t>
            </a:r>
          </a:p>
          <a:p>
            <a:pPr marL="1139825"/>
            <a:r>
              <a:rPr lang="en-US" sz="2800" dirty="0">
                <a:latin typeface="Myriad Pro" panose="020B0503030403020204" pitchFamily="34" charset="0"/>
              </a:rPr>
              <a:t>on the </a:t>
            </a:r>
            <a:r>
              <a:rPr lang="en-US" sz="2800" dirty="0" smtClean="0">
                <a:latin typeface="Myriad Pro" panose="020B0503030403020204" pitchFamily="34" charset="0"/>
              </a:rPr>
              <a:t>farm.</a:t>
            </a:r>
            <a:endParaRPr lang="en-US" sz="2800" dirty="0">
              <a:latin typeface="Myriad Pro" panose="020B0503030403020204" pitchFamily="34" charset="0"/>
            </a:endParaRPr>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1682" y="2704052"/>
            <a:ext cx="8038355" cy="3747430"/>
          </a:xfrm>
          <a:prstGeom prst="roundRect">
            <a:avLst>
              <a:gd name="adj" fmla="val 12316"/>
            </a:avLst>
          </a:prstGeom>
          <a:solidFill>
            <a:schemeClr val="accent3">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800" b="1" dirty="0">
                <a:solidFill>
                  <a:schemeClr val="tx1"/>
                </a:solidFill>
              </a:rPr>
              <a:t>Actions to Take: </a:t>
            </a:r>
          </a:p>
          <a:p>
            <a:pPr lvl="1" indent="-457200">
              <a:buFont typeface="Arial" panose="020B0604020202020204" pitchFamily="34" charset="0"/>
              <a:buChar char="•"/>
            </a:pPr>
            <a:r>
              <a:rPr lang="en-US" sz="2800" dirty="0" smtClean="0">
                <a:solidFill>
                  <a:schemeClr val="tx1"/>
                </a:solidFill>
              </a:rPr>
              <a:t>Keep </a:t>
            </a:r>
            <a:r>
              <a:rPr lang="en-US" sz="2800" dirty="0">
                <a:solidFill>
                  <a:schemeClr val="tx1"/>
                </a:solidFill>
              </a:rPr>
              <a:t>poultry away from other domestic animals, including livestock, pets or other poultry. </a:t>
            </a:r>
            <a:endParaRPr lang="en-US" sz="2800" dirty="0" smtClean="0">
              <a:solidFill>
                <a:schemeClr val="tx1"/>
              </a:solidFill>
            </a:endParaRPr>
          </a:p>
          <a:p>
            <a:pPr marL="914400" lvl="1" indent="-457200" defTabSz="685800">
              <a:lnSpc>
                <a:spcPct val="90000"/>
              </a:lnSpc>
              <a:spcBef>
                <a:spcPts val="750"/>
              </a:spcBef>
              <a:buFont typeface="Calibri" panose="020F0502020204030204" pitchFamily="34" charset="0"/>
              <a:buChar char="–"/>
            </a:pPr>
            <a:r>
              <a:rPr lang="en-US" sz="2800" dirty="0" smtClean="0">
                <a:solidFill>
                  <a:srgbClr val="C00000"/>
                </a:solidFill>
              </a:rPr>
              <a:t>Fecal </a:t>
            </a:r>
            <a:r>
              <a:rPr lang="en-US" sz="2800" dirty="0">
                <a:solidFill>
                  <a:srgbClr val="C00000"/>
                </a:solidFill>
              </a:rPr>
              <a:t>contamination </a:t>
            </a:r>
            <a:r>
              <a:rPr lang="en-US" sz="2800" dirty="0">
                <a:solidFill>
                  <a:schemeClr val="tx1"/>
                </a:solidFill>
              </a:rPr>
              <a:t>from other animals can be a major source for </a:t>
            </a:r>
            <a:r>
              <a:rPr lang="en-US" sz="2800" i="1" dirty="0">
                <a:solidFill>
                  <a:schemeClr val="tx1"/>
                </a:solidFill>
              </a:rPr>
              <a:t>Campylobacter</a:t>
            </a:r>
            <a:r>
              <a:rPr lang="en-US" sz="2800" dirty="0">
                <a:solidFill>
                  <a:schemeClr val="tx1"/>
                </a:solidFill>
              </a:rPr>
              <a:t> introduction to </a:t>
            </a:r>
            <a:r>
              <a:rPr lang="en-US" sz="2800" dirty="0" smtClean="0">
                <a:solidFill>
                  <a:schemeClr val="tx1"/>
                </a:solidFill>
              </a:rPr>
              <a:t>poultry. </a:t>
            </a:r>
            <a:endParaRPr lang="en-US" sz="2800" dirty="0">
              <a:solidFill>
                <a:schemeClr val="tx1"/>
              </a:solidFill>
            </a:endParaRPr>
          </a:p>
          <a:p>
            <a:pPr lvl="1" indent="-457200">
              <a:buFont typeface="Arial" panose="020B0604020202020204" pitchFamily="34" charset="0"/>
              <a:buChar char="•"/>
            </a:pPr>
            <a:r>
              <a:rPr lang="en-US" sz="2800" dirty="0">
                <a:solidFill>
                  <a:schemeClr val="tx1"/>
                </a:solidFill>
              </a:rPr>
              <a:t>Implement vector control processes, including fly, rodent, insect and wildlife control. </a:t>
            </a:r>
          </a:p>
          <a:p>
            <a:pPr lvl="1" indent="-457200">
              <a:buFont typeface="Arial" panose="020B0604020202020204" pitchFamily="34" charset="0"/>
              <a:buChar char="•"/>
            </a:pPr>
            <a:endParaRPr lang="en-US" dirty="0"/>
          </a:p>
        </p:txBody>
      </p:sp>
      <p:sp>
        <p:nvSpPr>
          <p:cNvPr id="12" name="Rectangle 11"/>
          <p:cNvSpPr/>
          <p:nvPr/>
        </p:nvSpPr>
        <p:spPr>
          <a:xfrm>
            <a:off x="2436298" y="543275"/>
            <a:ext cx="4758586" cy="584775"/>
          </a:xfrm>
          <a:prstGeom prst="rect">
            <a:avLst/>
          </a:prstGeom>
        </p:spPr>
        <p:txBody>
          <a:bodyPr wrap="square">
            <a:sp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Vector Control</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5775158" y="134035"/>
            <a:ext cx="2815391" cy="369332"/>
          </a:xfrm>
          <a:prstGeom prst="rect">
            <a:avLst/>
          </a:prstGeom>
          <a:noFill/>
        </p:spPr>
        <p:txBody>
          <a:bodyPr wrap="square" rtlCol="0">
            <a:spAutoFit/>
          </a:bodyPr>
          <a:lstStyle/>
          <a:p>
            <a:pPr algn="r"/>
            <a:r>
              <a:rPr lang="en-US" b="1" dirty="0" smtClean="0">
                <a:solidFill>
                  <a:srgbClr val="006600"/>
                </a:solidFill>
              </a:rPr>
              <a:t>Interventions on the Farm</a:t>
            </a:r>
            <a:endParaRPr lang="en-US" b="1" dirty="0">
              <a:solidFill>
                <a:srgbClr val="006600"/>
              </a:solidFill>
            </a:endParaRPr>
          </a:p>
        </p:txBody>
      </p:sp>
      <p:grpSp>
        <p:nvGrpSpPr>
          <p:cNvPr id="22" name="Group 21"/>
          <p:cNvGrpSpPr/>
          <p:nvPr/>
        </p:nvGrpSpPr>
        <p:grpSpPr>
          <a:xfrm>
            <a:off x="453781" y="422623"/>
            <a:ext cx="1837831" cy="1821549"/>
            <a:chOff x="453781" y="422623"/>
            <a:chExt cx="1837831" cy="18215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108" y="422623"/>
              <a:ext cx="640080" cy="64272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273" y="1031066"/>
              <a:ext cx="1545339" cy="1213106"/>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53781" y="1063020"/>
              <a:ext cx="1463040" cy="883784"/>
            </a:xfrm>
            <a:prstGeom prst="rect">
              <a:avLst/>
            </a:prstGeom>
          </p:spPr>
        </p:pic>
      </p:grpSp>
    </p:spTree>
    <p:extLst>
      <p:ext uri="{BB962C8B-B14F-4D97-AF65-F5344CB8AC3E}">
        <p14:creationId xmlns:p14="http://schemas.microsoft.com/office/powerpoint/2010/main" val="233112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800" dirty="0" smtClean="0">
                <a:latin typeface="Myriad Pro" panose="020B0503030403020204" pitchFamily="34" charset="0"/>
              </a:rPr>
              <a:t>Bacteria </a:t>
            </a:r>
            <a:r>
              <a:rPr lang="en-US" sz="2800" dirty="0">
                <a:latin typeface="Myriad Pro" panose="020B0503030403020204" pitchFamily="34" charset="0"/>
              </a:rPr>
              <a:t>in </a:t>
            </a:r>
            <a:r>
              <a:rPr lang="en-US" sz="2800" dirty="0" smtClean="0">
                <a:latin typeface="Myriad Pro" panose="020B0503030403020204" pitchFamily="34" charset="0"/>
              </a:rPr>
              <a:t>the intestine can contaminate the product during processing.</a:t>
            </a:r>
            <a:endParaRPr lang="en-US" sz="2800" dirty="0">
              <a:latin typeface="Myriad Pro" panose="020B0503030403020204" pitchFamily="34" charset="0"/>
            </a:endParaRPr>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1682" y="2704052"/>
            <a:ext cx="8038355" cy="3747430"/>
          </a:xfrm>
          <a:prstGeom prst="roundRect">
            <a:avLst>
              <a:gd name="adj" fmla="val 12316"/>
            </a:avLst>
          </a:prstGeom>
          <a:solidFill>
            <a:schemeClr val="accent3">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200" dirty="0">
                <a:solidFill>
                  <a:srgbClr val="006600"/>
                </a:solidFill>
              </a:rPr>
              <a:t>The goal of feed withdrawal is to supply the processing plant with birds that have an empty intestinal tract by the time they are on the evisceration shackles</a:t>
            </a:r>
          </a:p>
          <a:p>
            <a:pPr marL="0" lvl="1"/>
            <a:r>
              <a:rPr lang="en-US" sz="2800" b="1" dirty="0" smtClean="0">
                <a:solidFill>
                  <a:schemeClr val="tx1"/>
                </a:solidFill>
              </a:rPr>
              <a:t>Actions </a:t>
            </a:r>
            <a:r>
              <a:rPr lang="en-US" sz="2800" b="1" dirty="0">
                <a:solidFill>
                  <a:schemeClr val="tx1"/>
                </a:solidFill>
              </a:rPr>
              <a:t>to Take: </a:t>
            </a:r>
          </a:p>
          <a:p>
            <a:pPr lvl="1" indent="-457200">
              <a:buFont typeface="Arial" panose="020B0604020202020204" pitchFamily="34" charset="0"/>
              <a:buChar char="•"/>
            </a:pPr>
            <a:r>
              <a:rPr lang="en-US" sz="2800" dirty="0">
                <a:solidFill>
                  <a:schemeClr val="tx1"/>
                </a:solidFill>
              </a:rPr>
              <a:t>The timing of feed withdrawal is </a:t>
            </a:r>
            <a:r>
              <a:rPr lang="en-US" sz="2800" dirty="0" smtClean="0">
                <a:solidFill>
                  <a:schemeClr val="tx1"/>
                </a:solidFill>
              </a:rPr>
              <a:t>critical </a:t>
            </a:r>
          </a:p>
          <a:p>
            <a:pPr lvl="1" indent="-457200">
              <a:buFont typeface="Arial" panose="020B0604020202020204" pitchFamily="34" charset="0"/>
              <a:buChar char="•"/>
            </a:pPr>
            <a:r>
              <a:rPr lang="en-US" sz="2800" dirty="0" smtClean="0">
                <a:solidFill>
                  <a:schemeClr val="tx1"/>
                </a:solidFill>
              </a:rPr>
              <a:t>The </a:t>
            </a:r>
            <a:r>
              <a:rPr lang="en-US" sz="2800" dirty="0">
                <a:solidFill>
                  <a:schemeClr val="tx1"/>
                </a:solidFill>
              </a:rPr>
              <a:t>target is </a:t>
            </a:r>
            <a:r>
              <a:rPr lang="en-US" sz="2800" dirty="0">
                <a:solidFill>
                  <a:srgbClr val="C00000"/>
                </a:solidFill>
              </a:rPr>
              <a:t>10-12 hours </a:t>
            </a:r>
            <a:r>
              <a:rPr lang="en-US" sz="2800" dirty="0" smtClean="0">
                <a:solidFill>
                  <a:schemeClr val="tx1"/>
                </a:solidFill>
              </a:rPr>
              <a:t>from </a:t>
            </a:r>
            <a:r>
              <a:rPr lang="en-US" sz="2800" dirty="0" smtClean="0">
                <a:solidFill>
                  <a:schemeClr val="tx1"/>
                </a:solidFill>
              </a:rPr>
              <a:t>feed </a:t>
            </a:r>
            <a:r>
              <a:rPr lang="en-US" sz="2800" dirty="0">
                <a:solidFill>
                  <a:schemeClr val="tx1"/>
                </a:solidFill>
              </a:rPr>
              <a:t>withdrawal until the birds hang on the evisceration shackles. </a:t>
            </a:r>
          </a:p>
          <a:p>
            <a:pPr lvl="2" indent="-457200">
              <a:lnSpc>
                <a:spcPct val="90000"/>
              </a:lnSpc>
              <a:spcBef>
                <a:spcPts val="750"/>
              </a:spcBef>
              <a:buFont typeface="Calibri" panose="020F0502020204030204" pitchFamily="34" charset="0"/>
              <a:buChar char="–"/>
            </a:pPr>
            <a:r>
              <a:rPr lang="en-US" sz="2400" dirty="0">
                <a:solidFill>
                  <a:schemeClr val="tx1"/>
                </a:solidFill>
              </a:rPr>
              <a:t>Catching, loading, transportation and holding time </a:t>
            </a:r>
            <a:r>
              <a:rPr lang="en-US" sz="2400" dirty="0" smtClean="0">
                <a:solidFill>
                  <a:schemeClr val="tx1"/>
                </a:solidFill>
              </a:rPr>
              <a:t>should </a:t>
            </a:r>
            <a:r>
              <a:rPr lang="en-US" sz="2400" dirty="0">
                <a:solidFill>
                  <a:schemeClr val="tx1"/>
                </a:solidFill>
              </a:rPr>
              <a:t>be </a:t>
            </a:r>
            <a:r>
              <a:rPr lang="en-US" sz="2400" dirty="0" smtClean="0">
                <a:solidFill>
                  <a:schemeClr val="tx1"/>
                </a:solidFill>
              </a:rPr>
              <a:t>included in the timing</a:t>
            </a:r>
            <a:endParaRPr lang="en-US" sz="2400" dirty="0">
              <a:solidFill>
                <a:schemeClr val="tx1"/>
              </a:solidFill>
            </a:endParaRPr>
          </a:p>
          <a:p>
            <a:pPr lvl="2" indent="-457200">
              <a:lnSpc>
                <a:spcPct val="90000"/>
              </a:lnSpc>
              <a:spcBef>
                <a:spcPts val="750"/>
              </a:spcBef>
              <a:buFont typeface="Calibri" panose="020F0502020204030204" pitchFamily="34" charset="0"/>
              <a:buChar char="–"/>
            </a:pPr>
            <a:endParaRPr lang="en-US" sz="2800" dirty="0">
              <a:solidFill>
                <a:schemeClr val="tx1"/>
              </a:solidFill>
            </a:endParaRPr>
          </a:p>
        </p:txBody>
      </p:sp>
      <p:sp>
        <p:nvSpPr>
          <p:cNvPr id="12" name="Rectangle 11"/>
          <p:cNvSpPr/>
          <p:nvPr/>
        </p:nvSpPr>
        <p:spPr>
          <a:xfrm>
            <a:off x="2436298" y="543275"/>
            <a:ext cx="4758586" cy="584775"/>
          </a:xfrm>
          <a:prstGeom prst="rect">
            <a:avLst/>
          </a:prstGeom>
        </p:spPr>
        <p:txBody>
          <a:bodyPr wrap="square">
            <a:sp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Feed Withdrawal</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5775158" y="134035"/>
            <a:ext cx="2815391" cy="369332"/>
          </a:xfrm>
          <a:prstGeom prst="rect">
            <a:avLst/>
          </a:prstGeom>
          <a:noFill/>
        </p:spPr>
        <p:txBody>
          <a:bodyPr wrap="square" rtlCol="0">
            <a:spAutoFit/>
          </a:bodyPr>
          <a:lstStyle/>
          <a:p>
            <a:pPr algn="r"/>
            <a:r>
              <a:rPr lang="en-US" b="1" dirty="0" smtClean="0">
                <a:solidFill>
                  <a:srgbClr val="006600"/>
                </a:solidFill>
              </a:rPr>
              <a:t>Interventions on the Farm</a:t>
            </a:r>
            <a:endParaRPr lang="en-US" b="1" dirty="0">
              <a:solidFill>
                <a:srgbClr val="006600"/>
              </a:solidFill>
            </a:endParaRPr>
          </a:p>
        </p:txBody>
      </p:sp>
      <p:grpSp>
        <p:nvGrpSpPr>
          <p:cNvPr id="14" name="Group 13"/>
          <p:cNvGrpSpPr/>
          <p:nvPr/>
        </p:nvGrpSpPr>
        <p:grpSpPr>
          <a:xfrm>
            <a:off x="655170" y="590373"/>
            <a:ext cx="1394099" cy="1576848"/>
            <a:chOff x="655170" y="590373"/>
            <a:chExt cx="1394099" cy="1576848"/>
          </a:xfrm>
        </p:grpSpPr>
        <p:sp>
          <p:nvSpPr>
            <p:cNvPr id="8" name="Oval 7"/>
            <p:cNvSpPr/>
            <p:nvPr/>
          </p:nvSpPr>
          <p:spPr>
            <a:xfrm>
              <a:off x="662573" y="590373"/>
              <a:ext cx="1231166" cy="157640"/>
            </a:xfrm>
            <a:custGeom>
              <a:avLst/>
              <a:gdLst>
                <a:gd name="connsiteX0" fmla="*/ 0 w 1189672"/>
                <a:gd name="connsiteY0" fmla="*/ 66795 h 133590"/>
                <a:gd name="connsiteX1" fmla="*/ 594836 w 1189672"/>
                <a:gd name="connsiteY1" fmla="*/ 0 h 133590"/>
                <a:gd name="connsiteX2" fmla="*/ 1189672 w 1189672"/>
                <a:gd name="connsiteY2" fmla="*/ 66795 h 133590"/>
                <a:gd name="connsiteX3" fmla="*/ 594836 w 1189672"/>
                <a:gd name="connsiteY3" fmla="*/ 133590 h 133590"/>
                <a:gd name="connsiteX4" fmla="*/ 0 w 1189672"/>
                <a:gd name="connsiteY4" fmla="*/ 66795 h 133590"/>
                <a:gd name="connsiteX0" fmla="*/ 5520 w 1195192"/>
                <a:gd name="connsiteY0" fmla="*/ 66795 h 182488"/>
                <a:gd name="connsiteX1" fmla="*/ 600356 w 1195192"/>
                <a:gd name="connsiteY1" fmla="*/ 0 h 182488"/>
                <a:gd name="connsiteX2" fmla="*/ 1195192 w 1195192"/>
                <a:gd name="connsiteY2" fmla="*/ 66795 h 182488"/>
                <a:gd name="connsiteX3" fmla="*/ 407207 w 1195192"/>
                <a:gd name="connsiteY3" fmla="*/ 182488 h 182488"/>
                <a:gd name="connsiteX4" fmla="*/ 5520 w 1195192"/>
                <a:gd name="connsiteY4" fmla="*/ 66795 h 182488"/>
                <a:gd name="connsiteX0" fmla="*/ 3067 w 1182959"/>
                <a:gd name="connsiteY0" fmla="*/ 114269 h 184364"/>
                <a:gd name="connsiteX1" fmla="*/ 588123 w 1182959"/>
                <a:gd name="connsiteY1" fmla="*/ 1021 h 184364"/>
                <a:gd name="connsiteX2" fmla="*/ 1182959 w 1182959"/>
                <a:gd name="connsiteY2" fmla="*/ 67816 h 184364"/>
                <a:gd name="connsiteX3" fmla="*/ 394974 w 1182959"/>
                <a:gd name="connsiteY3" fmla="*/ 183509 h 184364"/>
                <a:gd name="connsiteX4" fmla="*/ 3067 w 1182959"/>
                <a:gd name="connsiteY4" fmla="*/ 114269 h 184364"/>
                <a:gd name="connsiteX0" fmla="*/ 4546 w 1184438"/>
                <a:gd name="connsiteY0" fmla="*/ 114269 h 191610"/>
                <a:gd name="connsiteX1" fmla="*/ 589602 w 1184438"/>
                <a:gd name="connsiteY1" fmla="*/ 1021 h 191610"/>
                <a:gd name="connsiteX2" fmla="*/ 1184438 w 1184438"/>
                <a:gd name="connsiteY2" fmla="*/ 67816 h 191610"/>
                <a:gd name="connsiteX3" fmla="*/ 364669 w 1184438"/>
                <a:gd name="connsiteY3" fmla="*/ 190844 h 191610"/>
                <a:gd name="connsiteX4" fmla="*/ 4546 w 1184438"/>
                <a:gd name="connsiteY4" fmla="*/ 114269 h 191610"/>
                <a:gd name="connsiteX0" fmla="*/ 4472 w 1159915"/>
                <a:gd name="connsiteY0" fmla="*/ 113715 h 190733"/>
                <a:gd name="connsiteX1" fmla="*/ 589528 w 1159915"/>
                <a:gd name="connsiteY1" fmla="*/ 467 h 190733"/>
                <a:gd name="connsiteX2" fmla="*/ 1159915 w 1159915"/>
                <a:gd name="connsiteY2" fmla="*/ 79487 h 190733"/>
                <a:gd name="connsiteX3" fmla="*/ 364595 w 1159915"/>
                <a:gd name="connsiteY3" fmla="*/ 190290 h 190733"/>
                <a:gd name="connsiteX4" fmla="*/ 4472 w 1159915"/>
                <a:gd name="connsiteY4" fmla="*/ 113715 h 190733"/>
                <a:gd name="connsiteX0" fmla="*/ 4981 w 1160424"/>
                <a:gd name="connsiteY0" fmla="*/ 67332 h 144294"/>
                <a:gd name="connsiteX1" fmla="*/ 604706 w 1160424"/>
                <a:gd name="connsiteY1" fmla="*/ 2983 h 144294"/>
                <a:gd name="connsiteX2" fmla="*/ 1160424 w 1160424"/>
                <a:gd name="connsiteY2" fmla="*/ 33104 h 144294"/>
                <a:gd name="connsiteX3" fmla="*/ 365104 w 1160424"/>
                <a:gd name="connsiteY3" fmla="*/ 143907 h 144294"/>
                <a:gd name="connsiteX4" fmla="*/ 4981 w 1160424"/>
                <a:gd name="connsiteY4" fmla="*/ 67332 h 144294"/>
                <a:gd name="connsiteX0" fmla="*/ 5232 w 1234023"/>
                <a:gd name="connsiteY0" fmla="*/ 64349 h 140924"/>
                <a:gd name="connsiteX1" fmla="*/ 604957 w 1234023"/>
                <a:gd name="connsiteY1" fmla="*/ 0 h 140924"/>
                <a:gd name="connsiteX2" fmla="*/ 1234023 w 1234023"/>
                <a:gd name="connsiteY2" fmla="*/ 64349 h 140924"/>
                <a:gd name="connsiteX3" fmla="*/ 365355 w 1234023"/>
                <a:gd name="connsiteY3" fmla="*/ 140924 h 140924"/>
                <a:gd name="connsiteX4" fmla="*/ 5232 w 1234023"/>
                <a:gd name="connsiteY4" fmla="*/ 64349 h 140924"/>
                <a:gd name="connsiteX0" fmla="*/ 5232 w 1234023"/>
                <a:gd name="connsiteY0" fmla="*/ 64718 h 141293"/>
                <a:gd name="connsiteX1" fmla="*/ 604957 w 1234023"/>
                <a:gd name="connsiteY1" fmla="*/ 369 h 141293"/>
                <a:gd name="connsiteX2" fmla="*/ 1234023 w 1234023"/>
                <a:gd name="connsiteY2" fmla="*/ 64718 h 141293"/>
                <a:gd name="connsiteX3" fmla="*/ 365355 w 1234023"/>
                <a:gd name="connsiteY3" fmla="*/ 141293 h 141293"/>
                <a:gd name="connsiteX4" fmla="*/ 5232 w 1234023"/>
                <a:gd name="connsiteY4" fmla="*/ 64718 h 141293"/>
                <a:gd name="connsiteX0" fmla="*/ 7784 w 1236575"/>
                <a:gd name="connsiteY0" fmla="*/ 64718 h 155962"/>
                <a:gd name="connsiteX1" fmla="*/ 607509 w 1236575"/>
                <a:gd name="connsiteY1" fmla="*/ 369 h 155962"/>
                <a:gd name="connsiteX2" fmla="*/ 1236575 w 1236575"/>
                <a:gd name="connsiteY2" fmla="*/ 64718 h 155962"/>
                <a:gd name="connsiteX3" fmla="*/ 331234 w 1236575"/>
                <a:gd name="connsiteY3" fmla="*/ 155962 h 155962"/>
                <a:gd name="connsiteX4" fmla="*/ 7784 w 1236575"/>
                <a:gd name="connsiteY4" fmla="*/ 64718 h 155962"/>
                <a:gd name="connsiteX0" fmla="*/ 7784 w 1236575"/>
                <a:gd name="connsiteY0" fmla="*/ 88199 h 157640"/>
                <a:gd name="connsiteX1" fmla="*/ 607509 w 1236575"/>
                <a:gd name="connsiteY1" fmla="*/ 1845 h 157640"/>
                <a:gd name="connsiteX2" fmla="*/ 1236575 w 1236575"/>
                <a:gd name="connsiteY2" fmla="*/ 66194 h 157640"/>
                <a:gd name="connsiteX3" fmla="*/ 331234 w 1236575"/>
                <a:gd name="connsiteY3" fmla="*/ 157438 h 157640"/>
                <a:gd name="connsiteX4" fmla="*/ 7784 w 1236575"/>
                <a:gd name="connsiteY4" fmla="*/ 88199 h 15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75" h="157640">
                  <a:moveTo>
                    <a:pt x="7784" y="88199"/>
                  </a:moveTo>
                  <a:cubicBezTo>
                    <a:pt x="53830" y="62267"/>
                    <a:pt x="402711" y="5512"/>
                    <a:pt x="607509" y="1845"/>
                  </a:cubicBezTo>
                  <a:cubicBezTo>
                    <a:pt x="812307" y="-1822"/>
                    <a:pt x="1226795" y="-7369"/>
                    <a:pt x="1236575" y="66194"/>
                  </a:cubicBezTo>
                  <a:cubicBezTo>
                    <a:pt x="1236575" y="103084"/>
                    <a:pt x="536032" y="153771"/>
                    <a:pt x="331234" y="157438"/>
                  </a:cubicBezTo>
                  <a:cubicBezTo>
                    <a:pt x="126436" y="161105"/>
                    <a:pt x="-38262" y="114131"/>
                    <a:pt x="7784" y="88199"/>
                  </a:cubicBez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70" y="612741"/>
              <a:ext cx="1394099" cy="1554480"/>
            </a:xfrm>
            <a:prstGeom prst="rect">
              <a:avLst/>
            </a:prstGeom>
          </p:spPr>
        </p:pic>
      </p:grpSp>
    </p:spTree>
    <p:extLst>
      <p:ext uri="{BB962C8B-B14F-4D97-AF65-F5344CB8AC3E}">
        <p14:creationId xmlns:p14="http://schemas.microsoft.com/office/powerpoint/2010/main" val="3232947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477" t="15859" r="4004" b="12387"/>
          <a:stretch/>
        </p:blipFill>
        <p:spPr>
          <a:xfrm>
            <a:off x="1740251" y="1422286"/>
            <a:ext cx="5663499" cy="4216513"/>
          </a:xfrm>
          <a:prstGeom prst="rect">
            <a:avLst/>
          </a:prstGeom>
          <a:solidFill>
            <a:srgbClr val="006600"/>
          </a:solidFill>
          <a:ln w="57150">
            <a:solidFill>
              <a:srgbClr val="008600"/>
            </a:solidFill>
          </a:ln>
        </p:spPr>
      </p:pic>
      <p:sp>
        <p:nvSpPr>
          <p:cNvPr id="8" name="Rounded Rectangle 7"/>
          <p:cNvSpPr/>
          <p:nvPr/>
        </p:nvSpPr>
        <p:spPr>
          <a:xfrm>
            <a:off x="309813" y="5922527"/>
            <a:ext cx="8524373" cy="658739"/>
          </a:xfrm>
          <a:prstGeom prst="roundRect">
            <a:avLst/>
          </a:prstGeom>
          <a:solidFill>
            <a:srgbClr val="70AD47">
              <a:lumMod val="75000"/>
              <a:alpha val="66000"/>
            </a:srgbClr>
          </a:solidFill>
          <a:ln w="12700" cap="flat" cmpd="sng" algn="ctr">
            <a:noFill/>
            <a:prstDash val="solid"/>
            <a:miter lim="800000"/>
          </a:ln>
          <a:effectLst>
            <a:outerShdw blurRad="50800" dist="38100" dir="2700000" algn="tl" rotWithShape="0">
              <a:prstClr val="black">
                <a:alpha val="40000"/>
              </a:prstClr>
            </a:outerShdw>
          </a:effectLst>
        </p:spPr>
        <p:txBody>
          <a:bodyPr bIns="137160" rtlCol="0" anchor="ctr"/>
          <a:lstStyle/>
          <a:p>
            <a:pPr marL="0" marR="0" lvl="0" indent="0" algn="ctr" defTabSz="914400" eaLnBrk="1" fontAlgn="auto" latinLnBrk="0" hangingPunct="1">
              <a:spcBef>
                <a:spcPts val="0"/>
              </a:spcBef>
              <a:spcAft>
                <a:spcPts val="600"/>
              </a:spcAft>
              <a:buClrTx/>
              <a:buSzTx/>
              <a:buFontTx/>
              <a:buNone/>
              <a:tabLst/>
              <a:defRPr/>
            </a:pPr>
            <a:r>
              <a:rPr lang="en-US" sz="4000" b="1" kern="0" dirty="0" smtClean="0">
                <a:solidFill>
                  <a:prstClr val="black"/>
                </a:solidFill>
                <a:latin typeface="Myriad Pro" panose="020B0503030403020204" pitchFamily="34" charset="0"/>
              </a:rPr>
              <a:t>at the Processing Plant</a:t>
            </a:r>
            <a:endParaRPr kumimoji="0" lang="en-US" sz="4000" b="1" i="0" u="none" strike="noStrike" kern="0" cap="none" spc="0" normalizeH="0" baseline="0" noProof="0" dirty="0" smtClean="0">
              <a:ln>
                <a:noFill/>
              </a:ln>
              <a:solidFill>
                <a:prstClr val="black"/>
              </a:solidFill>
              <a:effectLst/>
              <a:uLnTx/>
              <a:uFillTx/>
              <a:latin typeface="Myriad Pro" panose="020B0503030403020204" pitchFamily="34" charset="0"/>
              <a:ea typeface="+mn-ea"/>
              <a:cs typeface="+mn-cs"/>
            </a:endParaRPr>
          </a:p>
        </p:txBody>
      </p:sp>
      <p:sp>
        <p:nvSpPr>
          <p:cNvPr id="13" name="Rounded Rectangle 12"/>
          <p:cNvSpPr/>
          <p:nvPr/>
        </p:nvSpPr>
        <p:spPr>
          <a:xfrm>
            <a:off x="228303" y="248418"/>
            <a:ext cx="8524373" cy="858487"/>
          </a:xfrm>
          <a:prstGeom prst="roundRect">
            <a:avLst/>
          </a:prstGeom>
          <a:solidFill>
            <a:srgbClr val="70AD47">
              <a:lumMod val="75000"/>
              <a:alpha val="66000"/>
            </a:srgbClr>
          </a:solidFill>
          <a:ln w="12700" cap="flat" cmpd="sng" algn="ctr">
            <a:noFill/>
            <a:prstDash val="solid"/>
            <a:miter lim="800000"/>
          </a:ln>
          <a:effectLst>
            <a:outerShdw blurRad="50800" dist="38100" dir="2700000" algn="tl" rotWithShape="0">
              <a:prstClr val="black">
                <a:alpha val="40000"/>
              </a:prstClr>
            </a:outerShdw>
          </a:effectLst>
        </p:spPr>
        <p:txBody>
          <a:bodyPr bIns="137160" rtlCol="0" anchor="ctr"/>
          <a:lstStyle/>
          <a:p>
            <a:pPr algn="ctr">
              <a:spcAft>
                <a:spcPts val="600"/>
              </a:spcAft>
            </a:pPr>
            <a:r>
              <a:rPr lang="en-US" sz="6000" b="1" kern="0" dirty="0" smtClean="0">
                <a:latin typeface="Myriad Pro" panose="020B0503030403020204" pitchFamily="34" charset="0"/>
              </a:rPr>
              <a:t>Interventions</a:t>
            </a:r>
            <a:endParaRPr kumimoji="0" lang="en-US" sz="2800" b="1" i="0" u="none" strike="noStrike" kern="0" cap="none" spc="0" normalizeH="0" baseline="0" noProof="0" dirty="0" smtClean="0">
              <a:effectLst/>
              <a:uLnTx/>
              <a:uFillTx/>
              <a:latin typeface="Myriad Pro" panose="020B0503030403020204" pitchFamily="34" charset="0"/>
            </a:endParaRPr>
          </a:p>
        </p:txBody>
      </p:sp>
    </p:spTree>
    <p:extLst>
      <p:ext uri="{BB962C8B-B14F-4D97-AF65-F5344CB8AC3E}">
        <p14:creationId xmlns:p14="http://schemas.microsoft.com/office/powerpoint/2010/main" val="1992597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gradFill>
            <a:gsLst>
              <a:gs pos="0">
                <a:schemeClr val="accent3"/>
              </a:gs>
              <a:gs pos="62000">
                <a:schemeClr val="accent3">
                  <a:lumMod val="60000"/>
                  <a:lumOff val="40000"/>
                </a:schemeClr>
              </a:gs>
              <a:gs pos="100000">
                <a:schemeClr val="accent3"/>
              </a:gs>
            </a:gsLst>
            <a:lin ang="16200000" scaled="1"/>
          </a:gra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400" dirty="0">
              <a:solidFill>
                <a:schemeClr val="tx1"/>
              </a:solidFill>
            </a:endParaRPr>
          </a:p>
        </p:txBody>
      </p:sp>
      <p:sp>
        <p:nvSpPr>
          <p:cNvPr id="2" name="Rectangle 1"/>
          <p:cNvSpPr/>
          <p:nvPr/>
        </p:nvSpPr>
        <p:spPr>
          <a:xfrm>
            <a:off x="463826" y="612845"/>
            <a:ext cx="8216348" cy="5632311"/>
          </a:xfrm>
          <a:prstGeom prst="rect">
            <a:avLst/>
          </a:prstGeom>
        </p:spPr>
        <p:txBody>
          <a:bodyPr wrap="square">
            <a:spAutoFit/>
          </a:bodyPr>
          <a:lstStyle/>
          <a:p>
            <a:r>
              <a:rPr lang="en-US" sz="3000" dirty="0"/>
              <a:t>The processing plant is an </a:t>
            </a:r>
            <a:r>
              <a:rPr lang="en-US" sz="3000" dirty="0">
                <a:solidFill>
                  <a:srgbClr val="C00000"/>
                </a:solidFill>
              </a:rPr>
              <a:t>extremely important </a:t>
            </a:r>
            <a:r>
              <a:rPr lang="en-US" sz="3000" dirty="0" smtClean="0"/>
              <a:t>place </a:t>
            </a:r>
            <a:r>
              <a:rPr lang="en-US" sz="3000" dirty="0"/>
              <a:t>for </a:t>
            </a:r>
            <a:r>
              <a:rPr lang="en-US" sz="3000" dirty="0" smtClean="0"/>
              <a:t>reducing carcass contamination. </a:t>
            </a:r>
          </a:p>
          <a:p>
            <a:endParaRPr lang="en-US" sz="3000" dirty="0"/>
          </a:p>
          <a:p>
            <a:r>
              <a:rPr lang="en-US" sz="3000" dirty="0" smtClean="0"/>
              <a:t>In </a:t>
            </a:r>
            <a:r>
              <a:rPr lang="en-US" sz="3000" dirty="0"/>
              <a:t>processing plants, poultry pass through </a:t>
            </a:r>
            <a:r>
              <a:rPr lang="en-US" sz="3000" dirty="0">
                <a:solidFill>
                  <a:srgbClr val="C00000"/>
                </a:solidFill>
              </a:rPr>
              <a:t>multiple steps</a:t>
            </a:r>
            <a:r>
              <a:rPr lang="en-US" sz="3000" dirty="0"/>
              <a:t>, each representing an opportunity to increase or decrease </a:t>
            </a:r>
            <a:r>
              <a:rPr lang="en-US" sz="3000" i="1" dirty="0"/>
              <a:t>Campylobacter</a:t>
            </a:r>
            <a:r>
              <a:rPr lang="en-US" sz="3000" dirty="0"/>
              <a:t> prevalence and concentration</a:t>
            </a:r>
            <a:r>
              <a:rPr lang="en-US" sz="3000" dirty="0" smtClean="0"/>
              <a:t>.</a:t>
            </a:r>
          </a:p>
          <a:p>
            <a:endParaRPr lang="en-US" sz="3000" dirty="0"/>
          </a:p>
          <a:p>
            <a:r>
              <a:rPr lang="en-US" sz="3000" dirty="0" smtClean="0"/>
              <a:t>All </a:t>
            </a:r>
            <a:r>
              <a:rPr lang="en-US" sz="3000" dirty="0"/>
              <a:t>plants should </a:t>
            </a:r>
            <a:r>
              <a:rPr lang="en-US" sz="3000" dirty="0">
                <a:solidFill>
                  <a:srgbClr val="C00000"/>
                </a:solidFill>
              </a:rPr>
              <a:t>evaluate</a:t>
            </a:r>
            <a:r>
              <a:rPr lang="en-US" sz="3000" dirty="0"/>
              <a:t> their own </a:t>
            </a:r>
            <a:r>
              <a:rPr lang="en-US" sz="3000" dirty="0">
                <a:solidFill>
                  <a:srgbClr val="C00000"/>
                </a:solidFill>
              </a:rPr>
              <a:t>processing protocols</a:t>
            </a:r>
            <a:r>
              <a:rPr lang="en-US" sz="3000" dirty="0"/>
              <a:t> to evaluate the effect of each step of processing to reduce contamination levels (both prevalence and concentration) of </a:t>
            </a:r>
            <a:r>
              <a:rPr lang="en-US" sz="3000" i="1" dirty="0"/>
              <a:t>Campylobacter</a:t>
            </a:r>
            <a:r>
              <a:rPr lang="en-US" sz="3000" dirty="0"/>
              <a:t>. </a:t>
            </a:r>
          </a:p>
        </p:txBody>
      </p:sp>
    </p:spTree>
    <p:extLst>
      <p:ext uri="{BB962C8B-B14F-4D97-AF65-F5344CB8AC3E}">
        <p14:creationId xmlns:p14="http://schemas.microsoft.com/office/powerpoint/2010/main" val="3197068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48283" y="403058"/>
            <a:ext cx="8247435" cy="6051884"/>
            <a:chOff x="1011174" y="816102"/>
            <a:chExt cx="7121652" cy="5225796"/>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174" y="816102"/>
              <a:ext cx="7121652" cy="5225796"/>
            </a:xfrm>
            <a:prstGeom prst="rect">
              <a:avLst/>
            </a:prstGeom>
            <a:solidFill>
              <a:srgbClr val="006600"/>
            </a:solidFill>
          </p:spPr>
        </p:pic>
        <p:sp>
          <p:nvSpPr>
            <p:cNvPr id="5" name="Rectangle 4"/>
            <p:cNvSpPr/>
            <p:nvPr/>
          </p:nvSpPr>
          <p:spPr>
            <a:xfrm>
              <a:off x="1540042" y="1026695"/>
              <a:ext cx="4981074" cy="44276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24387" y="1062644"/>
              <a:ext cx="512064"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31323" y="1188285"/>
              <a:ext cx="1005128"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55679" y="1302124"/>
              <a:ext cx="420624"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55679" y="1423403"/>
              <a:ext cx="393192"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55679" y="1539252"/>
              <a:ext cx="1783080"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55679" y="1659752"/>
              <a:ext cx="237744"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55679" y="1771650"/>
              <a:ext cx="365760"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55679" y="1893070"/>
              <a:ext cx="118872"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872741" y="997431"/>
              <a:ext cx="193010" cy="304693"/>
              <a:chOff x="2872741" y="997431"/>
              <a:chExt cx="193010" cy="304693"/>
            </a:xfrm>
          </p:grpSpPr>
          <p:sp>
            <p:nvSpPr>
              <p:cNvPr id="3" name="Rectangle 2"/>
              <p:cNvSpPr/>
              <p:nvPr/>
            </p:nvSpPr>
            <p:spPr>
              <a:xfrm>
                <a:off x="2872741" y="997431"/>
                <a:ext cx="193010" cy="304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Brace 20"/>
              <p:cNvSpPr/>
              <p:nvPr/>
            </p:nvSpPr>
            <p:spPr>
              <a:xfrm>
                <a:off x="2945130" y="998220"/>
                <a:ext cx="92351" cy="303904"/>
              </a:xfrm>
              <a:prstGeom prst="leftBrace">
                <a:avLst>
                  <a:gd name="adj1" fmla="val 27805"/>
                  <a:gd name="adj2" fmla="val 49054"/>
                </a:avLst>
              </a:prstGeom>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Rectangle 21"/>
            <p:cNvSpPr/>
            <p:nvPr/>
          </p:nvSpPr>
          <p:spPr>
            <a:xfrm>
              <a:off x="4055679" y="1999189"/>
              <a:ext cx="365760"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55679" y="2241786"/>
              <a:ext cx="155448"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55679" y="3165586"/>
              <a:ext cx="155448"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055679" y="3398166"/>
              <a:ext cx="73152"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55679" y="3521220"/>
              <a:ext cx="164592"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055679" y="3633825"/>
              <a:ext cx="649224"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55679" y="4919697"/>
              <a:ext cx="73152" cy="64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72741" y="1401148"/>
              <a:ext cx="1002029" cy="265765"/>
            </a:xfrm>
            <a:prstGeom prst="rect">
              <a:avLst/>
            </a:prstGeom>
            <a:solidFill>
              <a:schemeClr val="bg1"/>
            </a:solidFill>
          </p:spPr>
          <p:txBody>
            <a:bodyPr wrap="square" lIns="45720" rIns="45720" rtlCol="0">
              <a:spAutoFit/>
            </a:bodyPr>
            <a:lstStyle/>
            <a:p>
              <a:r>
                <a:rPr lang="en-US" sz="1400" b="1" dirty="0" err="1" smtClean="0">
                  <a:solidFill>
                    <a:srgbClr val="C00000"/>
                  </a:solidFill>
                  <a:latin typeface="Times New Roman" panose="02020603050405020304" pitchFamily="18" charset="0"/>
                  <a:cs typeface="Times New Roman" panose="02020603050405020304" pitchFamily="18" charset="0"/>
                </a:rPr>
                <a:t>Defeathering</a:t>
              </a:r>
              <a:endParaRPr lang="en-US" sz="1400" b="1" dirty="0">
                <a:solidFill>
                  <a:srgbClr val="C0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850504" y="1262209"/>
              <a:ext cx="140089" cy="509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174728" y="1047315"/>
              <a:ext cx="644674" cy="201981"/>
            </a:xfrm>
            <a:prstGeom prst="rect">
              <a:avLst/>
            </a:prstGeom>
            <a:solidFill>
              <a:schemeClr val="bg1"/>
            </a:solidFill>
          </p:spPr>
          <p:txBody>
            <a:bodyPr wrap="square" lIns="9144" tIns="9144" rIns="9144" bIns="9144" rtlCol="0">
              <a:spAutoFit/>
            </a:bodyPr>
            <a:lstStyle/>
            <a:p>
              <a:r>
                <a:rPr lang="en-US" sz="1400" b="1" dirty="0" smtClean="0">
                  <a:solidFill>
                    <a:srgbClr val="006600"/>
                  </a:solidFill>
                  <a:latin typeface="Times New Roman" panose="02020603050405020304" pitchFamily="18" charset="0"/>
                  <a:cs typeface="Times New Roman" panose="02020603050405020304" pitchFamily="18" charset="0"/>
                </a:rPr>
                <a:t>Scalding</a:t>
              </a:r>
              <a:endParaRPr lang="en-US" sz="1400" b="1" dirty="0">
                <a:solidFill>
                  <a:srgbClr val="006600"/>
                </a:solidFill>
                <a:latin typeface="Times New Roman" panose="02020603050405020304" pitchFamily="18" charset="0"/>
                <a:cs typeface="Times New Roman" panose="02020603050405020304" pitchFamily="18" charset="0"/>
              </a:endParaRPr>
            </a:p>
          </p:txBody>
        </p:sp>
        <p:sp>
          <p:nvSpPr>
            <p:cNvPr id="30" name="Left Brace 29"/>
            <p:cNvSpPr/>
            <p:nvPr/>
          </p:nvSpPr>
          <p:spPr>
            <a:xfrm>
              <a:off x="3912870" y="1276942"/>
              <a:ext cx="77723" cy="484632"/>
            </a:xfrm>
            <a:prstGeom prst="leftBrace">
              <a:avLst>
                <a:gd name="adj1" fmla="val 27805"/>
                <a:gd name="adj2" fmla="val 54068"/>
              </a:avLst>
            </a:prstGeom>
            <a:solidFill>
              <a:schemeClr val="bg1"/>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2725792" y="1649765"/>
              <a:ext cx="931809" cy="265765"/>
            </a:xfrm>
            <a:prstGeom prst="rect">
              <a:avLst/>
            </a:prstGeom>
            <a:solidFill>
              <a:schemeClr val="bg1"/>
            </a:solidFill>
          </p:spPr>
          <p:txBody>
            <a:bodyPr wrap="square" lIns="45720" rIns="45720" rtlCol="0">
              <a:spAutoFit/>
            </a:bodyPr>
            <a:lstStyle/>
            <a:p>
              <a:r>
                <a:rPr lang="en-US" sz="1400" b="1" dirty="0" smtClean="0">
                  <a:solidFill>
                    <a:srgbClr val="C00000"/>
                  </a:solidFill>
                  <a:latin typeface="Times New Roman" panose="02020603050405020304" pitchFamily="18" charset="0"/>
                  <a:cs typeface="Times New Roman" panose="02020603050405020304" pitchFamily="18" charset="0"/>
                </a:rPr>
                <a:t>Evisceration</a:t>
              </a:r>
              <a:endParaRPr lang="en-US" sz="1000" b="1" dirty="0">
                <a:solidFill>
                  <a:srgbClr val="C0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278155" y="1893070"/>
              <a:ext cx="239200" cy="1569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3643025" y="1803879"/>
              <a:ext cx="329184" cy="762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Left Brace 32"/>
            <p:cNvSpPr/>
            <p:nvPr/>
          </p:nvSpPr>
          <p:spPr>
            <a:xfrm>
              <a:off x="3337409" y="1920660"/>
              <a:ext cx="164558" cy="1477506"/>
            </a:xfrm>
            <a:prstGeom prst="leftBrace">
              <a:avLst>
                <a:gd name="adj1" fmla="val 27805"/>
                <a:gd name="adj2" fmla="val 48858"/>
              </a:avLst>
            </a:prstGeom>
            <a:noFill/>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3954155" y="2710056"/>
              <a:ext cx="82296"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60379" y="3289296"/>
              <a:ext cx="576072"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71859" y="3760562"/>
              <a:ext cx="164592"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707267" y="3868536"/>
              <a:ext cx="329184"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789563" y="4102310"/>
              <a:ext cx="246888"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558427" y="4338158"/>
              <a:ext cx="2478024"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789563" y="4452396"/>
              <a:ext cx="246888"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707267" y="4573429"/>
              <a:ext cx="329184"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606683" y="4805883"/>
              <a:ext cx="429768"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838587" y="5278150"/>
              <a:ext cx="1197864" cy="6400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292778" y="3353304"/>
              <a:ext cx="239200" cy="205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645964" y="3804013"/>
              <a:ext cx="841307" cy="201981"/>
            </a:xfrm>
            <a:prstGeom prst="rect">
              <a:avLst/>
            </a:prstGeom>
            <a:solidFill>
              <a:schemeClr val="bg1"/>
            </a:solidFill>
          </p:spPr>
          <p:txBody>
            <a:bodyPr wrap="square" lIns="9144" tIns="9144" rIns="9144" bIns="9144" rtlCol="0">
              <a:spAutoFit/>
            </a:bodyPr>
            <a:lstStyle/>
            <a:p>
              <a:r>
                <a:rPr lang="en-US" sz="1400" b="1" dirty="0" smtClean="0">
                  <a:solidFill>
                    <a:srgbClr val="006600"/>
                  </a:solidFill>
                  <a:latin typeface="Times New Roman" panose="02020603050405020304" pitchFamily="18" charset="0"/>
                  <a:cs typeface="Times New Roman" panose="02020603050405020304" pitchFamily="18" charset="0"/>
                </a:rPr>
                <a:t>Chilling</a:t>
              </a:r>
              <a:endParaRPr lang="en-US" sz="1400" b="1" dirty="0">
                <a:solidFill>
                  <a:srgbClr val="006600"/>
                </a:solidFill>
                <a:latin typeface="Times New Roman" panose="02020603050405020304" pitchFamily="18" charset="0"/>
                <a:cs typeface="Times New Roman" panose="02020603050405020304" pitchFamily="18" charset="0"/>
              </a:endParaRPr>
            </a:p>
          </p:txBody>
        </p:sp>
        <p:sp>
          <p:nvSpPr>
            <p:cNvPr id="45" name="Left Brace 44"/>
            <p:cNvSpPr/>
            <p:nvPr/>
          </p:nvSpPr>
          <p:spPr>
            <a:xfrm>
              <a:off x="1347138" y="3398165"/>
              <a:ext cx="192904" cy="2009697"/>
            </a:xfrm>
            <a:prstGeom prst="leftBrace">
              <a:avLst>
                <a:gd name="adj1" fmla="val 27805"/>
                <a:gd name="adj2" fmla="val 48858"/>
              </a:avLst>
            </a:prstGeom>
            <a:noFill/>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2610644" y="2503520"/>
              <a:ext cx="667512" cy="265765"/>
            </a:xfrm>
            <a:prstGeom prst="rect">
              <a:avLst/>
            </a:prstGeom>
            <a:solidFill>
              <a:schemeClr val="bg1"/>
            </a:solidFill>
          </p:spPr>
          <p:txBody>
            <a:bodyPr wrap="square" lIns="45720" rIns="45720" rtlCol="0">
              <a:spAutoFit/>
            </a:bodyPr>
            <a:lstStyle/>
            <a:p>
              <a:r>
                <a:rPr lang="en-US" sz="1400" b="1" dirty="0" smtClean="0">
                  <a:solidFill>
                    <a:schemeClr val="accent3">
                      <a:lumMod val="75000"/>
                    </a:schemeClr>
                  </a:solidFill>
                  <a:latin typeface="Times New Roman" panose="02020603050405020304" pitchFamily="18" charset="0"/>
                  <a:cs typeface="Times New Roman" panose="02020603050405020304" pitchFamily="18" charset="0"/>
                </a:rPr>
                <a:t>Washing</a:t>
              </a:r>
              <a:endParaRPr lang="en-US" sz="1400" b="1" dirty="0">
                <a:solidFill>
                  <a:schemeClr val="accent3">
                    <a:lumMod val="75000"/>
                  </a:schemeClr>
                </a:solidFill>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1431081" y="105967"/>
            <a:ext cx="2271858" cy="461665"/>
          </a:xfrm>
          <a:prstGeom prst="rect">
            <a:avLst/>
          </a:prstGeom>
          <a:noFill/>
        </p:spPr>
        <p:txBody>
          <a:bodyPr wrap="square" rtlCol="0">
            <a:spAutoFit/>
          </a:bodyPr>
          <a:lstStyle/>
          <a:p>
            <a:r>
              <a:rPr lang="en-US" sz="1200" dirty="0" smtClean="0">
                <a:solidFill>
                  <a:srgbClr val="006600"/>
                </a:solidFill>
              </a:rPr>
              <a:t>Interventions with potential to lower </a:t>
            </a:r>
            <a:r>
              <a:rPr lang="en-US" sz="1200" i="1" dirty="0" smtClean="0">
                <a:solidFill>
                  <a:srgbClr val="006600"/>
                </a:solidFill>
              </a:rPr>
              <a:t>Campylobacter </a:t>
            </a:r>
            <a:r>
              <a:rPr lang="en-US" sz="1200" dirty="0" smtClean="0">
                <a:solidFill>
                  <a:srgbClr val="006600"/>
                </a:solidFill>
              </a:rPr>
              <a:t> level</a:t>
            </a:r>
            <a:endParaRPr lang="en-US" sz="1200" dirty="0">
              <a:solidFill>
                <a:srgbClr val="006600"/>
              </a:solidFill>
            </a:endParaRPr>
          </a:p>
        </p:txBody>
      </p:sp>
      <p:sp>
        <p:nvSpPr>
          <p:cNvPr id="48" name="TextBox 47"/>
          <p:cNvSpPr txBox="1"/>
          <p:nvPr/>
        </p:nvSpPr>
        <p:spPr>
          <a:xfrm>
            <a:off x="4178960" y="113928"/>
            <a:ext cx="2271858" cy="461665"/>
          </a:xfrm>
          <a:prstGeom prst="rect">
            <a:avLst/>
          </a:prstGeom>
          <a:noFill/>
        </p:spPr>
        <p:txBody>
          <a:bodyPr wrap="square" rtlCol="0">
            <a:spAutoFit/>
          </a:bodyPr>
          <a:lstStyle/>
          <a:p>
            <a:r>
              <a:rPr lang="en-US" sz="1200" dirty="0" smtClean="0">
                <a:solidFill>
                  <a:srgbClr val="C00000"/>
                </a:solidFill>
              </a:rPr>
              <a:t>Interventions with potential to increase </a:t>
            </a:r>
            <a:r>
              <a:rPr lang="en-US" sz="1200" i="1" dirty="0" smtClean="0">
                <a:solidFill>
                  <a:srgbClr val="C00000"/>
                </a:solidFill>
              </a:rPr>
              <a:t>Campylobacter </a:t>
            </a:r>
            <a:r>
              <a:rPr lang="en-US" sz="1200" dirty="0" smtClean="0">
                <a:solidFill>
                  <a:srgbClr val="C00000"/>
                </a:solidFill>
              </a:rPr>
              <a:t> level</a:t>
            </a:r>
            <a:endParaRPr lang="en-US" sz="1200" dirty="0">
              <a:solidFill>
                <a:srgbClr val="C00000"/>
              </a:solidFill>
            </a:endParaRPr>
          </a:p>
        </p:txBody>
      </p:sp>
    </p:spTree>
    <p:extLst>
      <p:ext uri="{BB962C8B-B14F-4D97-AF65-F5344CB8AC3E}">
        <p14:creationId xmlns:p14="http://schemas.microsoft.com/office/powerpoint/2010/main" val="2438666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4572000" y="2566988"/>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4346046"/>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0" y="6125103"/>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42545" y="3448580"/>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42545" y="5227637"/>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42545" y="1669522"/>
            <a:ext cx="72945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572000" y="1326623"/>
            <a:ext cx="0" cy="513344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8650" y="1326624"/>
            <a:ext cx="3299883" cy="889528"/>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Flock Prevalence</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628650" y="3105681"/>
            <a:ext cx="3299883" cy="889527"/>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err="1" smtClean="0">
                <a:latin typeface="Verdana" panose="020B0604030504040204" pitchFamily="34" charset="0"/>
                <a:ea typeface="Verdana" panose="020B0604030504040204" pitchFamily="34" charset="0"/>
                <a:cs typeface="Verdana" panose="020B0604030504040204" pitchFamily="34" charset="0"/>
              </a:rPr>
              <a:t>Defeathering</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628650" y="4884738"/>
            <a:ext cx="3299883" cy="889527"/>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Chillers and Post-Chill Processes</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p:cNvSpPr/>
          <p:nvPr/>
        </p:nvSpPr>
        <p:spPr>
          <a:xfrm>
            <a:off x="5250393" y="2012423"/>
            <a:ext cx="3299883" cy="889529"/>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Scalding</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p:nvSpPr>
        <p:spPr>
          <a:xfrm>
            <a:off x="5250393" y="3791481"/>
            <a:ext cx="3299883" cy="889529"/>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Evisceration</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5250393" y="5570537"/>
            <a:ext cx="3299883" cy="889530"/>
          </a:xfrm>
          <a:prstGeom prst="rect">
            <a:avLst/>
          </a:prstGeom>
          <a:solidFill>
            <a:schemeClr val="accent3">
              <a:lumMod val="20000"/>
              <a:lumOff val="80000"/>
            </a:schemeClr>
          </a:soli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Sanitization and pH</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30" name="Title 29"/>
          <p:cNvSpPr>
            <a:spLocks noGrp="1"/>
          </p:cNvSpPr>
          <p:nvPr>
            <p:ph type="title"/>
          </p:nvPr>
        </p:nvSpPr>
        <p:spPr>
          <a:xfrm>
            <a:off x="628650" y="283239"/>
            <a:ext cx="7886700" cy="961496"/>
          </a:xfrm>
        </p:spPr>
        <p:txBody>
          <a:bodyPr>
            <a:noAutofit/>
          </a:bodyPr>
          <a:lstStyle/>
          <a:p>
            <a:pPr algn="ctr"/>
            <a:r>
              <a:rPr lang="en-US" sz="36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Interventions</a:t>
            </a:r>
            <a:br>
              <a:rPr lang="en-US" sz="36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br>
            <a:r>
              <a:rPr lang="en-US" sz="36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the processing plant</a:t>
            </a:r>
            <a:endParaRPr lang="en-US" sz="3600" dirty="0"/>
          </a:p>
        </p:txBody>
      </p:sp>
      <p:sp>
        <p:nvSpPr>
          <p:cNvPr id="5" name="Oval 4"/>
          <p:cNvSpPr/>
          <p:nvPr/>
        </p:nvSpPr>
        <p:spPr>
          <a:xfrm>
            <a:off x="4229100" y="1326623"/>
            <a:ext cx="685800" cy="685800"/>
          </a:xfrm>
          <a:prstGeom prst="ellipse">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Oval 12"/>
          <p:cNvSpPr/>
          <p:nvPr/>
        </p:nvSpPr>
        <p:spPr>
          <a:xfrm>
            <a:off x="4229100" y="2216152"/>
            <a:ext cx="685800" cy="685800"/>
          </a:xfrm>
          <a:prstGeom prst="ellipse">
            <a:avLst/>
          </a:prstGeom>
          <a:solidFill>
            <a:srgbClr val="C8000A"/>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Oval 13"/>
          <p:cNvSpPr/>
          <p:nvPr/>
        </p:nvSpPr>
        <p:spPr>
          <a:xfrm>
            <a:off x="4229100" y="3105681"/>
            <a:ext cx="685800" cy="685800"/>
          </a:xfrm>
          <a:prstGeom prst="ellipse">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Oval 14"/>
          <p:cNvSpPr/>
          <p:nvPr/>
        </p:nvSpPr>
        <p:spPr>
          <a:xfrm>
            <a:off x="4229100" y="3995210"/>
            <a:ext cx="685800" cy="685800"/>
          </a:xfrm>
          <a:prstGeom prst="ellipse">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Oval 15"/>
          <p:cNvSpPr/>
          <p:nvPr/>
        </p:nvSpPr>
        <p:spPr>
          <a:xfrm>
            <a:off x="4229100" y="4884737"/>
            <a:ext cx="685800" cy="685800"/>
          </a:xfrm>
          <a:prstGeom prst="ellipse">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4229100" y="5784900"/>
            <a:ext cx="685800" cy="685800"/>
          </a:xfrm>
          <a:prstGeom prst="ellipse">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6533" y="1400298"/>
            <a:ext cx="439893" cy="458752"/>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8268" y="1492488"/>
            <a:ext cx="439893" cy="458752"/>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9563" y="1506573"/>
            <a:ext cx="439893" cy="458752"/>
          </a:xfrm>
          <a:prstGeom prst="rect">
            <a:avLst/>
          </a:prstGeom>
        </p:spPr>
      </p:pic>
      <p:grpSp>
        <p:nvGrpSpPr>
          <p:cNvPr id="37" name="Group 36"/>
          <p:cNvGrpSpPr>
            <a:grpSpLocks noChangeAspect="1"/>
          </p:cNvGrpSpPr>
          <p:nvPr/>
        </p:nvGrpSpPr>
        <p:grpSpPr>
          <a:xfrm rot="20058303">
            <a:off x="4318767" y="3217938"/>
            <a:ext cx="538029" cy="548640"/>
            <a:chOff x="4279341" y="3101377"/>
            <a:chExt cx="1244710" cy="1269266"/>
          </a:xfrm>
        </p:grpSpPr>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34852" flipH="1">
              <a:off x="4804722" y="3378745"/>
              <a:ext cx="996698" cy="441961"/>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41594">
              <a:off x="4279341" y="3152937"/>
              <a:ext cx="835154" cy="533401"/>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022304">
              <a:off x="4360483" y="3651313"/>
              <a:ext cx="996698" cy="441961"/>
            </a:xfrm>
            <a:prstGeom prst="rect">
              <a:avLst/>
            </a:prstGeom>
          </p:spPr>
        </p:pic>
      </p:gr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6533" y="4017884"/>
            <a:ext cx="365761" cy="649225"/>
          </a:xfrm>
          <a:prstGeom prst="rect">
            <a:avLst/>
          </a:prstGeom>
        </p:spPr>
      </p:pic>
      <p:grpSp>
        <p:nvGrpSpPr>
          <p:cNvPr id="41" name="Group 40"/>
          <p:cNvGrpSpPr>
            <a:grpSpLocks noChangeAspect="1"/>
          </p:cNvGrpSpPr>
          <p:nvPr/>
        </p:nvGrpSpPr>
        <p:grpSpPr>
          <a:xfrm>
            <a:off x="4281077" y="4963316"/>
            <a:ext cx="560957" cy="548640"/>
            <a:chOff x="392955" y="578643"/>
            <a:chExt cx="1918472" cy="1876349"/>
          </a:xfrm>
        </p:grpSpPr>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9903" y="578643"/>
              <a:ext cx="578178" cy="1876349"/>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3009" y="774866"/>
              <a:ext cx="668418" cy="731521"/>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955" y="1299087"/>
              <a:ext cx="668418" cy="731521"/>
            </a:xfrm>
            <a:prstGeom prst="rect">
              <a:avLst/>
            </a:prstGeom>
          </p:spPr>
        </p:pic>
      </p:grpSp>
      <p:grpSp>
        <p:nvGrpSpPr>
          <p:cNvPr id="7" name="Group 6"/>
          <p:cNvGrpSpPr>
            <a:grpSpLocks noChangeAspect="1"/>
          </p:cNvGrpSpPr>
          <p:nvPr/>
        </p:nvGrpSpPr>
        <p:grpSpPr>
          <a:xfrm>
            <a:off x="4328163" y="5854367"/>
            <a:ext cx="427947" cy="548640"/>
            <a:chOff x="571364" y="543275"/>
            <a:chExt cx="1355171" cy="1737360"/>
          </a:xfrm>
        </p:grpSpPr>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5330" y="543275"/>
              <a:ext cx="1101205" cy="1737360"/>
            </a:xfrm>
            <a:prstGeom prst="rect">
              <a:avLst/>
            </a:prstGeom>
          </p:spPr>
        </p:pic>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382643">
              <a:off x="571364" y="909036"/>
              <a:ext cx="650351" cy="1005840"/>
            </a:xfrm>
            <a:prstGeom prst="rect">
              <a:avLst/>
            </a:prstGeom>
          </p:spPr>
        </p:pic>
      </p:gr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90449" y="2288907"/>
            <a:ext cx="169059" cy="548640"/>
          </a:xfrm>
          <a:prstGeom prst="rect">
            <a:avLst/>
          </a:prstGeom>
        </p:spPr>
      </p:pic>
    </p:spTree>
    <p:extLst>
      <p:ext uri="{BB962C8B-B14F-4D97-AF65-F5344CB8AC3E}">
        <p14:creationId xmlns:p14="http://schemas.microsoft.com/office/powerpoint/2010/main" val="821694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a:gsLst>
              <a:gs pos="0">
                <a:schemeClr val="accent3"/>
              </a:gs>
              <a:gs pos="62000">
                <a:schemeClr val="accent3">
                  <a:lumMod val="60000"/>
                  <a:lumOff val="40000"/>
                </a:schemeClr>
              </a:gs>
              <a:gs pos="100000">
                <a:schemeClr val="accent3"/>
              </a:gs>
            </a:gsLst>
            <a:lin ang="16200000" scaled="1"/>
          </a:gra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66" y="2281936"/>
            <a:ext cx="3468624" cy="3614928"/>
          </a:xfrm>
          <a:prstGeom prst="rect">
            <a:avLst/>
          </a:prstGeom>
          <a:ln w="19050">
            <a:solidFill>
              <a:schemeClr val="tx1"/>
            </a:solidFill>
          </a:ln>
        </p:spPr>
      </p:pic>
      <p:sp>
        <p:nvSpPr>
          <p:cNvPr id="2" name="Rectangle 1"/>
          <p:cNvSpPr/>
          <p:nvPr/>
        </p:nvSpPr>
        <p:spPr>
          <a:xfrm>
            <a:off x="609967" y="564866"/>
            <a:ext cx="8324836" cy="1107996"/>
          </a:xfrm>
          <a:prstGeom prst="rect">
            <a:avLst/>
          </a:prstGeom>
        </p:spPr>
        <p:txBody>
          <a:bodyPr wrap="square">
            <a:spAutoFit/>
          </a:bodyPr>
          <a:lstStyle/>
          <a:p>
            <a:pPr>
              <a:spcAft>
                <a:spcPts val="1200"/>
              </a:spcAft>
            </a:pPr>
            <a:r>
              <a:rPr lang="en-US" sz="2800" b="1" dirty="0" smtClean="0">
                <a:latin typeface="Verdana" panose="020B0604030504040204" pitchFamily="34" charset="0"/>
                <a:ea typeface="Verdana" panose="020B0604030504040204" pitchFamily="34" charset="0"/>
                <a:cs typeface="Verdana" panose="020B0604030504040204" pitchFamily="34" charset="0"/>
              </a:rPr>
              <a:t>Birds with </a:t>
            </a:r>
            <a:r>
              <a:rPr lang="en-US" sz="2800" b="1" i="1" dirty="0" smtClean="0">
                <a:latin typeface="Verdana" panose="020B0604030504040204" pitchFamily="34" charset="0"/>
                <a:ea typeface="Verdana" panose="020B0604030504040204" pitchFamily="34" charset="0"/>
                <a:cs typeface="Verdana" panose="020B0604030504040204" pitchFamily="34" charset="0"/>
              </a:rPr>
              <a:t>Campylobacter</a:t>
            </a:r>
          </a:p>
          <a:p>
            <a:pPr algn="ctr">
              <a:spcAft>
                <a:spcPts val="1200"/>
              </a:spcAft>
            </a:pPr>
            <a:r>
              <a:rPr lang="en-US" sz="2800" b="1" dirty="0" smtClean="0">
                <a:latin typeface="Verdana" panose="020B0604030504040204" pitchFamily="34" charset="0"/>
                <a:ea typeface="Verdana" panose="020B0604030504040204" pitchFamily="34" charset="0"/>
                <a:cs typeface="Verdana" panose="020B0604030504040204" pitchFamily="34" charset="0"/>
              </a:rPr>
              <a:t>		do </a:t>
            </a:r>
            <a:r>
              <a:rPr lang="en-US" sz="2800" b="1" dirty="0" smtClean="0">
                <a:solidFill>
                  <a:srgbClr val="960008"/>
                </a:solidFill>
                <a:latin typeface="Verdana" panose="020B0604030504040204" pitchFamily="34" charset="0"/>
                <a:ea typeface="Verdana" panose="020B0604030504040204" pitchFamily="34" charset="0"/>
                <a:cs typeface="Verdana" panose="020B0604030504040204" pitchFamily="34" charset="0"/>
              </a:rPr>
              <a:t>not</a:t>
            </a:r>
            <a:r>
              <a:rPr lang="en-US" sz="2800" b="1" dirty="0" smtClean="0">
                <a:latin typeface="Verdana" panose="020B0604030504040204" pitchFamily="34" charset="0"/>
                <a:ea typeface="Verdana" panose="020B0604030504040204" pitchFamily="34" charset="0"/>
                <a:cs typeface="Verdana" panose="020B0604030504040204" pitchFamily="34" charset="0"/>
              </a:rPr>
              <a:t> usually appear sick</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3243878"/>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800" dirty="0">
                <a:latin typeface="Myriad Pro" panose="020B0503030403020204" pitchFamily="34" charset="0"/>
              </a:rPr>
              <a:t>Bacteria </a:t>
            </a:r>
            <a:r>
              <a:rPr lang="en-US" sz="2800" dirty="0" smtClean="0">
                <a:latin typeface="Myriad Pro" panose="020B0503030403020204" pitchFamily="34" charset="0"/>
              </a:rPr>
              <a:t>levels vary </a:t>
            </a:r>
            <a:r>
              <a:rPr lang="en-US" sz="2800" dirty="0">
                <a:latin typeface="Myriad Pro" panose="020B0503030403020204" pitchFamily="34" charset="0"/>
              </a:rPr>
              <a:t>with </a:t>
            </a:r>
            <a:r>
              <a:rPr lang="en-US" sz="2800" dirty="0" smtClean="0">
                <a:latin typeface="Myriad Pro" panose="020B0503030403020204" pitchFamily="34" charset="0"/>
              </a:rPr>
              <a:t>birds </a:t>
            </a:r>
            <a:br>
              <a:rPr lang="en-US" sz="2800" dirty="0" smtClean="0">
                <a:latin typeface="Myriad Pro" panose="020B0503030403020204" pitchFamily="34" charset="0"/>
              </a:rPr>
            </a:br>
            <a:r>
              <a:rPr lang="en-US" sz="2800" dirty="0" smtClean="0">
                <a:latin typeface="Myriad Pro" panose="020B0503030403020204" pitchFamily="34" charset="0"/>
              </a:rPr>
              <a:t>and flocks.</a:t>
            </a:r>
            <a:endParaRPr lang="en-US" sz="2800" dirty="0">
              <a:latin typeface="Myriad Pro" panose="020B0503030403020204" pitchFamily="34" charset="0"/>
            </a:endParaRPr>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40442" y="134035"/>
            <a:ext cx="3850107" cy="369332"/>
          </a:xfrm>
          <a:prstGeom prst="rect">
            <a:avLst/>
          </a:prstGeom>
          <a:noFill/>
        </p:spPr>
        <p:txBody>
          <a:bodyPr wrap="square" rtlCol="0">
            <a:spAutoFit/>
          </a:bodyPr>
          <a:lstStyle/>
          <a:p>
            <a:pPr algn="r"/>
            <a:r>
              <a:rPr lang="en-US" b="1" dirty="0" smtClean="0">
                <a:solidFill>
                  <a:srgbClr val="006600"/>
                </a:solidFill>
              </a:rPr>
              <a:t>Interventions at the Processing Plant</a:t>
            </a:r>
            <a:endParaRPr lang="en-US" b="1" dirty="0">
              <a:solidFill>
                <a:srgbClr val="006600"/>
              </a:solidFill>
            </a:endParaRPr>
          </a:p>
        </p:txBody>
      </p:sp>
      <p:grpSp>
        <p:nvGrpSpPr>
          <p:cNvPr id="12" name="Group 11"/>
          <p:cNvGrpSpPr>
            <a:grpSpLocks noChangeAspect="1"/>
          </p:cNvGrpSpPr>
          <p:nvPr/>
        </p:nvGrpSpPr>
        <p:grpSpPr>
          <a:xfrm>
            <a:off x="495558" y="531255"/>
            <a:ext cx="1804113" cy="1833688"/>
            <a:chOff x="5245853" y="663857"/>
            <a:chExt cx="4697020" cy="477401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288" y="663857"/>
              <a:ext cx="3483871" cy="363322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5853" y="1393987"/>
              <a:ext cx="3483871" cy="363322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9001" y="1804651"/>
              <a:ext cx="3483872" cy="3633224"/>
            </a:xfrm>
            <a:prstGeom prst="rect">
              <a:avLst/>
            </a:prstGeom>
          </p:spPr>
        </p:pic>
      </p:grpSp>
      <p:sp>
        <p:nvSpPr>
          <p:cNvPr id="11" name="Rectangle 10"/>
          <p:cNvSpPr/>
          <p:nvPr/>
        </p:nvSpPr>
        <p:spPr>
          <a:xfrm>
            <a:off x="2436298" y="543275"/>
            <a:ext cx="4758586" cy="584775"/>
          </a:xfrm>
          <a:prstGeom prst="rect">
            <a:avLst/>
          </a:prstGeom>
        </p:spPr>
        <p:txBody>
          <a:bodyPr wrap="square">
            <a:sp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Flock Prevalence</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597341" y="2754122"/>
            <a:ext cx="7897301" cy="707886"/>
          </a:xfrm>
          <a:prstGeom prst="rect">
            <a:avLst/>
          </a:prstGeom>
        </p:spPr>
        <p:txBody>
          <a:bodyPr wrap="square">
            <a:spAutoFit/>
          </a:bodyPr>
          <a:lstStyle/>
          <a:p>
            <a:pPr algn="ctr"/>
            <a:r>
              <a:rPr lang="en-US" sz="2000" dirty="0">
                <a:latin typeface="Calibri" panose="020F0502020204030204" pitchFamily="34" charset="0"/>
                <a:ea typeface="Calibri" panose="020F0502020204030204" pitchFamily="34" charset="0"/>
                <a:cs typeface="Arial" panose="020B0604020202020204" pitchFamily="34" charset="0"/>
              </a:rPr>
              <a:t>Two different measurements can be taken to evaluate the </a:t>
            </a:r>
            <a:r>
              <a:rPr lang="en-US" sz="2000" dirty="0" smtClean="0">
                <a:latin typeface="Calibri" panose="020F0502020204030204" pitchFamily="34" charset="0"/>
                <a:ea typeface="Calibri" panose="020F0502020204030204" pitchFamily="34" charset="0"/>
                <a:cs typeface="Arial" panose="020B0604020202020204" pitchFamily="34" charset="0"/>
              </a:rPr>
              <a:t/>
            </a:r>
            <a:br>
              <a:rPr lang="en-US" sz="2000" dirty="0" smtClean="0">
                <a:latin typeface="Calibri" panose="020F0502020204030204" pitchFamily="34" charset="0"/>
                <a:ea typeface="Calibri" panose="020F0502020204030204" pitchFamily="34" charset="0"/>
                <a:cs typeface="Arial" panose="020B0604020202020204" pitchFamily="34" charset="0"/>
              </a:rPr>
            </a:br>
            <a:r>
              <a:rPr lang="en-US" sz="2000" b="1" u="sng" dirty="0" smtClean="0">
                <a:latin typeface="Calibri" panose="020F0502020204030204" pitchFamily="34" charset="0"/>
                <a:ea typeface="Calibri" panose="020F0502020204030204" pitchFamily="34" charset="0"/>
                <a:cs typeface="Arial" panose="020B0604020202020204" pitchFamily="34" charset="0"/>
              </a:rPr>
              <a:t>level </a:t>
            </a:r>
            <a:r>
              <a:rPr lang="en-US" sz="2000" b="1" u="sng" dirty="0">
                <a:latin typeface="Calibri" panose="020F0502020204030204" pitchFamily="34" charset="0"/>
                <a:ea typeface="Calibri" panose="020F0502020204030204" pitchFamily="34" charset="0"/>
                <a:cs typeface="Arial" panose="020B0604020202020204" pitchFamily="34" charset="0"/>
              </a:rPr>
              <a:t>of carcass contamination</a:t>
            </a:r>
            <a:r>
              <a:rPr lang="en-US" sz="2000" dirty="0">
                <a:latin typeface="Calibri" panose="020F0502020204030204" pitchFamily="34" charset="0"/>
                <a:ea typeface="Calibri" panose="020F0502020204030204" pitchFamily="34" charset="0"/>
                <a:cs typeface="Arial" panose="020B0604020202020204" pitchFamily="34" charset="0"/>
              </a:rPr>
              <a:t> by </a:t>
            </a:r>
            <a:r>
              <a:rPr lang="en-US" sz="2000" i="1" dirty="0">
                <a:latin typeface="Calibri" panose="020F0502020204030204" pitchFamily="34" charset="0"/>
                <a:ea typeface="Calibri" panose="020F0502020204030204" pitchFamily="34" charset="0"/>
                <a:cs typeface="Arial" panose="020B0604020202020204" pitchFamily="34" charset="0"/>
              </a:rPr>
              <a:t>Campylobacter: </a:t>
            </a:r>
            <a:endParaRPr lang="en-US" sz="2000" dirty="0"/>
          </a:p>
        </p:txBody>
      </p:sp>
      <p:sp>
        <p:nvSpPr>
          <p:cNvPr id="9" name="Rectangle 8"/>
          <p:cNvSpPr/>
          <p:nvPr/>
        </p:nvSpPr>
        <p:spPr>
          <a:xfrm>
            <a:off x="597342" y="5446393"/>
            <a:ext cx="3722868" cy="1077218"/>
          </a:xfrm>
          <a:prstGeom prst="rect">
            <a:avLst/>
          </a:prstGeom>
        </p:spPr>
        <p:txBody>
          <a:bodyPr wrap="square">
            <a:spAutoFit/>
          </a:bodyPr>
          <a:lstStyle/>
          <a:p>
            <a:r>
              <a:rPr lang="en-US" sz="1600" b="1" u="sng" dirty="0" smtClean="0">
                <a:latin typeface="Calibri" panose="020F0502020204030204" pitchFamily="34" charset="0"/>
                <a:ea typeface="Calibri" panose="020F0502020204030204" pitchFamily="34" charset="0"/>
                <a:cs typeface="Arial" panose="020B0604020202020204" pitchFamily="34" charset="0"/>
              </a:rPr>
              <a:t>Percent of positive </a:t>
            </a:r>
            <a:r>
              <a:rPr lang="en-US" sz="1600" b="1" u="sng" dirty="0" smtClean="0">
                <a:latin typeface="Calibri" panose="020F0502020204030204" pitchFamily="34" charset="0"/>
                <a:ea typeface="Calibri" panose="020F0502020204030204" pitchFamily="34" charset="0"/>
                <a:cs typeface="Arial" panose="020B0604020202020204" pitchFamily="34" charset="0"/>
              </a:rPr>
              <a:t>carcasses</a:t>
            </a:r>
            <a:r>
              <a:rPr lang="en-US" sz="1600" dirty="0" smtClean="0">
                <a:latin typeface="Calibri" panose="020F0502020204030204" pitchFamily="34" charset="0"/>
                <a:ea typeface="Calibri" panose="020F0502020204030204" pitchFamily="34" charset="0"/>
                <a:cs typeface="Arial" panose="020B0604020202020204" pitchFamily="34" charset="0"/>
              </a:rPr>
              <a:t> </a:t>
            </a:r>
            <a:br>
              <a:rPr lang="en-US" sz="1600" dirty="0" smtClean="0">
                <a:latin typeface="Calibri" panose="020F0502020204030204" pitchFamily="34" charset="0"/>
                <a:ea typeface="Calibri" panose="020F0502020204030204" pitchFamily="34" charset="0"/>
                <a:cs typeface="Arial" panose="020B0604020202020204" pitchFamily="34" charset="0"/>
              </a:rPr>
            </a:br>
            <a:r>
              <a:rPr lang="en-US" sz="1600" dirty="0" smtClean="0">
                <a:latin typeface="Calibri" panose="020F0502020204030204" pitchFamily="34" charset="0"/>
                <a:ea typeface="Calibri" panose="020F0502020204030204" pitchFamily="34" charset="0"/>
                <a:cs typeface="Arial" panose="020B0604020202020204" pitchFamily="34" charset="0"/>
              </a:rPr>
              <a:t>out </a:t>
            </a:r>
            <a:r>
              <a:rPr lang="en-US" sz="1600" dirty="0" smtClean="0">
                <a:latin typeface="Calibri" panose="020F0502020204030204" pitchFamily="34" charset="0"/>
                <a:ea typeface="Calibri" panose="020F0502020204030204" pitchFamily="34" charset="0"/>
                <a:cs typeface="Arial" panose="020B0604020202020204" pitchFamily="34" charset="0"/>
              </a:rPr>
              <a:t>of 100 processed carcasses how many  are positive for </a:t>
            </a:r>
            <a:r>
              <a:rPr lang="en-US" sz="1600" i="1" dirty="0" smtClean="0">
                <a:latin typeface="Calibri" panose="020F0502020204030204" pitchFamily="34" charset="0"/>
                <a:ea typeface="Calibri" panose="020F0502020204030204" pitchFamily="34" charset="0"/>
                <a:cs typeface="Arial" panose="020B0604020202020204" pitchFamily="34" charset="0"/>
              </a:rPr>
              <a:t>Campylobacter</a:t>
            </a:r>
            <a:r>
              <a:rPr lang="en-US" sz="1600" dirty="0" smtClean="0">
                <a:latin typeface="Calibri" panose="020F0502020204030204" pitchFamily="34" charset="0"/>
                <a:ea typeface="Calibri" panose="020F0502020204030204" pitchFamily="34" charset="0"/>
                <a:cs typeface="Arial" panose="020B0604020202020204" pitchFamily="34" charset="0"/>
              </a:rPr>
              <a:t>. This is also known as prevalence. </a:t>
            </a:r>
            <a:endParaRPr lang="en-US" sz="1600" dirty="0"/>
          </a:p>
        </p:txBody>
      </p:sp>
      <p:grpSp>
        <p:nvGrpSpPr>
          <p:cNvPr id="39" name="Group 38"/>
          <p:cNvGrpSpPr/>
          <p:nvPr/>
        </p:nvGrpSpPr>
        <p:grpSpPr>
          <a:xfrm>
            <a:off x="1351381" y="3605816"/>
            <a:ext cx="1669463" cy="1567890"/>
            <a:chOff x="1351381" y="3778092"/>
            <a:chExt cx="1669463" cy="1567890"/>
          </a:xfrm>
        </p:grpSpPr>
        <p:grpSp>
          <p:nvGrpSpPr>
            <p:cNvPr id="8" name="Group 7"/>
            <p:cNvGrpSpPr>
              <a:grpSpLocks noChangeAspect="1"/>
            </p:cNvGrpSpPr>
            <p:nvPr/>
          </p:nvGrpSpPr>
          <p:grpSpPr>
            <a:xfrm>
              <a:off x="1351381" y="3778092"/>
              <a:ext cx="1605781" cy="1554479"/>
              <a:chOff x="1121179" y="2990425"/>
              <a:chExt cx="1907483" cy="1846543"/>
            </a:xfrm>
          </p:grpSpPr>
          <p:grpSp>
            <p:nvGrpSpPr>
              <p:cNvPr id="21" name="Group 20"/>
              <p:cNvGrpSpPr>
                <a:grpSpLocks noChangeAspect="1"/>
              </p:cNvGrpSpPr>
              <p:nvPr/>
            </p:nvGrpSpPr>
            <p:grpSpPr>
              <a:xfrm>
                <a:off x="1202152" y="2990425"/>
                <a:ext cx="1826510" cy="1490426"/>
                <a:chOff x="4831827" y="663857"/>
                <a:chExt cx="4755332" cy="3880331"/>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288" y="663857"/>
                  <a:ext cx="3483871" cy="3633223"/>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1827" y="910964"/>
                  <a:ext cx="3483873" cy="3633224"/>
                </a:xfrm>
                <a:prstGeom prst="rect">
                  <a:avLst/>
                </a:prstGeom>
              </p:spPr>
            </p:pic>
          </p:gr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179" y="3437936"/>
                <a:ext cx="1341522" cy="1399032"/>
              </a:xfrm>
              <a:prstGeom prst="rect">
                <a:avLst/>
              </a:prstGeom>
            </p:spPr>
          </p:pic>
        </p:gr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4349" y="4171195"/>
              <a:ext cx="1126495" cy="1174787"/>
            </a:xfrm>
            <a:prstGeom prst="rect">
              <a:avLst/>
            </a:prstGeom>
          </p:spPr>
        </p:pic>
      </p:grpSp>
      <p:grpSp>
        <p:nvGrpSpPr>
          <p:cNvPr id="10" name="Group 9"/>
          <p:cNvGrpSpPr>
            <a:grpSpLocks noChangeAspect="1"/>
          </p:cNvGrpSpPr>
          <p:nvPr/>
        </p:nvGrpSpPr>
        <p:grpSpPr>
          <a:xfrm>
            <a:off x="5498383" y="3605816"/>
            <a:ext cx="2259059" cy="1737360"/>
            <a:chOff x="5418865" y="3857993"/>
            <a:chExt cx="2378385" cy="1829129"/>
          </a:xfrm>
        </p:grpSpPr>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8865" y="3899772"/>
              <a:ext cx="1129337" cy="117775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1155" y="3857993"/>
              <a:ext cx="1126495" cy="1174787"/>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1265" y="4052172"/>
              <a:ext cx="1129337" cy="1177750"/>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3555" y="4010393"/>
              <a:ext cx="1126495" cy="1174787"/>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3665" y="4204572"/>
              <a:ext cx="1129337" cy="1177750"/>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955" y="4162793"/>
              <a:ext cx="1126495" cy="1174787"/>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6065" y="4356972"/>
              <a:ext cx="1129337" cy="1177750"/>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8355" y="4315193"/>
              <a:ext cx="1126495" cy="1174787"/>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8465" y="4509372"/>
              <a:ext cx="1129337" cy="1177750"/>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0755" y="4467593"/>
              <a:ext cx="1126495" cy="1174787"/>
            </a:xfrm>
            <a:prstGeom prst="rect">
              <a:avLst/>
            </a:prstGeom>
          </p:spPr>
        </p:pic>
      </p:grpSp>
      <p:sp>
        <p:nvSpPr>
          <p:cNvPr id="38" name="Rectangle 37"/>
          <p:cNvSpPr/>
          <p:nvPr/>
        </p:nvSpPr>
        <p:spPr>
          <a:xfrm>
            <a:off x="5088839" y="5446393"/>
            <a:ext cx="3392558" cy="1126462"/>
          </a:xfrm>
          <a:prstGeom prst="rect">
            <a:avLst/>
          </a:prstGeom>
        </p:spPr>
        <p:txBody>
          <a:bodyPr wrap="square">
            <a:spAutoFit/>
          </a:bodyPr>
          <a:lstStyle/>
          <a:p>
            <a:pPr>
              <a:lnSpc>
                <a:spcPct val="105000"/>
              </a:lnSpc>
              <a:spcAft>
                <a:spcPts val="800"/>
              </a:spcAft>
            </a:pPr>
            <a:r>
              <a:rPr lang="en-US" sz="1600" b="1" i="1" u="sng" spc="5" dirty="0">
                <a:latin typeface="Calibri" panose="020F0502020204030204" pitchFamily="34" charset="0"/>
                <a:ea typeface="Calibri" panose="020F0502020204030204" pitchFamily="34" charset="0"/>
                <a:cs typeface="Arial" panose="020B0604020202020204" pitchFamily="34" charset="0"/>
              </a:rPr>
              <a:t>Campylobacter</a:t>
            </a:r>
            <a:r>
              <a:rPr lang="en-US" sz="1600" b="1" u="sng" spc="5" dirty="0">
                <a:latin typeface="Calibri" panose="020F0502020204030204" pitchFamily="34" charset="0"/>
                <a:ea typeface="Calibri" panose="020F0502020204030204" pitchFamily="34" charset="0"/>
                <a:cs typeface="Arial" panose="020B0604020202020204" pitchFamily="34" charset="0"/>
              </a:rPr>
              <a:t> </a:t>
            </a:r>
            <a:r>
              <a:rPr lang="en-US" sz="1600" b="1" u="sng" spc="5" dirty="0" smtClean="0">
                <a:latin typeface="Calibri" panose="020F0502020204030204" pitchFamily="34" charset="0"/>
                <a:ea typeface="Calibri" panose="020F0502020204030204" pitchFamily="34" charset="0"/>
                <a:cs typeface="Arial" panose="020B0604020202020204" pitchFamily="34" charset="0"/>
              </a:rPr>
              <a:t>concentration</a:t>
            </a:r>
            <a:r>
              <a:rPr lang="en-US" sz="1600" spc="5" dirty="0" smtClean="0">
                <a:latin typeface="Calibri" panose="020F0502020204030204" pitchFamily="34" charset="0"/>
                <a:ea typeface="Calibri" panose="020F0502020204030204" pitchFamily="34" charset="0"/>
                <a:cs typeface="Arial" panose="020B0604020202020204" pitchFamily="34" charset="0"/>
              </a:rPr>
              <a:t/>
            </a:r>
            <a:br>
              <a:rPr lang="en-US" sz="1600" spc="5" dirty="0" smtClean="0">
                <a:latin typeface="Calibri" panose="020F0502020204030204" pitchFamily="34" charset="0"/>
                <a:ea typeface="Calibri" panose="020F0502020204030204" pitchFamily="34" charset="0"/>
                <a:cs typeface="Arial" panose="020B0604020202020204" pitchFamily="34" charset="0"/>
              </a:rPr>
            </a:br>
            <a:r>
              <a:rPr lang="en-US" sz="1600" spc="5" dirty="0" smtClean="0">
                <a:latin typeface="Calibri" panose="020F0502020204030204" pitchFamily="34" charset="0"/>
                <a:ea typeface="Calibri" panose="020F0502020204030204" pitchFamily="34" charset="0"/>
                <a:cs typeface="Arial" panose="020B0604020202020204" pitchFamily="34" charset="0"/>
              </a:rPr>
              <a:t>how </a:t>
            </a:r>
            <a:r>
              <a:rPr lang="en-US" sz="1600" spc="5" dirty="0">
                <a:latin typeface="Calibri" panose="020F0502020204030204" pitchFamily="34" charset="0"/>
                <a:ea typeface="Calibri" panose="020F0502020204030204" pitchFamily="34" charset="0"/>
                <a:cs typeface="Arial" panose="020B0604020202020204" pitchFamily="34" charset="0"/>
              </a:rPr>
              <a:t>much bacteria is there on </a:t>
            </a:r>
            <a:r>
              <a:rPr lang="en-US" sz="1600" spc="5" dirty="0" smtClean="0">
                <a:latin typeface="Calibri" panose="020F0502020204030204" pitchFamily="34" charset="0"/>
                <a:ea typeface="Calibri" panose="020F0502020204030204" pitchFamily="34" charset="0"/>
                <a:cs typeface="Arial" panose="020B0604020202020204" pitchFamily="34" charset="0"/>
              </a:rPr>
              <a:t>the carcasses that are positive – is it 100 organisms </a:t>
            </a:r>
            <a:r>
              <a:rPr lang="en-US" sz="1600" spc="5" dirty="0">
                <a:latin typeface="Calibri" panose="020F0502020204030204" pitchFamily="34" charset="0"/>
                <a:ea typeface="Calibri" panose="020F0502020204030204" pitchFamily="34" charset="0"/>
                <a:cs typeface="Arial" panose="020B0604020202020204" pitchFamily="34" charset="0"/>
              </a:rPr>
              <a:t>or </a:t>
            </a:r>
            <a:r>
              <a:rPr lang="en-US" sz="1600" spc="5" dirty="0" smtClean="0">
                <a:latin typeface="Calibri" panose="020F0502020204030204" pitchFamily="34" charset="0"/>
                <a:ea typeface="Calibri" panose="020F0502020204030204" pitchFamily="34" charset="0"/>
                <a:cs typeface="Arial" panose="020B0604020202020204" pitchFamily="34" charset="0"/>
              </a:rPr>
              <a:t>100 million organisms.</a:t>
            </a:r>
            <a:endParaRPr lang="en-US" sz="1600" spc="5"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5562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800" i="1" dirty="0">
                <a:latin typeface="Myriad Pro" panose="020B0503030403020204" pitchFamily="34" charset="0"/>
              </a:rPr>
              <a:t>Campylobacter</a:t>
            </a:r>
            <a:r>
              <a:rPr lang="en-US" sz="2800" dirty="0">
                <a:latin typeface="Myriad Pro" panose="020B0503030403020204" pitchFamily="34" charset="0"/>
              </a:rPr>
              <a:t> in the intestines</a:t>
            </a:r>
          </a:p>
          <a:p>
            <a:pPr marL="1139825"/>
            <a:r>
              <a:rPr lang="en-US" sz="2800" dirty="0" smtClean="0">
                <a:latin typeface="Myriad Pro" panose="020B0503030403020204" pitchFamily="34" charset="0"/>
              </a:rPr>
              <a:t>can contaminate carcasses.</a:t>
            </a:r>
            <a:endParaRPr lang="en-US" sz="2800" dirty="0">
              <a:latin typeface="Myriad Pro" panose="020B0503030403020204" pitchFamily="34" charset="0"/>
            </a:endParaRPr>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1682" y="2704052"/>
            <a:ext cx="8038355" cy="3747430"/>
          </a:xfrm>
          <a:prstGeom prst="roundRect">
            <a:avLst>
              <a:gd name="adj" fmla="val 12316"/>
            </a:avLst>
          </a:prstGeom>
          <a:solidFill>
            <a:schemeClr val="accent3">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800" b="1" dirty="0">
                <a:solidFill>
                  <a:schemeClr val="tx1"/>
                </a:solidFill>
              </a:rPr>
              <a:t>Actions to Take: </a:t>
            </a:r>
          </a:p>
          <a:p>
            <a:pPr lvl="1" indent="-457200">
              <a:buFont typeface="Arial" panose="020B0604020202020204" pitchFamily="34" charset="0"/>
              <a:buChar char="•"/>
            </a:pPr>
            <a:r>
              <a:rPr lang="en-US" sz="2800" dirty="0">
                <a:solidFill>
                  <a:schemeClr val="tx1"/>
                </a:solidFill>
              </a:rPr>
              <a:t>Scalding at temperatures above </a:t>
            </a:r>
            <a:r>
              <a:rPr lang="en-US" sz="2800" b="1" dirty="0">
                <a:solidFill>
                  <a:srgbClr val="006600"/>
                </a:solidFill>
              </a:rPr>
              <a:t>130°F</a:t>
            </a:r>
            <a:r>
              <a:rPr lang="en-US" sz="2800" dirty="0">
                <a:solidFill>
                  <a:schemeClr val="tx1"/>
                </a:solidFill>
              </a:rPr>
              <a:t> kills </a:t>
            </a:r>
            <a:r>
              <a:rPr lang="en-US" sz="2800" i="1" dirty="0">
                <a:solidFill>
                  <a:schemeClr val="tx1"/>
                </a:solidFill>
              </a:rPr>
              <a:t>Campylobacter</a:t>
            </a:r>
          </a:p>
          <a:p>
            <a:pPr lvl="1" indent="-457200">
              <a:buFont typeface="Arial" panose="020B0604020202020204" pitchFamily="34" charset="0"/>
              <a:buChar char="•"/>
            </a:pPr>
            <a:r>
              <a:rPr lang="en-US" sz="2800" dirty="0">
                <a:solidFill>
                  <a:schemeClr val="tx1"/>
                </a:solidFill>
              </a:rPr>
              <a:t>Scalding can reduce </a:t>
            </a:r>
            <a:r>
              <a:rPr lang="en-US" sz="2800" i="1" dirty="0">
                <a:solidFill>
                  <a:schemeClr val="tx1"/>
                </a:solidFill>
              </a:rPr>
              <a:t>Campylobacter</a:t>
            </a:r>
            <a:r>
              <a:rPr lang="en-US" sz="2800" dirty="0">
                <a:solidFill>
                  <a:schemeClr val="tx1"/>
                </a:solidFill>
              </a:rPr>
              <a:t> levels 40%</a:t>
            </a:r>
          </a:p>
          <a:p>
            <a:pPr lvl="1" indent="-457200">
              <a:buFont typeface="Arial" panose="020B0604020202020204" pitchFamily="34" charset="0"/>
              <a:buChar char="•"/>
            </a:pPr>
            <a:r>
              <a:rPr lang="en-US" sz="2800" dirty="0" smtClean="0">
                <a:solidFill>
                  <a:schemeClr val="tx1"/>
                </a:solidFill>
              </a:rPr>
              <a:t>Countercurrent </a:t>
            </a:r>
            <a:r>
              <a:rPr lang="en-US" sz="2800" dirty="0" smtClean="0">
                <a:solidFill>
                  <a:schemeClr val="tx1"/>
                </a:solidFill>
              </a:rPr>
              <a:t>or multi-tank scalding are</a:t>
            </a:r>
            <a:br>
              <a:rPr lang="en-US" sz="2800" dirty="0" smtClean="0">
                <a:solidFill>
                  <a:schemeClr val="tx1"/>
                </a:solidFill>
              </a:rPr>
            </a:br>
            <a:r>
              <a:rPr lang="en-US" sz="2800" dirty="0" smtClean="0">
                <a:solidFill>
                  <a:schemeClr val="tx1"/>
                </a:solidFill>
              </a:rPr>
              <a:t>more </a:t>
            </a:r>
            <a:r>
              <a:rPr lang="en-US" sz="2800" dirty="0">
                <a:solidFill>
                  <a:schemeClr val="tx1"/>
                </a:solidFill>
              </a:rPr>
              <a:t>effective</a:t>
            </a:r>
          </a:p>
          <a:p>
            <a:pPr lvl="1" indent="-457200">
              <a:buFont typeface="Arial" panose="020B0604020202020204" pitchFamily="34" charset="0"/>
              <a:buChar char="•"/>
            </a:pPr>
            <a:endParaRPr lang="en-US" dirty="0"/>
          </a:p>
        </p:txBody>
      </p:sp>
      <p:sp>
        <p:nvSpPr>
          <p:cNvPr id="4" name="TextBox 3"/>
          <p:cNvSpPr txBox="1"/>
          <p:nvPr/>
        </p:nvSpPr>
        <p:spPr>
          <a:xfrm>
            <a:off x="4740442" y="134035"/>
            <a:ext cx="3850107" cy="369332"/>
          </a:xfrm>
          <a:prstGeom prst="rect">
            <a:avLst/>
          </a:prstGeom>
          <a:noFill/>
        </p:spPr>
        <p:txBody>
          <a:bodyPr wrap="square" rtlCol="0">
            <a:spAutoFit/>
          </a:bodyPr>
          <a:lstStyle/>
          <a:p>
            <a:pPr algn="r"/>
            <a:r>
              <a:rPr lang="en-US" b="1" dirty="0" smtClean="0">
                <a:solidFill>
                  <a:srgbClr val="006600"/>
                </a:solidFill>
              </a:rPr>
              <a:t>Interventions at the Processing Plant</a:t>
            </a:r>
            <a:endParaRPr lang="en-US" b="1" dirty="0">
              <a:solidFill>
                <a:srgbClr val="006600"/>
              </a:solidFill>
            </a:endParaRPr>
          </a:p>
        </p:txBody>
      </p:sp>
      <p:sp>
        <p:nvSpPr>
          <p:cNvPr id="16" name="Rectangle 15"/>
          <p:cNvSpPr/>
          <p:nvPr/>
        </p:nvSpPr>
        <p:spPr>
          <a:xfrm>
            <a:off x="2436298" y="543275"/>
            <a:ext cx="2140330" cy="584775"/>
          </a:xfrm>
          <a:prstGeom prst="rect">
            <a:avLst/>
          </a:prstGeom>
        </p:spPr>
        <p:txBody>
          <a:bodyPr wrap="none">
            <a:sp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Scalding</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70" y="527233"/>
            <a:ext cx="563525" cy="1828800"/>
          </a:xfrm>
          <a:prstGeom prst="rect">
            <a:avLst/>
          </a:prstGeom>
        </p:spPr>
      </p:pic>
      <p:sp>
        <p:nvSpPr>
          <p:cNvPr id="8" name="TextBox 2"/>
          <p:cNvSpPr txBox="1"/>
          <p:nvPr/>
        </p:nvSpPr>
        <p:spPr>
          <a:xfrm>
            <a:off x="121386" y="1128050"/>
            <a:ext cx="2509092" cy="652486"/>
          </a:xfrm>
          <a:prstGeom prst="rect">
            <a:avLst/>
          </a:prstGeom>
          <a:noFill/>
          <a:ln>
            <a:noFill/>
          </a:ln>
        </p:spPr>
        <p:txBody>
          <a:bodyPr wrap="square" lIns="18288" tIns="18288" rIns="18288" bIns="18288" rtlCol="0">
            <a:spAutoFit/>
          </a:bodyPr>
          <a:lstStyle/>
          <a:p>
            <a:pPr marL="0" marR="0" algn="ctr">
              <a:spcBef>
                <a:spcPts val="0"/>
              </a:spcBef>
              <a:spcAft>
                <a:spcPts val="0"/>
              </a:spcAft>
            </a:pPr>
            <a:r>
              <a:rPr lang="en-US" sz="4000" b="1" kern="1200" dirty="0" smtClean="0">
                <a:ln w="3175" cap="flat" cmpd="sng" algn="ctr">
                  <a:solidFill>
                    <a:srgbClr val="000000"/>
                  </a:solidFill>
                  <a:prstDash val="solid"/>
                  <a:round/>
                </a:ln>
                <a:solidFill>
                  <a:srgbClr val="E8A735"/>
                </a:solidFill>
                <a:effectLst/>
                <a:latin typeface="HelveticaNeueLT Std Blk" panose="020B0904020202020204" pitchFamily="34" charset="0"/>
                <a:ea typeface="Times New Roman" panose="02020603050405020304" pitchFamily="18" charset="0"/>
                <a:cs typeface="Arial" panose="020B0604020202020204" pitchFamily="34" charset="0"/>
              </a:rPr>
              <a:t>130</a:t>
            </a:r>
            <a:r>
              <a:rPr lang="en-US" sz="4000" b="1" kern="1200" baseline="30000" dirty="0" smtClean="0">
                <a:ln w="3175" cap="flat" cmpd="sng" algn="ctr">
                  <a:solidFill>
                    <a:srgbClr val="000000"/>
                  </a:solidFill>
                  <a:prstDash val="solid"/>
                  <a:round/>
                </a:ln>
                <a:solidFill>
                  <a:srgbClr val="E8A735"/>
                </a:solidFill>
                <a:effectLst/>
                <a:latin typeface="HelveticaNeueLT Std Blk" panose="020B0904020202020204" pitchFamily="34" charset="0"/>
                <a:ea typeface="Times New Roman" panose="02020603050405020304" pitchFamily="18" charset="0"/>
                <a:cs typeface="Arial" panose="020B0604020202020204" pitchFamily="34" charset="0"/>
              </a:rPr>
              <a:t>o</a:t>
            </a:r>
            <a:r>
              <a:rPr lang="en-US" sz="4000" b="1" kern="1200" dirty="0" smtClean="0">
                <a:ln w="3175" cap="flat" cmpd="sng" algn="ctr">
                  <a:solidFill>
                    <a:srgbClr val="000000"/>
                  </a:solidFill>
                  <a:prstDash val="solid"/>
                  <a:round/>
                </a:ln>
                <a:solidFill>
                  <a:srgbClr val="E8A735"/>
                </a:solidFill>
                <a:effectLst/>
                <a:latin typeface="HelveticaNeueLT Std Blk" panose="020B0904020202020204" pitchFamily="34" charset="0"/>
                <a:ea typeface="Times New Roman" panose="02020603050405020304" pitchFamily="18" charset="0"/>
                <a:cs typeface="Arial" panose="020B0604020202020204" pitchFamily="34" charset="0"/>
              </a:rPr>
              <a:t>F</a:t>
            </a:r>
            <a:endParaRPr lang="en-US" sz="5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1602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800" dirty="0" smtClean="0">
                <a:latin typeface="Myriad Pro" panose="020B0503030403020204" pitchFamily="34" charset="0"/>
              </a:rPr>
              <a:t>Bacteria </a:t>
            </a:r>
            <a:r>
              <a:rPr lang="en-US" sz="2800" dirty="0">
                <a:latin typeface="Myriad Pro" panose="020B0503030403020204" pitchFamily="34" charset="0"/>
              </a:rPr>
              <a:t>in </a:t>
            </a:r>
            <a:r>
              <a:rPr lang="en-US" sz="2800" dirty="0" smtClean="0">
                <a:latin typeface="Myriad Pro" panose="020B0503030403020204" pitchFamily="34" charset="0"/>
              </a:rPr>
              <a:t>the feces </a:t>
            </a:r>
            <a:r>
              <a:rPr lang="en-US" sz="2800" dirty="0">
                <a:latin typeface="Myriad Pro" panose="020B0503030403020204" pitchFamily="34" charset="0"/>
              </a:rPr>
              <a:t>can </a:t>
            </a:r>
            <a:r>
              <a:rPr lang="en-US" sz="2800" dirty="0" smtClean="0">
                <a:latin typeface="Myriad Pro" panose="020B0503030403020204" pitchFamily="34" charset="0"/>
              </a:rPr>
              <a:t>be on </a:t>
            </a:r>
            <a:r>
              <a:rPr lang="en-US" sz="2800" dirty="0">
                <a:latin typeface="Myriad Pro" panose="020B0503030403020204" pitchFamily="34" charset="0"/>
              </a:rPr>
              <a:t>poultry </a:t>
            </a:r>
            <a:r>
              <a:rPr lang="en-US" sz="2800" dirty="0" smtClean="0">
                <a:latin typeface="Myriad Pro" panose="020B0503030403020204" pitchFamily="34" charset="0"/>
              </a:rPr>
              <a:t>skin and feathers.</a:t>
            </a:r>
            <a:endParaRPr lang="en-US" sz="2800" dirty="0">
              <a:latin typeface="Myriad Pro" panose="020B0503030403020204" pitchFamily="34" charset="0"/>
            </a:endParaRPr>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1682" y="2704052"/>
            <a:ext cx="8038355" cy="3747430"/>
          </a:xfrm>
          <a:prstGeom prst="roundRect">
            <a:avLst>
              <a:gd name="adj" fmla="val 12316"/>
            </a:avLst>
          </a:prstGeom>
          <a:solidFill>
            <a:schemeClr val="accent3">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1200"/>
              </a:spcBef>
            </a:pPr>
            <a:r>
              <a:rPr lang="en-US" sz="2400" b="1" dirty="0" err="1">
                <a:solidFill>
                  <a:srgbClr val="C00000"/>
                </a:solidFill>
              </a:rPr>
              <a:t>Defeathering</a:t>
            </a:r>
            <a:r>
              <a:rPr lang="en-US" sz="2400" b="1" dirty="0">
                <a:solidFill>
                  <a:srgbClr val="C00000"/>
                </a:solidFill>
              </a:rPr>
              <a:t> is a high risk area for </a:t>
            </a:r>
            <a:r>
              <a:rPr lang="en-US" sz="2400" b="1" dirty="0" smtClean="0">
                <a:solidFill>
                  <a:srgbClr val="C00000"/>
                </a:solidFill>
              </a:rPr>
              <a:t>bacterial </a:t>
            </a:r>
            <a:r>
              <a:rPr lang="en-US" sz="2400" b="1" dirty="0">
                <a:solidFill>
                  <a:srgbClr val="C00000"/>
                </a:solidFill>
              </a:rPr>
              <a:t>spread </a:t>
            </a:r>
            <a:r>
              <a:rPr lang="en-US" sz="2400" dirty="0">
                <a:solidFill>
                  <a:schemeClr val="tx1"/>
                </a:solidFill>
              </a:rPr>
              <a:t>due to fecal material coming out of cloaca from pressure of the picker fingers on the </a:t>
            </a:r>
            <a:r>
              <a:rPr lang="en-US" sz="2400" dirty="0" smtClean="0">
                <a:solidFill>
                  <a:schemeClr val="tx1"/>
                </a:solidFill>
              </a:rPr>
              <a:t>abdomen.</a:t>
            </a:r>
            <a:endParaRPr lang="en-US" sz="2400" dirty="0">
              <a:solidFill>
                <a:schemeClr val="tx1"/>
              </a:solidFill>
            </a:endParaRPr>
          </a:p>
          <a:p>
            <a:pPr marL="0" lvl="1"/>
            <a:endParaRPr lang="en-US" sz="900" dirty="0">
              <a:solidFill>
                <a:schemeClr val="tx1"/>
              </a:solidFill>
            </a:endParaRPr>
          </a:p>
          <a:p>
            <a:pPr marL="0" lvl="1"/>
            <a:r>
              <a:rPr lang="en-US" sz="2800" b="1" dirty="0" smtClean="0">
                <a:solidFill>
                  <a:schemeClr val="tx1"/>
                </a:solidFill>
              </a:rPr>
              <a:t>Actions </a:t>
            </a:r>
            <a:r>
              <a:rPr lang="en-US" sz="2800" b="1" dirty="0">
                <a:solidFill>
                  <a:schemeClr val="tx1"/>
                </a:solidFill>
              </a:rPr>
              <a:t>to Take: </a:t>
            </a:r>
          </a:p>
          <a:p>
            <a:pPr marL="457200" indent="-457200">
              <a:buFont typeface="Arial" panose="020B0604020202020204" pitchFamily="34" charset="0"/>
              <a:buChar char="•"/>
            </a:pPr>
            <a:r>
              <a:rPr lang="en-US" sz="2800" dirty="0" smtClean="0">
                <a:solidFill>
                  <a:schemeClr val="tx1"/>
                </a:solidFill>
              </a:rPr>
              <a:t>There </a:t>
            </a:r>
            <a:r>
              <a:rPr lang="en-US" sz="2800" dirty="0">
                <a:solidFill>
                  <a:schemeClr val="tx1"/>
                </a:solidFill>
              </a:rPr>
              <a:t>are limited opportunities for intervention in the </a:t>
            </a:r>
            <a:r>
              <a:rPr lang="en-US" sz="2800" dirty="0" err="1">
                <a:solidFill>
                  <a:schemeClr val="tx1"/>
                </a:solidFill>
              </a:rPr>
              <a:t>defeathering</a:t>
            </a:r>
            <a:r>
              <a:rPr lang="en-US" sz="2800" dirty="0">
                <a:solidFill>
                  <a:schemeClr val="tx1"/>
                </a:solidFill>
              </a:rPr>
              <a:t> </a:t>
            </a:r>
            <a:r>
              <a:rPr lang="en-US" sz="2800" dirty="0" smtClean="0">
                <a:solidFill>
                  <a:schemeClr val="tx1"/>
                </a:solidFill>
              </a:rPr>
              <a:t>step</a:t>
            </a:r>
            <a:endParaRPr lang="en-US" sz="2800" dirty="0">
              <a:solidFill>
                <a:schemeClr val="tx1"/>
              </a:solidFill>
            </a:endParaRPr>
          </a:p>
          <a:p>
            <a:pPr marL="457200" indent="-457200">
              <a:buFont typeface="Arial" panose="020B0604020202020204" pitchFamily="34" charset="0"/>
              <a:buChar char="•"/>
            </a:pPr>
            <a:r>
              <a:rPr lang="en-US" sz="2800" dirty="0" smtClean="0">
                <a:solidFill>
                  <a:schemeClr val="tx1"/>
                </a:solidFill>
              </a:rPr>
              <a:t>Ensure </a:t>
            </a:r>
            <a:r>
              <a:rPr lang="en-US" sz="2800" dirty="0" smtClean="0">
                <a:solidFill>
                  <a:srgbClr val="006600"/>
                </a:solidFill>
              </a:rPr>
              <a:t>proper maintenance </a:t>
            </a:r>
            <a:r>
              <a:rPr lang="en-US" sz="2800" dirty="0" smtClean="0">
                <a:solidFill>
                  <a:schemeClr val="tx1"/>
                </a:solidFill>
              </a:rPr>
              <a:t>and </a:t>
            </a:r>
            <a:r>
              <a:rPr lang="en-US" sz="2800" dirty="0" smtClean="0">
                <a:solidFill>
                  <a:srgbClr val="006600"/>
                </a:solidFill>
              </a:rPr>
              <a:t>sanitization</a:t>
            </a:r>
            <a:r>
              <a:rPr lang="en-US" sz="2800" dirty="0" smtClean="0">
                <a:solidFill>
                  <a:schemeClr val="tx1"/>
                </a:solidFill>
              </a:rPr>
              <a:t> of feather picking equipment</a:t>
            </a:r>
            <a:endParaRPr lang="en-US" sz="2800" dirty="0">
              <a:solidFill>
                <a:schemeClr val="tx1"/>
              </a:solidFill>
            </a:endParaRPr>
          </a:p>
        </p:txBody>
      </p:sp>
      <p:sp>
        <p:nvSpPr>
          <p:cNvPr id="4" name="TextBox 3"/>
          <p:cNvSpPr txBox="1"/>
          <p:nvPr/>
        </p:nvSpPr>
        <p:spPr>
          <a:xfrm>
            <a:off x="4740442" y="134035"/>
            <a:ext cx="3850107" cy="369332"/>
          </a:xfrm>
          <a:prstGeom prst="rect">
            <a:avLst/>
          </a:prstGeom>
          <a:noFill/>
        </p:spPr>
        <p:txBody>
          <a:bodyPr wrap="square" rtlCol="0">
            <a:spAutoFit/>
          </a:bodyPr>
          <a:lstStyle/>
          <a:p>
            <a:pPr algn="r"/>
            <a:r>
              <a:rPr lang="en-US" b="1" dirty="0" smtClean="0">
                <a:solidFill>
                  <a:srgbClr val="006600"/>
                </a:solidFill>
              </a:rPr>
              <a:t>Interventions at the Processing Plant</a:t>
            </a:r>
            <a:endParaRPr lang="en-US" b="1" dirty="0">
              <a:solidFill>
                <a:srgbClr val="006600"/>
              </a:solidFill>
            </a:endParaRPr>
          </a:p>
        </p:txBody>
      </p:sp>
      <p:grpSp>
        <p:nvGrpSpPr>
          <p:cNvPr id="12" name="Group 11"/>
          <p:cNvGrpSpPr>
            <a:grpSpLocks noChangeAspect="1"/>
          </p:cNvGrpSpPr>
          <p:nvPr/>
        </p:nvGrpSpPr>
        <p:grpSpPr>
          <a:xfrm rot="20058303">
            <a:off x="562635" y="713302"/>
            <a:ext cx="1613201" cy="1611924"/>
            <a:chOff x="4279341" y="3152937"/>
            <a:chExt cx="1218667" cy="1217706"/>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85723" flipH="1">
              <a:off x="4778679" y="3432871"/>
              <a:ext cx="996698" cy="44196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41594">
              <a:off x="4279341" y="3152937"/>
              <a:ext cx="835154" cy="53340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22304">
              <a:off x="4360483" y="3651313"/>
              <a:ext cx="996698" cy="441961"/>
            </a:xfrm>
            <a:prstGeom prst="rect">
              <a:avLst/>
            </a:prstGeom>
          </p:spPr>
        </p:pic>
      </p:grpSp>
      <p:sp>
        <p:nvSpPr>
          <p:cNvPr id="16" name="Rectangle 15"/>
          <p:cNvSpPr/>
          <p:nvPr/>
        </p:nvSpPr>
        <p:spPr>
          <a:xfrm>
            <a:off x="2436298" y="543275"/>
            <a:ext cx="4758586" cy="584775"/>
          </a:xfrm>
          <a:prstGeom prst="rect">
            <a:avLst/>
          </a:prstGeom>
        </p:spPr>
        <p:txBody>
          <a:bodyPr wrap="square">
            <a:spAutoFit/>
          </a:bodyPr>
          <a:lstStyle/>
          <a:p>
            <a:r>
              <a:rPr lang="en-US" sz="3200" b="1" dirty="0" err="1" smtClean="0">
                <a:latin typeface="Verdana" panose="020B0604030504040204" pitchFamily="34" charset="0"/>
                <a:ea typeface="Verdana" panose="020B0604030504040204" pitchFamily="34" charset="0"/>
                <a:cs typeface="Verdana" panose="020B0604030504040204" pitchFamily="34" charset="0"/>
              </a:rPr>
              <a:t>Defeathering</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7116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800" dirty="0" smtClean="0">
                <a:latin typeface="Myriad Pro" panose="020B0503030403020204" pitchFamily="34" charset="0"/>
              </a:rPr>
              <a:t>Bacteria </a:t>
            </a:r>
            <a:r>
              <a:rPr lang="en-US" sz="2800" dirty="0">
                <a:latin typeface="Myriad Pro" panose="020B0503030403020204" pitchFamily="34" charset="0"/>
              </a:rPr>
              <a:t>in </a:t>
            </a:r>
            <a:r>
              <a:rPr lang="en-US" sz="2800" dirty="0" smtClean="0">
                <a:latin typeface="Myriad Pro" panose="020B0503030403020204" pitchFamily="34" charset="0"/>
              </a:rPr>
              <a:t>the intestine can contaminate the product.</a:t>
            </a:r>
            <a:endParaRPr lang="en-US" sz="2800" dirty="0">
              <a:latin typeface="Myriad Pro" panose="020B0503030403020204" pitchFamily="34" charset="0"/>
            </a:endParaRPr>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1682" y="2704052"/>
            <a:ext cx="8038355" cy="3747430"/>
          </a:xfrm>
          <a:prstGeom prst="roundRect">
            <a:avLst>
              <a:gd name="adj" fmla="val 12316"/>
            </a:avLst>
          </a:prstGeom>
          <a:solidFill>
            <a:schemeClr val="accent3">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C00000"/>
                </a:solidFill>
              </a:rPr>
              <a:t>Evisceration is a high risk area for </a:t>
            </a:r>
            <a:r>
              <a:rPr lang="en-US" sz="2400" b="1" dirty="0" smtClean="0">
                <a:solidFill>
                  <a:srgbClr val="C00000"/>
                </a:solidFill>
              </a:rPr>
              <a:t>bacterial </a:t>
            </a:r>
            <a:r>
              <a:rPr lang="en-US" sz="2400" b="1" dirty="0">
                <a:solidFill>
                  <a:srgbClr val="C00000"/>
                </a:solidFill>
              </a:rPr>
              <a:t>spread.</a:t>
            </a:r>
          </a:p>
          <a:p>
            <a:pPr marL="0" lvl="1"/>
            <a:r>
              <a:rPr lang="en-US" sz="2800" b="1" dirty="0" smtClean="0">
                <a:solidFill>
                  <a:schemeClr val="tx1"/>
                </a:solidFill>
              </a:rPr>
              <a:t>Actions </a:t>
            </a:r>
            <a:r>
              <a:rPr lang="en-US" sz="2800" b="1" dirty="0">
                <a:solidFill>
                  <a:schemeClr val="tx1"/>
                </a:solidFill>
              </a:rPr>
              <a:t>to Take: </a:t>
            </a:r>
          </a:p>
          <a:p>
            <a:pPr lvl="1" indent="-457200">
              <a:buFont typeface="Arial" panose="020B0604020202020204" pitchFamily="34" charset="0"/>
              <a:buChar char="•"/>
            </a:pPr>
            <a:r>
              <a:rPr lang="en-US" sz="2800" dirty="0" smtClean="0">
                <a:solidFill>
                  <a:schemeClr val="tx1"/>
                </a:solidFill>
              </a:rPr>
              <a:t>Use </a:t>
            </a:r>
            <a:r>
              <a:rPr lang="en-US" sz="2800" dirty="0" smtClean="0">
                <a:solidFill>
                  <a:srgbClr val="006600"/>
                </a:solidFill>
              </a:rPr>
              <a:t>efficient equipment </a:t>
            </a:r>
            <a:r>
              <a:rPr lang="en-US" sz="2800" dirty="0" smtClean="0">
                <a:solidFill>
                  <a:schemeClr val="tx1"/>
                </a:solidFill>
              </a:rPr>
              <a:t>for mechanical evisceration, especially to remove the crop and prevent bile soiling</a:t>
            </a:r>
          </a:p>
          <a:p>
            <a:pPr lvl="1" indent="-457200">
              <a:buFont typeface="Arial" panose="020B0604020202020204" pitchFamily="34" charset="0"/>
              <a:buChar char="•"/>
            </a:pPr>
            <a:r>
              <a:rPr lang="en-US" sz="2800" dirty="0" smtClean="0">
                <a:solidFill>
                  <a:schemeClr val="tx1"/>
                </a:solidFill>
              </a:rPr>
              <a:t>Avoid cross contamination</a:t>
            </a:r>
          </a:p>
          <a:p>
            <a:pPr lvl="1" indent="-457200">
              <a:buFont typeface="Arial" panose="020B0604020202020204" pitchFamily="34" charset="0"/>
              <a:buChar char="•"/>
            </a:pPr>
            <a:r>
              <a:rPr lang="en-US" sz="2800" dirty="0" smtClean="0">
                <a:solidFill>
                  <a:schemeClr val="tx1"/>
                </a:solidFill>
              </a:rPr>
              <a:t>Wash the insides and outsides of carcasses</a:t>
            </a:r>
          </a:p>
          <a:p>
            <a:pPr lvl="1" indent="-457200">
              <a:buFont typeface="Arial" panose="020B0604020202020204" pitchFamily="34" charset="0"/>
              <a:buChar char="•"/>
            </a:pPr>
            <a:r>
              <a:rPr lang="en-US" sz="2800" dirty="0" smtClean="0">
                <a:solidFill>
                  <a:srgbClr val="006600"/>
                </a:solidFill>
              </a:rPr>
              <a:t>Sanitize</a:t>
            </a:r>
            <a:r>
              <a:rPr lang="en-US" sz="2800" dirty="0" smtClean="0">
                <a:solidFill>
                  <a:schemeClr val="tx1"/>
                </a:solidFill>
              </a:rPr>
              <a:t> equipment and area often</a:t>
            </a:r>
            <a:endParaRPr lang="en-US" sz="2800" dirty="0">
              <a:solidFill>
                <a:schemeClr val="tx1"/>
              </a:solidFill>
            </a:endParaRPr>
          </a:p>
          <a:p>
            <a:pPr lvl="1" indent="-457200">
              <a:buFont typeface="Arial" panose="020B0604020202020204" pitchFamily="34" charset="0"/>
              <a:buChar char="•"/>
            </a:pPr>
            <a:endParaRPr lang="en-US" dirty="0"/>
          </a:p>
        </p:txBody>
      </p:sp>
      <p:sp>
        <p:nvSpPr>
          <p:cNvPr id="4" name="TextBox 3"/>
          <p:cNvSpPr txBox="1"/>
          <p:nvPr/>
        </p:nvSpPr>
        <p:spPr>
          <a:xfrm>
            <a:off x="4740442" y="134035"/>
            <a:ext cx="3850107" cy="369332"/>
          </a:xfrm>
          <a:prstGeom prst="rect">
            <a:avLst/>
          </a:prstGeom>
          <a:noFill/>
        </p:spPr>
        <p:txBody>
          <a:bodyPr wrap="square" rtlCol="0">
            <a:spAutoFit/>
          </a:bodyPr>
          <a:lstStyle/>
          <a:p>
            <a:pPr algn="r"/>
            <a:r>
              <a:rPr lang="en-US" b="1" dirty="0" smtClean="0">
                <a:solidFill>
                  <a:srgbClr val="006600"/>
                </a:solidFill>
              </a:rPr>
              <a:t>Interventions at the Processing Plant</a:t>
            </a:r>
            <a:endParaRPr lang="en-US" b="1" dirty="0">
              <a:solidFill>
                <a:srgbClr val="006600"/>
              </a:solidFill>
            </a:endParaRPr>
          </a:p>
        </p:txBody>
      </p:sp>
      <p:sp>
        <p:nvSpPr>
          <p:cNvPr id="12" name="Rectangle 11"/>
          <p:cNvSpPr/>
          <p:nvPr/>
        </p:nvSpPr>
        <p:spPr>
          <a:xfrm>
            <a:off x="2436297" y="543275"/>
            <a:ext cx="6143739" cy="584775"/>
          </a:xfrm>
          <a:prstGeom prst="rect">
            <a:avLst/>
          </a:prstGeom>
        </p:spPr>
        <p:txBody>
          <a:bodyPr wrap="square">
            <a:sp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Evisceration </a:t>
            </a:r>
            <a:r>
              <a:rPr lang="en-US" sz="2400" b="1" dirty="0" smtClean="0">
                <a:latin typeface="Verdana" panose="020B0604030504040204" pitchFamily="34" charset="0"/>
                <a:ea typeface="Verdana" panose="020B0604030504040204" pitchFamily="34" charset="0"/>
                <a:cs typeface="Verdana" panose="020B0604030504040204" pitchFamily="34" charset="0"/>
              </a:rPr>
              <a:t>and Wash Station</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263" y="535215"/>
            <a:ext cx="1030316" cy="1828800"/>
          </a:xfrm>
          <a:prstGeom prst="rect">
            <a:avLst/>
          </a:prstGeom>
        </p:spPr>
      </p:pic>
    </p:spTree>
    <p:extLst>
      <p:ext uri="{BB962C8B-B14F-4D97-AF65-F5344CB8AC3E}">
        <p14:creationId xmlns:p14="http://schemas.microsoft.com/office/powerpoint/2010/main" val="424805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800" dirty="0" smtClean="0">
                <a:latin typeface="Myriad Pro" panose="020B0503030403020204" pitchFamily="34" charset="0"/>
              </a:rPr>
              <a:t>Contamination can </a:t>
            </a:r>
            <a:r>
              <a:rPr lang="en-US" sz="2800" dirty="0">
                <a:latin typeface="Myriad Pro" panose="020B0503030403020204" pitchFamily="34" charset="0"/>
              </a:rPr>
              <a:t>occur during</a:t>
            </a:r>
          </a:p>
          <a:p>
            <a:pPr marL="1139825"/>
            <a:r>
              <a:rPr lang="en-US" sz="2800" dirty="0">
                <a:latin typeface="Myriad Pro" panose="020B0503030403020204" pitchFamily="34" charset="0"/>
              </a:rPr>
              <a:t>any </a:t>
            </a:r>
            <a:r>
              <a:rPr lang="en-US" sz="2800" dirty="0" smtClean="0">
                <a:latin typeface="Myriad Pro" panose="020B0503030403020204" pitchFamily="34" charset="0"/>
              </a:rPr>
              <a:t>processing step.</a:t>
            </a:r>
            <a:endParaRPr lang="en-US" sz="2800" dirty="0">
              <a:latin typeface="Myriad Pro" panose="020B0503030403020204" pitchFamily="34" charset="0"/>
            </a:endParaRPr>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1682" y="2704052"/>
            <a:ext cx="8038355" cy="3747430"/>
          </a:xfrm>
          <a:prstGeom prst="roundRect">
            <a:avLst>
              <a:gd name="adj" fmla="val 12316"/>
            </a:avLst>
          </a:prstGeom>
          <a:solidFill>
            <a:schemeClr val="accent3">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800" b="1" dirty="0">
                <a:solidFill>
                  <a:schemeClr val="tx1"/>
                </a:solidFill>
              </a:rPr>
              <a:t>Actions to Take: </a:t>
            </a:r>
          </a:p>
          <a:p>
            <a:pPr lvl="1" indent="-457200">
              <a:buFont typeface="Arial" panose="020B0604020202020204" pitchFamily="34" charset="0"/>
              <a:buChar char="•"/>
            </a:pPr>
            <a:r>
              <a:rPr lang="en-US" sz="2800" dirty="0">
                <a:solidFill>
                  <a:schemeClr val="tx1"/>
                </a:solidFill>
              </a:rPr>
              <a:t>Post-chill antimicrobial rinses or dips reduce bacterial numbers</a:t>
            </a:r>
          </a:p>
          <a:p>
            <a:pPr lvl="1" indent="-457200">
              <a:buFont typeface="Arial" panose="020B0604020202020204" pitchFamily="34" charset="0"/>
              <a:buChar char="•"/>
            </a:pPr>
            <a:r>
              <a:rPr lang="en-US" sz="2800" dirty="0" smtClean="0">
                <a:solidFill>
                  <a:schemeClr val="tx1"/>
                </a:solidFill>
              </a:rPr>
              <a:t>Counter-current </a:t>
            </a:r>
            <a:r>
              <a:rPr lang="en-US" sz="2800" dirty="0">
                <a:solidFill>
                  <a:schemeClr val="tx1"/>
                </a:solidFill>
              </a:rPr>
              <a:t>and multi-tank chillers are </a:t>
            </a:r>
            <a:r>
              <a:rPr lang="en-US" sz="2800" dirty="0" smtClean="0">
                <a:solidFill>
                  <a:schemeClr val="tx1"/>
                </a:solidFill>
              </a:rPr>
              <a:t/>
            </a:r>
            <a:br>
              <a:rPr lang="en-US" sz="2800" dirty="0" smtClean="0">
                <a:solidFill>
                  <a:schemeClr val="tx1"/>
                </a:solidFill>
              </a:rPr>
            </a:br>
            <a:r>
              <a:rPr lang="en-US" sz="2800" dirty="0" smtClean="0">
                <a:solidFill>
                  <a:schemeClr val="tx1"/>
                </a:solidFill>
              </a:rPr>
              <a:t>more </a:t>
            </a:r>
            <a:r>
              <a:rPr lang="en-US" sz="2800" dirty="0">
                <a:solidFill>
                  <a:schemeClr val="tx1"/>
                </a:solidFill>
              </a:rPr>
              <a:t>effective </a:t>
            </a:r>
            <a:endParaRPr lang="en-US" sz="2800" dirty="0" smtClean="0">
              <a:solidFill>
                <a:schemeClr val="tx1"/>
              </a:solidFill>
            </a:endParaRPr>
          </a:p>
          <a:p>
            <a:pPr lvl="1" indent="-457200">
              <a:buFont typeface="Arial" panose="020B0604020202020204" pitchFamily="34" charset="0"/>
              <a:buChar char="•"/>
            </a:pPr>
            <a:r>
              <a:rPr lang="en-US" sz="2800" dirty="0" smtClean="0">
                <a:solidFill>
                  <a:schemeClr val="tx1"/>
                </a:solidFill>
              </a:rPr>
              <a:t>Water </a:t>
            </a:r>
            <a:r>
              <a:rPr lang="en-US" sz="2800" dirty="0">
                <a:solidFill>
                  <a:schemeClr val="tx1"/>
                </a:solidFill>
              </a:rPr>
              <a:t>chillers </a:t>
            </a:r>
            <a:r>
              <a:rPr lang="en-US" sz="2800" dirty="0" smtClean="0">
                <a:solidFill>
                  <a:schemeClr val="tx1"/>
                </a:solidFill>
              </a:rPr>
              <a:t>are generally more </a:t>
            </a:r>
            <a:r>
              <a:rPr lang="en-US" sz="2800" dirty="0">
                <a:solidFill>
                  <a:schemeClr val="tx1"/>
                </a:solidFill>
              </a:rPr>
              <a:t>effective </a:t>
            </a:r>
            <a:r>
              <a:rPr lang="en-US" sz="2800" dirty="0" smtClean="0">
                <a:solidFill>
                  <a:schemeClr val="tx1"/>
                </a:solidFill>
              </a:rPr>
              <a:t/>
            </a:r>
            <a:br>
              <a:rPr lang="en-US" sz="2800" dirty="0" smtClean="0">
                <a:solidFill>
                  <a:schemeClr val="tx1"/>
                </a:solidFill>
              </a:rPr>
            </a:br>
            <a:r>
              <a:rPr lang="en-US" sz="2800" dirty="0" smtClean="0">
                <a:solidFill>
                  <a:schemeClr val="tx1"/>
                </a:solidFill>
              </a:rPr>
              <a:t>than </a:t>
            </a:r>
            <a:r>
              <a:rPr lang="en-US" sz="2800" dirty="0">
                <a:solidFill>
                  <a:schemeClr val="tx1"/>
                </a:solidFill>
              </a:rPr>
              <a:t>air chillers</a:t>
            </a:r>
          </a:p>
          <a:p>
            <a:pPr lvl="1" indent="-457200">
              <a:buFont typeface="Arial" panose="020B0604020202020204" pitchFamily="34" charset="0"/>
              <a:buChar char="•"/>
            </a:pPr>
            <a:endParaRPr lang="en-US" dirty="0"/>
          </a:p>
        </p:txBody>
      </p:sp>
      <p:sp>
        <p:nvSpPr>
          <p:cNvPr id="4" name="TextBox 3"/>
          <p:cNvSpPr txBox="1"/>
          <p:nvPr/>
        </p:nvSpPr>
        <p:spPr>
          <a:xfrm>
            <a:off x="4740442" y="134035"/>
            <a:ext cx="3850107" cy="369332"/>
          </a:xfrm>
          <a:prstGeom prst="rect">
            <a:avLst/>
          </a:prstGeom>
          <a:noFill/>
        </p:spPr>
        <p:txBody>
          <a:bodyPr wrap="square" rtlCol="0">
            <a:spAutoFit/>
          </a:bodyPr>
          <a:lstStyle/>
          <a:p>
            <a:pPr algn="r"/>
            <a:r>
              <a:rPr lang="en-US" b="1" dirty="0" smtClean="0">
                <a:solidFill>
                  <a:srgbClr val="006600"/>
                </a:solidFill>
              </a:rPr>
              <a:t>Interventions at the Processing Plant</a:t>
            </a:r>
            <a:endParaRPr lang="en-US" b="1" dirty="0">
              <a:solidFill>
                <a:srgbClr val="006600"/>
              </a:solidFill>
            </a:endParaRPr>
          </a:p>
        </p:txBody>
      </p:sp>
      <p:sp>
        <p:nvSpPr>
          <p:cNvPr id="12" name="Rectangle 11"/>
          <p:cNvSpPr/>
          <p:nvPr/>
        </p:nvSpPr>
        <p:spPr>
          <a:xfrm>
            <a:off x="2436297" y="543275"/>
            <a:ext cx="6143739" cy="584775"/>
          </a:xfrm>
          <a:prstGeom prst="rect">
            <a:avLst/>
          </a:prstGeom>
        </p:spPr>
        <p:txBody>
          <a:bodyPr wrap="square">
            <a:sp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Chillers </a:t>
            </a:r>
            <a:r>
              <a:rPr lang="en-US" sz="2000" b="1" dirty="0" smtClean="0">
                <a:latin typeface="Verdana" panose="020B0604030504040204" pitchFamily="34" charset="0"/>
                <a:ea typeface="Verdana" panose="020B0604030504040204" pitchFamily="34" charset="0"/>
                <a:cs typeface="Verdana" panose="020B0604030504040204" pitchFamily="34" charset="0"/>
              </a:rPr>
              <a:t>and Post-Chill Processes</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15" name="Group 14"/>
          <p:cNvGrpSpPr>
            <a:grpSpLocks noChangeAspect="1"/>
          </p:cNvGrpSpPr>
          <p:nvPr/>
        </p:nvGrpSpPr>
        <p:grpSpPr>
          <a:xfrm>
            <a:off x="397560" y="525386"/>
            <a:ext cx="1869859" cy="1828800"/>
            <a:chOff x="392955" y="578643"/>
            <a:chExt cx="1918472" cy="1876349"/>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903" y="578643"/>
              <a:ext cx="578178" cy="1876349"/>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009" y="774866"/>
              <a:ext cx="668418" cy="73152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955" y="1299087"/>
              <a:ext cx="668418" cy="731521"/>
            </a:xfrm>
            <a:prstGeom prst="rect">
              <a:avLst/>
            </a:prstGeom>
          </p:spPr>
        </p:pic>
      </p:grpSp>
    </p:spTree>
    <p:extLst>
      <p:ext uri="{BB962C8B-B14F-4D97-AF65-F5344CB8AC3E}">
        <p14:creationId xmlns:p14="http://schemas.microsoft.com/office/powerpoint/2010/main" val="177018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5933" y="1071251"/>
            <a:ext cx="7214616" cy="1468141"/>
          </a:xfrm>
          <a:prstGeom prst="roundRect">
            <a:avLst>
              <a:gd name="adj" fmla="val 19692"/>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r>
              <a:rPr lang="en-US" sz="2800" dirty="0" smtClean="0">
                <a:latin typeface="Myriad Pro" panose="020B0503030403020204" pitchFamily="34" charset="0"/>
              </a:rPr>
              <a:t>Poor sanitation can impact the </a:t>
            </a:r>
            <a:r>
              <a:rPr lang="en-US" sz="2800" dirty="0">
                <a:latin typeface="Myriad Pro" panose="020B0503030403020204" pitchFamily="34" charset="0"/>
              </a:rPr>
              <a:t>level </a:t>
            </a:r>
            <a:r>
              <a:rPr lang="en-US" sz="2800" dirty="0" smtClean="0">
                <a:latin typeface="Myriad Pro" panose="020B0503030403020204" pitchFamily="34" charset="0"/>
              </a:rPr>
              <a:t/>
            </a:r>
            <a:br>
              <a:rPr lang="en-US" sz="2800" dirty="0" smtClean="0">
                <a:latin typeface="Myriad Pro" panose="020B0503030403020204" pitchFamily="34" charset="0"/>
              </a:rPr>
            </a:br>
            <a:r>
              <a:rPr lang="en-US" sz="2800" dirty="0" smtClean="0">
                <a:latin typeface="Myriad Pro" panose="020B0503030403020204" pitchFamily="34" charset="0"/>
              </a:rPr>
              <a:t>of contamination.</a:t>
            </a:r>
            <a:endParaRPr lang="en-US" sz="2800" dirty="0">
              <a:latin typeface="Myriad Pro" panose="020B0503030403020204" pitchFamily="34" charset="0"/>
            </a:endParaRPr>
          </a:p>
        </p:txBody>
      </p:sp>
      <p:sp>
        <p:nvSpPr>
          <p:cNvPr id="2" name="Oval 1"/>
          <p:cNvSpPr>
            <a:spLocks noChangeAspect="1"/>
          </p:cNvSpPr>
          <p:nvPr/>
        </p:nvSpPr>
        <p:spPr>
          <a:xfrm>
            <a:off x="268141" y="343950"/>
            <a:ext cx="2194560" cy="2194560"/>
          </a:xfrm>
          <a:prstGeom prst="ellipse">
            <a:avLst/>
          </a:prstGeom>
          <a:solidFill>
            <a:srgbClr val="C8000A"/>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1682" y="2704052"/>
            <a:ext cx="8038355" cy="3747430"/>
          </a:xfrm>
          <a:prstGeom prst="roundRect">
            <a:avLst>
              <a:gd name="adj" fmla="val 12316"/>
            </a:avLst>
          </a:prstGeom>
          <a:solidFill>
            <a:schemeClr val="accent3">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800" b="1" dirty="0">
                <a:solidFill>
                  <a:schemeClr val="tx1"/>
                </a:solidFill>
              </a:rPr>
              <a:t>Actions to Take: </a:t>
            </a:r>
          </a:p>
          <a:p>
            <a:pPr lvl="1" indent="-457200">
              <a:buFont typeface="Arial" panose="020B0604020202020204" pitchFamily="34" charset="0"/>
              <a:buChar char="•"/>
            </a:pPr>
            <a:r>
              <a:rPr lang="en-US" sz="2800" b="1" dirty="0">
                <a:solidFill>
                  <a:schemeClr val="tx1"/>
                </a:solidFill>
              </a:rPr>
              <a:t>Scalding water, washing water or chilling water</a:t>
            </a:r>
            <a:r>
              <a:rPr lang="en-US" sz="2800" dirty="0">
                <a:solidFill>
                  <a:schemeClr val="tx1"/>
                </a:solidFill>
              </a:rPr>
              <a:t> should all be </a:t>
            </a:r>
            <a:r>
              <a:rPr lang="en-US" sz="2800" b="1" dirty="0" smtClean="0">
                <a:solidFill>
                  <a:srgbClr val="006600"/>
                </a:solidFill>
              </a:rPr>
              <a:t>sanitized</a:t>
            </a:r>
          </a:p>
          <a:p>
            <a:pPr lvl="1" indent="-457200">
              <a:buFont typeface="Arial" panose="020B0604020202020204" pitchFamily="34" charset="0"/>
              <a:buChar char="•"/>
            </a:pPr>
            <a:r>
              <a:rPr lang="en-US" sz="2800" dirty="0" smtClean="0">
                <a:solidFill>
                  <a:schemeClr val="tx1"/>
                </a:solidFill>
              </a:rPr>
              <a:t>Monitor and ensure </a:t>
            </a:r>
            <a:r>
              <a:rPr lang="en-US" sz="2800" b="1" dirty="0" smtClean="0">
                <a:solidFill>
                  <a:srgbClr val="006600"/>
                </a:solidFill>
              </a:rPr>
              <a:t>pH and concentration</a:t>
            </a:r>
            <a:r>
              <a:rPr lang="en-US" sz="2800" dirty="0" smtClean="0">
                <a:solidFill>
                  <a:schemeClr val="tx1"/>
                </a:solidFill>
              </a:rPr>
              <a:t> of sanitizing solution</a:t>
            </a:r>
            <a:endParaRPr lang="en-US" sz="2800" dirty="0">
              <a:solidFill>
                <a:schemeClr val="tx1"/>
              </a:solidFill>
            </a:endParaRPr>
          </a:p>
          <a:p>
            <a:pPr lvl="1" indent="-457200">
              <a:buFont typeface="Arial" panose="020B0604020202020204" pitchFamily="34" charset="0"/>
              <a:buChar char="•"/>
            </a:pPr>
            <a:r>
              <a:rPr lang="en-US" sz="2800" dirty="0" smtClean="0">
                <a:solidFill>
                  <a:schemeClr val="tx1"/>
                </a:solidFill>
              </a:rPr>
              <a:t>Use </a:t>
            </a:r>
            <a:r>
              <a:rPr lang="en-US" sz="2800" dirty="0">
                <a:solidFill>
                  <a:schemeClr val="tx1"/>
                </a:solidFill>
              </a:rPr>
              <a:t>FDA approved sanitation </a:t>
            </a:r>
            <a:r>
              <a:rPr lang="en-US" sz="2800" dirty="0" smtClean="0">
                <a:solidFill>
                  <a:schemeClr val="tx1"/>
                </a:solidFill>
              </a:rPr>
              <a:t>products</a:t>
            </a:r>
            <a:endParaRPr lang="en-US" sz="2800" dirty="0">
              <a:solidFill>
                <a:schemeClr val="tx1"/>
              </a:solidFill>
            </a:endParaRPr>
          </a:p>
          <a:p>
            <a:pPr lvl="1" indent="-457200">
              <a:buFont typeface="Arial" panose="020B0604020202020204" pitchFamily="34" charset="0"/>
              <a:buChar char="•"/>
            </a:pPr>
            <a:endParaRPr lang="en-US" dirty="0"/>
          </a:p>
        </p:txBody>
      </p:sp>
      <p:sp>
        <p:nvSpPr>
          <p:cNvPr id="4" name="TextBox 3"/>
          <p:cNvSpPr txBox="1"/>
          <p:nvPr/>
        </p:nvSpPr>
        <p:spPr>
          <a:xfrm>
            <a:off x="4740442" y="134035"/>
            <a:ext cx="3850107" cy="369332"/>
          </a:xfrm>
          <a:prstGeom prst="rect">
            <a:avLst/>
          </a:prstGeom>
          <a:noFill/>
        </p:spPr>
        <p:txBody>
          <a:bodyPr wrap="square" rtlCol="0">
            <a:spAutoFit/>
          </a:bodyPr>
          <a:lstStyle/>
          <a:p>
            <a:pPr algn="r"/>
            <a:r>
              <a:rPr lang="en-US" b="1" dirty="0" smtClean="0">
                <a:solidFill>
                  <a:srgbClr val="006600"/>
                </a:solidFill>
              </a:rPr>
              <a:t>Interventions at the Processing Plant</a:t>
            </a:r>
            <a:endParaRPr lang="en-US" b="1" dirty="0">
              <a:solidFill>
                <a:srgbClr val="006600"/>
              </a:solidFill>
            </a:endParaRPr>
          </a:p>
        </p:txBody>
      </p:sp>
      <p:sp>
        <p:nvSpPr>
          <p:cNvPr id="12" name="Rectangle 11"/>
          <p:cNvSpPr/>
          <p:nvPr/>
        </p:nvSpPr>
        <p:spPr>
          <a:xfrm>
            <a:off x="2436297" y="543275"/>
            <a:ext cx="6143739" cy="584775"/>
          </a:xfrm>
          <a:prstGeom prst="rect">
            <a:avLst/>
          </a:prstGeom>
        </p:spPr>
        <p:txBody>
          <a:bodyPr wrap="square">
            <a:spAutoFit/>
          </a:bodyPr>
          <a:lstStyle/>
          <a:p>
            <a:r>
              <a:rPr lang="en-US" sz="3200" b="1" dirty="0" smtClean="0">
                <a:latin typeface="Verdana" panose="020B0604030504040204" pitchFamily="34" charset="0"/>
                <a:ea typeface="Verdana" panose="020B0604030504040204" pitchFamily="34" charset="0"/>
                <a:cs typeface="Verdana" panose="020B0604030504040204" pitchFamily="34" charset="0"/>
              </a:rPr>
              <a:t>Sanitization </a:t>
            </a:r>
            <a:r>
              <a:rPr lang="en-US" sz="2400" b="1" dirty="0" smtClean="0">
                <a:latin typeface="Verdana" panose="020B0604030504040204" pitchFamily="34" charset="0"/>
                <a:ea typeface="Verdana" panose="020B0604030504040204" pitchFamily="34" charset="0"/>
                <a:cs typeface="Verdana" panose="020B0604030504040204" pitchFamily="34" charset="0"/>
              </a:rPr>
              <a:t>and Proper pH</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13" name="Group 12"/>
          <p:cNvGrpSpPr>
            <a:grpSpLocks noChangeAspect="1"/>
          </p:cNvGrpSpPr>
          <p:nvPr/>
        </p:nvGrpSpPr>
        <p:grpSpPr>
          <a:xfrm>
            <a:off x="715742" y="543275"/>
            <a:ext cx="1283846" cy="1645920"/>
            <a:chOff x="571364" y="543275"/>
            <a:chExt cx="1355171" cy="173736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30" y="543275"/>
              <a:ext cx="1101205" cy="17373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82643">
              <a:off x="571364" y="909036"/>
              <a:ext cx="650351" cy="1005840"/>
            </a:xfrm>
            <a:prstGeom prst="rect">
              <a:avLst/>
            </a:prstGeom>
          </p:spPr>
        </p:pic>
      </p:grpSp>
    </p:spTree>
    <p:extLst>
      <p:ext uri="{BB962C8B-B14F-4D97-AF65-F5344CB8AC3E}">
        <p14:creationId xmlns:p14="http://schemas.microsoft.com/office/powerpoint/2010/main" val="47389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gradFill>
            <a:gsLst>
              <a:gs pos="0">
                <a:schemeClr val="accent3"/>
              </a:gs>
              <a:gs pos="62000">
                <a:schemeClr val="accent3">
                  <a:lumMod val="60000"/>
                  <a:lumOff val="40000"/>
                </a:schemeClr>
              </a:gs>
              <a:gs pos="100000">
                <a:schemeClr val="accent3"/>
              </a:gs>
            </a:gsLst>
            <a:lin ang="16200000" scaled="1"/>
          </a:gra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400" dirty="0">
              <a:solidFill>
                <a:schemeClr val="tx1"/>
              </a:solidFill>
            </a:endParaRPr>
          </a:p>
        </p:txBody>
      </p:sp>
      <p:sp>
        <p:nvSpPr>
          <p:cNvPr id="6" name="Title 5"/>
          <p:cNvSpPr>
            <a:spLocks noGrp="1"/>
          </p:cNvSpPr>
          <p:nvPr>
            <p:ph type="title"/>
          </p:nvPr>
        </p:nvSpPr>
        <p:spPr>
          <a:xfrm>
            <a:off x="628650" y="365127"/>
            <a:ext cx="7886700" cy="779462"/>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Summary</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6"/>
          <p:cNvSpPr>
            <a:spLocks noGrp="1"/>
          </p:cNvSpPr>
          <p:nvPr>
            <p:ph idx="1"/>
          </p:nvPr>
        </p:nvSpPr>
        <p:spPr>
          <a:xfrm>
            <a:off x="628650" y="1144589"/>
            <a:ext cx="7886700" cy="5032374"/>
          </a:xfrm>
        </p:spPr>
        <p:txBody>
          <a:bodyPr>
            <a:normAutofit/>
          </a:bodyPr>
          <a:lstStyle/>
          <a:p>
            <a:pPr>
              <a:spcBef>
                <a:spcPts val="1800"/>
              </a:spcBef>
            </a:pPr>
            <a:r>
              <a:rPr lang="en-US" sz="3000" dirty="0">
                <a:solidFill>
                  <a:srgbClr val="C00000"/>
                </a:solidFill>
              </a:rPr>
              <a:t>No single step</a:t>
            </a:r>
            <a:r>
              <a:rPr lang="en-US" sz="3000" dirty="0"/>
              <a:t> can </a:t>
            </a:r>
            <a:r>
              <a:rPr lang="en-US" sz="3000" dirty="0" smtClean="0"/>
              <a:t>reduce </a:t>
            </a:r>
            <a:r>
              <a:rPr lang="en-US" sz="3000" i="1" dirty="0"/>
              <a:t>Campylobacter</a:t>
            </a:r>
            <a:r>
              <a:rPr lang="en-US" sz="3000" dirty="0"/>
              <a:t> contamination </a:t>
            </a:r>
            <a:r>
              <a:rPr lang="en-US" sz="3000" dirty="0" smtClean="0"/>
              <a:t>completely.</a:t>
            </a:r>
            <a:endParaRPr lang="en-US" sz="3000" dirty="0"/>
          </a:p>
          <a:p>
            <a:pPr>
              <a:spcBef>
                <a:spcPts val="1800"/>
              </a:spcBef>
            </a:pPr>
            <a:r>
              <a:rPr lang="en-US" sz="3000" dirty="0">
                <a:solidFill>
                  <a:srgbClr val="C00000"/>
                </a:solidFill>
              </a:rPr>
              <a:t>Targeting high risk steps </a:t>
            </a:r>
            <a:r>
              <a:rPr lang="en-US" sz="3000" dirty="0"/>
              <a:t>and combining </a:t>
            </a:r>
            <a:r>
              <a:rPr lang="en-US" sz="3000" dirty="0">
                <a:solidFill>
                  <a:srgbClr val="C00000"/>
                </a:solidFill>
              </a:rPr>
              <a:t>multiple strategies </a:t>
            </a:r>
            <a:r>
              <a:rPr lang="en-US" sz="3000" dirty="0"/>
              <a:t>can be effective in reaching carcass decontamination goals.</a:t>
            </a:r>
          </a:p>
          <a:p>
            <a:pPr>
              <a:spcBef>
                <a:spcPts val="1800"/>
              </a:spcBef>
            </a:pPr>
            <a:r>
              <a:rPr lang="en-US" sz="3000" dirty="0">
                <a:solidFill>
                  <a:srgbClr val="C00000"/>
                </a:solidFill>
              </a:rPr>
              <a:t>Multiple interventions </a:t>
            </a:r>
            <a:r>
              <a:rPr lang="en-US" sz="3000" dirty="0"/>
              <a:t>on both the </a:t>
            </a:r>
            <a:r>
              <a:rPr lang="en-US" sz="3000" b="1" dirty="0">
                <a:solidFill>
                  <a:srgbClr val="006600"/>
                </a:solidFill>
              </a:rPr>
              <a:t>production side </a:t>
            </a:r>
            <a:r>
              <a:rPr lang="en-US" sz="3000" dirty="0"/>
              <a:t>and on the </a:t>
            </a:r>
            <a:r>
              <a:rPr lang="en-US" sz="3000" b="1" dirty="0">
                <a:solidFill>
                  <a:srgbClr val="006600"/>
                </a:solidFill>
              </a:rPr>
              <a:t>processing side </a:t>
            </a:r>
            <a:r>
              <a:rPr lang="en-US" sz="3000" dirty="0"/>
              <a:t>need to be combined to </a:t>
            </a:r>
            <a:r>
              <a:rPr lang="en-US" sz="3000" dirty="0" smtClean="0"/>
              <a:t>reduce </a:t>
            </a:r>
            <a:r>
              <a:rPr lang="en-US" sz="3000" dirty="0"/>
              <a:t>the percentage and level of carcass </a:t>
            </a:r>
            <a:r>
              <a:rPr lang="en-US" sz="3000" dirty="0" smtClean="0"/>
              <a:t>contamination.</a:t>
            </a:r>
            <a:endParaRPr lang="en-US" sz="3000" dirty="0"/>
          </a:p>
        </p:txBody>
      </p:sp>
    </p:spTree>
    <p:extLst>
      <p:ext uri="{BB962C8B-B14F-4D97-AF65-F5344CB8AC3E}">
        <p14:creationId xmlns:p14="http://schemas.microsoft.com/office/powerpoint/2010/main" val="1334313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accent3"/>
              </a:gs>
              <a:gs pos="62000">
                <a:schemeClr val="accent3">
                  <a:lumMod val="60000"/>
                  <a:lumOff val="40000"/>
                </a:schemeClr>
              </a:gs>
              <a:gs pos="100000">
                <a:schemeClr val="accent3"/>
              </a:gs>
            </a:gsLst>
            <a:lin ang="16200000" scaled="1"/>
          </a:gra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400" dirty="0">
              <a:solidFill>
                <a:schemeClr val="tx1"/>
              </a:solidFill>
            </a:endParaRPr>
          </a:p>
        </p:txBody>
      </p:sp>
      <p:sp>
        <p:nvSpPr>
          <p:cNvPr id="3" name="Rectangle 2"/>
          <p:cNvSpPr/>
          <p:nvPr/>
        </p:nvSpPr>
        <p:spPr>
          <a:xfrm>
            <a:off x="402609" y="1305342"/>
            <a:ext cx="8338782" cy="4247317"/>
          </a:xfrm>
          <a:prstGeom prst="rect">
            <a:avLst/>
          </a:prstGeom>
        </p:spPr>
        <p:txBody>
          <a:bodyPr wrap="square">
            <a:spAutoFit/>
          </a:bodyPr>
          <a:lstStyle/>
          <a:p>
            <a:pPr algn="ctr"/>
            <a:r>
              <a:rPr lang="en-US" sz="5400" b="1" dirty="0">
                <a:ln>
                  <a:solidFill>
                    <a:schemeClr val="tx1">
                      <a:lumMod val="65000"/>
                      <a:lumOff val="35000"/>
                    </a:schemeClr>
                  </a:solidFill>
                </a:ln>
                <a:solidFill>
                  <a:srgbClr val="007A00"/>
                </a:solidFill>
                <a:latin typeface="HelveticaNeueLT Std Blk" panose="020B0904020202020204" pitchFamily="34" charset="0"/>
              </a:rPr>
              <a:t>Reduce the </a:t>
            </a:r>
            <a:r>
              <a:rPr lang="en-US" sz="5400" b="1" dirty="0" smtClean="0">
                <a:ln>
                  <a:solidFill>
                    <a:schemeClr val="tx1">
                      <a:lumMod val="65000"/>
                      <a:lumOff val="35000"/>
                    </a:schemeClr>
                  </a:solidFill>
                </a:ln>
                <a:solidFill>
                  <a:srgbClr val="007A00"/>
                </a:solidFill>
                <a:latin typeface="HelveticaNeueLT Std Blk" panose="020B0904020202020204" pitchFamily="34" charset="0"/>
              </a:rPr>
              <a:t>numbers</a:t>
            </a:r>
          </a:p>
          <a:p>
            <a:pPr algn="ctr"/>
            <a:r>
              <a:rPr lang="en-US" sz="5400" b="1" dirty="0" smtClean="0">
                <a:ln>
                  <a:solidFill>
                    <a:schemeClr val="tx1">
                      <a:lumMod val="65000"/>
                      <a:lumOff val="35000"/>
                    </a:schemeClr>
                  </a:solidFill>
                </a:ln>
                <a:solidFill>
                  <a:srgbClr val="007A00"/>
                </a:solidFill>
                <a:latin typeface="HelveticaNeueLT Std Blk" panose="020B0904020202020204" pitchFamily="34" charset="0"/>
              </a:rPr>
              <a:t> </a:t>
            </a:r>
          </a:p>
          <a:p>
            <a:pPr algn="ctr"/>
            <a:r>
              <a:rPr lang="en-US" sz="5400" b="1" dirty="0" smtClean="0">
                <a:ln>
                  <a:solidFill>
                    <a:schemeClr val="tx1">
                      <a:lumMod val="65000"/>
                      <a:lumOff val="35000"/>
                    </a:schemeClr>
                  </a:solidFill>
                </a:ln>
                <a:solidFill>
                  <a:srgbClr val="007A00"/>
                </a:solidFill>
                <a:latin typeface="HelveticaNeueLT Std Blk" panose="020B0904020202020204" pitchFamily="34" charset="0"/>
              </a:rPr>
              <a:t>Reduce illness</a:t>
            </a:r>
          </a:p>
          <a:p>
            <a:pPr algn="ctr"/>
            <a:endParaRPr lang="en-US" sz="5400" b="1" dirty="0">
              <a:ln>
                <a:solidFill>
                  <a:schemeClr val="tx1">
                    <a:lumMod val="65000"/>
                    <a:lumOff val="35000"/>
                  </a:schemeClr>
                </a:solidFill>
              </a:ln>
              <a:solidFill>
                <a:srgbClr val="007A00"/>
              </a:solidFill>
              <a:latin typeface="HelveticaNeueLT Std Blk" panose="020B0904020202020204" pitchFamily="34" charset="0"/>
            </a:endParaRPr>
          </a:p>
          <a:p>
            <a:pPr algn="ctr"/>
            <a:r>
              <a:rPr lang="en-US" sz="5400" b="1" dirty="0" smtClean="0">
                <a:ln>
                  <a:solidFill>
                    <a:schemeClr val="tx1">
                      <a:lumMod val="65000"/>
                      <a:lumOff val="35000"/>
                    </a:schemeClr>
                  </a:solidFill>
                </a:ln>
                <a:solidFill>
                  <a:srgbClr val="007A00"/>
                </a:solidFill>
                <a:latin typeface="HelveticaNeueLT Std Blk" panose="020B0904020202020204" pitchFamily="34" charset="0"/>
              </a:rPr>
              <a:t>We </a:t>
            </a:r>
            <a:r>
              <a:rPr lang="en-US" sz="5400" b="1" dirty="0">
                <a:ln>
                  <a:solidFill>
                    <a:schemeClr val="tx1">
                      <a:lumMod val="65000"/>
                      <a:lumOff val="35000"/>
                    </a:schemeClr>
                  </a:solidFill>
                </a:ln>
                <a:solidFill>
                  <a:srgbClr val="007A00"/>
                </a:solidFill>
                <a:latin typeface="HelveticaNeueLT Std Blk" panose="020B0904020202020204" pitchFamily="34" charset="0"/>
              </a:rPr>
              <a:t>all play a part</a:t>
            </a:r>
          </a:p>
        </p:txBody>
      </p:sp>
    </p:spTree>
    <p:extLst>
      <p:ext uri="{BB962C8B-B14F-4D97-AF65-F5344CB8AC3E}">
        <p14:creationId xmlns:p14="http://schemas.microsoft.com/office/powerpoint/2010/main" val="389393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Acknowledgements</a:t>
            </a:r>
          </a:p>
        </p:txBody>
      </p:sp>
      <p:sp>
        <p:nvSpPr>
          <p:cNvPr id="5" name="Content Placeholder 4"/>
          <p:cNvSpPr>
            <a:spLocks noGrp="1"/>
          </p:cNvSpPr>
          <p:nvPr>
            <p:ph idx="1"/>
          </p:nvPr>
        </p:nvSpPr>
        <p:spPr>
          <a:xfrm>
            <a:off x="628650" y="1478844"/>
            <a:ext cx="7886700" cy="4698119"/>
          </a:xfrm>
        </p:spPr>
        <p:txBody>
          <a:bodyPr>
            <a:normAutofit/>
          </a:bodyPr>
          <a:lstStyle/>
          <a:p>
            <a:pPr marL="0" indent="0" algn="ctr">
              <a:buNone/>
            </a:pPr>
            <a:r>
              <a:rPr lang="en-US" sz="2400" dirty="0" smtClean="0">
                <a:solidFill>
                  <a:schemeClr val="accent6">
                    <a:lumMod val="50000"/>
                  </a:schemeClr>
                </a:solidFill>
                <a:latin typeface="Myriad Pro Light" panose="020B0403030403020204" pitchFamily="34" charset="0"/>
              </a:rPr>
              <a:t>This </a:t>
            </a:r>
            <a:r>
              <a:rPr lang="en-US" sz="2400" dirty="0">
                <a:solidFill>
                  <a:schemeClr val="accent6">
                    <a:lumMod val="50000"/>
                  </a:schemeClr>
                </a:solidFill>
                <a:latin typeface="Myriad Pro Light" panose="020B0403030403020204" pitchFamily="34" charset="0"/>
              </a:rPr>
              <a:t>project was supported by </a:t>
            </a:r>
            <a:r>
              <a:rPr lang="en-US" sz="2400" dirty="0" smtClean="0">
                <a:solidFill>
                  <a:schemeClr val="accent6">
                    <a:lumMod val="50000"/>
                  </a:schemeClr>
                </a:solidFill>
                <a:latin typeface="Myriad Pro Light" panose="020B0403030403020204" pitchFamily="34" charset="0"/>
              </a:rPr>
              <a:t/>
            </a:r>
            <a:br>
              <a:rPr lang="en-US" sz="2400" dirty="0" smtClean="0">
                <a:solidFill>
                  <a:schemeClr val="accent6">
                    <a:lumMod val="50000"/>
                  </a:schemeClr>
                </a:solidFill>
                <a:latin typeface="Myriad Pro Light" panose="020B0403030403020204" pitchFamily="34" charset="0"/>
              </a:rPr>
            </a:br>
            <a:r>
              <a:rPr lang="en-US" sz="2400" dirty="0" smtClean="0">
                <a:solidFill>
                  <a:schemeClr val="accent6">
                    <a:lumMod val="50000"/>
                  </a:schemeClr>
                </a:solidFill>
                <a:latin typeface="Myriad Pro Light" panose="020B0403030403020204" pitchFamily="34" charset="0"/>
              </a:rPr>
              <a:t>Agriculture </a:t>
            </a:r>
            <a:r>
              <a:rPr lang="en-US" sz="2400" dirty="0">
                <a:solidFill>
                  <a:schemeClr val="accent6">
                    <a:lumMod val="50000"/>
                  </a:schemeClr>
                </a:solidFill>
                <a:latin typeface="Myriad Pro Light" panose="020B0403030403020204" pitchFamily="34" charset="0"/>
              </a:rPr>
              <a:t>and Food Research Initiative Competitive Grant </a:t>
            </a:r>
            <a:r>
              <a:rPr lang="en-US" sz="2400" dirty="0" smtClean="0">
                <a:solidFill>
                  <a:schemeClr val="accent6">
                    <a:lumMod val="50000"/>
                  </a:schemeClr>
                </a:solidFill>
                <a:latin typeface="Myriad Pro Light" panose="020B0403030403020204" pitchFamily="34" charset="0"/>
              </a:rPr>
              <a:t/>
            </a:r>
            <a:br>
              <a:rPr lang="en-US" sz="2400" dirty="0" smtClean="0">
                <a:solidFill>
                  <a:schemeClr val="accent6">
                    <a:lumMod val="50000"/>
                  </a:schemeClr>
                </a:solidFill>
                <a:latin typeface="Myriad Pro Light" panose="020B0403030403020204" pitchFamily="34" charset="0"/>
              </a:rPr>
            </a:br>
            <a:r>
              <a:rPr lang="en-US" sz="2400" dirty="0" smtClean="0">
                <a:solidFill>
                  <a:schemeClr val="accent6">
                    <a:lumMod val="50000"/>
                  </a:schemeClr>
                </a:solidFill>
                <a:latin typeface="Myriad Pro Light" panose="020B0403030403020204" pitchFamily="34" charset="0"/>
              </a:rPr>
              <a:t>No</a:t>
            </a:r>
            <a:r>
              <a:rPr lang="en-US" sz="2400" dirty="0">
                <a:solidFill>
                  <a:schemeClr val="accent6">
                    <a:lumMod val="50000"/>
                  </a:schemeClr>
                </a:solidFill>
                <a:latin typeface="Myriad Pro Light" panose="020B0403030403020204" pitchFamily="34" charset="0"/>
              </a:rPr>
              <a:t>. </a:t>
            </a:r>
            <a:r>
              <a:rPr lang="en-US" sz="2400" dirty="0" smtClean="0">
                <a:solidFill>
                  <a:schemeClr val="accent6">
                    <a:lumMod val="50000"/>
                  </a:schemeClr>
                </a:solidFill>
                <a:latin typeface="Myriad Pro Light" panose="020B0403030403020204" pitchFamily="34" charset="0"/>
              </a:rPr>
              <a:t>2012-67005-19614 </a:t>
            </a:r>
            <a:br>
              <a:rPr lang="en-US" sz="2400" dirty="0" smtClean="0">
                <a:solidFill>
                  <a:schemeClr val="accent6">
                    <a:lumMod val="50000"/>
                  </a:schemeClr>
                </a:solidFill>
                <a:latin typeface="Myriad Pro Light" panose="020B0403030403020204" pitchFamily="34" charset="0"/>
              </a:rPr>
            </a:br>
            <a:r>
              <a:rPr lang="en-US" sz="2400" dirty="0" smtClean="0">
                <a:solidFill>
                  <a:schemeClr val="accent6">
                    <a:lumMod val="50000"/>
                  </a:schemeClr>
                </a:solidFill>
                <a:latin typeface="Myriad Pro Light" panose="020B0403030403020204" pitchFamily="34" charset="0"/>
              </a:rPr>
              <a:t>from </a:t>
            </a:r>
            <a:r>
              <a:rPr lang="en-US" sz="2400" dirty="0">
                <a:solidFill>
                  <a:schemeClr val="accent6">
                    <a:lumMod val="50000"/>
                  </a:schemeClr>
                </a:solidFill>
                <a:latin typeface="Myriad Pro Light" panose="020B0403030403020204" pitchFamily="34" charset="0"/>
              </a:rPr>
              <a:t>the </a:t>
            </a:r>
            <a:r>
              <a:rPr lang="en-US" sz="2400" dirty="0" smtClean="0">
                <a:solidFill>
                  <a:schemeClr val="accent6">
                    <a:lumMod val="50000"/>
                  </a:schemeClr>
                </a:solidFill>
                <a:latin typeface="Myriad Pro Light" panose="020B0403030403020204" pitchFamily="34" charset="0"/>
              </a:rPr>
              <a:t>U.S. Department of Agriculture</a:t>
            </a:r>
            <a:br>
              <a:rPr lang="en-US" sz="2400" dirty="0" smtClean="0">
                <a:solidFill>
                  <a:schemeClr val="accent6">
                    <a:lumMod val="50000"/>
                  </a:schemeClr>
                </a:solidFill>
                <a:latin typeface="Myriad Pro Light" panose="020B0403030403020204" pitchFamily="34" charset="0"/>
              </a:rPr>
            </a:br>
            <a:r>
              <a:rPr lang="en-US" sz="2400" dirty="0" smtClean="0">
                <a:solidFill>
                  <a:schemeClr val="accent6">
                    <a:lumMod val="50000"/>
                  </a:schemeClr>
                </a:solidFill>
                <a:latin typeface="Myriad Pro Light" panose="020B0403030403020204" pitchFamily="34" charset="0"/>
              </a:rPr>
              <a:t>National </a:t>
            </a:r>
            <a:r>
              <a:rPr lang="en-US" sz="2400" dirty="0">
                <a:solidFill>
                  <a:schemeClr val="accent6">
                    <a:lumMod val="50000"/>
                  </a:schemeClr>
                </a:solidFill>
                <a:latin typeface="Myriad Pro Light" panose="020B0403030403020204" pitchFamily="34" charset="0"/>
              </a:rPr>
              <a:t>Institute of Food and </a:t>
            </a:r>
            <a:r>
              <a:rPr lang="en-US" sz="2400" dirty="0" smtClean="0">
                <a:solidFill>
                  <a:schemeClr val="accent6">
                    <a:lumMod val="50000"/>
                  </a:schemeClr>
                </a:solidFill>
                <a:latin typeface="Myriad Pro Light" panose="020B0403030403020204" pitchFamily="34" charset="0"/>
              </a:rPr>
              <a:t>Agriculture</a:t>
            </a:r>
            <a:br>
              <a:rPr lang="en-US" sz="2400" dirty="0" smtClean="0">
                <a:solidFill>
                  <a:schemeClr val="accent6">
                    <a:lumMod val="50000"/>
                  </a:schemeClr>
                </a:solidFill>
                <a:latin typeface="Myriad Pro Light" panose="020B0403030403020204" pitchFamily="34" charset="0"/>
              </a:rPr>
            </a:br>
            <a:endParaRPr lang="en-US" sz="2400" dirty="0">
              <a:solidFill>
                <a:schemeClr val="accent6">
                  <a:lumMod val="50000"/>
                </a:schemeClr>
              </a:solidFill>
              <a:latin typeface="Myriad Pro Light" panose="020B0403030403020204" pitchFamily="34" charset="0"/>
            </a:endParaRPr>
          </a:p>
          <a:p>
            <a:pPr marL="0" indent="0" algn="ctr">
              <a:buNone/>
            </a:pPr>
            <a:r>
              <a:rPr lang="en-US" sz="2400" dirty="0">
                <a:solidFill>
                  <a:schemeClr val="accent6">
                    <a:lumMod val="50000"/>
                  </a:schemeClr>
                </a:solidFill>
                <a:latin typeface="Myriad Pro Light" panose="020B0403030403020204" pitchFamily="34" charset="0"/>
              </a:rPr>
              <a:t>This presentation was prepared by </a:t>
            </a:r>
            <a:r>
              <a:rPr lang="en-US" sz="2400" dirty="0" smtClean="0">
                <a:solidFill>
                  <a:schemeClr val="accent6">
                    <a:lumMod val="50000"/>
                  </a:schemeClr>
                </a:solidFill>
                <a:latin typeface="Myriad Pro Light" panose="020B0403030403020204" pitchFamily="34" charset="0"/>
              </a:rPr>
              <a:t/>
            </a:r>
            <a:br>
              <a:rPr lang="en-US" sz="2400" dirty="0" smtClean="0">
                <a:solidFill>
                  <a:schemeClr val="accent6">
                    <a:lumMod val="50000"/>
                  </a:schemeClr>
                </a:solidFill>
                <a:latin typeface="Myriad Pro Light" panose="020B0403030403020204" pitchFamily="34" charset="0"/>
              </a:rPr>
            </a:br>
            <a:r>
              <a:rPr lang="en-US" sz="2400" dirty="0" smtClean="0">
                <a:solidFill>
                  <a:schemeClr val="accent6">
                    <a:lumMod val="50000"/>
                  </a:schemeClr>
                </a:solidFill>
                <a:latin typeface="Myriad Pro Light" panose="020B0403030403020204" pitchFamily="34" charset="0"/>
              </a:rPr>
              <a:t>the </a:t>
            </a:r>
            <a:r>
              <a:rPr lang="en-US" sz="2400" dirty="0">
                <a:solidFill>
                  <a:schemeClr val="accent6">
                    <a:lumMod val="50000"/>
                  </a:schemeClr>
                </a:solidFill>
                <a:latin typeface="Myriad Pro Light" panose="020B0403030403020204" pitchFamily="34" charset="0"/>
              </a:rPr>
              <a:t>Center for Food Security and Public </a:t>
            </a:r>
            <a:r>
              <a:rPr lang="en-US" sz="2400" dirty="0" smtClean="0">
                <a:solidFill>
                  <a:schemeClr val="accent6">
                    <a:lumMod val="50000"/>
                  </a:schemeClr>
                </a:solidFill>
                <a:latin typeface="Myriad Pro Light" panose="020B0403030403020204" pitchFamily="34" charset="0"/>
              </a:rPr>
              <a:t>Health</a:t>
            </a:r>
            <a:br>
              <a:rPr lang="en-US" sz="2400" dirty="0" smtClean="0">
                <a:solidFill>
                  <a:schemeClr val="accent6">
                    <a:lumMod val="50000"/>
                  </a:schemeClr>
                </a:solidFill>
                <a:latin typeface="Myriad Pro Light" panose="020B0403030403020204" pitchFamily="34" charset="0"/>
              </a:rPr>
            </a:br>
            <a:r>
              <a:rPr lang="en-US" sz="2400" dirty="0" smtClean="0">
                <a:solidFill>
                  <a:schemeClr val="accent6">
                    <a:lumMod val="50000"/>
                  </a:schemeClr>
                </a:solidFill>
                <a:latin typeface="Myriad Pro Light" panose="020B0403030403020204" pitchFamily="34" charset="0"/>
              </a:rPr>
              <a:t>and Iowa State University Extension.</a:t>
            </a:r>
            <a:endParaRPr lang="en-US" sz="2400" dirty="0">
              <a:solidFill>
                <a:schemeClr val="accent6">
                  <a:lumMod val="50000"/>
                </a:schemeClr>
              </a:solidFill>
              <a:latin typeface="Myriad Pro Light" panose="020B0403030403020204" pitchFamily="34" charset="0"/>
            </a:endParaRPr>
          </a:p>
          <a:p>
            <a:pPr marL="225425" indent="0">
              <a:buNone/>
            </a:pPr>
            <a:r>
              <a:rPr lang="en-US" sz="1400" b="1" dirty="0"/>
              <a:t>Authors and Reviewers: </a:t>
            </a:r>
            <a:r>
              <a:rPr lang="en-US" sz="1400" dirty="0"/>
              <a:t>Mohamed El-</a:t>
            </a:r>
            <a:r>
              <a:rPr lang="en-US" sz="1400" dirty="0" err="1"/>
              <a:t>Gazzar</a:t>
            </a:r>
            <a:r>
              <a:rPr lang="en-US" sz="1400" dirty="0"/>
              <a:t>, DVM, MAM, PhD, DACPV; Yuko Sato DVM, MS, DACPV; </a:t>
            </a:r>
            <a:r>
              <a:rPr lang="en-US" sz="1400" dirty="0" err="1"/>
              <a:t>Orhan</a:t>
            </a:r>
            <a:r>
              <a:rPr lang="en-US" sz="1400" dirty="0"/>
              <a:t> </a:t>
            </a:r>
            <a:r>
              <a:rPr lang="en-US" sz="1400" dirty="0" err="1"/>
              <a:t>Sahin</a:t>
            </a:r>
            <a:r>
              <a:rPr lang="en-US" sz="1400" dirty="0"/>
              <a:t>, DVM, MS, PhD, DACVM; Glenda Dvorak DVM, MPH, </a:t>
            </a:r>
            <a:r>
              <a:rPr lang="en-US" sz="1400" dirty="0" smtClean="0"/>
              <a:t>DACVPM – Iowa </a:t>
            </a:r>
            <a:r>
              <a:rPr lang="en-US" sz="1400" dirty="0"/>
              <a:t>State University College of Veterinary Medicine</a:t>
            </a:r>
          </a:p>
        </p:txBody>
      </p:sp>
      <p:sp>
        <p:nvSpPr>
          <p:cNvPr id="10" name="TextBox 9"/>
          <p:cNvSpPr txBox="1">
            <a:spLocks noChangeAspect="1"/>
          </p:cNvSpPr>
          <p:nvPr/>
        </p:nvSpPr>
        <p:spPr>
          <a:xfrm>
            <a:off x="1683539" y="6125020"/>
            <a:ext cx="5776922" cy="400110"/>
          </a:xfrm>
          <a:prstGeom prst="rect">
            <a:avLst/>
          </a:prstGeom>
          <a:noFill/>
        </p:spPr>
        <p:txBody>
          <a:bodyPr wrap="square" rtlCol="0">
            <a:spAutoFit/>
          </a:bodyPr>
          <a:lstStyle/>
          <a:p>
            <a:r>
              <a:rPr lang="en-US" sz="2000" b="1" dirty="0">
                <a:solidFill>
                  <a:schemeClr val="accent6">
                    <a:lumMod val="50000"/>
                  </a:schemeClr>
                </a:solidFill>
                <a:latin typeface="Myriad Pro Light" panose="020B0403030403020204" pitchFamily="34" charset="0"/>
              </a:rPr>
              <a:t>For more information </a:t>
            </a:r>
            <a:r>
              <a:rPr lang="en-US" sz="2000" b="1" dirty="0" smtClean="0">
                <a:solidFill>
                  <a:schemeClr val="accent6">
                    <a:lumMod val="50000"/>
                  </a:schemeClr>
                </a:solidFill>
                <a:latin typeface="Myriad Pro Light" panose="020B0403030403020204" pitchFamily="34" charset="0"/>
              </a:rPr>
              <a:t>visit </a:t>
            </a:r>
            <a:r>
              <a:rPr lang="en-US" sz="2000" b="1" u="sng" dirty="0">
                <a:solidFill>
                  <a:srgbClr val="006600"/>
                </a:solidFill>
                <a:latin typeface="Myriad Pro Light" panose="020B0403030403020204" pitchFamily="34" charset="0"/>
              </a:rPr>
              <a:t>www.campypoultry.org</a:t>
            </a:r>
            <a:r>
              <a:rPr lang="en-US" sz="2000" dirty="0">
                <a:solidFill>
                  <a:schemeClr val="accent6">
                    <a:lumMod val="50000"/>
                  </a:schemeClr>
                </a:solidFill>
                <a:latin typeface="Myriad Pro Light" panose="020B0403030403020204" pitchFamily="34" charset="0"/>
              </a:rPr>
              <a:t> </a:t>
            </a:r>
          </a:p>
        </p:txBody>
      </p:sp>
      <p:grpSp>
        <p:nvGrpSpPr>
          <p:cNvPr id="8" name="Group 7"/>
          <p:cNvGrpSpPr>
            <a:grpSpLocks noChangeAspect="1"/>
          </p:cNvGrpSpPr>
          <p:nvPr/>
        </p:nvGrpSpPr>
        <p:grpSpPr>
          <a:xfrm>
            <a:off x="1485886" y="5271496"/>
            <a:ext cx="5862428" cy="652611"/>
            <a:chOff x="369003" y="5046214"/>
            <a:chExt cx="6921364" cy="770493"/>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046" y="5046214"/>
              <a:ext cx="2560321" cy="75569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003" y="5229687"/>
              <a:ext cx="3657600" cy="587020"/>
            </a:xfrm>
            <a:prstGeom prst="rect">
              <a:avLst/>
            </a:prstGeom>
          </p:spPr>
        </p:pic>
      </p:grpSp>
    </p:spTree>
    <p:extLst>
      <p:ext uri="{BB962C8B-B14F-4D97-AF65-F5344CB8AC3E}">
        <p14:creationId xmlns:p14="http://schemas.microsoft.com/office/powerpoint/2010/main" val="3355741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a:gsLst>
              <a:gs pos="0">
                <a:schemeClr val="accent3"/>
              </a:gs>
              <a:gs pos="62000">
                <a:schemeClr val="accent3">
                  <a:lumMod val="60000"/>
                  <a:lumOff val="40000"/>
                </a:schemeClr>
              </a:gs>
              <a:gs pos="100000">
                <a:schemeClr val="accent3"/>
              </a:gs>
            </a:gsLst>
            <a:lin ang="16200000" scaled="1"/>
          </a:gra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TextBox 6"/>
          <p:cNvSpPr txBox="1"/>
          <p:nvPr/>
        </p:nvSpPr>
        <p:spPr>
          <a:xfrm>
            <a:off x="4406901" y="2045206"/>
            <a:ext cx="4527902" cy="3493264"/>
          </a:xfrm>
          <a:prstGeom prst="rect">
            <a:avLst/>
          </a:prstGeom>
          <a:noFill/>
        </p:spPr>
        <p:txBody>
          <a:bodyPr wrap="square" rtlCol="0">
            <a:spAutoFit/>
          </a:bodyPr>
          <a:lstStyle/>
          <a:p>
            <a:pPr>
              <a:spcAft>
                <a:spcPts val="1800"/>
              </a:spcAft>
            </a:pPr>
            <a:r>
              <a:rPr lang="en-US" sz="2800" b="1" dirty="0" smtClean="0">
                <a:latin typeface="Verdana" panose="020B0604030504040204" pitchFamily="34" charset="0"/>
                <a:ea typeface="Verdana" panose="020B0604030504040204" pitchFamily="34" charset="0"/>
                <a:cs typeface="Verdana" panose="020B0604030504040204" pitchFamily="34" charset="0"/>
              </a:rPr>
              <a:t>but the bacteria in their intestines </a:t>
            </a:r>
          </a:p>
          <a:p>
            <a:pPr>
              <a:spcAft>
                <a:spcPts val="1800"/>
              </a:spcAft>
            </a:pPr>
            <a:endParaRPr lang="en-US" sz="2800" b="1" dirty="0">
              <a:latin typeface="Verdana" panose="020B0604030504040204" pitchFamily="34" charset="0"/>
              <a:ea typeface="Verdana" panose="020B0604030504040204" pitchFamily="34" charset="0"/>
              <a:cs typeface="Verdana" panose="020B0604030504040204" pitchFamily="34" charset="0"/>
            </a:endParaRPr>
          </a:p>
          <a:p>
            <a:pPr>
              <a:spcAft>
                <a:spcPts val="1800"/>
              </a:spcAft>
            </a:pPr>
            <a:r>
              <a:rPr lang="en-US" sz="2800" b="1" dirty="0" smtClean="0">
                <a:latin typeface="Verdana" panose="020B0604030504040204" pitchFamily="34" charset="0"/>
                <a:ea typeface="Verdana" panose="020B0604030504040204" pitchFamily="34" charset="0"/>
                <a:cs typeface="Verdana" panose="020B0604030504040204" pitchFamily="34" charset="0"/>
              </a:rPr>
              <a:t>are shed in the feces and</a:t>
            </a:r>
          </a:p>
          <a:p>
            <a:pPr>
              <a:spcAft>
                <a:spcPts val="1800"/>
              </a:spcAft>
            </a:pPr>
            <a:r>
              <a:rPr lang="en-US" sz="3600" b="1" dirty="0" smtClean="0">
                <a:solidFill>
                  <a:srgbClr val="960008"/>
                </a:solidFill>
                <a:latin typeface="Verdana" panose="020B0604030504040204" pitchFamily="34" charset="0"/>
                <a:ea typeface="Verdana" panose="020B0604030504040204" pitchFamily="34" charset="0"/>
                <a:cs typeface="Verdana" panose="020B0604030504040204" pitchFamily="34" charset="0"/>
              </a:rPr>
              <a:t>spread </a:t>
            </a:r>
            <a:r>
              <a:rPr lang="en-US" sz="3600" b="1" dirty="0">
                <a:solidFill>
                  <a:srgbClr val="960008"/>
                </a:solidFill>
                <a:latin typeface="Verdana" panose="020B0604030504040204" pitchFamily="34" charset="0"/>
                <a:ea typeface="Verdana" panose="020B0604030504040204" pitchFamily="34" charset="0"/>
                <a:cs typeface="Verdana" panose="020B0604030504040204" pitchFamily="34" charset="0"/>
              </a:rPr>
              <a:t>rapidly </a:t>
            </a:r>
            <a:endParaRPr lang="en-US" sz="3600" b="1" dirty="0" smtClean="0">
              <a:solidFill>
                <a:srgbClr val="960008"/>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0" name="Straight Connector 9"/>
          <p:cNvCxnSpPr/>
          <p:nvPr/>
        </p:nvCxnSpPr>
        <p:spPr>
          <a:xfrm flipH="1">
            <a:off x="4078590" y="3509420"/>
            <a:ext cx="5267429" cy="0"/>
          </a:xfrm>
          <a:prstGeom prst="line">
            <a:avLst/>
          </a:prstGeom>
          <a:ln w="38100">
            <a:solidFill>
              <a:srgbClr val="B23214"/>
            </a:solidFill>
            <a:prstDash val="sysDash"/>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66" y="2281936"/>
            <a:ext cx="3468624" cy="3614928"/>
          </a:xfrm>
          <a:prstGeom prst="rect">
            <a:avLst/>
          </a:prstGeom>
          <a:ln w="19050">
            <a:solidFill>
              <a:schemeClr val="tx1"/>
            </a:solidFill>
          </a:ln>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966" y="2281936"/>
            <a:ext cx="3468624" cy="3614928"/>
          </a:xfrm>
          <a:prstGeom prst="rect">
            <a:avLst/>
          </a:prstGeom>
          <a:ln w="28575">
            <a:solidFill>
              <a:schemeClr val="tx1"/>
            </a:solidFill>
          </a:ln>
        </p:spPr>
      </p:pic>
      <p:sp>
        <p:nvSpPr>
          <p:cNvPr id="2" name="Rectangle 1"/>
          <p:cNvSpPr/>
          <p:nvPr/>
        </p:nvSpPr>
        <p:spPr>
          <a:xfrm>
            <a:off x="609967" y="564866"/>
            <a:ext cx="8324836" cy="1107996"/>
          </a:xfrm>
          <a:prstGeom prst="rect">
            <a:avLst/>
          </a:prstGeom>
        </p:spPr>
        <p:txBody>
          <a:bodyPr wrap="square">
            <a:spAutoFit/>
          </a:bodyPr>
          <a:lstStyle/>
          <a:p>
            <a:pPr>
              <a:spcAft>
                <a:spcPts val="1200"/>
              </a:spcAft>
            </a:pPr>
            <a:r>
              <a:rPr lang="en-US" sz="2800" b="1" dirty="0" smtClean="0">
                <a:latin typeface="Verdana" panose="020B0604030504040204" pitchFamily="34" charset="0"/>
                <a:ea typeface="Verdana" panose="020B0604030504040204" pitchFamily="34" charset="0"/>
                <a:cs typeface="Verdana" panose="020B0604030504040204" pitchFamily="34" charset="0"/>
              </a:rPr>
              <a:t>Birds with </a:t>
            </a:r>
            <a:r>
              <a:rPr lang="en-US" sz="2800" b="1" i="1" dirty="0" smtClean="0">
                <a:latin typeface="Verdana" panose="020B0604030504040204" pitchFamily="34" charset="0"/>
                <a:ea typeface="Verdana" panose="020B0604030504040204" pitchFamily="34" charset="0"/>
                <a:cs typeface="Verdana" panose="020B0604030504040204" pitchFamily="34" charset="0"/>
              </a:rPr>
              <a:t>Campylobacter</a:t>
            </a:r>
          </a:p>
          <a:p>
            <a:pPr algn="ctr">
              <a:spcAft>
                <a:spcPts val="1200"/>
              </a:spcAft>
            </a:pPr>
            <a:r>
              <a:rPr lang="en-US" sz="2800" b="1" dirty="0" smtClean="0">
                <a:latin typeface="Verdana" panose="020B0604030504040204" pitchFamily="34" charset="0"/>
                <a:ea typeface="Verdana" panose="020B0604030504040204" pitchFamily="34" charset="0"/>
                <a:cs typeface="Verdana" panose="020B0604030504040204" pitchFamily="34" charset="0"/>
              </a:rPr>
              <a:t>		do </a:t>
            </a:r>
            <a:r>
              <a:rPr lang="en-US" sz="2800" b="1" dirty="0" smtClean="0">
                <a:solidFill>
                  <a:srgbClr val="960008"/>
                </a:solidFill>
                <a:latin typeface="Verdana" panose="020B0604030504040204" pitchFamily="34" charset="0"/>
                <a:ea typeface="Verdana" panose="020B0604030504040204" pitchFamily="34" charset="0"/>
                <a:cs typeface="Verdana" panose="020B0604030504040204" pitchFamily="34" charset="0"/>
              </a:rPr>
              <a:t>not</a:t>
            </a:r>
            <a:r>
              <a:rPr lang="en-US" sz="2800" b="1" dirty="0" smtClean="0">
                <a:latin typeface="Verdana" panose="020B0604030504040204" pitchFamily="34" charset="0"/>
                <a:ea typeface="Verdana" panose="020B0604030504040204" pitchFamily="34" charset="0"/>
                <a:cs typeface="Verdana" panose="020B0604030504040204" pitchFamily="34" charset="0"/>
              </a:rPr>
              <a:t> usually appear sick</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p:cNvGrpSpPr/>
          <p:nvPr/>
        </p:nvGrpSpPr>
        <p:grpSpPr>
          <a:xfrm>
            <a:off x="609966" y="2281936"/>
            <a:ext cx="3468624" cy="3614127"/>
            <a:chOff x="608202" y="2281936"/>
            <a:chExt cx="3482300" cy="3614127"/>
          </a:xfrm>
        </p:grpSpPr>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202" y="2281936"/>
              <a:ext cx="3482300" cy="3614127"/>
            </a:xfrm>
            <a:prstGeom prst="rect">
              <a:avLst/>
            </a:prstGeom>
            <a:ln w="28575">
              <a:noFill/>
            </a:ln>
          </p:spPr>
        </p:pic>
        <p:sp>
          <p:nvSpPr>
            <p:cNvPr id="36" name="Oval 35"/>
            <p:cNvSpPr/>
            <p:nvPr/>
          </p:nvSpPr>
          <p:spPr>
            <a:xfrm>
              <a:off x="3179398" y="4535696"/>
              <a:ext cx="764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37" name="Oval 36"/>
            <p:cNvSpPr/>
            <p:nvPr/>
          </p:nvSpPr>
          <p:spPr>
            <a:xfrm>
              <a:off x="2844418" y="4851220"/>
              <a:ext cx="95515"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Oval 37"/>
            <p:cNvSpPr>
              <a:spLocks noChangeAspect="1"/>
            </p:cNvSpPr>
            <p:nvPr/>
          </p:nvSpPr>
          <p:spPr>
            <a:xfrm>
              <a:off x="2609026" y="5166747"/>
              <a:ext cx="764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Oval 38"/>
            <p:cNvSpPr/>
            <p:nvPr/>
          </p:nvSpPr>
          <p:spPr>
            <a:xfrm>
              <a:off x="2545653" y="5428184"/>
              <a:ext cx="95515"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Oval 39"/>
            <p:cNvSpPr/>
            <p:nvPr/>
          </p:nvSpPr>
          <p:spPr>
            <a:xfrm>
              <a:off x="3079809" y="4688951"/>
              <a:ext cx="133720" cy="1331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41" name="Oval 40"/>
            <p:cNvSpPr/>
            <p:nvPr/>
          </p:nvSpPr>
          <p:spPr>
            <a:xfrm>
              <a:off x="3342361" y="4301305"/>
              <a:ext cx="95515"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Freeform 41"/>
            <p:cNvSpPr/>
            <p:nvPr/>
          </p:nvSpPr>
          <p:spPr>
            <a:xfrm>
              <a:off x="2939932" y="5434924"/>
              <a:ext cx="1095601" cy="450651"/>
            </a:xfrm>
            <a:custGeom>
              <a:avLst/>
              <a:gdLst>
                <a:gd name="connsiteX0" fmla="*/ 893014 w 1535463"/>
                <a:gd name="connsiteY0" fmla="*/ 0 h 581168"/>
                <a:gd name="connsiteX1" fmla="*/ 1298448 w 1535463"/>
                <a:gd name="connsiteY1" fmla="*/ 286012 h 581168"/>
                <a:gd name="connsiteX2" fmla="*/ 1293910 w 1535463"/>
                <a:gd name="connsiteY2" fmla="*/ 317768 h 581168"/>
                <a:gd name="connsiteX3" fmla="*/ 1311170 w 1535463"/>
                <a:gd name="connsiteY3" fmla="*/ 315992 h 581168"/>
                <a:gd name="connsiteX4" fmla="*/ 1535463 w 1535463"/>
                <a:gd name="connsiteY4" fmla="*/ 430292 h 581168"/>
                <a:gd name="connsiteX5" fmla="*/ 1311170 w 1535463"/>
                <a:gd name="connsiteY5" fmla="*/ 544592 h 581168"/>
                <a:gd name="connsiteX6" fmla="*/ 1152571 w 1535463"/>
                <a:gd name="connsiteY6" fmla="*/ 511114 h 581168"/>
                <a:gd name="connsiteX7" fmla="*/ 1147286 w 1535463"/>
                <a:gd name="connsiteY7" fmla="*/ 507119 h 581168"/>
                <a:gd name="connsiteX8" fmla="*/ 1119696 w 1535463"/>
                <a:gd name="connsiteY8" fmla="*/ 523178 h 581168"/>
                <a:gd name="connsiteX9" fmla="*/ 893014 w 1535463"/>
                <a:gd name="connsiteY9" fmla="*/ 572024 h 581168"/>
                <a:gd name="connsiteX10" fmla="*/ 735201 w 1535463"/>
                <a:gd name="connsiteY10" fmla="*/ 549548 h 581168"/>
                <a:gd name="connsiteX11" fmla="*/ 688480 w 1535463"/>
                <a:gd name="connsiteY11" fmla="*/ 531659 h 581168"/>
                <a:gd name="connsiteX12" fmla="*/ 679025 w 1535463"/>
                <a:gd name="connsiteY12" fmla="*/ 536978 h 581168"/>
                <a:gd name="connsiteX13" fmla="*/ 397764 w 1535463"/>
                <a:gd name="connsiteY13" fmla="*/ 581168 h 581168"/>
                <a:gd name="connsiteX14" fmla="*/ 0 w 1535463"/>
                <a:gd name="connsiteY14" fmla="*/ 430292 h 581168"/>
                <a:gd name="connsiteX15" fmla="*/ 397764 w 1535463"/>
                <a:gd name="connsiteY15" fmla="*/ 279416 h 581168"/>
                <a:gd name="connsiteX16" fmla="*/ 487662 w 1535463"/>
                <a:gd name="connsiteY16" fmla="*/ 286300 h 581168"/>
                <a:gd name="connsiteX17" fmla="*/ 487580 w 1535463"/>
                <a:gd name="connsiteY17" fmla="*/ 286012 h 581168"/>
                <a:gd name="connsiteX18" fmla="*/ 893014 w 1535463"/>
                <a:gd name="connsiteY18" fmla="*/ 0 h 58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5463" h="581168">
                  <a:moveTo>
                    <a:pt x="893014" y="0"/>
                  </a:moveTo>
                  <a:cubicBezTo>
                    <a:pt x="1116929" y="0"/>
                    <a:pt x="1298448" y="128052"/>
                    <a:pt x="1298448" y="286012"/>
                  </a:cubicBezTo>
                  <a:lnTo>
                    <a:pt x="1293910" y="317768"/>
                  </a:lnTo>
                  <a:lnTo>
                    <a:pt x="1311170" y="315992"/>
                  </a:lnTo>
                  <a:cubicBezTo>
                    <a:pt x="1435044" y="315992"/>
                    <a:pt x="1535463" y="367166"/>
                    <a:pt x="1535463" y="430292"/>
                  </a:cubicBezTo>
                  <a:cubicBezTo>
                    <a:pt x="1535463" y="493418"/>
                    <a:pt x="1435044" y="544592"/>
                    <a:pt x="1311170" y="544592"/>
                  </a:cubicBezTo>
                  <a:cubicBezTo>
                    <a:pt x="1249233" y="544592"/>
                    <a:pt x="1193160" y="531799"/>
                    <a:pt x="1152571" y="511114"/>
                  </a:cubicBezTo>
                  <a:lnTo>
                    <a:pt x="1147286" y="507119"/>
                  </a:lnTo>
                  <a:lnTo>
                    <a:pt x="1119696" y="523178"/>
                  </a:lnTo>
                  <a:cubicBezTo>
                    <a:pt x="1054988" y="554017"/>
                    <a:pt x="976982" y="572024"/>
                    <a:pt x="893014" y="572024"/>
                  </a:cubicBezTo>
                  <a:cubicBezTo>
                    <a:pt x="837035" y="572024"/>
                    <a:pt x="783706" y="564021"/>
                    <a:pt x="735201" y="549548"/>
                  </a:cubicBezTo>
                  <a:lnTo>
                    <a:pt x="688480" y="531659"/>
                  </a:lnTo>
                  <a:lnTo>
                    <a:pt x="679025" y="536978"/>
                  </a:lnTo>
                  <a:cubicBezTo>
                    <a:pt x="607044" y="564281"/>
                    <a:pt x="507603" y="581168"/>
                    <a:pt x="397764" y="581168"/>
                  </a:cubicBezTo>
                  <a:cubicBezTo>
                    <a:pt x="178085" y="581168"/>
                    <a:pt x="0" y="513619"/>
                    <a:pt x="0" y="430292"/>
                  </a:cubicBezTo>
                  <a:cubicBezTo>
                    <a:pt x="0" y="346965"/>
                    <a:pt x="178085" y="279416"/>
                    <a:pt x="397764" y="279416"/>
                  </a:cubicBezTo>
                  <a:lnTo>
                    <a:pt x="487662" y="286300"/>
                  </a:lnTo>
                  <a:lnTo>
                    <a:pt x="487580" y="286012"/>
                  </a:lnTo>
                  <a:cubicBezTo>
                    <a:pt x="487580" y="128052"/>
                    <a:pt x="669099" y="0"/>
                    <a:pt x="893014" y="0"/>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Oval 42"/>
            <p:cNvSpPr/>
            <p:nvPr/>
          </p:nvSpPr>
          <p:spPr>
            <a:xfrm>
              <a:off x="3654877" y="5554394"/>
              <a:ext cx="95515"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Oval 43"/>
            <p:cNvSpPr/>
            <p:nvPr/>
          </p:nvSpPr>
          <p:spPr>
            <a:xfrm>
              <a:off x="3057345" y="5725679"/>
              <a:ext cx="95515"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Oval 44"/>
            <p:cNvSpPr/>
            <p:nvPr/>
          </p:nvSpPr>
          <p:spPr>
            <a:xfrm>
              <a:off x="3374214" y="5599469"/>
              <a:ext cx="95515"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Oval 45"/>
            <p:cNvSpPr/>
            <p:nvPr/>
          </p:nvSpPr>
          <p:spPr>
            <a:xfrm>
              <a:off x="3709196" y="5716665"/>
              <a:ext cx="95515"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Oval 46"/>
            <p:cNvSpPr/>
            <p:nvPr/>
          </p:nvSpPr>
          <p:spPr>
            <a:xfrm>
              <a:off x="3297094" y="4193124"/>
              <a:ext cx="75616" cy="7529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48" name="Oval 47"/>
            <p:cNvSpPr/>
            <p:nvPr/>
          </p:nvSpPr>
          <p:spPr>
            <a:xfrm>
              <a:off x="2599974" y="4905311"/>
              <a:ext cx="95515" cy="95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Oval 48"/>
            <p:cNvSpPr/>
            <p:nvPr/>
          </p:nvSpPr>
          <p:spPr>
            <a:xfrm>
              <a:off x="3206558" y="4355395"/>
              <a:ext cx="132659" cy="1320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50" name="Oval 49"/>
            <p:cNvSpPr/>
            <p:nvPr/>
          </p:nvSpPr>
          <p:spPr>
            <a:xfrm>
              <a:off x="2944006" y="4752055"/>
              <a:ext cx="764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51" name="Oval 50"/>
            <p:cNvSpPr/>
            <p:nvPr/>
          </p:nvSpPr>
          <p:spPr>
            <a:xfrm>
              <a:off x="2554705" y="5067582"/>
              <a:ext cx="764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52" name="Oval 51"/>
            <p:cNvSpPr/>
            <p:nvPr/>
          </p:nvSpPr>
          <p:spPr>
            <a:xfrm>
              <a:off x="3242773" y="4652890"/>
              <a:ext cx="764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53" name="Oval 52"/>
            <p:cNvSpPr/>
            <p:nvPr/>
          </p:nvSpPr>
          <p:spPr>
            <a:xfrm>
              <a:off x="3342361" y="5734695"/>
              <a:ext cx="764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sp>
          <p:nvSpPr>
            <p:cNvPr id="54" name="Oval 53"/>
            <p:cNvSpPr/>
            <p:nvPr/>
          </p:nvSpPr>
          <p:spPr>
            <a:xfrm>
              <a:off x="3888614" y="5734695"/>
              <a:ext cx="76412" cy="76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000" dirty="0">
                <a:effectLs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840617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a:gsLst>
              <a:gs pos="0">
                <a:schemeClr val="accent3"/>
              </a:gs>
              <a:gs pos="62000">
                <a:schemeClr val="accent3">
                  <a:lumMod val="60000"/>
                  <a:lumOff val="40000"/>
                </a:schemeClr>
              </a:gs>
              <a:gs pos="100000">
                <a:schemeClr val="accent3"/>
              </a:gs>
            </a:gsLst>
            <a:lin ang="16200000" scaled="1"/>
          </a:gra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5" name="Straight Connector 4"/>
          <p:cNvCxnSpPr/>
          <p:nvPr/>
        </p:nvCxnSpPr>
        <p:spPr>
          <a:xfrm flipH="1">
            <a:off x="3551478" y="3507198"/>
            <a:ext cx="3083839" cy="8907"/>
          </a:xfrm>
          <a:prstGeom prst="line">
            <a:avLst/>
          </a:prstGeom>
          <a:ln w="38100">
            <a:solidFill>
              <a:srgbClr val="B23214"/>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8300" y="608020"/>
            <a:ext cx="8489950" cy="1297856"/>
          </a:xfrm>
          <a:prstGeom prst="rect">
            <a:avLst/>
          </a:prstGeom>
        </p:spPr>
        <p:txBody>
          <a:bodyPr wrap="square">
            <a:spAutoFit/>
          </a:bodyPr>
          <a:lstStyle/>
          <a:p>
            <a:pPr>
              <a:lnSpc>
                <a:spcPct val="150000"/>
              </a:lnSpc>
              <a:spcBef>
                <a:spcPts val="600"/>
              </a:spcBef>
              <a:spcAft>
                <a:spcPts val="600"/>
              </a:spcAft>
            </a:pPr>
            <a:r>
              <a:rPr lang="en-US" sz="2800" b="1" dirty="0" smtClean="0">
                <a:latin typeface="Verdana" panose="020B0604030504040204" pitchFamily="34" charset="0"/>
                <a:ea typeface="Verdana" panose="020B0604030504040204" pitchFamily="34" charset="0"/>
                <a:cs typeface="Verdana" panose="020B0604030504040204" pitchFamily="34" charset="0"/>
              </a:rPr>
              <a:t>…..to other birds, the environment, equipment, vehicles, clothing</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497870" y="4953515"/>
            <a:ext cx="8148260" cy="1254831"/>
          </a:xfrm>
          <a:prstGeom prst="rect">
            <a:avLst/>
          </a:prstGeom>
        </p:spPr>
        <p:txBody>
          <a:bodyPr wrap="square">
            <a:spAutoFit/>
          </a:bodyPr>
          <a:lstStyle/>
          <a:p>
            <a:pPr>
              <a:lnSpc>
                <a:spcPct val="150000"/>
              </a:lnSpc>
              <a:spcBef>
                <a:spcPts val="600"/>
              </a:spcBef>
              <a:spcAft>
                <a:spcPts val="600"/>
              </a:spcAft>
            </a:pPr>
            <a:r>
              <a:rPr lang="en-US" sz="2700" b="1" dirty="0">
                <a:latin typeface="Verdana" panose="020B0604030504040204" pitchFamily="34" charset="0"/>
                <a:ea typeface="Verdana" panose="020B0604030504040204" pitchFamily="34" charset="0"/>
                <a:cs typeface="Verdana" panose="020B0604030504040204" pitchFamily="34" charset="0"/>
              </a:rPr>
              <a:t>and </a:t>
            </a:r>
            <a:r>
              <a:rPr lang="en-US" sz="2700" b="1" i="1" dirty="0" smtClean="0">
                <a:latin typeface="Verdana" panose="020B0604030504040204" pitchFamily="34" charset="0"/>
                <a:ea typeface="Verdana" panose="020B0604030504040204" pitchFamily="34" charset="0"/>
                <a:cs typeface="Verdana" panose="020B0604030504040204" pitchFamily="34" charset="0"/>
              </a:rPr>
              <a:t>Campylobacter</a:t>
            </a:r>
            <a:r>
              <a:rPr lang="en-US" sz="2700" b="1" dirty="0" smtClean="0">
                <a:latin typeface="Verdana" panose="020B0604030504040204" pitchFamily="34" charset="0"/>
                <a:ea typeface="Verdana" panose="020B0604030504040204" pitchFamily="34" charset="0"/>
                <a:cs typeface="Verdana" panose="020B0604030504040204" pitchFamily="34" charset="0"/>
              </a:rPr>
              <a:t> can also contaminate poultry carcasses </a:t>
            </a:r>
            <a:r>
              <a:rPr lang="en-US" sz="2700" b="1" dirty="0">
                <a:latin typeface="Verdana" panose="020B0604030504040204" pitchFamily="34" charset="0"/>
                <a:ea typeface="Verdana" panose="020B0604030504040204" pitchFamily="34" charset="0"/>
                <a:cs typeface="Verdana" panose="020B0604030504040204" pitchFamily="34" charset="0"/>
              </a:rPr>
              <a:t>during processing.</a:t>
            </a:r>
          </a:p>
        </p:txBody>
      </p:sp>
      <p:grpSp>
        <p:nvGrpSpPr>
          <p:cNvPr id="28" name="Group 27"/>
          <p:cNvGrpSpPr/>
          <p:nvPr/>
        </p:nvGrpSpPr>
        <p:grpSpPr>
          <a:xfrm>
            <a:off x="4937647" y="1905876"/>
            <a:ext cx="3767205" cy="2793574"/>
            <a:chOff x="4937647" y="1905876"/>
            <a:chExt cx="3767205" cy="2793574"/>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647" y="1905876"/>
              <a:ext cx="2016669" cy="2103120"/>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183" y="2281032"/>
              <a:ext cx="2016669" cy="210312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474" y="2596330"/>
              <a:ext cx="2016669" cy="2103120"/>
            </a:xfrm>
            <a:prstGeom prst="rect">
              <a:avLst/>
            </a:prstGeom>
          </p:spPr>
        </p:pic>
      </p:grpSp>
      <p:cxnSp>
        <p:nvCxnSpPr>
          <p:cNvPr id="29" name="Straight Connector 28"/>
          <p:cNvCxnSpPr/>
          <p:nvPr/>
        </p:nvCxnSpPr>
        <p:spPr>
          <a:xfrm flipH="1">
            <a:off x="-100903" y="3514892"/>
            <a:ext cx="2757300" cy="7964"/>
          </a:xfrm>
          <a:prstGeom prst="line">
            <a:avLst/>
          </a:prstGeom>
          <a:ln w="38100">
            <a:solidFill>
              <a:srgbClr val="B23214"/>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oup 14"/>
          <p:cNvGrpSpPr>
            <a:grpSpLocks noChangeAspect="1"/>
          </p:cNvGrpSpPr>
          <p:nvPr/>
        </p:nvGrpSpPr>
        <p:grpSpPr>
          <a:xfrm>
            <a:off x="717670" y="1889063"/>
            <a:ext cx="3917081" cy="2887057"/>
            <a:chOff x="753981" y="636001"/>
            <a:chExt cx="3964135" cy="2921727"/>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981" y="636001"/>
              <a:ext cx="2286000" cy="2383999"/>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8183" y="1173729"/>
              <a:ext cx="2286000" cy="2383999"/>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2115" y="848591"/>
              <a:ext cx="2286001" cy="2383999"/>
            </a:xfrm>
            <a:prstGeom prst="rect">
              <a:avLst/>
            </a:prstGeom>
          </p:spPr>
        </p:pic>
      </p:grpSp>
    </p:spTree>
    <p:extLst>
      <p:ext uri="{BB962C8B-B14F-4D97-AF65-F5344CB8AC3E}">
        <p14:creationId xmlns:p14="http://schemas.microsoft.com/office/powerpoint/2010/main" val="3182409988"/>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42211" y="1050417"/>
            <a:ext cx="2021305" cy="4877481"/>
          </a:xfrm>
          <a:prstGeom prst="rect">
            <a:avLst/>
          </a:prstGeom>
        </p:spPr>
      </p:pic>
      <p:grpSp>
        <p:nvGrpSpPr>
          <p:cNvPr id="2" name="Group 1"/>
          <p:cNvGrpSpPr/>
          <p:nvPr/>
        </p:nvGrpSpPr>
        <p:grpSpPr>
          <a:xfrm>
            <a:off x="4662309" y="396240"/>
            <a:ext cx="3891140" cy="3618319"/>
            <a:chOff x="4023360" y="396240"/>
            <a:chExt cx="4295140" cy="3618320"/>
          </a:xfrm>
        </p:grpSpPr>
        <p:sp>
          <p:nvSpPr>
            <p:cNvPr id="14" name="Rectangle 13"/>
            <p:cNvSpPr/>
            <p:nvPr/>
          </p:nvSpPr>
          <p:spPr>
            <a:xfrm>
              <a:off x="4023360" y="396240"/>
              <a:ext cx="4295140" cy="3238783"/>
            </a:xfrm>
            <a:prstGeom prst="rect">
              <a:avLst/>
            </a:prstGeom>
            <a:solidFill>
              <a:schemeClr val="accent3"/>
            </a:solidFill>
            <a:ln w="28575">
              <a:solidFill>
                <a:srgbClr val="B2321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35120" y="459740"/>
              <a:ext cx="4064000" cy="3554820"/>
            </a:xfrm>
            <a:prstGeom prst="rect">
              <a:avLst/>
            </a:prstGeom>
            <a:noFill/>
            <a:ln>
              <a:noFill/>
            </a:ln>
          </p:spPr>
          <p:txBody>
            <a:bodyPr wrap="square" rtlCol="0">
              <a:spAutoFit/>
            </a:bodyPr>
            <a:lstStyle/>
            <a:p>
              <a:pPr algn="ctr">
                <a:spcAft>
                  <a:spcPts val="600"/>
                </a:spcAft>
              </a:pPr>
              <a:r>
                <a:rPr lang="en-US" sz="2800" dirty="0" smtClean="0">
                  <a:latin typeface="Segoe UI Semibold" panose="020B0702040204020203" pitchFamily="34" charset="0"/>
                </a:rPr>
                <a:t>If </a:t>
              </a:r>
              <a:r>
                <a:rPr lang="en-US" sz="4000" b="1" dirty="0">
                  <a:solidFill>
                    <a:srgbClr val="960008"/>
                  </a:solidFill>
                  <a:latin typeface="Segoe UI Semibold" panose="020B0702040204020203" pitchFamily="34" charset="0"/>
                </a:rPr>
                <a:t>people</a:t>
              </a:r>
              <a:r>
                <a:rPr lang="en-US" sz="2800" dirty="0" smtClean="0">
                  <a:latin typeface="Segoe UI Semibold" panose="020B0702040204020203" pitchFamily="34" charset="0"/>
                </a:rPr>
                <a:t> </a:t>
              </a:r>
              <a:br>
                <a:rPr lang="en-US" sz="2800" dirty="0" smtClean="0">
                  <a:latin typeface="Segoe UI Semibold" panose="020B0702040204020203" pitchFamily="34" charset="0"/>
                </a:rPr>
              </a:br>
              <a:r>
                <a:rPr lang="en-US" sz="2800" dirty="0" smtClean="0">
                  <a:latin typeface="Segoe UI Semibold" panose="020B0702040204020203" pitchFamily="34" charset="0"/>
                </a:rPr>
                <a:t>eat poultry </a:t>
              </a:r>
              <a:r>
                <a:rPr lang="en-US" sz="2800" dirty="0" smtClean="0">
                  <a:solidFill>
                    <a:srgbClr val="B23214"/>
                  </a:solidFill>
                  <a:latin typeface="Segoe UI Semibold" panose="020B0702040204020203" pitchFamily="34" charset="0"/>
                </a:rPr>
                <a:t>products</a:t>
              </a:r>
            </a:p>
            <a:p>
              <a:pPr algn="ctr"/>
              <a:r>
                <a:rPr lang="en-US" sz="2800" dirty="0" smtClean="0">
                  <a:solidFill>
                    <a:srgbClr val="B23214"/>
                  </a:solidFill>
                  <a:latin typeface="Segoe UI Semibold" panose="020B0702040204020203" pitchFamily="34" charset="0"/>
                </a:rPr>
                <a:t>contaminated</a:t>
              </a:r>
              <a:r>
                <a:rPr lang="en-US" sz="2800" dirty="0" smtClean="0">
                  <a:latin typeface="Segoe UI Semibold" panose="020B0702040204020203" pitchFamily="34" charset="0"/>
                </a:rPr>
                <a:t> with</a:t>
              </a:r>
            </a:p>
            <a:p>
              <a:pPr algn="ctr"/>
              <a:r>
                <a:rPr lang="en-US" sz="2800" i="1" dirty="0" smtClean="0">
                  <a:latin typeface="Segoe UI Semibold" panose="020B0702040204020203" pitchFamily="34" charset="0"/>
                </a:rPr>
                <a:t>Campylobacter</a:t>
              </a:r>
              <a:r>
                <a:rPr lang="en-US" sz="2800" dirty="0" smtClean="0">
                  <a:latin typeface="Segoe UI Semibold" panose="020B0702040204020203" pitchFamily="34" charset="0"/>
                </a:rPr>
                <a:t>,</a:t>
              </a:r>
            </a:p>
            <a:p>
              <a:pPr algn="ctr"/>
              <a:r>
                <a:rPr lang="en-US" sz="2800" dirty="0" smtClean="0">
                  <a:latin typeface="Segoe UI Semibold" panose="020B0702040204020203" pitchFamily="34" charset="0"/>
                </a:rPr>
                <a:t>it can make them </a:t>
              </a:r>
              <a:r>
                <a:rPr lang="en-US" sz="4000" b="1" dirty="0" smtClean="0">
                  <a:solidFill>
                    <a:srgbClr val="960008"/>
                  </a:solidFill>
                  <a:latin typeface="Segoe UI Semibold" panose="020B0702040204020203" pitchFamily="34" charset="0"/>
                </a:rPr>
                <a:t>sick</a:t>
              </a:r>
              <a:r>
                <a:rPr lang="en-US" sz="2800" dirty="0" smtClean="0">
                  <a:latin typeface="Segoe UI Semibold" panose="020B0702040204020203" pitchFamily="34" charset="0"/>
                </a:rPr>
                <a:t>.</a:t>
              </a:r>
            </a:p>
          </p:txBody>
        </p:sp>
      </p:grpSp>
      <p:grpSp>
        <p:nvGrpSpPr>
          <p:cNvPr id="3" name="Group 2"/>
          <p:cNvGrpSpPr/>
          <p:nvPr/>
        </p:nvGrpSpPr>
        <p:grpSpPr>
          <a:xfrm>
            <a:off x="4396213" y="3992041"/>
            <a:ext cx="4395576" cy="2560320"/>
            <a:chOff x="4474880" y="3630453"/>
            <a:chExt cx="3895315" cy="1724487"/>
          </a:xfrm>
        </p:grpSpPr>
        <p:sp>
          <p:nvSpPr>
            <p:cNvPr id="15" name="Rectangle 14"/>
            <p:cNvSpPr/>
            <p:nvPr/>
          </p:nvSpPr>
          <p:spPr>
            <a:xfrm>
              <a:off x="4474880" y="3630453"/>
              <a:ext cx="3895315" cy="1724487"/>
            </a:xfrm>
            <a:prstGeom prst="rect">
              <a:avLst/>
            </a:prstGeom>
            <a:solidFill>
              <a:srgbClr val="960008"/>
            </a:solidFill>
            <a:ln w="76200">
              <a:solidFill>
                <a:srgbClr val="9600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46600" y="3695610"/>
              <a:ext cx="3771900" cy="1601310"/>
            </a:xfrm>
            <a:prstGeom prst="rect">
              <a:avLst/>
            </a:prstGeom>
            <a:solidFill>
              <a:schemeClr val="bg1"/>
            </a:solidFill>
            <a:ln w="9525">
              <a:solidFill>
                <a:schemeClr val="tx1"/>
              </a:solidFill>
            </a:ln>
          </p:spPr>
          <p:txBody>
            <a:bodyPr wrap="square">
              <a:spAutoFit/>
            </a:bodyPr>
            <a:lstStyle/>
            <a:p>
              <a:pPr algn="ctr">
                <a:spcAft>
                  <a:spcPts val="600"/>
                </a:spcAft>
              </a:pPr>
              <a:r>
                <a:rPr lang="en-US" sz="3200" dirty="0">
                  <a:latin typeface="Segoe UI Semibold" panose="020B0702040204020203" pitchFamily="34" charset="0"/>
                </a:rPr>
                <a:t>Some </a:t>
              </a:r>
              <a:r>
                <a:rPr lang="en-US" sz="3200" dirty="0">
                  <a:solidFill>
                    <a:srgbClr val="B23214"/>
                  </a:solidFill>
                  <a:latin typeface="Segoe UI Semibold" panose="020B0702040204020203" pitchFamily="34" charset="0"/>
                </a:rPr>
                <a:t>illnesses</a:t>
              </a:r>
              <a:r>
                <a:rPr lang="en-US" sz="3200" dirty="0">
                  <a:latin typeface="Segoe UI Semibold" panose="020B0702040204020203" pitchFamily="34" charset="0"/>
                </a:rPr>
                <a:t> </a:t>
              </a:r>
              <a:r>
                <a:rPr lang="en-US" sz="3200" b="1" dirty="0" smtClean="0">
                  <a:latin typeface="Segoe UI Semibold" panose="020B0702040204020203" pitchFamily="34" charset="0"/>
                </a:rPr>
                <a:t>can </a:t>
              </a:r>
              <a:r>
                <a:rPr lang="en-US" sz="3200" b="1" dirty="0">
                  <a:latin typeface="Segoe UI Semibold" panose="020B0702040204020203" pitchFamily="34" charset="0"/>
                </a:rPr>
                <a:t>be </a:t>
              </a:r>
              <a:r>
                <a:rPr lang="en-US" sz="4400" b="1" dirty="0" smtClean="0">
                  <a:solidFill>
                    <a:srgbClr val="960008"/>
                  </a:solidFill>
                  <a:latin typeface="Segoe UI Semibold" panose="020B0702040204020203" pitchFamily="34" charset="0"/>
                </a:rPr>
                <a:t>severe</a:t>
              </a:r>
              <a:r>
                <a:rPr lang="en-US" sz="3200" b="1" dirty="0" smtClean="0">
                  <a:latin typeface="Segoe UI Semibold" panose="020B0702040204020203" pitchFamily="34" charset="0"/>
                </a:rPr>
                <a:t> and </a:t>
              </a:r>
              <a:r>
                <a:rPr lang="en-US" sz="3200" b="1" dirty="0">
                  <a:latin typeface="Segoe UI Semibold" panose="020B0702040204020203" pitchFamily="34" charset="0"/>
                </a:rPr>
                <a:t>lead to </a:t>
              </a:r>
              <a:r>
                <a:rPr lang="en-US" sz="3200" b="1" dirty="0">
                  <a:solidFill>
                    <a:srgbClr val="B23214"/>
                  </a:solidFill>
                  <a:latin typeface="Segoe UI Semibold" panose="020B0702040204020203" pitchFamily="34" charset="0"/>
                </a:rPr>
                <a:t>hospitalization,</a:t>
              </a:r>
              <a:r>
                <a:rPr lang="en-US" sz="3200" b="1" dirty="0">
                  <a:latin typeface="Segoe UI Semibold" panose="020B0702040204020203" pitchFamily="34" charset="0"/>
                </a:rPr>
                <a:t> </a:t>
              </a:r>
            </a:p>
            <a:p>
              <a:pPr algn="ctr">
                <a:spcAft>
                  <a:spcPts val="600"/>
                </a:spcAft>
              </a:pPr>
              <a:r>
                <a:rPr lang="en-US" sz="3200" dirty="0">
                  <a:latin typeface="Segoe UI Semibold" panose="020B0702040204020203" pitchFamily="34" charset="0"/>
                </a:rPr>
                <a:t>or even </a:t>
              </a:r>
              <a:r>
                <a:rPr lang="en-US" sz="3200" b="1" dirty="0">
                  <a:solidFill>
                    <a:srgbClr val="B23214"/>
                  </a:solidFill>
                  <a:latin typeface="Segoe UI Semibold" panose="020B0702040204020203" pitchFamily="34" charset="0"/>
                </a:rPr>
                <a:t>death</a:t>
              </a:r>
              <a:r>
                <a:rPr lang="en-US" sz="3200" dirty="0">
                  <a:solidFill>
                    <a:srgbClr val="B23214"/>
                  </a:solidFill>
                  <a:latin typeface="Segoe UI Semibold" panose="020B0702040204020203" pitchFamily="34" charset="0"/>
                </a:rPr>
                <a:t>.</a:t>
              </a:r>
              <a:endParaRPr lang="en-US" sz="3200" dirty="0">
                <a:latin typeface="Segoe UI Semibold" panose="020B0702040204020203" pitchFamily="34" charset="0"/>
              </a:endParaRPr>
            </a:p>
          </p:txBody>
        </p:sp>
      </p:grpSp>
      <p:pic>
        <p:nvPicPr>
          <p:cNvPr id="8" name="Picture 7"/>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b="41830"/>
          <a:stretch/>
        </p:blipFill>
        <p:spPr>
          <a:xfrm>
            <a:off x="1378816" y="3219594"/>
            <a:ext cx="842077" cy="521355"/>
          </a:xfrm>
          <a:prstGeom prst="ellipse">
            <a:avLst/>
          </a:prstGeom>
          <a:ln>
            <a:noFill/>
          </a:ln>
          <a:effectLst>
            <a:softEdge rad="38100"/>
          </a:effectLst>
        </p:spPr>
      </p:pic>
      <p:sp>
        <p:nvSpPr>
          <p:cNvPr id="6" name="TextBox 5"/>
          <p:cNvSpPr txBox="1"/>
          <p:nvPr/>
        </p:nvSpPr>
        <p:spPr>
          <a:xfrm>
            <a:off x="2777068" y="1138468"/>
            <a:ext cx="1619144" cy="3416320"/>
          </a:xfrm>
          <a:prstGeom prst="rect">
            <a:avLst/>
          </a:prstGeom>
          <a:noFill/>
        </p:spPr>
        <p:txBody>
          <a:bodyPr wrap="square" rtlCol="0">
            <a:spAutoFit/>
          </a:bodyPr>
          <a:lstStyle/>
          <a:p>
            <a:r>
              <a:rPr lang="en-US" b="1" dirty="0" smtClean="0"/>
              <a:t>FEVER</a:t>
            </a:r>
          </a:p>
          <a:p>
            <a:endParaRPr lang="en-US" b="1" dirty="0" smtClean="0"/>
          </a:p>
          <a:p>
            <a:r>
              <a:rPr lang="en-US" b="1" dirty="0" smtClean="0"/>
              <a:t>VOMITING</a:t>
            </a:r>
          </a:p>
          <a:p>
            <a:endParaRPr lang="en-US" b="1" dirty="0"/>
          </a:p>
          <a:p>
            <a:endParaRPr lang="en-US" b="1" dirty="0" smtClean="0"/>
          </a:p>
          <a:p>
            <a:endParaRPr lang="en-US" b="1" dirty="0" smtClean="0"/>
          </a:p>
          <a:p>
            <a:r>
              <a:rPr lang="en-US" b="1" dirty="0" smtClean="0"/>
              <a:t>ABDOMINAL PAIN</a:t>
            </a:r>
          </a:p>
          <a:p>
            <a:endParaRPr lang="en-US" b="1" dirty="0"/>
          </a:p>
          <a:p>
            <a:endParaRPr lang="en-US" b="1" dirty="0" smtClean="0"/>
          </a:p>
          <a:p>
            <a:r>
              <a:rPr lang="en-US" b="1" dirty="0" smtClean="0"/>
              <a:t>SEVERE DIARRHEA</a:t>
            </a:r>
            <a:endParaRPr lang="en-US" b="1" dirty="0"/>
          </a:p>
        </p:txBody>
      </p:sp>
    </p:spTree>
    <p:extLst>
      <p:ext uri="{BB962C8B-B14F-4D97-AF65-F5344CB8AC3E}">
        <p14:creationId xmlns:p14="http://schemas.microsoft.com/office/powerpoint/2010/main" val="4134971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250748" y="329545"/>
            <a:ext cx="8667750" cy="905261"/>
            <a:chOff x="-1520296" y="329545"/>
            <a:chExt cx="10999458" cy="1148785"/>
          </a:xfrm>
        </p:grpSpPr>
        <p:grpSp>
          <p:nvGrpSpPr>
            <p:cNvPr id="11" name="Group 10"/>
            <p:cNvGrpSpPr/>
            <p:nvPr/>
          </p:nvGrpSpPr>
          <p:grpSpPr>
            <a:xfrm>
              <a:off x="-1520296" y="329545"/>
              <a:ext cx="3672946" cy="1148785"/>
              <a:chOff x="-2892590" y="1050413"/>
              <a:chExt cx="15594504" cy="4877484"/>
            </a:xfrm>
          </p:grpSpPr>
          <p:pic>
            <p:nvPicPr>
              <p:cNvPr id="12" name="Picture 1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13" name="Picture 1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14" name="Picture 1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15" name="Picture 1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16" name="Picture 1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17" name="Picture 1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18" name="Picture 1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19" name="Picture 1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20" name="Group 19"/>
            <p:cNvGrpSpPr/>
            <p:nvPr/>
          </p:nvGrpSpPr>
          <p:grpSpPr>
            <a:xfrm>
              <a:off x="2142960" y="329545"/>
              <a:ext cx="3672946" cy="1148785"/>
              <a:chOff x="-2892590" y="1050413"/>
              <a:chExt cx="15594504" cy="4877484"/>
            </a:xfrm>
          </p:grpSpPr>
          <p:pic>
            <p:nvPicPr>
              <p:cNvPr id="21" name="Picture 2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22" name="Picture 2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23" name="Picture 2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24" name="Picture 2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25" name="Picture 2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26" name="Picture 2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27" name="Picture 2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28" name="Picture 2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29" name="Group 28"/>
            <p:cNvGrpSpPr/>
            <p:nvPr/>
          </p:nvGrpSpPr>
          <p:grpSpPr>
            <a:xfrm>
              <a:off x="5806216" y="329545"/>
              <a:ext cx="3672946" cy="1148785"/>
              <a:chOff x="-2892590" y="1050413"/>
              <a:chExt cx="15594504" cy="4877484"/>
            </a:xfrm>
          </p:grpSpPr>
          <p:pic>
            <p:nvPicPr>
              <p:cNvPr id="30" name="Picture 2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31" name="Picture 3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32" name="Picture 3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33" name="Picture 3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34" name="Picture 3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35" name="Picture 3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36" name="Picture 3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37" name="Picture 3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grpSp>
        <p:nvGrpSpPr>
          <p:cNvPr id="39" name="Group 38"/>
          <p:cNvGrpSpPr/>
          <p:nvPr/>
        </p:nvGrpSpPr>
        <p:grpSpPr>
          <a:xfrm>
            <a:off x="250748" y="1407775"/>
            <a:ext cx="8667750" cy="905261"/>
            <a:chOff x="-1520296" y="329545"/>
            <a:chExt cx="10999458" cy="1148785"/>
          </a:xfrm>
        </p:grpSpPr>
        <p:grpSp>
          <p:nvGrpSpPr>
            <p:cNvPr id="40" name="Group 39"/>
            <p:cNvGrpSpPr/>
            <p:nvPr/>
          </p:nvGrpSpPr>
          <p:grpSpPr>
            <a:xfrm>
              <a:off x="-1520296" y="329545"/>
              <a:ext cx="3672946" cy="1148785"/>
              <a:chOff x="-2892590" y="1050413"/>
              <a:chExt cx="15594504" cy="4877484"/>
            </a:xfrm>
          </p:grpSpPr>
          <p:pic>
            <p:nvPicPr>
              <p:cNvPr id="59" name="Picture 5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60" name="Picture 5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61" name="Picture 6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62" name="Picture 6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63" name="Picture 6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64" name="Picture 6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65" name="Picture 6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66" name="Picture 6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41" name="Group 40"/>
            <p:cNvGrpSpPr/>
            <p:nvPr/>
          </p:nvGrpSpPr>
          <p:grpSpPr>
            <a:xfrm>
              <a:off x="2142960" y="329545"/>
              <a:ext cx="3672946" cy="1148785"/>
              <a:chOff x="-2892590" y="1050413"/>
              <a:chExt cx="15594504" cy="4877484"/>
            </a:xfrm>
          </p:grpSpPr>
          <p:pic>
            <p:nvPicPr>
              <p:cNvPr id="51" name="Picture 5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52" name="Picture 5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53" name="Picture 5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54" name="Picture 5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55" name="Picture 5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56" name="Picture 5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57" name="Picture 5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58" name="Picture 5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42" name="Group 41"/>
            <p:cNvGrpSpPr/>
            <p:nvPr/>
          </p:nvGrpSpPr>
          <p:grpSpPr>
            <a:xfrm>
              <a:off x="5806216" y="329545"/>
              <a:ext cx="3672946" cy="1148785"/>
              <a:chOff x="-2892590" y="1050413"/>
              <a:chExt cx="15594504" cy="4877484"/>
            </a:xfrm>
          </p:grpSpPr>
          <p:pic>
            <p:nvPicPr>
              <p:cNvPr id="43" name="Picture 4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44" name="Picture 4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45" name="Picture 4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46" name="Picture 4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47" name="Picture 4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48" name="Picture 4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49" name="Picture 4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50" name="Picture 4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grpSp>
        <p:nvGrpSpPr>
          <p:cNvPr id="67" name="Group 66"/>
          <p:cNvGrpSpPr/>
          <p:nvPr/>
        </p:nvGrpSpPr>
        <p:grpSpPr>
          <a:xfrm>
            <a:off x="250748" y="2486005"/>
            <a:ext cx="8667750" cy="905261"/>
            <a:chOff x="-1520296" y="329545"/>
            <a:chExt cx="10999458" cy="1148785"/>
          </a:xfrm>
        </p:grpSpPr>
        <p:grpSp>
          <p:nvGrpSpPr>
            <p:cNvPr id="68" name="Group 67"/>
            <p:cNvGrpSpPr/>
            <p:nvPr/>
          </p:nvGrpSpPr>
          <p:grpSpPr>
            <a:xfrm>
              <a:off x="-1520296" y="329545"/>
              <a:ext cx="3672946" cy="1148785"/>
              <a:chOff x="-2892590" y="1050413"/>
              <a:chExt cx="15594504" cy="4877484"/>
            </a:xfrm>
          </p:grpSpPr>
          <p:pic>
            <p:nvPicPr>
              <p:cNvPr id="87" name="Picture 8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88" name="Picture 8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89" name="Picture 8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90" name="Picture 8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91" name="Picture 9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92" name="Picture 9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93" name="Picture 9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94" name="Picture 9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69" name="Group 68"/>
            <p:cNvGrpSpPr/>
            <p:nvPr/>
          </p:nvGrpSpPr>
          <p:grpSpPr>
            <a:xfrm>
              <a:off x="2142960" y="329545"/>
              <a:ext cx="3672946" cy="1148785"/>
              <a:chOff x="-2892590" y="1050413"/>
              <a:chExt cx="15594504" cy="4877484"/>
            </a:xfrm>
          </p:grpSpPr>
          <p:pic>
            <p:nvPicPr>
              <p:cNvPr id="79" name="Picture 7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80" name="Picture 7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81" name="Picture 8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82" name="Picture 8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83" name="Picture 8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84" name="Picture 8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85" name="Picture 8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86" name="Picture 8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70" name="Group 69"/>
            <p:cNvGrpSpPr/>
            <p:nvPr/>
          </p:nvGrpSpPr>
          <p:grpSpPr>
            <a:xfrm>
              <a:off x="5806216" y="329545"/>
              <a:ext cx="3672946" cy="1148785"/>
              <a:chOff x="-2892590" y="1050413"/>
              <a:chExt cx="15594504" cy="4877484"/>
            </a:xfrm>
          </p:grpSpPr>
          <p:pic>
            <p:nvPicPr>
              <p:cNvPr id="71" name="Picture 7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72" name="Picture 7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73" name="Picture 7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74" name="Picture 7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75" name="Picture 7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76" name="Picture 7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77" name="Picture 7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78" name="Picture 7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grpSp>
        <p:nvGrpSpPr>
          <p:cNvPr id="95" name="Group 94"/>
          <p:cNvGrpSpPr/>
          <p:nvPr/>
        </p:nvGrpSpPr>
        <p:grpSpPr>
          <a:xfrm>
            <a:off x="250748" y="3564235"/>
            <a:ext cx="8667750" cy="905261"/>
            <a:chOff x="-1520296" y="329545"/>
            <a:chExt cx="10999458" cy="1148785"/>
          </a:xfrm>
        </p:grpSpPr>
        <p:grpSp>
          <p:nvGrpSpPr>
            <p:cNvPr id="96" name="Group 95"/>
            <p:cNvGrpSpPr/>
            <p:nvPr/>
          </p:nvGrpSpPr>
          <p:grpSpPr>
            <a:xfrm>
              <a:off x="-1520296" y="329545"/>
              <a:ext cx="3672946" cy="1148785"/>
              <a:chOff x="-2892590" y="1050413"/>
              <a:chExt cx="15594504" cy="4877484"/>
            </a:xfrm>
          </p:grpSpPr>
          <p:pic>
            <p:nvPicPr>
              <p:cNvPr id="115" name="Picture 11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116" name="Picture 11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117" name="Picture 11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118" name="Picture 11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119" name="Picture 11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120" name="Picture 11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121" name="Picture 12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122" name="Picture 12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97" name="Group 96"/>
            <p:cNvGrpSpPr/>
            <p:nvPr/>
          </p:nvGrpSpPr>
          <p:grpSpPr>
            <a:xfrm>
              <a:off x="2142960" y="329545"/>
              <a:ext cx="3672946" cy="1148785"/>
              <a:chOff x="-2892590" y="1050413"/>
              <a:chExt cx="15594504" cy="4877484"/>
            </a:xfrm>
          </p:grpSpPr>
          <p:pic>
            <p:nvPicPr>
              <p:cNvPr id="107" name="Picture 10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108" name="Picture 10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109" name="Picture 10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110" name="Picture 10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111" name="Picture 11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112" name="Picture 11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113" name="Picture 11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114" name="Picture 11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98" name="Group 97"/>
            <p:cNvGrpSpPr/>
            <p:nvPr/>
          </p:nvGrpSpPr>
          <p:grpSpPr>
            <a:xfrm>
              <a:off x="5806216" y="329545"/>
              <a:ext cx="3672946" cy="1148785"/>
              <a:chOff x="-2892590" y="1050413"/>
              <a:chExt cx="15594504" cy="4877484"/>
            </a:xfrm>
          </p:grpSpPr>
          <p:pic>
            <p:nvPicPr>
              <p:cNvPr id="99" name="Picture 9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100" name="Picture 9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101" name="Picture 10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102" name="Picture 10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103" name="Picture 10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104" name="Picture 10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105" name="Picture 10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106" name="Picture 10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grpSp>
        <p:nvGrpSpPr>
          <p:cNvPr id="123" name="Group 122"/>
          <p:cNvGrpSpPr/>
          <p:nvPr/>
        </p:nvGrpSpPr>
        <p:grpSpPr>
          <a:xfrm>
            <a:off x="250748" y="4642465"/>
            <a:ext cx="8667750" cy="905261"/>
            <a:chOff x="-1520296" y="329545"/>
            <a:chExt cx="10999458" cy="1148785"/>
          </a:xfrm>
        </p:grpSpPr>
        <p:grpSp>
          <p:nvGrpSpPr>
            <p:cNvPr id="124" name="Group 123"/>
            <p:cNvGrpSpPr/>
            <p:nvPr/>
          </p:nvGrpSpPr>
          <p:grpSpPr>
            <a:xfrm>
              <a:off x="-1520296" y="329545"/>
              <a:ext cx="3672946" cy="1148785"/>
              <a:chOff x="-2892590" y="1050413"/>
              <a:chExt cx="15594504" cy="4877484"/>
            </a:xfrm>
          </p:grpSpPr>
          <p:pic>
            <p:nvPicPr>
              <p:cNvPr id="143" name="Picture 14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144" name="Picture 14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145" name="Picture 14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146" name="Picture 14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147" name="Picture 14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148" name="Picture 14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149" name="Picture 14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150" name="Picture 14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125" name="Group 124"/>
            <p:cNvGrpSpPr/>
            <p:nvPr/>
          </p:nvGrpSpPr>
          <p:grpSpPr>
            <a:xfrm>
              <a:off x="2142960" y="329545"/>
              <a:ext cx="3672946" cy="1148785"/>
              <a:chOff x="-2892590" y="1050413"/>
              <a:chExt cx="15594504" cy="4877484"/>
            </a:xfrm>
          </p:grpSpPr>
          <p:pic>
            <p:nvPicPr>
              <p:cNvPr id="135" name="Picture 13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136" name="Picture 13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137" name="Picture 13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138" name="Picture 13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139" name="Picture 13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140" name="Picture 13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141" name="Picture 14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142" name="Picture 14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126" name="Group 125"/>
            <p:cNvGrpSpPr/>
            <p:nvPr/>
          </p:nvGrpSpPr>
          <p:grpSpPr>
            <a:xfrm>
              <a:off x="5806216" y="329545"/>
              <a:ext cx="3672946" cy="1148785"/>
              <a:chOff x="-2892590" y="1050413"/>
              <a:chExt cx="15594504" cy="4877484"/>
            </a:xfrm>
          </p:grpSpPr>
          <p:pic>
            <p:nvPicPr>
              <p:cNvPr id="127" name="Picture 12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128" name="Picture 12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129" name="Picture 12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130" name="Picture 12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131" name="Picture 13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132" name="Picture 13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133" name="Picture 13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134" name="Picture 13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grpSp>
        <p:nvGrpSpPr>
          <p:cNvPr id="151" name="Group 150"/>
          <p:cNvGrpSpPr/>
          <p:nvPr/>
        </p:nvGrpSpPr>
        <p:grpSpPr>
          <a:xfrm>
            <a:off x="250748" y="5720695"/>
            <a:ext cx="8667750" cy="905261"/>
            <a:chOff x="-1520296" y="329545"/>
            <a:chExt cx="10999458" cy="1148785"/>
          </a:xfrm>
        </p:grpSpPr>
        <p:grpSp>
          <p:nvGrpSpPr>
            <p:cNvPr id="152" name="Group 151"/>
            <p:cNvGrpSpPr/>
            <p:nvPr/>
          </p:nvGrpSpPr>
          <p:grpSpPr>
            <a:xfrm>
              <a:off x="-1520296" y="329545"/>
              <a:ext cx="3672946" cy="1148785"/>
              <a:chOff x="-2892590" y="1050413"/>
              <a:chExt cx="15594504" cy="4877484"/>
            </a:xfrm>
          </p:grpSpPr>
          <p:pic>
            <p:nvPicPr>
              <p:cNvPr id="171" name="Picture 17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172" name="Picture 17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173" name="Picture 17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174" name="Picture 17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175" name="Picture 17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176" name="Picture 17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177" name="Picture 17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178" name="Picture 17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153" name="Group 152"/>
            <p:cNvGrpSpPr/>
            <p:nvPr/>
          </p:nvGrpSpPr>
          <p:grpSpPr>
            <a:xfrm>
              <a:off x="2142960" y="329545"/>
              <a:ext cx="3672946" cy="1148785"/>
              <a:chOff x="-2892590" y="1050413"/>
              <a:chExt cx="15594504" cy="4877484"/>
            </a:xfrm>
          </p:grpSpPr>
          <p:pic>
            <p:nvPicPr>
              <p:cNvPr id="163" name="Picture 16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164" name="Picture 16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165" name="Picture 16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166" name="Picture 16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167" name="Picture 16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168" name="Picture 16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169" name="Picture 16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170" name="Picture 16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nvGrpSpPr>
            <p:cNvPr id="154" name="Group 153"/>
            <p:cNvGrpSpPr/>
            <p:nvPr/>
          </p:nvGrpSpPr>
          <p:grpSpPr>
            <a:xfrm>
              <a:off x="5806216" y="329545"/>
              <a:ext cx="3672946" cy="1148785"/>
              <a:chOff x="-2892590" y="1050413"/>
              <a:chExt cx="15594504" cy="4877484"/>
            </a:xfrm>
          </p:grpSpPr>
          <p:pic>
            <p:nvPicPr>
              <p:cNvPr id="155" name="Picture 15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53563" y="1050416"/>
                <a:ext cx="2021304" cy="4877481"/>
              </a:xfrm>
              <a:prstGeom prst="rect">
                <a:avLst/>
              </a:prstGeom>
            </p:spPr>
          </p:pic>
          <p:pic>
            <p:nvPicPr>
              <p:cNvPr id="156" name="Picture 15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924494" y="1050416"/>
                <a:ext cx="2021304" cy="4877481"/>
              </a:xfrm>
              <a:prstGeom prst="rect">
                <a:avLst/>
              </a:prstGeom>
            </p:spPr>
          </p:pic>
          <p:pic>
            <p:nvPicPr>
              <p:cNvPr id="157" name="Picture 15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985466" y="1050416"/>
                <a:ext cx="2021304" cy="4877481"/>
              </a:xfrm>
              <a:prstGeom prst="rect">
                <a:avLst/>
              </a:prstGeom>
            </p:spPr>
          </p:pic>
          <p:pic>
            <p:nvPicPr>
              <p:cNvPr id="158" name="Picture 15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8741577" y="1050415"/>
                <a:ext cx="2021304" cy="4877480"/>
              </a:xfrm>
              <a:prstGeom prst="rect">
                <a:avLst/>
              </a:prstGeom>
            </p:spPr>
          </p:pic>
          <p:pic>
            <p:nvPicPr>
              <p:cNvPr id="159" name="Picture 15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10680610" y="1050415"/>
                <a:ext cx="2021304" cy="4877481"/>
              </a:xfrm>
              <a:prstGeom prst="rect">
                <a:avLst/>
              </a:prstGeom>
            </p:spPr>
          </p:pic>
          <p:pic>
            <p:nvPicPr>
              <p:cNvPr id="160" name="Picture 15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2892590" y="1050416"/>
                <a:ext cx="2021304" cy="4877481"/>
              </a:xfrm>
              <a:prstGeom prst="rect">
                <a:avLst/>
              </a:prstGeom>
            </p:spPr>
          </p:pic>
          <p:pic>
            <p:nvPicPr>
              <p:cNvPr id="161" name="Picture 16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4863523" y="1050413"/>
                <a:ext cx="2021304" cy="4877482"/>
              </a:xfrm>
              <a:prstGeom prst="rect">
                <a:avLst/>
              </a:prstGeom>
            </p:spPr>
          </p:pic>
          <p:pic>
            <p:nvPicPr>
              <p:cNvPr id="162" name="Picture 16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526" r="29033"/>
              <a:stretch/>
            </p:blipFill>
            <p:spPr>
              <a:xfrm>
                <a:off x="6802550" y="1050415"/>
                <a:ext cx="2021304" cy="4877480"/>
              </a:xfrm>
              <a:prstGeom prst="rect">
                <a:avLst/>
              </a:prstGeom>
            </p:spPr>
          </p:pic>
        </p:grpSp>
      </p:grpSp>
      <p:sp>
        <p:nvSpPr>
          <p:cNvPr id="181" name="Rectangle 180"/>
          <p:cNvSpPr/>
          <p:nvPr/>
        </p:nvSpPr>
        <p:spPr>
          <a:xfrm>
            <a:off x="-12700" y="0"/>
            <a:ext cx="9144000" cy="6858000"/>
          </a:xfrm>
          <a:prstGeom prst="rect">
            <a:avLst/>
          </a:prstGeom>
          <a:gradFill>
            <a:gsLst>
              <a:gs pos="100000">
                <a:schemeClr val="accent3">
                  <a:lumMod val="82000"/>
                  <a:lumOff val="18000"/>
                  <a:alpha val="80000"/>
                </a:schemeClr>
              </a:gs>
              <a:gs pos="100000">
                <a:schemeClr val="accent3"/>
              </a:gs>
            </a:gsLst>
            <a:lin ang="16200000" scaled="1"/>
          </a:grad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9" name="TextBox 178"/>
          <p:cNvSpPr txBox="1"/>
          <p:nvPr/>
        </p:nvSpPr>
        <p:spPr>
          <a:xfrm>
            <a:off x="1568028" y="1382286"/>
            <a:ext cx="6007944" cy="4093428"/>
          </a:xfrm>
          <a:prstGeom prst="rect">
            <a:avLst/>
          </a:prstGeom>
          <a:solidFill>
            <a:srgbClr val="FFFFFF">
              <a:alpha val="74000"/>
            </a:srgbClr>
          </a:solidFill>
          <a:ln>
            <a:noFill/>
          </a:ln>
          <a:effectLst>
            <a:glow rad="228600">
              <a:schemeClr val="accent5">
                <a:satMod val="175000"/>
                <a:alpha val="40000"/>
              </a:schemeClr>
            </a:glow>
            <a:outerShdw blurRad="50800" dist="38100" dir="5400000" algn="t" rotWithShape="0">
              <a:prstClr val="black">
                <a:alpha val="40000"/>
              </a:prstClr>
            </a:outerShdw>
          </a:effectLst>
        </p:spPr>
        <p:txBody>
          <a:bodyPr wrap="square" rtlCol="0">
            <a:spAutoFit/>
          </a:bodyPr>
          <a:lstStyle/>
          <a:p>
            <a:pPr algn="ctr"/>
            <a:r>
              <a:rPr lang="en-US" sz="4000" i="1" dirty="0">
                <a:latin typeface="Verdana" panose="020B0604030504040204" pitchFamily="34" charset="0"/>
                <a:ea typeface="Verdana" panose="020B0604030504040204" pitchFamily="34" charset="0"/>
                <a:cs typeface="Verdana" panose="020B0604030504040204" pitchFamily="34" charset="0"/>
              </a:rPr>
              <a:t>Campylobacter</a:t>
            </a:r>
            <a:endParaRPr lang="en-US" sz="4000" dirty="0"/>
          </a:p>
          <a:p>
            <a:pPr algn="ctr"/>
            <a:r>
              <a:rPr lang="en-US" sz="4000" dirty="0" smtClean="0">
                <a:latin typeface="Verdana" panose="020B0604030504040204" pitchFamily="34" charset="0"/>
                <a:ea typeface="Verdana" panose="020B0604030504040204" pitchFamily="34" charset="0"/>
                <a:cs typeface="Verdana" panose="020B0604030504040204" pitchFamily="34" charset="0"/>
              </a:rPr>
              <a:t>affects more than</a:t>
            </a:r>
            <a:endParaRPr lang="en-US" sz="4000" dirty="0">
              <a:latin typeface="Verdana" panose="020B0604030504040204" pitchFamily="34" charset="0"/>
              <a:ea typeface="Verdana" panose="020B0604030504040204" pitchFamily="34" charset="0"/>
              <a:cs typeface="Verdana" panose="020B0604030504040204" pitchFamily="34" charset="0"/>
            </a:endParaRPr>
          </a:p>
          <a:p>
            <a:pPr algn="ctr"/>
            <a:r>
              <a:rPr lang="en-US" sz="9600" b="1" dirty="0" smtClean="0">
                <a:solidFill>
                  <a:srgbClr val="960008"/>
                </a:solidFill>
                <a:latin typeface="Verdana" panose="020B0604030504040204" pitchFamily="34" charset="0"/>
                <a:ea typeface="Verdana" panose="020B0604030504040204" pitchFamily="34" charset="0"/>
                <a:cs typeface="Verdana" panose="020B0604030504040204" pitchFamily="34" charset="0"/>
              </a:rPr>
              <a:t>800,000</a:t>
            </a:r>
            <a:r>
              <a:rPr lang="en-US" sz="8000" b="1" dirty="0" smtClean="0">
                <a:solidFill>
                  <a:srgbClr val="B23214"/>
                </a:solidFill>
                <a:latin typeface="Verdana" panose="020B0604030504040204" pitchFamily="34" charset="0"/>
                <a:ea typeface="Verdana" panose="020B0604030504040204" pitchFamily="34" charset="0"/>
                <a:cs typeface="Verdana" panose="020B0604030504040204" pitchFamily="34" charset="0"/>
              </a:rPr>
              <a:t> </a:t>
            </a:r>
            <a:r>
              <a:rPr lang="en-US" sz="4400" dirty="0" smtClean="0">
                <a:latin typeface="Verdana" panose="020B0604030504040204" pitchFamily="34" charset="0"/>
                <a:ea typeface="Verdana" panose="020B0604030504040204" pitchFamily="34" charset="0"/>
                <a:cs typeface="Verdana" panose="020B0604030504040204" pitchFamily="34" charset="0"/>
              </a:rPr>
              <a:t/>
            </a:r>
            <a:br>
              <a:rPr lang="en-US" sz="4400" dirty="0" smtClean="0">
                <a:latin typeface="Verdana" panose="020B0604030504040204" pitchFamily="34" charset="0"/>
                <a:ea typeface="Verdana" panose="020B0604030504040204" pitchFamily="34" charset="0"/>
                <a:cs typeface="Verdana" panose="020B0604030504040204" pitchFamily="34" charset="0"/>
              </a:rPr>
            </a:br>
            <a:r>
              <a:rPr lang="en-US" sz="4400" dirty="0" smtClean="0">
                <a:latin typeface="Verdana" panose="020B0604030504040204" pitchFamily="34" charset="0"/>
                <a:ea typeface="Verdana" panose="020B0604030504040204" pitchFamily="34" charset="0"/>
                <a:cs typeface="Verdana" panose="020B0604030504040204" pitchFamily="34" charset="0"/>
              </a:rPr>
              <a:t>people e</a:t>
            </a:r>
            <a:r>
              <a:rPr lang="en-US" sz="4000" dirty="0" smtClean="0">
                <a:latin typeface="Verdana" panose="020B0604030504040204" pitchFamily="34" charset="0"/>
                <a:ea typeface="Verdana" panose="020B0604030504040204" pitchFamily="34" charset="0"/>
                <a:cs typeface="Verdana" panose="020B0604030504040204" pitchFamily="34" charset="0"/>
              </a:rPr>
              <a:t>ach </a:t>
            </a:r>
            <a:r>
              <a:rPr lang="en-US" sz="4000" dirty="0">
                <a:latin typeface="Verdana" panose="020B0604030504040204" pitchFamily="34" charset="0"/>
                <a:ea typeface="Verdana" panose="020B0604030504040204" pitchFamily="34" charset="0"/>
                <a:cs typeface="Verdana" panose="020B0604030504040204" pitchFamily="34" charset="0"/>
              </a:rPr>
              <a:t>year in the </a:t>
            </a:r>
            <a:r>
              <a:rPr lang="en-US" sz="4000" dirty="0" smtClean="0">
                <a:latin typeface="Verdana" panose="020B0604030504040204" pitchFamily="34" charset="0"/>
                <a:ea typeface="Verdana" panose="020B0604030504040204" pitchFamily="34" charset="0"/>
                <a:cs typeface="Verdana" panose="020B0604030504040204" pitchFamily="34" charset="0"/>
              </a:rPr>
              <a:t>U.S</a:t>
            </a:r>
            <a:endParaRPr lang="en-US" dirty="0"/>
          </a:p>
        </p:txBody>
      </p:sp>
    </p:spTree>
    <p:extLst>
      <p:ext uri="{BB962C8B-B14F-4D97-AF65-F5344CB8AC3E}">
        <p14:creationId xmlns:p14="http://schemas.microsoft.com/office/powerpoint/2010/main" val="1665746073"/>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947" t="1865" r="12899" b="18896"/>
          <a:stretch/>
        </p:blipFill>
        <p:spPr>
          <a:xfrm>
            <a:off x="240641" y="2467995"/>
            <a:ext cx="4127015" cy="3200400"/>
          </a:xfrm>
          <a:prstGeom prst="rect">
            <a:avLst/>
          </a:prstGeom>
          <a:ln w="38100">
            <a:solidFill>
              <a:srgbClr val="008600"/>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1477" t="15859" r="4004" b="12387"/>
          <a:stretch/>
        </p:blipFill>
        <p:spPr>
          <a:xfrm>
            <a:off x="4586747" y="2467995"/>
            <a:ext cx="4298685" cy="3200400"/>
          </a:xfrm>
          <a:prstGeom prst="rect">
            <a:avLst/>
          </a:prstGeom>
          <a:ln w="38100">
            <a:solidFill>
              <a:srgbClr val="008600"/>
            </a:solidFill>
          </a:ln>
        </p:spPr>
      </p:pic>
      <p:sp>
        <p:nvSpPr>
          <p:cNvPr id="8" name="Rounded Rectangle 7"/>
          <p:cNvSpPr/>
          <p:nvPr/>
        </p:nvSpPr>
        <p:spPr>
          <a:xfrm>
            <a:off x="309813" y="5922527"/>
            <a:ext cx="8524373" cy="658739"/>
          </a:xfrm>
          <a:prstGeom prst="roundRect">
            <a:avLst/>
          </a:prstGeom>
          <a:solidFill>
            <a:srgbClr val="70AD47">
              <a:lumMod val="75000"/>
              <a:alpha val="66000"/>
            </a:srgbClr>
          </a:solidFill>
          <a:ln w="12700" cap="flat" cmpd="sng" algn="ctr">
            <a:noFill/>
            <a:prstDash val="solid"/>
            <a:miter lim="800000"/>
          </a:ln>
          <a:effectLst>
            <a:outerShdw blurRad="50800" dist="38100" dir="2700000" algn="tl" rotWithShape="0">
              <a:prstClr val="black">
                <a:alpha val="40000"/>
              </a:prstClr>
            </a:outerShdw>
          </a:effectLst>
        </p:spPr>
        <p:txBody>
          <a:bodyPr bIns="137160" rtlCol="0" anchor="ctr"/>
          <a:lstStyle/>
          <a:p>
            <a:pPr marL="0" marR="0" lvl="0" indent="0" algn="ctr"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smtClean="0">
                <a:ln>
                  <a:noFill/>
                </a:ln>
                <a:solidFill>
                  <a:prstClr val="black"/>
                </a:solidFill>
                <a:effectLst/>
                <a:uLnTx/>
                <a:uFillTx/>
                <a:latin typeface="Myriad Pro" panose="020B0503030403020204" pitchFamily="34" charset="0"/>
                <a:ea typeface="+mn-ea"/>
                <a:cs typeface="+mn-cs"/>
              </a:rPr>
              <a:t>can reduce bacteria numbers</a:t>
            </a:r>
          </a:p>
        </p:txBody>
      </p:sp>
      <p:sp>
        <p:nvSpPr>
          <p:cNvPr id="13" name="Rounded Rectangle 12"/>
          <p:cNvSpPr/>
          <p:nvPr/>
        </p:nvSpPr>
        <p:spPr>
          <a:xfrm>
            <a:off x="228303" y="248418"/>
            <a:ext cx="8524373" cy="858487"/>
          </a:xfrm>
          <a:prstGeom prst="roundRect">
            <a:avLst/>
          </a:prstGeom>
          <a:solidFill>
            <a:srgbClr val="70AD47">
              <a:lumMod val="75000"/>
              <a:alpha val="66000"/>
            </a:srgbClr>
          </a:solidFill>
          <a:ln w="12700" cap="flat" cmpd="sng" algn="ctr">
            <a:noFill/>
            <a:prstDash val="solid"/>
            <a:miter lim="800000"/>
          </a:ln>
          <a:effectLst>
            <a:outerShdw blurRad="50800" dist="38100" dir="2700000" algn="tl" rotWithShape="0">
              <a:prstClr val="black">
                <a:alpha val="40000"/>
              </a:prstClr>
            </a:outerShdw>
          </a:effectLst>
        </p:spPr>
        <p:txBody>
          <a:bodyPr bIns="137160" rtlCol="0" anchor="ctr"/>
          <a:lstStyle/>
          <a:p>
            <a:pPr algn="ctr">
              <a:spcAft>
                <a:spcPts val="600"/>
              </a:spcAft>
            </a:pPr>
            <a:r>
              <a:rPr lang="en-US" sz="6000" b="1" kern="0" dirty="0" smtClean="0">
                <a:latin typeface="Myriad Pro" panose="020B0503030403020204" pitchFamily="34" charset="0"/>
              </a:rPr>
              <a:t>Interventions</a:t>
            </a:r>
            <a:endParaRPr kumimoji="0" lang="en-US" sz="2800" b="1" i="0" u="none" strike="noStrike" kern="0" cap="none" spc="0" normalizeH="0" baseline="0" noProof="0" dirty="0" smtClean="0">
              <a:effectLst/>
              <a:uLnTx/>
              <a:uFillTx/>
              <a:latin typeface="Myriad Pro" panose="020B0503030403020204" pitchFamily="34" charset="0"/>
            </a:endParaRPr>
          </a:p>
        </p:txBody>
      </p:sp>
      <p:sp>
        <p:nvSpPr>
          <p:cNvPr id="10" name="Rectangle 9"/>
          <p:cNvSpPr/>
          <p:nvPr/>
        </p:nvSpPr>
        <p:spPr>
          <a:xfrm>
            <a:off x="690904" y="1347590"/>
            <a:ext cx="2877711" cy="584775"/>
          </a:xfrm>
          <a:prstGeom prst="rect">
            <a:avLst/>
          </a:prstGeom>
        </p:spPr>
        <p:txBody>
          <a:bodyPr wrap="none">
            <a:spAutoFit/>
          </a:bodyPr>
          <a:lstStyle/>
          <a:p>
            <a:pPr algn="ctr">
              <a:defRPr/>
            </a:pPr>
            <a:r>
              <a:rPr lang="en-US" sz="32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on </a:t>
            </a:r>
            <a:r>
              <a:rPr lang="en-US" sz="32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the </a:t>
            </a:r>
            <a:r>
              <a:rPr lang="en-US" sz="32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farm</a:t>
            </a:r>
            <a:endParaRPr lang="en-US" sz="3200" b="1" kern="0"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4756955" y="1323810"/>
            <a:ext cx="4001416" cy="1077218"/>
          </a:xfrm>
          <a:prstGeom prst="rect">
            <a:avLst/>
          </a:prstGeom>
        </p:spPr>
        <p:txBody>
          <a:bodyPr wrap="none">
            <a:spAutoFit/>
          </a:bodyPr>
          <a:lstStyle/>
          <a:p>
            <a:pPr algn="ctr">
              <a:defRPr/>
            </a:pPr>
            <a:r>
              <a:rPr lang="en-US" sz="32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t>
            </a:r>
            <a:r>
              <a:rPr lang="en-US" sz="32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the</a:t>
            </a:r>
            <a:br>
              <a:rPr lang="en-US" sz="32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br>
            <a:r>
              <a:rPr lang="en-US" sz="32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processing plant</a:t>
            </a:r>
            <a:endParaRPr lang="en-US" sz="3200" b="1" kern="0"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3888686" y="1344393"/>
            <a:ext cx="1192955" cy="584775"/>
          </a:xfrm>
          <a:prstGeom prst="rect">
            <a:avLst/>
          </a:prstGeom>
        </p:spPr>
        <p:txBody>
          <a:bodyPr wrap="none">
            <a:spAutoFit/>
          </a:bodyPr>
          <a:lstStyle/>
          <a:p>
            <a:pPr algn="ctr">
              <a:defRPr/>
            </a:pPr>
            <a:r>
              <a:rPr lang="en-US" sz="3200"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AND</a:t>
            </a:r>
            <a:endParaRPr lang="en-US" sz="3200" b="1" kern="0"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782211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97555"/>
          </a:xfrm>
        </p:spPr>
        <p:txBody>
          <a:bodyPr>
            <a:noAutofit/>
          </a:bodyPr>
          <a:lstStyle/>
          <a:p>
            <a:pPr algn="ctr"/>
            <a:r>
              <a:rPr lang="en-US" sz="3000" b="1" dirty="0" smtClean="0">
                <a:latin typeface="Verdana" panose="020B0604030504040204" pitchFamily="34" charset="0"/>
                <a:ea typeface="Verdana" panose="020B0604030504040204" pitchFamily="34" charset="0"/>
                <a:cs typeface="Verdana" panose="020B0604030504040204" pitchFamily="34" charset="0"/>
              </a:rPr>
              <a:t>Epidemiology of </a:t>
            </a:r>
            <a:r>
              <a:rPr lang="en-US" sz="3000" b="1" i="1" dirty="0" smtClean="0">
                <a:latin typeface="Verdana" panose="020B0604030504040204" pitchFamily="34" charset="0"/>
                <a:ea typeface="Verdana" panose="020B0604030504040204" pitchFamily="34" charset="0"/>
                <a:cs typeface="Verdana" panose="020B0604030504040204" pitchFamily="34" charset="0"/>
              </a:rPr>
              <a:t>Campylobacter</a:t>
            </a:r>
            <a:endParaRPr lang="en-US" sz="3000" b="1" i="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44412" y="1149178"/>
            <a:ext cx="7455176" cy="3954163"/>
          </a:xfrm>
        </p:spPr>
        <p:txBody>
          <a:bodyPr>
            <a:noAutofit/>
          </a:bodyPr>
          <a:lstStyle/>
          <a:p>
            <a:pPr>
              <a:lnSpc>
                <a:spcPct val="100000"/>
              </a:lnSpc>
              <a:spcBef>
                <a:spcPts val="0"/>
              </a:spcBef>
              <a:spcAft>
                <a:spcPts val="1800"/>
              </a:spcAft>
            </a:pPr>
            <a:r>
              <a:rPr lang="en-US" sz="2400" b="1" dirty="0">
                <a:latin typeface="Verdana" panose="020B0604030504040204" pitchFamily="34" charset="0"/>
                <a:ea typeface="Verdana" panose="020B0604030504040204" pitchFamily="34" charset="0"/>
                <a:cs typeface="Verdana" panose="020B0604030504040204" pitchFamily="34" charset="0"/>
              </a:rPr>
              <a:t>Not spread </a:t>
            </a:r>
            <a:r>
              <a:rPr lang="en-US" sz="2400" dirty="0">
                <a:latin typeface="Verdana" panose="020B0604030504040204" pitchFamily="34" charset="0"/>
                <a:ea typeface="Verdana" panose="020B0604030504040204" pitchFamily="34" charset="0"/>
                <a:cs typeface="Verdana" panose="020B0604030504040204" pitchFamily="34" charset="0"/>
              </a:rPr>
              <a:t>from parents to progeny through the egg (vertical transmission)</a:t>
            </a:r>
          </a:p>
          <a:p>
            <a:pPr>
              <a:lnSpc>
                <a:spcPct val="100000"/>
              </a:lnSpc>
              <a:spcBef>
                <a:spcPts val="0"/>
              </a:spcBef>
              <a:spcAft>
                <a:spcPts val="1800"/>
              </a:spcAft>
            </a:pPr>
            <a:r>
              <a:rPr lang="en-US" sz="2400" dirty="0" smtClean="0">
                <a:latin typeface="Verdana" panose="020B0604030504040204" pitchFamily="34" charset="0"/>
                <a:ea typeface="Verdana" panose="020B0604030504040204" pitchFamily="34" charset="0"/>
                <a:cs typeface="Verdana" panose="020B0604030504040204" pitchFamily="34" charset="0"/>
              </a:rPr>
              <a:t>Rarely detected in birds under 3 weeks of age</a:t>
            </a:r>
          </a:p>
          <a:p>
            <a:pPr lvl="1">
              <a:lnSpc>
                <a:spcPct val="100000"/>
              </a:lnSpc>
              <a:spcBef>
                <a:spcPts val="0"/>
              </a:spcBef>
              <a:spcAft>
                <a:spcPts val="1800"/>
              </a:spcAft>
            </a:pPr>
            <a:r>
              <a:rPr lang="en-US" sz="2400" dirty="0" smtClean="0"/>
              <a:t>Once </a:t>
            </a:r>
            <a:r>
              <a:rPr lang="en-US" sz="2400" dirty="0"/>
              <a:t>a bird is positive </a:t>
            </a:r>
            <a:r>
              <a:rPr lang="en-US" sz="2400" dirty="0">
                <a:solidFill>
                  <a:srgbClr val="C00000"/>
                </a:solidFill>
              </a:rPr>
              <a:t>after 3 weeks of age</a:t>
            </a:r>
            <a:r>
              <a:rPr lang="en-US" sz="2400" dirty="0"/>
              <a:t>, </a:t>
            </a:r>
            <a:r>
              <a:rPr lang="en-US" sz="2400" dirty="0" smtClean="0"/>
              <a:t/>
            </a:r>
            <a:br>
              <a:rPr lang="en-US" sz="2400" dirty="0" smtClean="0"/>
            </a:br>
            <a:r>
              <a:rPr lang="en-US" sz="2400" dirty="0" smtClean="0"/>
              <a:t>it </a:t>
            </a:r>
            <a:r>
              <a:rPr lang="en-US" sz="2400" dirty="0"/>
              <a:t>can quickly spread the bacteria to other birds; </a:t>
            </a:r>
            <a:endParaRPr lang="en-US" sz="2400" dirty="0" smtClean="0"/>
          </a:p>
          <a:p>
            <a:pPr lvl="1">
              <a:lnSpc>
                <a:spcPct val="100000"/>
              </a:lnSpc>
              <a:spcBef>
                <a:spcPts val="0"/>
              </a:spcBef>
              <a:spcAft>
                <a:spcPts val="1800"/>
              </a:spcAft>
            </a:pPr>
            <a:r>
              <a:rPr lang="en-US" sz="2400" dirty="0" smtClean="0"/>
              <a:t>In </a:t>
            </a:r>
            <a:r>
              <a:rPr lang="en-US" sz="2400" dirty="0"/>
              <a:t>fact, </a:t>
            </a:r>
            <a:r>
              <a:rPr lang="en-US" sz="2400" dirty="0">
                <a:solidFill>
                  <a:srgbClr val="C00000"/>
                </a:solidFill>
              </a:rPr>
              <a:t>almost all birds in a flock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will </a:t>
            </a:r>
            <a:r>
              <a:rPr lang="en-US" sz="2400" dirty="0">
                <a:solidFill>
                  <a:srgbClr val="C00000"/>
                </a:solidFill>
              </a:rPr>
              <a:t>eventually become </a:t>
            </a:r>
            <a:r>
              <a:rPr lang="en-US" sz="2400" dirty="0" smtClean="0">
                <a:solidFill>
                  <a:srgbClr val="C00000"/>
                </a:solidFill>
              </a:rPr>
              <a:t>positive</a:t>
            </a:r>
            <a:br>
              <a:rPr lang="en-US" sz="2400" dirty="0" smtClean="0">
                <a:solidFill>
                  <a:srgbClr val="C00000"/>
                </a:solidFill>
              </a:rPr>
            </a:br>
            <a:r>
              <a:rPr lang="en-US" sz="2400" dirty="0" smtClean="0"/>
              <a:t>(</a:t>
            </a:r>
            <a:r>
              <a:rPr lang="en-US" sz="2400" dirty="0"/>
              <a:t>high prevalence)</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spcAft>
                <a:spcPts val="1800"/>
              </a:spcAft>
            </a:pPr>
            <a:r>
              <a:rPr lang="en-US" sz="2400" b="1" dirty="0" smtClean="0">
                <a:latin typeface="Verdana" panose="020B0604030504040204" pitchFamily="34" charset="0"/>
                <a:ea typeface="Verdana" panose="020B0604030504040204" pitchFamily="34" charset="0"/>
                <a:cs typeface="Verdana" panose="020B0604030504040204" pitchFamily="34" charset="0"/>
              </a:rPr>
              <a:t>Spreads from </a:t>
            </a:r>
            <a:r>
              <a:rPr lang="en-US" sz="2400" dirty="0" smtClean="0">
                <a:latin typeface="Verdana" panose="020B0604030504040204" pitchFamily="34" charset="0"/>
                <a:ea typeface="Verdana" panose="020B0604030504040204" pitchFamily="34" charset="0"/>
                <a:cs typeface="Verdana" panose="020B0604030504040204" pitchFamily="34" charset="0"/>
              </a:rPr>
              <a:t>an infected bird </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(or its feces) to other birds in the flock (horizontal transmission)</a:t>
            </a:r>
          </a:p>
        </p:txBody>
      </p:sp>
      <p:sp>
        <p:nvSpPr>
          <p:cNvPr id="4" name="Text Box 2"/>
          <p:cNvSpPr txBox="1">
            <a:spLocks noChangeArrowheads="1"/>
          </p:cNvSpPr>
          <p:nvPr/>
        </p:nvSpPr>
        <p:spPr bwMode="auto">
          <a:xfrm>
            <a:off x="6029741" y="3602436"/>
            <a:ext cx="2641068" cy="1587402"/>
          </a:xfrm>
          <a:prstGeom prst="roundRect">
            <a:avLst/>
          </a:prstGeom>
          <a:solidFill>
            <a:schemeClr val="accent3"/>
          </a:solidFill>
          <a:ln w="9525">
            <a:solidFill>
              <a:srgbClr val="000000"/>
            </a:solid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0"/>
              </a:spcAft>
            </a:pPr>
            <a:r>
              <a:rPr lang="en-US" sz="2400" b="1" spc="10" dirty="0">
                <a:ln>
                  <a:noFill/>
                </a:ln>
                <a:solidFill>
                  <a:srgbClr val="8C0004"/>
                </a:solidFill>
                <a:effectLst/>
                <a:latin typeface="Calibri Light" panose="020F0302020204030204" pitchFamily="34" charset="0"/>
                <a:ea typeface="Calibri" panose="020F0502020204030204" pitchFamily="34" charset="0"/>
                <a:cs typeface="Arial" panose="020B0604020202020204" pitchFamily="34" charset="0"/>
              </a:rPr>
              <a:t>Prevalence</a:t>
            </a:r>
          </a:p>
          <a:p>
            <a:pPr marL="0" marR="0" algn="ctr">
              <a:lnSpc>
                <a:spcPct val="107000"/>
              </a:lnSpc>
              <a:spcBef>
                <a:spcPts val="0"/>
              </a:spcBef>
              <a:spcAft>
                <a:spcPts val="800"/>
              </a:spcAft>
            </a:pPr>
            <a:r>
              <a:rPr lang="en-US" sz="1600" dirty="0">
                <a:effectLst/>
                <a:latin typeface="Myriad Pro" panose="020B0503030403020204" pitchFamily="34" charset="0"/>
                <a:ea typeface="Calibri" panose="020F0502020204030204" pitchFamily="34" charset="0"/>
                <a:cs typeface="Arial" panose="020B0604020202020204" pitchFamily="34" charset="0"/>
              </a:rPr>
              <a:t>the percentage of a population that is affected with a particular disease </a:t>
            </a:r>
            <a:r>
              <a:rPr lang="en-US" sz="1600" dirty="0" smtClean="0">
                <a:effectLst/>
                <a:latin typeface="Myriad Pro" panose="020B0503030403020204" pitchFamily="34" charset="0"/>
                <a:ea typeface="Calibri" panose="020F0502020204030204" pitchFamily="34" charset="0"/>
                <a:cs typeface="Arial" panose="020B0604020202020204" pitchFamily="34" charset="0"/>
              </a:rPr>
              <a:t/>
            </a:r>
            <a:br>
              <a:rPr lang="en-US" sz="1600" dirty="0" smtClean="0">
                <a:effectLst/>
                <a:latin typeface="Myriad Pro" panose="020B0503030403020204" pitchFamily="34" charset="0"/>
                <a:ea typeface="Calibri" panose="020F0502020204030204" pitchFamily="34" charset="0"/>
                <a:cs typeface="Arial" panose="020B0604020202020204" pitchFamily="34" charset="0"/>
              </a:rPr>
            </a:br>
            <a:r>
              <a:rPr lang="en-US" sz="1600" dirty="0" smtClean="0">
                <a:effectLst/>
                <a:latin typeface="Myriad Pro" panose="020B0503030403020204" pitchFamily="34" charset="0"/>
                <a:ea typeface="Calibri" panose="020F0502020204030204" pitchFamily="34" charset="0"/>
                <a:cs typeface="Arial" panose="020B0604020202020204" pitchFamily="34" charset="0"/>
              </a:rPr>
              <a:t>at </a:t>
            </a:r>
            <a:r>
              <a:rPr lang="en-US" sz="1600" dirty="0">
                <a:effectLst/>
                <a:latin typeface="Myriad Pro" panose="020B0503030403020204" pitchFamily="34" charset="0"/>
                <a:ea typeface="Calibri" panose="020F0502020204030204" pitchFamily="34" charset="0"/>
                <a:cs typeface="Arial" panose="020B0604020202020204" pitchFamily="34" charset="0"/>
              </a:rPr>
              <a:t>a given time</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3269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4x3 Default">
  <a:themeElements>
    <a:clrScheme name="Mediterranean afternoon ">
      <a:dk1>
        <a:sysClr val="windowText" lastClr="000000"/>
      </a:dk1>
      <a:lt1>
        <a:sysClr val="window" lastClr="FFFFFF"/>
      </a:lt1>
      <a:dk2>
        <a:srgbClr val="1F497D"/>
      </a:dk2>
      <a:lt2>
        <a:srgbClr val="EEECE1"/>
      </a:lt2>
      <a:accent1>
        <a:srgbClr val="8C0004"/>
      </a:accent1>
      <a:accent2>
        <a:srgbClr val="C8000A"/>
      </a:accent2>
      <a:accent3>
        <a:srgbClr val="E8A735"/>
      </a:accent3>
      <a:accent4>
        <a:srgbClr val="E2C499"/>
      </a:accent4>
      <a:accent5>
        <a:srgbClr val="000000"/>
      </a:accent5>
      <a:accent6>
        <a:srgbClr val="8A8A8A"/>
      </a:accent6>
      <a:hlink>
        <a:srgbClr val="0096D2"/>
      </a:hlink>
      <a:folHlink>
        <a:srgbClr val="00578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x3 Default" id="{75BEB6AB-30D2-4E55-B151-47B1FD785553}" vid="{0753E421-51E8-4F82-91BC-4E269E3D90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4522</TotalTime>
  <Words>4311</Words>
  <Application>Microsoft Office PowerPoint</Application>
  <PresentationFormat>On-screen Show (4:3)</PresentationFormat>
  <Paragraphs>326</Paragraphs>
  <Slides>38</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Calibri</vt:lpstr>
      <vt:lpstr>Calibri Light</vt:lpstr>
      <vt:lpstr>HelveticaNeueLT Std</vt:lpstr>
      <vt:lpstr>HelveticaNeueLT Std Blk</vt:lpstr>
      <vt:lpstr>HelveticaNeueLT Std Med</vt:lpstr>
      <vt:lpstr>MV Boli</vt:lpstr>
      <vt:lpstr>Myriad Pro</vt:lpstr>
      <vt:lpstr>Myriad Pro Light</vt:lpstr>
      <vt:lpstr>Segoe UI Semibold</vt:lpstr>
      <vt:lpstr>Times New Roman</vt:lpstr>
      <vt:lpstr>Verdana</vt:lpstr>
      <vt:lpstr>4x3 Default</vt:lpstr>
      <vt:lpstr>Campylobacter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Epidemiology of Campylobacter</vt:lpstr>
      <vt:lpstr>Epidemiology</vt:lpstr>
      <vt:lpstr>Epidemiology</vt:lpstr>
      <vt:lpstr>Prevalence can vary  between flocks and between farms</vt:lpstr>
      <vt:lpstr>PowerPoint Presentation</vt:lpstr>
      <vt:lpstr>PowerPoint Presentation</vt:lpstr>
      <vt:lpstr>PowerPoint Presentation</vt:lpstr>
      <vt:lpstr>PowerPoint Presentation</vt:lpstr>
      <vt:lpstr>PowerPoint Presentation</vt:lpstr>
      <vt:lpstr>PowerPoint Presentation</vt:lpstr>
      <vt:lpstr>Interventions  On The Farm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Interventions At the processing plant</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Acknowledgements</vt:lpstr>
    </vt:vector>
  </TitlesOfParts>
  <Company>College of Veterinary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Dvorak, Glenda D [CFSPH]</dc:creator>
  <cp:lastModifiedBy>Dvorak, Glenda D [CFSPH]</cp:lastModifiedBy>
  <cp:revision>192</cp:revision>
  <dcterms:created xsi:type="dcterms:W3CDTF">2018-05-19T12:23:28Z</dcterms:created>
  <dcterms:modified xsi:type="dcterms:W3CDTF">2018-07-14T21:15:44Z</dcterms:modified>
</cp:coreProperties>
</file>