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heme/theme6.xml" ContentType="application/vnd.openxmlformats-officedocument.theme+xml"/>
  <Override PartName="/ppt/tags/tag110.xml" ContentType="application/vnd.openxmlformats-officedocument.presentationml.tags+xml"/>
  <Override PartName="/ppt/notesSlides/notesSlide1.xml" ContentType="application/vnd.openxmlformats-officedocument.presentationml.notesSlide+xml"/>
  <Override PartName="/ppt/tags/tag111.xml" ContentType="application/vnd.openxmlformats-officedocument.presentationml.tags+xml"/>
  <Override PartName="/ppt/notesSlides/notesSlide2.xml" ContentType="application/vnd.openxmlformats-officedocument.presentationml.notesSlide+xml"/>
  <Override PartName="/ppt/tags/tag112.xml" ContentType="application/vnd.openxmlformats-officedocument.presentationml.tags+xml"/>
  <Override PartName="/ppt/notesSlides/notesSlide3.xml" ContentType="application/vnd.openxmlformats-officedocument.presentationml.notesSlide+xml"/>
  <Override PartName="/ppt/tags/tag113.xml" ContentType="application/vnd.openxmlformats-officedocument.presentationml.tags+xml"/>
  <Override PartName="/ppt/notesSlides/notesSlide4.xml" ContentType="application/vnd.openxmlformats-officedocument.presentationml.notesSlide+xml"/>
  <Override PartName="/ppt/tags/tag114.xml" ContentType="application/vnd.openxmlformats-officedocument.presentationml.tags+xml"/>
  <Override PartName="/ppt/notesSlides/notesSlide5.xml" ContentType="application/vnd.openxmlformats-officedocument.presentationml.notesSlide+xml"/>
  <Override PartName="/ppt/tags/tag115.xml" ContentType="application/vnd.openxmlformats-officedocument.presentationml.tags+xml"/>
  <Override PartName="/ppt/notesSlides/notesSlide6.xml" ContentType="application/vnd.openxmlformats-officedocument.presentationml.notesSlide+xml"/>
  <Override PartName="/ppt/tags/tag116.xml" ContentType="application/vnd.openxmlformats-officedocument.presentationml.tags+xml"/>
  <Override PartName="/ppt/notesSlides/notesSlide7.xml" ContentType="application/vnd.openxmlformats-officedocument.presentationml.notesSlide+xml"/>
  <Override PartName="/ppt/tags/tag117.xml" ContentType="application/vnd.openxmlformats-officedocument.presentationml.tags+xml"/>
  <Override PartName="/ppt/notesSlides/notesSlide8.xml" ContentType="application/vnd.openxmlformats-officedocument.presentationml.notesSlide+xml"/>
  <Override PartName="/ppt/tags/tag118.xml" ContentType="application/vnd.openxmlformats-officedocument.presentationml.tags+xml"/>
  <Override PartName="/ppt/notesSlides/notesSlide9.xml" ContentType="application/vnd.openxmlformats-officedocument.presentationml.notesSlide+xml"/>
  <Override PartName="/ppt/tags/tag119.xml" ContentType="application/vnd.openxmlformats-officedocument.presentationml.tags+xml"/>
  <Override PartName="/ppt/notesSlides/notesSlide10.xml" ContentType="application/vnd.openxmlformats-officedocument.presentationml.notesSlide+xml"/>
  <Override PartName="/ppt/tags/tag120.xml" ContentType="application/vnd.openxmlformats-officedocument.presentationml.tags+xml"/>
  <Override PartName="/ppt/notesSlides/notesSlide11.xml" ContentType="application/vnd.openxmlformats-officedocument.presentationml.notesSlide+xml"/>
  <Override PartName="/ppt/tags/tag121.xml" ContentType="application/vnd.openxmlformats-officedocument.presentationml.tags+xml"/>
  <Override PartName="/ppt/notesSlides/notesSlide12.xml" ContentType="application/vnd.openxmlformats-officedocument.presentationml.notesSlide+xml"/>
  <Override PartName="/ppt/tags/tag122.xml" ContentType="application/vnd.openxmlformats-officedocument.presentationml.tags+xml"/>
  <Override PartName="/ppt/notesSlides/notesSlide13.xml" ContentType="application/vnd.openxmlformats-officedocument.presentationml.notesSlide+xml"/>
  <Override PartName="/ppt/tags/tag123.xml" ContentType="application/vnd.openxmlformats-officedocument.presentationml.tags+xml"/>
  <Override PartName="/ppt/notesSlides/notesSlide14.xml" ContentType="application/vnd.openxmlformats-officedocument.presentationml.notesSlide+xml"/>
  <Override PartName="/ppt/tags/tag124.xml" ContentType="application/vnd.openxmlformats-officedocument.presentationml.tags+xml"/>
  <Override PartName="/ppt/notesSlides/notesSlide15.xml" ContentType="application/vnd.openxmlformats-officedocument.presentationml.notesSlide+xml"/>
  <Override PartName="/ppt/tags/tag125.xml" ContentType="application/vnd.openxmlformats-officedocument.presentationml.tags+xml"/>
  <Override PartName="/ppt/notesSlides/notesSlide16.xml" ContentType="application/vnd.openxmlformats-officedocument.presentationml.notesSlide+xml"/>
  <Override PartName="/ppt/tags/tag126.xml" ContentType="application/vnd.openxmlformats-officedocument.presentationml.tags+xml"/>
  <Override PartName="/ppt/notesSlides/notesSlide17.xml" ContentType="application/vnd.openxmlformats-officedocument.presentationml.notesSlide+xml"/>
  <Override PartName="/ppt/tags/tag127.xml" ContentType="application/vnd.openxmlformats-officedocument.presentationml.tags+xml"/>
  <Override PartName="/ppt/notesSlides/notesSlide18.xml" ContentType="application/vnd.openxmlformats-officedocument.presentationml.notesSlide+xml"/>
  <Override PartName="/ppt/tags/tag128.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Lst>
  <p:notesMasterIdLst>
    <p:notesMasterId r:id="rId25"/>
  </p:notesMasterIdLst>
  <p:sldIdLst>
    <p:sldId id="259" r:id="rId6"/>
    <p:sldId id="330" r:id="rId7"/>
    <p:sldId id="290" r:id="rId8"/>
    <p:sldId id="318" r:id="rId9"/>
    <p:sldId id="312" r:id="rId10"/>
    <p:sldId id="329" r:id="rId11"/>
    <p:sldId id="331" r:id="rId12"/>
    <p:sldId id="333" r:id="rId13"/>
    <p:sldId id="319" r:id="rId14"/>
    <p:sldId id="321" r:id="rId15"/>
    <p:sldId id="334" r:id="rId16"/>
    <p:sldId id="323" r:id="rId17"/>
    <p:sldId id="320" r:id="rId18"/>
    <p:sldId id="325" r:id="rId19"/>
    <p:sldId id="327" r:id="rId20"/>
    <p:sldId id="328" r:id="rId21"/>
    <p:sldId id="310" r:id="rId22"/>
    <p:sldId id="271" r:id="rId23"/>
    <p:sldId id="298" r:id="rId24"/>
  </p:sldIdLst>
  <p:sldSz cx="12192000" cy="6858000"/>
  <p:notesSz cx="9296400" cy="7010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8FAADC"/>
    <a:srgbClr val="DB6413"/>
    <a:srgbClr val="F2A36E"/>
    <a:srgbClr val="EF853D"/>
    <a:srgbClr val="136CA9"/>
    <a:srgbClr val="2B3990"/>
    <a:srgbClr val="0000FF"/>
    <a:srgbClr val="F19B61"/>
    <a:srgbClr val="FFD0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95" autoAdjust="0"/>
    <p:restoredTop sz="73797" autoAdjust="0"/>
  </p:normalViewPr>
  <p:slideViewPr>
    <p:cSldViewPr snapToGrid="0">
      <p:cViewPr varScale="1">
        <p:scale>
          <a:sx n="61" d="100"/>
          <a:sy n="61" d="100"/>
        </p:scale>
        <p:origin x="102" y="336"/>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78" d="100"/>
          <a:sy n="78" d="100"/>
        </p:scale>
        <p:origin x="274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283811D-C1BE-4AA7-A1CD-16CA8379B884}" type="datetimeFigureOut">
              <a:rPr lang="en-US" smtClean="0"/>
              <a:t>5/7/2025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latin typeface="Calibri" panose="020F0502020204030204" pitchFamily="34" charset="0"/>
                <a:ea typeface="Aptos" panose="020B0004020202020204" pitchFamily="34" charset="0"/>
                <a:cs typeface="Calibri" panose="020F0502020204030204" pitchFamily="34" charset="0"/>
              </a:rPr>
              <a:t>La vacunación es una medida de respuesta que se puede aplicar en caso de emergencias de enfermedades animales. La mayoría de las vacunas se deben mantener frías (o en menor frecuencia congeladas) antes de ser administradas para que sigan siendo eficaces. La cadena de frío debe mantenerse desde la fabricación hasta la administración. Los fabricantes, los distribuidores y el personal de sanidad animal desempeñan un papel importante.</a:t>
            </a:r>
            <a:endParaRPr lang="en-US" sz="14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Todos los productos de las vacunas están etiquetados con una fecha de vencimiento por el fabricante. Las vacunas vencidas no deben utilizarse nunca. Si la fecha de vencimiento solo incluye el mes y el año, la vacuna  se puede utilizar hasta el último día de ese mes, incluido. Si la fecha de vencimiento incluye el día, el mes y el año, no se puede utilizar una vez finalizado el día indicado. Las vacunas que se encuentran en las unidades de almacenamiento se deben rotar y controlar periódicamente para asegurarse que no estén vencidas. </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Shutterstock</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396618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1EE9A-0C70-56CB-2FE7-B8DFAD617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A98B5-CB90-3CDC-9B43-4E4FD1ED0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01A15-D43E-6D02-F6C5-8D28A43D463F}"/>
              </a:ext>
            </a:extLst>
          </p:cNvPr>
          <p:cNvSpPr>
            <a:spLocks noGrp="1"/>
          </p:cNvSpPr>
          <p:nvPr>
            <p:ph type="body" idx="1"/>
          </p:nvPr>
        </p:nvSpPr>
        <p:spPr/>
        <p:txBody>
          <a:bodyPr/>
          <a:lstStyle/>
          <a:p>
            <a:pPr defTabSz="931774">
              <a:lnSpc>
                <a:spcPct val="110000"/>
              </a:lnSpc>
              <a:spcAft>
                <a:spcPts val="408"/>
              </a:spcAft>
              <a:buSzPts val="1400"/>
              <a:defRPr/>
            </a:pPr>
            <a:r>
              <a:rPr lang="es-ES" kern="100" dirty="0">
                <a:ea typeface="Aptos" panose="020B0004020202020204" pitchFamily="34" charset="0"/>
              </a:rPr>
              <a:t>Para transportarlas al lugar de vacunación, es preferible usar las unidades portátiles de refrigeración o congelación, pero si no se dispone de ellas, en caso de emergencia, los productos se pueden envasar de la siguiente manera:</a:t>
            </a:r>
          </a:p>
          <a:p>
            <a:pPr marL="285750" indent="-285750" defTabSz="931774">
              <a:lnSpc>
                <a:spcPct val="110000"/>
              </a:lnSpc>
              <a:spcAft>
                <a:spcPts val="408"/>
              </a:spcAft>
              <a:buSzPts val="1400"/>
              <a:buFont typeface="Arial" panose="020B0604020202020204" pitchFamily="34" charset="0"/>
              <a:buChar char="•"/>
              <a:defRPr/>
            </a:pPr>
            <a:r>
              <a:rPr lang="en-US" kern="100" dirty="0">
                <a:ea typeface="Aptos" panose="020B0004020202020204" pitchFamily="34" charset="0"/>
              </a:rPr>
              <a:t>Los </a:t>
            </a:r>
            <a:r>
              <a:rPr lang="en-US" kern="100" dirty="0" err="1">
                <a:ea typeface="Aptos" panose="020B0004020202020204" pitchFamily="34" charset="0"/>
              </a:rPr>
              <a:t>contenedores</a:t>
            </a:r>
            <a:r>
              <a:rPr lang="en-US" kern="100" dirty="0">
                <a:ea typeface="Aptos" panose="020B0004020202020204" pitchFamily="34" charset="0"/>
              </a:rPr>
              <a:t> </a:t>
            </a:r>
            <a:r>
              <a:rPr lang="en-US" kern="100" dirty="0" err="1">
                <a:ea typeface="Aptos" panose="020B0004020202020204" pitchFamily="34" charset="0"/>
              </a:rPr>
              <a:t>aptos</a:t>
            </a:r>
            <a:r>
              <a:rPr lang="en-US" kern="100" dirty="0">
                <a:ea typeface="Aptos" panose="020B0004020202020204" pitchFamily="34" charset="0"/>
              </a:rPr>
              <a:t> </a:t>
            </a:r>
            <a:r>
              <a:rPr lang="en-US" kern="100" dirty="0" err="1">
                <a:ea typeface="Aptos" panose="020B0004020202020204" pitchFamily="34" charset="0"/>
              </a:rPr>
              <a:t>deben</a:t>
            </a:r>
            <a:r>
              <a:rPr lang="en-US" kern="100" dirty="0">
                <a:ea typeface="Aptos" panose="020B0004020202020204" pitchFamily="34" charset="0"/>
              </a:rPr>
              <a:t> </a:t>
            </a:r>
            <a:r>
              <a:rPr lang="en-US" kern="100" dirty="0" err="1">
                <a:ea typeface="Aptos" panose="020B0004020202020204" pitchFamily="34" charset="0"/>
              </a:rPr>
              <a:t>incluir</a:t>
            </a:r>
            <a:r>
              <a:rPr lang="en-US" kern="100" dirty="0">
                <a:ea typeface="Aptos" panose="020B0004020202020204" pitchFamily="34" charset="0"/>
              </a:rPr>
              <a:t> la </a:t>
            </a:r>
            <a:r>
              <a:rPr lang="en-US" kern="100" dirty="0" err="1">
                <a:ea typeface="Aptos" panose="020B0004020202020204" pitchFamily="34" charset="0"/>
              </a:rPr>
              <a:t>caja</a:t>
            </a:r>
            <a:r>
              <a:rPr lang="en-US" kern="100" dirty="0">
                <a:ea typeface="Aptos" panose="020B0004020202020204" pitchFamily="34" charset="0"/>
              </a:rPr>
              <a:t> de </a:t>
            </a:r>
            <a:r>
              <a:rPr lang="en-US" kern="100" dirty="0" err="1">
                <a:ea typeface="Aptos" panose="020B0004020202020204" pitchFamily="34" charset="0"/>
              </a:rPr>
              <a:t>embalaje</a:t>
            </a:r>
            <a:r>
              <a:rPr lang="en-US" kern="100" dirty="0">
                <a:ea typeface="Aptos" panose="020B0004020202020204" pitchFamily="34" charset="0"/>
              </a:rPr>
              <a:t> original del </a:t>
            </a:r>
            <a:r>
              <a:rPr lang="en-US" kern="100" dirty="0" err="1">
                <a:ea typeface="Aptos" panose="020B0004020202020204" pitchFamily="34" charset="0"/>
              </a:rPr>
              <a:t>fabricante</a:t>
            </a:r>
            <a:r>
              <a:rPr lang="en-US" kern="100" dirty="0">
                <a:ea typeface="Aptos" panose="020B0004020202020204" pitchFamily="34" charset="0"/>
              </a:rPr>
              <a:t>, </a:t>
            </a:r>
            <a:r>
              <a:rPr lang="en-US" kern="100" dirty="0" err="1">
                <a:ea typeface="Aptos" panose="020B0004020202020204" pitchFamily="34" charset="0"/>
              </a:rPr>
              <a:t>hielera</a:t>
            </a:r>
            <a:r>
              <a:rPr lang="en-US" kern="100" dirty="0">
                <a:ea typeface="Aptos" panose="020B0004020202020204" pitchFamily="34" charset="0"/>
              </a:rPr>
              <a:t>/</a:t>
            </a:r>
            <a:r>
              <a:rPr lang="en-US" kern="100" dirty="0" err="1">
                <a:ea typeface="Aptos" panose="020B0004020202020204" pitchFamily="34" charset="0"/>
              </a:rPr>
              <a:t>conservadora</a:t>
            </a:r>
            <a:r>
              <a:rPr lang="en-US" kern="100" dirty="0">
                <a:ea typeface="Aptos" panose="020B0004020202020204" pitchFamily="34" charset="0"/>
              </a:rPr>
              <a:t> de </a:t>
            </a:r>
            <a:r>
              <a:rPr lang="en-US" kern="100" dirty="0" err="1">
                <a:ea typeface="Aptos" panose="020B0004020202020204" pitchFamily="34" charset="0"/>
              </a:rPr>
              <a:t>espuma</a:t>
            </a:r>
            <a:r>
              <a:rPr lang="en-US" kern="100" dirty="0">
                <a:ea typeface="Aptos" panose="020B0004020202020204" pitchFamily="34" charset="0"/>
              </a:rPr>
              <a:t> de </a:t>
            </a:r>
            <a:r>
              <a:rPr lang="en-US" kern="100" dirty="0" err="1">
                <a:ea typeface="Aptos" panose="020B0004020202020204" pitchFamily="34" charset="0"/>
              </a:rPr>
              <a:t>poliestireno</a:t>
            </a:r>
            <a:r>
              <a:rPr lang="en-US" kern="100" dirty="0">
                <a:ea typeface="Aptos" panose="020B0004020202020204" pitchFamily="34" charset="0"/>
              </a:rPr>
              <a:t> o </a:t>
            </a:r>
            <a:r>
              <a:rPr lang="en-US" kern="100" dirty="0" err="1">
                <a:ea typeface="Aptos" panose="020B0004020202020204" pitchFamily="34" charset="0"/>
              </a:rPr>
              <a:t>hielera</a:t>
            </a:r>
            <a:r>
              <a:rPr lang="en-US" kern="100" dirty="0">
                <a:ea typeface="Aptos" panose="020B0004020202020204" pitchFamily="34" charset="0"/>
              </a:rPr>
              <a:t>/</a:t>
            </a:r>
            <a:r>
              <a:rPr lang="en-US" kern="100" dirty="0" err="1">
                <a:ea typeface="Aptos" panose="020B0004020202020204" pitchFamily="34" charset="0"/>
              </a:rPr>
              <a:t>conservadora</a:t>
            </a:r>
            <a:r>
              <a:rPr lang="en-US" kern="100" dirty="0">
                <a:ea typeface="Aptos" panose="020B0004020202020204" pitchFamily="34" charset="0"/>
              </a:rPr>
              <a:t> </a:t>
            </a:r>
            <a:r>
              <a:rPr lang="en-US" kern="100" dirty="0" err="1">
                <a:ea typeface="Aptos" panose="020B0004020202020204" pitchFamily="34" charset="0"/>
              </a:rPr>
              <a:t>aislante</a:t>
            </a:r>
            <a:r>
              <a:rPr lang="en-US" kern="100" dirty="0">
                <a:ea typeface="Aptos" panose="020B0004020202020204" pitchFamily="34" charset="0"/>
              </a:rPr>
              <a:t> </a:t>
            </a:r>
            <a:r>
              <a:rPr lang="en-US" kern="100" dirty="0" err="1">
                <a:ea typeface="Aptos" panose="020B0004020202020204" pitchFamily="34" charset="0"/>
              </a:rPr>
              <a:t>rígida</a:t>
            </a:r>
            <a:r>
              <a:rPr lang="en-US" kern="100" dirty="0">
                <a:ea typeface="Aptos" panose="020B0004020202020204" pitchFamily="34" charset="0"/>
              </a:rPr>
              <a:t>. </a:t>
            </a:r>
          </a:p>
          <a:p>
            <a:pPr marL="285750" indent="-285750" defTabSz="931774">
              <a:lnSpc>
                <a:spcPct val="110000"/>
              </a:lnSpc>
              <a:spcAft>
                <a:spcPts val="408"/>
              </a:spcAft>
              <a:buSzPts val="1400"/>
              <a:buFont typeface="Arial" panose="020B0604020202020204" pitchFamily="34" charset="0"/>
              <a:buChar char="•"/>
              <a:defRPr/>
            </a:pPr>
            <a:r>
              <a:rPr lang="en-US" kern="100" dirty="0" err="1">
                <a:ea typeface="Aptos" panose="020B0004020202020204" pitchFamily="34" charset="0"/>
              </a:rPr>
              <a:t>Refrigerantes</a:t>
            </a:r>
            <a:r>
              <a:rPr lang="en-US" kern="100" dirty="0">
                <a:ea typeface="Aptos" panose="020B0004020202020204" pitchFamily="34" charset="0"/>
              </a:rPr>
              <a:t> tales </a:t>
            </a:r>
            <a:r>
              <a:rPr lang="en-US" kern="100" dirty="0" err="1">
                <a:ea typeface="Aptos" panose="020B0004020202020204" pitchFamily="34" charset="0"/>
              </a:rPr>
              <a:t>como</a:t>
            </a:r>
            <a:r>
              <a:rPr lang="en-US" kern="100" dirty="0">
                <a:ea typeface="Aptos" panose="020B0004020202020204" pitchFamily="34" charset="0"/>
              </a:rPr>
              <a:t> </a:t>
            </a:r>
            <a:r>
              <a:rPr lang="en-US" kern="100" dirty="0" err="1">
                <a:ea typeface="Aptos" panose="020B0004020202020204" pitchFamily="34" charset="0"/>
              </a:rPr>
              <a:t>paquetes</a:t>
            </a:r>
            <a:r>
              <a:rPr lang="en-US" kern="100" dirty="0">
                <a:ea typeface="Aptos" panose="020B0004020202020204" pitchFamily="34" charset="0"/>
              </a:rPr>
              <a:t> de gel o </a:t>
            </a:r>
            <a:r>
              <a:rPr lang="en-US" kern="100" dirty="0" err="1">
                <a:ea typeface="Aptos" panose="020B0004020202020204" pitchFamily="34" charset="0"/>
              </a:rPr>
              <a:t>botellas</a:t>
            </a:r>
            <a:r>
              <a:rPr lang="en-US" kern="100" dirty="0">
                <a:ea typeface="Aptos" panose="020B0004020202020204" pitchFamily="34" charset="0"/>
              </a:rPr>
              <a:t> de </a:t>
            </a:r>
            <a:r>
              <a:rPr lang="en-US" kern="100" dirty="0" err="1">
                <a:ea typeface="Aptos" panose="020B0004020202020204" pitchFamily="34" charset="0"/>
              </a:rPr>
              <a:t>agua</a:t>
            </a:r>
            <a:r>
              <a:rPr lang="en-US" kern="100" dirty="0">
                <a:ea typeface="Aptos" panose="020B0004020202020204" pitchFamily="34" charset="0"/>
              </a:rPr>
              <a:t> </a:t>
            </a:r>
            <a:r>
              <a:rPr lang="en-US" kern="100" dirty="0" err="1">
                <a:ea typeface="Aptos" panose="020B0004020202020204" pitchFamily="34" charset="0"/>
              </a:rPr>
              <a:t>congelada</a:t>
            </a:r>
            <a:r>
              <a:rPr lang="en-US" kern="100" dirty="0">
                <a:ea typeface="Aptos" panose="020B0004020202020204" pitchFamily="34" charset="0"/>
              </a:rPr>
              <a:t> </a:t>
            </a:r>
          </a:p>
          <a:p>
            <a:pPr marL="285750" indent="-285750" defTabSz="931774">
              <a:lnSpc>
                <a:spcPct val="110000"/>
              </a:lnSpc>
              <a:spcAft>
                <a:spcPts val="408"/>
              </a:spcAft>
              <a:buSzPts val="1400"/>
              <a:buFont typeface="Arial" panose="020B0604020202020204" pitchFamily="34" charset="0"/>
              <a:buChar char="•"/>
              <a:defRPr/>
            </a:pPr>
            <a:r>
              <a:rPr lang="es-ES" kern="100" dirty="0">
                <a:ea typeface="Aptos" panose="020B0004020202020204" pitchFamily="34" charset="0"/>
              </a:rPr>
              <a:t>Materiales aislantes y acolchados tales como plástico de burbujas, espuma de embalaje o espuma de poliestireno para colocar encima y debajo de la vacuna, y cartón cortado a la medida de la dimensión interior de la conservadora.</a:t>
            </a:r>
            <a:endParaRPr lang="en-US" kern="100" dirty="0">
              <a:ea typeface="Aptos" panose="020B0004020202020204" pitchFamily="34" charset="0"/>
            </a:endParaRPr>
          </a:p>
          <a:p>
            <a:pPr defTabSz="931774">
              <a:lnSpc>
                <a:spcPct val="110000"/>
              </a:lnSpc>
              <a:spcAft>
                <a:spcPts val="408"/>
              </a:spcAft>
              <a:buSzPts val="1400"/>
              <a:defRPr/>
            </a:pPr>
            <a:endParaRPr lang="en-US" kern="100" dirty="0">
              <a:ea typeface="Aptos" panose="020B0004020202020204" pitchFamily="34" charset="0"/>
            </a:endParaRPr>
          </a:p>
        </p:txBody>
      </p:sp>
      <p:sp>
        <p:nvSpPr>
          <p:cNvPr id="4" name="Slide Number Placeholder 3">
            <a:extLst>
              <a:ext uri="{FF2B5EF4-FFF2-40B4-BE49-F238E27FC236}">
                <a16:creationId xmlns:a16="http://schemas.microsoft.com/office/drawing/2014/main" id="{F3BBAD8B-E4D9-4A73-5107-5F23FCC9D863}"/>
              </a:ext>
            </a:extLst>
          </p:cNvPr>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01629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Siga estas buenas prácticas para mantener las vacunas a la temperatura adecuada durante el transporte.</a:t>
            </a:r>
            <a:endParaRPr lang="en-US" dirty="0"/>
          </a:p>
          <a:p>
            <a:pPr marL="285750" indent="-285750">
              <a:buFont typeface="Arial" panose="020B0604020202020204" pitchFamily="34" charset="0"/>
              <a:buChar char="•"/>
            </a:pPr>
            <a:r>
              <a:rPr lang="es-ES" dirty="0"/>
              <a:t>No se debe usar hieleras colapsables blandas.</a:t>
            </a:r>
          </a:p>
          <a:p>
            <a:pPr marL="285750" indent="-285750">
              <a:buFont typeface="Arial" panose="020B0604020202020204" pitchFamily="34" charset="0"/>
              <a:buChar char="•"/>
            </a:pPr>
            <a:r>
              <a:rPr lang="en-US" dirty="0"/>
              <a:t>No </a:t>
            </a:r>
            <a:r>
              <a:rPr lang="en-US" dirty="0" err="1"/>
              <a:t>reutilices</a:t>
            </a:r>
            <a:r>
              <a:rPr lang="en-US" dirty="0"/>
              <a:t> los </a:t>
            </a:r>
            <a:r>
              <a:rPr lang="en-US" dirty="0" err="1"/>
              <a:t>paquetes</a:t>
            </a:r>
            <a:r>
              <a:rPr lang="en-US" dirty="0"/>
              <a:t> de gel o </a:t>
            </a:r>
            <a:r>
              <a:rPr lang="en-US" dirty="0" err="1"/>
              <a:t>refrigerantes</a:t>
            </a:r>
            <a:r>
              <a:rPr lang="en-US" dirty="0"/>
              <a:t> del </a:t>
            </a:r>
            <a:r>
              <a:rPr lang="en-US" dirty="0" err="1"/>
              <a:t>embalaje</a:t>
            </a:r>
            <a:r>
              <a:rPr lang="en-US" dirty="0"/>
              <a:t> original de las </a:t>
            </a:r>
            <a:r>
              <a:rPr lang="en-US" dirty="0" err="1"/>
              <a:t>vacunas</a:t>
            </a:r>
            <a:r>
              <a:rPr lang="en-US" dirty="0"/>
              <a:t>.</a:t>
            </a:r>
          </a:p>
          <a:p>
            <a:pPr marL="285750" indent="-285750">
              <a:buFont typeface="Arial" panose="020B0604020202020204" pitchFamily="34" charset="0"/>
              <a:buChar char="•"/>
            </a:pPr>
            <a:r>
              <a:rPr lang="es-ES" dirty="0"/>
              <a:t>No utilices hielo suelto o en bolsas.</a:t>
            </a:r>
          </a:p>
          <a:p>
            <a:pPr marL="285750" indent="-285750">
              <a:buFont typeface="Arial" panose="020B0604020202020204" pitchFamily="34" charset="0"/>
              <a:buChar char="•"/>
            </a:pPr>
            <a:r>
              <a:rPr lang="en-US" dirty="0"/>
              <a:t>No </a:t>
            </a:r>
            <a:r>
              <a:rPr lang="en-US" dirty="0" err="1"/>
              <a:t>transportes</a:t>
            </a:r>
            <a:r>
              <a:rPr lang="en-US" dirty="0"/>
              <a:t> </a:t>
            </a:r>
            <a:r>
              <a:rPr lang="en-US" dirty="0" err="1"/>
              <a:t>viales</a:t>
            </a:r>
            <a:r>
              <a:rPr lang="en-US" dirty="0"/>
              <a:t> </a:t>
            </a:r>
            <a:r>
              <a:rPr lang="en-US" dirty="0" err="1"/>
              <a:t>parcialmente</a:t>
            </a:r>
            <a:r>
              <a:rPr lang="en-US" dirty="0"/>
              <a:t> </a:t>
            </a:r>
            <a:r>
              <a:rPr lang="en-US" dirty="0" err="1"/>
              <a:t>abiertos</a:t>
            </a:r>
            <a:r>
              <a:rPr lang="en-US" dirty="0"/>
              <a:t> </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Andrew Kingsbury, CFSPH</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1401056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Calibri" panose="020F0502020204030204" pitchFamily="34" charset="0"/>
                <a:ea typeface="+mn-ea"/>
                <a:cs typeface="Calibri" panose="020F0502020204030204" pitchFamily="34" charset="0"/>
              </a:rPr>
              <a:t>Durante el transporte de la vacuna, se debe incluir en el paquete un dispositivo para registrar temperaturas máximas y mínimas. Un registrador de datos digital con una sonda tamponada es ideal.</a:t>
            </a:r>
            <a:r>
              <a:rPr lang="en-US" sz="1400" kern="1200" dirty="0">
                <a:solidFill>
                  <a:schemeClr val="tx1"/>
                </a:solidFill>
                <a:effectLst/>
                <a:latin typeface="Calibri" panose="020F0502020204030204" pitchFamily="34" charset="0"/>
                <a:ea typeface="+mn-ea"/>
                <a:cs typeface="Calibri" panose="020F0502020204030204" pitchFamily="34" charset="0"/>
              </a:rPr>
              <a:t> </a:t>
            </a:r>
            <a:r>
              <a:rPr lang="es-ES" sz="1400" kern="1200" dirty="0">
                <a:solidFill>
                  <a:schemeClr val="tx1"/>
                </a:solidFill>
                <a:effectLst/>
                <a:latin typeface="Calibri" panose="020F0502020204030204" pitchFamily="34" charset="0"/>
                <a:ea typeface="+mn-ea"/>
                <a:cs typeface="Calibri" panose="020F0502020204030204" pitchFamily="34" charset="0"/>
              </a:rPr>
              <a:t>El control de la temperatura es especialmente importante en el caso de las vacunas congeladas.</a:t>
            </a:r>
            <a:endParaRPr lang="en-US" dirty="0"/>
          </a:p>
          <a:p>
            <a:endParaRPr lang="en-US" sz="1200" dirty="0"/>
          </a:p>
          <a:p>
            <a:endParaRPr lang="en-US" sz="1200" dirty="0"/>
          </a:p>
          <a:p>
            <a:r>
              <a:rPr lang="en-US" sz="1200" dirty="0"/>
              <a:t>Photo: Pulkit Patel, Wikimedia Commons, CC BY-SA-4.0</a:t>
            </a:r>
          </a:p>
        </p:txBody>
      </p:sp>
      <p:sp>
        <p:nvSpPr>
          <p:cNvPr id="4" name="Slide Number Placeholder 3"/>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4107591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Los monitores de cadena de frío se pueden colocar en el paquete para indicar si las vacunas han estado expuestas a temperaturas no adecuadas durante el transporte. Los indicadores de calor están diseñados para un solo uso que no exceda las 48 horas</a:t>
            </a:r>
            <a:r>
              <a:rPr lang="en-US" sz="1400" kern="1200" dirty="0">
                <a:solidFill>
                  <a:schemeClr val="tx1"/>
                </a:solidFill>
                <a:effectLst/>
                <a:latin typeface="Calibri" panose="020F0502020204030204" pitchFamily="34" charset="0"/>
                <a:ea typeface="+mn-ea"/>
                <a:cs typeface="Calibri" panose="020F0502020204030204" pitchFamily="34" charset="0"/>
              </a:rPr>
              <a:t>. </a:t>
            </a:r>
            <a:r>
              <a:rPr lang="es-ES" sz="1400" kern="1200" dirty="0">
                <a:solidFill>
                  <a:schemeClr val="tx1"/>
                </a:solidFill>
                <a:effectLst/>
                <a:latin typeface="Calibri" panose="020F0502020204030204" pitchFamily="34" charset="0"/>
                <a:ea typeface="+mn-ea"/>
                <a:cs typeface="Calibri" panose="020F0502020204030204" pitchFamily="34" charset="0"/>
              </a:rPr>
              <a:t>Indican si las temperaturas han superado  un límite de temperatura (por ejemplo, 50 °F o 10 °C), y durante cuánto tiempo. Los indicadores de calor se deben acondicionar previamente colocándolos junto con las vacunas hasta que su temperatura llegue a un equilibrio con la vacuna.</a:t>
            </a:r>
            <a:r>
              <a:rPr lang="en-US" sz="1400" kern="1200" dirty="0">
                <a:solidFill>
                  <a:schemeClr val="tx1"/>
                </a:solidFill>
                <a:effectLst/>
                <a:latin typeface="Calibri" panose="020F0502020204030204" pitchFamily="34" charset="0"/>
                <a:ea typeface="+mn-ea"/>
                <a:cs typeface="Calibri" panose="020F0502020204030204" pitchFamily="34" charset="0"/>
              </a:rPr>
              <a:t> </a:t>
            </a:r>
            <a:r>
              <a:rPr lang="es-ES" sz="1400" kern="1200" dirty="0">
                <a:solidFill>
                  <a:schemeClr val="tx1"/>
                </a:solidFill>
                <a:effectLst/>
                <a:latin typeface="Calibri" panose="020F0502020204030204" pitchFamily="34" charset="0"/>
                <a:ea typeface="+mn-ea"/>
                <a:cs typeface="Calibri" panose="020F0502020204030204" pitchFamily="34" charset="0"/>
              </a:rPr>
              <a:t>Los indicadores de congelación también están diseñados para un solo uso</a:t>
            </a:r>
            <a:r>
              <a:rPr lang="en-US" sz="1400" kern="1200" dirty="0">
                <a:solidFill>
                  <a:schemeClr val="tx1"/>
                </a:solidFill>
                <a:effectLst/>
                <a:latin typeface="Calibri" panose="020F0502020204030204" pitchFamily="34" charset="0"/>
                <a:ea typeface="+mn-ea"/>
                <a:cs typeface="Calibri" panose="020F0502020204030204" pitchFamily="34" charset="0"/>
              </a:rPr>
              <a:t>. </a:t>
            </a:r>
            <a:r>
              <a:rPr lang="es-ES" sz="1400" kern="1200" dirty="0">
                <a:solidFill>
                  <a:schemeClr val="tx1"/>
                </a:solidFill>
                <a:effectLst/>
                <a:latin typeface="Calibri" panose="020F0502020204030204" pitchFamily="34" charset="0"/>
                <a:ea typeface="+mn-ea"/>
                <a:cs typeface="Calibri" panose="020F0502020204030204" pitchFamily="34" charset="0"/>
              </a:rPr>
              <a:t>No indican el tiempo de exposición a temperaturas de congelación, sólo indican que la temperatura de la vacuna ha estado por debajo de los 32°F (0°C).</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398496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kern="1200" dirty="0">
                <a:solidFill>
                  <a:schemeClr val="tx1"/>
                </a:solidFill>
                <a:effectLst/>
                <a:latin typeface="Calibri" panose="020F0502020204030204" pitchFamily="34" charset="0"/>
                <a:ea typeface="+mn-ea"/>
                <a:cs typeface="Calibri" panose="020F0502020204030204" pitchFamily="34" charset="0"/>
              </a:rPr>
              <a:t>No se puede saber si una vacuna ha sufrido daños con sólo mirarla. Si durante el transporte se ha producido una lectura de temperatura fuera del intervalo recomendado, debes ponerte en contacto con las autoridades de sanidad animal antes de utilizar la vacuna. Etiqueta la vacuna con un rótulo “NO UTILIZAR” y guárdala a la temperatura adecuada hasta que recibas más información de las autoridades. NO DESECHES INMEDIATAMENTE LA VACUNA, ya que las vacunas pueden escasear en caso de un brote.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b="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kern="1200" dirty="0">
                <a:solidFill>
                  <a:schemeClr val="tx1"/>
                </a:solidFill>
                <a:effectLst/>
                <a:latin typeface="Calibri" panose="020F0502020204030204" pitchFamily="34" charset="0"/>
                <a:ea typeface="+mn-ea"/>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15</a:t>
            </a:fld>
            <a:endParaRPr lang="en-US"/>
          </a:p>
        </p:txBody>
      </p:sp>
    </p:spTree>
    <p:extLst>
      <p:ext uri="{BB962C8B-B14F-4D97-AF65-F5344CB8AC3E}">
        <p14:creationId xmlns:p14="http://schemas.microsoft.com/office/powerpoint/2010/main" val="378246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Las interrupciones en el suministro eléctrico pueden destruir todo el suministro de vacunas. Planifica la protección del suministro eléctrico de la unidad de almacenamiento de vacunas. No conectes una unidad de almacenamiento de vacunas a enchufes que puedan desconectarse o apagarse accidentalmente. En caso de emergencia, se puede utilizar un generador de tamaño adecuado para alimentar la unidad de almacenamiento de vacunas. En caso de lesiones por punción accidental con una aguja algunas vacunas pueden causar enfermedades graves o infecciones en las personas. Ten cuidado al manejar las vacunas en una emergencia sanitaria animal. Muchas vacunas inactivadas para uso en animales contienen adyuvantes potentes que pueden causar una reacción grave en los tejidos de las personas, especialmente si se inyectan en una articulación, como la de un dedo. Busca siempre atención médica si tuviste un accidente con una vacuna.</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Andrew Kingsbury,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2442137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93726-8140-C683-23CA-37644BD8D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E12E3-F7BB-DE7D-99FB-DC3AE81B6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CD59D-8C49-CA7B-AE85-EFFA9B04EDF3}"/>
              </a:ext>
            </a:extLst>
          </p:cNvPr>
          <p:cNvSpPr>
            <a:spLocks noGrp="1"/>
          </p:cNvSpPr>
          <p:nvPr>
            <p:ph type="body" idx="1"/>
          </p:nvPr>
        </p:nvSpPr>
        <p:spPr/>
        <p:txBody>
          <a:bodyPr/>
          <a:lstStyle/>
          <a:p>
            <a:r>
              <a:rPr lang="es-ES" sz="1100" dirty="0"/>
              <a:t>Los fabricantes, distribuidores y personal de sanidad animal desempeñan un papel en el mantenimiento de la cadena de frío de las vacunas. Consulta siempre la etiqueta de la vacuna para determinar los requisitos de temperatura. Si se produce una falla en la conservación de la temperatura, consulta a los responsables de sanidad animal antes de desechar las vacunas. </a:t>
            </a:r>
          </a:p>
          <a:p>
            <a:endParaRPr lang="en-US" sz="1100" dirty="0"/>
          </a:p>
        </p:txBody>
      </p:sp>
      <p:sp>
        <p:nvSpPr>
          <p:cNvPr id="4" name="Slide Number Placeholder 3">
            <a:extLst>
              <a:ext uri="{FF2B5EF4-FFF2-40B4-BE49-F238E27FC236}">
                <a16:creationId xmlns:a16="http://schemas.microsoft.com/office/drawing/2014/main" id="{472063C1-AA01-DEB0-36E0-A79C4536B94C}"/>
              </a:ext>
            </a:extLst>
          </p:cNvPr>
          <p:cNvSpPr>
            <a:spLocks noGrp="1"/>
          </p:cNvSpPr>
          <p:nvPr>
            <p:ph type="sldNum" sz="quarter" idx="5"/>
          </p:nvPr>
        </p:nvSpPr>
        <p:spPr/>
        <p:txBody>
          <a:bodyPr/>
          <a:lstStyle/>
          <a:p>
            <a:pPr defTabSz="931774"/>
            <a:fld id="{68A4114D-3529-4EEF-8458-4B289B3BB6AF}" type="slidenum">
              <a:rPr lang="en-US">
                <a:solidFill>
                  <a:prstClr val="black"/>
                </a:solidFill>
                <a:latin typeface="Aptos" panose="02110004020202020204"/>
              </a:rPr>
              <a:pPr defTabSz="931774"/>
              <a:t>17</a:t>
            </a:fld>
            <a:endParaRPr lang="en-US">
              <a:solidFill>
                <a:prstClr val="black"/>
              </a:solidFill>
              <a:latin typeface="Aptos" panose="02110004020202020204"/>
            </a:endParaRPr>
          </a:p>
        </p:txBody>
      </p:sp>
    </p:spTree>
    <p:extLst>
      <p:ext uri="{BB962C8B-B14F-4D97-AF65-F5344CB8AC3E}">
        <p14:creationId xmlns:p14="http://schemas.microsoft.com/office/powerpoint/2010/main" val="1853072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Escanea este código QR para acceder al sitio web de capacitación </a:t>
            </a:r>
            <a:r>
              <a:rPr lang="es-ES"/>
              <a:t>“Justo-a-Tiempo” </a:t>
            </a:r>
            <a:r>
              <a:rPr lang="es-ES" dirty="0"/>
              <a:t>y obtener más información sobre vacunación. </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173422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solidFill>
                  <a:srgbClr val="000000"/>
                </a:solidFill>
                <a:latin typeface="Calibri" panose="020F0502020204030204" pitchFamily="34" charset="0"/>
                <a:cs typeface="Calibri" panose="020F0502020204030204" pitchFamily="34" charset="0"/>
              </a:rPr>
              <a:t>El desarrollo de este material ha sido posible gracias a una subvención concedida al Centro de Seguridad Alimentaria y Salud Pública, de la Facultad de Medicina Veterinaria de la Universidad Estatal de Iowa por el Servicio de Inspección de Sanidad Animal y Vegetal del Departamento de Agricultura de los Estados Unidos a través del Programa Nacional de Preparación y Respuesta a Enfermedades Animales.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15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256B-AF3D-BDAC-B606-4FA2CC40D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75E30-66D7-DA6B-D3D5-53E2BF286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44AF-A8A0-8832-7914-CD14FFF71C68}"/>
              </a:ext>
            </a:extLst>
          </p:cNvPr>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s-ES" sz="1400" kern="100" dirty="0">
                <a:effectLst/>
                <a:latin typeface="Calibri" panose="020F0502020204030204" pitchFamily="34" charset="0"/>
                <a:ea typeface="Aptos" panose="020B0004020202020204" pitchFamily="34" charset="0"/>
                <a:cs typeface="Calibri" panose="020F0502020204030204" pitchFamily="34" charset="0"/>
              </a:rPr>
              <a:t>Esta capacitación Justo a tiempo explica cómo mantener las vacunas a la temperatura adecuada en todos los puntos de la cadena de suministro mediante un sistema conocido como cadena de frío.</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14F9EEC-D412-19D3-DB8F-924CAFAF39CC}"/>
              </a:ext>
            </a:extLst>
          </p:cNvPr>
          <p:cNvSpPr>
            <a:spLocks noGrp="1"/>
          </p:cNvSpPr>
          <p:nvPr>
            <p:ph type="sldNum" sz="quarter" idx="5"/>
          </p:nvPr>
        </p:nvSpPr>
        <p:spPr/>
        <p:txBody>
          <a:bodyPr/>
          <a:lstStyle/>
          <a:p>
            <a:fld id="{68A4114D-3529-4EEF-8458-4B289B3BB6AF}" type="slidenum">
              <a:rPr lang="en-US" smtClean="0"/>
              <a:t>2</a:t>
            </a:fld>
            <a:endParaRPr lang="en-US"/>
          </a:p>
        </p:txBody>
      </p:sp>
    </p:spTree>
    <p:extLst>
      <p:ext uri="{BB962C8B-B14F-4D97-AF65-F5344CB8AC3E}">
        <p14:creationId xmlns:p14="http://schemas.microsoft.com/office/powerpoint/2010/main" val="351897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Calibri" panose="020F0502020204030204" pitchFamily="34" charset="0"/>
                <a:ea typeface="+mn-ea"/>
                <a:cs typeface="Calibri" panose="020F0502020204030204" pitchFamily="34" charset="0"/>
              </a:rPr>
              <a:t>La cadena de frío garantiza que las vacunas se mantengan a una temperatura adecuada durante la fabricación, la distribución, el almacenamiento y el manejo, el transporte y la administración de las vacunas. El calor o el frío excesivos pueden dañar una vacuna, reduciendo su potencia (fuerza) y, en algunos casos, haciéndola completamente ineficaz. La luz también puede dañar algunas vacunas.</a:t>
            </a:r>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31774">
              <a:defRPr/>
            </a:pPr>
            <a:fld id="{DAB2B11C-C113-41F8-ACBE-351F0C25143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55370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interrupciones se pueden producir en cualquier punto de la cadena de frío. La mayoría de las vacunas no presentan cambios detectables en su apariencia. Es imposible saber si una vacuna se ha dañado o se ha almacenado de forma inadecuada con solo mirarla.</a:t>
            </a:r>
            <a:endParaRPr lang="en-US" dirty="0"/>
          </a:p>
          <a:p>
            <a:endParaRPr lang="en-US" sz="1200" dirty="0"/>
          </a:p>
          <a:p>
            <a:r>
              <a:rPr lang="en-US" sz="1200" dirty="0"/>
              <a:t>Photo from Pam Zaabel/CFSPH</a:t>
            </a:r>
          </a:p>
        </p:txBody>
      </p:sp>
      <p:sp>
        <p:nvSpPr>
          <p:cNvPr id="4" name="Slide Number Placeholder 3"/>
          <p:cNvSpPr>
            <a:spLocks noGrp="1"/>
          </p:cNvSpPr>
          <p:nvPr>
            <p:ph type="sldNum" sz="quarter" idx="5"/>
          </p:nvPr>
        </p:nvSpPr>
        <p:spPr/>
        <p:txBody>
          <a:bodyPr/>
          <a:lstStyle/>
          <a:p>
            <a:fld id="{68A4114D-3529-4EEF-8458-4B289B3BB6AF}" type="slidenum">
              <a:rPr lang="en-US" smtClean="0"/>
              <a:t>4</a:t>
            </a:fld>
            <a:endParaRPr lang="en-US"/>
          </a:p>
        </p:txBody>
      </p:sp>
    </p:spTree>
    <p:extLst>
      <p:ext uri="{BB962C8B-B14F-4D97-AF65-F5344CB8AC3E}">
        <p14:creationId xmlns:p14="http://schemas.microsoft.com/office/powerpoint/2010/main" val="32213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No todas las vacunas tienen los mismos requisitos de temperatura. Consulta siempre las recomendaciones del fabricante para conocer los requisitos específicos de almacenamiento y manejo de ellas. Este ejemplo muestra la vida útil y los requisitos de almacenamiento de una vacuna inactivada contra la fiebre aftosa.</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sz="1200" kern="1200" dirty="0">
              <a:solidFill>
                <a:schemeClr val="tx1"/>
              </a:solidFill>
              <a:effectLst/>
              <a:latin typeface="Calibri" panose="020F0502020204030204" pitchFamily="34" charset="0"/>
              <a:ea typeface="+mn-ea"/>
              <a:cs typeface="Calibri" panose="020F0502020204030204" pitchFamily="34" charset="0"/>
            </a:endParaRPr>
          </a:p>
          <a:p>
            <a:r>
              <a:rPr lang="en-US" sz="1200" kern="1200" dirty="0">
                <a:solidFill>
                  <a:schemeClr val="tx1"/>
                </a:solidFill>
                <a:effectLst/>
                <a:latin typeface="Calibri" panose="020F0502020204030204" pitchFamily="34" charset="0"/>
                <a:ea typeface="+mn-ea"/>
                <a:cs typeface="Calibri" panose="020F0502020204030204" pitchFamily="34" charset="0"/>
              </a:rPr>
              <a:t>Photo from Danelle Bickett-Weddle, CFSPH</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405402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08D73-A6AD-CBA2-36DC-23927CF7B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01715-DF69-049B-072A-F80CED0A8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C20A5-BE98-E43F-0DB8-9E1E66784A26}"/>
              </a:ext>
            </a:extLst>
          </p:cNvPr>
          <p:cNvSpPr>
            <a:spLocks noGrp="1"/>
          </p:cNvSpPr>
          <p:nvPr>
            <p:ph type="body" idx="1"/>
          </p:nvPr>
        </p:nvSpPr>
        <p:spPr/>
        <p:txBody>
          <a:bodyPr/>
          <a:lstStyle/>
          <a:p>
            <a:r>
              <a:rPr lang="es-ES" dirty="0"/>
              <a:t>Una vez que las vacunas llegan al lugar de distribución, el personal de sanidad animal es responsable de mantener la cadena de frío.</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Las vacunas refrigeradas se deben conservar entre 2 y 8°C (35 y 46°F) </a:t>
            </a:r>
            <a:r>
              <a:rPr lang="es-ES"/>
              <a:t>en un </a:t>
            </a:r>
            <a:r>
              <a:rPr lang="es-ES" dirty="0"/>
              <a:t>refrigerador doméstico o comercial. Las vacunas refrigeradas nunca se deben congelar.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Las </a:t>
            </a:r>
            <a:r>
              <a:rPr lang="en-US" dirty="0" err="1"/>
              <a:t>vacunas</a:t>
            </a:r>
            <a:r>
              <a:rPr lang="en-US" dirty="0"/>
              <a:t> </a:t>
            </a:r>
            <a:r>
              <a:rPr lang="en-US" dirty="0" err="1"/>
              <a:t>congeladas</a:t>
            </a:r>
            <a:r>
              <a:rPr lang="en-US" dirty="0"/>
              <a:t> se </a:t>
            </a:r>
            <a:r>
              <a:rPr lang="en-US" dirty="0" err="1"/>
              <a:t>deben</a:t>
            </a:r>
            <a:r>
              <a:rPr lang="en-US" dirty="0"/>
              <a:t> </a:t>
            </a:r>
            <a:r>
              <a:rPr lang="en-US" dirty="0" err="1"/>
              <a:t>conservar</a:t>
            </a:r>
            <a:r>
              <a:rPr lang="en-US" dirty="0"/>
              <a:t>  a -15 °C (5 °F) o </a:t>
            </a:r>
            <a:r>
              <a:rPr lang="en-US" dirty="0" err="1"/>
              <a:t>menos</a:t>
            </a:r>
            <a:r>
              <a:rPr lang="en-US" dirty="0"/>
              <a:t> en un </a:t>
            </a:r>
            <a:r>
              <a:rPr lang="en-US" dirty="0" err="1"/>
              <a:t>congelador</a:t>
            </a:r>
            <a:r>
              <a:rPr lang="en-US" dirty="0"/>
              <a:t> </a:t>
            </a:r>
            <a:r>
              <a:rPr lang="en-US" dirty="0" err="1"/>
              <a:t>doméstico</a:t>
            </a:r>
            <a:r>
              <a:rPr lang="en-US" dirty="0"/>
              <a:t> o commercial.</a:t>
            </a:r>
          </a:p>
          <a:p>
            <a:pPr marL="285750" indent="-285750">
              <a:buFont typeface="Arial" panose="020B0604020202020204" pitchFamily="34" charset="0"/>
              <a:buChar char="•"/>
            </a:pPr>
            <a:r>
              <a:rPr lang="es-ES" dirty="0"/>
              <a:t>Los diluyentes (utilizados para reconstituir  formulaciones secas de vacunas) no siempre requieren refrigeración. Sin embargo, los diluyentes se deben guardar en la unidad de almacenamiento con su vacuna correspondiente.</a:t>
            </a:r>
          </a:p>
          <a:p>
            <a:pPr marL="285750" indent="-285750">
              <a:buFont typeface="Arial" panose="020B0604020202020204" pitchFamily="34" charset="0"/>
              <a:buChar char="•"/>
            </a:pPr>
            <a:endParaRPr lang="es-ES" sz="1200" dirty="0"/>
          </a:p>
          <a:p>
            <a:pPr marL="0" indent="0">
              <a:buFont typeface="Arial" panose="020B0604020202020204" pitchFamily="34" charset="0"/>
              <a:buNone/>
            </a:pPr>
            <a:r>
              <a:rPr lang="en-US" sz="1200" dirty="0"/>
              <a:t>Graphic by CFSPH</a:t>
            </a:r>
          </a:p>
          <a:p>
            <a:endParaRPr lang="en-US" dirty="0"/>
          </a:p>
        </p:txBody>
      </p:sp>
      <p:sp>
        <p:nvSpPr>
          <p:cNvPr id="4" name="Slide Number Placeholder 3">
            <a:extLst>
              <a:ext uri="{FF2B5EF4-FFF2-40B4-BE49-F238E27FC236}">
                <a16:creationId xmlns:a16="http://schemas.microsoft.com/office/drawing/2014/main" id="{71DDADC7-1960-F0CF-3212-E964741D4172}"/>
              </a:ext>
            </a:extLst>
          </p:cNvPr>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246247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6968B-C379-4B07-18AE-34448F32D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65EAB-9EA4-9FEC-CEE6-27803A9C5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16D10-45BC-B7AB-8495-CBB6F445DFCB}"/>
              </a:ext>
            </a:extLst>
          </p:cNvPr>
          <p:cNvSpPr>
            <a:spLocks noGrp="1"/>
          </p:cNvSpPr>
          <p:nvPr>
            <p:ph type="body" idx="1"/>
          </p:nvPr>
        </p:nvSpPr>
        <p:spPr/>
        <p:txBody>
          <a:bodyPr/>
          <a:lstStyle/>
          <a:p>
            <a:r>
              <a:rPr lang="es-ES" sz="1400" kern="1200" dirty="0">
                <a:solidFill>
                  <a:schemeClr val="tx1"/>
                </a:solidFill>
                <a:effectLst/>
                <a:latin typeface="Calibri" panose="020F0502020204030204" pitchFamily="34" charset="0"/>
                <a:ea typeface="+mn-ea"/>
                <a:cs typeface="Calibri" panose="020F0502020204030204" pitchFamily="34" charset="0"/>
              </a:rPr>
              <a:t>Las vacunas se deben guardar en el compartimento principal del refrigerador o congelador. Coloca las vacunas y diluyentes en filas con espacio entre ellas para que pueda circular el aire frío. Mantén las vacunas y diluyentes según sus fechas de vencimiento, colocando aquellas próximas a vencerse delante para que se puedan utilizar primero.</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from Andrew Kingsbury/CFSPH</a:t>
            </a:r>
          </a:p>
        </p:txBody>
      </p:sp>
      <p:sp>
        <p:nvSpPr>
          <p:cNvPr id="4" name="Slide Number Placeholder 3">
            <a:extLst>
              <a:ext uri="{FF2B5EF4-FFF2-40B4-BE49-F238E27FC236}">
                <a16:creationId xmlns:a16="http://schemas.microsoft.com/office/drawing/2014/main" id="{D4671F17-F862-F493-26DD-9238B7C806FA}"/>
              </a:ext>
            </a:extLst>
          </p:cNvPr>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256026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2EF8-7569-4098-1A20-185868CEE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48597-AE86-1EED-B544-B3B4F7CFE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D8BCF-FA6F-F8A8-2CD7-B24A0E389F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No guardes las vacunas en las puertas del refrigerador/congelador, en los cajones de las verduras ni en el estante superior. Los refrigeradores mas pequeños, no se deben utilizar para almacenar vacunas a largo plazo. Tampoco se debe utilizar hielo seco para almacenar vacunas, ni siquiera de forma provisoria.</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from Danelle Bickett-Weddle, CFSPH (right)</a:t>
            </a:r>
          </a:p>
          <a:p>
            <a:endParaRPr lang="en-US" sz="1400" kern="1200" dirty="0">
              <a:solidFill>
                <a:schemeClr val="tx1"/>
              </a:solidFill>
              <a:effectLst/>
              <a:latin typeface="Calibri" panose="020F0502020204030204" pitchFamily="34" charset="0"/>
              <a:ea typeface="+mn-ea"/>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DDFBAF46-377D-41BF-2D8C-BC5E4E458FB1}"/>
              </a:ext>
            </a:extLst>
          </p:cNvPr>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39801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tx1"/>
                </a:solidFill>
                <a:effectLst/>
                <a:latin typeface="Calibri" panose="020F0502020204030204" pitchFamily="34" charset="0"/>
                <a:ea typeface="+mn-ea"/>
                <a:cs typeface="Calibri" panose="020F0502020204030204" pitchFamily="34" charset="0"/>
              </a:rPr>
              <a:t>Los refrigeradores y congeladores recién instalados o reparados tardan en alcanzar las temperaturas necesarias para el almacenamiento de vacunas. Una vez en uso, la temperatura de almacenamiento se debe controlar y registrar dos veces al día con un termómetro interno calibrado, idealmente al inicio y al final de la jornada laboral.</a:t>
            </a:r>
            <a:endParaRPr lang="en-US" sz="14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Calibri" panose="020F0502020204030204" pitchFamily="34" charset="0"/>
              </a:rPr>
              <a:t>Photo: Danelle Bickett-Weddle, 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2972673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8.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9.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0.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1.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2.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3.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0.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1.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2.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3.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5.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5/7/2025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5/7/2025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ags" Target="../tags/tag3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ags" Target="../tags/tag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ags" Target="../tags/tag7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tags" Target="../tags/tag8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38"/>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5/7/2025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5"/>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657" r:id="rId7"/>
    <p:sldLayoutId id="2147483660" r:id="rId8"/>
    <p:sldLayoutId id="2147483744"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5/7/2025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5/7/2025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3"/>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110.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5.xml"/><Relationship Id="rId1" Type="http://schemas.openxmlformats.org/officeDocument/2006/relationships/tags" Target="../tags/tag119.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4.xml"/><Relationship Id="rId1" Type="http://schemas.openxmlformats.org/officeDocument/2006/relationships/tags" Target="../tags/tag12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7.xml"/><Relationship Id="rId1" Type="http://schemas.openxmlformats.org/officeDocument/2006/relationships/tags" Target="../tags/tag121.xml"/><Relationship Id="rId5" Type="http://schemas.microsoft.com/office/2007/relationships/hdphoto" Target="../media/hdphoto4.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6.xml"/><Relationship Id="rId1" Type="http://schemas.openxmlformats.org/officeDocument/2006/relationships/tags" Target="../tags/tag12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4.xml"/><Relationship Id="rId1" Type="http://schemas.openxmlformats.org/officeDocument/2006/relationships/tags" Target="../tags/tag1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7.xml"/><Relationship Id="rId1" Type="http://schemas.openxmlformats.org/officeDocument/2006/relationships/tags" Target="../tags/tag125.xml"/><Relationship Id="rId5" Type="http://schemas.microsoft.com/office/2007/relationships/hdphoto" Target="../media/hdphoto5.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6.xml"/><Relationship Id="rId1" Type="http://schemas.openxmlformats.org/officeDocument/2006/relationships/tags" Target="../tags/tag1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tags" Target="../tags/tag12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ags" Target="../tags/tag128.xml"/><Relationship Id="rId5" Type="http://schemas.openxmlformats.org/officeDocument/2006/relationships/image" Target="../media/image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11.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6.xml"/><Relationship Id="rId1" Type="http://schemas.openxmlformats.org/officeDocument/2006/relationships/tags" Target="../tags/tag1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3.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6.xml"/><Relationship Id="rId1" Type="http://schemas.openxmlformats.org/officeDocument/2006/relationships/tags" Target="../tags/tag114.xml"/><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6.xml"/><Relationship Id="rId1" Type="http://schemas.openxmlformats.org/officeDocument/2006/relationships/tags" Target="../tags/tag11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5.svg"/><Relationship Id="rId2" Type="http://schemas.openxmlformats.org/officeDocument/2006/relationships/slideLayout" Target="../slideLayouts/slideLayout86.xml"/><Relationship Id="rId1" Type="http://schemas.openxmlformats.org/officeDocument/2006/relationships/tags" Target="../tags/tag11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6.xml"/><Relationship Id="rId1" Type="http://schemas.openxmlformats.org/officeDocument/2006/relationships/tags" Target="../tags/tag11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4004477" y="2092124"/>
            <a:ext cx="7330191" cy="2673752"/>
          </a:xfrm>
          <a:noFill/>
        </p:spPr>
        <p:txBody>
          <a:bodyPr>
            <a:noAutofit/>
          </a:bodyPr>
          <a:lstStyle/>
          <a:p>
            <a:r>
              <a:rPr lang="es-419" b="1" noProof="0" dirty="0"/>
              <a:t>Manejo de la cadena de frío de las vacunas</a:t>
            </a:r>
          </a:p>
        </p:txBody>
      </p:sp>
      <p:grpSp>
        <p:nvGrpSpPr>
          <p:cNvPr id="2" name="Group 1" descr="Just in Time Training&#10;The Center for Food Security and Public Health&#10;Iowa State University &#10;College of Veterinary Medicine">
            <a:extLst>
              <a:ext uri="{FF2B5EF4-FFF2-40B4-BE49-F238E27FC236}">
                <a16:creationId xmlns:a16="http://schemas.microsoft.com/office/drawing/2014/main" id="{16488D9C-8593-403D-BCF9-8F74B57CC006}"/>
              </a:ext>
            </a:extLst>
          </p:cNvPr>
          <p:cNvGrpSpPr/>
          <p:nvPr/>
        </p:nvGrpSpPr>
        <p:grpSpPr>
          <a:xfrm>
            <a:off x="-1" y="0"/>
            <a:ext cx="3357798" cy="6858000"/>
            <a:chOff x="-1" y="0"/>
            <a:chExt cx="3357798" cy="6858000"/>
          </a:xfrm>
        </p:grpSpPr>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13" name="Picture 12" descr="El logo del Centro de Seguridad Alimentaria y Salud Pública.">
              <a:extLst>
                <a:ext uri="{FF2B5EF4-FFF2-40B4-BE49-F238E27FC236}">
                  <a16:creationId xmlns:a16="http://schemas.microsoft.com/office/drawing/2014/main" id="{0C75F44B-C6BC-AB90-7D5A-A0EB81B348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pic>
          <p:nvPicPr>
            <p:cNvPr id="9" name="Picture 8" descr="El logo de capacitación Justo-a-Tiempo. ">
              <a:extLst>
                <a:ext uri="{FF2B5EF4-FFF2-40B4-BE49-F238E27FC236}">
                  <a16:creationId xmlns:a16="http://schemas.microsoft.com/office/drawing/2014/main" id="{B2CF6144-1DBD-545C-DA83-8F7C1697CB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62343"/>
              <a:ext cx="3357797" cy="3366656"/>
            </a:xfrm>
            <a:prstGeom prst="rect">
              <a:avLst/>
            </a:prstGeom>
          </p:spPr>
        </p:pic>
      </p:grpSp>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937A-5AC4-44D9-BDB8-9E97C6957C77}"/>
              </a:ext>
            </a:extLst>
          </p:cNvPr>
          <p:cNvSpPr>
            <a:spLocks noGrp="1"/>
          </p:cNvSpPr>
          <p:nvPr>
            <p:ph type="title"/>
          </p:nvPr>
        </p:nvSpPr>
        <p:spPr>
          <a:xfrm>
            <a:off x="838200" y="365126"/>
            <a:ext cx="10515600" cy="1179470"/>
          </a:xfrm>
        </p:spPr>
        <p:txBody>
          <a:bodyPr>
            <a:normAutofit fontScale="90000"/>
          </a:bodyPr>
          <a:lstStyle/>
          <a:p>
            <a:pPr algn="ctr"/>
            <a:r>
              <a:rPr lang="es-419" b="1" noProof="0" dirty="0"/>
              <a:t>Control de la fecha de vencimiento</a:t>
            </a:r>
          </a:p>
        </p:txBody>
      </p:sp>
      <p:pic>
        <p:nvPicPr>
          <p:cNvPr id="6" name="Picture 5" descr="Una etiqueta indicando la fecha de vencimiento.">
            <a:extLst>
              <a:ext uri="{FF2B5EF4-FFF2-40B4-BE49-F238E27FC236}">
                <a16:creationId xmlns:a16="http://schemas.microsoft.com/office/drawing/2014/main" id="{4F97A6CC-4FCB-2B9D-0788-87CAB788CC4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138756" y="1690687"/>
            <a:ext cx="7914488" cy="4629901"/>
          </a:xfrm>
          <a:prstGeom prst="rect">
            <a:avLst/>
          </a:prstGeom>
        </p:spPr>
      </p:pic>
      <p:sp>
        <p:nvSpPr>
          <p:cNvPr id="5" name="Arrow: Right 4">
            <a:extLst>
              <a:ext uri="{FF2B5EF4-FFF2-40B4-BE49-F238E27FC236}">
                <a16:creationId xmlns:a16="http://schemas.microsoft.com/office/drawing/2014/main" id="{25309162-8927-4F3C-9B3F-01FE981B4A59}"/>
              </a:ext>
              <a:ext uri="{C183D7F6-B498-43B3-948B-1728B52AA6E4}">
                <adec:decorative xmlns:adec="http://schemas.microsoft.com/office/drawing/2017/decorative" val="1"/>
              </a:ext>
            </a:extLst>
          </p:cNvPr>
          <p:cNvSpPr/>
          <p:nvPr/>
        </p:nvSpPr>
        <p:spPr>
          <a:xfrm>
            <a:off x="1524000" y="4283242"/>
            <a:ext cx="2005264" cy="737937"/>
          </a:xfrm>
          <a:prstGeom prst="rightArrow">
            <a:avLst/>
          </a:prstGeom>
          <a:solidFill>
            <a:srgbClr val="DB6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Tree>
    <p:custDataLst>
      <p:tags r:id="rId1"/>
    </p:custDataLst>
    <p:extLst>
      <p:ext uri="{BB962C8B-B14F-4D97-AF65-F5344CB8AC3E}">
        <p14:creationId xmlns:p14="http://schemas.microsoft.com/office/powerpoint/2010/main" val="23600289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FA212-3D8F-3D94-3497-BF59223A96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A512145-F2E3-0D4D-9AFC-43FBDF78C5FA}"/>
              </a:ext>
            </a:extLst>
          </p:cNvPr>
          <p:cNvSpPr>
            <a:spLocks noGrp="1"/>
          </p:cNvSpPr>
          <p:nvPr>
            <p:ph type="title"/>
          </p:nvPr>
        </p:nvSpPr>
        <p:spPr>
          <a:xfrm>
            <a:off x="0" y="425080"/>
            <a:ext cx="12192000" cy="822960"/>
          </a:xfrm>
        </p:spPr>
        <p:txBody>
          <a:bodyPr>
            <a:normAutofit fontScale="90000"/>
          </a:bodyPr>
          <a:lstStyle/>
          <a:p>
            <a:pPr algn="ctr"/>
            <a:r>
              <a:rPr lang="es-419" b="1" noProof="0" dirty="0"/>
              <a:t>El transporte y embalaje de las vacunas </a:t>
            </a:r>
          </a:p>
        </p:txBody>
      </p:sp>
      <p:sp>
        <p:nvSpPr>
          <p:cNvPr id="17" name="Text Placeholder 10">
            <a:extLst>
              <a:ext uri="{FF2B5EF4-FFF2-40B4-BE49-F238E27FC236}">
                <a16:creationId xmlns:a16="http://schemas.microsoft.com/office/drawing/2014/main" id="{A0177EA8-D91C-FC4A-F658-C2E5CDA6BA70}"/>
              </a:ext>
              <a:ext uri="{C183D7F6-B498-43B3-948B-1728B52AA6E4}">
                <adec:decorative xmlns:adec="http://schemas.microsoft.com/office/drawing/2017/decorative" val="1"/>
              </a:ext>
            </a:extLst>
          </p:cNvPr>
          <p:cNvSpPr txBox="1">
            <a:spLocks/>
          </p:cNvSpPr>
          <p:nvPr/>
        </p:nvSpPr>
        <p:spPr>
          <a:xfrm>
            <a:off x="5937153" y="2930543"/>
            <a:ext cx="5600470" cy="1371600"/>
          </a:xfrm>
          <a:prstGeom prst="roundRect">
            <a:avLst>
              <a:gd name="adj" fmla="val 25463"/>
            </a:avLst>
          </a:prstGeom>
          <a:solidFill>
            <a:schemeClr val="accent1">
              <a:lumMod val="60000"/>
              <a:lumOff val="40000"/>
            </a:schemeClr>
          </a:solidFill>
        </p:spPr>
        <p:txBody>
          <a:bodyPr anchor="ctr"/>
          <a:lstStyle>
            <a:defPPr>
              <a:defRPr lang="en-US"/>
            </a:defPPr>
            <a:lvl1pPr marR="0" lvl="0" indent="0" algn="ctr" fontAlgn="auto">
              <a:lnSpc>
                <a:spcPct val="110000"/>
              </a:lnSpc>
              <a:spcBef>
                <a:spcPts val="1000"/>
              </a:spcBef>
              <a:spcAft>
                <a:spcPts val="0"/>
              </a:spcAft>
              <a:buClrTx/>
              <a:buSzTx/>
              <a:buFont typeface="Arial" panose="020B0604020202020204" pitchFamily="34" charset="0"/>
              <a:buNone/>
              <a:tabLst/>
              <a:defRPr kumimoji="0" sz="2800" b="1" i="0" u="none" strike="noStrike" cap="none" spc="0" normalizeH="0" baseline="0">
                <a:ln>
                  <a:noFill/>
                </a:ln>
                <a:solidFill>
                  <a:prstClr val="black"/>
                </a:solidFill>
                <a:effectLst/>
                <a:uLnTx/>
                <a:uFillTx/>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s-419" sz="2600" noProof="0" dirty="0"/>
              <a:t>Refrigerante:</a:t>
            </a:r>
            <a:r>
              <a:rPr lang="es-419" sz="2600" b="0" noProof="0" dirty="0"/>
              <a:t> </a:t>
            </a:r>
            <a:br>
              <a:rPr lang="es-419" sz="2600" b="0" noProof="0" dirty="0"/>
            </a:br>
            <a:r>
              <a:rPr lang="es-419" sz="2400" b="0" noProof="0" dirty="0"/>
              <a:t>paquetes de gel o botellas de agua congelada </a:t>
            </a:r>
          </a:p>
        </p:txBody>
      </p:sp>
      <p:sp>
        <p:nvSpPr>
          <p:cNvPr id="18" name="Text Placeholder 10">
            <a:extLst>
              <a:ext uri="{FF2B5EF4-FFF2-40B4-BE49-F238E27FC236}">
                <a16:creationId xmlns:a16="http://schemas.microsoft.com/office/drawing/2014/main" id="{45A799AE-0402-04C4-8065-002F55691CFF}"/>
              </a:ext>
              <a:ext uri="{C183D7F6-B498-43B3-948B-1728B52AA6E4}">
                <adec:decorative xmlns:adec="http://schemas.microsoft.com/office/drawing/2017/decorative" val="1"/>
              </a:ext>
            </a:extLst>
          </p:cNvPr>
          <p:cNvSpPr txBox="1">
            <a:spLocks/>
          </p:cNvSpPr>
          <p:nvPr/>
        </p:nvSpPr>
        <p:spPr>
          <a:xfrm>
            <a:off x="5937153" y="4409362"/>
            <a:ext cx="5600470" cy="1828800"/>
          </a:xfrm>
          <a:prstGeom prst="roundRect">
            <a:avLst>
              <a:gd name="adj" fmla="val 21267"/>
            </a:avLst>
          </a:prstGeom>
          <a:solidFill>
            <a:schemeClr val="accent5">
              <a:lumMod val="20000"/>
              <a:lumOff val="80000"/>
            </a:schemeClr>
          </a:solidFill>
        </p:spPr>
        <p:txBody>
          <a:bodyPr anchor="ctr"/>
          <a:lstStyle>
            <a:defPPr>
              <a:defRPr lang="en-US"/>
            </a:defPPr>
            <a:lvl1pPr marR="0" lvl="0" indent="0" algn="ctr" fontAlgn="auto">
              <a:lnSpc>
                <a:spcPct val="110000"/>
              </a:lnSpc>
              <a:spcBef>
                <a:spcPts val="1000"/>
              </a:spcBef>
              <a:spcAft>
                <a:spcPts val="0"/>
              </a:spcAft>
              <a:buClrTx/>
              <a:buSzTx/>
              <a:buFont typeface="Arial" panose="020B0604020202020204" pitchFamily="34" charset="0"/>
              <a:buNone/>
              <a:tabLst/>
              <a:defRPr kumimoji="0" sz="2800" b="1" i="0" u="none" strike="noStrike" cap="none" spc="0" normalizeH="0" baseline="0">
                <a:ln>
                  <a:noFill/>
                </a:ln>
                <a:solidFill>
                  <a:prstClr val="black"/>
                </a:solidFill>
                <a:effectLst/>
                <a:uLnTx/>
                <a:uFillTx/>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s-419" sz="2600" noProof="0" dirty="0"/>
              <a:t>Materiales aislantes: </a:t>
            </a:r>
            <a:br>
              <a:rPr lang="es-419" sz="2600" b="0" noProof="0" dirty="0"/>
            </a:br>
            <a:r>
              <a:rPr lang="es-419" sz="2400" b="0" noProof="0" dirty="0"/>
              <a:t>plástico de burbujas, espuma de embalaje o espuma de poliestireno</a:t>
            </a:r>
          </a:p>
        </p:txBody>
      </p:sp>
      <p:sp>
        <p:nvSpPr>
          <p:cNvPr id="21" name="Text Placeholder 10">
            <a:extLst>
              <a:ext uri="{FF2B5EF4-FFF2-40B4-BE49-F238E27FC236}">
                <a16:creationId xmlns:a16="http://schemas.microsoft.com/office/drawing/2014/main" id="{F561F537-BF8A-391F-75BA-512A6D4418DC}"/>
              </a:ext>
            </a:extLst>
          </p:cNvPr>
          <p:cNvSpPr txBox="1">
            <a:spLocks/>
          </p:cNvSpPr>
          <p:nvPr/>
        </p:nvSpPr>
        <p:spPr>
          <a:xfrm>
            <a:off x="5937153" y="1451725"/>
            <a:ext cx="5600470" cy="1371600"/>
          </a:xfrm>
          <a:prstGeom prst="roundRect">
            <a:avLst>
              <a:gd name="adj" fmla="val 25463"/>
            </a:avLst>
          </a:prstGeom>
          <a:solidFill>
            <a:schemeClr val="bg1">
              <a:lumMod val="85000"/>
            </a:schemeClr>
          </a:solidFill>
          <a:ln w="571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panose="020F050202020403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s-419" sz="2600" b="1" noProof="0" dirty="0">
                <a:solidFill>
                  <a:prstClr val="black"/>
                </a:solidFill>
                <a:latin typeface="Verdana" panose="020B0604030504040204" pitchFamily="34" charset="0"/>
                <a:ea typeface="Verdana" panose="020B0604030504040204" pitchFamily="34" charset="0"/>
              </a:rPr>
              <a:t>Contenedor externo: </a:t>
            </a:r>
            <a:br>
              <a:rPr lang="es-419" sz="2600" b="1" noProof="0" dirty="0">
                <a:solidFill>
                  <a:prstClr val="black"/>
                </a:solidFill>
                <a:latin typeface="Verdana" panose="020B0604030504040204" pitchFamily="34" charset="0"/>
                <a:ea typeface="Verdana" panose="020B0604030504040204" pitchFamily="34" charset="0"/>
              </a:rPr>
            </a:br>
            <a:r>
              <a:rPr lang="es-419" sz="2400" noProof="0" dirty="0">
                <a:solidFill>
                  <a:prstClr val="black"/>
                </a:solidFill>
                <a:latin typeface="Verdana" panose="020B0604030504040204" pitchFamily="34" charset="0"/>
                <a:ea typeface="Verdana" panose="020B0604030504040204" pitchFamily="34" charset="0"/>
              </a:rPr>
              <a:t>rígido, aislante/espuma de poliestireno </a:t>
            </a:r>
          </a:p>
        </p:txBody>
      </p:sp>
      <p:sp>
        <p:nvSpPr>
          <p:cNvPr id="15" name="Rectangle: Rounded Corners 14" descr="Transport container setup, showing the location of coolant and insulating materials">
            <a:extLst>
              <a:ext uri="{FF2B5EF4-FFF2-40B4-BE49-F238E27FC236}">
                <a16:creationId xmlns:a16="http://schemas.microsoft.com/office/drawing/2014/main" id="{27F88F9E-8B60-4EB3-68B3-880F6A768C59}"/>
              </a:ext>
              <a:ext uri="{C183D7F6-B498-43B3-948B-1728B52AA6E4}">
                <adec:decorative xmlns:adec="http://schemas.microsoft.com/office/drawing/2017/decorative" val="0"/>
              </a:ext>
            </a:extLst>
          </p:cNvPr>
          <p:cNvSpPr/>
          <p:nvPr/>
        </p:nvSpPr>
        <p:spPr>
          <a:xfrm>
            <a:off x="654377" y="1445541"/>
            <a:ext cx="4740020" cy="4740020"/>
          </a:xfrm>
          <a:prstGeom prst="roundRect">
            <a:avLst>
              <a:gd name="adj" fmla="val 10586"/>
            </a:avLst>
          </a:prstGeom>
          <a:solidFill>
            <a:schemeClr val="bg1">
              <a:lumMod val="85000"/>
            </a:schemeClr>
          </a:solidFill>
          <a:ln w="571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noProof="0" dirty="0">
              <a:solidFill>
                <a:prstClr val="white"/>
              </a:solidFill>
              <a:latin typeface="Calibri" panose="020F0502020204030204"/>
            </a:endParaRPr>
          </a:p>
        </p:txBody>
      </p:sp>
      <p:sp>
        <p:nvSpPr>
          <p:cNvPr id="11" name="Rectangle: Rounded Corners 10" descr="Transport container setup, showing the location of coolant and insulating materials">
            <a:extLst>
              <a:ext uri="{FF2B5EF4-FFF2-40B4-BE49-F238E27FC236}">
                <a16:creationId xmlns:a16="http://schemas.microsoft.com/office/drawing/2014/main" id="{97304FD3-8D88-33D0-F6A5-5DED9F17793C}"/>
              </a:ext>
              <a:ext uri="{C183D7F6-B498-43B3-948B-1728B52AA6E4}">
                <adec:decorative xmlns:adec="http://schemas.microsoft.com/office/drawing/2017/decorative" val="0"/>
              </a:ext>
            </a:extLst>
          </p:cNvPr>
          <p:cNvSpPr/>
          <p:nvPr/>
        </p:nvSpPr>
        <p:spPr>
          <a:xfrm>
            <a:off x="851878" y="1643042"/>
            <a:ext cx="4345018" cy="4345018"/>
          </a:xfrm>
          <a:prstGeom prst="roundRect">
            <a:avLst>
              <a:gd name="adj" fmla="val 10770"/>
            </a:avLst>
          </a:prstGeom>
          <a:solidFill>
            <a:schemeClr val="bg1">
              <a:lumMod val="85000"/>
            </a:schemeClr>
          </a:solidFill>
          <a:ln w="571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 Placeholder 10">
            <a:extLst>
              <a:ext uri="{FF2B5EF4-FFF2-40B4-BE49-F238E27FC236}">
                <a16:creationId xmlns:a16="http://schemas.microsoft.com/office/drawing/2014/main" id="{6BF429AB-CCB8-689E-E1F3-1AC1C8250B16}"/>
              </a:ext>
              <a:ext uri="{C183D7F6-B498-43B3-948B-1728B52AA6E4}">
                <adec:decorative xmlns:adec="http://schemas.microsoft.com/office/drawing/2017/decorative" val="1"/>
              </a:ext>
            </a:extLst>
          </p:cNvPr>
          <p:cNvSpPr txBox="1">
            <a:spLocks/>
          </p:cNvSpPr>
          <p:nvPr/>
        </p:nvSpPr>
        <p:spPr>
          <a:xfrm>
            <a:off x="1146742" y="1937906"/>
            <a:ext cx="3755292" cy="3755292"/>
          </a:xfrm>
          <a:prstGeom prst="roundRect">
            <a:avLst>
              <a:gd name="adj" fmla="val 8423"/>
            </a:avLst>
          </a:prstGeom>
          <a:pattFill prst="dashVert">
            <a:fgClr>
              <a:schemeClr val="accent5">
                <a:lumMod val="20000"/>
                <a:lumOff val="80000"/>
              </a:schemeClr>
            </a:fgClr>
            <a:bgClr>
              <a:srgbClr val="8FAADC"/>
            </a:bgClr>
          </a:pattFill>
          <a:effectLst>
            <a:innerShdw blurRad="114300">
              <a:prstClr val="black"/>
            </a:innerShdw>
          </a:effectLst>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s-419"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 name="Text Placeholder 10">
            <a:extLst>
              <a:ext uri="{FF2B5EF4-FFF2-40B4-BE49-F238E27FC236}">
                <a16:creationId xmlns:a16="http://schemas.microsoft.com/office/drawing/2014/main" id="{C6326646-A86D-FB27-760E-31873CE74ACE}"/>
              </a:ext>
              <a:ext uri="{C183D7F6-B498-43B3-948B-1728B52AA6E4}">
                <adec:decorative xmlns:adec="http://schemas.microsoft.com/office/drawing/2017/decorative" val="1"/>
              </a:ext>
            </a:extLst>
          </p:cNvPr>
          <p:cNvSpPr txBox="1">
            <a:spLocks/>
          </p:cNvSpPr>
          <p:nvPr/>
        </p:nvSpPr>
        <p:spPr>
          <a:xfrm>
            <a:off x="1450423" y="2241587"/>
            <a:ext cx="3147928" cy="3147928"/>
          </a:xfrm>
          <a:prstGeom prst="roundRect">
            <a:avLst>
              <a:gd name="adj" fmla="val 10563"/>
            </a:avLst>
          </a:prstGeom>
          <a:solidFill>
            <a:schemeClr val="accent5">
              <a:lumMod val="20000"/>
              <a:lumOff val="80000"/>
            </a:schemeClr>
          </a:solidFill>
          <a:effectLst>
            <a:innerShdw blurRad="114300">
              <a:prstClr val="black"/>
            </a:innerShdw>
          </a:effectLst>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s-419" sz="2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 name="Text Placeholder 10">
            <a:extLst>
              <a:ext uri="{FF2B5EF4-FFF2-40B4-BE49-F238E27FC236}">
                <a16:creationId xmlns:a16="http://schemas.microsoft.com/office/drawing/2014/main" id="{67CDDBFB-B59E-BF55-A870-7CFE312C7481}"/>
              </a:ext>
              <a:ext uri="{C183D7F6-B498-43B3-948B-1728B52AA6E4}">
                <adec:decorative xmlns:adec="http://schemas.microsoft.com/office/drawing/2017/decorative" val="1"/>
              </a:ext>
            </a:extLst>
          </p:cNvPr>
          <p:cNvSpPr txBox="1">
            <a:spLocks/>
          </p:cNvSpPr>
          <p:nvPr/>
        </p:nvSpPr>
        <p:spPr>
          <a:xfrm>
            <a:off x="1872885" y="2664049"/>
            <a:ext cx="2303006" cy="2303006"/>
          </a:xfrm>
          <a:prstGeom prst="roundRect">
            <a:avLst>
              <a:gd name="adj" fmla="val 10177"/>
            </a:avLst>
          </a:prstGeom>
          <a:solidFill>
            <a:srgbClr val="F5B68B"/>
          </a:solidFill>
          <a:effectLst>
            <a:innerShdw blurRad="114300">
              <a:prstClr val="black"/>
            </a:innerShdw>
          </a:effectLst>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s-419" sz="28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pSp>
        <p:nvGrpSpPr>
          <p:cNvPr id="14" name="Group 13" descr="Un ícono de un frasco de vacuna">
            <a:extLst>
              <a:ext uri="{FF2B5EF4-FFF2-40B4-BE49-F238E27FC236}">
                <a16:creationId xmlns:a16="http://schemas.microsoft.com/office/drawing/2014/main" id="{A50C8432-F258-C330-24BB-8DCF9826CB60}"/>
              </a:ext>
            </a:extLst>
          </p:cNvPr>
          <p:cNvGrpSpPr/>
          <p:nvPr/>
        </p:nvGrpSpPr>
        <p:grpSpPr>
          <a:xfrm>
            <a:off x="3121165" y="3048491"/>
            <a:ext cx="777762" cy="1534119"/>
            <a:chOff x="2422275" y="2322749"/>
            <a:chExt cx="1006004" cy="1984321"/>
          </a:xfrm>
        </p:grpSpPr>
        <p:pic>
          <p:nvPicPr>
            <p:cNvPr id="10" name="Picture 9">
              <a:extLst>
                <a:ext uri="{FF2B5EF4-FFF2-40B4-BE49-F238E27FC236}">
                  <a16:creationId xmlns:a16="http://schemas.microsoft.com/office/drawing/2014/main" id="{F820D8BD-46C5-A71E-8EAB-3329D531E4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275" y="2322749"/>
              <a:ext cx="1006004" cy="1984321"/>
            </a:xfrm>
            <a:prstGeom prst="rect">
              <a:avLst/>
            </a:prstGeom>
          </p:spPr>
        </p:pic>
        <p:sp>
          <p:nvSpPr>
            <p:cNvPr id="13" name="Rectangle 12">
              <a:extLst>
                <a:ext uri="{FF2B5EF4-FFF2-40B4-BE49-F238E27FC236}">
                  <a16:creationId xmlns:a16="http://schemas.microsoft.com/office/drawing/2014/main" id="{83DAC512-F011-445C-BCDC-6D417B12B4D7}"/>
                </a:ext>
                <a:ext uri="{C183D7F6-B498-43B3-948B-1728B52AA6E4}">
                  <adec:decorative xmlns:adec="http://schemas.microsoft.com/office/drawing/2017/decorative" val="1"/>
                </a:ext>
              </a:extLst>
            </p:cNvPr>
            <p:cNvSpPr/>
            <p:nvPr/>
          </p:nvSpPr>
          <p:spPr>
            <a:xfrm>
              <a:off x="2879125" y="3219259"/>
              <a:ext cx="543697" cy="59898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grpSp>
      <p:grpSp>
        <p:nvGrpSpPr>
          <p:cNvPr id="16" name="Group 15" descr="Un ícono de un frasco de vacuna">
            <a:extLst>
              <a:ext uri="{FF2B5EF4-FFF2-40B4-BE49-F238E27FC236}">
                <a16:creationId xmlns:a16="http://schemas.microsoft.com/office/drawing/2014/main" id="{D04BBE17-5D62-C466-5D95-BFDF51F75202}"/>
              </a:ext>
            </a:extLst>
          </p:cNvPr>
          <p:cNvGrpSpPr/>
          <p:nvPr/>
        </p:nvGrpSpPr>
        <p:grpSpPr>
          <a:xfrm>
            <a:off x="2029419" y="3052116"/>
            <a:ext cx="777762" cy="1534119"/>
            <a:chOff x="2422275" y="2322749"/>
            <a:chExt cx="1006004" cy="1984321"/>
          </a:xfrm>
        </p:grpSpPr>
        <p:pic>
          <p:nvPicPr>
            <p:cNvPr id="23" name="Picture 22">
              <a:extLst>
                <a:ext uri="{FF2B5EF4-FFF2-40B4-BE49-F238E27FC236}">
                  <a16:creationId xmlns:a16="http://schemas.microsoft.com/office/drawing/2014/main" id="{EF08EB32-B05C-1581-318B-BFE0AB3D0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275" y="2322749"/>
              <a:ext cx="1006004" cy="1984321"/>
            </a:xfrm>
            <a:prstGeom prst="rect">
              <a:avLst/>
            </a:prstGeom>
          </p:spPr>
        </p:pic>
        <p:sp>
          <p:nvSpPr>
            <p:cNvPr id="24" name="Rectangle 23">
              <a:extLst>
                <a:ext uri="{FF2B5EF4-FFF2-40B4-BE49-F238E27FC236}">
                  <a16:creationId xmlns:a16="http://schemas.microsoft.com/office/drawing/2014/main" id="{9C86A970-0EA3-9A7C-B601-F583653EAD7A}"/>
                </a:ext>
                <a:ext uri="{C183D7F6-B498-43B3-948B-1728B52AA6E4}">
                  <adec:decorative xmlns:adec="http://schemas.microsoft.com/office/drawing/2017/decorative" val="1"/>
                </a:ext>
              </a:extLst>
            </p:cNvPr>
            <p:cNvSpPr/>
            <p:nvPr/>
          </p:nvSpPr>
          <p:spPr>
            <a:xfrm>
              <a:off x="2875654" y="3213423"/>
              <a:ext cx="543697" cy="598981"/>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grpSp>
    </p:spTree>
    <p:custDataLst>
      <p:tags r:id="rId1"/>
    </p:custDataLst>
    <p:extLst>
      <p:ext uri="{BB962C8B-B14F-4D97-AF65-F5344CB8AC3E}">
        <p14:creationId xmlns:p14="http://schemas.microsoft.com/office/powerpoint/2010/main" val="29308408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B94AF-2BEA-4F2A-B5C5-05479E1D7428}"/>
              </a:ext>
            </a:extLst>
          </p:cNvPr>
          <p:cNvSpPr>
            <a:spLocks noGrp="1"/>
          </p:cNvSpPr>
          <p:nvPr>
            <p:ph type="title"/>
          </p:nvPr>
        </p:nvSpPr>
        <p:spPr/>
        <p:txBody>
          <a:bodyPr/>
          <a:lstStyle/>
          <a:p>
            <a:r>
              <a:rPr lang="es-419" b="1" noProof="0" dirty="0"/>
              <a:t>Buenas prácticas de </a:t>
            </a:r>
            <a:br>
              <a:rPr lang="es-419" b="1" noProof="0" dirty="0"/>
            </a:br>
            <a:r>
              <a:rPr lang="es-419" b="1" noProof="0" dirty="0"/>
              <a:t>embalaje</a:t>
            </a:r>
          </a:p>
        </p:txBody>
      </p:sp>
      <p:sp>
        <p:nvSpPr>
          <p:cNvPr id="11" name="Content Placeholder 10">
            <a:extLst>
              <a:ext uri="{FF2B5EF4-FFF2-40B4-BE49-F238E27FC236}">
                <a16:creationId xmlns:a16="http://schemas.microsoft.com/office/drawing/2014/main" id="{FBF3C222-4B17-4806-85F2-A07E785E8B74}"/>
              </a:ext>
            </a:extLst>
          </p:cNvPr>
          <p:cNvSpPr>
            <a:spLocks noGrp="1"/>
          </p:cNvSpPr>
          <p:nvPr>
            <p:ph idx="1"/>
          </p:nvPr>
        </p:nvSpPr>
        <p:spPr>
          <a:xfrm>
            <a:off x="838200" y="1940011"/>
            <a:ext cx="6092952" cy="4236952"/>
          </a:xfrm>
        </p:spPr>
        <p:txBody>
          <a:bodyPr>
            <a:normAutofit lnSpcReduction="10000"/>
          </a:bodyPr>
          <a:lstStyle/>
          <a:p>
            <a:pPr>
              <a:spcAft>
                <a:spcPts val="600"/>
              </a:spcAft>
            </a:pPr>
            <a:r>
              <a:rPr lang="es-419" b="1" noProof="0" dirty="0"/>
              <a:t>No utilices </a:t>
            </a:r>
            <a:r>
              <a:rPr lang="es-419" noProof="0" dirty="0"/>
              <a:t>hieleras colapsables blandas.</a:t>
            </a:r>
          </a:p>
          <a:p>
            <a:pPr>
              <a:spcAft>
                <a:spcPts val="600"/>
              </a:spcAft>
            </a:pPr>
            <a:r>
              <a:rPr lang="es-419" b="1" noProof="0" dirty="0"/>
              <a:t>No reutilices </a:t>
            </a:r>
            <a:r>
              <a:rPr lang="es-419" noProof="0" dirty="0"/>
              <a:t>los paquetes de gel o refrigerantes del embalaje original. </a:t>
            </a:r>
          </a:p>
          <a:p>
            <a:pPr>
              <a:spcAft>
                <a:spcPts val="600"/>
              </a:spcAft>
            </a:pPr>
            <a:r>
              <a:rPr lang="es-419" b="1" noProof="0" dirty="0"/>
              <a:t>No uses </a:t>
            </a:r>
            <a:r>
              <a:rPr lang="es-419" noProof="0" dirty="0"/>
              <a:t>hielo suelto o en bolsas.</a:t>
            </a:r>
          </a:p>
          <a:p>
            <a:pPr>
              <a:spcAft>
                <a:spcPts val="600"/>
              </a:spcAft>
            </a:pPr>
            <a:r>
              <a:rPr lang="es-419" b="1" noProof="0" dirty="0"/>
              <a:t>No </a:t>
            </a:r>
            <a:r>
              <a:rPr lang="es-419" noProof="0" dirty="0"/>
              <a:t>transportes viales abiertos. </a:t>
            </a:r>
          </a:p>
        </p:txBody>
      </p:sp>
      <p:pic>
        <p:nvPicPr>
          <p:cNvPr id="16" name="Picture 15" descr="Una caja de poliestireno con la vacuna, paquetes de gel refrigerante y materiales aislantes.">
            <a:extLst>
              <a:ext uri="{FF2B5EF4-FFF2-40B4-BE49-F238E27FC236}">
                <a16:creationId xmlns:a16="http://schemas.microsoft.com/office/drawing/2014/main" id="{BFD1D68C-580F-3B86-9228-32F5E40549A1}"/>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tretch>
            <a:fillRect/>
          </a:stretch>
        </p:blipFill>
        <p:spPr>
          <a:xfrm rot="16200000">
            <a:off x="6477000" y="1143000"/>
            <a:ext cx="6858000" cy="4572000"/>
          </a:xfrm>
          <a:prstGeom prst="rect">
            <a:avLst/>
          </a:prstGeom>
        </p:spPr>
      </p:pic>
    </p:spTree>
    <p:custDataLst>
      <p:tags r:id="rId1"/>
    </p:custDataLst>
    <p:extLst>
      <p:ext uri="{BB962C8B-B14F-4D97-AF65-F5344CB8AC3E}">
        <p14:creationId xmlns:p14="http://schemas.microsoft.com/office/powerpoint/2010/main" val="28576472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A13452-B073-4478-A886-767700008436}"/>
              </a:ext>
            </a:extLst>
          </p:cNvPr>
          <p:cNvSpPr>
            <a:spLocks noGrp="1"/>
          </p:cNvSpPr>
          <p:nvPr>
            <p:ph type="title"/>
          </p:nvPr>
        </p:nvSpPr>
        <p:spPr/>
        <p:txBody>
          <a:bodyPr>
            <a:normAutofit/>
          </a:bodyPr>
          <a:lstStyle/>
          <a:p>
            <a:pPr algn="ctr"/>
            <a:r>
              <a:rPr lang="es-419" sz="4000" b="1" noProof="0" dirty="0"/>
              <a:t>Control del transporte: </a:t>
            </a:r>
            <a:br>
              <a:rPr lang="es-419" sz="4000" b="1" noProof="0" dirty="0"/>
            </a:br>
            <a:r>
              <a:rPr lang="es-419" sz="4000" b="1" noProof="0" dirty="0" err="1"/>
              <a:t>Termometro</a:t>
            </a:r>
            <a:r>
              <a:rPr lang="es-419" sz="4000" b="1" noProof="0" dirty="0"/>
              <a:t> digital</a:t>
            </a:r>
          </a:p>
        </p:txBody>
      </p:sp>
      <p:sp>
        <p:nvSpPr>
          <p:cNvPr id="5" name="Content Placeholder 4">
            <a:extLst>
              <a:ext uri="{FF2B5EF4-FFF2-40B4-BE49-F238E27FC236}">
                <a16:creationId xmlns:a16="http://schemas.microsoft.com/office/drawing/2014/main" id="{ADAA66D9-8701-40AF-B140-40C694ED3855}"/>
              </a:ext>
            </a:extLst>
          </p:cNvPr>
          <p:cNvSpPr>
            <a:spLocks noGrp="1"/>
          </p:cNvSpPr>
          <p:nvPr>
            <p:ph idx="1"/>
          </p:nvPr>
        </p:nvSpPr>
        <p:spPr>
          <a:xfrm>
            <a:off x="838199" y="1969652"/>
            <a:ext cx="6526427" cy="4255319"/>
          </a:xfrm>
        </p:spPr>
        <p:txBody>
          <a:bodyPr>
            <a:normAutofit lnSpcReduction="10000"/>
          </a:bodyPr>
          <a:lstStyle/>
          <a:p>
            <a:pPr lvl="1">
              <a:spcAft>
                <a:spcPts val="1200"/>
              </a:spcAft>
            </a:pPr>
            <a:r>
              <a:rPr lang="es-419" sz="3200" noProof="0" dirty="0"/>
              <a:t>registrador de datos digital</a:t>
            </a:r>
          </a:p>
          <a:p>
            <a:pPr lvl="1">
              <a:spcAft>
                <a:spcPts val="1200"/>
              </a:spcAft>
            </a:pPr>
            <a:r>
              <a:rPr lang="es-419" sz="3200" noProof="0" dirty="0"/>
              <a:t>con sonda tamponada</a:t>
            </a:r>
          </a:p>
          <a:p>
            <a:pPr lvl="1">
              <a:spcAft>
                <a:spcPts val="1200"/>
              </a:spcAft>
            </a:pPr>
            <a:r>
              <a:rPr lang="es-419" sz="3200" noProof="0" dirty="0"/>
              <a:t>Es colocado dentro del paquete que será transportado.</a:t>
            </a:r>
          </a:p>
          <a:p>
            <a:pPr lvl="1">
              <a:spcAft>
                <a:spcPts val="1200"/>
              </a:spcAft>
            </a:pPr>
            <a:r>
              <a:rPr lang="es-419" sz="3200" noProof="0" dirty="0"/>
              <a:t>Registra temperaturas máximas y mínimas</a:t>
            </a:r>
          </a:p>
        </p:txBody>
      </p:sp>
      <p:pic>
        <p:nvPicPr>
          <p:cNvPr id="6" name="Content Placeholder 4" descr="Un ejemplo de un termómetro digital.">
            <a:extLst>
              <a:ext uri="{FF2B5EF4-FFF2-40B4-BE49-F238E27FC236}">
                <a16:creationId xmlns:a16="http://schemas.microsoft.com/office/drawing/2014/main" id="{1FF58119-CA6D-4B07-94C1-E65FAFDF4C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44249" y="1873634"/>
            <a:ext cx="2174790" cy="4255319"/>
          </a:xfrm>
          <a:prstGeom prst="rect">
            <a:avLst/>
          </a:prstGeom>
        </p:spPr>
      </p:pic>
    </p:spTree>
    <p:custDataLst>
      <p:tags r:id="rId1"/>
    </p:custDataLst>
    <p:extLst>
      <p:ext uri="{BB962C8B-B14F-4D97-AF65-F5344CB8AC3E}">
        <p14:creationId xmlns:p14="http://schemas.microsoft.com/office/powerpoint/2010/main" val="1201599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0C23-0C28-4A5D-B595-D3557145CA76}"/>
              </a:ext>
            </a:extLst>
          </p:cNvPr>
          <p:cNvSpPr>
            <a:spLocks noGrp="1"/>
          </p:cNvSpPr>
          <p:nvPr>
            <p:ph type="title"/>
          </p:nvPr>
        </p:nvSpPr>
        <p:spPr/>
        <p:txBody>
          <a:bodyPr>
            <a:normAutofit/>
          </a:bodyPr>
          <a:lstStyle/>
          <a:p>
            <a:pPr algn="ctr"/>
            <a:r>
              <a:rPr lang="es-419" sz="4000" b="1" noProof="0" dirty="0"/>
              <a:t>Control del transporte: </a:t>
            </a:r>
            <a:br>
              <a:rPr lang="es-419" sz="4000" b="1" noProof="0" dirty="0"/>
            </a:br>
            <a:r>
              <a:rPr lang="es-419" sz="4000" b="1" noProof="0" dirty="0"/>
              <a:t>Monitor de la cadena de frío</a:t>
            </a:r>
            <a:endParaRPr lang="es-419" sz="4000" noProof="0" dirty="0"/>
          </a:p>
        </p:txBody>
      </p:sp>
      <p:sp>
        <p:nvSpPr>
          <p:cNvPr id="9" name="Text Placeholder 8">
            <a:extLst>
              <a:ext uri="{FF2B5EF4-FFF2-40B4-BE49-F238E27FC236}">
                <a16:creationId xmlns:a16="http://schemas.microsoft.com/office/drawing/2014/main" id="{DC34CE20-22AF-4219-9DAF-03872B67C176}"/>
              </a:ext>
            </a:extLst>
          </p:cNvPr>
          <p:cNvSpPr>
            <a:spLocks noGrp="1"/>
          </p:cNvSpPr>
          <p:nvPr>
            <p:ph type="body" idx="1"/>
          </p:nvPr>
        </p:nvSpPr>
        <p:spPr/>
        <p:txBody>
          <a:bodyPr>
            <a:normAutofit fontScale="85000" lnSpcReduction="10000"/>
          </a:bodyPr>
          <a:lstStyle/>
          <a:p>
            <a:r>
              <a:rPr lang="es-419" sz="3200" i="1" noProof="0" dirty="0"/>
              <a:t>Indicador de calor</a:t>
            </a:r>
          </a:p>
        </p:txBody>
      </p:sp>
      <p:sp>
        <p:nvSpPr>
          <p:cNvPr id="10" name="Content Placeholder 9">
            <a:extLst>
              <a:ext uri="{FF2B5EF4-FFF2-40B4-BE49-F238E27FC236}">
                <a16:creationId xmlns:a16="http://schemas.microsoft.com/office/drawing/2014/main" id="{7DB9EC6D-F857-48F0-B6A9-308D88C79B6F}"/>
              </a:ext>
            </a:extLst>
          </p:cNvPr>
          <p:cNvSpPr>
            <a:spLocks noGrp="1"/>
          </p:cNvSpPr>
          <p:nvPr>
            <p:ph sz="half" idx="2"/>
          </p:nvPr>
        </p:nvSpPr>
        <p:spPr>
          <a:xfrm>
            <a:off x="839788" y="2505075"/>
            <a:ext cx="4357854" cy="3684588"/>
          </a:xfrm>
        </p:spPr>
        <p:txBody>
          <a:bodyPr>
            <a:normAutofit fontScale="92500" lnSpcReduction="10000"/>
          </a:bodyPr>
          <a:lstStyle/>
          <a:p>
            <a:r>
              <a:rPr lang="es-419" noProof="0" dirty="0"/>
              <a:t>Es de un solo uso.</a:t>
            </a:r>
          </a:p>
          <a:p>
            <a:r>
              <a:rPr lang="es-419" noProof="0" dirty="0"/>
              <a:t>Indica si las temperaturas han superado cierto límite y durante cuánto tiempo.</a:t>
            </a:r>
          </a:p>
          <a:p>
            <a:r>
              <a:rPr lang="es-419" noProof="0" dirty="0"/>
              <a:t>Se necesita acondicionar previamente.</a:t>
            </a:r>
          </a:p>
        </p:txBody>
      </p:sp>
      <p:sp>
        <p:nvSpPr>
          <p:cNvPr id="11" name="Text Placeholder 10">
            <a:extLst>
              <a:ext uri="{FF2B5EF4-FFF2-40B4-BE49-F238E27FC236}">
                <a16:creationId xmlns:a16="http://schemas.microsoft.com/office/drawing/2014/main" id="{F18B3AEE-B5F8-4D67-A1D1-A26E718E51D4}"/>
              </a:ext>
            </a:extLst>
          </p:cNvPr>
          <p:cNvSpPr>
            <a:spLocks noGrp="1"/>
          </p:cNvSpPr>
          <p:nvPr>
            <p:ph type="body" sz="quarter" idx="3"/>
          </p:nvPr>
        </p:nvSpPr>
        <p:spPr>
          <a:xfrm>
            <a:off x="6172200" y="1681163"/>
            <a:ext cx="5440680" cy="823912"/>
          </a:xfrm>
        </p:spPr>
        <p:txBody>
          <a:bodyPr>
            <a:normAutofit fontScale="85000" lnSpcReduction="10000"/>
          </a:bodyPr>
          <a:lstStyle/>
          <a:p>
            <a:r>
              <a:rPr lang="es-419" sz="3200" i="1" noProof="0" dirty="0"/>
              <a:t>Indicador de congelación</a:t>
            </a:r>
          </a:p>
        </p:txBody>
      </p:sp>
      <p:sp>
        <p:nvSpPr>
          <p:cNvPr id="12" name="Content Placeholder 11">
            <a:extLst>
              <a:ext uri="{FF2B5EF4-FFF2-40B4-BE49-F238E27FC236}">
                <a16:creationId xmlns:a16="http://schemas.microsoft.com/office/drawing/2014/main" id="{027F6E98-41EC-47DC-899C-A5801B58CE1C}"/>
              </a:ext>
            </a:extLst>
          </p:cNvPr>
          <p:cNvSpPr>
            <a:spLocks noGrp="1"/>
          </p:cNvSpPr>
          <p:nvPr>
            <p:ph sz="quarter" idx="4"/>
          </p:nvPr>
        </p:nvSpPr>
        <p:spPr/>
        <p:txBody>
          <a:bodyPr>
            <a:normAutofit fontScale="92500" lnSpcReduction="10000"/>
          </a:bodyPr>
          <a:lstStyle/>
          <a:p>
            <a:r>
              <a:rPr lang="es-419" noProof="0" dirty="0"/>
              <a:t>Es de un solo uso.</a:t>
            </a:r>
          </a:p>
          <a:p>
            <a:r>
              <a:rPr lang="es-419" noProof="0" dirty="0"/>
              <a:t>Indica si la temperatura de la vacuna ha estado debajo de los 32°F (0°C).</a:t>
            </a:r>
          </a:p>
          <a:p>
            <a:r>
              <a:rPr lang="es-419" noProof="0" dirty="0"/>
              <a:t>No muestra el tiempo de exposición a temperaturas de congelación.</a:t>
            </a:r>
          </a:p>
        </p:txBody>
      </p:sp>
    </p:spTree>
    <p:custDataLst>
      <p:tags r:id="rId1"/>
    </p:custDataLst>
    <p:extLst>
      <p:ext uri="{BB962C8B-B14F-4D97-AF65-F5344CB8AC3E}">
        <p14:creationId xmlns:p14="http://schemas.microsoft.com/office/powerpoint/2010/main" val="3337495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8E015-3514-49C2-92B0-CD710C6C27B0}"/>
              </a:ext>
            </a:extLst>
          </p:cNvPr>
          <p:cNvSpPr>
            <a:spLocks noGrp="1"/>
          </p:cNvSpPr>
          <p:nvPr>
            <p:ph type="title"/>
          </p:nvPr>
        </p:nvSpPr>
        <p:spPr>
          <a:xfrm>
            <a:off x="8761202" y="658435"/>
            <a:ext cx="3172326" cy="835764"/>
          </a:xfrm>
        </p:spPr>
        <p:txBody>
          <a:bodyPr>
            <a:noAutofit/>
          </a:bodyPr>
          <a:lstStyle/>
          <a:p>
            <a:r>
              <a:rPr lang="es-419" sz="3400" b="1" noProof="0" dirty="0"/>
              <a:t>Cómo desembalar las vacunas</a:t>
            </a:r>
          </a:p>
        </p:txBody>
      </p:sp>
      <p:sp>
        <p:nvSpPr>
          <p:cNvPr id="5" name="Rectangle 4" descr="Check cold chain monitor&#10;">
            <a:extLst>
              <a:ext uri="{FF2B5EF4-FFF2-40B4-BE49-F238E27FC236}">
                <a16:creationId xmlns:a16="http://schemas.microsoft.com/office/drawing/2014/main" id="{BA603B20-FABC-4784-DF18-9D6A41C45F4C}"/>
              </a:ext>
            </a:extLst>
          </p:cNvPr>
          <p:cNvSpPr/>
          <p:nvPr/>
        </p:nvSpPr>
        <p:spPr>
          <a:xfrm>
            <a:off x="644652" y="584581"/>
            <a:ext cx="9381744" cy="5779643"/>
          </a:xfrm>
          <a:prstGeom prst="rect">
            <a:avLst/>
          </a:prstGeom>
          <a:noFill/>
        </p:spPr>
        <p:txBody>
          <a:bodyPr/>
          <a:lstStyle/>
          <a:p>
            <a:endParaRPr lang="es-419" noProof="0" dirty="0"/>
          </a:p>
        </p:txBody>
      </p:sp>
      <p:grpSp>
        <p:nvGrpSpPr>
          <p:cNvPr id="3" name="Group 2">
            <a:extLst>
              <a:ext uri="{FF2B5EF4-FFF2-40B4-BE49-F238E27FC236}">
                <a16:creationId xmlns:a16="http://schemas.microsoft.com/office/drawing/2014/main" id="{FDFFDD7B-4A7A-B1B7-61FF-E01D41359A3B}"/>
              </a:ext>
            </a:extLst>
          </p:cNvPr>
          <p:cNvGrpSpPr/>
          <p:nvPr/>
        </p:nvGrpSpPr>
        <p:grpSpPr>
          <a:xfrm>
            <a:off x="382228" y="921953"/>
            <a:ext cx="10478277" cy="5516125"/>
            <a:chOff x="649097" y="962919"/>
            <a:chExt cx="10478277" cy="5516125"/>
          </a:xfrm>
        </p:grpSpPr>
        <p:sp>
          <p:nvSpPr>
            <p:cNvPr id="6" name="Freeform: Shape 5" descr="Check cold chain monitor&#10;">
              <a:extLst>
                <a:ext uri="{FF2B5EF4-FFF2-40B4-BE49-F238E27FC236}">
                  <a16:creationId xmlns:a16="http://schemas.microsoft.com/office/drawing/2014/main" id="{CEF9D4B0-3403-49CB-54AB-F3CAC2A80CAD}"/>
                </a:ext>
              </a:extLst>
            </p:cNvPr>
            <p:cNvSpPr/>
            <p:nvPr/>
          </p:nvSpPr>
          <p:spPr>
            <a:xfrm>
              <a:off x="649097" y="962919"/>
              <a:ext cx="7703306" cy="822960"/>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0" rIns="731520" bIns="0" numCol="1" spcCol="1270" anchor="ctr" anchorCtr="0">
              <a:noAutofit/>
            </a:bodyPr>
            <a:lstStyle/>
            <a:p>
              <a:pPr marL="274320" lvl="0" indent="0" algn="l" defTabSz="1066800">
                <a:lnSpc>
                  <a:spcPct val="90000"/>
                </a:lnSpc>
                <a:spcBef>
                  <a:spcPct val="0"/>
                </a:spcBef>
                <a:spcAft>
                  <a:spcPct val="35000"/>
                </a:spcAft>
                <a:buNone/>
              </a:pPr>
              <a:r>
                <a:rPr lang="es-419" sz="2400" kern="1200" noProof="0" dirty="0">
                  <a:solidFill>
                    <a:schemeClr val="tx1"/>
                  </a:solidFill>
                  <a:latin typeface="Verdana" panose="020B0604030504040204" pitchFamily="34" charset="0"/>
                  <a:ea typeface="Verdana" panose="020B0604030504040204" pitchFamily="34" charset="0"/>
                </a:rPr>
                <a:t>Controlar el monitor de la cadena de frío</a:t>
              </a:r>
            </a:p>
          </p:txBody>
        </p:sp>
        <p:sp>
          <p:nvSpPr>
            <p:cNvPr id="7" name="Freeform: Shape 6" descr="Contact USDA officials if a temperature failure occurred&#10;">
              <a:extLst>
                <a:ext uri="{FF2B5EF4-FFF2-40B4-BE49-F238E27FC236}">
                  <a16:creationId xmlns:a16="http://schemas.microsoft.com/office/drawing/2014/main" id="{D18E51CA-6E5F-455A-2AFA-C3CC0FFE61C5}"/>
                </a:ext>
              </a:extLst>
            </p:cNvPr>
            <p:cNvSpPr/>
            <p:nvPr/>
          </p:nvSpPr>
          <p:spPr>
            <a:xfrm>
              <a:off x="975328" y="1948187"/>
              <a:ext cx="8526845" cy="1645920"/>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0" rIns="91440" bIns="0" numCol="1" spcCol="1270" anchor="ctr" anchorCtr="0">
              <a:noAutofit/>
            </a:bodyPr>
            <a:lstStyle/>
            <a:p>
              <a:pPr marL="274320" lvl="0" defTabSz="1066800">
                <a:lnSpc>
                  <a:spcPct val="90000"/>
                </a:lnSpc>
                <a:spcBef>
                  <a:spcPct val="0"/>
                </a:spcBef>
                <a:spcAft>
                  <a:spcPct val="35000"/>
                </a:spcAft>
              </a:pPr>
              <a:r>
                <a:rPr lang="es-419" sz="2400" kern="1200" noProof="0" dirty="0">
                  <a:solidFill>
                    <a:schemeClr val="tx1"/>
                  </a:solidFill>
                  <a:latin typeface="Verdana" panose="020B0604030504040204" pitchFamily="34" charset="0"/>
                  <a:ea typeface="Verdana" panose="020B0604030504040204" pitchFamily="34" charset="0"/>
                  <a:cs typeface="Calibri" panose="020F0502020204030204" pitchFamily="34" charset="0"/>
                </a:rPr>
                <a:t>Contacta las autoridades del </a:t>
              </a:r>
              <a: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t>Departamento </a:t>
              </a:r>
              <a:b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br>
              <a: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t>de Agricultura de EE. UU. (USDA, por sus siglas en inglés)</a:t>
              </a:r>
              <a:r>
                <a:rPr lang="es-419" sz="2400" kern="1200" noProof="0" dirty="0">
                  <a:solidFill>
                    <a:schemeClr val="tx1"/>
                  </a:solidFill>
                  <a:latin typeface="Verdana" panose="020B0604030504040204" pitchFamily="34" charset="0"/>
                  <a:ea typeface="Verdana" panose="020B0604030504040204" pitchFamily="34" charset="0"/>
                  <a:cs typeface="Calibri" panose="020F0502020204030204" pitchFamily="34" charset="0"/>
                </a:rPr>
                <a:t> si se ha producidos una falla en la lectura de la </a:t>
              </a:r>
              <a:r>
                <a:rPr lang="es-419" sz="2400" kern="1200" noProof="0" dirty="0" err="1">
                  <a:solidFill>
                    <a:schemeClr val="tx1"/>
                  </a:solidFill>
                  <a:latin typeface="Verdana" panose="020B0604030504040204" pitchFamily="34" charset="0"/>
                  <a:ea typeface="Verdana" panose="020B0604030504040204" pitchFamily="34" charset="0"/>
                  <a:cs typeface="Calibri" panose="020F0502020204030204" pitchFamily="34" charset="0"/>
                </a:rPr>
                <a:t>temperature</a:t>
              </a:r>
              <a:r>
                <a:rPr lang="es-419" sz="2400" kern="1200" noProof="0" dirty="0">
                  <a:solidFill>
                    <a:schemeClr val="tx1"/>
                  </a:solidFill>
                  <a:latin typeface="Verdana" panose="020B0604030504040204" pitchFamily="34" charset="0"/>
                  <a:ea typeface="Verdana" panose="020B0604030504040204" pitchFamily="34" charset="0"/>
                  <a:cs typeface="Calibri" panose="020F0502020204030204" pitchFamily="34" charset="0"/>
                </a:rPr>
                <a:t>.</a:t>
              </a:r>
              <a:endParaRPr lang="es-419" sz="2400" kern="1200" noProof="0" dirty="0">
                <a:solidFill>
                  <a:schemeClr val="tx1"/>
                </a:solidFill>
                <a:latin typeface="Verdana" panose="020B0604030504040204" pitchFamily="34" charset="0"/>
                <a:ea typeface="Verdana" panose="020B0604030504040204" pitchFamily="34" charset="0"/>
              </a:endParaRPr>
            </a:p>
          </p:txBody>
        </p:sp>
        <p:sp>
          <p:nvSpPr>
            <p:cNvPr id="8" name="Freeform: Shape 7" descr="Label vaccines DO NOT USE, &#10;store at appropriate temperature, wait for guidance&#10;">
              <a:extLst>
                <a:ext uri="{FF2B5EF4-FFF2-40B4-BE49-F238E27FC236}">
                  <a16:creationId xmlns:a16="http://schemas.microsoft.com/office/drawing/2014/main" id="{FC6A3E1C-2EF7-8645-A44C-D2999BE5387E}"/>
                </a:ext>
              </a:extLst>
            </p:cNvPr>
            <p:cNvSpPr/>
            <p:nvPr/>
          </p:nvSpPr>
          <p:spPr>
            <a:xfrm>
              <a:off x="1766420" y="3756415"/>
              <a:ext cx="8526845" cy="1463040"/>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2880" tIns="0" rIns="91440" bIns="0" numCol="1" spcCol="1270" anchor="ctr" anchorCtr="0">
              <a:noAutofit/>
            </a:bodyPr>
            <a:lstStyle/>
            <a:p>
              <a:pPr marL="274320" lvl="0" defTabSz="1066800">
                <a:lnSpc>
                  <a:spcPct val="90000"/>
                </a:lnSpc>
                <a:spcBef>
                  <a:spcPct val="0"/>
                </a:spcBef>
                <a:spcAft>
                  <a:spcPct val="35000"/>
                </a:spcAft>
              </a:pPr>
              <a: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t>Etiqueta la vacuna con un rótulo “NO UTILIZAR” </a:t>
              </a:r>
              <a:b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br>
              <a: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t>y guárdala a la temperatura adecuada hasta que recibas más información. </a:t>
              </a:r>
              <a:endParaRPr lang="es-419" sz="2400" kern="1200" noProof="0" dirty="0">
                <a:solidFill>
                  <a:schemeClr val="tx1"/>
                </a:solidFill>
                <a:latin typeface="Verdana" panose="020B0604030504040204" pitchFamily="34" charset="0"/>
                <a:ea typeface="Verdana" panose="020B0604030504040204" pitchFamily="34" charset="0"/>
              </a:endParaRPr>
            </a:p>
          </p:txBody>
        </p:sp>
        <p:sp>
          <p:nvSpPr>
            <p:cNvPr id="9" name="Freeform: Shape 8" descr="DO NOT immediately discard vaccines;&#10;they may be in short supply&#10;">
              <a:extLst>
                <a:ext uri="{FF2B5EF4-FFF2-40B4-BE49-F238E27FC236}">
                  <a16:creationId xmlns:a16="http://schemas.microsoft.com/office/drawing/2014/main" id="{E194E832-C75F-E6C9-BFAB-39DBE1A1C659}"/>
                </a:ext>
              </a:extLst>
            </p:cNvPr>
            <p:cNvSpPr/>
            <p:nvPr/>
          </p:nvSpPr>
          <p:spPr>
            <a:xfrm>
              <a:off x="2787434" y="5381764"/>
              <a:ext cx="8339940" cy="1097280"/>
            </a:xfrm>
            <a:custGeom>
              <a:avLst/>
              <a:gdLst>
                <a:gd name="connsiteX0" fmla="*/ 0 w 7505395"/>
                <a:gd name="connsiteY0" fmla="*/ 127152 h 1271521"/>
                <a:gd name="connsiteX1" fmla="*/ 127152 w 7505395"/>
                <a:gd name="connsiteY1" fmla="*/ 0 h 1271521"/>
                <a:gd name="connsiteX2" fmla="*/ 7378243 w 7505395"/>
                <a:gd name="connsiteY2" fmla="*/ 0 h 1271521"/>
                <a:gd name="connsiteX3" fmla="*/ 7505395 w 7505395"/>
                <a:gd name="connsiteY3" fmla="*/ 127152 h 1271521"/>
                <a:gd name="connsiteX4" fmla="*/ 7505395 w 7505395"/>
                <a:gd name="connsiteY4" fmla="*/ 1144369 h 1271521"/>
                <a:gd name="connsiteX5" fmla="*/ 7378243 w 7505395"/>
                <a:gd name="connsiteY5" fmla="*/ 1271521 h 1271521"/>
                <a:gd name="connsiteX6" fmla="*/ 127152 w 7505395"/>
                <a:gd name="connsiteY6" fmla="*/ 1271521 h 1271521"/>
                <a:gd name="connsiteX7" fmla="*/ 0 w 7505395"/>
                <a:gd name="connsiteY7" fmla="*/ 1144369 h 1271521"/>
                <a:gd name="connsiteX8" fmla="*/ 0 w 7505395"/>
                <a:gd name="connsiteY8" fmla="*/ 127152 h 127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395" h="1271521">
                  <a:moveTo>
                    <a:pt x="0" y="127152"/>
                  </a:moveTo>
                  <a:cubicBezTo>
                    <a:pt x="0" y="56928"/>
                    <a:pt x="56928" y="0"/>
                    <a:pt x="127152" y="0"/>
                  </a:cubicBezTo>
                  <a:lnTo>
                    <a:pt x="7378243" y="0"/>
                  </a:lnTo>
                  <a:cubicBezTo>
                    <a:pt x="7448467" y="0"/>
                    <a:pt x="7505395" y="56928"/>
                    <a:pt x="7505395" y="127152"/>
                  </a:cubicBezTo>
                  <a:lnTo>
                    <a:pt x="7505395" y="1144369"/>
                  </a:lnTo>
                  <a:cubicBezTo>
                    <a:pt x="7505395" y="1214593"/>
                    <a:pt x="7448467" y="1271521"/>
                    <a:pt x="7378243" y="1271521"/>
                  </a:cubicBezTo>
                  <a:lnTo>
                    <a:pt x="127152" y="1271521"/>
                  </a:lnTo>
                  <a:cubicBezTo>
                    <a:pt x="56928" y="1271521"/>
                    <a:pt x="0" y="1214593"/>
                    <a:pt x="0" y="1144369"/>
                  </a:cubicBezTo>
                  <a:lnTo>
                    <a:pt x="0" y="127152"/>
                  </a:lnTo>
                  <a:close/>
                </a:path>
              </a:pathLst>
            </a:custGeom>
            <a:solidFill>
              <a:schemeClr val="bg1">
                <a:lumMod val="95000"/>
              </a:schemeClr>
            </a:solidFill>
            <a:ln w="57150">
              <a:solidFill>
                <a:srgbClr val="F19B6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682" tIns="128682" rIns="182880" bIns="128682" numCol="1" spcCol="1270" anchor="ctr" anchorCtr="0">
              <a:noAutofit/>
            </a:bodyPr>
            <a:lstStyle/>
            <a:p>
              <a:pPr marL="274320" lvl="0" defTabSz="1066800">
                <a:lnSpc>
                  <a:spcPct val="90000"/>
                </a:lnSpc>
                <a:spcBef>
                  <a:spcPct val="0"/>
                </a:spcBef>
                <a:spcAft>
                  <a:spcPct val="35000"/>
                </a:spcAft>
              </a:pPr>
              <a: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t>NO DESECHES INMEDIATAMENTE LA VACUNA, </a:t>
              </a:r>
              <a:b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br>
              <a:r>
                <a:rPr lang="es-419" sz="2400" noProof="0" dirty="0">
                  <a:solidFill>
                    <a:schemeClr val="tx1"/>
                  </a:solidFill>
                  <a:latin typeface="Verdana" panose="020B0604030504040204" pitchFamily="34" charset="0"/>
                  <a:ea typeface="Verdana" panose="020B0604030504040204" pitchFamily="34" charset="0"/>
                  <a:cs typeface="Calibri" panose="020F0502020204030204" pitchFamily="34" charset="0"/>
                </a:rPr>
                <a:t>ya que pueden escasear.</a:t>
              </a:r>
              <a:endParaRPr lang="es-419" sz="2400" kern="1200" noProof="0" dirty="0">
                <a:solidFill>
                  <a:schemeClr val="tx1"/>
                </a:solidFill>
                <a:latin typeface="Verdana" panose="020B0604030504040204" pitchFamily="34" charset="0"/>
                <a:ea typeface="Verdana" panose="020B0604030504040204" pitchFamily="34" charset="0"/>
              </a:endParaRPr>
            </a:p>
          </p:txBody>
        </p:sp>
        <p:sp>
          <p:nvSpPr>
            <p:cNvPr id="10" name="Freeform: Shape 9">
              <a:extLst>
                <a:ext uri="{FF2B5EF4-FFF2-40B4-BE49-F238E27FC236}">
                  <a16:creationId xmlns:a16="http://schemas.microsoft.com/office/drawing/2014/main" id="{CCB05D92-EED8-2D76-71A3-92B3C31C5675}"/>
                </a:ext>
                <a:ext uri="{C183D7F6-B498-43B3-948B-1728B52AA6E4}">
                  <adec:decorative xmlns:adec="http://schemas.microsoft.com/office/drawing/2017/decorative" val="1"/>
                </a:ext>
              </a:extLst>
            </p:cNvPr>
            <p:cNvSpPr/>
            <p:nvPr/>
          </p:nvSpPr>
          <p:spPr>
            <a:xfrm>
              <a:off x="7939159" y="1315709"/>
              <a:ext cx="826488" cy="826488"/>
            </a:xfrm>
            <a:custGeom>
              <a:avLst/>
              <a:gdLst>
                <a:gd name="connsiteX0" fmla="*/ 0 w 826488"/>
                <a:gd name="connsiteY0" fmla="*/ 454568 h 826488"/>
                <a:gd name="connsiteX1" fmla="*/ 185960 w 826488"/>
                <a:gd name="connsiteY1" fmla="*/ 454568 h 826488"/>
                <a:gd name="connsiteX2" fmla="*/ 185960 w 826488"/>
                <a:gd name="connsiteY2" fmla="*/ 0 h 826488"/>
                <a:gd name="connsiteX3" fmla="*/ 640528 w 826488"/>
                <a:gd name="connsiteY3" fmla="*/ 0 h 826488"/>
                <a:gd name="connsiteX4" fmla="*/ 640528 w 826488"/>
                <a:gd name="connsiteY4" fmla="*/ 454568 h 826488"/>
                <a:gd name="connsiteX5" fmla="*/ 826488 w 826488"/>
                <a:gd name="connsiteY5" fmla="*/ 454568 h 826488"/>
                <a:gd name="connsiteX6" fmla="*/ 413244 w 826488"/>
                <a:gd name="connsiteY6" fmla="*/ 826488 h 826488"/>
                <a:gd name="connsiteX7" fmla="*/ 0 w 826488"/>
                <a:gd name="connsiteY7" fmla="*/ 454568 h 8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488" h="826488">
                  <a:moveTo>
                    <a:pt x="0" y="454568"/>
                  </a:moveTo>
                  <a:lnTo>
                    <a:pt x="185960" y="454568"/>
                  </a:lnTo>
                  <a:lnTo>
                    <a:pt x="185960" y="0"/>
                  </a:lnTo>
                  <a:lnTo>
                    <a:pt x="640528" y="0"/>
                  </a:lnTo>
                  <a:lnTo>
                    <a:pt x="640528" y="454568"/>
                  </a:lnTo>
                  <a:lnTo>
                    <a:pt x="826488" y="454568"/>
                  </a:lnTo>
                  <a:lnTo>
                    <a:pt x="413244" y="826488"/>
                  </a:lnTo>
                  <a:lnTo>
                    <a:pt x="0" y="454568"/>
                  </a:lnTo>
                  <a:close/>
                </a:path>
              </a:pathLst>
            </a:custGeom>
            <a:solidFill>
              <a:srgbClr val="CC5D12">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1680" tIns="45720" rIns="231680" bIns="250276" numCol="1" spcCol="1270" anchor="ctr" anchorCtr="0">
              <a:noAutofit/>
            </a:bodyPr>
            <a:lstStyle/>
            <a:p>
              <a:pPr marL="0" lvl="0" indent="0" algn="ctr" defTabSz="1600200">
                <a:lnSpc>
                  <a:spcPct val="90000"/>
                </a:lnSpc>
                <a:spcBef>
                  <a:spcPct val="0"/>
                </a:spcBef>
                <a:spcAft>
                  <a:spcPct val="35000"/>
                </a:spcAft>
                <a:buNone/>
              </a:pPr>
              <a:endParaRPr lang="es-419" sz="3600" kern="1200" noProof="0" dirty="0"/>
            </a:p>
          </p:txBody>
        </p:sp>
        <p:sp>
          <p:nvSpPr>
            <p:cNvPr id="11" name="Freeform: Shape 10">
              <a:extLst>
                <a:ext uri="{FF2B5EF4-FFF2-40B4-BE49-F238E27FC236}">
                  <a16:creationId xmlns:a16="http://schemas.microsoft.com/office/drawing/2014/main" id="{BF57BFCA-5336-D73E-38CB-C59A2F1E5F49}"/>
                </a:ext>
                <a:ext uri="{C183D7F6-B498-43B3-948B-1728B52AA6E4}">
                  <adec:decorative xmlns:adec="http://schemas.microsoft.com/office/drawing/2017/decorative" val="1"/>
                </a:ext>
              </a:extLst>
            </p:cNvPr>
            <p:cNvSpPr/>
            <p:nvPr/>
          </p:nvSpPr>
          <p:spPr>
            <a:xfrm>
              <a:off x="9088929" y="3061262"/>
              <a:ext cx="826488" cy="826488"/>
            </a:xfrm>
            <a:custGeom>
              <a:avLst/>
              <a:gdLst>
                <a:gd name="connsiteX0" fmla="*/ 0 w 826488"/>
                <a:gd name="connsiteY0" fmla="*/ 454568 h 826488"/>
                <a:gd name="connsiteX1" fmla="*/ 185960 w 826488"/>
                <a:gd name="connsiteY1" fmla="*/ 454568 h 826488"/>
                <a:gd name="connsiteX2" fmla="*/ 185960 w 826488"/>
                <a:gd name="connsiteY2" fmla="*/ 0 h 826488"/>
                <a:gd name="connsiteX3" fmla="*/ 640528 w 826488"/>
                <a:gd name="connsiteY3" fmla="*/ 0 h 826488"/>
                <a:gd name="connsiteX4" fmla="*/ 640528 w 826488"/>
                <a:gd name="connsiteY4" fmla="*/ 454568 h 826488"/>
                <a:gd name="connsiteX5" fmla="*/ 826488 w 826488"/>
                <a:gd name="connsiteY5" fmla="*/ 454568 h 826488"/>
                <a:gd name="connsiteX6" fmla="*/ 413244 w 826488"/>
                <a:gd name="connsiteY6" fmla="*/ 826488 h 826488"/>
                <a:gd name="connsiteX7" fmla="*/ 0 w 826488"/>
                <a:gd name="connsiteY7" fmla="*/ 454568 h 8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488" h="826488">
                  <a:moveTo>
                    <a:pt x="0" y="454568"/>
                  </a:moveTo>
                  <a:lnTo>
                    <a:pt x="185960" y="454568"/>
                  </a:lnTo>
                  <a:lnTo>
                    <a:pt x="185960" y="0"/>
                  </a:lnTo>
                  <a:lnTo>
                    <a:pt x="640528" y="0"/>
                  </a:lnTo>
                  <a:lnTo>
                    <a:pt x="640528" y="454568"/>
                  </a:lnTo>
                  <a:lnTo>
                    <a:pt x="826488" y="454568"/>
                  </a:lnTo>
                  <a:lnTo>
                    <a:pt x="413244" y="826488"/>
                  </a:lnTo>
                  <a:lnTo>
                    <a:pt x="0" y="454568"/>
                  </a:lnTo>
                  <a:close/>
                </a:path>
              </a:pathLst>
            </a:custGeom>
            <a:solidFill>
              <a:srgbClr val="CC5D12">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1680" tIns="45720" rIns="231680" bIns="250276" numCol="1" spcCol="1270" anchor="ctr" anchorCtr="0">
              <a:noAutofit/>
            </a:bodyPr>
            <a:lstStyle/>
            <a:p>
              <a:pPr marL="0" lvl="0" indent="0" algn="ctr" defTabSz="1600200">
                <a:lnSpc>
                  <a:spcPct val="90000"/>
                </a:lnSpc>
                <a:spcBef>
                  <a:spcPct val="0"/>
                </a:spcBef>
                <a:spcAft>
                  <a:spcPct val="35000"/>
                </a:spcAft>
                <a:buNone/>
              </a:pPr>
              <a:endParaRPr lang="es-419" sz="3600" kern="1200" noProof="0" dirty="0"/>
            </a:p>
          </p:txBody>
        </p:sp>
        <p:sp>
          <p:nvSpPr>
            <p:cNvPr id="12" name="Freeform: Shape 11">
              <a:extLst>
                <a:ext uri="{FF2B5EF4-FFF2-40B4-BE49-F238E27FC236}">
                  <a16:creationId xmlns:a16="http://schemas.microsoft.com/office/drawing/2014/main" id="{818A7DD2-1ED3-7B81-00AF-082541DA1CFE}"/>
                </a:ext>
                <a:ext uri="{C183D7F6-B498-43B3-948B-1728B52AA6E4}">
                  <adec:decorative xmlns:adec="http://schemas.microsoft.com/office/drawing/2017/decorative" val="1"/>
                </a:ext>
              </a:extLst>
            </p:cNvPr>
            <p:cNvSpPr/>
            <p:nvPr/>
          </p:nvSpPr>
          <p:spPr>
            <a:xfrm>
              <a:off x="9874342" y="4758085"/>
              <a:ext cx="826488" cy="826488"/>
            </a:xfrm>
            <a:custGeom>
              <a:avLst/>
              <a:gdLst>
                <a:gd name="connsiteX0" fmla="*/ 0 w 826488"/>
                <a:gd name="connsiteY0" fmla="*/ 454568 h 826488"/>
                <a:gd name="connsiteX1" fmla="*/ 185960 w 826488"/>
                <a:gd name="connsiteY1" fmla="*/ 454568 h 826488"/>
                <a:gd name="connsiteX2" fmla="*/ 185960 w 826488"/>
                <a:gd name="connsiteY2" fmla="*/ 0 h 826488"/>
                <a:gd name="connsiteX3" fmla="*/ 640528 w 826488"/>
                <a:gd name="connsiteY3" fmla="*/ 0 h 826488"/>
                <a:gd name="connsiteX4" fmla="*/ 640528 w 826488"/>
                <a:gd name="connsiteY4" fmla="*/ 454568 h 826488"/>
                <a:gd name="connsiteX5" fmla="*/ 826488 w 826488"/>
                <a:gd name="connsiteY5" fmla="*/ 454568 h 826488"/>
                <a:gd name="connsiteX6" fmla="*/ 413244 w 826488"/>
                <a:gd name="connsiteY6" fmla="*/ 826488 h 826488"/>
                <a:gd name="connsiteX7" fmla="*/ 0 w 826488"/>
                <a:gd name="connsiteY7" fmla="*/ 454568 h 8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488" h="826488">
                  <a:moveTo>
                    <a:pt x="0" y="454568"/>
                  </a:moveTo>
                  <a:lnTo>
                    <a:pt x="185960" y="454568"/>
                  </a:lnTo>
                  <a:lnTo>
                    <a:pt x="185960" y="0"/>
                  </a:lnTo>
                  <a:lnTo>
                    <a:pt x="640528" y="0"/>
                  </a:lnTo>
                  <a:lnTo>
                    <a:pt x="640528" y="454568"/>
                  </a:lnTo>
                  <a:lnTo>
                    <a:pt x="826488" y="454568"/>
                  </a:lnTo>
                  <a:lnTo>
                    <a:pt x="413244" y="826488"/>
                  </a:lnTo>
                  <a:lnTo>
                    <a:pt x="0" y="454568"/>
                  </a:lnTo>
                  <a:close/>
                </a:path>
              </a:pathLst>
            </a:custGeom>
            <a:solidFill>
              <a:srgbClr val="CC5D12">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31680" tIns="45720" rIns="231680" bIns="250276" numCol="1" spcCol="1270" anchor="ctr" anchorCtr="0">
              <a:noAutofit/>
            </a:bodyPr>
            <a:lstStyle/>
            <a:p>
              <a:pPr marL="0" lvl="0" indent="0" algn="ctr" defTabSz="1600200">
                <a:lnSpc>
                  <a:spcPct val="90000"/>
                </a:lnSpc>
                <a:spcBef>
                  <a:spcPct val="0"/>
                </a:spcBef>
                <a:spcAft>
                  <a:spcPct val="35000"/>
                </a:spcAft>
                <a:buNone/>
              </a:pPr>
              <a:endParaRPr lang="es-419" sz="3600" kern="1200" noProof="0" dirty="0"/>
            </a:p>
          </p:txBody>
        </p:sp>
      </p:grpSp>
    </p:spTree>
    <p:custDataLst>
      <p:tags r:id="rId1"/>
    </p:custDataLst>
    <p:extLst>
      <p:ext uri="{BB962C8B-B14F-4D97-AF65-F5344CB8AC3E}">
        <p14:creationId xmlns:p14="http://schemas.microsoft.com/office/powerpoint/2010/main" val="6380023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3732-95EC-4810-BFFF-4C546F64FBED}"/>
              </a:ext>
            </a:extLst>
          </p:cNvPr>
          <p:cNvSpPr>
            <a:spLocks noGrp="1"/>
          </p:cNvSpPr>
          <p:nvPr>
            <p:ph type="title"/>
          </p:nvPr>
        </p:nvSpPr>
        <p:spPr/>
        <p:txBody>
          <a:bodyPr>
            <a:normAutofit/>
          </a:bodyPr>
          <a:lstStyle/>
          <a:p>
            <a:pPr algn="ctr"/>
            <a:r>
              <a:rPr lang="es-419" b="1" noProof="0" dirty="0"/>
              <a:t>Planificación de contingencias</a:t>
            </a:r>
          </a:p>
        </p:txBody>
      </p:sp>
      <p:sp>
        <p:nvSpPr>
          <p:cNvPr id="3" name="Content Placeholder 2">
            <a:extLst>
              <a:ext uri="{FF2B5EF4-FFF2-40B4-BE49-F238E27FC236}">
                <a16:creationId xmlns:a16="http://schemas.microsoft.com/office/drawing/2014/main" id="{C22A0BA5-C371-4423-A224-C7A6FB9E8156}"/>
              </a:ext>
            </a:extLst>
          </p:cNvPr>
          <p:cNvSpPr>
            <a:spLocks noGrp="1"/>
          </p:cNvSpPr>
          <p:nvPr>
            <p:ph idx="1"/>
          </p:nvPr>
        </p:nvSpPr>
        <p:spPr>
          <a:xfrm>
            <a:off x="751806" y="1484948"/>
            <a:ext cx="6414804" cy="5007927"/>
          </a:xfrm>
        </p:spPr>
        <p:txBody>
          <a:bodyPr>
            <a:normAutofit fontScale="92500" lnSpcReduction="20000"/>
          </a:bodyPr>
          <a:lstStyle/>
          <a:p>
            <a:r>
              <a:rPr lang="es-419" b="1" noProof="0" dirty="0"/>
              <a:t>Suministro eléctrico </a:t>
            </a:r>
          </a:p>
          <a:p>
            <a:pPr lvl="1"/>
            <a:r>
              <a:rPr lang="es-419" noProof="0" dirty="0"/>
              <a:t>No utilices enchufes que estén conectados a un interruptor o que se puedan apagar.</a:t>
            </a:r>
          </a:p>
          <a:p>
            <a:pPr lvl="1"/>
            <a:r>
              <a:rPr lang="es-419" noProof="0" dirty="0"/>
              <a:t>Utiliza un generador del tamaño adecuado si no dispones de otras fuentes de alimentación.</a:t>
            </a:r>
          </a:p>
          <a:p>
            <a:r>
              <a:rPr lang="es-419" b="1" noProof="0" dirty="0"/>
              <a:t>Seguridad personal</a:t>
            </a:r>
          </a:p>
          <a:p>
            <a:pPr lvl="1"/>
            <a:r>
              <a:rPr lang="es-419" noProof="0" dirty="0"/>
              <a:t>La punción accidental con una aguja puede  causar enfermedades graves, infecciones o lesión en los tejidos de las personas.</a:t>
            </a:r>
          </a:p>
          <a:p>
            <a:pPr lvl="1"/>
            <a:r>
              <a:rPr lang="es-419" noProof="0" dirty="0"/>
              <a:t>Busca atención médica en caso que sea necesaria.</a:t>
            </a:r>
          </a:p>
        </p:txBody>
      </p:sp>
      <p:pic>
        <p:nvPicPr>
          <p:cNvPr id="5" name="Picture 4" descr="Una señal de advertencia en una toma de corriente para mantener la alimentación eléctrica.">
            <a:extLst>
              <a:ext uri="{FF2B5EF4-FFF2-40B4-BE49-F238E27FC236}">
                <a16:creationId xmlns:a16="http://schemas.microsoft.com/office/drawing/2014/main" id="{3FEE1084-497F-4388-AFEC-A62C255A59B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7235244" y="2065993"/>
            <a:ext cx="4580255" cy="3829645"/>
          </a:xfrm>
          <a:prstGeom prst="rect">
            <a:avLst/>
          </a:prstGeom>
        </p:spPr>
      </p:pic>
    </p:spTree>
    <p:custDataLst>
      <p:tags r:id="rId1"/>
    </p:custDataLst>
    <p:extLst>
      <p:ext uri="{BB962C8B-B14F-4D97-AF65-F5344CB8AC3E}">
        <p14:creationId xmlns:p14="http://schemas.microsoft.com/office/powerpoint/2010/main" val="24249732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0E9E-8EFB-C224-1989-72FBC0AE0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2B29A-2DC9-DD54-0F0F-7751756F9B4A}"/>
              </a:ext>
            </a:extLst>
          </p:cNvPr>
          <p:cNvSpPr>
            <a:spLocks noGrp="1"/>
          </p:cNvSpPr>
          <p:nvPr>
            <p:ph type="title"/>
          </p:nvPr>
        </p:nvSpPr>
        <p:spPr/>
        <p:txBody>
          <a:bodyPr/>
          <a:lstStyle/>
          <a:p>
            <a:pPr algn="ctr"/>
            <a:r>
              <a:rPr lang="es-419" b="1" noProof="0" dirty="0"/>
              <a:t>Puntos clave</a:t>
            </a:r>
          </a:p>
        </p:txBody>
      </p:sp>
      <p:sp>
        <p:nvSpPr>
          <p:cNvPr id="3" name="Content Placeholder 2">
            <a:extLst>
              <a:ext uri="{FF2B5EF4-FFF2-40B4-BE49-F238E27FC236}">
                <a16:creationId xmlns:a16="http://schemas.microsoft.com/office/drawing/2014/main" id="{8D6CA049-9B37-D46E-F15B-4D8641DFC0AE}"/>
              </a:ext>
            </a:extLst>
          </p:cNvPr>
          <p:cNvSpPr>
            <a:spLocks noGrp="1"/>
          </p:cNvSpPr>
          <p:nvPr>
            <p:ph idx="1"/>
          </p:nvPr>
        </p:nvSpPr>
        <p:spPr>
          <a:xfrm>
            <a:off x="838200" y="1825625"/>
            <a:ext cx="10116312" cy="4351338"/>
          </a:xfrm>
        </p:spPr>
        <p:txBody>
          <a:bodyPr>
            <a:normAutofit lnSpcReduction="10000"/>
          </a:bodyPr>
          <a:lstStyle/>
          <a:p>
            <a:pPr lvl="0">
              <a:spcBef>
                <a:spcPts val="1200"/>
              </a:spcBef>
              <a:spcAft>
                <a:spcPts val="1200"/>
              </a:spcAft>
            </a:pPr>
            <a:r>
              <a:rPr lang="es-419" noProof="0" dirty="0"/>
              <a:t>Los fabricantes, distribuidores y personal de sanidad animal desempeñan un papel en el mantenimiento de la cadena de frío de las vacunas.</a:t>
            </a:r>
          </a:p>
          <a:p>
            <a:pPr lvl="0">
              <a:spcBef>
                <a:spcPts val="1200"/>
              </a:spcBef>
              <a:spcAft>
                <a:spcPts val="1200"/>
              </a:spcAft>
            </a:pPr>
            <a:r>
              <a:rPr lang="es-419" noProof="0" dirty="0"/>
              <a:t>Consulta siempre la etiqueta de la vacuna para determinar los requisitos de temperatura.</a:t>
            </a:r>
          </a:p>
          <a:p>
            <a:pPr lvl="0">
              <a:spcBef>
                <a:spcPts val="1200"/>
              </a:spcBef>
              <a:spcAft>
                <a:spcPts val="1200"/>
              </a:spcAft>
            </a:pPr>
            <a:r>
              <a:rPr lang="es-419" noProof="0" dirty="0"/>
              <a:t>Si se produce una falla en la conservación de la temperatura, consulta a los responsables de sanidad animal antes de desechar las vacunas. </a:t>
            </a:r>
          </a:p>
          <a:p>
            <a:pPr marL="291179" indent="-291179">
              <a:spcAft>
                <a:spcPts val="408"/>
              </a:spcAft>
              <a:buClr>
                <a:srgbClr val="E97243"/>
              </a:buClr>
              <a:buFont typeface="Arial" panose="020B0604020202020204" pitchFamily="34" charset="0"/>
              <a:buChar char="•"/>
            </a:pPr>
            <a:endParaRPr lang="es-419" noProof="0" dirty="0"/>
          </a:p>
        </p:txBody>
      </p:sp>
    </p:spTree>
    <p:custDataLst>
      <p:tags r:id="rId1"/>
    </p:custDataLst>
    <p:extLst>
      <p:ext uri="{BB962C8B-B14F-4D97-AF65-F5344CB8AC3E}">
        <p14:creationId xmlns:p14="http://schemas.microsoft.com/office/powerpoint/2010/main" val="12488209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s-419" sz="4000" b="1" noProof="0" dirty="0"/>
              <a:t>Para más información</a:t>
            </a:r>
            <a:endParaRPr lang="es-419" sz="4000" b="1" noProof="0" dirty="0">
              <a:latin typeface="Verdana" panose="020B0604030504040204" pitchFamily="34" charset="0"/>
              <a:ea typeface="Verdana" panose="020B0604030504040204" pitchFamily="34" charset="0"/>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0"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pic>
        <p:nvPicPr>
          <p:cNvPr id="20" name="Picture 19" descr="Un código QR para acceder a los recursos de capacitación Justo-a-Tiempo.">
            <a:extLst>
              <a:ext uri="{FF2B5EF4-FFF2-40B4-BE49-F238E27FC236}">
                <a16:creationId xmlns:a16="http://schemas.microsoft.com/office/drawing/2014/main" id="{96188C39-81A7-6899-7440-CAD587C9924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34989" y="2113173"/>
            <a:ext cx="4066540" cy="4066540"/>
          </a:xfrm>
          <a:prstGeom prst="rect">
            <a:avLst/>
          </a:prstGeom>
        </p:spPr>
      </p:pic>
    </p:spTree>
    <p:custDataLst>
      <p:tags r:id="rId1"/>
    </p:custDataLst>
    <p:extLst>
      <p:ext uri="{BB962C8B-B14F-4D97-AF65-F5344CB8AC3E}">
        <p14:creationId xmlns:p14="http://schemas.microsoft.com/office/powerpoint/2010/main" val="272532352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889253" y="805005"/>
            <a:ext cx="4995626" cy="547740"/>
          </a:xfrm>
        </p:spPr>
        <p:txBody>
          <a:bodyPr anchor="ctr">
            <a:normAutofit/>
          </a:bodyPr>
          <a:lstStyle/>
          <a:p>
            <a:pPr algn="ctr"/>
            <a:r>
              <a:rPr lang="es-419" b="1" noProof="0" dirty="0">
                <a:solidFill>
                  <a:srgbClr val="000000"/>
                </a:solidFill>
                <a:latin typeface="Verdana" panose="020B0604030504040204" pitchFamily="34" charset="0"/>
              </a:rPr>
              <a:t>Agradecimientos</a:t>
            </a:r>
            <a:endParaRPr lang="es-419" b="1" noProof="0" dirty="0">
              <a:solidFill>
                <a:prstClr val="black"/>
              </a:solidFill>
              <a:latin typeface="Microsoft Sans Serif" panose="020B0604020202020204" pitchFamily="34" charset="0"/>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8" cy="2380122"/>
          </a:xfrm>
          <a:prstGeom prst="rect">
            <a:avLst/>
          </a:prstGeom>
        </p:spPr>
      </p:pic>
      <p:sp>
        <p:nvSpPr>
          <p:cNvPr id="5" name="TextBox 4">
            <a:extLst>
              <a:ext uri="{FF2B5EF4-FFF2-40B4-BE49-F238E27FC236}">
                <a16:creationId xmlns:a16="http://schemas.microsoft.com/office/drawing/2014/main" id="{786A2677-22E9-DCDA-011C-A834E48AF13E}"/>
              </a:ext>
            </a:extLst>
          </p:cNvPr>
          <p:cNvSpPr txBox="1"/>
          <p:nvPr/>
        </p:nvSpPr>
        <p:spPr>
          <a:xfrm>
            <a:off x="7095278" y="1651790"/>
            <a:ext cx="4583577"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El desarrollo de este material ha sido posible gracias a una subvención concedida </a:t>
            </a:r>
            <a:b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lang="es-419" sz="2000" noProof="0" dirty="0">
                <a:solidFill>
                  <a:srgbClr val="000000"/>
                </a:solidFill>
                <a:latin typeface="Verdana" panose="020B0604030504040204" pitchFamily="34" charset="0"/>
              </a:rPr>
              <a:t>al</a:t>
            </a:r>
            <a: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Centro de Seguridad Alimentaria y Salud Pública de la Facultad de Medicina Veterinaria de la Universidad Estatal de Iowa por el Servicio de Inspección de Sanidad Animal y Vegetal del Departamento de Agricultura de EE.UU. (USDA) a través del Programa Nacional de Preparación y Respuesta a las Enfermedades Animales (NADPRP)</a:t>
            </a:r>
            <a:endParaRPr kumimoji="0" lang="es-419" sz="20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56625529"/>
      </p:ext>
    </p:extLst>
  </p:cSld>
  <p:clrMapOvr>
    <a:masterClrMapping/>
  </p:clrMapOvr>
  <mc:AlternateContent xmlns:mc="http://schemas.openxmlformats.org/markup-compatibility/2006" xmlns:p14="http://schemas.microsoft.com/office/powerpoint/2010/main">
    <mc:Choice Requires="p14">
      <p:transition p14:dur="10" advTm="1000"/>
    </mc:Choice>
    <mc:Fallback xmlns:a14="http://schemas.microsoft.com/office/drawing/2010/main" xmlns:adec="http://schemas.microsoft.com/office/drawing/2017/decorative" xmlns:a16="http://schemas.microsoft.com/office/drawing/2014/main" xmlns="">
      <p:transition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0740-AF50-9892-0DD3-50B89B2E8192}"/>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79ADCA3D-7E9B-9995-FD05-2B1FF41A6422}"/>
              </a:ext>
            </a:extLst>
          </p:cNvPr>
          <p:cNvSpPr>
            <a:spLocks noGrp="1"/>
          </p:cNvSpPr>
          <p:nvPr>
            <p:ph type="ctrTitle"/>
          </p:nvPr>
        </p:nvSpPr>
        <p:spPr/>
        <p:txBody>
          <a:bodyPr/>
          <a:lstStyle/>
          <a:p>
            <a:r>
              <a:rPr lang="es-419" noProof="0" dirty="0"/>
              <a:t>Just in Time Training</a:t>
            </a:r>
          </a:p>
        </p:txBody>
      </p:sp>
      <p:sp>
        <p:nvSpPr>
          <p:cNvPr id="22" name="Rectangle 21">
            <a:extLst>
              <a:ext uri="{FF2B5EF4-FFF2-40B4-BE49-F238E27FC236}">
                <a16:creationId xmlns:a16="http://schemas.microsoft.com/office/drawing/2014/main" id="{D344FC8C-8D82-99C2-3F81-52C03FCFEB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3" name="Picture 2">
            <a:extLst>
              <a:ext uri="{FF2B5EF4-FFF2-40B4-BE49-F238E27FC236}">
                <a16:creationId xmlns:a16="http://schemas.microsoft.com/office/drawing/2014/main" id="{1A591C9E-5D88-276A-BC58-B56E7FE3E1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4" name="Picture 23" descr="Text that says Just in Time Training">
            <a:extLst>
              <a:ext uri="{FF2B5EF4-FFF2-40B4-BE49-F238E27FC236}">
                <a16:creationId xmlns:a16="http://schemas.microsoft.com/office/drawing/2014/main" id="{81606520-53A7-A110-9051-493B32CAC2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6474" y="1611710"/>
            <a:ext cx="5740685" cy="3932113"/>
          </a:xfrm>
          <a:prstGeom prst="rect">
            <a:avLst/>
          </a:prstGeom>
        </p:spPr>
      </p:pic>
    </p:spTree>
    <p:custDataLst>
      <p:tags r:id="rId1"/>
    </p:custDataLst>
    <p:extLst>
      <p:ext uri="{BB962C8B-B14F-4D97-AF65-F5344CB8AC3E}">
        <p14:creationId xmlns:p14="http://schemas.microsoft.com/office/powerpoint/2010/main" val="191373763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55EA256-C9C4-4BA7-B8F4-FDDD402A64D6}"/>
              </a:ext>
            </a:extLst>
          </p:cNvPr>
          <p:cNvSpPr>
            <a:spLocks noGrp="1"/>
          </p:cNvSpPr>
          <p:nvPr>
            <p:ph type="title"/>
          </p:nvPr>
        </p:nvSpPr>
        <p:spPr/>
        <p:txBody>
          <a:bodyPr>
            <a:normAutofit fontScale="90000"/>
          </a:bodyPr>
          <a:lstStyle/>
          <a:p>
            <a:pPr algn="ctr"/>
            <a:r>
              <a:rPr lang="es-419" sz="5400" b="1" noProof="0" dirty="0"/>
              <a:t>Cadena de frío de las vacunas </a:t>
            </a:r>
            <a:endParaRPr lang="es-419" sz="5400" noProof="0" dirty="0"/>
          </a:p>
        </p:txBody>
      </p:sp>
      <p:sp>
        <p:nvSpPr>
          <p:cNvPr id="15" name="Freeform: Shape 14">
            <a:extLst>
              <a:ext uri="{FF2B5EF4-FFF2-40B4-BE49-F238E27FC236}">
                <a16:creationId xmlns:a16="http://schemas.microsoft.com/office/drawing/2014/main" id="{9A32C988-A4FB-441A-806F-54D0E36B8614}"/>
              </a:ext>
              <a:ext uri="{C183D7F6-B498-43B3-948B-1728B52AA6E4}">
                <adec:decorative xmlns:adec="http://schemas.microsoft.com/office/drawing/2017/decorative" val="1"/>
              </a:ext>
            </a:extLst>
          </p:cNvPr>
          <p:cNvSpPr/>
          <p:nvPr/>
        </p:nvSpPr>
        <p:spPr>
          <a:xfrm rot="5400000">
            <a:off x="4658728" y="-2350827"/>
            <a:ext cx="3306726" cy="11559656"/>
          </a:xfrm>
          <a:custGeom>
            <a:avLst/>
            <a:gdLst>
              <a:gd name="connsiteX0" fmla="*/ 1962150 w 3924300"/>
              <a:gd name="connsiteY0" fmla="*/ 0 h 5854701"/>
              <a:gd name="connsiteX1" fmla="*/ 3924300 w 3924300"/>
              <a:gd name="connsiteY1" fmla="*/ 1448120 h 5854701"/>
              <a:gd name="connsiteX2" fmla="*/ 3517900 w 3924300"/>
              <a:gd name="connsiteY2" fmla="*/ 1448120 h 5854701"/>
              <a:gd name="connsiteX3" fmla="*/ 3517900 w 3924300"/>
              <a:gd name="connsiteY3" fmla="*/ 5854701 h 5854701"/>
              <a:gd name="connsiteX4" fmla="*/ 406400 w 3924300"/>
              <a:gd name="connsiteY4" fmla="*/ 5854701 h 5854701"/>
              <a:gd name="connsiteX5" fmla="*/ 406400 w 3924300"/>
              <a:gd name="connsiteY5" fmla="*/ 1448120 h 5854701"/>
              <a:gd name="connsiteX6" fmla="*/ 0 w 3924300"/>
              <a:gd name="connsiteY6" fmla="*/ 1448120 h 585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4300" h="5854701">
                <a:moveTo>
                  <a:pt x="1962150" y="0"/>
                </a:moveTo>
                <a:lnTo>
                  <a:pt x="3924300" y="1448120"/>
                </a:lnTo>
                <a:lnTo>
                  <a:pt x="3517900" y="1448120"/>
                </a:lnTo>
                <a:lnTo>
                  <a:pt x="3517900" y="5854701"/>
                </a:lnTo>
                <a:lnTo>
                  <a:pt x="406400" y="5854701"/>
                </a:lnTo>
                <a:lnTo>
                  <a:pt x="406400" y="1448120"/>
                </a:lnTo>
                <a:lnTo>
                  <a:pt x="0" y="1448120"/>
                </a:lnTo>
                <a:close/>
              </a:path>
            </a:pathLst>
          </a:cu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 Placeholder 10">
            <a:extLst>
              <a:ext uri="{FF2B5EF4-FFF2-40B4-BE49-F238E27FC236}">
                <a16:creationId xmlns:a16="http://schemas.microsoft.com/office/drawing/2014/main" id="{D6FED250-2026-5360-BCB4-5EB432595254}"/>
              </a:ext>
            </a:extLst>
          </p:cNvPr>
          <p:cNvSpPr txBox="1">
            <a:spLocks/>
          </p:cNvSpPr>
          <p:nvPr/>
        </p:nvSpPr>
        <p:spPr>
          <a:xfrm>
            <a:off x="100081" y="3036075"/>
            <a:ext cx="2739119" cy="822960"/>
          </a:xfrm>
          <a:prstGeom prst="roundRect">
            <a:avLst>
              <a:gd name="adj" fmla="val 25463"/>
            </a:avLst>
          </a:prstGeom>
          <a:solidFill>
            <a:srgbClr val="DB6413"/>
          </a:solidFill>
          <a:ln w="3810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s-419" sz="2300" b="1" noProof="0" dirty="0">
                <a:solidFill>
                  <a:prstClr val="black"/>
                </a:solidFill>
              </a:rPr>
              <a:t>fabricación</a:t>
            </a:r>
            <a:endParaRPr kumimoji="0" lang="es-419" sz="23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 name="Text Placeholder 10">
            <a:extLst>
              <a:ext uri="{FF2B5EF4-FFF2-40B4-BE49-F238E27FC236}">
                <a16:creationId xmlns:a16="http://schemas.microsoft.com/office/drawing/2014/main" id="{E3815F0C-7063-4CA6-8157-4D1E063A960A}"/>
              </a:ext>
            </a:extLst>
          </p:cNvPr>
          <p:cNvSpPr txBox="1">
            <a:spLocks/>
          </p:cNvSpPr>
          <p:nvPr/>
        </p:nvSpPr>
        <p:spPr>
          <a:xfrm>
            <a:off x="2986079" y="3036075"/>
            <a:ext cx="2743198" cy="822960"/>
          </a:xfrm>
          <a:prstGeom prst="roundRect">
            <a:avLst>
              <a:gd name="adj" fmla="val 25463"/>
            </a:avLst>
          </a:prstGeom>
          <a:solidFill>
            <a:srgbClr val="EF853D"/>
          </a:solidFill>
          <a:ln w="3810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s-419" sz="2300" b="1" noProof="0" dirty="0">
                <a:solidFill>
                  <a:prstClr val="black"/>
                </a:solidFill>
              </a:rPr>
              <a:t>distribución</a:t>
            </a:r>
          </a:p>
        </p:txBody>
      </p:sp>
      <p:sp>
        <p:nvSpPr>
          <p:cNvPr id="18" name="Text Placeholder 10">
            <a:extLst>
              <a:ext uri="{FF2B5EF4-FFF2-40B4-BE49-F238E27FC236}">
                <a16:creationId xmlns:a16="http://schemas.microsoft.com/office/drawing/2014/main" id="{9B458029-4AF8-44B4-81EF-F69A0B8FC10E}"/>
              </a:ext>
            </a:extLst>
          </p:cNvPr>
          <p:cNvSpPr txBox="1">
            <a:spLocks/>
          </p:cNvSpPr>
          <p:nvPr/>
        </p:nvSpPr>
        <p:spPr>
          <a:xfrm>
            <a:off x="5850996" y="3036075"/>
            <a:ext cx="3091274" cy="822960"/>
          </a:xfrm>
          <a:prstGeom prst="roundRect">
            <a:avLst>
              <a:gd name="adj" fmla="val 25463"/>
            </a:avLst>
          </a:prstGeom>
          <a:solidFill>
            <a:srgbClr val="F2A36E"/>
          </a:solidFill>
          <a:ln w="38100">
            <a:solidFill>
              <a:schemeClr val="tx1"/>
            </a:solidFill>
          </a:ln>
        </p:spPr>
        <p:txBody>
          <a:bodyPr anchor="ctr"/>
          <a:lstStyle>
            <a:defPPr>
              <a:defRPr lang="en-US"/>
            </a:defPPr>
            <a:lvl1pPr indent="0" algn="ctr">
              <a:lnSpc>
                <a:spcPct val="110000"/>
              </a:lnSpc>
              <a:spcBef>
                <a:spcPts val="1000"/>
              </a:spcBef>
              <a:buFont typeface="Arial" panose="020B0604020202020204" pitchFamily="34" charset="0"/>
              <a:buNone/>
              <a:defRPr sz="2800" b="1">
                <a:latin typeface="Verdana" panose="020B0604030504040204" pitchFamily="34" charset="0"/>
                <a:ea typeface="Verdana" panose="020B0604030504040204" pitchFamily="34" charset="0"/>
              </a:defRPr>
            </a:lvl1pPr>
            <a:lvl2pPr marL="685800" indent="-228600">
              <a:lnSpc>
                <a:spcPct val="110000"/>
              </a:lnSpc>
              <a:spcBef>
                <a:spcPts val="500"/>
              </a:spcBef>
              <a:buFont typeface="Arial" panose="020B0604020202020204" pitchFamily="34" charset="0"/>
              <a:buChar char="•"/>
              <a:defRPr sz="2400">
                <a:latin typeface="Verdana" panose="020B0604030504040204" pitchFamily="34" charset="0"/>
                <a:ea typeface="Verdana" panose="020B0604030504040204" pitchFamily="34" charset="0"/>
              </a:defRPr>
            </a:lvl2pPr>
            <a:lvl3pPr marL="1143000" indent="-228600">
              <a:lnSpc>
                <a:spcPct val="110000"/>
              </a:lnSpc>
              <a:spcBef>
                <a:spcPts val="500"/>
              </a:spcBef>
              <a:buFont typeface="Arial" panose="020B0604020202020204" pitchFamily="34" charset="0"/>
              <a:buChar char="•"/>
              <a:defRPr sz="2000">
                <a:latin typeface="Verdana" panose="020B0604030504040204" pitchFamily="34" charset="0"/>
                <a:ea typeface="Verdana" panose="020B0604030504040204" pitchFamily="34" charset="0"/>
              </a:defRPr>
            </a:lvl3pPr>
            <a:lvl4pPr marL="16002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4pPr>
            <a:lvl5pPr marL="2057400" indent="-228600">
              <a:lnSpc>
                <a:spcPct val="110000"/>
              </a:lnSpc>
              <a:spcBef>
                <a:spcPts val="500"/>
              </a:spcBef>
              <a:buFont typeface="Arial" panose="020B0604020202020204" pitchFamily="34" charset="0"/>
              <a:buChar char="•"/>
              <a:defRPr>
                <a:latin typeface="Verdana" panose="020B0604030504040204" pitchFamily="34" charset="0"/>
                <a:ea typeface="Verdana" panose="020B060403050404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fontAlgn="auto">
              <a:spcAft>
                <a:spcPts val="0"/>
              </a:spcAft>
              <a:buClrTx/>
              <a:buSzTx/>
              <a:tabLst/>
              <a:defRPr/>
            </a:pPr>
            <a:r>
              <a:rPr lang="es-419" sz="2300" noProof="0" dirty="0">
                <a:solidFill>
                  <a:prstClr val="black"/>
                </a:solidFill>
              </a:rPr>
              <a:t>almacenamiento</a:t>
            </a:r>
          </a:p>
        </p:txBody>
      </p:sp>
      <p:sp>
        <p:nvSpPr>
          <p:cNvPr id="3" name="Text Placeholder 10">
            <a:extLst>
              <a:ext uri="{FF2B5EF4-FFF2-40B4-BE49-F238E27FC236}">
                <a16:creationId xmlns:a16="http://schemas.microsoft.com/office/drawing/2014/main" id="{0AC57339-A563-C667-9248-DA65DE61B2E9}"/>
              </a:ext>
            </a:extLst>
          </p:cNvPr>
          <p:cNvSpPr txBox="1">
            <a:spLocks/>
          </p:cNvSpPr>
          <p:nvPr/>
        </p:nvSpPr>
        <p:spPr>
          <a:xfrm>
            <a:off x="9063990" y="3036075"/>
            <a:ext cx="2835910" cy="822960"/>
          </a:xfrm>
          <a:prstGeom prst="roundRect">
            <a:avLst>
              <a:gd name="adj" fmla="val 25463"/>
            </a:avLst>
          </a:prstGeom>
          <a:solidFill>
            <a:srgbClr val="F5B68B"/>
          </a:solidFill>
          <a:ln w="38100">
            <a:solidFill>
              <a:schemeClr val="tx1"/>
            </a:solidFill>
          </a:ln>
        </p:spPr>
        <p:txBody>
          <a:bodyPr anchor="ct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s-419" sz="2300" b="1" noProof="0" dirty="0">
                <a:solidFill>
                  <a:prstClr val="black"/>
                </a:solidFill>
              </a:rPr>
              <a:t>administración </a:t>
            </a:r>
          </a:p>
        </p:txBody>
      </p:sp>
      <p:sp>
        <p:nvSpPr>
          <p:cNvPr id="6" name="TextBox 5">
            <a:extLst>
              <a:ext uri="{FF2B5EF4-FFF2-40B4-BE49-F238E27FC236}">
                <a16:creationId xmlns:a16="http://schemas.microsoft.com/office/drawing/2014/main" id="{E4090345-89BD-5AE8-502F-DBFAA316AD50}"/>
              </a:ext>
            </a:extLst>
          </p:cNvPr>
          <p:cNvSpPr txBox="1"/>
          <p:nvPr/>
        </p:nvSpPr>
        <p:spPr>
          <a:xfrm>
            <a:off x="2001794" y="5082364"/>
            <a:ext cx="6956609" cy="1125629"/>
          </a:xfrm>
          <a:prstGeom prst="rect">
            <a:avLst/>
          </a:prstGeom>
          <a:noFill/>
        </p:spPr>
        <p:txBody>
          <a:bodyPr wrap="square" rtlCol="0">
            <a:spAutoFit/>
          </a:bodyPr>
          <a:lstStyle/>
          <a:p>
            <a:pPr lvl="0">
              <a:lnSpc>
                <a:spcPct val="150000"/>
              </a:lnSpc>
              <a:defRPr/>
            </a:pPr>
            <a:r>
              <a:rPr lang="es-419" sz="2400" b="1" noProof="0" dirty="0">
                <a:solidFill>
                  <a:prstClr val="black"/>
                </a:solidFill>
                <a:latin typeface="Verdana" panose="020B0604030504040204" pitchFamily="34" charset="0"/>
                <a:ea typeface="Verdana" panose="020B0604030504040204" pitchFamily="34" charset="0"/>
              </a:rPr>
              <a:t>Mantener las vacunas a la temperatura adecuada es esencial para su eficacia.</a:t>
            </a:r>
          </a:p>
        </p:txBody>
      </p:sp>
    </p:spTree>
    <p:custDataLst>
      <p:tags r:id="rId1"/>
    </p:custDataLst>
    <p:extLst>
      <p:ext uri="{BB962C8B-B14F-4D97-AF65-F5344CB8AC3E}">
        <p14:creationId xmlns:p14="http://schemas.microsoft.com/office/powerpoint/2010/main" val="85420969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9E39-5DDB-41D0-AE3A-EC62F0CF62E5}"/>
              </a:ext>
            </a:extLst>
          </p:cNvPr>
          <p:cNvSpPr>
            <a:spLocks noGrp="1"/>
          </p:cNvSpPr>
          <p:nvPr>
            <p:ph type="title"/>
          </p:nvPr>
        </p:nvSpPr>
        <p:spPr>
          <a:xfrm>
            <a:off x="838200" y="365126"/>
            <a:ext cx="10515600" cy="1019832"/>
          </a:xfrm>
        </p:spPr>
        <p:txBody>
          <a:bodyPr>
            <a:normAutofit fontScale="90000"/>
          </a:bodyPr>
          <a:lstStyle/>
          <a:p>
            <a:pPr algn="ctr"/>
            <a:r>
              <a:rPr lang="es-419" b="1" noProof="0" dirty="0"/>
              <a:t>Interrupciones en la cadena de frío</a:t>
            </a:r>
          </a:p>
        </p:txBody>
      </p:sp>
      <p:sp>
        <p:nvSpPr>
          <p:cNvPr id="12" name="TextBox 11">
            <a:extLst>
              <a:ext uri="{FF2B5EF4-FFF2-40B4-BE49-F238E27FC236}">
                <a16:creationId xmlns:a16="http://schemas.microsoft.com/office/drawing/2014/main" id="{997614C9-6AB3-489A-BD6D-FAFBDF837008}"/>
              </a:ext>
            </a:extLst>
          </p:cNvPr>
          <p:cNvSpPr txBox="1"/>
          <p:nvPr/>
        </p:nvSpPr>
        <p:spPr>
          <a:xfrm>
            <a:off x="5881818" y="1760329"/>
            <a:ext cx="6039672" cy="4292072"/>
          </a:xfrm>
          <a:prstGeom prst="rect">
            <a:avLst/>
          </a:prstGeom>
          <a:noFill/>
        </p:spPr>
        <p:txBody>
          <a:bodyPr wrap="square" rtlCol="0">
            <a:spAutoFit/>
          </a:bodyPr>
          <a:lstStyle/>
          <a:p>
            <a:pPr>
              <a:lnSpc>
                <a:spcPct val="110000"/>
              </a:lnSpc>
            </a:pPr>
            <a:r>
              <a:rPr lang="es-419" sz="4200" noProof="0" dirty="0">
                <a:latin typeface="Verdana" panose="020B0604030504040204" pitchFamily="34" charset="0"/>
                <a:ea typeface="Verdana" panose="020B0604030504040204" pitchFamily="34" charset="0"/>
              </a:rPr>
              <a:t>No se puede saber si una vacuna ha </a:t>
            </a:r>
            <a:r>
              <a:rPr lang="es-419" sz="4200" b="1" noProof="0" dirty="0">
                <a:latin typeface="Verdana" panose="020B0604030504040204" pitchFamily="34" charset="0"/>
                <a:ea typeface="Verdana" panose="020B0604030504040204" pitchFamily="34" charset="0"/>
              </a:rPr>
              <a:t>sufrido daños </a:t>
            </a:r>
            <a:r>
              <a:rPr lang="es-419" sz="4200" noProof="0" dirty="0">
                <a:latin typeface="Verdana" panose="020B0604030504040204" pitchFamily="34" charset="0"/>
                <a:ea typeface="Verdana" panose="020B0604030504040204" pitchFamily="34" charset="0"/>
              </a:rPr>
              <a:t>o se ha </a:t>
            </a:r>
            <a:r>
              <a:rPr lang="es-419" sz="4200" b="1" noProof="0" dirty="0">
                <a:latin typeface="Verdana" panose="020B0604030504040204" pitchFamily="34" charset="0"/>
                <a:ea typeface="Verdana" panose="020B0604030504040204" pitchFamily="34" charset="0"/>
              </a:rPr>
              <a:t>almacenado de forma inadecuada </a:t>
            </a:r>
            <a:r>
              <a:rPr lang="es-419" sz="4200" noProof="0" dirty="0">
                <a:latin typeface="Verdana" panose="020B0604030504040204" pitchFamily="34" charset="0"/>
                <a:ea typeface="Verdana" panose="020B0604030504040204" pitchFamily="34" charset="0"/>
              </a:rPr>
              <a:t>con sólo mirarla.</a:t>
            </a:r>
          </a:p>
        </p:txBody>
      </p:sp>
      <p:pic>
        <p:nvPicPr>
          <p:cNvPr id="6" name="Picture 5" descr="Dos frascos de vacunas y una jeringa vacía.">
            <a:extLst>
              <a:ext uri="{FF2B5EF4-FFF2-40B4-BE49-F238E27FC236}">
                <a16:creationId xmlns:a16="http://schemas.microsoft.com/office/drawing/2014/main" id="{D9946869-7164-06E3-5B52-71DE21F8FAB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rcRect l="3983" r="21687"/>
          <a:stretch/>
        </p:blipFill>
        <p:spPr>
          <a:xfrm>
            <a:off x="777444" y="1760329"/>
            <a:ext cx="4658499" cy="4195526"/>
          </a:xfrm>
          <a:prstGeom prst="rect">
            <a:avLst/>
          </a:prstGeom>
        </p:spPr>
      </p:pic>
    </p:spTree>
    <p:custDataLst>
      <p:tags r:id="rId1"/>
    </p:custDataLst>
    <p:extLst>
      <p:ext uri="{BB962C8B-B14F-4D97-AF65-F5344CB8AC3E}">
        <p14:creationId xmlns:p14="http://schemas.microsoft.com/office/powerpoint/2010/main" val="31081849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 frasco de vacuna con la etiqueta, de cerca.">
            <a:extLst>
              <a:ext uri="{FF2B5EF4-FFF2-40B4-BE49-F238E27FC236}">
                <a16:creationId xmlns:a16="http://schemas.microsoft.com/office/drawing/2014/main" id="{DAAB73BB-FF50-32BE-2BFF-0B1EC22327B7}"/>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a:ext>
            </a:extLst>
          </a:blip>
          <a:stretch>
            <a:fillRect/>
          </a:stretch>
        </p:blipFill>
        <p:spPr>
          <a:xfrm>
            <a:off x="7975093" y="1564436"/>
            <a:ext cx="3604485" cy="4805980"/>
          </a:xfrm>
          <a:prstGeom prst="rect">
            <a:avLst/>
          </a:prstGeom>
        </p:spPr>
      </p:pic>
      <p:sp>
        <p:nvSpPr>
          <p:cNvPr id="2" name="Title 1">
            <a:extLst>
              <a:ext uri="{FF2B5EF4-FFF2-40B4-BE49-F238E27FC236}">
                <a16:creationId xmlns:a16="http://schemas.microsoft.com/office/drawing/2014/main" id="{A93B94AF-2BEA-4F2A-B5C5-05479E1D7428}"/>
              </a:ext>
            </a:extLst>
          </p:cNvPr>
          <p:cNvSpPr>
            <a:spLocks noGrp="1"/>
          </p:cNvSpPr>
          <p:nvPr>
            <p:ph type="title"/>
          </p:nvPr>
        </p:nvSpPr>
        <p:spPr>
          <a:xfrm>
            <a:off x="838200" y="365125"/>
            <a:ext cx="10515600" cy="1036067"/>
          </a:xfrm>
        </p:spPr>
        <p:txBody>
          <a:bodyPr>
            <a:normAutofit fontScale="90000"/>
          </a:bodyPr>
          <a:lstStyle/>
          <a:p>
            <a:pPr algn="ctr"/>
            <a:r>
              <a:rPr lang="es-419" b="1" noProof="0" dirty="0"/>
              <a:t>Lee siempre la etiqueta del </a:t>
            </a:r>
            <a:r>
              <a:rPr lang="es-419" b="1" noProof="0" dirty="0" err="1"/>
              <a:t>product</a:t>
            </a:r>
            <a:r>
              <a:rPr lang="es-419" b="1" noProof="0" dirty="0"/>
              <a:t>. </a:t>
            </a:r>
          </a:p>
        </p:txBody>
      </p:sp>
      <p:sp>
        <p:nvSpPr>
          <p:cNvPr id="8" name="Rectangle 7">
            <a:extLst>
              <a:ext uri="{FF2B5EF4-FFF2-40B4-BE49-F238E27FC236}">
                <a16:creationId xmlns:a16="http://schemas.microsoft.com/office/drawing/2014/main" id="{54E621C1-8698-4636-B8C4-48AF5142225D}"/>
              </a:ext>
              <a:ext uri="{C183D7F6-B498-43B3-948B-1728B52AA6E4}">
                <adec:decorative xmlns:adec="http://schemas.microsoft.com/office/drawing/2017/decorative" val="1"/>
              </a:ext>
            </a:extLst>
          </p:cNvPr>
          <p:cNvSpPr/>
          <p:nvPr/>
        </p:nvSpPr>
        <p:spPr>
          <a:xfrm>
            <a:off x="8983361" y="3645243"/>
            <a:ext cx="1421027" cy="580768"/>
          </a:xfrm>
          <a:prstGeom prst="rect">
            <a:avLst/>
          </a:prstGeom>
          <a:solidFill>
            <a:schemeClr val="bg1">
              <a:lumMod val="6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6" name="Arrow: Pentagon 5">
            <a:extLst>
              <a:ext uri="{FF2B5EF4-FFF2-40B4-BE49-F238E27FC236}">
                <a16:creationId xmlns:a16="http://schemas.microsoft.com/office/drawing/2014/main" id="{71359490-8BC8-4F3E-9147-59D92758DABA}"/>
              </a:ext>
              <a:ext uri="{C183D7F6-B498-43B3-948B-1728B52AA6E4}">
                <adec:decorative xmlns:adec="http://schemas.microsoft.com/office/drawing/2017/decorative" val="1"/>
              </a:ext>
            </a:extLst>
          </p:cNvPr>
          <p:cNvSpPr/>
          <p:nvPr/>
        </p:nvSpPr>
        <p:spPr>
          <a:xfrm>
            <a:off x="754380" y="1370985"/>
            <a:ext cx="6867934" cy="4805979"/>
          </a:xfrm>
          <a:prstGeom prst="homePlat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7" name="TextBox 6">
            <a:extLst>
              <a:ext uri="{FF2B5EF4-FFF2-40B4-BE49-F238E27FC236}">
                <a16:creationId xmlns:a16="http://schemas.microsoft.com/office/drawing/2014/main" id="{68AF2154-F98D-49D5-8D8B-01D75304C44B}"/>
              </a:ext>
              <a:ext uri="{C183D7F6-B498-43B3-948B-1728B52AA6E4}">
                <adec:decorative xmlns:adec="http://schemas.microsoft.com/office/drawing/2017/decorative" val="1"/>
              </a:ext>
            </a:extLst>
          </p:cNvPr>
          <p:cNvSpPr txBox="1"/>
          <p:nvPr/>
        </p:nvSpPr>
        <p:spPr>
          <a:xfrm>
            <a:off x="838200" y="1564436"/>
            <a:ext cx="5111325" cy="4185761"/>
          </a:xfrm>
          <a:prstGeom prst="rect">
            <a:avLst/>
          </a:prstGeom>
          <a:noFill/>
        </p:spPr>
        <p:txBody>
          <a:bodyPr wrap="square" rtlCol="0">
            <a:spAutoFit/>
          </a:bodyPr>
          <a:lstStyle/>
          <a:p>
            <a:pPr algn="ctr"/>
            <a:r>
              <a:rPr lang="es-419" sz="2800" noProof="0" dirty="0">
                <a:latin typeface="Verdana" panose="020B0604030504040204" pitchFamily="34" charset="0"/>
                <a:ea typeface="Verdana" panose="020B0604030504040204" pitchFamily="34" charset="0"/>
              </a:rPr>
              <a:t>Ejemplo:</a:t>
            </a:r>
          </a:p>
          <a:p>
            <a:pPr algn="ctr"/>
            <a:endParaRPr lang="es-419" sz="1200" noProof="0" dirty="0">
              <a:latin typeface="Verdana" panose="020B0604030504040204" pitchFamily="34" charset="0"/>
              <a:ea typeface="Verdana" panose="020B0604030504040204" pitchFamily="34" charset="0"/>
            </a:endParaRPr>
          </a:p>
          <a:p>
            <a:pPr marL="342900" indent="-342900">
              <a:spcAft>
                <a:spcPts val="1200"/>
              </a:spcAft>
              <a:buFont typeface="Arial" panose="020B0604020202020204" pitchFamily="34" charset="0"/>
              <a:buChar char="•"/>
            </a:pPr>
            <a:r>
              <a:rPr lang="es-419" sz="2800" noProof="0" dirty="0">
                <a:latin typeface="Verdana" panose="020B0604030504040204" pitchFamily="34" charset="0"/>
                <a:ea typeface="Verdana" panose="020B0604030504040204" pitchFamily="34" charset="0"/>
              </a:rPr>
              <a:t>Esta vacuna tiene una vida útil de 24 meses.</a:t>
            </a:r>
          </a:p>
          <a:p>
            <a:pPr marL="342900" indent="-342900">
              <a:spcAft>
                <a:spcPts val="1200"/>
              </a:spcAft>
              <a:buFont typeface="Arial" panose="020B0604020202020204" pitchFamily="34" charset="0"/>
              <a:buChar char="•"/>
            </a:pPr>
            <a:r>
              <a:rPr lang="es-419" sz="2800" noProof="0" dirty="0">
                <a:latin typeface="Verdana" panose="020B0604030504040204" pitchFamily="34" charset="0"/>
                <a:ea typeface="Verdana" panose="020B0604030504040204" pitchFamily="34" charset="0"/>
              </a:rPr>
              <a:t>Se debe almacenar entre 35-46°F.</a:t>
            </a:r>
          </a:p>
          <a:p>
            <a:pPr marL="342900" indent="-342900">
              <a:spcAft>
                <a:spcPts val="1200"/>
              </a:spcAft>
              <a:buFont typeface="Arial" panose="020B0604020202020204" pitchFamily="34" charset="0"/>
              <a:buChar char="•"/>
            </a:pPr>
            <a:r>
              <a:rPr lang="es-419" sz="2800" noProof="0" dirty="0">
                <a:latin typeface="Verdana" panose="020B0604030504040204" pitchFamily="34" charset="0"/>
                <a:ea typeface="Verdana" panose="020B0604030504040204" pitchFamily="34" charset="0"/>
              </a:rPr>
              <a:t>No se debe congelar</a:t>
            </a:r>
          </a:p>
          <a:p>
            <a:pPr marL="342900" indent="-342900">
              <a:spcAft>
                <a:spcPts val="1200"/>
              </a:spcAft>
              <a:buFont typeface="Arial" panose="020B0604020202020204" pitchFamily="34" charset="0"/>
              <a:buChar char="•"/>
            </a:pPr>
            <a:r>
              <a:rPr lang="es-419" sz="2800" noProof="0" dirty="0">
                <a:latin typeface="Verdana" panose="020B0604030504040204" pitchFamily="34" charset="0"/>
                <a:ea typeface="Verdana" panose="020B0604030504040204" pitchFamily="34" charset="0"/>
              </a:rPr>
              <a:t>Se debe mantener </a:t>
            </a:r>
            <a:r>
              <a:rPr lang="es-419" sz="2800" noProof="0" dirty="0" err="1">
                <a:latin typeface="Verdana" panose="020B0604030504040204" pitchFamily="34" charset="0"/>
                <a:ea typeface="Verdana" panose="020B0604030504040204" pitchFamily="34" charset="0"/>
              </a:rPr>
              <a:t>alejadad</a:t>
            </a:r>
            <a:r>
              <a:rPr lang="es-419" sz="2800" noProof="0" dirty="0">
                <a:latin typeface="Verdana" panose="020B0604030504040204" pitchFamily="34" charset="0"/>
                <a:ea typeface="Verdana" panose="020B0604030504040204" pitchFamily="34" charset="0"/>
              </a:rPr>
              <a:t> de la luz.</a:t>
            </a:r>
          </a:p>
        </p:txBody>
      </p:sp>
    </p:spTree>
    <p:custDataLst>
      <p:tags r:id="rId1"/>
    </p:custDataLst>
    <p:extLst>
      <p:ext uri="{BB962C8B-B14F-4D97-AF65-F5344CB8AC3E}">
        <p14:creationId xmlns:p14="http://schemas.microsoft.com/office/powerpoint/2010/main" val="13397334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68318-0C14-D870-3E0A-B70D7F3C8D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51965A-C3A7-48D4-3AF0-376342594B95}"/>
              </a:ext>
            </a:extLst>
          </p:cNvPr>
          <p:cNvSpPr>
            <a:spLocks noGrp="1"/>
          </p:cNvSpPr>
          <p:nvPr>
            <p:ph type="title"/>
          </p:nvPr>
        </p:nvSpPr>
        <p:spPr>
          <a:xfrm>
            <a:off x="0" y="396086"/>
            <a:ext cx="7015078" cy="1060182"/>
          </a:xfrm>
        </p:spPr>
        <p:txBody>
          <a:bodyPr>
            <a:noAutofit/>
          </a:bodyPr>
          <a:lstStyle/>
          <a:p>
            <a:pPr algn="ctr"/>
            <a:r>
              <a:rPr lang="es-419" sz="4400" b="1" noProof="0" dirty="0"/>
              <a:t>Almacenamiento de las vacunas</a:t>
            </a:r>
          </a:p>
        </p:txBody>
      </p:sp>
      <p:sp>
        <p:nvSpPr>
          <p:cNvPr id="6" name="Text Placeholder 5">
            <a:extLst>
              <a:ext uri="{FF2B5EF4-FFF2-40B4-BE49-F238E27FC236}">
                <a16:creationId xmlns:a16="http://schemas.microsoft.com/office/drawing/2014/main" id="{EC1B05A5-453B-5EEF-6F7E-4ECEF5D14749}"/>
              </a:ext>
            </a:extLst>
          </p:cNvPr>
          <p:cNvSpPr>
            <a:spLocks noGrp="1"/>
          </p:cNvSpPr>
          <p:nvPr>
            <p:ph type="body" sz="half" idx="4294967295"/>
          </p:nvPr>
        </p:nvSpPr>
        <p:spPr>
          <a:xfrm>
            <a:off x="520251" y="1828799"/>
            <a:ext cx="6371216" cy="4123985"/>
          </a:xfrm>
        </p:spPr>
        <p:txBody>
          <a:bodyPr>
            <a:normAutofit fontScale="92500"/>
          </a:bodyPr>
          <a:lstStyle/>
          <a:p>
            <a:pPr marL="342900" indent="-342900">
              <a:buFont typeface="Arial" panose="020B0604020202020204" pitchFamily="34" charset="0"/>
              <a:buChar char="•"/>
            </a:pPr>
            <a:r>
              <a:rPr lang="es-419" noProof="0" dirty="0"/>
              <a:t>Poner en refrigerador doméstico o comercial.</a:t>
            </a:r>
            <a:endParaRPr lang="es-419" sz="2800" noProof="0" dirty="0"/>
          </a:p>
          <a:p>
            <a:pPr marL="342900" indent="-342900">
              <a:buFont typeface="Arial" panose="020B0604020202020204" pitchFamily="34" charset="0"/>
              <a:buChar char="•"/>
            </a:pPr>
            <a:r>
              <a:rPr lang="es-419" noProof="0" dirty="0"/>
              <a:t>vacunas refrigeradas</a:t>
            </a:r>
            <a:endParaRPr lang="es-419" sz="2800" noProof="0" dirty="0"/>
          </a:p>
          <a:p>
            <a:pPr marL="800100" lvl="1" indent="-342900"/>
            <a:r>
              <a:rPr lang="es-419" noProof="0" dirty="0"/>
              <a:t>conservar</a:t>
            </a:r>
            <a:r>
              <a:rPr lang="es-419" sz="2400" noProof="0" dirty="0"/>
              <a:t> entre 35 y 46°</a:t>
            </a:r>
            <a:r>
              <a:rPr lang="es-419" noProof="0" dirty="0"/>
              <a:t>F (2 y 8°C) </a:t>
            </a:r>
            <a:endParaRPr lang="es-419" sz="2800" noProof="0" dirty="0"/>
          </a:p>
          <a:p>
            <a:pPr marL="342900" indent="-342900">
              <a:buFont typeface="Arial" panose="020B0604020202020204" pitchFamily="34" charset="0"/>
              <a:buChar char="•"/>
            </a:pPr>
            <a:r>
              <a:rPr lang="es-419" noProof="0" dirty="0"/>
              <a:t>vacunas congeladas</a:t>
            </a:r>
            <a:r>
              <a:rPr lang="es-419" sz="2800" noProof="0" dirty="0"/>
              <a:t> </a:t>
            </a:r>
          </a:p>
          <a:p>
            <a:pPr marL="800100" lvl="1" indent="-342900"/>
            <a:r>
              <a:rPr lang="es-419" sz="2400" noProof="0" dirty="0"/>
              <a:t>conservar a 5°F </a:t>
            </a:r>
            <a:r>
              <a:rPr lang="es-419" noProof="0" dirty="0"/>
              <a:t>(-15°C) </a:t>
            </a:r>
            <a:r>
              <a:rPr lang="es-419" sz="2400" noProof="0" dirty="0"/>
              <a:t>o menos</a:t>
            </a:r>
          </a:p>
          <a:p>
            <a:pPr marL="342900" indent="-342900">
              <a:buFont typeface="Arial" panose="020B0604020202020204" pitchFamily="34" charset="0"/>
              <a:buChar char="•"/>
            </a:pPr>
            <a:r>
              <a:rPr lang="es-419" sz="2600" noProof="0" dirty="0"/>
              <a:t>diluyentes</a:t>
            </a:r>
          </a:p>
          <a:p>
            <a:pPr marL="800100" lvl="1" indent="-342900">
              <a:buFont typeface="Arial" panose="020B0604020202020204" pitchFamily="34" charset="0"/>
              <a:buChar char="•"/>
            </a:pPr>
            <a:r>
              <a:rPr lang="es-419" noProof="0" dirty="0"/>
              <a:t>almacenar con su vacuna correspondiente</a:t>
            </a:r>
            <a:endParaRPr lang="es-419" sz="2400" noProof="0" dirty="0"/>
          </a:p>
          <a:p>
            <a:endParaRPr lang="es-419" sz="2800" noProof="0" dirty="0"/>
          </a:p>
          <a:p>
            <a:endParaRPr lang="es-419" noProof="0" dirty="0"/>
          </a:p>
        </p:txBody>
      </p:sp>
      <p:grpSp>
        <p:nvGrpSpPr>
          <p:cNvPr id="24" name="Group 23" descr="Ilustración de un termómetro que muestra el rango de refrigeración de 35 a 46 grados Fahrenheit y el rango de congelación por debajo de 5 grados Fahrenheit.">
            <a:extLst>
              <a:ext uri="{FF2B5EF4-FFF2-40B4-BE49-F238E27FC236}">
                <a16:creationId xmlns:a16="http://schemas.microsoft.com/office/drawing/2014/main" id="{1E072251-F4D9-E3D4-38A9-EF0E97DAB445}"/>
              </a:ext>
            </a:extLst>
          </p:cNvPr>
          <p:cNvGrpSpPr/>
          <p:nvPr/>
        </p:nvGrpSpPr>
        <p:grpSpPr>
          <a:xfrm>
            <a:off x="7281333" y="396085"/>
            <a:ext cx="4436368" cy="6065830"/>
            <a:chOff x="7281333" y="396085"/>
            <a:chExt cx="4436368" cy="6065830"/>
          </a:xfrm>
          <a:solidFill>
            <a:schemeClr val="tx2">
              <a:lumMod val="20000"/>
              <a:lumOff val="80000"/>
            </a:schemeClr>
          </a:solidFill>
        </p:grpSpPr>
        <p:sp>
          <p:nvSpPr>
            <p:cNvPr id="7" name="Rectangle: Rounded Corners 6">
              <a:extLst>
                <a:ext uri="{FF2B5EF4-FFF2-40B4-BE49-F238E27FC236}">
                  <a16:creationId xmlns:a16="http://schemas.microsoft.com/office/drawing/2014/main" id="{FF71F8EA-9957-8C59-5612-264FE2583A00}"/>
                </a:ext>
              </a:extLst>
            </p:cNvPr>
            <p:cNvSpPr/>
            <p:nvPr/>
          </p:nvSpPr>
          <p:spPr>
            <a:xfrm>
              <a:off x="7281333" y="396085"/>
              <a:ext cx="4436368" cy="6065830"/>
            </a:xfrm>
            <a:prstGeom prst="roundRect">
              <a:avLst>
                <a:gd name="adj" fmla="val 12189"/>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22" name="Picture 21" descr="A thermometer with a blue square&#10;&#10;Description automatically generated">
              <a:extLst>
                <a:ext uri="{FF2B5EF4-FFF2-40B4-BE49-F238E27FC236}">
                  <a16:creationId xmlns:a16="http://schemas.microsoft.com/office/drawing/2014/main" id="{16B1F2C5-A1B5-B3C0-3E63-06B9B372A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934" y="597438"/>
              <a:ext cx="2596901" cy="5355347"/>
            </a:xfrm>
            <a:prstGeom prst="rect">
              <a:avLst/>
            </a:prstGeom>
            <a:solidFill>
              <a:srgbClr val="F0F0F0"/>
            </a:solidFill>
          </p:spPr>
        </p:pic>
        <p:sp>
          <p:nvSpPr>
            <p:cNvPr id="13" name="TextBox 12">
              <a:extLst>
                <a:ext uri="{FF2B5EF4-FFF2-40B4-BE49-F238E27FC236}">
                  <a16:creationId xmlns:a16="http://schemas.microsoft.com/office/drawing/2014/main" id="{E6D0D994-BDBA-D8DE-EA21-FC7E080FB394}"/>
                </a:ext>
              </a:extLst>
            </p:cNvPr>
            <p:cNvSpPr txBox="1"/>
            <p:nvPr/>
          </p:nvSpPr>
          <p:spPr>
            <a:xfrm>
              <a:off x="7541408" y="2513246"/>
              <a:ext cx="2072150" cy="400110"/>
            </a:xfrm>
            <a:prstGeom prst="rect">
              <a:avLst/>
            </a:prstGeom>
            <a:solidFill>
              <a:srgbClr val="F0F0F0"/>
            </a:solidFill>
          </p:spPr>
          <p:txBody>
            <a:bodyPr wrap="square" rtlCol="0">
              <a:spAutoFit/>
            </a:bodyPr>
            <a:lstStyle/>
            <a:p>
              <a:r>
                <a:rPr lang="es-419" sz="2000" b="1" noProof="0" dirty="0">
                  <a:solidFill>
                    <a:srgbClr val="2B3990"/>
                  </a:solidFill>
                  <a:latin typeface="Verdana" panose="020B0604030504040204" pitchFamily="34" charset="0"/>
                  <a:ea typeface="Verdana" panose="020B0604030504040204" pitchFamily="34" charset="0"/>
                </a:rPr>
                <a:t>Refrigerado</a:t>
              </a:r>
            </a:p>
          </p:txBody>
        </p:sp>
        <p:sp>
          <p:nvSpPr>
            <p:cNvPr id="15" name="TextBox 14">
              <a:extLst>
                <a:ext uri="{FF2B5EF4-FFF2-40B4-BE49-F238E27FC236}">
                  <a16:creationId xmlns:a16="http://schemas.microsoft.com/office/drawing/2014/main" id="{7A672621-2726-E1FD-EE87-479D492EF28F}"/>
                </a:ext>
              </a:extLst>
            </p:cNvPr>
            <p:cNvSpPr txBox="1"/>
            <p:nvPr/>
          </p:nvSpPr>
          <p:spPr>
            <a:xfrm>
              <a:off x="7541407" y="4855917"/>
              <a:ext cx="1763231" cy="400110"/>
            </a:xfrm>
            <a:prstGeom prst="rect">
              <a:avLst/>
            </a:prstGeom>
            <a:solidFill>
              <a:srgbClr val="F0F0F0"/>
            </a:solidFill>
          </p:spPr>
          <p:txBody>
            <a:bodyPr wrap="square" rtlCol="0">
              <a:spAutoFit/>
            </a:bodyPr>
            <a:lstStyle/>
            <a:p>
              <a:r>
                <a:rPr lang="es-419" sz="2000" b="1" noProof="0" dirty="0">
                  <a:solidFill>
                    <a:srgbClr val="136CA9"/>
                  </a:solidFill>
                  <a:latin typeface="Verdana" panose="020B0604030504040204" pitchFamily="34" charset="0"/>
                  <a:ea typeface="Verdana" panose="020B0604030504040204" pitchFamily="34" charset="0"/>
                </a:rPr>
                <a:t>Congelado</a:t>
              </a:r>
            </a:p>
          </p:txBody>
        </p:sp>
      </p:grpSp>
    </p:spTree>
    <p:custDataLst>
      <p:tags r:id="rId1"/>
    </p:custDataLst>
    <p:extLst>
      <p:ext uri="{BB962C8B-B14F-4D97-AF65-F5344CB8AC3E}">
        <p14:creationId xmlns:p14="http://schemas.microsoft.com/office/powerpoint/2010/main" val="546429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E986-AE77-0AE1-DF22-C4B1596D46F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973CA3C-E212-443B-7028-8BFD22137C9A}"/>
              </a:ext>
            </a:extLst>
          </p:cNvPr>
          <p:cNvSpPr>
            <a:spLocks noGrp="1"/>
          </p:cNvSpPr>
          <p:nvPr>
            <p:ph type="title"/>
          </p:nvPr>
        </p:nvSpPr>
        <p:spPr>
          <a:xfrm>
            <a:off x="678600" y="503784"/>
            <a:ext cx="5836500" cy="1302156"/>
          </a:xfrm>
        </p:spPr>
        <p:txBody>
          <a:bodyPr>
            <a:normAutofit fontScale="90000"/>
          </a:bodyPr>
          <a:lstStyle/>
          <a:p>
            <a:r>
              <a:rPr lang="es-419" b="1" noProof="0" dirty="0"/>
              <a:t>Buenas prácticas de almacenamiento de vacunas</a:t>
            </a:r>
          </a:p>
        </p:txBody>
      </p:sp>
      <p:sp>
        <p:nvSpPr>
          <p:cNvPr id="9" name="Content Placeholder 8">
            <a:extLst>
              <a:ext uri="{FF2B5EF4-FFF2-40B4-BE49-F238E27FC236}">
                <a16:creationId xmlns:a16="http://schemas.microsoft.com/office/drawing/2014/main" id="{CA0C3D62-245C-0435-9E5F-723AAF4539C1}"/>
              </a:ext>
            </a:extLst>
          </p:cNvPr>
          <p:cNvSpPr>
            <a:spLocks noGrp="1"/>
          </p:cNvSpPr>
          <p:nvPr>
            <p:ph idx="1"/>
          </p:nvPr>
        </p:nvSpPr>
        <p:spPr>
          <a:xfrm>
            <a:off x="647129" y="2279179"/>
            <a:ext cx="5548953" cy="4189847"/>
          </a:xfrm>
        </p:spPr>
        <p:txBody>
          <a:bodyPr>
            <a:normAutofit fontScale="92500"/>
          </a:bodyPr>
          <a:lstStyle/>
          <a:p>
            <a:pPr>
              <a:spcAft>
                <a:spcPts val="1200"/>
              </a:spcAft>
            </a:pPr>
            <a:r>
              <a:rPr lang="es-419" sz="3000" noProof="0" dirty="0"/>
              <a:t>Ponlas en el compartimento principal del refrigerador o congelador.</a:t>
            </a:r>
          </a:p>
          <a:p>
            <a:pPr>
              <a:spcAft>
                <a:spcPts val="1200"/>
              </a:spcAft>
            </a:pPr>
            <a:r>
              <a:rPr lang="es-419" sz="3000" noProof="0" dirty="0"/>
              <a:t>Colócalas en filas con espacio entre ellas. </a:t>
            </a:r>
          </a:p>
          <a:p>
            <a:pPr>
              <a:spcAft>
                <a:spcPts val="1200"/>
              </a:spcAft>
            </a:pPr>
            <a:r>
              <a:rPr lang="es-419" sz="3000" noProof="0" dirty="0"/>
              <a:t>Almacena aquellas próximas a vencerse delante.</a:t>
            </a:r>
          </a:p>
        </p:txBody>
      </p:sp>
      <p:cxnSp>
        <p:nvCxnSpPr>
          <p:cNvPr id="6" name="Straight Connector 5">
            <a:extLst>
              <a:ext uri="{FF2B5EF4-FFF2-40B4-BE49-F238E27FC236}">
                <a16:creationId xmlns:a16="http://schemas.microsoft.com/office/drawing/2014/main" id="{66C46308-6AAB-FCD4-1482-AD8BE9DAC1F5}"/>
              </a:ext>
              <a:ext uri="{C183D7F6-B498-43B3-948B-1728B52AA6E4}">
                <adec:decorative xmlns:adec="http://schemas.microsoft.com/office/drawing/2017/decorative" val="1"/>
              </a:ext>
            </a:extLst>
          </p:cNvPr>
          <p:cNvCxnSpPr/>
          <p:nvPr/>
        </p:nvCxnSpPr>
        <p:spPr>
          <a:xfrm>
            <a:off x="674426" y="2006221"/>
            <a:ext cx="5421574" cy="0"/>
          </a:xfrm>
          <a:prstGeom prst="line">
            <a:avLst/>
          </a:prstGeom>
          <a:ln w="28575">
            <a:solidFill>
              <a:srgbClr val="DB6413"/>
            </a:solidFill>
          </a:ln>
        </p:spPr>
        <p:style>
          <a:lnRef idx="1">
            <a:schemeClr val="accent1"/>
          </a:lnRef>
          <a:fillRef idx="0">
            <a:schemeClr val="accent1"/>
          </a:fillRef>
          <a:effectRef idx="0">
            <a:schemeClr val="accent1"/>
          </a:effectRef>
          <a:fontRef idx="minor">
            <a:schemeClr val="tx1"/>
          </a:fontRef>
        </p:style>
      </p:cxnSp>
      <p:pic>
        <p:nvPicPr>
          <p:cNvPr id="3" name="Picture 2" descr="Un refrigerador con vacunas almacenadas de forma adecuada en su interior.">
            <a:extLst>
              <a:ext uri="{FF2B5EF4-FFF2-40B4-BE49-F238E27FC236}">
                <a16:creationId xmlns:a16="http://schemas.microsoft.com/office/drawing/2014/main" id="{F591AE90-7C86-25E4-B93B-7E0F6DBE875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6200000">
            <a:off x="6493622" y="1224867"/>
            <a:ext cx="5631291" cy="4408265"/>
          </a:xfrm>
          <a:prstGeom prst="rect">
            <a:avLst/>
          </a:prstGeom>
        </p:spPr>
      </p:pic>
    </p:spTree>
    <p:custDataLst>
      <p:tags r:id="rId1"/>
    </p:custDataLst>
    <p:extLst>
      <p:ext uri="{BB962C8B-B14F-4D97-AF65-F5344CB8AC3E}">
        <p14:creationId xmlns:p14="http://schemas.microsoft.com/office/powerpoint/2010/main" val="40256763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B5AA2-CDF1-76CF-6652-330E87076742}"/>
            </a:ext>
          </a:extLst>
        </p:cNvPr>
        <p:cNvGrpSpPr/>
        <p:nvPr/>
      </p:nvGrpSpPr>
      <p:grpSpPr>
        <a:xfrm>
          <a:off x="0" y="0"/>
          <a:ext cx="0" cy="0"/>
          <a:chOff x="0" y="0"/>
          <a:chExt cx="0" cy="0"/>
        </a:xfrm>
      </p:grpSpPr>
      <p:pic>
        <p:nvPicPr>
          <p:cNvPr id="3" name="Picture 2" descr="Several vaccine bottles stored on a refrigerator door">
            <a:extLst>
              <a:ext uri="{FF2B5EF4-FFF2-40B4-BE49-F238E27FC236}">
                <a16:creationId xmlns:a16="http://schemas.microsoft.com/office/drawing/2014/main" id="{5B69614D-1FE5-7A8C-FFFE-61B1730228AD}"/>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a:ext>
            </a:extLst>
          </a:blip>
          <a:srcRect/>
          <a:stretch/>
        </p:blipFill>
        <p:spPr>
          <a:xfrm>
            <a:off x="6494618" y="1776593"/>
            <a:ext cx="4660932" cy="4376274"/>
          </a:xfrm>
          <a:prstGeom prst="rect">
            <a:avLst/>
          </a:prstGeom>
        </p:spPr>
      </p:pic>
      <p:sp>
        <p:nvSpPr>
          <p:cNvPr id="8" name="Title 7">
            <a:extLst>
              <a:ext uri="{FF2B5EF4-FFF2-40B4-BE49-F238E27FC236}">
                <a16:creationId xmlns:a16="http://schemas.microsoft.com/office/drawing/2014/main" id="{376B3335-2512-BD56-B376-84D07FC25740}"/>
              </a:ext>
            </a:extLst>
          </p:cNvPr>
          <p:cNvSpPr>
            <a:spLocks noGrp="1"/>
          </p:cNvSpPr>
          <p:nvPr>
            <p:ph type="title"/>
          </p:nvPr>
        </p:nvSpPr>
        <p:spPr>
          <a:xfrm>
            <a:off x="838200" y="365125"/>
            <a:ext cx="10515600" cy="781287"/>
          </a:xfrm>
        </p:spPr>
        <p:txBody>
          <a:bodyPr/>
          <a:lstStyle/>
          <a:p>
            <a:pPr algn="ctr"/>
            <a:r>
              <a:rPr lang="es-419" b="1" noProof="0" dirty="0"/>
              <a:t>Almacenamiento de vacunas</a:t>
            </a:r>
          </a:p>
        </p:txBody>
      </p:sp>
      <p:cxnSp>
        <p:nvCxnSpPr>
          <p:cNvPr id="12" name="Straight Connector 11">
            <a:extLst>
              <a:ext uri="{FF2B5EF4-FFF2-40B4-BE49-F238E27FC236}">
                <a16:creationId xmlns:a16="http://schemas.microsoft.com/office/drawing/2014/main" id="{0AFE7666-8D8D-A693-F203-B4D6F8325775}"/>
              </a:ext>
              <a:ext uri="{C183D7F6-B498-43B3-948B-1728B52AA6E4}">
                <adec:decorative xmlns:adec="http://schemas.microsoft.com/office/drawing/2017/decorative" val="1"/>
              </a:ext>
            </a:extLst>
          </p:cNvPr>
          <p:cNvCxnSpPr/>
          <p:nvPr/>
        </p:nvCxnSpPr>
        <p:spPr>
          <a:xfrm>
            <a:off x="2666431" y="1243969"/>
            <a:ext cx="6949440" cy="0"/>
          </a:xfrm>
          <a:prstGeom prst="line">
            <a:avLst/>
          </a:prstGeom>
          <a:ln w="28575">
            <a:solidFill>
              <a:srgbClr val="DB6413"/>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44B7F0D-238D-2448-9339-C573AD44A950}"/>
              </a:ext>
            </a:extLst>
          </p:cNvPr>
          <p:cNvSpPr>
            <a:spLocks noGrp="1"/>
          </p:cNvSpPr>
          <p:nvPr>
            <p:ph idx="1"/>
          </p:nvPr>
        </p:nvSpPr>
        <p:spPr>
          <a:xfrm>
            <a:off x="509667" y="1776593"/>
            <a:ext cx="5586334" cy="4288783"/>
          </a:xfrm>
        </p:spPr>
        <p:txBody>
          <a:bodyPr>
            <a:noAutofit/>
          </a:bodyPr>
          <a:lstStyle/>
          <a:p>
            <a:pPr>
              <a:spcAft>
                <a:spcPts val="1200"/>
              </a:spcAft>
            </a:pPr>
            <a:r>
              <a:rPr lang="es-419" sz="2200" b="1" noProof="0"/>
              <a:t>No las guardes </a:t>
            </a:r>
            <a:r>
              <a:rPr lang="es-419" sz="2200" noProof="0"/>
              <a:t>en las puertas del refrigerado/congelador, en los cajones de las verduras, ni en el estante superior.</a:t>
            </a:r>
          </a:p>
          <a:p>
            <a:pPr>
              <a:spcAft>
                <a:spcPts val="1200"/>
              </a:spcAft>
            </a:pPr>
            <a:r>
              <a:rPr lang="es-419" sz="2200" b="1" noProof="0" dirty="0"/>
              <a:t>No las guardes </a:t>
            </a:r>
            <a:r>
              <a:rPr lang="es-419" sz="2200" noProof="0" dirty="0"/>
              <a:t>en</a:t>
            </a:r>
            <a:r>
              <a:rPr lang="es-419" sz="2200" b="1" noProof="0" dirty="0"/>
              <a:t> </a:t>
            </a:r>
            <a:r>
              <a:rPr lang="es-419" sz="2200" noProof="0" dirty="0"/>
              <a:t>refrigeradores</a:t>
            </a:r>
            <a:r>
              <a:rPr lang="es-419" sz="2200" b="1" noProof="0" dirty="0"/>
              <a:t> </a:t>
            </a:r>
            <a:r>
              <a:rPr lang="es-419" sz="2200" noProof="0" dirty="0"/>
              <a:t>más pequeños, para almacenar vacunas a largo plazo.</a:t>
            </a:r>
          </a:p>
          <a:p>
            <a:pPr>
              <a:spcAft>
                <a:spcPts val="1200"/>
              </a:spcAft>
            </a:pPr>
            <a:r>
              <a:rPr lang="es-419" sz="2200" b="1" noProof="0" dirty="0"/>
              <a:t>No utilices </a:t>
            </a:r>
            <a:r>
              <a:rPr lang="es-419" sz="2200" noProof="0" dirty="0"/>
              <a:t>hielo seco para almacenar vacunas, ni siquiera de forma provisoria.</a:t>
            </a:r>
          </a:p>
        </p:txBody>
      </p:sp>
      <p:pic>
        <p:nvPicPr>
          <p:cNvPr id="11" name="Graphic 10" descr="Un círculo con una raya que lo atraviesa, indicando que no se debe hacer esto.">
            <a:extLst>
              <a:ext uri="{FF2B5EF4-FFF2-40B4-BE49-F238E27FC236}">
                <a16:creationId xmlns:a16="http://schemas.microsoft.com/office/drawing/2014/main" id="{23A80A2C-5629-2F05-7614-CCA9F29C16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6154" y="1715800"/>
            <a:ext cx="4497860" cy="4497860"/>
          </a:xfrm>
          <a:prstGeom prst="rect">
            <a:avLst/>
          </a:prstGeom>
        </p:spPr>
      </p:pic>
    </p:spTree>
    <p:custDataLst>
      <p:tags r:id="rId1"/>
    </p:custDataLst>
    <p:extLst>
      <p:ext uri="{BB962C8B-B14F-4D97-AF65-F5344CB8AC3E}">
        <p14:creationId xmlns:p14="http://schemas.microsoft.com/office/powerpoint/2010/main" val="6688212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31A59-11FB-4646-A5E9-A4C74E94093A}"/>
              </a:ext>
            </a:extLst>
          </p:cNvPr>
          <p:cNvSpPr>
            <a:spLocks noGrp="1"/>
          </p:cNvSpPr>
          <p:nvPr>
            <p:ph type="title"/>
          </p:nvPr>
        </p:nvSpPr>
        <p:spPr>
          <a:xfrm>
            <a:off x="838200" y="365126"/>
            <a:ext cx="10515600" cy="1117686"/>
          </a:xfrm>
        </p:spPr>
        <p:txBody>
          <a:bodyPr/>
          <a:lstStyle/>
          <a:p>
            <a:pPr algn="ctr"/>
            <a:r>
              <a:rPr lang="es-419" b="1" noProof="0" dirty="0"/>
              <a:t>Control de la temperatura</a:t>
            </a:r>
          </a:p>
        </p:txBody>
      </p:sp>
      <p:sp>
        <p:nvSpPr>
          <p:cNvPr id="3" name="Content Placeholder 2">
            <a:extLst>
              <a:ext uri="{FF2B5EF4-FFF2-40B4-BE49-F238E27FC236}">
                <a16:creationId xmlns:a16="http://schemas.microsoft.com/office/drawing/2014/main" id="{7E8A0AEC-B79C-4766-90B2-3ED32230F9B3}"/>
              </a:ext>
            </a:extLst>
          </p:cNvPr>
          <p:cNvSpPr>
            <a:spLocks noGrp="1"/>
          </p:cNvSpPr>
          <p:nvPr>
            <p:ph idx="1"/>
          </p:nvPr>
        </p:nvSpPr>
        <p:spPr>
          <a:xfrm>
            <a:off x="716692" y="1825625"/>
            <a:ext cx="5992717" cy="4529440"/>
          </a:xfrm>
        </p:spPr>
        <p:txBody>
          <a:bodyPr>
            <a:normAutofit fontScale="92500"/>
          </a:bodyPr>
          <a:lstStyle/>
          <a:p>
            <a:pPr>
              <a:spcAft>
                <a:spcPts val="600"/>
              </a:spcAft>
            </a:pPr>
            <a:r>
              <a:rPr lang="es-419" noProof="0" dirty="0"/>
              <a:t>Controla la temperatura al inicio y al final de la jornada laboral.</a:t>
            </a:r>
          </a:p>
          <a:p>
            <a:pPr>
              <a:spcAft>
                <a:spcPts val="600"/>
              </a:spcAft>
            </a:pPr>
            <a:r>
              <a:rPr lang="es-419" noProof="0" dirty="0"/>
              <a:t>Use un termómetro interno calibrado, si lo tienes disponible.</a:t>
            </a:r>
          </a:p>
          <a:p>
            <a:pPr>
              <a:spcAft>
                <a:spcPts val="600"/>
              </a:spcAft>
            </a:pPr>
            <a:r>
              <a:rPr lang="es-419" noProof="0" dirty="0"/>
              <a:t>Registra la temperatura, la fecha, la hora y el nombre de la persona que ha controlado la temperatura.</a:t>
            </a:r>
          </a:p>
        </p:txBody>
      </p:sp>
      <p:pic>
        <p:nvPicPr>
          <p:cNvPr id="6" name="Picture 5" descr="Un termómetro dentro de un refrigerador que contiene vacunas.">
            <a:extLst>
              <a:ext uri="{FF2B5EF4-FFF2-40B4-BE49-F238E27FC236}">
                <a16:creationId xmlns:a16="http://schemas.microsoft.com/office/drawing/2014/main" id="{76E0E038-4C24-66F5-E548-D74FB13D60B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116567" y="1647523"/>
            <a:ext cx="4237233" cy="4707542"/>
          </a:xfrm>
          <a:prstGeom prst="rect">
            <a:avLst/>
          </a:prstGeom>
        </p:spPr>
      </p:pic>
    </p:spTree>
    <p:custDataLst>
      <p:tags r:id="rId1"/>
    </p:custDataLst>
    <p:extLst>
      <p:ext uri="{BB962C8B-B14F-4D97-AF65-F5344CB8AC3E}">
        <p14:creationId xmlns:p14="http://schemas.microsoft.com/office/powerpoint/2010/main" val="14911821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8489</TotalTime>
  <Words>2262</Words>
  <Application>Microsoft Office PowerPoint</Application>
  <PresentationFormat>Widescreen</PresentationFormat>
  <Paragraphs>154</Paragraphs>
  <Slides>19</Slides>
  <Notes>19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Aptos</vt:lpstr>
      <vt:lpstr>Arial</vt:lpstr>
      <vt:lpstr>Calibri</vt:lpstr>
      <vt:lpstr>HelveticaNeueLT Std Lt Cn</vt:lpstr>
      <vt:lpstr>Microsoft Sans Serif</vt:lpstr>
      <vt:lpstr>Roboto</vt:lpstr>
      <vt:lpstr>Verdana</vt:lpstr>
      <vt:lpstr>Verdana Pro</vt:lpstr>
      <vt:lpstr>Wingdings</vt:lpstr>
      <vt:lpstr>JIT 2024</vt:lpstr>
      <vt:lpstr>ColorPop</vt:lpstr>
      <vt:lpstr>JIT Corners</vt:lpstr>
      <vt:lpstr>JIT Blocks</vt:lpstr>
      <vt:lpstr>Wide Verdana White</vt:lpstr>
      <vt:lpstr>Manejo de la cadena de frío de las vacunas</vt:lpstr>
      <vt:lpstr>Just in Time Training</vt:lpstr>
      <vt:lpstr>Cadena de frío de las vacunas </vt:lpstr>
      <vt:lpstr>Interrupciones en la cadena de frío</vt:lpstr>
      <vt:lpstr>Lee siempre la etiqueta del product. </vt:lpstr>
      <vt:lpstr>Almacenamiento de las vacunas</vt:lpstr>
      <vt:lpstr>Buenas prácticas de almacenamiento de vacunas</vt:lpstr>
      <vt:lpstr>Almacenamiento de vacunas</vt:lpstr>
      <vt:lpstr>Control de la temperatura</vt:lpstr>
      <vt:lpstr>Control de la fecha de vencimiento</vt:lpstr>
      <vt:lpstr>El transporte y embalaje de las vacunas </vt:lpstr>
      <vt:lpstr>Buenas prácticas de  embalaje</vt:lpstr>
      <vt:lpstr>Control del transporte:  Termometro digital</vt:lpstr>
      <vt:lpstr>Control del transporte:  Monitor de la cadena de frío</vt:lpstr>
      <vt:lpstr>Cómo desembalar las vacunas</vt:lpstr>
      <vt:lpstr>Planificación de contingencias</vt:lpstr>
      <vt:lpstr>Puntos clave</vt:lpstr>
      <vt:lpstr>Para más información</vt:lpstr>
      <vt:lpstr>Agradecimientos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 Cold Chain Management</dc:title>
  <dc:subject>Just-In-Time Training for Animal Health Emergency Responders</dc:subject>
  <dc:creator>Dvorak, Glenda D [CFSPH]</dc:creator>
  <cp:lastModifiedBy>Dvorak, Glenda D [CFSPH]</cp:lastModifiedBy>
  <cp:revision>175</cp:revision>
  <cp:lastPrinted>2025-03-29T19:11:21Z</cp:lastPrinted>
  <dcterms:created xsi:type="dcterms:W3CDTF">2024-10-22T16:15:18Z</dcterms:created>
  <dcterms:modified xsi:type="dcterms:W3CDTF">2025-05-07T15:47:40Z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