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5.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notesSlides/notesSlide11.xml" ContentType="application/vnd.openxmlformats-officedocument.presentationml.notesSlide+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711" r:id="rId4"/>
  </p:sldMasterIdLst>
  <p:notesMasterIdLst>
    <p:notesMasterId r:id="rId21"/>
  </p:notesMasterIdLst>
  <p:sldIdLst>
    <p:sldId id="259" r:id="rId5"/>
    <p:sldId id="287" r:id="rId6"/>
    <p:sldId id="264" r:id="rId7"/>
    <p:sldId id="282" r:id="rId8"/>
    <p:sldId id="309" r:id="rId9"/>
    <p:sldId id="286" r:id="rId10"/>
    <p:sldId id="289" r:id="rId11"/>
    <p:sldId id="283" r:id="rId12"/>
    <p:sldId id="294" r:id="rId13"/>
    <p:sldId id="295" r:id="rId14"/>
    <p:sldId id="296" r:id="rId15"/>
    <p:sldId id="291" r:id="rId16"/>
    <p:sldId id="310" r:id="rId17"/>
    <p:sldId id="279" r:id="rId18"/>
    <p:sldId id="349" r:id="rId19"/>
    <p:sldId id="350"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7243"/>
    <a:srgbClr val="F99B55"/>
    <a:srgbClr val="FAAA6C"/>
    <a:srgbClr val="FFFBF3"/>
    <a:srgbClr val="FFD07D"/>
    <a:srgbClr val="FFF1D9"/>
    <a:srgbClr val="FFF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8" autoAdjust="0"/>
    <p:restoredTop sz="72738" autoAdjust="0"/>
  </p:normalViewPr>
  <p:slideViewPr>
    <p:cSldViewPr snapToGrid="0">
      <p:cViewPr varScale="1">
        <p:scale>
          <a:sx n="72" d="100"/>
          <a:sy n="72" d="100"/>
        </p:scale>
        <p:origin x="1056" y="54"/>
      </p:cViewPr>
      <p:guideLst>
        <p:guide orient="horz" pos="2160"/>
        <p:guide pos="3840"/>
      </p:guideLst>
    </p:cSldViewPr>
  </p:slideViewPr>
  <p:notesTextViewPr>
    <p:cViewPr>
      <p:scale>
        <a:sx n="1" d="1"/>
        <a:sy n="1" d="1"/>
      </p:scale>
      <p:origin x="0" y="0"/>
    </p:cViewPr>
  </p:notesTextViewPr>
  <p:notesViewPr>
    <p:cSldViewPr snapToGrid="0" showGuides="1">
      <p:cViewPr varScale="1">
        <p:scale>
          <a:sx n="88" d="100"/>
          <a:sy n="88" d="100"/>
        </p:scale>
        <p:origin x="247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da Dvorak" userId="200155727_tp_box_2" providerId="OAuth2" clId="{4A79B928-A728-4601-8D0F-6BD5B292C912}"/>
    <pc:docChg chg="custSel modSld">
      <pc:chgData name="Glenda Dvorak" userId="200155727_tp_box_2" providerId="OAuth2" clId="{4A79B928-A728-4601-8D0F-6BD5B292C912}" dt="2025-05-04T14:28:03.471" v="95" actId="403"/>
      <pc:docMkLst>
        <pc:docMk/>
      </pc:docMkLst>
      <pc:sldChg chg="delSp modSp mod">
        <pc:chgData name="Glenda Dvorak" userId="200155727_tp_box_2" providerId="OAuth2" clId="{4A79B928-A728-4601-8D0F-6BD5B292C912}" dt="2025-05-04T14:25:15.581" v="27" actId="14100"/>
        <pc:sldMkLst>
          <pc:docMk/>
          <pc:sldMk cId="3073876056" sldId="259"/>
        </pc:sldMkLst>
        <pc:spChg chg="mod">
          <ac:chgData name="Glenda Dvorak" userId="200155727_tp_box_2" providerId="OAuth2" clId="{4A79B928-A728-4601-8D0F-6BD5B292C912}" dt="2025-05-04T14:25:08.555" v="26" actId="1036"/>
          <ac:spMkLst>
            <pc:docMk/>
            <pc:sldMk cId="3073876056" sldId="259"/>
            <ac:spMk id="4" creationId="{597E2397-082B-231F-C344-451C5135B804}"/>
          </ac:spMkLst>
        </pc:spChg>
        <pc:spChg chg="mod">
          <ac:chgData name="Glenda Dvorak" userId="200155727_tp_box_2" providerId="OAuth2" clId="{4A79B928-A728-4601-8D0F-6BD5B292C912}" dt="2025-05-04T14:25:15.581" v="27" actId="14100"/>
          <ac:spMkLst>
            <pc:docMk/>
            <pc:sldMk cId="3073876056" sldId="259"/>
            <ac:spMk id="5" creationId="{B42506F4-0D1C-8587-7C51-C37572DE1D0A}"/>
          </ac:spMkLst>
        </pc:spChg>
        <pc:spChg chg="del mod">
          <ac:chgData name="Glenda Dvorak" userId="200155727_tp_box_2" providerId="OAuth2" clId="{4A79B928-A728-4601-8D0F-6BD5B292C912}" dt="2025-05-04T14:24:44.755" v="9" actId="478"/>
          <ac:spMkLst>
            <pc:docMk/>
            <pc:sldMk cId="3073876056" sldId="259"/>
            <ac:spMk id="14" creationId="{98A84D47-B68A-046A-594E-393CC36A8677}"/>
          </ac:spMkLst>
        </pc:spChg>
      </pc:sldChg>
      <pc:sldChg chg="modSp mod">
        <pc:chgData name="Glenda Dvorak" userId="200155727_tp_box_2" providerId="OAuth2" clId="{4A79B928-A728-4601-8D0F-6BD5B292C912}" dt="2025-05-04T14:28:03.471" v="95" actId="403"/>
        <pc:sldMkLst>
          <pc:docMk/>
          <pc:sldMk cId="513054369" sldId="279"/>
        </pc:sldMkLst>
        <pc:spChg chg="mod">
          <ac:chgData name="Glenda Dvorak" userId="200155727_tp_box_2" providerId="OAuth2" clId="{4A79B928-A728-4601-8D0F-6BD5B292C912}" dt="2025-05-04T14:28:03.471" v="95" actId="403"/>
          <ac:spMkLst>
            <pc:docMk/>
            <pc:sldMk cId="513054369" sldId="279"/>
            <ac:spMk id="4" creationId="{56ED49FD-1681-3008-06E9-7C5209593C71}"/>
          </ac:spMkLst>
        </pc:spChg>
      </pc:sldChg>
      <pc:sldChg chg="modSp mod">
        <pc:chgData name="Glenda Dvorak" userId="200155727_tp_box_2" providerId="OAuth2" clId="{4A79B928-A728-4601-8D0F-6BD5B292C912}" dt="2025-05-04T14:26:21.159" v="64" actId="1036"/>
        <pc:sldMkLst>
          <pc:docMk/>
          <pc:sldMk cId="2234744529" sldId="289"/>
        </pc:sldMkLst>
        <pc:spChg chg="mod">
          <ac:chgData name="Glenda Dvorak" userId="200155727_tp_box_2" providerId="OAuth2" clId="{4A79B928-A728-4601-8D0F-6BD5B292C912}" dt="2025-05-04T14:26:05.102" v="31" actId="14100"/>
          <ac:spMkLst>
            <pc:docMk/>
            <pc:sldMk cId="2234744529" sldId="289"/>
            <ac:spMk id="4" creationId="{F3A4F004-A06D-5AC7-007B-3378617B7A6D}"/>
          </ac:spMkLst>
        </pc:spChg>
        <pc:spChg chg="mod">
          <ac:chgData name="Glenda Dvorak" userId="200155727_tp_box_2" providerId="OAuth2" clId="{4A79B928-A728-4601-8D0F-6BD5B292C912}" dt="2025-05-04T14:26:21.159" v="64" actId="1036"/>
          <ac:spMkLst>
            <pc:docMk/>
            <pc:sldMk cId="2234744529" sldId="289"/>
            <ac:spMk id="8" creationId="{45AA5A74-DF33-867D-A2E9-F883310C1BD9}"/>
          </ac:spMkLst>
        </pc:spChg>
        <pc:spChg chg="mod">
          <ac:chgData name="Glenda Dvorak" userId="200155727_tp_box_2" providerId="OAuth2" clId="{4A79B928-A728-4601-8D0F-6BD5B292C912}" dt="2025-05-04T14:26:13.810" v="46" actId="1036"/>
          <ac:spMkLst>
            <pc:docMk/>
            <pc:sldMk cId="2234744529" sldId="289"/>
            <ac:spMk id="9" creationId="{E2839107-A191-6F13-8770-306213F8E398}"/>
          </ac:spMkLst>
        </pc:spChg>
      </pc:sldChg>
      <pc:sldChg chg="modSp mod">
        <pc:chgData name="Glenda Dvorak" userId="200155727_tp_box_2" providerId="OAuth2" clId="{4A79B928-A728-4601-8D0F-6BD5B292C912}" dt="2025-05-04T14:27:50.679" v="93" actId="1035"/>
        <pc:sldMkLst>
          <pc:docMk/>
          <pc:sldMk cId="2175494612" sldId="291"/>
        </pc:sldMkLst>
        <pc:spChg chg="mod">
          <ac:chgData name="Glenda Dvorak" userId="200155727_tp_box_2" providerId="OAuth2" clId="{4A79B928-A728-4601-8D0F-6BD5B292C912}" dt="2025-05-04T14:27:50.679" v="93" actId="1035"/>
          <ac:spMkLst>
            <pc:docMk/>
            <pc:sldMk cId="2175494612" sldId="291"/>
            <ac:spMk id="4" creationId="{983522DC-C0E6-1DFC-0CFD-724EBDAFCB2E}"/>
          </ac:spMkLst>
        </pc:spChg>
        <pc:spChg chg="mod">
          <ac:chgData name="Glenda Dvorak" userId="200155727_tp_box_2" providerId="OAuth2" clId="{4A79B928-A728-4601-8D0F-6BD5B292C912}" dt="2025-05-04T14:27:31.162" v="86" actId="1036"/>
          <ac:spMkLst>
            <pc:docMk/>
            <pc:sldMk cId="2175494612" sldId="291"/>
            <ac:spMk id="5" creationId="{9681EFB8-2CCC-8239-09A9-5789D37E368A}"/>
          </ac:spMkLst>
        </pc:spChg>
        <pc:spChg chg="mod">
          <ac:chgData name="Glenda Dvorak" userId="200155727_tp_box_2" providerId="OAuth2" clId="{4A79B928-A728-4601-8D0F-6BD5B292C912}" dt="2025-05-04T14:27:31.162" v="86" actId="1036"/>
          <ac:spMkLst>
            <pc:docMk/>
            <pc:sldMk cId="2175494612" sldId="291"/>
            <ac:spMk id="6" creationId="{B9490C29-2B51-940F-54AF-1A9E44040BCD}"/>
          </ac:spMkLst>
        </pc:spChg>
        <pc:spChg chg="mod">
          <ac:chgData name="Glenda Dvorak" userId="200155727_tp_box_2" providerId="OAuth2" clId="{4A79B928-A728-4601-8D0F-6BD5B292C912}" dt="2025-05-04T14:27:41.778" v="87" actId="14100"/>
          <ac:spMkLst>
            <pc:docMk/>
            <pc:sldMk cId="2175494612" sldId="291"/>
            <ac:spMk id="7" creationId="{7E3D80D0-FD58-E84B-A4D9-DB4A71CF5947}"/>
          </ac:spMkLst>
        </pc:spChg>
      </pc:sldChg>
      <pc:sldChg chg="modSp mod">
        <pc:chgData name="Glenda Dvorak" userId="200155727_tp_box_2" providerId="OAuth2" clId="{4A79B928-A728-4601-8D0F-6BD5B292C912}" dt="2025-05-04T14:26:47.791" v="69" actId="14100"/>
        <pc:sldMkLst>
          <pc:docMk/>
          <pc:sldMk cId="3751552966" sldId="294"/>
        </pc:sldMkLst>
        <pc:spChg chg="mod">
          <ac:chgData name="Glenda Dvorak" userId="200155727_tp_box_2" providerId="OAuth2" clId="{4A79B928-A728-4601-8D0F-6BD5B292C912}" dt="2025-05-04T14:26:47.791" v="69" actId="14100"/>
          <ac:spMkLst>
            <pc:docMk/>
            <pc:sldMk cId="3751552966" sldId="294"/>
            <ac:spMk id="4" creationId="{B0471126-A680-E6DD-7FC6-0ED47E3FD815}"/>
          </ac:spMkLst>
        </pc:spChg>
      </pc:sldChg>
      <pc:sldChg chg="modSp mod">
        <pc:chgData name="Glenda Dvorak" userId="200155727_tp_box_2" providerId="OAuth2" clId="{4A79B928-A728-4601-8D0F-6BD5B292C912}" dt="2025-05-04T14:27:06.705" v="70" actId="403"/>
        <pc:sldMkLst>
          <pc:docMk/>
          <pc:sldMk cId="129668857" sldId="295"/>
        </pc:sldMkLst>
        <pc:spChg chg="mod">
          <ac:chgData name="Glenda Dvorak" userId="200155727_tp_box_2" providerId="OAuth2" clId="{4A79B928-A728-4601-8D0F-6BD5B292C912}" dt="2025-05-04T14:27:06.705" v="70" actId="403"/>
          <ac:spMkLst>
            <pc:docMk/>
            <pc:sldMk cId="129668857" sldId="295"/>
            <ac:spMk id="4" creationId="{52CD2EAE-6A89-2E69-7A5A-F923DF54B5C1}"/>
          </ac:spMkLst>
        </pc:spChg>
      </pc:sldChg>
      <pc:sldChg chg="modSp mod">
        <pc:chgData name="Glenda Dvorak" userId="200155727_tp_box_2" providerId="OAuth2" clId="{4A79B928-A728-4601-8D0F-6BD5B292C912}" dt="2025-05-04T14:27:11.982" v="71" actId="403"/>
        <pc:sldMkLst>
          <pc:docMk/>
          <pc:sldMk cId="1006102866" sldId="296"/>
        </pc:sldMkLst>
        <pc:spChg chg="mod">
          <ac:chgData name="Glenda Dvorak" userId="200155727_tp_box_2" providerId="OAuth2" clId="{4A79B928-A728-4601-8D0F-6BD5B292C912}" dt="2025-05-04T14:27:11.982" v="71" actId="403"/>
          <ac:spMkLst>
            <pc:docMk/>
            <pc:sldMk cId="1006102866" sldId="296"/>
            <ac:spMk id="4" creationId="{073B9A29-E2D2-711F-B529-4B603A7F624B}"/>
          </ac:spMkLst>
        </pc:spChg>
      </pc:sldChg>
      <pc:sldChg chg="modSp mod">
        <pc:chgData name="Glenda Dvorak" userId="200155727_tp_box_2" providerId="OAuth2" clId="{4A79B928-A728-4601-8D0F-6BD5B292C912}" dt="2025-05-04T14:27:59.484" v="94" actId="403"/>
        <pc:sldMkLst>
          <pc:docMk/>
          <pc:sldMk cId="2814423645" sldId="310"/>
        </pc:sldMkLst>
        <pc:spChg chg="mod">
          <ac:chgData name="Glenda Dvorak" userId="200155727_tp_box_2" providerId="OAuth2" clId="{4A79B928-A728-4601-8D0F-6BD5B292C912}" dt="2025-05-04T14:27:59.484" v="94" actId="403"/>
          <ac:spMkLst>
            <pc:docMk/>
            <pc:sldMk cId="2814423645" sldId="310"/>
            <ac:spMk id="4" creationId="{77AE501D-1100-F72A-1BED-10EAE7B440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3811D-C1BE-4AA7-A1CD-16CA8379B884}"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latin typeface="Calibri" panose="020F0502020204030204" pitchFamily="34" charset="0"/>
                <a:ea typeface="Aptos" panose="020B0004020202020204" pitchFamily="34" charset="0"/>
                <a:cs typeface="Calibri" panose="020F0502020204030204" pitchFamily="34" charset="0"/>
              </a:rPr>
              <a:t>Es esencial sacarse correctamente el equipo de protección personal después de realizar tareas en la granja durante las emergencias de enfermedades animales para evitar la propagación de enfermedades desde el lugar de la respuesta</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16E4-ECBB-8B9C-A358-07D30CB40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05AC6-5543-9CCC-EFD6-4A7FB762F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38523-323B-4DEF-28F1-B24D1549A6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Usando un banco o algún otro elemento de apoyo retira con cuidado los </a:t>
            </a:r>
            <a:r>
              <a:rPr lang="es-E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cubrebotas</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desechables, si los tienes. Lava las botas de goma resistentes a productos químicos con desinfectante y, a continuación, sácatelas.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endParaRPr lang="en-US" dirty="0"/>
          </a:p>
        </p:txBody>
      </p:sp>
      <p:sp>
        <p:nvSpPr>
          <p:cNvPr id="4" name="Slide Number Placeholder 3">
            <a:extLst>
              <a:ext uri="{FF2B5EF4-FFF2-40B4-BE49-F238E27FC236}">
                <a16:creationId xmlns:a16="http://schemas.microsoft.com/office/drawing/2014/main" id="{D2B4A82F-4D45-5DC2-88D0-6ACBC821B413}"/>
              </a:ext>
            </a:extLst>
          </p:cNvPr>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2307630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1262-8CFD-A5B2-A0E8-D550520A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CB1F6-AF3F-3E44-44AB-0AABE7FB5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78DD9-3759-379A-9EB0-78821118C838}"/>
              </a:ext>
            </a:extLst>
          </p:cNvPr>
          <p:cNvSpPr>
            <a:spLocks noGrp="1"/>
          </p:cNvSpPr>
          <p:nvPr>
            <p:ph type="body" idx="1"/>
          </p:nvPr>
        </p:nvSpPr>
        <p:spPr/>
        <p:txBody>
          <a:bodyPr/>
          <a:lstStyle/>
          <a:p>
            <a:pPr marL="0" marR="0">
              <a:lnSpc>
                <a:spcPct val="110000"/>
              </a:lnSpc>
              <a:spcAft>
                <a:spcPts val="6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Sácate el overol protector y sal de él con cuidado.</a:t>
            </a:r>
            <a:r>
              <a:rPr lang="en-US" sz="1400" kern="100" dirty="0">
                <a:effectLst/>
                <a:latin typeface="Calibri" panose="020F0502020204030204" pitchFamily="34" charset="0"/>
                <a:ea typeface="Aptos" panose="020B0004020202020204" pitchFamily="34" charset="0"/>
                <a:cs typeface="Times New Roman" panose="02020603050405020304" pitchFamily="18" charset="0"/>
              </a:rPr>
              <a:t> </a:t>
            </a:r>
            <a:r>
              <a:rPr lang="es-ES" sz="1400" kern="100" dirty="0">
                <a:effectLst/>
                <a:latin typeface="Calibri" panose="020F0502020204030204" pitchFamily="34" charset="0"/>
                <a:ea typeface="Aptos" panose="020B0004020202020204" pitchFamily="34" charset="0"/>
                <a:cs typeface="Times New Roman" panose="02020603050405020304" pitchFamily="18" charset="0"/>
              </a:rPr>
              <a:t>Toca únicamente las superficies interiores del traje de protección.  </a:t>
            </a:r>
            <a:r>
              <a:rPr lang="es-ES" sz="1400" dirty="0">
                <a:effectLst/>
                <a:latin typeface="Calibri" panose="020F0502020204030204" pitchFamily="34" charset="0"/>
                <a:ea typeface="Aptos" panose="020B0004020202020204" pitchFamily="34" charset="0"/>
                <a:cs typeface="Times New Roman" panose="02020603050405020304" pitchFamily="18" charset="0"/>
              </a:rPr>
              <a:t>Desecha los overoles en un contenedor proporcionado por la granja.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endParaRPr lang="en-US" dirty="0"/>
          </a:p>
        </p:txBody>
      </p:sp>
      <p:sp>
        <p:nvSpPr>
          <p:cNvPr id="4" name="Slide Number Placeholder 3">
            <a:extLst>
              <a:ext uri="{FF2B5EF4-FFF2-40B4-BE49-F238E27FC236}">
                <a16:creationId xmlns:a16="http://schemas.microsoft.com/office/drawing/2014/main" id="{5644FDA6-510E-8343-D6C5-560BF2CD9006}"/>
              </a:ext>
            </a:extLst>
          </p:cNvPr>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347896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8142-E008-B8CB-C5B6-E4468AC61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D3893-5009-3E84-313D-D98859C6F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4904F-0FB0-7461-4EA4-DAC5E8DA10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Sácate los anteojos y protector de la cara, si los llevas puestos. Sácate el respirador. Deposítalos en el contenedor designado para su descontaminación o eliminación. </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Foto de Andrew Kingsbury/CFSPH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9DDAEC5F-C962-30C4-FDB7-BECE281AF733}"/>
              </a:ext>
            </a:extLst>
          </p:cNvPr>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235280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84F9-610C-0AB3-5F17-1B5762892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2F752-83B7-14C0-E23C-4E873E492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E98CD-62C1-8549-62A0-68C8F1A9BA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Sácate los guantes interiores poniéndolos al revés como con los guantes exteriores. Desecha los guantes en un contenedor suministrado. </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2E78C6E-A09D-5ACA-A0D4-1C69E155FA20}"/>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567019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Inmediatamente después de sacarte todo el EPP, lávate bien las manos, revisando bien debajo de la uñas. Suénate la nariz para destapar las vías respiratorias. Y tan pronto como sea posible, date una ducha completa y lava la ropa de abajo.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Foto de Jane Galyon/CFSPH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209214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Escanea este código QR para acceder al sitio web de capacitación “Justo-a-Tiempo y para obtener más información sobre el uso de EPP durante emergencias de enfermedades animales, incluida la forma correcta de ponerte y sacarte el equipo, así como consideraciones de seguridad”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22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dirty="0">
                <a:solidFill>
                  <a:srgbClr val="000000"/>
                </a:solidFill>
              </a:rPr>
              <a:t>El desarrollo de este material ha sido posible gracias a una subvención concedida al Centro de Seguridad Alimentaria y Salud Pública, de la Facultad de Medicina Veterinaria de la Universidad Estatal de Iowa por el Servicio de Inspección de Sanidad Animal y Vegetal del Departamento de Agricultura de los Estados Unidos a través del Programa Nacional de Preparación y Respuesta a Enfermedades Animales.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Aft>
                <a:spcPts val="600"/>
              </a:spcAft>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Este módulo de capacitación “Justo a tiempo” muestra los pasos a seguir para sacarse correctamente el EPP de nivel C.</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08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400" noProof="0" dirty="0">
                <a:solidFill>
                  <a:srgbClr val="BABBBA"/>
                </a:solidFill>
                <a:latin typeface="Calibri" panose="020F0502020204030204" pitchFamily="34" charset="0"/>
                <a:cs typeface="Calibri" panose="020F0502020204030204" pitchFamily="34" charset="0"/>
              </a:rPr>
              <a:t>Si no se saca el EPP de forma correcta puede provocar la propagación accidental de patógenos y la exposición del personal de respuesta. Durante el proceso, tenga en cuenta estos consejos. Evita tocar las superficies externas para evitar la contaminación cruzada de la ropa de abajo. Asegúrate que los contaminantes queden dentro de los artículos de ropa poniéndolos al revés a medida que te los vayas sacando. </a:t>
            </a:r>
            <a:endParaRPr lang="es-419" sz="1400" noProof="0" dirty="0">
              <a:solidFill>
                <a:prstClr val="black"/>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El personal se debe sacar el EPP en el "lado sucio" designado o en la zona caliente del sitio. Cepilla cualquier material orgánico de las superficies exteriores del EPP y de la parte inferior de las botas o </a:t>
            </a:r>
            <a:r>
              <a:rPr lang="es-E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cubrebotas</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Al igual que con el procedimiento de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colocación</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del EPP, </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el personal se lo debe sacar de forma segura y eficiente utilizando el sistema de ayudante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El/la ayudante debe permanecer con el EPP completo durante todo el proceso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Foto de Andrew Kingsbury/CFSPH</a:t>
            </a:r>
          </a:p>
          <a:p>
            <a:pPr marL="342900" marR="0" lvl="0" indent="-342900">
              <a:spcBef>
                <a:spcPts val="0"/>
              </a:spcBef>
              <a:spcAft>
                <a:spcPts val="400"/>
              </a:spcAft>
              <a:buClr>
                <a:srgbClr val="E97243"/>
              </a:buClr>
              <a:buFont typeface="Wingdings 3" panose="05040102010807070707" pitchFamily="18" charset="2"/>
              <a:buChar char=""/>
            </a:pPr>
            <a:endParaRPr lang="en-US" sz="1800" kern="100" dirty="0">
              <a:effectLst/>
              <a:latin typeface="Segoe UI" panose="020B050204020402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172905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
                <a:srgbClr val="E97243"/>
              </a:buClr>
              <a:buSzPts val="1200"/>
              <a:buFont typeface="Wingdings 3" panose="05040102010807070707" pitchFamily="18" charset="2"/>
              <a:buNone/>
              <a:tabLst/>
              <a:defRP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continuación, entre en la zona tibia. </a:t>
            </a:r>
            <a:r>
              <a:rPr lang="en-US" sz="1400" kern="100" dirty="0">
                <a:solidFill>
                  <a:schemeClr val="tx1"/>
                </a:solidFill>
                <a:effectLst/>
                <a:latin typeface="Calibri" panose="020F0502020204030204" pitchFamily="34" charset="0"/>
                <a:cs typeface="Calibri" panose="020F0502020204030204" pitchFamily="34" charset="0"/>
              </a:rPr>
              <a:t>Debe utilizarse un desinfectante aprobado para descontaminar todas las superficies externas del EEP y </a:t>
            </a:r>
            <a:r>
              <a:rPr lang="en-US" sz="1400" kern="100" dirty="0" err="1">
                <a:solidFill>
                  <a:schemeClr val="tx1"/>
                </a:solidFill>
                <a:effectLst/>
                <a:latin typeface="Calibri" panose="020F0502020204030204" pitchFamily="34" charset="0"/>
                <a:cs typeface="Calibri" panose="020F0502020204030204" pitchFamily="34" charset="0"/>
              </a:rPr>
              <a:t>cualquier</a:t>
            </a:r>
            <a:r>
              <a:rPr lang="en-US" sz="1400" kern="100" dirty="0">
                <a:solidFill>
                  <a:schemeClr val="tx1"/>
                </a:solidFill>
                <a:effectLst/>
                <a:latin typeface="Calibri" panose="020F050202020403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cs typeface="Calibri" panose="020F0502020204030204" pitchFamily="34" charset="0"/>
              </a:rPr>
              <a:t>otro</a:t>
            </a:r>
            <a:r>
              <a:rPr lang="en-US" sz="1400" kern="100" dirty="0">
                <a:solidFill>
                  <a:schemeClr val="tx1"/>
                </a:solidFill>
                <a:effectLst/>
                <a:latin typeface="Calibri" panose="020F050202020403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cs typeface="Calibri" panose="020F0502020204030204" pitchFamily="34" charset="0"/>
              </a:rPr>
              <a:t>equipo</a:t>
            </a:r>
            <a:r>
              <a:rPr lang="en-US" sz="1400" kern="100" dirty="0">
                <a:solidFill>
                  <a:schemeClr val="tx1"/>
                </a:solidFill>
                <a:effectLst/>
                <a:latin typeface="Calibri" panose="020F0502020204030204" pitchFamily="34" charset="0"/>
                <a:cs typeface="Calibri" panose="020F0502020204030204" pitchFamily="34" charset="0"/>
              </a:rPr>
              <a:t> utilizado en el lugar. </a:t>
            </a:r>
          </a:p>
          <a:p>
            <a:pPr marL="0" marR="0" lvl="0" indent="0">
              <a:spcBef>
                <a:spcPts val="400"/>
              </a:spcBef>
              <a:buClr>
                <a:srgbClr val="E97243"/>
              </a:buClr>
              <a:buSzPts val="1200"/>
              <a:buFont typeface="Wingdings 3" panose="05040102010807070707" pitchFamily="18" charset="2"/>
              <a:buNone/>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400"/>
              </a:spcBef>
              <a:spcAft>
                <a:spcPts val="0"/>
              </a:spcAft>
              <a:buClr>
                <a:srgbClr val="E97243"/>
              </a:buClr>
              <a:buSzPts val="1200"/>
              <a:buFont typeface="Wingdings 3" panose="05040102010807070707" pitchFamily="18" charset="2"/>
              <a:buNone/>
              <a:tabLst/>
              <a:defRPr/>
            </a:pP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Foto de Jane Galyon/CFSPH</a:t>
            </a:r>
          </a:p>
          <a:p>
            <a:pPr marL="0" marR="0" lvl="0" indent="0">
              <a:spcBef>
                <a:spcPts val="400"/>
              </a:spcBef>
              <a:buClr>
                <a:srgbClr val="E97243"/>
              </a:buClr>
              <a:buSzPts val="1200"/>
              <a:buFont typeface="Wingdings 3" panose="05040102010807070707" pitchFamily="18" charset="2"/>
              <a:buNone/>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915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Una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vez</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hayas</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completado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el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proceso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anterior, </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retira toda la cinta adhesiva del overol, incluidas las mangas, las botas y la zona del cierre (y el protector facial, si corresponde). Desecha la cinta adhesiva en los contenedores suministrados. Desabrocha el overol de protección.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27449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3CB1B-8A54-13EB-9865-51EA1CEFF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36151-F959-86DF-8D57-898424D56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1AF9E-921F-05EF-D1D3-F484EF28A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Sácate un par de guantes (resistentes a productos químicos) de forma que quede al revés. Luego, utiliza la superficie interior de ese guante para sacarte el otro. Deposítalos en el contenedor designado para su descontaminación o eliminación. </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5FA9C87-589B-0A39-99D0-9AA8D5FEDBA0}"/>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378082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kern="100" noProof="0" dirty="0">
                <a:solidFill>
                  <a:schemeClr val="tx1"/>
                </a:solidFill>
                <a:effectLst/>
                <a:latin typeface="Calibri" panose="020F0502020204030204" pitchFamily="34" charset="0"/>
                <a:ea typeface="Aptos" panose="020B0004020202020204" pitchFamily="34" charset="0"/>
                <a:cs typeface="Calibri" panose="020F0502020204030204" pitchFamily="34" charset="0"/>
              </a:rPr>
              <a:t>Sácate la capucha del traje introduciendo la mano en el interior de la capucha y córrela con cuidado hacia atrás. Evita tocar la superficie exterior. Este paso es más fácil si se cuenta con la ayuda de un miembro del equipo, que debe </a:t>
            </a:r>
            <a:r>
              <a:rPr lang="es-ES" sz="1400" kern="100" noProof="0" dirty="0">
                <a:solidFill>
                  <a:schemeClr val="tx1"/>
                </a:solidFill>
                <a:effectLst/>
                <a:latin typeface="Calibri" panose="020F0502020204030204" pitchFamily="34" charset="0"/>
                <a:ea typeface="Aptos" panose="020B0004020202020204" pitchFamily="34" charset="0"/>
                <a:cs typeface="Calibri" panose="020F0502020204030204" pitchFamily="34" charset="0"/>
              </a:rPr>
              <a:t>permanecer con el EPP completo</a:t>
            </a:r>
            <a:r>
              <a:rPr lang="es-419" sz="1400" kern="100" noProof="0" dirty="0">
                <a:solidFill>
                  <a:schemeClr val="tx1"/>
                </a:solidFill>
                <a:effectLst/>
                <a:latin typeface="Calibri" panose="020F0502020204030204" pitchFamily="34" charset="0"/>
                <a:ea typeface="Aptos" panose="020B0004020202020204" pitchFamily="34" charset="0"/>
                <a:cs typeface="Calibri" panose="020F0502020204030204" pitchFamily="34" charset="0"/>
              </a:rPr>
              <a:t>, y pueda agarrar la parte exterior de la capucha. </a:t>
            </a:r>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77649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6B33-07A8-8A3F-3EC3-08038E8DF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EB63D-2EAC-4786-FBE3-877D5E140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70D3E-9994-CFAE-1BAE-33AB71F0EC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Sácate el overol de protección desde los hombros y bájalo por el cuerpo, poniéndolo al revés para evitar que quede contaminación residual en la ropa de abajo.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Foto</a:t>
            </a: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Andrew Kingsbury/CFSPH</a:t>
            </a:r>
          </a:p>
          <a:p>
            <a:endParaRPr lang="en-US" dirty="0"/>
          </a:p>
        </p:txBody>
      </p:sp>
      <p:sp>
        <p:nvSpPr>
          <p:cNvPr id="4" name="Slide Number Placeholder 3">
            <a:extLst>
              <a:ext uri="{FF2B5EF4-FFF2-40B4-BE49-F238E27FC236}">
                <a16:creationId xmlns:a16="http://schemas.microsoft.com/office/drawing/2014/main" id="{429F5D8B-4E0A-493C-546F-44399146A2DC}"/>
              </a:ext>
            </a:extLst>
          </p:cNvPr>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573152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61720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5877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2646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608657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28408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9531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96596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70014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22806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7023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47991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6196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9415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0998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365122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81566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4269513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43841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713612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894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3524149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8434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2124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3979026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7910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429264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tags" Target="../tags/tag10.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ags" Target="../tags/tag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4"/>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Editar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Haga clic para editar el estilo del título principal</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Editar estilos de texto maestro</a:t>
            </a:r>
          </a:p>
          <a:p>
            <a:pPr lvl="1"/>
            <a:r>
              <a:rPr lang="en-US" altLang="en-US" dirty="0"/>
              <a:t>Segundo nivel</a:t>
            </a:r>
          </a:p>
          <a:p>
            <a:pPr lvl="2"/>
            <a:r>
              <a:rPr lang="en-US" altLang="en-US" dirty="0"/>
              <a:t>Tercer nivel</a:t>
            </a:r>
          </a:p>
          <a:p>
            <a:pPr lvl="3"/>
            <a:r>
              <a:rPr lang="en-US" altLang="en-US" dirty="0"/>
              <a:t>Cuarto nivel</a:t>
            </a:r>
          </a:p>
          <a:p>
            <a:pPr lvl="4"/>
            <a:r>
              <a:rPr lang="en-US" altLang="en-US" dirty="0"/>
              <a:t>Quinto nivel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t>‹#›</a:t>
            </a:fld>
            <a:endParaRPr lang="en-US">
              <a:solidFill>
                <a:prstClr val="black">
                  <a:tint val="75000"/>
                </a:prstClr>
              </a:solidFill>
            </a:endParaRPr>
          </a:p>
        </p:txBody>
      </p:sp>
    </p:spTree>
    <p:custDataLst>
      <p:tags r:id="rId14"/>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tags" Target="../tags/tag6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6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6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6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4.xml"/><Relationship Id="rId1" Type="http://schemas.openxmlformats.org/officeDocument/2006/relationships/tags" Target="../tags/tag6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8.xml"/><Relationship Id="rId1" Type="http://schemas.openxmlformats.org/officeDocument/2006/relationships/tags" Target="../tags/tag69.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8.xml"/><Relationship Id="rId1" Type="http://schemas.openxmlformats.org/officeDocument/2006/relationships/tags" Target="../tags/tag70.xml"/><Relationship Id="rId5" Type="http://schemas.openxmlformats.org/officeDocument/2006/relationships/image" Target="../media/image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6.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5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5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5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ags" Target="../tags/tag60.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2.xml"/><Relationship Id="rId1" Type="http://schemas.openxmlformats.org/officeDocument/2006/relationships/tags" Target="../tags/tag6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tags" Target="../tags/tag6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6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272483"/>
            <a:ext cx="7330191" cy="2387600"/>
          </a:xfrm>
        </p:spPr>
        <p:txBody>
          <a:bodyPr>
            <a:noAutofit/>
          </a:bodyPr>
          <a:lstStyle/>
          <a:p>
            <a:r>
              <a:rPr lang="es-419" b="1" noProof="0" dirty="0">
                <a:latin typeface="Verdana" panose="020B0604030504040204" pitchFamily="34" charset="0"/>
                <a:ea typeface="Verdana" panose="020B0604030504040204" pitchFamily="34" charset="0"/>
              </a:rPr>
              <a:t>Equipo de protección personal (EPP)</a:t>
            </a: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202242" y="4333460"/>
            <a:ext cx="6870492" cy="924339"/>
          </a:xfrm>
        </p:spPr>
        <p:txBody>
          <a:bodyPr anchor="ctr">
            <a:normAutofit fontScale="92500" lnSpcReduction="10000"/>
          </a:bodyPr>
          <a:lstStyle/>
          <a:p>
            <a:r>
              <a:rPr lang="es-419" sz="5400" i="1" kern="0" noProof="0" dirty="0">
                <a:latin typeface="Verdana" panose="020B0604030504040204" pitchFamily="34" charset="0"/>
                <a:ea typeface="Verdana" panose="020B0604030504040204" pitchFamily="34" charset="0"/>
              </a:rPr>
              <a:t>Cómo sacarte el EPP</a:t>
            </a:r>
          </a:p>
        </p:txBody>
      </p:sp>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9" name="Picture 8" descr="The Just-In-Time Training logo">
            <a:extLst>
              <a:ext uri="{FF2B5EF4-FFF2-40B4-BE49-F238E27FC236}">
                <a16:creationId xmlns:a16="http://schemas.microsoft.com/office/drawing/2014/main" id="{B2CF6144-1DBD-545C-DA83-8F7C1697CB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0C75F44B-C6BC-AB90-7D5A-A0EB81B348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0AAFC-2232-EA5B-A98F-D51374474186}"/>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E5BE6825-235B-569B-F5BB-E907386A9AF7}"/>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2CD2EAE-6A89-2E69-7A5A-F923DF54B5C1}"/>
              </a:ext>
            </a:extLst>
          </p:cNvPr>
          <p:cNvSpPr>
            <a:spLocks noGrp="1"/>
          </p:cNvSpPr>
          <p:nvPr>
            <p:ph type="title"/>
          </p:nvPr>
        </p:nvSpPr>
        <p:spPr>
          <a:xfrm>
            <a:off x="509286" y="381002"/>
            <a:ext cx="5370653" cy="1017270"/>
          </a:xfrm>
        </p:spPr>
        <p:txBody>
          <a:bodyPr anchor="ctr">
            <a:normAutofit/>
          </a:bodyPr>
          <a:lstStyle/>
          <a:p>
            <a:pPr algn="ctr"/>
            <a:r>
              <a:rPr lang="es-419" sz="3600" b="1" noProof="0" dirty="0"/>
              <a:t>Sacarte el calzado</a:t>
            </a:r>
          </a:p>
        </p:txBody>
      </p:sp>
      <p:sp>
        <p:nvSpPr>
          <p:cNvPr id="5" name="Text Placeholder 2">
            <a:extLst>
              <a:ext uri="{FF2B5EF4-FFF2-40B4-BE49-F238E27FC236}">
                <a16:creationId xmlns:a16="http://schemas.microsoft.com/office/drawing/2014/main" id="{3B5B3AB4-23D0-3F16-63B9-55CF4FBD64D4}"/>
              </a:ext>
            </a:extLst>
          </p:cNvPr>
          <p:cNvSpPr txBox="1">
            <a:spLocks/>
          </p:cNvSpPr>
          <p:nvPr/>
        </p:nvSpPr>
        <p:spPr>
          <a:xfrm>
            <a:off x="831638" y="1849687"/>
            <a:ext cx="5569161" cy="152550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Retira con cuidado los </a:t>
            </a:r>
            <a:r>
              <a:rPr lang="es-419" sz="2800" b="1" noProof="0" dirty="0" err="1">
                <a:solidFill>
                  <a:prstClr val="black"/>
                </a:solidFill>
              </a:rPr>
              <a:t>cubrebotas</a:t>
            </a:r>
            <a:r>
              <a:rPr lang="es-419" sz="2800" b="1" noProof="0" dirty="0">
                <a:solidFill>
                  <a:prstClr val="black"/>
                </a:solidFill>
              </a:rPr>
              <a:t>  </a:t>
            </a:r>
            <a:br>
              <a:rPr lang="es-419" sz="2800" b="1" noProof="0" dirty="0">
                <a:solidFill>
                  <a:prstClr val="black"/>
                </a:solidFill>
              </a:rPr>
            </a:br>
            <a:r>
              <a:rPr lang="es-419" sz="2800" b="1" noProof="0" dirty="0">
                <a:solidFill>
                  <a:prstClr val="black"/>
                </a:solidFill>
              </a:rPr>
              <a:t>desechables</a:t>
            </a:r>
          </a:p>
        </p:txBody>
      </p:sp>
      <p:sp>
        <p:nvSpPr>
          <p:cNvPr id="2" name="Text Placeholder 2">
            <a:extLst>
              <a:ext uri="{FF2B5EF4-FFF2-40B4-BE49-F238E27FC236}">
                <a16:creationId xmlns:a16="http://schemas.microsoft.com/office/drawing/2014/main" id="{F2E4A937-4EA8-58A3-19F3-C8453D41929D}"/>
              </a:ext>
            </a:extLst>
          </p:cNvPr>
          <p:cNvSpPr txBox="1">
            <a:spLocks/>
          </p:cNvSpPr>
          <p:nvPr/>
        </p:nvSpPr>
        <p:spPr>
          <a:xfrm>
            <a:off x="849879" y="3429000"/>
            <a:ext cx="5422385" cy="112026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Lava las botas de goma con desinfectante y, </a:t>
            </a:r>
          </a:p>
        </p:txBody>
      </p:sp>
      <p:sp>
        <p:nvSpPr>
          <p:cNvPr id="3" name="Text Placeholder 2">
            <a:extLst>
              <a:ext uri="{FF2B5EF4-FFF2-40B4-BE49-F238E27FC236}">
                <a16:creationId xmlns:a16="http://schemas.microsoft.com/office/drawing/2014/main" id="{2E35B0BF-1F57-1B0C-F876-7E3381EEF54E}"/>
              </a:ext>
            </a:extLst>
          </p:cNvPr>
          <p:cNvSpPr txBox="1">
            <a:spLocks/>
          </p:cNvSpPr>
          <p:nvPr/>
        </p:nvSpPr>
        <p:spPr>
          <a:xfrm>
            <a:off x="827823" y="4603073"/>
            <a:ext cx="5569161" cy="1017269"/>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a continuación sácatelas.</a:t>
            </a:r>
          </a:p>
        </p:txBody>
      </p:sp>
      <p:pic>
        <p:nvPicPr>
          <p:cNvPr id="7" name="Picture 6" descr="Personal de respuesta que responde sentada en un balde para sacarse las botas de goma.">
            <a:extLst>
              <a:ext uri="{FF2B5EF4-FFF2-40B4-BE49-F238E27FC236}">
                <a16:creationId xmlns:a16="http://schemas.microsoft.com/office/drawing/2014/main" id="{FB57F46D-937A-2162-66D0-C2EDBDDCFD7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57994" y="-16839"/>
            <a:ext cx="4633611" cy="6891678"/>
          </a:xfrm>
          <a:prstGeom prst="rect">
            <a:avLst/>
          </a:prstGeom>
        </p:spPr>
      </p:pic>
    </p:spTree>
    <p:custDataLst>
      <p:tags r:id="rId1"/>
    </p:custDataLst>
    <p:extLst>
      <p:ext uri="{BB962C8B-B14F-4D97-AF65-F5344CB8AC3E}">
        <p14:creationId xmlns:p14="http://schemas.microsoft.com/office/powerpoint/2010/main" val="129668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7BB00-4C6C-30F6-3009-3E920D602BC0}"/>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0C3DB485-5514-DF21-8BB6-A9F5CE75B0F7}"/>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073B9A29-E2D2-711F-B529-4B603A7F624B}"/>
              </a:ext>
            </a:extLst>
          </p:cNvPr>
          <p:cNvSpPr>
            <a:spLocks noGrp="1"/>
          </p:cNvSpPr>
          <p:nvPr>
            <p:ph type="title"/>
          </p:nvPr>
        </p:nvSpPr>
        <p:spPr>
          <a:xfrm>
            <a:off x="509286" y="381002"/>
            <a:ext cx="5393803" cy="1017270"/>
          </a:xfrm>
        </p:spPr>
        <p:txBody>
          <a:bodyPr anchor="ctr">
            <a:normAutofit/>
          </a:bodyPr>
          <a:lstStyle/>
          <a:p>
            <a:pPr algn="ctr"/>
            <a:r>
              <a:rPr lang="es-419" sz="3600" b="1" noProof="0" dirty="0"/>
              <a:t>Sacarte el traje de protección</a:t>
            </a:r>
          </a:p>
        </p:txBody>
      </p:sp>
      <p:sp>
        <p:nvSpPr>
          <p:cNvPr id="5" name="Text Placeholder 2">
            <a:extLst>
              <a:ext uri="{FF2B5EF4-FFF2-40B4-BE49-F238E27FC236}">
                <a16:creationId xmlns:a16="http://schemas.microsoft.com/office/drawing/2014/main" id="{981AA372-4928-14C3-E802-E022660917D7}"/>
              </a:ext>
            </a:extLst>
          </p:cNvPr>
          <p:cNvSpPr txBox="1">
            <a:spLocks/>
          </p:cNvSpPr>
          <p:nvPr/>
        </p:nvSpPr>
        <p:spPr>
          <a:xfrm>
            <a:off x="723900" y="1708860"/>
            <a:ext cx="4953000" cy="344028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Aft>
                <a:spcPts val="600"/>
              </a:spcAft>
              <a:buFont typeface="Wingdings 3" panose="05040102010807070707" pitchFamily="18" charset="2"/>
              <a:buChar char=""/>
            </a:pPr>
            <a:r>
              <a:rPr lang="es-419" sz="2800" b="1" noProof="0" dirty="0">
                <a:solidFill>
                  <a:prstClr val="black"/>
                </a:solidFill>
              </a:rPr>
              <a:t>Sal de él con cuidado</a:t>
            </a:r>
          </a:p>
          <a:p>
            <a:pPr marL="457200" indent="-457200">
              <a:spcAft>
                <a:spcPts val="600"/>
              </a:spcAft>
              <a:buFont typeface="Wingdings 3" panose="05040102010807070707" pitchFamily="18" charset="2"/>
              <a:buChar char=""/>
            </a:pPr>
            <a:r>
              <a:rPr lang="es-419" sz="2800" b="1" noProof="0" dirty="0">
                <a:solidFill>
                  <a:prstClr val="black"/>
                </a:solidFill>
              </a:rPr>
              <a:t>Toca únicamente las superficies interiores</a:t>
            </a:r>
          </a:p>
          <a:p>
            <a:pPr marL="457200" indent="-457200">
              <a:spcAft>
                <a:spcPts val="600"/>
              </a:spcAft>
              <a:buFont typeface="Wingdings 3" panose="05040102010807070707" pitchFamily="18" charset="2"/>
              <a:buChar char=""/>
            </a:pPr>
            <a:r>
              <a:rPr lang="es-419" sz="2800" b="1" noProof="0" dirty="0">
                <a:solidFill>
                  <a:prstClr val="black"/>
                </a:solidFill>
              </a:rPr>
              <a:t>Desecha los overoles en un contenedor proporcionado por la granja</a:t>
            </a:r>
          </a:p>
        </p:txBody>
      </p:sp>
      <p:pic>
        <p:nvPicPr>
          <p:cNvPr id="3" name="Picture 2" descr="Personal de respuesta,  se saca con cuidado del traje protector.">
            <a:extLst>
              <a:ext uri="{FF2B5EF4-FFF2-40B4-BE49-F238E27FC236}">
                <a16:creationId xmlns:a16="http://schemas.microsoft.com/office/drawing/2014/main" id="{DFD09CCE-8EE4-44F1-C83B-EDECD57FCE0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655443" y="0"/>
            <a:ext cx="5536557" cy="6864950"/>
          </a:xfrm>
          <a:prstGeom prst="rect">
            <a:avLst/>
          </a:prstGeom>
        </p:spPr>
      </p:pic>
    </p:spTree>
    <p:custDataLst>
      <p:tags r:id="rId1"/>
    </p:custDataLst>
    <p:extLst>
      <p:ext uri="{BB962C8B-B14F-4D97-AF65-F5344CB8AC3E}">
        <p14:creationId xmlns:p14="http://schemas.microsoft.com/office/powerpoint/2010/main" val="100610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7196D-DB00-734F-D34C-02D1235EB56E}"/>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59CE1C0D-C2BD-3D08-C83C-97DEAD179FF8}"/>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983522DC-C0E6-1DFC-0CFD-724EBDAFCB2E}"/>
              </a:ext>
            </a:extLst>
          </p:cNvPr>
          <p:cNvSpPr>
            <a:spLocks noGrp="1"/>
          </p:cNvSpPr>
          <p:nvPr>
            <p:ph type="title"/>
          </p:nvPr>
        </p:nvSpPr>
        <p:spPr>
          <a:xfrm>
            <a:off x="225288" y="314742"/>
            <a:ext cx="5963478" cy="1190152"/>
          </a:xfrm>
        </p:spPr>
        <p:txBody>
          <a:bodyPr anchor="ctr">
            <a:normAutofit/>
          </a:bodyPr>
          <a:lstStyle/>
          <a:p>
            <a:pPr algn="ctr"/>
            <a:r>
              <a:rPr lang="es-419" sz="3600" b="1" noProof="0" dirty="0"/>
              <a:t>Sacarte la protección de los ojos/cara</a:t>
            </a:r>
          </a:p>
        </p:txBody>
      </p:sp>
      <p:sp>
        <p:nvSpPr>
          <p:cNvPr id="5" name="Text Placeholder 2">
            <a:extLst>
              <a:ext uri="{FF2B5EF4-FFF2-40B4-BE49-F238E27FC236}">
                <a16:creationId xmlns:a16="http://schemas.microsoft.com/office/drawing/2014/main" id="{9681EFB8-2CCC-8239-09A9-5789D37E368A}"/>
              </a:ext>
            </a:extLst>
          </p:cNvPr>
          <p:cNvSpPr txBox="1">
            <a:spLocks/>
          </p:cNvSpPr>
          <p:nvPr/>
        </p:nvSpPr>
        <p:spPr>
          <a:xfrm>
            <a:off x="605793" y="1772218"/>
            <a:ext cx="5216274" cy="101727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Sácate los anteojos y protector para la cara</a:t>
            </a:r>
          </a:p>
        </p:txBody>
      </p:sp>
      <p:sp>
        <p:nvSpPr>
          <p:cNvPr id="6" name="Text Placeholder 2">
            <a:extLst>
              <a:ext uri="{FF2B5EF4-FFF2-40B4-BE49-F238E27FC236}">
                <a16:creationId xmlns:a16="http://schemas.microsoft.com/office/drawing/2014/main" id="{B9490C29-2B51-940F-54AF-1A9E44040BCD}"/>
              </a:ext>
            </a:extLst>
          </p:cNvPr>
          <p:cNvSpPr txBox="1">
            <a:spLocks/>
          </p:cNvSpPr>
          <p:nvPr/>
        </p:nvSpPr>
        <p:spPr>
          <a:xfrm>
            <a:off x="605793" y="2990552"/>
            <a:ext cx="5216274" cy="56279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Sácate el respirador</a:t>
            </a:r>
          </a:p>
        </p:txBody>
      </p:sp>
      <p:sp>
        <p:nvSpPr>
          <p:cNvPr id="7" name="Text Placeholder 2">
            <a:extLst>
              <a:ext uri="{FF2B5EF4-FFF2-40B4-BE49-F238E27FC236}">
                <a16:creationId xmlns:a16="http://schemas.microsoft.com/office/drawing/2014/main" id="{7E3D80D0-FD58-E84B-A4D9-DB4A71CF5947}"/>
              </a:ext>
            </a:extLst>
          </p:cNvPr>
          <p:cNvSpPr txBox="1">
            <a:spLocks/>
          </p:cNvSpPr>
          <p:nvPr/>
        </p:nvSpPr>
        <p:spPr>
          <a:xfrm>
            <a:off x="605793" y="3754410"/>
            <a:ext cx="5963478" cy="236091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Deposítalos en el contenedor designado para su descontaminación o eliminación. </a:t>
            </a:r>
          </a:p>
        </p:txBody>
      </p:sp>
      <p:pic>
        <p:nvPicPr>
          <p:cNvPr id="12" name="Picture 11" descr="Personal se saca las antiparras.">
            <a:extLst>
              <a:ext uri="{FF2B5EF4-FFF2-40B4-BE49-F238E27FC236}">
                <a16:creationId xmlns:a16="http://schemas.microsoft.com/office/drawing/2014/main" id="{C3DEE59A-C78E-7FA7-5FCD-6AB7FEC64F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2175494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6765-30C0-F1E1-563E-83589F66E07C}"/>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7F47FF3D-BE7E-5EA6-9904-BF1633F7DF85}"/>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77AE501D-1100-F72A-1BED-10EAE7B440CF}"/>
              </a:ext>
            </a:extLst>
          </p:cNvPr>
          <p:cNvSpPr>
            <a:spLocks noGrp="1"/>
          </p:cNvSpPr>
          <p:nvPr>
            <p:ph type="title"/>
          </p:nvPr>
        </p:nvSpPr>
        <p:spPr>
          <a:xfrm>
            <a:off x="605790" y="381002"/>
            <a:ext cx="5308873" cy="1017270"/>
          </a:xfrm>
        </p:spPr>
        <p:txBody>
          <a:bodyPr anchor="ctr">
            <a:normAutofit/>
          </a:bodyPr>
          <a:lstStyle/>
          <a:p>
            <a:pPr algn="ctr"/>
            <a:r>
              <a:rPr lang="es-419" sz="3600" b="1" noProof="0" dirty="0"/>
              <a:t>Sacarte los guantes</a:t>
            </a:r>
          </a:p>
        </p:txBody>
      </p:sp>
      <p:sp>
        <p:nvSpPr>
          <p:cNvPr id="3" name="Text Placeholder 2">
            <a:extLst>
              <a:ext uri="{FF2B5EF4-FFF2-40B4-BE49-F238E27FC236}">
                <a16:creationId xmlns:a16="http://schemas.microsoft.com/office/drawing/2014/main" id="{65B4F325-1725-BC23-A5BB-26C01EFE301C}"/>
              </a:ext>
            </a:extLst>
          </p:cNvPr>
          <p:cNvSpPr>
            <a:spLocks noGrp="1"/>
          </p:cNvSpPr>
          <p:nvPr>
            <p:ph type="body" sz="half" idx="2"/>
          </p:nvPr>
        </p:nvSpPr>
        <p:spPr>
          <a:xfrm>
            <a:off x="609605" y="1681244"/>
            <a:ext cx="5153521" cy="1638072"/>
          </a:xfrm>
        </p:spPr>
        <p:txBody>
          <a:bodyPr>
            <a:noAutofit/>
          </a:bodyPr>
          <a:lstStyle/>
          <a:p>
            <a:pPr marL="457200" indent="-457200">
              <a:buFont typeface="Wingdings 3" panose="05040102010807070707" pitchFamily="18" charset="2"/>
              <a:buChar char=""/>
            </a:pPr>
            <a:r>
              <a:rPr lang="es-419" sz="2800" b="1" noProof="0" dirty="0">
                <a:solidFill>
                  <a:prstClr val="black"/>
                </a:solidFill>
              </a:rPr>
              <a:t>Sácate los guantes interiores poniéndolos al revés</a:t>
            </a:r>
          </a:p>
        </p:txBody>
      </p:sp>
      <p:sp>
        <p:nvSpPr>
          <p:cNvPr id="2" name="Text Placeholder 2">
            <a:extLst>
              <a:ext uri="{FF2B5EF4-FFF2-40B4-BE49-F238E27FC236}">
                <a16:creationId xmlns:a16="http://schemas.microsoft.com/office/drawing/2014/main" id="{2BCB9772-F417-461E-0E53-D4270BE0BF95}"/>
              </a:ext>
            </a:extLst>
          </p:cNvPr>
          <p:cNvSpPr txBox="1">
            <a:spLocks/>
          </p:cNvSpPr>
          <p:nvPr/>
        </p:nvSpPr>
        <p:spPr>
          <a:xfrm>
            <a:off x="609605" y="3319316"/>
            <a:ext cx="5305058" cy="139637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Desecha los guantes en un contenedor suministrado </a:t>
            </a:r>
          </a:p>
        </p:txBody>
      </p:sp>
      <p:pic>
        <p:nvPicPr>
          <p:cNvPr id="9" name="Picture 8" descr="Personal de respuesta se saca el primer par de guantes.">
            <a:extLst>
              <a:ext uri="{FF2B5EF4-FFF2-40B4-BE49-F238E27FC236}">
                <a16:creationId xmlns:a16="http://schemas.microsoft.com/office/drawing/2014/main" id="{B3A2AB42-E78C-4BDE-8C54-E9F1ADABE0F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6666305" y="1153026"/>
            <a:ext cx="5280234" cy="4551947"/>
          </a:xfrm>
          <a:prstGeom prst="rect">
            <a:avLst/>
          </a:prstGeom>
        </p:spPr>
      </p:pic>
    </p:spTree>
    <p:custDataLst>
      <p:tags r:id="rId1"/>
    </p:custDataLst>
    <p:extLst>
      <p:ext uri="{BB962C8B-B14F-4D97-AF65-F5344CB8AC3E}">
        <p14:creationId xmlns:p14="http://schemas.microsoft.com/office/powerpoint/2010/main" val="281442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Up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AAA6C">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517358" y="252666"/>
            <a:ext cx="5366084" cy="1280160"/>
          </a:xfrm>
        </p:spPr>
        <p:txBody>
          <a:bodyPr anchor="ctr">
            <a:noAutofit/>
          </a:bodyPr>
          <a:lstStyle/>
          <a:p>
            <a:pPr algn="ctr"/>
            <a:r>
              <a:rPr lang="es-419" sz="3600" b="1" noProof="0" dirty="0"/>
              <a:t>Pasos finales</a:t>
            </a:r>
          </a:p>
        </p:txBody>
      </p:sp>
      <p:sp>
        <p:nvSpPr>
          <p:cNvPr id="3" name="Text Placeholder 2">
            <a:extLst>
              <a:ext uri="{FF2B5EF4-FFF2-40B4-BE49-F238E27FC236}">
                <a16:creationId xmlns:a16="http://schemas.microsoft.com/office/drawing/2014/main" id="{0DBFB19F-34C7-FEA5-E449-15EE88391B38}"/>
              </a:ext>
            </a:extLst>
          </p:cNvPr>
          <p:cNvSpPr>
            <a:spLocks noGrp="1"/>
          </p:cNvSpPr>
          <p:nvPr>
            <p:ph type="body" sz="half" idx="2"/>
          </p:nvPr>
        </p:nvSpPr>
        <p:spPr>
          <a:xfrm>
            <a:off x="1062988" y="1621866"/>
            <a:ext cx="4459509" cy="1133369"/>
          </a:xfrm>
        </p:spPr>
        <p:txBody>
          <a:bodyPr>
            <a:normAutofit/>
          </a:bodyPr>
          <a:lstStyle/>
          <a:p>
            <a:pPr marL="457200" indent="-457200">
              <a:spcBef>
                <a:spcPts val="0"/>
              </a:spcBef>
              <a:buFont typeface="Wingdings 3" panose="05040102010807070707" pitchFamily="18" charset="2"/>
              <a:buChar char=""/>
            </a:pPr>
            <a:r>
              <a:rPr lang="es-419" sz="2800" b="1" noProof="0" dirty="0">
                <a:solidFill>
                  <a:prstClr val="black"/>
                </a:solidFill>
              </a:rPr>
              <a:t>Lávate bien las manos </a:t>
            </a:r>
          </a:p>
        </p:txBody>
      </p:sp>
      <p:sp>
        <p:nvSpPr>
          <p:cNvPr id="8" name="Text Placeholder 7">
            <a:extLst>
              <a:ext uri="{FF2B5EF4-FFF2-40B4-BE49-F238E27FC236}">
                <a16:creationId xmlns:a16="http://schemas.microsoft.com/office/drawing/2014/main" id="{834E9E26-091A-9B1B-ED4D-F800AFBD06D7}"/>
              </a:ext>
            </a:extLst>
          </p:cNvPr>
          <p:cNvSpPr>
            <a:spLocks noGrp="1"/>
          </p:cNvSpPr>
          <p:nvPr>
            <p:ph type="body" sz="half" idx="13"/>
          </p:nvPr>
        </p:nvSpPr>
        <p:spPr>
          <a:xfrm>
            <a:off x="1062986" y="2859360"/>
            <a:ext cx="4459509" cy="1511717"/>
          </a:xfrm>
        </p:spPr>
        <p:txBody>
          <a:bodyPr>
            <a:noAutofit/>
          </a:bodyPr>
          <a:lstStyle/>
          <a:p>
            <a:pPr marL="457200" indent="-457200">
              <a:spcBef>
                <a:spcPts val="600"/>
              </a:spcBef>
              <a:buFont typeface="Wingdings 3" panose="05040102010807070707" pitchFamily="18" charset="2"/>
              <a:buChar char=""/>
            </a:pPr>
            <a:r>
              <a:rPr lang="es-419" sz="2800" b="1" noProof="0" dirty="0">
                <a:solidFill>
                  <a:prstClr val="black"/>
                </a:solidFill>
              </a:rPr>
              <a:t>Suénate la nariz para destapar las vías respiratorias</a:t>
            </a:r>
          </a:p>
        </p:txBody>
      </p:sp>
      <p:sp>
        <p:nvSpPr>
          <p:cNvPr id="2" name="Text Placeholder 7">
            <a:extLst>
              <a:ext uri="{FF2B5EF4-FFF2-40B4-BE49-F238E27FC236}">
                <a16:creationId xmlns:a16="http://schemas.microsoft.com/office/drawing/2014/main" id="{A42AF554-31BC-3246-4369-C5653626CFF1}"/>
              </a:ext>
            </a:extLst>
          </p:cNvPr>
          <p:cNvSpPr txBox="1">
            <a:spLocks/>
          </p:cNvSpPr>
          <p:nvPr/>
        </p:nvSpPr>
        <p:spPr>
          <a:xfrm>
            <a:off x="1062986" y="4475202"/>
            <a:ext cx="4459509" cy="1511717"/>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Date una ducha completa y lava la ropa de abajo</a:t>
            </a:r>
          </a:p>
        </p:txBody>
      </p:sp>
      <p:pic>
        <p:nvPicPr>
          <p:cNvPr id="9" name="Picture 8" descr="Personal con ropa de calle utilizando desinfectante de manos.">
            <a:extLst>
              <a:ext uri="{FF2B5EF4-FFF2-40B4-BE49-F238E27FC236}">
                <a16:creationId xmlns:a16="http://schemas.microsoft.com/office/drawing/2014/main" id="{07C8CF2A-94B4-E114-C6B9-ADF97E8E9A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custDataLst>
      <p:tags r:id="rId1"/>
    </p:custDataLst>
    <p:extLst>
      <p:ext uri="{BB962C8B-B14F-4D97-AF65-F5344CB8AC3E}">
        <p14:creationId xmlns:p14="http://schemas.microsoft.com/office/powerpoint/2010/main" val="51305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333632"/>
            <a:ext cx="4195010" cy="1396313"/>
          </a:xfrm>
        </p:spPr>
        <p:txBody>
          <a:bodyPr anchor="ctr">
            <a:normAutofit fontScale="90000"/>
          </a:bodyPr>
          <a:lstStyle/>
          <a:p>
            <a:pPr algn="ctr"/>
            <a:r>
              <a:rPr lang="es-419" sz="4000" b="1" noProof="0" dirty="0">
                <a:latin typeface="Verdana" panose="020B0604030504040204" pitchFamily="34" charset="0"/>
                <a:ea typeface="Verdana" panose="020B0604030504040204" pitchFamily="34" charset="0"/>
              </a:rPr>
              <a:t>Más</a:t>
            </a:r>
            <a:br>
              <a:rPr lang="es-419" sz="4000" b="1" noProof="0" dirty="0">
                <a:latin typeface="Verdana" panose="020B0604030504040204" pitchFamily="34" charset="0"/>
                <a:ea typeface="Verdana" panose="020B0604030504040204" pitchFamily="34" charset="0"/>
              </a:rPr>
            </a:br>
            <a:r>
              <a:rPr lang="es-419" sz="4000" b="1" noProof="0" dirty="0">
                <a:latin typeface="Verdana" panose="020B0604030504040204" pitchFamily="34" charset="0"/>
                <a:ea typeface="Verdana" panose="020B0604030504040204" pitchFamily="34" charset="0"/>
              </a:rPr>
              <a:t>videos sobre EPP</a:t>
            </a:r>
          </a:p>
        </p:txBody>
      </p:sp>
      <p:pic>
        <p:nvPicPr>
          <p:cNvPr id="20" name="Picture 19" descr="Un código QR para acceder a los recursos de capacitation Justo-a-Tiempo.">
            <a:extLst>
              <a:ext uri="{FF2B5EF4-FFF2-40B4-BE49-F238E27FC236}">
                <a16:creationId xmlns:a16="http://schemas.microsoft.com/office/drawing/2014/main" id="{96188C39-81A7-6899-7440-CAD587C992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4989" y="2101598"/>
            <a:ext cx="4066540" cy="4066540"/>
          </a:xfrm>
          <a:prstGeom prst="rect">
            <a:avLst/>
          </a:prstGeo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3141965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3" y="788910"/>
            <a:ext cx="4995626" cy="547740"/>
          </a:xfrm>
        </p:spPr>
        <p:txBody>
          <a:bodyPr anchor="ctr">
            <a:normAutofit/>
          </a:bodyPr>
          <a:lstStyle/>
          <a:p>
            <a:pPr algn="ctr"/>
            <a:r>
              <a:rPr lang="es-419" b="1" noProof="0" dirty="0">
                <a:solidFill>
                  <a:srgbClr val="000000"/>
                </a:solidFill>
                <a:latin typeface="Verdana" panose="020B0604030504040204" pitchFamily="34" charset="0"/>
              </a:rPr>
              <a:t>Agradecimientos</a:t>
            </a:r>
            <a:endParaRPr lang="es-419" b="1" noProof="0"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6929790" y="1667885"/>
            <a:ext cx="4611413"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El desarrollo de este material ha sido posible gracias a un una subvención concedida al Centro de Seguridad Alimentaria y Salud Pública de la Facultad de Medicina Veterinaria de la Universidad Estatal de Iowa por el Servicio de Inspección de Sanidad Animal y Vegetal del Departamento de Agricultura de EE. UU. (USDA, por sus siglas en inglés) a través del Programa Nacional de Preparación y Respuesta a Enfermedades Animales (NADPRP).</a:t>
            </a:r>
            <a:endParaRPr kumimoji="0" lang="es-419"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2544554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21AEE47-3FC6-DA48-3B58-89D8AEE65149}"/>
              </a:ext>
            </a:extLst>
          </p:cNvPr>
          <p:cNvSpPr>
            <a:spLocks noGrp="1"/>
          </p:cNvSpPr>
          <p:nvPr>
            <p:ph type="ctrTitle"/>
          </p:nvPr>
        </p:nvSpPr>
        <p:spPr/>
        <p:txBody>
          <a:bodyPr/>
          <a:lstStyle/>
          <a:p>
            <a:r>
              <a:rPr lang="es-419" noProof="0" dirty="0"/>
              <a:t>Formación Just in Time</a:t>
            </a:r>
          </a:p>
        </p:txBody>
      </p:sp>
      <p:sp>
        <p:nvSpPr>
          <p:cNvPr id="22" name="Rectangle 21">
            <a:extLst>
              <a:ext uri="{FF2B5EF4-FFF2-40B4-BE49-F238E27FC236}">
                <a16:creationId xmlns:a16="http://schemas.microsoft.com/office/drawing/2014/main" id="{B70AB698-1323-BD5B-2F17-DDFEE245978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6D19D8-4369-F031-A62D-DB30C2289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FE8FB024-F57C-1028-2DEC-3848D28E3F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343100399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xmlns:adec="http://schemas.microsoft.com/office/drawing/2017/decorative" xmlns:a14="http://schemas.microsoft.com/office/drawing/2010/ma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0DE6E9-8F6F-D9A1-6DB7-04439105744B}"/>
              </a:ext>
            </a:extLst>
          </p:cNvPr>
          <p:cNvSpPr>
            <a:spLocks noGrp="1"/>
          </p:cNvSpPr>
          <p:nvPr>
            <p:ph type="title"/>
          </p:nvPr>
        </p:nvSpPr>
        <p:spPr/>
        <p:txBody>
          <a:bodyPr>
            <a:normAutofit/>
          </a:bodyPr>
          <a:lstStyle/>
          <a:p>
            <a:pPr algn="ctr"/>
            <a:r>
              <a:rPr kumimoji="0" lang="es-419"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La importancia de </a:t>
            </a:r>
            <a:r>
              <a:rPr lang="es-419" sz="4000" b="1" noProof="0" dirty="0">
                <a:solidFill>
                  <a:prstClr val="black"/>
                </a:solidFill>
              </a:rPr>
              <a:t>sacarte correctamente el EPP</a:t>
            </a:r>
            <a:endParaRPr lang="es-419" sz="4000" noProof="0" dirty="0"/>
          </a:p>
        </p:txBody>
      </p:sp>
      <p:sp>
        <p:nvSpPr>
          <p:cNvPr id="6" name="Content Placeholder 5">
            <a:extLst>
              <a:ext uri="{FF2B5EF4-FFF2-40B4-BE49-F238E27FC236}">
                <a16:creationId xmlns:a16="http://schemas.microsoft.com/office/drawing/2014/main" id="{33CAC8C1-E1C5-C5BF-872A-C9743A740987}"/>
              </a:ext>
            </a:extLst>
          </p:cNvPr>
          <p:cNvSpPr>
            <a:spLocks noGrp="1"/>
          </p:cNvSpPr>
          <p:nvPr>
            <p:ph sz="half" idx="2"/>
          </p:nvPr>
        </p:nvSpPr>
        <p:spPr>
          <a:xfrm>
            <a:off x="839788" y="1863090"/>
            <a:ext cx="5023802" cy="4326573"/>
          </a:xfrm>
          <a:solidFill>
            <a:schemeClr val="accent4">
              <a:lumMod val="90000"/>
            </a:schemeClr>
          </a:solidFill>
        </p:spPr>
        <p:txBody>
          <a:bodyPr anchor="ctr">
            <a:normAutofit lnSpcReduction="10000"/>
          </a:bodyPr>
          <a:lstStyle/>
          <a:p>
            <a:pPr marL="0" indent="0" algn="ctr">
              <a:lnSpc>
                <a:spcPct val="130000"/>
              </a:lnSpc>
              <a:spcBef>
                <a:spcPts val="0"/>
              </a:spcBef>
              <a:buNone/>
            </a:pPr>
            <a:r>
              <a:rPr lang="es-419" sz="3200" noProof="0" dirty="0"/>
              <a:t>Prevenir </a:t>
            </a:r>
            <a:br>
              <a:rPr lang="es-419" sz="3200" noProof="0" dirty="0"/>
            </a:br>
            <a:r>
              <a:rPr lang="es-419" sz="3200" noProof="0" dirty="0"/>
              <a:t>la contaminación cruzada accidental, </a:t>
            </a:r>
            <a:br>
              <a:rPr lang="es-419" sz="3200" noProof="0" dirty="0"/>
            </a:br>
            <a:r>
              <a:rPr lang="es-419" sz="3200" noProof="0" dirty="0"/>
              <a:t>la propagación de patógenos y la exposición del personal que responde.</a:t>
            </a:r>
          </a:p>
        </p:txBody>
      </p:sp>
      <p:sp>
        <p:nvSpPr>
          <p:cNvPr id="10" name="Content Placeholder 9">
            <a:extLst>
              <a:ext uri="{FF2B5EF4-FFF2-40B4-BE49-F238E27FC236}">
                <a16:creationId xmlns:a16="http://schemas.microsoft.com/office/drawing/2014/main" id="{CE63687E-C87D-0D60-8289-784F8FD852F9}"/>
              </a:ext>
            </a:extLst>
          </p:cNvPr>
          <p:cNvSpPr>
            <a:spLocks noGrp="1"/>
          </p:cNvSpPr>
          <p:nvPr>
            <p:ph sz="quarter" idx="4"/>
          </p:nvPr>
        </p:nvSpPr>
        <p:spPr>
          <a:xfrm>
            <a:off x="6172200" y="1863091"/>
            <a:ext cx="5183188" cy="4326572"/>
          </a:xfrm>
          <a:solidFill>
            <a:srgbClr val="F99B55"/>
          </a:solidFill>
        </p:spPr>
        <p:txBody>
          <a:bodyPr anchor="ctr">
            <a:normAutofit lnSpcReduction="10000"/>
          </a:bodyPr>
          <a:lstStyle/>
          <a:p>
            <a:pPr marL="457200"/>
            <a:r>
              <a:rPr lang="es-419" noProof="0" dirty="0"/>
              <a:t>Evita tocar las superficies exteriores de los artículos del EPP</a:t>
            </a:r>
          </a:p>
          <a:p>
            <a:pPr marL="457200"/>
            <a:endParaRPr lang="es-419" noProof="0" dirty="0"/>
          </a:p>
          <a:p>
            <a:pPr marL="457200"/>
            <a:r>
              <a:rPr lang="es-419" noProof="0" dirty="0"/>
              <a:t>Ponga los artículos al revés a medida que te los vayas sacando, para que no salgan los contaminantes. </a:t>
            </a:r>
          </a:p>
        </p:txBody>
      </p: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rot="16200000" flipV="1">
            <a:off x="-143329" y="-129092"/>
            <a:ext cx="8117306" cy="6858000"/>
          </a:xfrm>
          <a:prstGeom prst="upArrow">
            <a:avLst>
              <a:gd name="adj1" fmla="val 66110"/>
              <a:gd name="adj2" fmla="val 38538"/>
            </a:avLst>
          </a:prstGeom>
          <a:solidFill>
            <a:srgbClr val="FAAA6C">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606424" y="639500"/>
            <a:ext cx="4764229" cy="1339767"/>
          </a:xfrm>
        </p:spPr>
        <p:txBody>
          <a:bodyPr anchor="ctr">
            <a:normAutofit/>
          </a:bodyPr>
          <a:lstStyle/>
          <a:p>
            <a:r>
              <a:rPr lang="es-419" sz="4000" b="1" noProof="0" dirty="0"/>
              <a:t>Eliminar restos orgánicos</a:t>
            </a:r>
          </a:p>
        </p:txBody>
      </p:sp>
      <p:sp>
        <p:nvSpPr>
          <p:cNvPr id="12" name="Text Placeholder 7">
            <a:extLst>
              <a:ext uri="{FF2B5EF4-FFF2-40B4-BE49-F238E27FC236}">
                <a16:creationId xmlns:a16="http://schemas.microsoft.com/office/drawing/2014/main" id="{777B8CD3-10A2-5ACE-B28C-3474F7012F36}"/>
              </a:ext>
            </a:extLst>
          </p:cNvPr>
          <p:cNvSpPr txBox="1">
            <a:spLocks/>
          </p:cNvSpPr>
          <p:nvPr/>
        </p:nvSpPr>
        <p:spPr>
          <a:xfrm>
            <a:off x="631138" y="2127397"/>
            <a:ext cx="5837127" cy="3746236"/>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es-419" sz="3200" noProof="0" dirty="0"/>
              <a:t>El personal debe sacarse la ropa en el "lado sucio" o en la Zona Caliente</a:t>
            </a:r>
          </a:p>
          <a:p>
            <a:pPr marL="342900" indent="-342900">
              <a:spcAft>
                <a:spcPts val="1200"/>
              </a:spcAft>
              <a:buFont typeface="Arial" panose="020B0604020202020204" pitchFamily="34" charset="0"/>
              <a:buChar char="•"/>
            </a:pPr>
            <a:r>
              <a:rPr lang="es-419" sz="3200" noProof="0" dirty="0"/>
              <a:t>Cepilla en seco el exterior del EPP y la parte inferior de las botas</a:t>
            </a:r>
          </a:p>
          <a:p>
            <a:endParaRPr lang="es-419" sz="2400" noProof="0" dirty="0"/>
          </a:p>
        </p:txBody>
      </p:sp>
      <p:pic>
        <p:nvPicPr>
          <p:cNvPr id="5" name="Picture 4" descr="Personal de respuesta con EPP limpia restos orgánicos de otro compañero con EPP.">
            <a:extLst>
              <a:ext uri="{FF2B5EF4-FFF2-40B4-BE49-F238E27FC236}">
                <a16:creationId xmlns:a16="http://schemas.microsoft.com/office/drawing/2014/main" id="{EBF3E351-FFBC-CAA8-263F-0A01B565EAC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6254368" y="920366"/>
            <a:ext cx="6858001" cy="5017263"/>
          </a:xfrm>
          <a:prstGeom prst="rect">
            <a:avLst/>
          </a:prstGeom>
        </p:spPr>
      </p:pic>
    </p:spTree>
    <p:custDataLst>
      <p:tags r:id="rId1"/>
    </p:custDataLst>
    <p:extLst>
      <p:ext uri="{BB962C8B-B14F-4D97-AF65-F5344CB8AC3E}">
        <p14:creationId xmlns:p14="http://schemas.microsoft.com/office/powerpoint/2010/main" val="3760691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8987791C-ECF5-51BC-6370-053DC807C7E8}"/>
              </a:ext>
              <a:ext uri="{C183D7F6-B498-43B3-948B-1728B52AA6E4}">
                <adec:decorative xmlns:adec="http://schemas.microsoft.com/office/drawing/2017/decorative" val="1"/>
              </a:ext>
            </a:extLst>
          </p:cNvPr>
          <p:cNvSpPr/>
          <p:nvPr/>
        </p:nvSpPr>
        <p:spPr>
          <a:xfrm rot="16200000" flipV="1">
            <a:off x="2267959" y="-2440412"/>
            <a:ext cx="8117306" cy="11738823"/>
          </a:xfrm>
          <a:prstGeom prst="upArrow">
            <a:avLst>
              <a:gd name="adj1" fmla="val 66110"/>
              <a:gd name="adj2" fmla="val 38538"/>
            </a:avLst>
          </a:prstGeom>
          <a:solidFill>
            <a:srgbClr val="FAAA6C">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3" name="Title 2">
            <a:extLst>
              <a:ext uri="{FF2B5EF4-FFF2-40B4-BE49-F238E27FC236}">
                <a16:creationId xmlns:a16="http://schemas.microsoft.com/office/drawing/2014/main" id="{836B0B2B-1AA0-112F-DC3D-0507BEFD42AC}"/>
              </a:ext>
            </a:extLst>
          </p:cNvPr>
          <p:cNvSpPr>
            <a:spLocks noGrp="1"/>
          </p:cNvSpPr>
          <p:nvPr>
            <p:ph type="title"/>
          </p:nvPr>
        </p:nvSpPr>
        <p:spPr>
          <a:xfrm>
            <a:off x="5062822" y="995973"/>
            <a:ext cx="5489590" cy="547991"/>
          </a:xfrm>
        </p:spPr>
        <p:txBody>
          <a:bodyPr>
            <a:normAutofit fontScale="90000"/>
          </a:bodyPr>
          <a:lstStyle/>
          <a:p>
            <a:pPr algn="ctr"/>
            <a:r>
              <a:rPr lang="es-419" sz="4400" b="1" noProof="0" dirty="0"/>
              <a:t>Descontaminar</a:t>
            </a:r>
            <a:endParaRPr lang="es-419" b="1" noProof="0" dirty="0"/>
          </a:p>
        </p:txBody>
      </p:sp>
      <p:sp>
        <p:nvSpPr>
          <p:cNvPr id="20" name="Text Placeholder 19">
            <a:extLst>
              <a:ext uri="{FF2B5EF4-FFF2-40B4-BE49-F238E27FC236}">
                <a16:creationId xmlns:a16="http://schemas.microsoft.com/office/drawing/2014/main" id="{6B3CACB2-2C0A-EA0F-7F48-2F5112C3267F}"/>
              </a:ext>
            </a:extLst>
          </p:cNvPr>
          <p:cNvSpPr>
            <a:spLocks noGrp="1"/>
          </p:cNvSpPr>
          <p:nvPr>
            <p:ph type="body" idx="1"/>
          </p:nvPr>
        </p:nvSpPr>
        <p:spPr>
          <a:xfrm>
            <a:off x="5545099" y="2135562"/>
            <a:ext cx="4673940" cy="1405846"/>
          </a:xfrm>
        </p:spPr>
        <p:txBody>
          <a:bodyPr anchor="t">
            <a:noAutofit/>
          </a:bodyPr>
          <a:lstStyle/>
          <a:p>
            <a:r>
              <a:rPr lang="es-419" sz="2800" noProof="0" dirty="0"/>
              <a:t>Desplazarse a la zona de descontaminación (Zona tibia)</a:t>
            </a:r>
          </a:p>
        </p:txBody>
      </p:sp>
      <p:sp>
        <p:nvSpPr>
          <p:cNvPr id="21" name="Text Placeholder 20">
            <a:extLst>
              <a:ext uri="{FF2B5EF4-FFF2-40B4-BE49-F238E27FC236}">
                <a16:creationId xmlns:a16="http://schemas.microsoft.com/office/drawing/2014/main" id="{2A9A8970-EE12-909E-05B3-CBE150042AA9}"/>
              </a:ext>
            </a:extLst>
          </p:cNvPr>
          <p:cNvSpPr>
            <a:spLocks noGrp="1"/>
          </p:cNvSpPr>
          <p:nvPr>
            <p:ph type="body" sz="quarter" idx="3"/>
          </p:nvPr>
        </p:nvSpPr>
        <p:spPr>
          <a:xfrm>
            <a:off x="5545098" y="4289290"/>
            <a:ext cx="5183188" cy="1061186"/>
          </a:xfrm>
        </p:spPr>
        <p:txBody>
          <a:bodyPr anchor="t">
            <a:noAutofit/>
          </a:bodyPr>
          <a:lstStyle/>
          <a:p>
            <a:r>
              <a:rPr lang="es-419" sz="2800" noProof="0" dirty="0"/>
              <a:t>Desinfectar superficies exteriores</a:t>
            </a:r>
          </a:p>
        </p:txBody>
      </p:sp>
      <p:pic>
        <p:nvPicPr>
          <p:cNvPr id="5" name="Picture 4" descr="Personal de respuesta con EPP completo  rociando desinfectante a otro compañero con EPP completo.">
            <a:extLst>
              <a:ext uri="{FF2B5EF4-FFF2-40B4-BE49-F238E27FC236}">
                <a16:creationId xmlns:a16="http://schemas.microsoft.com/office/drawing/2014/main" id="{45C85C6A-F02D-59AB-A1D5-7021C33538E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4942825" cy="6858000"/>
          </a:xfrm>
          <a:prstGeom prst="rect">
            <a:avLst/>
          </a:prstGeom>
        </p:spPr>
      </p:pic>
    </p:spTree>
    <p:custDataLst>
      <p:tags r:id="rId1"/>
    </p:custDataLst>
    <p:extLst>
      <p:ext uri="{BB962C8B-B14F-4D97-AF65-F5344CB8AC3E}">
        <p14:creationId xmlns:p14="http://schemas.microsoft.com/office/powerpoint/2010/main" val="247754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Down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AAA6C">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1006997" y="765654"/>
            <a:ext cx="4363656" cy="742686"/>
          </a:xfrm>
        </p:spPr>
        <p:txBody>
          <a:bodyPr anchor="ctr">
            <a:noAutofit/>
          </a:bodyPr>
          <a:lstStyle/>
          <a:p>
            <a:pPr algn="ctr"/>
            <a:r>
              <a:rPr lang="es-419" sz="4000" b="1" noProof="0" dirty="0"/>
              <a:t>Cómo sacarte el EPP</a:t>
            </a:r>
            <a:br>
              <a:rPr lang="es-419" b="1" noProof="0" dirty="0"/>
            </a:br>
            <a:endParaRPr lang="es-419" b="1" noProof="0" dirty="0"/>
          </a:p>
        </p:txBody>
      </p:sp>
      <p:sp>
        <p:nvSpPr>
          <p:cNvPr id="6" name="Text Placeholder 7">
            <a:extLst>
              <a:ext uri="{FF2B5EF4-FFF2-40B4-BE49-F238E27FC236}">
                <a16:creationId xmlns:a16="http://schemas.microsoft.com/office/drawing/2014/main" id="{870BEB89-52A5-7331-AE90-F72FA85FAE7C}"/>
              </a:ext>
            </a:extLst>
          </p:cNvPr>
          <p:cNvSpPr txBox="1">
            <a:spLocks/>
          </p:cNvSpPr>
          <p:nvPr/>
        </p:nvSpPr>
        <p:spPr>
          <a:xfrm>
            <a:off x="774416" y="1668981"/>
            <a:ext cx="4805777" cy="202894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lvl="0" indent="-457200">
              <a:spcBef>
                <a:spcPts val="600"/>
              </a:spcBef>
              <a:buFont typeface="Wingdings 3" panose="05040102010807070707" pitchFamily="18" charset="2"/>
              <a:buChar char=""/>
              <a:defRPr/>
            </a:pPr>
            <a:r>
              <a:rPr lang="es-419" sz="2800" b="1" noProof="0" dirty="0">
                <a:solidFill>
                  <a:prstClr val="black"/>
                </a:solidFill>
              </a:rPr>
              <a:t>Retira toda la cinta adhesiva del overol y el protector facial, si corresponde</a:t>
            </a:r>
            <a:endParaRPr lang="es-419" sz="2000" noProof="0" dirty="0"/>
          </a:p>
        </p:txBody>
      </p:sp>
      <p:sp>
        <p:nvSpPr>
          <p:cNvPr id="11" name="Text Placeholder 7">
            <a:extLst>
              <a:ext uri="{FF2B5EF4-FFF2-40B4-BE49-F238E27FC236}">
                <a16:creationId xmlns:a16="http://schemas.microsoft.com/office/drawing/2014/main" id="{2B4CF93F-E72C-0187-A8C6-05A706062215}"/>
              </a:ext>
            </a:extLst>
          </p:cNvPr>
          <p:cNvSpPr txBox="1">
            <a:spLocks/>
          </p:cNvSpPr>
          <p:nvPr/>
        </p:nvSpPr>
        <p:spPr>
          <a:xfrm>
            <a:off x="774416" y="3916834"/>
            <a:ext cx="4514127" cy="59534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600"/>
              </a:spcBef>
              <a:buFont typeface="Wingdings 3" panose="05040102010807070707" pitchFamily="18" charset="2"/>
              <a:buChar char=""/>
              <a:defRPr/>
            </a:pPr>
            <a:r>
              <a:rPr lang="es-419" sz="2800" b="1" noProof="0" dirty="0">
                <a:solidFill>
                  <a:prstClr val="black"/>
                </a:solidFill>
              </a:rPr>
              <a:t>Desecha la cinta</a:t>
            </a:r>
            <a:endParaRPr lang="es-419" sz="2400" noProof="0" dirty="0"/>
          </a:p>
        </p:txBody>
      </p:sp>
      <p:sp>
        <p:nvSpPr>
          <p:cNvPr id="13" name="Text Placeholder 7">
            <a:extLst>
              <a:ext uri="{FF2B5EF4-FFF2-40B4-BE49-F238E27FC236}">
                <a16:creationId xmlns:a16="http://schemas.microsoft.com/office/drawing/2014/main" id="{72B963B6-61A3-528B-5E06-615F0931D142}"/>
              </a:ext>
            </a:extLst>
          </p:cNvPr>
          <p:cNvSpPr txBox="1">
            <a:spLocks/>
          </p:cNvSpPr>
          <p:nvPr/>
        </p:nvSpPr>
        <p:spPr>
          <a:xfrm>
            <a:off x="774416" y="4731082"/>
            <a:ext cx="4805777" cy="162029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600"/>
              </a:spcBef>
              <a:buFont typeface="Wingdings 3" panose="05040102010807070707" pitchFamily="18" charset="2"/>
              <a:buChar char=""/>
              <a:defRPr/>
            </a:pPr>
            <a:r>
              <a:rPr lang="es-419" sz="2800" b="1" noProof="0" dirty="0">
                <a:solidFill>
                  <a:prstClr val="black"/>
                </a:solidFill>
              </a:rPr>
              <a:t>Desabrocha el overol de protección</a:t>
            </a:r>
          </a:p>
          <a:p>
            <a:pPr marL="457200" marR="0" lvl="0" indent="-457200" algn="l" defTabSz="914400" rtl="0" eaLnBrk="1" fontAlgn="auto" latinLnBrk="0" hangingPunct="1">
              <a:lnSpc>
                <a:spcPct val="110000"/>
              </a:lnSpc>
              <a:spcBef>
                <a:spcPts val="1000"/>
              </a:spcBef>
              <a:spcAft>
                <a:spcPts val="0"/>
              </a:spcAft>
              <a:buClrTx/>
              <a:buSzTx/>
              <a:buFont typeface="Wingdings 3" panose="05040102010807070707" pitchFamily="18" charset="2"/>
              <a:buChar char=""/>
              <a:tabLst/>
              <a:defRPr/>
            </a:pPr>
            <a:endParaRPr lang="es-419" sz="2400" noProof="0" dirty="0"/>
          </a:p>
        </p:txBody>
      </p:sp>
      <p:pic>
        <p:nvPicPr>
          <p:cNvPr id="7" name="Picture 6" descr="Personal de respuesta con EPP sacándose  la cinta adhesiva del traje y la zona de las muñecas.">
            <a:extLst>
              <a:ext uri="{FF2B5EF4-FFF2-40B4-BE49-F238E27FC236}">
                <a16:creationId xmlns:a16="http://schemas.microsoft.com/office/drawing/2014/main" id="{5DF5A635-8B5D-48CE-11BE-5FB46BAC73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127197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8FA0-50EC-10D5-3461-39A362099A4B}"/>
            </a:ext>
          </a:extLst>
        </p:cNvPr>
        <p:cNvGrpSpPr/>
        <p:nvPr/>
      </p:nvGrpSpPr>
      <p:grpSpPr>
        <a:xfrm>
          <a:off x="0" y="0"/>
          <a:ext cx="0" cy="0"/>
          <a:chOff x="0" y="0"/>
          <a:chExt cx="0" cy="0"/>
        </a:xfrm>
      </p:grpSpPr>
      <p:sp>
        <p:nvSpPr>
          <p:cNvPr id="10" name="Arrow: Down 9">
            <a:extLst>
              <a:ext uri="{FF2B5EF4-FFF2-40B4-BE49-F238E27FC236}">
                <a16:creationId xmlns:a16="http://schemas.microsoft.com/office/drawing/2014/main" id="{59541839-16B6-71EB-FC14-B06B0BCC7FA1}"/>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AAA6C">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F3A4F004-A06D-5AC7-007B-3378617B7A6D}"/>
              </a:ext>
            </a:extLst>
          </p:cNvPr>
          <p:cNvSpPr>
            <a:spLocks noGrp="1"/>
          </p:cNvSpPr>
          <p:nvPr>
            <p:ph type="title"/>
          </p:nvPr>
        </p:nvSpPr>
        <p:spPr>
          <a:xfrm>
            <a:off x="0" y="272933"/>
            <a:ext cx="6453809" cy="1121693"/>
          </a:xfrm>
        </p:spPr>
        <p:txBody>
          <a:bodyPr anchor="ctr">
            <a:noAutofit/>
          </a:bodyPr>
          <a:lstStyle/>
          <a:p>
            <a:pPr algn="ctr">
              <a:lnSpc>
                <a:spcPct val="110000"/>
              </a:lnSpc>
            </a:pPr>
            <a:r>
              <a:rPr lang="es-419" sz="3600" b="1" noProof="0" dirty="0"/>
              <a:t>Sacarte un par de  guantes con cuidado</a:t>
            </a:r>
          </a:p>
        </p:txBody>
      </p:sp>
      <p:sp>
        <p:nvSpPr>
          <p:cNvPr id="8" name="Text Placeholder 7">
            <a:extLst>
              <a:ext uri="{FF2B5EF4-FFF2-40B4-BE49-F238E27FC236}">
                <a16:creationId xmlns:a16="http://schemas.microsoft.com/office/drawing/2014/main" id="{45AA5A74-DF33-867D-A2E9-F883310C1BD9}"/>
              </a:ext>
            </a:extLst>
          </p:cNvPr>
          <p:cNvSpPr txBox="1">
            <a:spLocks/>
          </p:cNvSpPr>
          <p:nvPr/>
        </p:nvSpPr>
        <p:spPr>
          <a:xfrm>
            <a:off x="701031" y="1774442"/>
            <a:ext cx="5202058" cy="1320437"/>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600"/>
              </a:spcBef>
              <a:defRPr/>
            </a:pPr>
            <a:r>
              <a:rPr lang="es-419" sz="2800" b="1" i="1" noProof="0" dirty="0">
                <a:solidFill>
                  <a:prstClr val="black"/>
                </a:solidFill>
              </a:rPr>
              <a:t>Tomar precaución </a:t>
            </a:r>
            <a:br>
              <a:rPr lang="es-419" sz="2800" b="1" i="1" noProof="0" dirty="0">
                <a:solidFill>
                  <a:prstClr val="black"/>
                </a:solidFill>
              </a:rPr>
            </a:br>
            <a:r>
              <a:rPr lang="es-419" sz="2800" b="1" i="1" noProof="0" dirty="0">
                <a:solidFill>
                  <a:prstClr val="black"/>
                </a:solidFill>
              </a:rPr>
              <a:t>para evitar la contaminación cruzada</a:t>
            </a:r>
          </a:p>
        </p:txBody>
      </p:sp>
      <p:sp>
        <p:nvSpPr>
          <p:cNvPr id="9" name="Text Placeholder 7">
            <a:extLst>
              <a:ext uri="{FF2B5EF4-FFF2-40B4-BE49-F238E27FC236}">
                <a16:creationId xmlns:a16="http://schemas.microsoft.com/office/drawing/2014/main" id="{E2839107-A191-6F13-8770-306213F8E398}"/>
              </a:ext>
            </a:extLst>
          </p:cNvPr>
          <p:cNvSpPr txBox="1">
            <a:spLocks/>
          </p:cNvSpPr>
          <p:nvPr/>
        </p:nvSpPr>
        <p:spPr>
          <a:xfrm>
            <a:off x="701030" y="3508253"/>
            <a:ext cx="5202059" cy="2750546"/>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600"/>
              </a:spcBef>
              <a:spcAft>
                <a:spcPts val="1200"/>
              </a:spcAft>
              <a:buFont typeface="Wingdings 3" panose="05040102010807070707" pitchFamily="18" charset="2"/>
              <a:buChar char=""/>
              <a:defRPr/>
            </a:pPr>
            <a:r>
              <a:rPr lang="es-419" sz="2800" b="1" noProof="0" dirty="0">
                <a:solidFill>
                  <a:prstClr val="black"/>
                </a:solidFill>
              </a:rPr>
              <a:t>de forma que queden al revés</a:t>
            </a:r>
          </a:p>
          <a:p>
            <a:pPr marL="457200" indent="-457200">
              <a:spcBef>
                <a:spcPts val="600"/>
              </a:spcBef>
              <a:spcAft>
                <a:spcPts val="1200"/>
              </a:spcAft>
              <a:buFont typeface="Wingdings 3" panose="05040102010807070707" pitchFamily="18" charset="2"/>
              <a:buChar char=""/>
              <a:defRPr/>
            </a:pPr>
            <a:r>
              <a:rPr lang="es-419" sz="2800" b="1" noProof="0" dirty="0">
                <a:solidFill>
                  <a:prstClr val="black"/>
                </a:solidFill>
              </a:rPr>
              <a:t>utiliza la superficie interior de ese guante para sacarte el otro.</a:t>
            </a:r>
          </a:p>
          <a:p>
            <a:pPr marL="457200" indent="-457200">
              <a:spcBef>
                <a:spcPts val="600"/>
              </a:spcBef>
              <a:spcAft>
                <a:spcPts val="1200"/>
              </a:spcAft>
              <a:buFont typeface="Wingdings 3" panose="05040102010807070707" pitchFamily="18" charset="2"/>
              <a:buChar char=""/>
              <a:defRPr/>
            </a:pPr>
            <a:endParaRPr lang="es-419" sz="2800" b="1" noProof="0" dirty="0">
              <a:solidFill>
                <a:prstClr val="black"/>
              </a:solidFill>
            </a:endParaRPr>
          </a:p>
        </p:txBody>
      </p:sp>
      <p:pic>
        <p:nvPicPr>
          <p:cNvPr id="6" name="Picture 5" descr="Personal de respuesta con EPP sacándose el segundo par de guantes.">
            <a:extLst>
              <a:ext uri="{FF2B5EF4-FFF2-40B4-BE49-F238E27FC236}">
                <a16:creationId xmlns:a16="http://schemas.microsoft.com/office/drawing/2014/main" id="{9AE27411-9AE9-DA53-CD27-1747977EFA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6482209" y="1143000"/>
            <a:ext cx="6858000" cy="4572000"/>
          </a:xfrm>
          <a:prstGeom prst="rect">
            <a:avLst/>
          </a:prstGeom>
        </p:spPr>
      </p:pic>
    </p:spTree>
    <p:custDataLst>
      <p:tags r:id="rId1"/>
    </p:custDataLst>
    <p:extLst>
      <p:ext uri="{BB962C8B-B14F-4D97-AF65-F5344CB8AC3E}">
        <p14:creationId xmlns:p14="http://schemas.microsoft.com/office/powerpoint/2010/main" val="2234744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Up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497712" y="381002"/>
            <a:ext cx="5382228" cy="1017270"/>
          </a:xfrm>
        </p:spPr>
        <p:txBody>
          <a:bodyPr anchor="ctr">
            <a:normAutofit/>
          </a:bodyPr>
          <a:lstStyle/>
          <a:p>
            <a:pPr algn="ctr"/>
            <a:r>
              <a:rPr lang="es-419" b="1" noProof="0" dirty="0"/>
              <a:t>Cómo sacarte el EPP: </a:t>
            </a:r>
            <a:br>
              <a:rPr lang="es-419" b="1" noProof="0" dirty="0"/>
            </a:br>
            <a:r>
              <a:rPr lang="es-419" b="1" noProof="0" dirty="0"/>
              <a:t>De arriba hacia abajo</a:t>
            </a:r>
          </a:p>
        </p:txBody>
      </p:sp>
      <p:sp>
        <p:nvSpPr>
          <p:cNvPr id="5" name="Text Placeholder 2">
            <a:extLst>
              <a:ext uri="{FF2B5EF4-FFF2-40B4-BE49-F238E27FC236}">
                <a16:creationId xmlns:a16="http://schemas.microsoft.com/office/drawing/2014/main" id="{85349829-4336-02D3-7A34-C393CE3C3CCA}"/>
              </a:ext>
            </a:extLst>
          </p:cNvPr>
          <p:cNvSpPr txBox="1">
            <a:spLocks/>
          </p:cNvSpPr>
          <p:nvPr/>
        </p:nvSpPr>
        <p:spPr>
          <a:xfrm>
            <a:off x="918771" y="1712131"/>
            <a:ext cx="4722471" cy="185084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0"/>
              </a:spcBef>
              <a:buFont typeface="Wingdings 3" panose="05040102010807070707" pitchFamily="18" charset="2"/>
              <a:buChar char=""/>
            </a:pPr>
            <a:r>
              <a:rPr lang="es-419" sz="2600" b="1" noProof="0" dirty="0">
                <a:solidFill>
                  <a:prstClr val="black"/>
                </a:solidFill>
              </a:rPr>
              <a:t>Sácate la capucha</a:t>
            </a:r>
          </a:p>
          <a:p>
            <a:pPr marL="914400" lvl="1" indent="-457200">
              <a:spcBef>
                <a:spcPts val="0"/>
              </a:spcBef>
              <a:buFont typeface="Wingdings" panose="05000000000000000000" pitchFamily="2" charset="2"/>
              <a:buChar char="§"/>
            </a:pPr>
            <a:r>
              <a:rPr lang="es-419" sz="2600" b="1" noProof="0" dirty="0">
                <a:solidFill>
                  <a:prstClr val="black"/>
                </a:solidFill>
              </a:rPr>
              <a:t>introduce la mano en el interior</a:t>
            </a:r>
          </a:p>
          <a:p>
            <a:pPr marL="914400" lvl="1" indent="-457200">
              <a:spcBef>
                <a:spcPts val="0"/>
              </a:spcBef>
              <a:buFont typeface="Wingdings" panose="05000000000000000000" pitchFamily="2" charset="2"/>
              <a:buChar char="§"/>
            </a:pPr>
            <a:r>
              <a:rPr lang="es-419" sz="2600" b="1" noProof="0" dirty="0">
                <a:solidFill>
                  <a:prstClr val="black"/>
                </a:solidFill>
              </a:rPr>
              <a:t>córrela hacia atrás</a:t>
            </a:r>
          </a:p>
        </p:txBody>
      </p:sp>
      <p:sp>
        <p:nvSpPr>
          <p:cNvPr id="2" name="Text Placeholder 2">
            <a:extLst>
              <a:ext uri="{FF2B5EF4-FFF2-40B4-BE49-F238E27FC236}">
                <a16:creationId xmlns:a16="http://schemas.microsoft.com/office/drawing/2014/main" id="{50FE93F9-F37C-F93C-9A3C-D72AB616D0B7}"/>
              </a:ext>
            </a:extLst>
          </p:cNvPr>
          <p:cNvSpPr txBox="1">
            <a:spLocks/>
          </p:cNvSpPr>
          <p:nvPr/>
        </p:nvSpPr>
        <p:spPr>
          <a:xfrm>
            <a:off x="918771" y="3759638"/>
            <a:ext cx="4722471" cy="1046599"/>
          </a:xfrm>
          <a:prstGeom prst="rect">
            <a:avLst/>
          </a:prstGeom>
          <a:solidFill>
            <a:srgbClr val="E97243"/>
          </a:solidFill>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pPr>
            <a:r>
              <a:rPr lang="es-419" sz="2800" b="1" i="1" noProof="0" dirty="0">
                <a:solidFill>
                  <a:prstClr val="black"/>
                </a:solidFill>
              </a:rPr>
              <a:t>Evitando tocar</a:t>
            </a:r>
          </a:p>
          <a:p>
            <a:pPr algn="ctr">
              <a:spcBef>
                <a:spcPts val="0"/>
              </a:spcBef>
            </a:pPr>
            <a:r>
              <a:rPr lang="es-419" sz="2800" b="1" i="1" noProof="0" dirty="0">
                <a:solidFill>
                  <a:prstClr val="black"/>
                </a:solidFill>
              </a:rPr>
              <a:t> la superficie exterior</a:t>
            </a:r>
          </a:p>
        </p:txBody>
      </p:sp>
      <p:sp>
        <p:nvSpPr>
          <p:cNvPr id="3" name="Text Placeholder 2">
            <a:extLst>
              <a:ext uri="{FF2B5EF4-FFF2-40B4-BE49-F238E27FC236}">
                <a16:creationId xmlns:a16="http://schemas.microsoft.com/office/drawing/2014/main" id="{263FB98C-67C6-E3F4-2964-A2DFCA410B3F}"/>
              </a:ext>
            </a:extLst>
          </p:cNvPr>
          <p:cNvSpPr txBox="1">
            <a:spLocks/>
          </p:cNvSpPr>
          <p:nvPr/>
        </p:nvSpPr>
        <p:spPr>
          <a:xfrm>
            <a:off x="918771" y="5002896"/>
            <a:ext cx="4521324" cy="130900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0"/>
              </a:spcBef>
              <a:buFont typeface="Wingdings 3" panose="05040102010807070707" pitchFamily="18" charset="2"/>
              <a:buChar char=""/>
            </a:pPr>
            <a:r>
              <a:rPr lang="es-419" sz="2600" b="1" noProof="0" dirty="0">
                <a:solidFill>
                  <a:prstClr val="black"/>
                </a:solidFill>
              </a:rPr>
              <a:t>Tener un ayudante que permanezca con el EPP completo.</a:t>
            </a:r>
          </a:p>
        </p:txBody>
      </p:sp>
      <p:pic>
        <p:nvPicPr>
          <p:cNvPr id="7" name="Picture 6" descr="Personal de respuesta con EPP  ayuda  a un compañero con EPP a sacarse la capucha del traje protector.">
            <a:extLst>
              <a:ext uri="{FF2B5EF4-FFF2-40B4-BE49-F238E27FC236}">
                <a16:creationId xmlns:a16="http://schemas.microsoft.com/office/drawing/2014/main" id="{9BC21278-4E18-FD15-173B-A0B65C4351F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933235" y="-10271"/>
            <a:ext cx="5258765" cy="6868271"/>
          </a:xfrm>
          <a:prstGeom prst="rect">
            <a:avLst/>
          </a:prstGeom>
        </p:spPr>
      </p:pic>
    </p:spTree>
    <p:custDataLst>
      <p:tags r:id="rId1"/>
    </p:custDataLst>
    <p:extLst>
      <p:ext uri="{BB962C8B-B14F-4D97-AF65-F5344CB8AC3E}">
        <p14:creationId xmlns:p14="http://schemas.microsoft.com/office/powerpoint/2010/main" val="173970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419A-6741-5C28-687A-7128CE28DF96}"/>
            </a:ext>
          </a:extLst>
        </p:cNvPr>
        <p:cNvGrpSpPr/>
        <p:nvPr/>
      </p:nvGrpSpPr>
      <p:grpSpPr>
        <a:xfrm>
          <a:off x="0" y="0"/>
          <a:ext cx="0" cy="0"/>
          <a:chOff x="0" y="0"/>
          <a:chExt cx="0" cy="0"/>
        </a:xfrm>
      </p:grpSpPr>
      <p:sp>
        <p:nvSpPr>
          <p:cNvPr id="10" name="Arrow: Down 9">
            <a:extLst>
              <a:ext uri="{FF2B5EF4-FFF2-40B4-BE49-F238E27FC236}">
                <a16:creationId xmlns:a16="http://schemas.microsoft.com/office/drawing/2014/main" id="{0CFFFA18-7056-0941-BE07-33D6B83EAB40}"/>
              </a:ext>
              <a:ext uri="{C183D7F6-B498-43B3-948B-1728B52AA6E4}">
                <adec:decorative xmlns:adec="http://schemas.microsoft.com/office/drawing/2017/decorative" val="1"/>
              </a:ext>
            </a:extLst>
          </p:cNvPr>
          <p:cNvSpPr/>
          <p:nvPr/>
        </p:nvSpPr>
        <p:spPr>
          <a:xfrm flipV="1">
            <a:off x="-850232" y="0"/>
            <a:ext cx="8117306" cy="6858000"/>
          </a:xfrm>
          <a:prstGeom prst="upArrow">
            <a:avLst>
              <a:gd name="adj1" fmla="val 66110"/>
              <a:gd name="adj2" fmla="val 38538"/>
            </a:avLst>
          </a:prstGeom>
          <a:solidFill>
            <a:srgbClr val="FFD07D">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B0471126-A680-E6DD-7FC6-0ED47E3FD815}"/>
              </a:ext>
            </a:extLst>
          </p:cNvPr>
          <p:cNvSpPr>
            <a:spLocks noGrp="1"/>
          </p:cNvSpPr>
          <p:nvPr>
            <p:ph type="title"/>
          </p:nvPr>
        </p:nvSpPr>
        <p:spPr>
          <a:xfrm>
            <a:off x="119271" y="278297"/>
            <a:ext cx="6149008" cy="1233916"/>
          </a:xfrm>
        </p:spPr>
        <p:txBody>
          <a:bodyPr anchor="ctr">
            <a:normAutofit/>
          </a:bodyPr>
          <a:lstStyle/>
          <a:p>
            <a:pPr algn="ctr"/>
            <a:r>
              <a:rPr lang="es-419" sz="3600" b="1" noProof="0" dirty="0"/>
              <a:t>Comenzar a sacarte el traje de protección </a:t>
            </a:r>
          </a:p>
        </p:txBody>
      </p:sp>
      <p:sp>
        <p:nvSpPr>
          <p:cNvPr id="5" name="Text Placeholder 2">
            <a:extLst>
              <a:ext uri="{FF2B5EF4-FFF2-40B4-BE49-F238E27FC236}">
                <a16:creationId xmlns:a16="http://schemas.microsoft.com/office/drawing/2014/main" id="{5218E025-81FA-5A65-961D-58D24E83185F}"/>
              </a:ext>
            </a:extLst>
          </p:cNvPr>
          <p:cNvSpPr txBox="1">
            <a:spLocks/>
          </p:cNvSpPr>
          <p:nvPr/>
        </p:nvSpPr>
        <p:spPr>
          <a:xfrm>
            <a:off x="879680" y="1798143"/>
            <a:ext cx="4987622" cy="138629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Sácate el overol de protección desde los hombros </a:t>
            </a:r>
          </a:p>
        </p:txBody>
      </p:sp>
      <p:sp>
        <p:nvSpPr>
          <p:cNvPr id="2" name="Text Placeholder 2">
            <a:extLst>
              <a:ext uri="{FF2B5EF4-FFF2-40B4-BE49-F238E27FC236}">
                <a16:creationId xmlns:a16="http://schemas.microsoft.com/office/drawing/2014/main" id="{A04ED1B3-8FEE-A803-42E4-D8F9721F324F}"/>
              </a:ext>
            </a:extLst>
          </p:cNvPr>
          <p:cNvSpPr txBox="1">
            <a:spLocks/>
          </p:cNvSpPr>
          <p:nvPr/>
        </p:nvSpPr>
        <p:spPr>
          <a:xfrm>
            <a:off x="879680" y="3470364"/>
            <a:ext cx="4987622" cy="248593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solidFill>
                  <a:prstClr val="black"/>
                </a:solidFill>
              </a:rPr>
              <a:t>poniéndolo al revés mientras te los sacas, para evitar que quede contaminación.</a:t>
            </a:r>
          </a:p>
        </p:txBody>
      </p:sp>
      <p:pic>
        <p:nvPicPr>
          <p:cNvPr id="6" name="Picture 5" descr="Personal de respuesta se saca el traje protector de los hombros.">
            <a:extLst>
              <a:ext uri="{FF2B5EF4-FFF2-40B4-BE49-F238E27FC236}">
                <a16:creationId xmlns:a16="http://schemas.microsoft.com/office/drawing/2014/main" id="{77858843-D812-0CC8-23A4-351842685E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6477000" y="1143000"/>
            <a:ext cx="6858000" cy="4572000"/>
          </a:xfrm>
          <a:prstGeom prst="rect">
            <a:avLst/>
          </a:prstGeom>
        </p:spPr>
      </p:pic>
    </p:spTree>
    <p:custDataLst>
      <p:tags r:id="rId1"/>
    </p:custDataLst>
    <p:extLst>
      <p:ext uri="{BB962C8B-B14F-4D97-AF65-F5344CB8AC3E}">
        <p14:creationId xmlns:p14="http://schemas.microsoft.com/office/powerpoint/2010/main" val="3751552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WIDE VERDANA WHITE" val="qJ9O15F9"/>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11152</TotalTime>
  <Words>1241</Words>
  <Application>Microsoft Office PowerPoint</Application>
  <PresentationFormat>Widescreen</PresentationFormat>
  <Paragraphs>113</Paragraphs>
  <Slides>16</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Aptos</vt:lpstr>
      <vt:lpstr>Arial</vt:lpstr>
      <vt:lpstr>Calibri</vt:lpstr>
      <vt:lpstr>HelveticaNeueLT Std Lt Cn</vt:lpstr>
      <vt:lpstr>Microsoft Sans Serif</vt:lpstr>
      <vt:lpstr>Segoe UI</vt:lpstr>
      <vt:lpstr>Verdana</vt:lpstr>
      <vt:lpstr>Verdana Pro</vt:lpstr>
      <vt:lpstr>Wingdings</vt:lpstr>
      <vt:lpstr>Wingdings 3</vt:lpstr>
      <vt:lpstr>Office Theme</vt:lpstr>
      <vt:lpstr>1_Office Theme</vt:lpstr>
      <vt:lpstr>JIT 2024</vt:lpstr>
      <vt:lpstr>JIT Blocks</vt:lpstr>
      <vt:lpstr>Equipo de protección personal (EPP)</vt:lpstr>
      <vt:lpstr>Formación Just in Time</vt:lpstr>
      <vt:lpstr>La importancia de sacarte correctamente el EPP</vt:lpstr>
      <vt:lpstr>Eliminar restos orgánicos</vt:lpstr>
      <vt:lpstr>Descontaminar</vt:lpstr>
      <vt:lpstr>Cómo sacarte el EPP </vt:lpstr>
      <vt:lpstr>Sacarte un par de  guantes con cuidado</vt:lpstr>
      <vt:lpstr>Cómo sacarte el EPP:  De arriba hacia abajo</vt:lpstr>
      <vt:lpstr>Comenzar a sacarte el traje de protección </vt:lpstr>
      <vt:lpstr>Sacarte el calzado</vt:lpstr>
      <vt:lpstr>Sacarte el traje de protección</vt:lpstr>
      <vt:lpstr>Sacarte la protección de los ojos/cara</vt:lpstr>
      <vt:lpstr>Sacarte los guantes</vt:lpstr>
      <vt:lpstr>Pasos finales</vt:lpstr>
      <vt:lpstr>Más videos sobre EPP</vt:lpstr>
      <vt:lpstr>Agradecimientos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de protección personal (EPP): Cómo sacarte el EPP; PPE Doffing</dc:title>
  <dc:subject>Just-In-Time Training for Animal Health Emergency Responders</dc:subject>
  <dc:creator>Dvorak, Glenda D [CFSPH]</dc:creator>
  <cp:keywords/>
  <cp:lastModifiedBy>Dvorak, Glenda D [CFSPH]</cp:lastModifiedBy>
  <cp:revision>60</cp:revision>
  <dcterms:created xsi:type="dcterms:W3CDTF">2024-10-22T16:15:18Z</dcterms:created>
  <dcterms:modified xsi:type="dcterms:W3CDTF">2025-05-04T14:28:10Z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