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heme/theme7.xml" ContentType="application/vnd.openxmlformats-officedocument.theme+xml"/>
  <Override PartName="/ppt/tags/tag129.xml" ContentType="application/vnd.openxmlformats-officedocument.presentationml.tags+xml"/>
  <Override PartName="/ppt/notesSlides/notesSlide1.xml" ContentType="application/vnd.openxmlformats-officedocument.presentationml.notesSlide+xml"/>
  <Override PartName="/ppt/tags/tag130.xml" ContentType="application/vnd.openxmlformats-officedocument.presentationml.tags+xml"/>
  <Override PartName="/ppt/notesSlides/notesSlide2.xml" ContentType="application/vnd.openxmlformats-officedocument.presentationml.notesSlide+xml"/>
  <Override PartName="/ppt/tags/tag131.xml" ContentType="application/vnd.openxmlformats-officedocument.presentationml.tags+xml"/>
  <Override PartName="/ppt/notesSlides/notesSlide3.xml" ContentType="application/vnd.openxmlformats-officedocument.presentationml.notesSlide+xml"/>
  <Override PartName="/ppt/tags/tag132.xml" ContentType="application/vnd.openxmlformats-officedocument.presentationml.tags+xml"/>
  <Override PartName="/ppt/notesSlides/notesSlide4.xml" ContentType="application/vnd.openxmlformats-officedocument.presentationml.notesSlide+xml"/>
  <Override PartName="/ppt/tags/tag133.xml" ContentType="application/vnd.openxmlformats-officedocument.presentationml.tags+xml"/>
  <Override PartName="/ppt/notesSlides/notesSlide5.xml" ContentType="application/vnd.openxmlformats-officedocument.presentationml.notesSlide+xml"/>
  <Override PartName="/ppt/tags/tag134.xml" ContentType="application/vnd.openxmlformats-officedocument.presentationml.tags+xml"/>
  <Override PartName="/ppt/notesSlides/notesSlide6.xml" ContentType="application/vnd.openxmlformats-officedocument.presentationml.notesSlide+xml"/>
  <Override PartName="/ppt/tags/tag135.xml" ContentType="application/vnd.openxmlformats-officedocument.presentationml.tags+xml"/>
  <Override PartName="/ppt/notesSlides/notesSlide7.xml" ContentType="application/vnd.openxmlformats-officedocument.presentationml.notesSlide+xml"/>
  <Override PartName="/ppt/tags/tag136.xml" ContentType="application/vnd.openxmlformats-officedocument.presentationml.tags+xml"/>
  <Override PartName="/ppt/notesSlides/notesSlide8.xml" ContentType="application/vnd.openxmlformats-officedocument.presentationml.notesSlide+xml"/>
  <Override PartName="/ppt/tags/tag137.xml" ContentType="application/vnd.openxmlformats-officedocument.presentationml.tags+xml"/>
  <Override PartName="/ppt/notesSlides/notesSlide9.xml" ContentType="application/vnd.openxmlformats-officedocument.presentationml.notesSlide+xml"/>
  <Override PartName="/ppt/tags/tag138.xml" ContentType="application/vnd.openxmlformats-officedocument.presentationml.tags+xml"/>
  <Override PartName="/ppt/notesSlides/notesSlide10.xml" ContentType="application/vnd.openxmlformats-officedocument.presentationml.notesSlide+xml"/>
  <Override PartName="/ppt/tags/tag139.xml" ContentType="application/vnd.openxmlformats-officedocument.presentationml.tags+xml"/>
  <Override PartName="/ppt/notesSlides/notesSlide11.xml" ContentType="application/vnd.openxmlformats-officedocument.presentationml.notesSlide+xml"/>
  <Override PartName="/ppt/tags/tag140.xml" ContentType="application/vnd.openxmlformats-officedocument.presentationml.tags+xml"/>
  <Override PartName="/ppt/notesSlides/notesSlide12.xml" ContentType="application/vnd.openxmlformats-officedocument.presentationml.notesSlide+xml"/>
  <Override PartName="/ppt/tags/tag141.xml" ContentType="application/vnd.openxmlformats-officedocument.presentationml.tags+xml"/>
  <Override PartName="/ppt/notesSlides/notesSlide13.xml" ContentType="application/vnd.openxmlformats-officedocument.presentationml.notesSlide+xml"/>
  <Override PartName="/ppt/tags/tag142.xml" ContentType="application/vnd.openxmlformats-officedocument.presentationml.tags+xml"/>
  <Override PartName="/ppt/notesSlides/notesSlide14.xml" ContentType="application/vnd.openxmlformats-officedocument.presentationml.notesSlide+xml"/>
  <Override PartName="/ppt/tags/tag143.xml" ContentType="application/vnd.openxmlformats-officedocument.presentationml.tags+xml"/>
  <Override PartName="/ppt/notesSlides/notesSlide15.xml" ContentType="application/vnd.openxmlformats-officedocument.presentationml.notesSlide+xml"/>
  <Override PartName="/ppt/tags/tag144.xml" ContentType="application/vnd.openxmlformats-officedocument.presentationml.tags+xml"/>
  <Override PartName="/ppt/notesSlides/notesSlide16.xml" ContentType="application/vnd.openxmlformats-officedocument.presentationml.notesSlide+xml"/>
  <Override PartName="/ppt/tags/tag145.xml" ContentType="application/vnd.openxmlformats-officedocument.presentationml.tags+xml"/>
  <Override PartName="/ppt/notesSlides/notesSlide17.xml" ContentType="application/vnd.openxmlformats-officedocument.presentationml.notesSlide+xml"/>
  <Override PartName="/ppt/tags/tag146.xml" ContentType="application/vnd.openxmlformats-officedocument.presentationml.tags+xml"/>
  <Override PartName="/ppt/notesSlides/notesSlide18.xml" ContentType="application/vnd.openxmlformats-officedocument.presentationml.notesSlide+xml"/>
  <Override PartName="/ppt/tags/tag147.xml" ContentType="application/vnd.openxmlformats-officedocument.presentationml.tags+xml"/>
  <Override PartName="/ppt/notesSlides/notesSlide19.xml" ContentType="application/vnd.openxmlformats-officedocument.presentationml.notesSlide+xml"/>
  <Override PartName="/ppt/tags/tag148.xml" ContentType="application/vnd.openxmlformats-officedocument.presentationml.tags+xml"/>
  <Override PartName="/ppt/notesSlides/notesSlide20.xml" ContentType="application/vnd.openxmlformats-officedocument.presentationml.notesSlide+xml"/>
  <Override PartName="/ppt/tags/tag149.xml" ContentType="application/vnd.openxmlformats-officedocument.presentationml.tags+xml"/>
  <Override PartName="/ppt/notesSlides/notesSlide21.xml" ContentType="application/vnd.openxmlformats-officedocument.presentationml.notesSlide+xml"/>
  <Override PartName="/ppt/tags/tag150.xml" ContentType="application/vnd.openxmlformats-officedocument.presentationml.tags+xml"/>
  <Override PartName="/ppt/notesSlides/notesSlide22.xml" ContentType="application/vnd.openxmlformats-officedocument.presentationml.notesSlide+xml"/>
  <Override PartName="/ppt/tags/tag151.xml" ContentType="application/vnd.openxmlformats-officedocument.presentationml.tags+xml"/>
  <Override PartName="/ppt/notesSlides/notesSlide23.xml" ContentType="application/vnd.openxmlformats-officedocument.presentationml.notesSlide+xml"/>
  <Override PartName="/ppt/tags/tag152.xml" ContentType="application/vnd.openxmlformats-officedocument.presentationml.tags+xml"/>
  <Override PartName="/ppt/notesSlides/notesSlide24.xml" ContentType="application/vnd.openxmlformats-officedocument.presentationml.notesSlide+xml"/>
  <Override PartName="/ppt/tags/tag153.xml" ContentType="application/vnd.openxmlformats-officedocument.presentationml.tags+xml"/>
  <Override PartName="/ppt/notesSlides/notesSlide25.xml" ContentType="application/vnd.openxmlformats-officedocument.presentationml.notesSlide+xml"/>
  <Override PartName="/ppt/tags/tag154.xml" ContentType="application/vnd.openxmlformats-officedocument.presentationml.tags+xml"/>
  <Override PartName="/ppt/notesSlides/notesSlide26.xml" ContentType="application/vnd.openxmlformats-officedocument.presentationml.notesSlide+xml"/>
  <Override PartName="/ppt/tags/tag155.xml" ContentType="application/vnd.openxmlformats-officedocument.presentationml.tags+xml"/>
  <Override PartName="/ppt/notesSlides/notesSlide27.xml" ContentType="application/vnd.openxmlformats-officedocument.presentationml.notesSlide+xml"/>
  <Override PartName="/ppt/tags/tag15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1" r:id="rId3"/>
    <p:sldMasterId id="2147483711" r:id="rId4"/>
    <p:sldMasterId id="2147483745" r:id="rId5"/>
    <p:sldMasterId id="2147483793" r:id="rId6"/>
  </p:sldMasterIdLst>
  <p:notesMasterIdLst>
    <p:notesMasterId r:id="rId36"/>
  </p:notesMasterIdLst>
  <p:sldIdLst>
    <p:sldId id="259" r:id="rId7"/>
    <p:sldId id="311" r:id="rId8"/>
    <p:sldId id="2624" r:id="rId9"/>
    <p:sldId id="264" r:id="rId10"/>
    <p:sldId id="312" r:id="rId11"/>
    <p:sldId id="313" r:id="rId12"/>
    <p:sldId id="335" r:id="rId13"/>
    <p:sldId id="319" r:id="rId14"/>
    <p:sldId id="322" r:id="rId15"/>
    <p:sldId id="314" r:id="rId16"/>
    <p:sldId id="2611" r:id="rId17"/>
    <p:sldId id="320" r:id="rId18"/>
    <p:sldId id="315" r:id="rId19"/>
    <p:sldId id="336" r:id="rId20"/>
    <p:sldId id="323" r:id="rId21"/>
    <p:sldId id="2612" r:id="rId22"/>
    <p:sldId id="2625" r:id="rId23"/>
    <p:sldId id="2613" r:id="rId24"/>
    <p:sldId id="2616" r:id="rId25"/>
    <p:sldId id="2617" r:id="rId26"/>
    <p:sldId id="2614" r:id="rId27"/>
    <p:sldId id="2618" r:id="rId28"/>
    <p:sldId id="2615" r:id="rId29"/>
    <p:sldId id="2620" r:id="rId30"/>
    <p:sldId id="2621" r:id="rId31"/>
    <p:sldId id="2622" r:id="rId32"/>
    <p:sldId id="310" r:id="rId33"/>
    <p:sldId id="271" r:id="rId34"/>
    <p:sldId id="284" r:id="rId35"/>
  </p:sldIdLst>
  <p:sldSz cx="12192000" cy="6858000"/>
  <p:notesSz cx="7010400" cy="92964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D4B"/>
    <a:srgbClr val="FAAA6C"/>
    <a:srgbClr val="FAB17A"/>
    <a:srgbClr val="F0F0F0"/>
    <a:srgbClr val="F19B61"/>
    <a:srgbClr val="FFD07D"/>
    <a:srgbClr val="E97243"/>
    <a:srgbClr val="FFDEA3"/>
    <a:srgbClr val="F5B68B"/>
    <a:srgbClr val="EE93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16" autoAdjust="0"/>
    <p:restoredTop sz="62445" autoAdjust="0"/>
  </p:normalViewPr>
  <p:slideViewPr>
    <p:cSldViewPr snapToGrid="0">
      <p:cViewPr varScale="1">
        <p:scale>
          <a:sx n="59" d="100"/>
          <a:sy n="59" d="100"/>
        </p:scale>
        <p:origin x="1476" y="60"/>
      </p:cViewPr>
      <p:guideLst>
        <p:guide orient="horz" pos="2160"/>
        <p:guide pos="3840"/>
      </p:guideLst>
    </p:cSldViewPr>
  </p:slideViewPr>
  <p:outlineViewPr>
    <p:cViewPr>
      <p:scale>
        <a:sx n="33" d="100"/>
        <a:sy n="33" d="100"/>
      </p:scale>
      <p:origin x="0" y="-1260"/>
    </p:cViewPr>
  </p:outlineViewPr>
  <p:notesTextViewPr>
    <p:cViewPr>
      <p:scale>
        <a:sx n="1" d="1"/>
        <a:sy n="1" d="1"/>
      </p:scale>
      <p:origin x="0" y="0"/>
    </p:cViewPr>
  </p:notesTextViewPr>
  <p:notesViewPr>
    <p:cSldViewPr snapToGrid="0">
      <p:cViewPr varScale="1">
        <p:scale>
          <a:sx n="78" d="100"/>
          <a:sy n="78" d="100"/>
        </p:scale>
        <p:origin x="274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283811D-C1BE-4AA7-A1CD-16CA8379B884}" type="datetimeFigureOut">
              <a:rPr lang="en-US" smtClean="0"/>
              <a:t>8/6/2025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effectLst/>
                <a:latin typeface="Calibri" panose="020F0502020204030204" pitchFamily="34" charset="0"/>
                <a:ea typeface="Aptos" panose="020B0004020202020204" pitchFamily="34" charset="0"/>
                <a:cs typeface="Calibri" panose="020F0502020204030204" pitchFamily="34" charset="0"/>
              </a:rPr>
              <a:t>La respuesta rápida a una emergencia por enfermedades animales es fundamental para proteger la salud animal, las ganancias del productor y de la industria, la inocuidad de los alimentos y la salud pública. </a:t>
            </a: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respuestas a las EEA en los EE.UU. involucran a los funcionarios estatales de sanidad animal (por ejemplo, el Veterinario Estatal) y su personal y al servicio de inspección de sanidad animal y vegetal del departamento de agricultura de los EE.UU. (USDA-APHIS, por sus siglas en inglés). Ambos tienen autoridad legal para intervenir. </a:t>
            </a:r>
            <a:endParaRPr lang="en-US" dirty="0"/>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10</a:t>
            </a:fld>
            <a:endParaRPr lang="en-US"/>
          </a:p>
        </p:txBody>
      </p:sp>
    </p:spTree>
    <p:extLst>
      <p:ext uri="{BB962C8B-B14F-4D97-AF65-F5344CB8AC3E}">
        <p14:creationId xmlns:p14="http://schemas.microsoft.com/office/powerpoint/2010/main" val="270995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Cuando las respuestas son de gran envergadura o se producen en múltiples lugares dentro de un estado, las respuestas requieren esfuerzos de colaboración de otras agencias y personal de respuesta a nivel federal, estatal y local, grupos de la industria animal y organizaciones no gubernamentales.</a:t>
            </a:r>
          </a:p>
          <a:p>
            <a:endParaRPr lang="es-ES" dirty="0"/>
          </a:p>
          <a:p>
            <a:r>
              <a:rPr lang="es-ES" dirty="0"/>
              <a:t>El personal de respuesta también puede abarcar una amplia variedad de disciplinas, como manejo de emergencias, salud medioambiental, manejo de la fauna silvestre, seguridad pública (por ejemplo, agentes oficiales del orden público), obras públicas y profesionales de la salud pública. </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1738934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dirty="0"/>
              <a:t>¿Existen planes de respuesta para las emergencias por enfermedades animales?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6712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Plan de operaciones de emergencias estatales describe las funciones y responsabilidades de la agencia estatal, y las acciones necesarias para varios tipos de emergencias o desastres, incluyendo las emergencias por enfermedades animales</a:t>
            </a:r>
            <a:r>
              <a:rPr lang="en-US" dirty="0"/>
              <a:t>. </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13</a:t>
            </a:fld>
            <a:endParaRPr lang="en-US"/>
          </a:p>
        </p:txBody>
      </p:sp>
    </p:spTree>
    <p:extLst>
      <p:ext uri="{BB962C8B-B14F-4D97-AF65-F5344CB8AC3E}">
        <p14:creationId xmlns:p14="http://schemas.microsoft.com/office/powerpoint/2010/main" val="1509916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USDA-APHIS ha desarrollado el Plan de Preparación y Respuesta para Enfermedades Animales Transfronterizas, una extensa colección de documentos que describen los objetivos, pautas a seguir y estrategias para emergencias de enfermedades animales. Estos recursos sirven de base para una respuesta nacional, regional y local coordinada. Se han elaborado planes de respuesta que abarcan las tareas de respuesta y los procedimientos operativos estándares para varias enfermedades de alto impacto (por ejemplo, la influenza aviar y la fiebre aftosa).</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14</a:t>
            </a:fld>
            <a:endParaRPr lang="en-US"/>
          </a:p>
        </p:txBody>
      </p:sp>
    </p:spTree>
    <p:extLst>
      <p:ext uri="{BB962C8B-B14F-4D97-AF65-F5344CB8AC3E}">
        <p14:creationId xmlns:p14="http://schemas.microsoft.com/office/powerpoint/2010/main" val="393488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8BABE-10AE-A5D0-1F62-6A978950D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772D2-F002-5C5A-D738-806103723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22894-CA53-9281-1F5B-D49FB7E416C5}"/>
              </a:ext>
            </a:extLst>
          </p:cNvPr>
          <p:cNvSpPr>
            <a:spLocks noGrp="1"/>
          </p:cNvSpPr>
          <p:nvPr>
            <p:ph type="body" idx="1"/>
          </p:nvPr>
        </p:nvSpPr>
        <p:spPr/>
        <p:txBody>
          <a:bodyPr/>
          <a:lstStyle/>
          <a:p>
            <a:r>
              <a:rPr lang="es-ES" dirty="0"/>
              <a:t>¿Cuáles son los pasos que se deben seguir durante una emergencia por enfermedades animales?</a:t>
            </a:r>
            <a:endParaRPr lang="en-US" dirty="0"/>
          </a:p>
        </p:txBody>
      </p:sp>
      <p:sp>
        <p:nvSpPr>
          <p:cNvPr id="4" name="Slide Number Placeholder 3">
            <a:extLst>
              <a:ext uri="{FF2B5EF4-FFF2-40B4-BE49-F238E27FC236}">
                <a16:creationId xmlns:a16="http://schemas.microsoft.com/office/drawing/2014/main" id="{9260498E-A4AD-DCB3-3FAF-9E4E53C94E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4084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Durante un brote de una enfermedad animal de alto impacto, el objetivo es  la detección, contención y el control la enfermedad lo antes posible.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 siguen una serie de pasos para garantizar una respuesta eficiente y eficaz que devuelva la zona y el país a un estado libre de la enfermedad lo antes posible para permitir la reanudación del comercio y ayudar a la industria animal a recuperarse.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16</a:t>
            </a:fld>
            <a:endParaRPr lang="en-US"/>
          </a:p>
        </p:txBody>
      </p:sp>
    </p:spTree>
    <p:extLst>
      <p:ext uri="{BB962C8B-B14F-4D97-AF65-F5344CB8AC3E}">
        <p14:creationId xmlns:p14="http://schemas.microsoft.com/office/powerpoint/2010/main" val="203725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C9DD8-13FD-02B3-6A33-121504AF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676AA-818D-DF8F-6D25-F7F67ADBA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7AF9D-FE1A-B097-1B86-A41296CBF6D6}"/>
              </a:ext>
            </a:extLst>
          </p:cNvPr>
          <p:cNvSpPr>
            <a:spLocks noGrp="1"/>
          </p:cNvSpPr>
          <p:nvPr>
            <p:ph type="body" idx="1"/>
          </p:nvPr>
        </p:nvSpPr>
        <p:spPr/>
        <p:txBody>
          <a:bodyPr/>
          <a:lstStyle/>
          <a:p>
            <a:pPr lvl="0"/>
            <a:r>
              <a:rPr lang="es-ES" sz="1400" kern="1200" dirty="0">
                <a:solidFill>
                  <a:schemeClr val="tx1"/>
                </a:solidFill>
                <a:effectLst/>
                <a:latin typeface="Calibri" panose="020F0502020204030204" pitchFamily="34" charset="0"/>
                <a:ea typeface="+mn-ea"/>
                <a:cs typeface="Calibri" panose="020F0502020204030204" pitchFamily="34" charset="0"/>
              </a:rPr>
              <a:t>La detección de la enfermedad suele producirse en un establecimiento cuando el productor o el veterinario local observan signos clínicos inusuales o sospechosos en los animales. La detección también puede producirse en un laboratorio de diagnóstico o en una planta de procesamiento. </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pPr lvl="0"/>
            <a:endParaRPr lang="en-US" sz="1400" kern="1200" dirty="0">
              <a:solidFill>
                <a:schemeClr val="tx1"/>
              </a:solidFill>
              <a:effectLst/>
              <a:latin typeface="Calibri" panose="020F0502020204030204" pitchFamily="34" charset="0"/>
              <a:ea typeface="+mn-ea"/>
              <a:cs typeface="Calibri" panose="020F0502020204030204" pitchFamily="34" charset="0"/>
            </a:endParaRPr>
          </a:p>
          <a:p>
            <a:pPr lvl="0"/>
            <a:r>
              <a:rPr lang="en-US" sz="1000" kern="1200" dirty="0" err="1">
                <a:solidFill>
                  <a:schemeClr val="tx1"/>
                </a:solidFill>
                <a:effectLst/>
                <a:latin typeface="Calibri" panose="020F0502020204030204" pitchFamily="34" charset="0"/>
                <a:ea typeface="+mn-ea"/>
                <a:cs typeface="Calibri" panose="020F0502020204030204" pitchFamily="34" charset="0"/>
              </a:rPr>
              <a:t>fotos</a:t>
            </a:r>
            <a:r>
              <a:rPr lang="en-US" sz="1000" kern="1200" dirty="0">
                <a:solidFill>
                  <a:schemeClr val="tx1"/>
                </a:solidFill>
                <a:effectLst/>
                <a:latin typeface="Calibri" panose="020F0502020204030204" pitchFamily="34" charset="0"/>
                <a:ea typeface="+mn-ea"/>
                <a:cs typeface="Calibri" panose="020F0502020204030204" pitchFamily="34" charset="0"/>
              </a:rPr>
              <a:t> por Renee Dewell/CFSPH, Shutterstock</a:t>
            </a:r>
          </a:p>
        </p:txBody>
      </p:sp>
      <p:sp>
        <p:nvSpPr>
          <p:cNvPr id="4" name="Slide Number Placeholder 3">
            <a:extLst>
              <a:ext uri="{FF2B5EF4-FFF2-40B4-BE49-F238E27FC236}">
                <a16:creationId xmlns:a16="http://schemas.microsoft.com/office/drawing/2014/main" id="{BD7E681D-FB5D-9134-7043-34C735EA0B72}"/>
              </a:ext>
            </a:extLst>
          </p:cNvPr>
          <p:cNvSpPr>
            <a:spLocks noGrp="1"/>
          </p:cNvSpPr>
          <p:nvPr>
            <p:ph type="sldNum" sz="quarter" idx="5"/>
          </p:nvPr>
        </p:nvSpPr>
        <p:spPr/>
        <p:txBody>
          <a:bodyPr/>
          <a:lstStyle/>
          <a:p>
            <a:fld id="{68A4114D-3529-4EEF-8458-4B289B3BB6AF}" type="slidenum">
              <a:rPr lang="en-US" smtClean="0"/>
              <a:t>17</a:t>
            </a:fld>
            <a:endParaRPr lang="en-US"/>
          </a:p>
        </p:txBody>
      </p:sp>
    </p:spTree>
    <p:extLst>
      <p:ext uri="{BB962C8B-B14F-4D97-AF65-F5344CB8AC3E}">
        <p14:creationId xmlns:p14="http://schemas.microsoft.com/office/powerpoint/2010/main" val="2336074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073D2-E9AE-0BA6-6701-BF322BB3B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7FA07-960D-3033-F4FE-8DC1500B8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8B3AF-B402-ABB9-6387-DABCADEAE9CE}"/>
              </a:ext>
            </a:extLst>
          </p:cNvPr>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Las sospechas de enfermedades se deben comunicar a las autoridades estatales o federales de sanidad animal.</a:t>
            </a:r>
            <a:endParaRPr lang="en-US" dirty="0"/>
          </a:p>
          <a:p>
            <a:endParaRPr lang="en-US" sz="1000" dirty="0"/>
          </a:p>
          <a:p>
            <a:endParaRPr lang="en-US" sz="1000" dirty="0"/>
          </a:p>
          <a:p>
            <a:r>
              <a:rPr lang="en-US" sz="1000" dirty="0"/>
              <a:t>Illustrations from CFSPH</a:t>
            </a:r>
          </a:p>
        </p:txBody>
      </p:sp>
      <p:sp>
        <p:nvSpPr>
          <p:cNvPr id="4" name="Slide Number Placeholder 3">
            <a:extLst>
              <a:ext uri="{FF2B5EF4-FFF2-40B4-BE49-F238E27FC236}">
                <a16:creationId xmlns:a16="http://schemas.microsoft.com/office/drawing/2014/main" id="{52B86B54-2E24-613C-6151-AB9A9728D242}"/>
              </a:ext>
            </a:extLst>
          </p:cNvPr>
          <p:cNvSpPr>
            <a:spLocks noGrp="1"/>
          </p:cNvSpPr>
          <p:nvPr>
            <p:ph type="sldNum" sz="quarter" idx="5"/>
          </p:nvPr>
        </p:nvSpPr>
        <p:spPr/>
        <p:txBody>
          <a:bodyPr/>
          <a:lstStyle/>
          <a:p>
            <a:fld id="{68A4114D-3529-4EEF-8458-4B289B3BB6AF}" type="slidenum">
              <a:rPr lang="en-US" smtClean="0"/>
              <a:t>18</a:t>
            </a:fld>
            <a:endParaRPr lang="en-US"/>
          </a:p>
        </p:txBody>
      </p:sp>
    </p:spTree>
    <p:extLst>
      <p:ext uri="{BB962C8B-B14F-4D97-AF65-F5344CB8AC3E}">
        <p14:creationId xmlns:p14="http://schemas.microsoft.com/office/powerpoint/2010/main" val="3915516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1DD6-91FA-B7B3-2238-DE097BF01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8B46B-FF31-FAE6-E239-AE00D1E6C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0BA1B-4694-BDE2-F63C-05CCF3D7E72A}"/>
              </a:ext>
            </a:extLst>
          </p:cNvPr>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Se envía a un veterinario especialmente entrenado, denominado especialista en diagnóstico de enfermedades animales transfronterizas (FADD, por sus siglas en inglés), para que investigue y recoja muestras para analizar.  </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endParaRPr lang="en-US" dirty="0"/>
          </a:p>
          <a:p>
            <a:r>
              <a:rPr lang="en-US" sz="1000" dirty="0" err="1"/>
              <a:t>foto</a:t>
            </a:r>
            <a:r>
              <a:rPr lang="en-US" sz="1000" dirty="0"/>
              <a:t> de CFSPH</a:t>
            </a:r>
          </a:p>
        </p:txBody>
      </p:sp>
      <p:sp>
        <p:nvSpPr>
          <p:cNvPr id="4" name="Slide Number Placeholder 3">
            <a:extLst>
              <a:ext uri="{FF2B5EF4-FFF2-40B4-BE49-F238E27FC236}">
                <a16:creationId xmlns:a16="http://schemas.microsoft.com/office/drawing/2014/main" id="{78257B6C-4553-BCD3-72AA-2E8691F21E30}"/>
              </a:ext>
            </a:extLst>
          </p:cNvPr>
          <p:cNvSpPr>
            <a:spLocks noGrp="1"/>
          </p:cNvSpPr>
          <p:nvPr>
            <p:ph type="sldNum" sz="quarter" idx="5"/>
          </p:nvPr>
        </p:nvSpPr>
        <p:spPr/>
        <p:txBody>
          <a:bodyPr/>
          <a:lstStyle/>
          <a:p>
            <a:fld id="{68A4114D-3529-4EEF-8458-4B289B3BB6AF}" type="slidenum">
              <a:rPr lang="en-US" smtClean="0"/>
              <a:t>19</a:t>
            </a:fld>
            <a:endParaRPr lang="en-US"/>
          </a:p>
        </p:txBody>
      </p:sp>
    </p:spTree>
    <p:extLst>
      <p:ext uri="{BB962C8B-B14F-4D97-AF65-F5344CB8AC3E}">
        <p14:creationId xmlns:p14="http://schemas.microsoft.com/office/powerpoint/2010/main" val="352502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FB041-A83D-0619-834B-0E3C046A0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717AE-9483-011F-E037-76CB7089B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77682-B56E-6641-53F0-2BE85C20D1A8}"/>
              </a:ext>
            </a:extLst>
          </p:cNvPr>
          <p:cNvSpPr>
            <a:spLocks noGrp="1"/>
          </p:cNvSpPr>
          <p:nvPr>
            <p:ph type="body" idx="1"/>
          </p:nvPr>
        </p:nvSpPr>
        <p:spPr/>
        <p:txBody>
          <a:bodyPr/>
          <a:lstStyle/>
          <a:p>
            <a:pPr marL="0" marR="0">
              <a:lnSpc>
                <a:spcPct val="110000"/>
              </a:lnSpc>
              <a:spcAft>
                <a:spcPts val="600"/>
              </a:spcAft>
            </a:pPr>
            <a:r>
              <a:rPr lang="es-ES" sz="1400" kern="100" dirty="0">
                <a:effectLst/>
                <a:latin typeface="Calibri" panose="020F0502020204030204" pitchFamily="34" charset="0"/>
                <a:ea typeface="Aptos" panose="020B0004020202020204" pitchFamily="34" charset="0"/>
                <a:cs typeface="Calibri" panose="020F0502020204030204" pitchFamily="34" charset="0"/>
              </a:rPr>
              <a:t>Este folleto responde a preguntas comunes sobre por qué son necesarias las respuestas a las emergencias de enfermedades animales y resume brevemente los pasos del proceso de respuesta. </a:t>
            </a: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121AA40-473F-BBEC-C344-89D548931A9F}"/>
              </a:ext>
            </a:extLst>
          </p:cNvPr>
          <p:cNvSpPr>
            <a:spLocks noGrp="1"/>
          </p:cNvSpPr>
          <p:nvPr>
            <p:ph type="sldNum" sz="quarter" idx="5"/>
          </p:nvPr>
        </p:nvSpPr>
        <p:spPr/>
        <p:txBody>
          <a:bodyPr/>
          <a:lstStyle/>
          <a:p>
            <a:fld id="{68A4114D-3529-4EEF-8458-4B289B3BB6AF}" type="slidenum">
              <a:rPr lang="en-US" smtClean="0"/>
              <a:t>2</a:t>
            </a:fld>
            <a:endParaRPr lang="en-US"/>
          </a:p>
        </p:txBody>
      </p:sp>
    </p:spTree>
    <p:extLst>
      <p:ext uri="{BB962C8B-B14F-4D97-AF65-F5344CB8AC3E}">
        <p14:creationId xmlns:p14="http://schemas.microsoft.com/office/powerpoint/2010/main" val="2775852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4FF8F-7C73-0F6E-CBD9-7DC95C024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A56BC-744A-9BBF-C9D4-D85FEFD89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8D7AD-36C4-0D29-3458-3BD9A20D4C51}"/>
              </a:ext>
            </a:extLst>
          </p:cNvPr>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Estas muestras se envían a los Laboratorios Nacionales de Diagnóstico Veterinario (NVSL, por sus siglas en inglés) del USDA para ser analizadas.</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endParaRPr lang="en-US" sz="1000" dirty="0"/>
          </a:p>
          <a:p>
            <a:endParaRPr lang="en-US" sz="1000" dirty="0"/>
          </a:p>
          <a:p>
            <a:r>
              <a:rPr lang="en-US" sz="1000" dirty="0" err="1"/>
              <a:t>Foto</a:t>
            </a:r>
            <a:r>
              <a:rPr lang="en-US" sz="1000" dirty="0"/>
              <a:t> de CFSPH</a:t>
            </a:r>
          </a:p>
        </p:txBody>
      </p:sp>
      <p:sp>
        <p:nvSpPr>
          <p:cNvPr id="4" name="Slide Number Placeholder 3">
            <a:extLst>
              <a:ext uri="{FF2B5EF4-FFF2-40B4-BE49-F238E27FC236}">
                <a16:creationId xmlns:a16="http://schemas.microsoft.com/office/drawing/2014/main" id="{24F6C372-ECE8-DB7C-8A97-A702FDB7BED9}"/>
              </a:ext>
            </a:extLst>
          </p:cNvPr>
          <p:cNvSpPr>
            <a:spLocks noGrp="1"/>
          </p:cNvSpPr>
          <p:nvPr>
            <p:ph type="sldNum" sz="quarter" idx="5"/>
          </p:nvPr>
        </p:nvSpPr>
        <p:spPr/>
        <p:txBody>
          <a:bodyPr/>
          <a:lstStyle/>
          <a:p>
            <a:fld id="{68A4114D-3529-4EEF-8458-4B289B3BB6AF}" type="slidenum">
              <a:rPr lang="en-US" smtClean="0"/>
              <a:t>20</a:t>
            </a:fld>
            <a:endParaRPr lang="en-US"/>
          </a:p>
        </p:txBody>
      </p:sp>
    </p:spTree>
    <p:extLst>
      <p:ext uri="{BB962C8B-B14F-4D97-AF65-F5344CB8AC3E}">
        <p14:creationId xmlns:p14="http://schemas.microsoft.com/office/powerpoint/2010/main" val="3299704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A6F45-B701-04C9-6F3D-DACC4E1AD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AF133-69A4-9551-D32D-DFFC42BB98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EC322-B8C6-CF05-638D-25D02696C9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effectLst/>
                <a:latin typeface="Calibri" panose="020F0502020204030204" pitchFamily="34" charset="0"/>
                <a:ea typeface="+mn-ea"/>
                <a:cs typeface="Calibri" panose="020F0502020204030204" pitchFamily="34" charset="0"/>
              </a:rPr>
              <a:t>Mientras se esperan los resultados del laboratorio, se tomarán medidas específicas para que la enfermedad (en caso de confirmarse) no siga propagándose. Por lo general, la granja se debe poner bajo cuarentena y  restringir el movimiento de animales (o productos) dentro o fuera de la misma hasta que estén los resultados de las pruebas. </a:t>
            </a:r>
          </a:p>
          <a:p>
            <a:pPr lvl="0"/>
            <a:endParaRPr lang="en-US" sz="1400" kern="1200" dirty="0">
              <a:solidFill>
                <a:schemeClr val="tx1"/>
              </a:solidFill>
              <a:effectLst/>
              <a:latin typeface="Calibri" panose="020F0502020204030204" pitchFamily="34" charset="0"/>
              <a:ea typeface="+mn-ea"/>
              <a:cs typeface="Calibri" panose="020F0502020204030204" pitchFamily="34" charset="0"/>
            </a:endParaRPr>
          </a:p>
          <a:p>
            <a:r>
              <a:rPr lang="en-US" sz="1000" dirty="0" err="1"/>
              <a:t>Fotos</a:t>
            </a:r>
            <a:r>
              <a:rPr lang="en-US" sz="1000" dirty="0"/>
              <a:t> de CFSPH y ISU-VDPAM</a:t>
            </a:r>
            <a:endParaRPr lang="en-US" sz="10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a:extLst>
              <a:ext uri="{FF2B5EF4-FFF2-40B4-BE49-F238E27FC236}">
                <a16:creationId xmlns:a16="http://schemas.microsoft.com/office/drawing/2014/main" id="{BAB4DD84-C1B1-55AC-C9FD-D3EB9CB0AFB5}"/>
              </a:ext>
            </a:extLst>
          </p:cNvPr>
          <p:cNvSpPr>
            <a:spLocks noGrp="1"/>
          </p:cNvSpPr>
          <p:nvPr>
            <p:ph type="sldNum" sz="quarter" idx="5"/>
          </p:nvPr>
        </p:nvSpPr>
        <p:spPr/>
        <p:txBody>
          <a:bodyPr/>
          <a:lstStyle/>
          <a:p>
            <a:fld id="{68A4114D-3529-4EEF-8458-4B289B3BB6AF}" type="slidenum">
              <a:rPr lang="en-US" smtClean="0"/>
              <a:t>21</a:t>
            </a:fld>
            <a:endParaRPr lang="en-US"/>
          </a:p>
        </p:txBody>
      </p:sp>
    </p:spTree>
    <p:extLst>
      <p:ext uri="{BB962C8B-B14F-4D97-AF65-F5344CB8AC3E}">
        <p14:creationId xmlns:p14="http://schemas.microsoft.com/office/powerpoint/2010/main" val="3804941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Se deben iniciar actividades de vigilancia para determinar cualquier movimiento que se pueda haber producido dentro o fuera de la granja y se deben identificar casos adicionales en granjas  vecinas o relacionadas. La recopilación de esta información ayuda a determinar el alcance de la situación. </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t>fotos</a:t>
            </a:r>
            <a:r>
              <a:rPr lang="en-US" sz="1000" dirty="0"/>
              <a:t> de Jane Galyon/CFSPH; </a:t>
            </a:r>
            <a:r>
              <a:rPr lang="en-US" sz="1000" dirty="0" err="1"/>
              <a:t>ilustración</a:t>
            </a:r>
            <a:r>
              <a:rPr lang="en-US" sz="1000" dirty="0"/>
              <a:t> por 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22</a:t>
            </a:fld>
            <a:endParaRPr lang="en-US"/>
          </a:p>
        </p:txBody>
      </p:sp>
    </p:spTree>
    <p:extLst>
      <p:ext uri="{BB962C8B-B14F-4D97-AF65-F5344CB8AC3E}">
        <p14:creationId xmlns:p14="http://schemas.microsoft.com/office/powerpoint/2010/main" val="1934323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38E3F-2006-992E-6377-8DFFCB61F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323BA-7E0B-761C-30B0-D2B1D7D83D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BD6E5A-0963-C147-5E42-C7126CF5D4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kern="1200" dirty="0">
                <a:solidFill>
                  <a:schemeClr val="tx1"/>
                </a:solidFill>
                <a:effectLst/>
                <a:latin typeface="Calibri" panose="020F0502020204030204" pitchFamily="34" charset="0"/>
                <a:ea typeface="+mn-ea"/>
                <a:cs typeface="Calibri" panose="020F0502020204030204" pitchFamily="34" charset="0"/>
              </a:rPr>
              <a:t>Una vez que estén los resultados de las pruebas de diagnóstico (por ejemplo, si se confirma una enfermedad animal transfronteriza o de alto impacto), se activará el plan de respuesta del Estado o los planes del USDA, y se determinarán las acciones de control en función de la enfermedad identificada.</a:t>
            </a:r>
            <a:r>
              <a:rPr lang="es-ES" sz="1400" kern="1200" dirty="0">
                <a:solidFill>
                  <a:schemeClr val="tx1"/>
                </a:solidFill>
                <a:effectLst/>
                <a:latin typeface="Calibri" panose="020F0502020204030204" pitchFamily="34" charset="0"/>
                <a:ea typeface="+mn-ea"/>
                <a:cs typeface="Calibri" panose="020F0502020204030204" pitchFamily="34" charset="0"/>
              </a:rPr>
              <a:t> Entre las medidas de control que pueden aplicarse se encuentran los procedimientos de bioseguridad reforzados, las órdenes de suspensión de movimientos, la despoblación de animales (con fines humanitarios o de control) o la vacunación (cuando esté disponible o permitida). </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err="1">
                <a:solidFill>
                  <a:schemeClr val="tx1"/>
                </a:solidFill>
                <a:effectLst/>
                <a:latin typeface="Calibri" panose="020F0502020204030204" pitchFamily="34" charset="0"/>
                <a:ea typeface="+mn-ea"/>
                <a:cs typeface="Calibri" panose="020F0502020204030204" pitchFamily="34" charset="0"/>
              </a:rPr>
              <a:t>fotos</a:t>
            </a:r>
            <a:r>
              <a:rPr lang="en-US" sz="1000" kern="1200" dirty="0">
                <a:solidFill>
                  <a:schemeClr val="tx1"/>
                </a:solidFill>
                <a:effectLst/>
                <a:latin typeface="Calibri" panose="020F0502020204030204" pitchFamily="34" charset="0"/>
                <a:ea typeface="+mn-ea"/>
                <a:cs typeface="Calibri" panose="020F0502020204030204" pitchFamily="34" charset="0"/>
              </a:rPr>
              <a:t> de Jane Galyon/CFSPH; Quinn; Alex Ramirez/CFSPH</a:t>
            </a:r>
          </a:p>
          <a:p>
            <a:endParaRPr lang="en-US" dirty="0"/>
          </a:p>
        </p:txBody>
      </p:sp>
      <p:sp>
        <p:nvSpPr>
          <p:cNvPr id="4" name="Slide Number Placeholder 3">
            <a:extLst>
              <a:ext uri="{FF2B5EF4-FFF2-40B4-BE49-F238E27FC236}">
                <a16:creationId xmlns:a16="http://schemas.microsoft.com/office/drawing/2014/main" id="{5B74720D-53AD-0AA7-F224-F1D3EE4A1BAC}"/>
              </a:ext>
            </a:extLst>
          </p:cNvPr>
          <p:cNvSpPr>
            <a:spLocks noGrp="1"/>
          </p:cNvSpPr>
          <p:nvPr>
            <p:ph type="sldNum" sz="quarter" idx="5"/>
          </p:nvPr>
        </p:nvSpPr>
        <p:spPr/>
        <p:txBody>
          <a:bodyPr/>
          <a:lstStyle/>
          <a:p>
            <a:fld id="{68A4114D-3529-4EEF-8458-4B289B3BB6AF}" type="slidenum">
              <a:rPr lang="en-US" smtClean="0"/>
              <a:t>23</a:t>
            </a:fld>
            <a:endParaRPr lang="en-US"/>
          </a:p>
        </p:txBody>
      </p:sp>
    </p:spTree>
    <p:extLst>
      <p:ext uri="{BB962C8B-B14F-4D97-AF65-F5344CB8AC3E}">
        <p14:creationId xmlns:p14="http://schemas.microsoft.com/office/powerpoint/2010/main" val="3936488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CDAA-BB3B-1FDF-2DC1-00786870B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C9333-475D-A85A-1F1A-37791B6D4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B404D-E505-334F-E608-03184C93492B}"/>
              </a:ext>
            </a:extLst>
          </p:cNvPr>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Algunas enfermedades de alto impacto se propagan por diversas especies animales no destinadas a la producción; en estos casos, puede ser necesario aplicar medidas de control de artrópodos o vectores de la fauna silvestre. </a:t>
            </a:r>
          </a:p>
          <a:p>
            <a:endParaRPr lang="en-US" dirty="0"/>
          </a:p>
          <a:p>
            <a:r>
              <a:rPr lang="en-US" sz="1000" dirty="0" err="1"/>
              <a:t>fotos</a:t>
            </a:r>
            <a:r>
              <a:rPr lang="en-US" sz="1000" dirty="0"/>
              <a:t>: Un </a:t>
            </a:r>
            <a:r>
              <a:rPr lang="en-US" sz="1000" dirty="0" err="1"/>
              <a:t>ciervo</a:t>
            </a:r>
            <a:r>
              <a:rPr lang="en-US" sz="1000" dirty="0"/>
              <a:t> de cola </a:t>
            </a:r>
            <a:r>
              <a:rPr lang="en-US" sz="1000" dirty="0" err="1"/>
              <a:t>blanca</a:t>
            </a:r>
            <a:r>
              <a:rPr lang="en-US" sz="1000" dirty="0"/>
              <a:t> /Bob Nichols USDA; </a:t>
            </a:r>
            <a:r>
              <a:rPr lang="es-ES" sz="1000" dirty="0"/>
              <a:t>Un ratón de patas blancas </a:t>
            </a:r>
            <a:r>
              <a:rPr lang="en-US" sz="1000" dirty="0"/>
              <a:t>/Jim McCormac, Ohio DNR; </a:t>
            </a:r>
            <a:r>
              <a:rPr lang="en-US" sz="1000" dirty="0" err="1"/>
              <a:t>cerdos</a:t>
            </a:r>
            <a:r>
              <a:rPr lang="en-US" sz="1000" dirty="0"/>
              <a:t> </a:t>
            </a:r>
            <a:r>
              <a:rPr lang="en-US" sz="1000" dirty="0" err="1"/>
              <a:t>salvajes</a:t>
            </a:r>
            <a:r>
              <a:rPr lang="en-US" sz="1000" dirty="0"/>
              <a:t>/Shutterstock; </a:t>
            </a:r>
            <a:r>
              <a:rPr lang="en-US" sz="1000" dirty="0" err="1"/>
              <a:t>patos</a:t>
            </a:r>
            <a:r>
              <a:rPr lang="en-US" sz="1000" dirty="0"/>
              <a:t>/public domain image.com; Aedes mosquito/James </a:t>
            </a:r>
            <a:r>
              <a:rPr lang="en-US" sz="1000" dirty="0" err="1"/>
              <a:t>Gathany</a:t>
            </a:r>
            <a:r>
              <a:rPr lang="en-US" sz="1000" dirty="0"/>
              <a:t> CDC PHIL; Rhipicephalus sanguineus/James </a:t>
            </a:r>
            <a:r>
              <a:rPr lang="en-US" sz="1000" dirty="0" err="1"/>
              <a:t>Gathany</a:t>
            </a:r>
            <a:r>
              <a:rPr lang="en-US" sz="1000" dirty="0"/>
              <a:t> CDC PHIL </a:t>
            </a:r>
          </a:p>
        </p:txBody>
      </p:sp>
      <p:sp>
        <p:nvSpPr>
          <p:cNvPr id="4" name="Slide Number Placeholder 3">
            <a:extLst>
              <a:ext uri="{FF2B5EF4-FFF2-40B4-BE49-F238E27FC236}">
                <a16:creationId xmlns:a16="http://schemas.microsoft.com/office/drawing/2014/main" id="{ED8D2810-BE71-B35D-2163-B781F540154B}"/>
              </a:ext>
            </a:extLst>
          </p:cNvPr>
          <p:cNvSpPr>
            <a:spLocks noGrp="1"/>
          </p:cNvSpPr>
          <p:nvPr>
            <p:ph type="sldNum" sz="quarter" idx="5"/>
          </p:nvPr>
        </p:nvSpPr>
        <p:spPr/>
        <p:txBody>
          <a:bodyPr/>
          <a:lstStyle/>
          <a:p>
            <a:fld id="{68A4114D-3529-4EEF-8458-4B289B3BB6AF}" type="slidenum">
              <a:rPr lang="en-US" smtClean="0"/>
              <a:t>24</a:t>
            </a:fld>
            <a:endParaRPr lang="en-US"/>
          </a:p>
        </p:txBody>
      </p:sp>
    </p:spTree>
    <p:extLst>
      <p:ext uri="{BB962C8B-B14F-4D97-AF65-F5344CB8AC3E}">
        <p14:creationId xmlns:p14="http://schemas.microsoft.com/office/powerpoint/2010/main" val="2293403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207ED-DDBD-08FD-3F51-85839BCDD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E5D96-F2BB-2842-79E1-53CB2F0C1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B1470-E5B5-E55B-0885-D523049F49C2}"/>
              </a:ext>
            </a:extLst>
          </p:cNvPr>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Se requerirán medidas de limpieza profunda y desinfección del lugar, así como de los vehículos, los equipos y el personal de respuesta que participen en la respuesta y que salgan del lugar. </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r>
              <a:rPr lang="es-419" sz="1000" kern="1200" noProof="0" dirty="0">
                <a:solidFill>
                  <a:schemeClr val="tx1"/>
                </a:solidFill>
                <a:effectLst/>
                <a:latin typeface="Calibri" panose="020F0502020204030204" pitchFamily="34" charset="0"/>
                <a:ea typeface="+mn-ea"/>
                <a:cs typeface="Calibri" panose="020F0502020204030204" pitchFamily="34" charset="0"/>
              </a:rPr>
              <a:t>fotos: limpieza del galpón, </a:t>
            </a:r>
            <a:r>
              <a:rPr lang="es-419" sz="1000" kern="1200" noProof="0" dirty="0" err="1">
                <a:solidFill>
                  <a:schemeClr val="tx1"/>
                </a:solidFill>
                <a:effectLst/>
                <a:latin typeface="Calibri" panose="020F0502020204030204" pitchFamily="34" charset="0"/>
                <a:ea typeface="+mn-ea"/>
                <a:cs typeface="Calibri" panose="020F0502020204030204" pitchFamily="34" charset="0"/>
              </a:rPr>
              <a:t>National</a:t>
            </a:r>
            <a:r>
              <a:rPr lang="es-419" sz="1000" kern="1200" noProof="0" dirty="0">
                <a:solidFill>
                  <a:schemeClr val="tx1"/>
                </a:solidFill>
                <a:effectLst/>
                <a:latin typeface="Calibri" panose="020F0502020204030204" pitchFamily="34" charset="0"/>
                <a:ea typeface="+mn-ea"/>
                <a:cs typeface="Calibri" panose="020F0502020204030204" pitchFamily="34" charset="0"/>
              </a:rPr>
              <a:t> </a:t>
            </a:r>
            <a:r>
              <a:rPr lang="es-419" sz="1000" kern="1200" noProof="0" dirty="0" err="1">
                <a:solidFill>
                  <a:schemeClr val="tx1"/>
                </a:solidFill>
                <a:effectLst/>
                <a:latin typeface="Calibri" panose="020F0502020204030204" pitchFamily="34" charset="0"/>
                <a:ea typeface="+mn-ea"/>
                <a:cs typeface="Calibri" panose="020F0502020204030204" pitchFamily="34" charset="0"/>
              </a:rPr>
              <a:t>Pork</a:t>
            </a:r>
            <a:r>
              <a:rPr lang="es-419" sz="1000" kern="1200" noProof="0" dirty="0">
                <a:solidFill>
                  <a:schemeClr val="tx1"/>
                </a:solidFill>
                <a:effectLst/>
                <a:latin typeface="Calibri" panose="020F0502020204030204" pitchFamily="34" charset="0"/>
                <a:ea typeface="+mn-ea"/>
                <a:cs typeface="Calibri" panose="020F0502020204030204" pitchFamily="34" charset="0"/>
              </a:rPr>
              <a:t> </a:t>
            </a:r>
            <a:r>
              <a:rPr lang="es-419" sz="1000" kern="1200" noProof="0" dirty="0" err="1">
                <a:solidFill>
                  <a:schemeClr val="tx1"/>
                </a:solidFill>
                <a:effectLst/>
                <a:latin typeface="Calibri" panose="020F0502020204030204" pitchFamily="34" charset="0"/>
                <a:ea typeface="+mn-ea"/>
                <a:cs typeface="Calibri" panose="020F0502020204030204" pitchFamily="34" charset="0"/>
              </a:rPr>
              <a:t>Board</a:t>
            </a:r>
            <a:r>
              <a:rPr lang="es-419" sz="1000" kern="1200" noProof="0" dirty="0">
                <a:solidFill>
                  <a:schemeClr val="tx1"/>
                </a:solidFill>
                <a:effectLst/>
                <a:latin typeface="Calibri" panose="020F0502020204030204" pitchFamily="34" charset="0"/>
                <a:ea typeface="+mn-ea"/>
                <a:cs typeface="Calibri" panose="020F0502020204030204" pitchFamily="34" charset="0"/>
              </a:rPr>
              <a:t>, Des Moines; limpieza del camión, Dani Ausen/CFSPH, limpieza del tractor, </a:t>
            </a:r>
            <a:r>
              <a:rPr lang="es-419" sz="1000" kern="1200" noProof="0" dirty="0" err="1">
                <a:solidFill>
                  <a:schemeClr val="tx1"/>
                </a:solidFill>
                <a:effectLst/>
                <a:latin typeface="Calibri" panose="020F0502020204030204" pitchFamily="34" charset="0"/>
                <a:ea typeface="+mn-ea"/>
                <a:cs typeface="Calibri" panose="020F0502020204030204" pitchFamily="34" charset="0"/>
              </a:rPr>
              <a:t>Buddy</a:t>
            </a:r>
            <a:r>
              <a:rPr lang="es-419" sz="1000" kern="1200" noProof="0" dirty="0">
                <a:solidFill>
                  <a:schemeClr val="tx1"/>
                </a:solidFill>
                <a:effectLst/>
                <a:latin typeface="Calibri" panose="020F0502020204030204" pitchFamily="34" charset="0"/>
                <a:ea typeface="+mn-ea"/>
                <a:cs typeface="Calibri" panose="020F0502020204030204" pitchFamily="34" charset="0"/>
              </a:rPr>
              <a:t> Gaither North Carolina </a:t>
            </a:r>
            <a:r>
              <a:rPr lang="es-419" sz="1000" kern="1200" noProof="0" dirty="0" err="1">
                <a:solidFill>
                  <a:schemeClr val="tx1"/>
                </a:solidFill>
                <a:effectLst/>
                <a:latin typeface="Calibri" panose="020F0502020204030204" pitchFamily="34" charset="0"/>
                <a:ea typeface="+mn-ea"/>
                <a:cs typeface="Calibri" panose="020F0502020204030204" pitchFamily="34" charset="0"/>
              </a:rPr>
              <a:t>Biosecurity</a:t>
            </a:r>
            <a:r>
              <a:rPr lang="es-419" sz="1000" kern="1200" noProof="0" dirty="0">
                <a:solidFill>
                  <a:schemeClr val="tx1"/>
                </a:solidFill>
                <a:effectLst/>
                <a:latin typeface="Calibri" panose="020F0502020204030204" pitchFamily="34" charset="0"/>
                <a:ea typeface="+mn-ea"/>
                <a:cs typeface="Calibri" panose="020F0502020204030204" pitchFamily="34" charset="0"/>
              </a:rPr>
              <a:t> </a:t>
            </a:r>
            <a:r>
              <a:rPr lang="es-419" sz="1000" kern="1200" noProof="0" dirty="0" err="1">
                <a:solidFill>
                  <a:schemeClr val="tx1"/>
                </a:solidFill>
                <a:effectLst/>
                <a:latin typeface="Calibri" panose="020F0502020204030204" pitchFamily="34" charset="0"/>
                <a:ea typeface="+mn-ea"/>
                <a:cs typeface="Calibri" panose="020F0502020204030204" pitchFamily="34" charset="0"/>
              </a:rPr>
              <a:t>Committee</a:t>
            </a:r>
            <a:r>
              <a:rPr lang="es-419" sz="1000" kern="1200" noProof="0" dirty="0">
                <a:solidFill>
                  <a:schemeClr val="tx1"/>
                </a:solidFill>
                <a:effectLst/>
                <a:latin typeface="Calibri" panose="020F0502020204030204" pitchFamily="34" charset="0"/>
                <a:ea typeface="+mn-ea"/>
                <a:cs typeface="Calibri" panose="020F0502020204030204" pitchFamily="34" charset="0"/>
              </a:rPr>
              <a:t>; limpieza del EPP, Gordon Harman USDA APHIS</a:t>
            </a:r>
            <a:endParaRPr lang="es-419" sz="1000" noProof="0" dirty="0"/>
          </a:p>
        </p:txBody>
      </p:sp>
      <p:sp>
        <p:nvSpPr>
          <p:cNvPr id="4" name="Slide Number Placeholder 3">
            <a:extLst>
              <a:ext uri="{FF2B5EF4-FFF2-40B4-BE49-F238E27FC236}">
                <a16:creationId xmlns:a16="http://schemas.microsoft.com/office/drawing/2014/main" id="{19ECBF5B-BFBC-1DA7-84F6-2E80B4552B99}"/>
              </a:ext>
            </a:extLst>
          </p:cNvPr>
          <p:cNvSpPr>
            <a:spLocks noGrp="1"/>
          </p:cNvSpPr>
          <p:nvPr>
            <p:ph type="sldNum" sz="quarter" idx="5"/>
          </p:nvPr>
        </p:nvSpPr>
        <p:spPr/>
        <p:txBody>
          <a:bodyPr/>
          <a:lstStyle/>
          <a:p>
            <a:fld id="{68A4114D-3529-4EEF-8458-4B289B3BB6AF}" type="slidenum">
              <a:rPr lang="en-US" smtClean="0"/>
              <a:t>25</a:t>
            </a:fld>
            <a:endParaRPr lang="en-US"/>
          </a:p>
        </p:txBody>
      </p:sp>
    </p:spTree>
    <p:extLst>
      <p:ext uri="{BB962C8B-B14F-4D97-AF65-F5344CB8AC3E}">
        <p14:creationId xmlns:p14="http://schemas.microsoft.com/office/powerpoint/2010/main" val="1199768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8249C-8E81-3DEC-C855-CB62437B4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68B55-66B1-B1AF-211A-A02B7A71B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5A2D4-729E-5CF8-1224-7901ABDDE682}"/>
              </a:ext>
            </a:extLst>
          </p:cNvPr>
          <p:cNvSpPr>
            <a:spLocks noGrp="1"/>
          </p:cNvSpPr>
          <p:nvPr>
            <p:ph type="body" idx="1"/>
          </p:nvPr>
        </p:nvSpPr>
        <p:spPr/>
        <p:txBody>
          <a:bodyPr/>
          <a:lstStyle/>
          <a:p>
            <a:pPr lvl="0"/>
            <a:r>
              <a:rPr lang="es-ES" sz="1400" kern="1200" dirty="0">
                <a:solidFill>
                  <a:schemeClr val="tx1"/>
                </a:solidFill>
                <a:effectLst/>
                <a:latin typeface="Calibri" panose="020F0502020204030204" pitchFamily="34" charset="0"/>
                <a:ea typeface="+mn-ea"/>
                <a:cs typeface="Calibri" panose="020F0502020204030204" pitchFamily="34" charset="0"/>
              </a:rPr>
              <a:t>Cuando mueran animales infectados, ya sea por la enfermedad, por eutanasia o por despoblación, los procedimientos de eliminación de carcasas, como el compostaje in situ u otros métodos, formarán parte de las actividades de respuesta. </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pPr lvl="0"/>
            <a:endParaRPr lang="en-US" sz="1000" kern="1200" dirty="0">
              <a:solidFill>
                <a:schemeClr val="tx1"/>
              </a:solidFill>
              <a:effectLst/>
              <a:latin typeface="Calibri" panose="020F0502020204030204" pitchFamily="34" charset="0"/>
              <a:ea typeface="+mn-ea"/>
              <a:cs typeface="Calibri" panose="020F0502020204030204" pitchFamily="34" charset="0"/>
            </a:endParaRPr>
          </a:p>
          <a:p>
            <a:pPr lvl="0"/>
            <a:endParaRPr lang="en-US" sz="1000" kern="1200" dirty="0">
              <a:solidFill>
                <a:schemeClr val="tx1"/>
              </a:solidFill>
              <a:effectLst/>
              <a:latin typeface="Calibri" panose="020F0502020204030204" pitchFamily="34" charset="0"/>
              <a:ea typeface="+mn-ea"/>
              <a:cs typeface="Calibri" panose="020F0502020204030204" pitchFamily="34" charset="0"/>
            </a:endParaRPr>
          </a:p>
          <a:p>
            <a:pPr lvl="0"/>
            <a:r>
              <a:rPr lang="en-US" sz="1000" kern="1200" dirty="0" err="1">
                <a:solidFill>
                  <a:schemeClr val="tx1"/>
                </a:solidFill>
                <a:effectLst/>
                <a:latin typeface="Calibri" panose="020F0502020204030204" pitchFamily="34" charset="0"/>
                <a:ea typeface="+mn-ea"/>
                <a:cs typeface="Calibri" panose="020F0502020204030204" pitchFamily="34" charset="0"/>
              </a:rPr>
              <a:t>fotos</a:t>
            </a:r>
            <a:r>
              <a:rPr lang="en-US" sz="1000" kern="1200" dirty="0">
                <a:solidFill>
                  <a:schemeClr val="tx1"/>
                </a:solidFill>
                <a:effectLst/>
                <a:latin typeface="Calibri" panose="020F0502020204030204" pitchFamily="34" charset="0"/>
                <a:ea typeface="+mn-ea"/>
                <a:cs typeface="Calibri" panose="020F0502020204030204" pitchFamily="34" charset="0"/>
              </a:rPr>
              <a:t>: </a:t>
            </a:r>
            <a:r>
              <a:rPr lang="en-US" sz="1000" kern="1200" dirty="0" err="1">
                <a:solidFill>
                  <a:schemeClr val="tx1"/>
                </a:solidFill>
                <a:effectLst/>
                <a:latin typeface="Calibri" panose="020F0502020204030204" pitchFamily="34" charset="0"/>
                <a:ea typeface="+mn-ea"/>
                <a:cs typeface="Calibri" panose="020F0502020204030204" pitchFamily="34" charset="0"/>
              </a:rPr>
              <a:t>incinerador</a:t>
            </a:r>
            <a:r>
              <a:rPr lang="en-US" sz="1000" kern="1200" dirty="0">
                <a:solidFill>
                  <a:schemeClr val="tx1"/>
                </a:solidFill>
                <a:effectLst/>
                <a:latin typeface="Calibri" panose="020F0502020204030204" pitchFamily="34" charset="0"/>
                <a:ea typeface="+mn-ea"/>
                <a:cs typeface="Calibri" panose="020F0502020204030204" pitchFamily="34" charset="0"/>
              </a:rPr>
              <a:t>, ISU VDPAM; </a:t>
            </a:r>
            <a:r>
              <a:rPr lang="en-US" sz="1000" kern="1200" dirty="0" err="1">
                <a:solidFill>
                  <a:schemeClr val="tx1"/>
                </a:solidFill>
                <a:effectLst/>
                <a:latin typeface="Calibri" panose="020F0502020204030204" pitchFamily="34" charset="0"/>
                <a:ea typeface="+mn-ea"/>
                <a:cs typeface="Calibri" panose="020F0502020204030204" pitchFamily="34" charset="0"/>
              </a:rPr>
              <a:t>pilas</a:t>
            </a:r>
            <a:r>
              <a:rPr lang="en-US" sz="1000" kern="1200" dirty="0">
                <a:solidFill>
                  <a:schemeClr val="tx1"/>
                </a:solidFill>
                <a:effectLst/>
                <a:latin typeface="Calibri" panose="020F0502020204030204" pitchFamily="34" charset="0"/>
                <a:ea typeface="+mn-ea"/>
                <a:cs typeface="Calibri" panose="020F0502020204030204" pitchFamily="34" charset="0"/>
              </a:rPr>
              <a:t> de </a:t>
            </a:r>
            <a:r>
              <a:rPr lang="en-US" sz="1000" kern="1200" dirty="0" err="1">
                <a:solidFill>
                  <a:schemeClr val="tx1"/>
                </a:solidFill>
                <a:effectLst/>
                <a:latin typeface="Calibri" panose="020F0502020204030204" pitchFamily="34" charset="0"/>
                <a:ea typeface="+mn-ea"/>
                <a:cs typeface="Calibri" panose="020F0502020204030204" pitchFamily="34" charset="0"/>
              </a:rPr>
              <a:t>compostaje</a:t>
            </a:r>
            <a:r>
              <a:rPr lang="en-US" sz="1000" kern="1200" dirty="0">
                <a:solidFill>
                  <a:schemeClr val="tx1"/>
                </a:solidFill>
                <a:effectLst/>
                <a:latin typeface="Calibri" panose="020F0502020204030204" pitchFamily="34" charset="0"/>
                <a:ea typeface="+mn-ea"/>
                <a:cs typeface="Calibri" panose="020F0502020204030204" pitchFamily="34" charset="0"/>
              </a:rPr>
              <a:t>, CFSPH</a:t>
            </a:r>
          </a:p>
        </p:txBody>
      </p:sp>
      <p:sp>
        <p:nvSpPr>
          <p:cNvPr id="4" name="Slide Number Placeholder 3">
            <a:extLst>
              <a:ext uri="{FF2B5EF4-FFF2-40B4-BE49-F238E27FC236}">
                <a16:creationId xmlns:a16="http://schemas.microsoft.com/office/drawing/2014/main" id="{78902E81-3543-5005-0274-F0F7DEFD832F}"/>
              </a:ext>
            </a:extLst>
          </p:cNvPr>
          <p:cNvSpPr>
            <a:spLocks noGrp="1"/>
          </p:cNvSpPr>
          <p:nvPr>
            <p:ph type="sldNum" sz="quarter" idx="5"/>
          </p:nvPr>
        </p:nvSpPr>
        <p:spPr/>
        <p:txBody>
          <a:bodyPr/>
          <a:lstStyle/>
          <a:p>
            <a:fld id="{68A4114D-3529-4EEF-8458-4B289B3BB6AF}" type="slidenum">
              <a:rPr lang="en-US" smtClean="0"/>
              <a:t>26</a:t>
            </a:fld>
            <a:endParaRPr lang="en-US"/>
          </a:p>
        </p:txBody>
      </p:sp>
    </p:spTree>
    <p:extLst>
      <p:ext uri="{BB962C8B-B14F-4D97-AF65-F5344CB8AC3E}">
        <p14:creationId xmlns:p14="http://schemas.microsoft.com/office/powerpoint/2010/main" val="2088158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93726-8140-C683-23CA-37644BD8D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E12E3-F7BB-DE7D-99FB-DC3AE81B6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CD59D-8C49-CA7B-AE85-EFFA9B04EDF3}"/>
              </a:ext>
            </a:extLst>
          </p:cNvPr>
          <p:cNvSpPr>
            <a:spLocks noGrp="1"/>
          </p:cNvSpPr>
          <p:nvPr>
            <p:ph type="body" idx="1"/>
          </p:nvPr>
        </p:nvSpPr>
        <p:spPr/>
        <p:txBody>
          <a:bodyPr/>
          <a:lstStyle/>
          <a:p>
            <a:pPr marL="0" indent="0">
              <a:spcAft>
                <a:spcPts val="408"/>
              </a:spcAft>
              <a:buClr>
                <a:srgbClr val="E97243"/>
              </a:buClr>
              <a:buFont typeface="Arial" panose="020B0604020202020204" pitchFamily="34" charset="0"/>
              <a:buNone/>
            </a:pPr>
            <a:r>
              <a:rPr lang="es-ES" sz="1400" kern="1200" dirty="0">
                <a:solidFill>
                  <a:schemeClr val="tx1"/>
                </a:solidFill>
                <a:effectLst/>
                <a:latin typeface="Calibri" panose="020F0502020204030204" pitchFamily="34" charset="0"/>
                <a:ea typeface="+mn-ea"/>
                <a:cs typeface="Calibri" panose="020F0502020204030204" pitchFamily="34" charset="0"/>
              </a:rPr>
              <a:t>Para resumir las respuestas de emergencia por enfermedades animales requieren una rápida detección y actuación para evitar su propagación a otros lugares y animales. Las actividades de respuesta requerirán el apoyo a los funcionarios de sanidad animal de varias agencias y disciplinas. Se necesitan procedimientos eficientes y eficaces de control y contención para abordar la salud y el bienestar de los animales y restablecer las actividades comerciales. Estas acciones también fomentan una recuperación más rápida para proporcionar continuidad comercial</a:t>
            </a:r>
            <a:r>
              <a:rPr lang="en-US" sz="1400" kern="1200" dirty="0">
                <a:solidFill>
                  <a:schemeClr val="tx1"/>
                </a:solidFill>
                <a:effectLst/>
                <a:latin typeface="Calibri" panose="020F0502020204030204" pitchFamily="34" charset="0"/>
                <a:ea typeface="+mn-ea"/>
                <a:cs typeface="Calibri" panose="020F0502020204030204" pitchFamily="34" charset="0"/>
              </a:rPr>
              <a:t>.</a:t>
            </a:r>
            <a:endParaRPr lang="en-US" sz="1100" dirty="0"/>
          </a:p>
        </p:txBody>
      </p:sp>
      <p:sp>
        <p:nvSpPr>
          <p:cNvPr id="4" name="Slide Number Placeholder 3">
            <a:extLst>
              <a:ext uri="{FF2B5EF4-FFF2-40B4-BE49-F238E27FC236}">
                <a16:creationId xmlns:a16="http://schemas.microsoft.com/office/drawing/2014/main" id="{472063C1-AA01-DEB0-36E0-A79C4536B94C}"/>
              </a:ext>
            </a:extLst>
          </p:cNvPr>
          <p:cNvSpPr>
            <a:spLocks noGrp="1"/>
          </p:cNvSpPr>
          <p:nvPr>
            <p:ph type="sldNum" sz="quarter" idx="5"/>
          </p:nvPr>
        </p:nvSpPr>
        <p:spPr/>
        <p:txBody>
          <a:bodyPr/>
          <a:lstStyle/>
          <a:p>
            <a:pPr defTabSz="931774"/>
            <a:fld id="{68A4114D-3529-4EEF-8458-4B289B3BB6AF}" type="slidenum">
              <a:rPr lang="en-US">
                <a:solidFill>
                  <a:prstClr val="black"/>
                </a:solidFill>
                <a:latin typeface="Aptos" panose="02110004020202020204"/>
              </a:rPr>
              <a:pPr defTabSz="931774"/>
              <a:t>27</a:t>
            </a:fld>
            <a:endParaRPr lang="en-US">
              <a:solidFill>
                <a:prstClr val="black"/>
              </a:solidFill>
              <a:latin typeface="Aptos" panose="02110004020202020204"/>
            </a:endParaRPr>
          </a:p>
        </p:txBody>
      </p:sp>
    </p:spTree>
    <p:extLst>
      <p:ext uri="{BB962C8B-B14F-4D97-AF65-F5344CB8AC3E}">
        <p14:creationId xmlns:p14="http://schemas.microsoft.com/office/powerpoint/2010/main" val="1853072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Escanea este código QR para acceder al sitio web de capacitación “Justo-a-Tiempo para obtener más información sobre la respuesta a emergencias por enfermedades animales.</a:t>
            </a: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28</a:t>
            </a:fld>
            <a:endParaRPr lang="en-US"/>
          </a:p>
        </p:txBody>
      </p:sp>
    </p:spTree>
    <p:extLst>
      <p:ext uri="{BB962C8B-B14F-4D97-AF65-F5344CB8AC3E}">
        <p14:creationId xmlns:p14="http://schemas.microsoft.com/office/powerpoint/2010/main" val="1734223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29:notes"/>
          <p:cNvSpPr>
            <a:spLocks noGrp="1" noRot="1" noChangeAspect="1"/>
          </p:cNvSpPr>
          <p:nvPr>
            <p:ph type="sldImg" idx="2"/>
          </p:nvPr>
        </p:nvSpPr>
        <p:spPr>
          <a:xfrm>
            <a:off x="2562225"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p29:notes"/>
          <p:cNvSpPr txBox="1">
            <a:spLocks noGrp="1"/>
          </p:cNvSpPr>
          <p:nvPr>
            <p:ph type="body" idx="1"/>
          </p:nvPr>
        </p:nvSpPr>
        <p:spPr>
          <a:xfrm>
            <a:off x="923925" y="3300413"/>
            <a:ext cx="7391400" cy="2700338"/>
          </a:xfrm>
          <a:prstGeom prst="rect">
            <a:avLst/>
          </a:prstGeom>
          <a:noFill/>
          <a:ln>
            <a:noFill/>
          </a:ln>
        </p:spPr>
        <p:txBody>
          <a:bodyPr spcFirstLastPara="1" wrap="square" lIns="91975" tIns="45975" rIns="91975" bIns="45975"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en-US" sz="1400" dirty="0">
                <a:solidFill>
                  <a:srgbClr val="000000"/>
                </a:solidFill>
                <a:latin typeface="Calibri"/>
                <a:ea typeface="Calibri"/>
                <a:cs typeface="Calibri"/>
                <a:sym typeface="Calibri"/>
              </a:rPr>
              <a:t>El </a:t>
            </a:r>
            <a:r>
              <a:rPr lang="en-US" sz="1400" dirty="0" err="1">
                <a:solidFill>
                  <a:srgbClr val="000000"/>
                </a:solidFill>
                <a:latin typeface="Calibri"/>
                <a:ea typeface="Calibri"/>
                <a:cs typeface="Calibri"/>
                <a:sym typeface="Calibri"/>
              </a:rPr>
              <a:t>desarrollo</a:t>
            </a:r>
            <a:r>
              <a:rPr lang="en-US" sz="1400" dirty="0">
                <a:solidFill>
                  <a:srgbClr val="000000"/>
                </a:solidFill>
                <a:latin typeface="Calibri"/>
                <a:ea typeface="Calibri"/>
                <a:cs typeface="Calibri"/>
                <a:sym typeface="Calibri"/>
              </a:rPr>
              <a:t> de </a:t>
            </a:r>
            <a:r>
              <a:rPr lang="en-US" sz="1400" dirty="0" err="1">
                <a:solidFill>
                  <a:srgbClr val="000000"/>
                </a:solidFill>
                <a:latin typeface="Calibri"/>
                <a:ea typeface="Calibri"/>
                <a:cs typeface="Calibri"/>
                <a:sym typeface="Calibri"/>
              </a:rPr>
              <a:t>este</a:t>
            </a:r>
            <a:r>
              <a:rPr lang="en-US" sz="1400" dirty="0">
                <a:solidFill>
                  <a:srgbClr val="000000"/>
                </a:solidFill>
                <a:latin typeface="Calibri"/>
                <a:ea typeface="Calibri"/>
                <a:cs typeface="Calibri"/>
                <a:sym typeface="Calibri"/>
              </a:rPr>
              <a:t> material ha </a:t>
            </a:r>
            <a:r>
              <a:rPr lang="en-US" sz="1400" dirty="0" err="1">
                <a:solidFill>
                  <a:srgbClr val="000000"/>
                </a:solidFill>
                <a:latin typeface="Calibri"/>
                <a:ea typeface="Calibri"/>
                <a:cs typeface="Calibri"/>
                <a:sym typeface="Calibri"/>
              </a:rPr>
              <a:t>sido</a:t>
            </a:r>
            <a:r>
              <a:rPr lang="en-US" sz="1400" dirty="0">
                <a:solidFill>
                  <a:srgbClr val="000000"/>
                </a:solidFill>
                <a:latin typeface="Calibri"/>
                <a:ea typeface="Calibri"/>
                <a:cs typeface="Calibri"/>
                <a:sym typeface="Calibri"/>
              </a:rPr>
              <a:t> </a:t>
            </a:r>
            <a:r>
              <a:rPr lang="en-US" sz="1400" dirty="0" err="1">
                <a:solidFill>
                  <a:srgbClr val="000000"/>
                </a:solidFill>
                <a:latin typeface="Calibri"/>
                <a:ea typeface="Calibri"/>
                <a:cs typeface="Calibri"/>
                <a:sym typeface="Calibri"/>
              </a:rPr>
              <a:t>posible</a:t>
            </a:r>
            <a:r>
              <a:rPr lang="en-US" sz="1400" dirty="0">
                <a:solidFill>
                  <a:srgbClr val="000000"/>
                </a:solidFill>
                <a:latin typeface="Calibri"/>
                <a:ea typeface="Calibri"/>
                <a:cs typeface="Calibri"/>
                <a:sym typeface="Calibri"/>
              </a:rPr>
              <a:t> gracias a una </a:t>
            </a:r>
            <a:r>
              <a:rPr lang="en-US" sz="1400" dirty="0" err="1">
                <a:solidFill>
                  <a:srgbClr val="000000"/>
                </a:solidFill>
                <a:latin typeface="Calibri"/>
                <a:ea typeface="Calibri"/>
                <a:cs typeface="Calibri"/>
                <a:sym typeface="Calibri"/>
              </a:rPr>
              <a:t>subvención</a:t>
            </a:r>
            <a:r>
              <a:rPr lang="en-US" sz="1400" dirty="0">
                <a:solidFill>
                  <a:srgbClr val="000000"/>
                </a:solidFill>
                <a:latin typeface="Calibri"/>
                <a:ea typeface="Calibri"/>
                <a:cs typeface="Calibri"/>
                <a:sym typeface="Calibri"/>
              </a:rPr>
              <a:t> </a:t>
            </a:r>
            <a:r>
              <a:rPr lang="en-US" sz="1400" dirty="0" err="1">
                <a:solidFill>
                  <a:srgbClr val="000000"/>
                </a:solidFill>
                <a:latin typeface="Calibri"/>
                <a:ea typeface="Calibri"/>
                <a:cs typeface="Calibri"/>
                <a:sym typeface="Calibri"/>
              </a:rPr>
              <a:t>concedida</a:t>
            </a:r>
            <a:r>
              <a:rPr lang="en-US" sz="1400" dirty="0">
                <a:solidFill>
                  <a:srgbClr val="000000"/>
                </a:solidFill>
                <a:latin typeface="Calibri"/>
                <a:ea typeface="Calibri"/>
                <a:cs typeface="Calibri"/>
                <a:sym typeface="Calibri"/>
              </a:rPr>
              <a:t> al Centro de </a:t>
            </a:r>
            <a:r>
              <a:rPr lang="en-US" sz="1400" dirty="0" err="1">
                <a:solidFill>
                  <a:srgbClr val="000000"/>
                </a:solidFill>
                <a:latin typeface="Calibri"/>
                <a:ea typeface="Calibri"/>
                <a:cs typeface="Calibri"/>
                <a:sym typeface="Calibri"/>
              </a:rPr>
              <a:t>Seguridad</a:t>
            </a:r>
            <a:r>
              <a:rPr lang="en-US" sz="1400" dirty="0">
                <a:solidFill>
                  <a:srgbClr val="000000"/>
                </a:solidFill>
                <a:latin typeface="Calibri"/>
                <a:ea typeface="Calibri"/>
                <a:cs typeface="Calibri"/>
                <a:sym typeface="Calibri"/>
              </a:rPr>
              <a:t> </a:t>
            </a:r>
            <a:r>
              <a:rPr lang="en-US" sz="1400" dirty="0" err="1">
                <a:solidFill>
                  <a:srgbClr val="000000"/>
                </a:solidFill>
                <a:latin typeface="Calibri"/>
                <a:ea typeface="Calibri"/>
                <a:cs typeface="Calibri"/>
                <a:sym typeface="Calibri"/>
              </a:rPr>
              <a:t>Alimentaria</a:t>
            </a:r>
            <a:r>
              <a:rPr lang="en-US" sz="1400" dirty="0">
                <a:solidFill>
                  <a:srgbClr val="000000"/>
                </a:solidFill>
                <a:latin typeface="Calibri"/>
                <a:ea typeface="Calibri"/>
                <a:cs typeface="Calibri"/>
                <a:sym typeface="Calibri"/>
              </a:rPr>
              <a:t> y Salud </a:t>
            </a:r>
            <a:r>
              <a:rPr lang="en-US" sz="1400" dirty="0" err="1">
                <a:solidFill>
                  <a:srgbClr val="000000"/>
                </a:solidFill>
                <a:latin typeface="Calibri"/>
                <a:ea typeface="Calibri"/>
                <a:cs typeface="Calibri"/>
                <a:sym typeface="Calibri"/>
              </a:rPr>
              <a:t>Pública</a:t>
            </a:r>
            <a:r>
              <a:rPr lang="en-US" sz="1400" dirty="0">
                <a:solidFill>
                  <a:srgbClr val="000000"/>
                </a:solidFill>
                <a:latin typeface="Calibri"/>
                <a:ea typeface="Calibri"/>
                <a:cs typeface="Calibri"/>
                <a:sym typeface="Calibri"/>
              </a:rPr>
              <a:t> de la </a:t>
            </a:r>
            <a:r>
              <a:rPr lang="en-US" sz="1400" dirty="0" err="1">
                <a:solidFill>
                  <a:srgbClr val="000000"/>
                </a:solidFill>
                <a:latin typeface="Calibri"/>
                <a:ea typeface="Calibri"/>
                <a:cs typeface="Calibri"/>
                <a:sym typeface="Calibri"/>
              </a:rPr>
              <a:t>Facultad</a:t>
            </a:r>
            <a:r>
              <a:rPr lang="en-US" sz="1400" dirty="0">
                <a:solidFill>
                  <a:srgbClr val="000000"/>
                </a:solidFill>
                <a:latin typeface="Calibri"/>
                <a:ea typeface="Calibri"/>
                <a:cs typeface="Calibri"/>
                <a:sym typeface="Calibri"/>
              </a:rPr>
              <a:t> de </a:t>
            </a:r>
            <a:r>
              <a:rPr lang="en-US" sz="1400" dirty="0" err="1">
                <a:solidFill>
                  <a:srgbClr val="000000"/>
                </a:solidFill>
                <a:latin typeface="Calibri"/>
                <a:ea typeface="Calibri"/>
                <a:cs typeface="Calibri"/>
                <a:sym typeface="Calibri"/>
              </a:rPr>
              <a:t>Medicina</a:t>
            </a:r>
            <a:r>
              <a:rPr lang="en-US" sz="1400" dirty="0">
                <a:solidFill>
                  <a:srgbClr val="000000"/>
                </a:solidFill>
                <a:latin typeface="Calibri"/>
                <a:ea typeface="Calibri"/>
                <a:cs typeface="Calibri"/>
                <a:sym typeface="Calibri"/>
              </a:rPr>
              <a:t> Veterinaria de la Universidad </a:t>
            </a:r>
            <a:r>
              <a:rPr lang="en-US" sz="1400" dirty="0" err="1">
                <a:solidFill>
                  <a:srgbClr val="000000"/>
                </a:solidFill>
                <a:latin typeface="Calibri"/>
                <a:ea typeface="Calibri"/>
                <a:cs typeface="Calibri"/>
                <a:sym typeface="Calibri"/>
              </a:rPr>
              <a:t>Estatal</a:t>
            </a:r>
            <a:r>
              <a:rPr lang="en-US" sz="1400" dirty="0">
                <a:solidFill>
                  <a:srgbClr val="000000"/>
                </a:solidFill>
                <a:latin typeface="Calibri"/>
                <a:ea typeface="Calibri"/>
                <a:cs typeface="Calibri"/>
                <a:sym typeface="Calibri"/>
              </a:rPr>
              <a:t> de Iowa por el </a:t>
            </a:r>
            <a:r>
              <a:rPr lang="en-US" sz="1400" dirty="0" err="1">
                <a:solidFill>
                  <a:srgbClr val="000000"/>
                </a:solidFill>
                <a:latin typeface="Calibri"/>
                <a:ea typeface="Calibri"/>
                <a:cs typeface="Calibri"/>
                <a:sym typeface="Calibri"/>
              </a:rPr>
              <a:t>Servicio</a:t>
            </a:r>
            <a:r>
              <a:rPr lang="en-US" sz="1400" dirty="0">
                <a:solidFill>
                  <a:srgbClr val="000000"/>
                </a:solidFill>
                <a:latin typeface="Calibri"/>
                <a:ea typeface="Calibri"/>
                <a:cs typeface="Calibri"/>
                <a:sym typeface="Calibri"/>
              </a:rPr>
              <a:t> de </a:t>
            </a:r>
            <a:r>
              <a:rPr lang="en-US" sz="1400" dirty="0" err="1">
                <a:solidFill>
                  <a:srgbClr val="000000"/>
                </a:solidFill>
                <a:latin typeface="Calibri"/>
                <a:ea typeface="Calibri"/>
                <a:cs typeface="Calibri"/>
                <a:sym typeface="Calibri"/>
              </a:rPr>
              <a:t>Inspección</a:t>
            </a:r>
            <a:r>
              <a:rPr lang="en-US" sz="1400" dirty="0">
                <a:solidFill>
                  <a:srgbClr val="000000"/>
                </a:solidFill>
                <a:latin typeface="Calibri"/>
                <a:ea typeface="Calibri"/>
                <a:cs typeface="Calibri"/>
                <a:sym typeface="Calibri"/>
              </a:rPr>
              <a:t> de </a:t>
            </a:r>
            <a:r>
              <a:rPr lang="en-US" sz="1400" dirty="0" err="1">
                <a:solidFill>
                  <a:srgbClr val="000000"/>
                </a:solidFill>
                <a:latin typeface="Calibri"/>
                <a:ea typeface="Calibri"/>
                <a:cs typeface="Calibri"/>
                <a:sym typeface="Calibri"/>
              </a:rPr>
              <a:t>Sanidad</a:t>
            </a:r>
            <a:r>
              <a:rPr lang="en-US" sz="1400" dirty="0">
                <a:solidFill>
                  <a:srgbClr val="000000"/>
                </a:solidFill>
                <a:latin typeface="Calibri"/>
                <a:ea typeface="Calibri"/>
                <a:cs typeface="Calibri"/>
                <a:sym typeface="Calibri"/>
              </a:rPr>
              <a:t> Animal y Vegetal del </a:t>
            </a:r>
            <a:r>
              <a:rPr lang="en-US" sz="1400" dirty="0" err="1">
                <a:solidFill>
                  <a:srgbClr val="000000"/>
                </a:solidFill>
                <a:latin typeface="Calibri"/>
                <a:ea typeface="Calibri"/>
                <a:cs typeface="Calibri"/>
                <a:sym typeface="Calibri"/>
              </a:rPr>
              <a:t>del</a:t>
            </a:r>
            <a:r>
              <a:rPr lang="en-US" sz="1400" dirty="0">
                <a:solidFill>
                  <a:srgbClr val="000000"/>
                </a:solidFill>
                <a:latin typeface="Calibri"/>
                <a:ea typeface="Calibri"/>
                <a:cs typeface="Calibri"/>
                <a:sym typeface="Calibri"/>
              </a:rPr>
              <a:t> </a:t>
            </a:r>
            <a:r>
              <a:rPr lang="en-US" sz="1400" dirty="0" err="1">
                <a:solidFill>
                  <a:srgbClr val="000000"/>
                </a:solidFill>
                <a:latin typeface="Calibri"/>
                <a:ea typeface="Calibri"/>
                <a:cs typeface="Calibri"/>
                <a:sym typeface="Calibri"/>
              </a:rPr>
              <a:t>Departamento</a:t>
            </a:r>
            <a:r>
              <a:rPr lang="en-US" sz="1400" dirty="0">
                <a:solidFill>
                  <a:srgbClr val="000000"/>
                </a:solidFill>
                <a:latin typeface="Calibri"/>
                <a:ea typeface="Calibri"/>
                <a:cs typeface="Calibri"/>
                <a:sym typeface="Calibri"/>
              </a:rPr>
              <a:t> de Agricultura de EE.UU. a </a:t>
            </a:r>
            <a:r>
              <a:rPr lang="en-US" sz="1400" dirty="0" err="1">
                <a:solidFill>
                  <a:srgbClr val="000000"/>
                </a:solidFill>
                <a:latin typeface="Calibri"/>
                <a:ea typeface="Calibri"/>
                <a:cs typeface="Calibri"/>
                <a:sym typeface="Calibri"/>
              </a:rPr>
              <a:t>través</a:t>
            </a:r>
            <a:r>
              <a:rPr lang="en-US" sz="1400" dirty="0">
                <a:solidFill>
                  <a:srgbClr val="000000"/>
                </a:solidFill>
                <a:latin typeface="Calibri"/>
                <a:ea typeface="Calibri"/>
                <a:cs typeface="Calibri"/>
                <a:sym typeface="Calibri"/>
              </a:rPr>
              <a:t> del Programa Nacional de </a:t>
            </a:r>
            <a:r>
              <a:rPr lang="en-US" sz="1400" dirty="0" err="1">
                <a:solidFill>
                  <a:srgbClr val="000000"/>
                </a:solidFill>
                <a:latin typeface="Calibri"/>
                <a:ea typeface="Calibri"/>
                <a:cs typeface="Calibri"/>
                <a:sym typeface="Calibri"/>
              </a:rPr>
              <a:t>Preparación</a:t>
            </a:r>
            <a:r>
              <a:rPr lang="en-US" sz="1400" dirty="0">
                <a:solidFill>
                  <a:srgbClr val="000000"/>
                </a:solidFill>
                <a:latin typeface="Calibri"/>
                <a:ea typeface="Calibri"/>
                <a:cs typeface="Calibri"/>
                <a:sym typeface="Calibri"/>
              </a:rPr>
              <a:t> y Respuesta a las </a:t>
            </a:r>
            <a:r>
              <a:rPr lang="en-US" sz="1400" dirty="0" err="1">
                <a:solidFill>
                  <a:srgbClr val="000000"/>
                </a:solidFill>
                <a:latin typeface="Calibri"/>
                <a:ea typeface="Calibri"/>
                <a:cs typeface="Calibri"/>
                <a:sym typeface="Calibri"/>
              </a:rPr>
              <a:t>Enfermedades</a:t>
            </a:r>
            <a:r>
              <a:rPr lang="en-US" sz="1400" dirty="0">
                <a:solidFill>
                  <a:srgbClr val="000000"/>
                </a:solidFill>
                <a:latin typeface="Calibri"/>
                <a:ea typeface="Calibri"/>
                <a:cs typeface="Calibri"/>
                <a:sym typeface="Calibri"/>
              </a:rPr>
              <a:t> </a:t>
            </a:r>
            <a:r>
              <a:rPr lang="en-US" sz="1400" dirty="0" err="1">
                <a:solidFill>
                  <a:srgbClr val="000000"/>
                </a:solidFill>
                <a:latin typeface="Calibri"/>
                <a:ea typeface="Calibri"/>
                <a:cs typeface="Calibri"/>
                <a:sym typeface="Calibri"/>
              </a:rPr>
              <a:t>Animales</a:t>
            </a:r>
            <a:r>
              <a:rPr lang="en-US" sz="1400" dirty="0">
                <a:solidFill>
                  <a:srgbClr val="000000"/>
                </a:solidFill>
                <a:latin typeface="Calibri"/>
                <a:ea typeface="Calibri"/>
                <a:cs typeface="Calibri"/>
                <a:sym typeface="Calibri"/>
              </a:rPr>
              <a:t>.</a:t>
            </a:r>
            <a:endParaRPr sz="1600" dirty="0">
              <a:latin typeface="Calibri"/>
              <a:ea typeface="Calibri"/>
              <a:cs typeface="Calibri"/>
              <a:sym typeface="Calibri"/>
            </a:endParaRPr>
          </a:p>
        </p:txBody>
      </p:sp>
      <p:sp>
        <p:nvSpPr>
          <p:cNvPr id="1197" name="Google Shape;1197;p29:notes"/>
          <p:cNvSpPr txBox="1">
            <a:spLocks noGrp="1"/>
          </p:cNvSpPr>
          <p:nvPr>
            <p:ph type="sldNum" idx="12"/>
          </p:nvPr>
        </p:nvSpPr>
        <p:spPr>
          <a:xfrm>
            <a:off x="5233437" y="6513910"/>
            <a:ext cx="4003675" cy="344090"/>
          </a:xfrm>
          <a:prstGeom prst="rect">
            <a:avLst/>
          </a:prstGeom>
          <a:noFill/>
          <a:ln>
            <a:noFill/>
          </a:ln>
        </p:spPr>
        <p:txBody>
          <a:bodyPr spcFirstLastPara="1" wrap="square" lIns="91975" tIns="45975" rIns="91975" bIns="459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5DBE-3CE2-FDFF-8DE9-9A1EE59A3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7DB88-2EA3-1256-98FF-8024942E42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7B9D0-4906-0366-ED5C-48D2A483589D}"/>
              </a:ext>
            </a:extLst>
          </p:cNvPr>
          <p:cNvSpPr>
            <a:spLocks noGrp="1"/>
          </p:cNvSpPr>
          <p:nvPr>
            <p:ph type="body" idx="1"/>
          </p:nvPr>
        </p:nvSpPr>
        <p:spPr/>
        <p:txBody>
          <a:bodyPr/>
          <a:lstStyle/>
          <a:p>
            <a:r>
              <a:rPr lang="es-ES" b="0" dirty="0"/>
              <a:t>¿Qué son las emergencias por enfermedades animales?</a:t>
            </a:r>
            <a:endParaRPr lang="en-US" b="0" dirty="0"/>
          </a:p>
        </p:txBody>
      </p:sp>
      <p:sp>
        <p:nvSpPr>
          <p:cNvPr id="4" name="Slide Number Placeholder 3">
            <a:extLst>
              <a:ext uri="{FF2B5EF4-FFF2-40B4-BE49-F238E27FC236}">
                <a16:creationId xmlns:a16="http://schemas.microsoft.com/office/drawing/2014/main" id="{5E410500-8D0D-6116-CD47-3F1C89B9F1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8579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kern="100" dirty="0">
                <a:effectLst/>
                <a:latin typeface="Calibri" panose="020F0502020204030204" pitchFamily="34" charset="0"/>
                <a:ea typeface="Aptos" panose="020B0004020202020204" pitchFamily="34" charset="0"/>
                <a:cs typeface="Calibri" panose="020F0502020204030204" pitchFamily="34" charset="0"/>
              </a:rPr>
              <a:t>Las emergencias por enfermedades animales se refieren a microorganismos y plagas de gran preocupación para el ganado y las aves de corral ya que pueden propagarse rápidamente, causar enfermedades graves o la muerte, y tener graves consecuencias económicas, para la salud humana y para la inocuidad de los alimentos.</a:t>
            </a:r>
            <a:endParaRPr lang="en-US"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01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kern="100" dirty="0">
                <a:effectLst/>
                <a:latin typeface="Calibri" panose="020F0502020204030204" pitchFamily="34" charset="0"/>
                <a:ea typeface="Aptos" panose="020B0004020202020204" pitchFamily="34" charset="0"/>
                <a:cs typeface="Calibri" panose="020F0502020204030204" pitchFamily="34" charset="0"/>
              </a:rPr>
              <a:t>Estas enfermedades también se denominan enfermedades animales transfronterizas o enfermedades de declaración obligatoria. Las listas de enfermedades de alto impacto se mantienen a nivel estatal, nacional e internacional.</a:t>
            </a: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143971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kern="100" dirty="0">
                <a:effectLst/>
                <a:latin typeface="Calibri" panose="020F0502020204030204" pitchFamily="34" charset="0"/>
                <a:ea typeface="Aptos" panose="020B0004020202020204" pitchFamily="34" charset="0"/>
                <a:cs typeface="Calibri" panose="020F0502020204030204" pitchFamily="34" charset="0"/>
              </a:rPr>
              <a:t>Aunque muchas de estas enfermedades no están presentes en los Estados Unidos,  el movimiento de animales y productos a nivel mundial significa que el ganado y las aves de corral estadounidenses siempre están en riesgo. </a:t>
            </a:r>
            <a:endParaRPr lang="en-US" sz="1400" kern="100" dirty="0">
              <a:effectLst/>
              <a:latin typeface="Calibri" panose="020F0502020204030204" pitchFamily="34" charset="0"/>
              <a:cs typeface="Calibri" panose="020F0502020204030204" pitchFamily="34" charset="0"/>
            </a:endParaRPr>
          </a:p>
          <a:p>
            <a:endParaRPr lang="en-US" sz="1000" kern="100" dirty="0">
              <a:effectLst/>
              <a:latin typeface="Calibri" panose="020F0502020204030204" pitchFamily="34" charset="0"/>
              <a:cs typeface="Calibri" panose="020F0502020204030204" pitchFamily="34" charset="0"/>
            </a:endParaRPr>
          </a:p>
          <a:p>
            <a:r>
              <a:rPr lang="en-US" sz="1000" kern="100" dirty="0">
                <a:effectLst/>
                <a:latin typeface="Calibri" panose="020F0502020204030204" pitchFamily="34" charset="0"/>
                <a:cs typeface="Calibri" panose="020F0502020204030204" pitchFamily="34" charset="0"/>
              </a:rPr>
              <a:t>Photo from Alex Ramirez/Iowa State University</a:t>
            </a:r>
            <a:endParaRPr lang="en-US" sz="1000" dirty="0"/>
          </a:p>
        </p:txBody>
      </p:sp>
      <p:sp>
        <p:nvSpPr>
          <p:cNvPr id="4" name="Slide Number Placeholder 3"/>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4058457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Estados Unidos, la ganadería y la avicultura son industrias que generan mil millones de dólares y proporcionan alimentos,  empleo e ingresos a los productores y sus comunidades.</a:t>
            </a:r>
          </a:p>
          <a:p>
            <a:endParaRPr lang="es-ES" sz="1000" dirty="0"/>
          </a:p>
          <a:p>
            <a:r>
              <a:rPr lang="en-US" sz="1000" dirty="0"/>
              <a:t>Data from the 2022 Census of Agriculture</a:t>
            </a:r>
          </a:p>
        </p:txBody>
      </p:sp>
      <p:sp>
        <p:nvSpPr>
          <p:cNvPr id="4" name="Slide Number Placeholder 3"/>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315337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400"/>
              </a:spcBef>
              <a:buClr>
                <a:srgbClr val="E97243"/>
              </a:buClr>
              <a:buSzPts val="1200"/>
              <a:buFont typeface="Wingdings 3" panose="05040102010807070707" pitchFamily="18" charset="2"/>
              <a:buNone/>
            </a:pPr>
            <a:r>
              <a:rPr lang="es-E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Por lo tanto las enfermedades animales de alto impacto afectan significativamente la sanidad y bienestar animal, la sustentabilidad económica, </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el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comercio</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y a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veces</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la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salud</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humana</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285750" marR="0" lvl="0" indent="-285750" algn="l" defTabSz="914400" rtl="0" eaLnBrk="1" fontAlgn="auto" latinLnBrk="0" hangingPunct="1">
              <a:lnSpc>
                <a:spcPct val="100000"/>
              </a:lnSpc>
              <a:spcBef>
                <a:spcPts val="400"/>
              </a:spcBef>
              <a:spcAft>
                <a:spcPts val="0"/>
              </a:spcAft>
              <a:buClr>
                <a:srgbClr val="E97243"/>
              </a:buClr>
              <a:buSzPts val="1200"/>
              <a:buFont typeface="Arial" panose="020B0604020202020204" pitchFamily="34" charset="0"/>
              <a:buChar char="•"/>
              <a:tabLst/>
              <a:defRPr/>
            </a:pPr>
            <a:r>
              <a:rPr lang="es-E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Pueden causar altas tasas de mortalidad, un gran número de animales enfermos, pérdida de la producción, o fallas o pérdidas reproductivas. Algunas enfermedades pueden debilitar gravemente a los animales y requerir una eutanasia rápida y compasiva. </a:t>
            </a: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0000"/>
              </a:lnSpc>
              <a:spcBef>
                <a:spcPts val="400"/>
              </a:spcBef>
              <a:spcAft>
                <a:spcPts val="0"/>
              </a:spcAft>
              <a:buClr>
                <a:srgbClr val="E97243"/>
              </a:buClr>
              <a:buSzPts val="1200"/>
              <a:buFont typeface="Arial" panose="020B0604020202020204" pitchFamily="34" charset="0"/>
              <a:buChar char="•"/>
              <a:tabLst/>
              <a:defRPr/>
            </a:pP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Pueden</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haber</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importantes</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repercusiones</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económicas</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debido</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 la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perdida</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directa</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de </a:t>
            </a:r>
            <a:r>
              <a:rPr lang="en-US" sz="14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animales</a:t>
            </a: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o una </a:t>
            </a:r>
            <a:r>
              <a:rPr lang="es-419" sz="1400" kern="1200" dirty="0">
                <a:solidFill>
                  <a:schemeClr val="tx1"/>
                </a:solidFill>
                <a:effectLst/>
                <a:latin typeface="Calibri" panose="020F0502020204030204" pitchFamily="34" charset="0"/>
                <a:ea typeface="+mn-ea"/>
                <a:cs typeface="Calibri" panose="020F0502020204030204" pitchFamily="34" charset="0"/>
              </a:rPr>
              <a:t>restricción del comercio hasta que se controle la situación. </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pPr marL="285750" marR="0" lvl="0" indent="-285750">
              <a:spcBef>
                <a:spcPts val="400"/>
              </a:spcBef>
              <a:buClr>
                <a:srgbClr val="E97243"/>
              </a:buClr>
              <a:buSzPts val="1200"/>
              <a:buFont typeface="Arial" panose="020B0604020202020204" pitchFamily="34" charset="0"/>
              <a:buChar char="•"/>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spcBef>
                <a:spcPts val="400"/>
              </a:spcBef>
              <a:buClr>
                <a:srgbClr val="E97243"/>
              </a:buClr>
              <a:buSzPts val="1200"/>
              <a:buFont typeface="Arial" panose="020B0604020202020204" pitchFamily="34" charset="0"/>
              <a:buChar char="•"/>
            </a:pPr>
            <a:r>
              <a:rPr lang="es-E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Algunas de estas enfermedades pueden afectar a los humanos y posiblemente la inocuidad de los alimentos. </a:t>
            </a:r>
          </a:p>
          <a:p>
            <a:pPr marL="285750" marR="0" lvl="0" indent="-285750">
              <a:spcBef>
                <a:spcPts val="400"/>
              </a:spcBef>
              <a:buClr>
                <a:srgbClr val="E97243"/>
              </a:buClr>
              <a:buSzPts val="1200"/>
              <a:buFont typeface="Arial" panose="020B0604020202020204" pitchFamily="34" charset="0"/>
              <a:buChar char="•"/>
            </a:pPr>
            <a:r>
              <a:rPr lang="es-E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Cualquiera de estas consecuencias tendrán un efecto psicológico o mental profundo sobre los productores y el personal de respuesta. </a:t>
            </a:r>
          </a:p>
          <a:p>
            <a:pPr marL="285750" marR="0" lvl="0" indent="-285750">
              <a:spcBef>
                <a:spcPts val="400"/>
              </a:spcBef>
              <a:buClr>
                <a:srgbClr val="E97243"/>
              </a:buClr>
              <a:buSzPts val="1200"/>
              <a:buFont typeface="Arial" panose="020B0604020202020204" pitchFamily="34" charset="0"/>
              <a:buChar char="•"/>
            </a:pPr>
            <a:endParaRPr lang="es-E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400"/>
              </a:spcBef>
              <a:buClr>
                <a:srgbClr val="E97243"/>
              </a:buClr>
              <a:buSzPts val="1200"/>
              <a:buFont typeface="Arial" panose="020B0604020202020204" pitchFamily="34" charset="0"/>
              <a:buNone/>
            </a:pPr>
            <a:r>
              <a:rPr lang="en-US" sz="10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fotos</a:t>
            </a:r>
            <a:r>
              <a:rPr lang="en-US" sz="10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vaca</a:t>
            </a:r>
            <a:r>
              <a:rPr lang="en-US" sz="10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y </a:t>
            </a:r>
            <a:r>
              <a:rPr lang="en-US" sz="10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ternero</a:t>
            </a:r>
            <a:r>
              <a:rPr lang="en-US" sz="10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CFSPH; </a:t>
            </a:r>
            <a:r>
              <a:rPr lang="en-US" sz="10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ovejas</a:t>
            </a:r>
            <a:r>
              <a:rPr lang="en-US" sz="10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y </a:t>
            </a:r>
            <a:r>
              <a:rPr lang="en-US" sz="10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cabras</a:t>
            </a:r>
            <a:r>
              <a:rPr lang="en-US" sz="10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Pixabay</a:t>
            </a:r>
            <a:r>
              <a:rPr lang="en-US" sz="10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caballos y </a:t>
            </a:r>
            <a:r>
              <a:rPr lang="en-US" sz="10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cerdos</a:t>
            </a:r>
            <a:r>
              <a:rPr lang="en-US" sz="10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Wikimedia commons; </a:t>
            </a:r>
            <a:r>
              <a:rPr lang="en-US" sz="10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gallinas</a:t>
            </a:r>
            <a:r>
              <a:rPr lang="en-US" sz="10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USDA APHIS</a:t>
            </a:r>
          </a:p>
          <a:p>
            <a:pPr marL="285750" marR="0" lvl="0" indent="-285750">
              <a:spcBef>
                <a:spcPts val="400"/>
              </a:spcBef>
              <a:buClr>
                <a:srgbClr val="E97243"/>
              </a:buClr>
              <a:buSzPts val="1200"/>
              <a:buFont typeface="Arial" panose="020B0604020202020204" pitchFamily="34" charset="0"/>
              <a:buChar char="•"/>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0000"/>
              </a:lnSpc>
              <a:spcBef>
                <a:spcPts val="400"/>
              </a:spcBef>
              <a:spcAft>
                <a:spcPts val="0"/>
              </a:spcAft>
              <a:buClr>
                <a:srgbClr val="E97243"/>
              </a:buClr>
              <a:buSzPts val="1200"/>
              <a:buFont typeface="Arial" panose="020B0604020202020204" pitchFamily="34" charset="0"/>
              <a:buChar char="•"/>
              <a:tabLst/>
              <a:defRPr/>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400"/>
              </a:spcBef>
              <a:buClr>
                <a:srgbClr val="E97243"/>
              </a:buClr>
              <a:buSzPts val="1200"/>
              <a:buFont typeface="Wingdings 3" panose="05040102010807070707" pitchFamily="18" charset="2"/>
              <a:buNone/>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34912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2AC04-FA1A-A987-A88C-B1AA8F5A4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4FF3E-0BE1-DC65-337E-D5E5A81F9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0C45D-F00D-0B34-18F4-FB2DAE707C04}"/>
              </a:ext>
            </a:extLst>
          </p:cNvPr>
          <p:cNvSpPr>
            <a:spLocks noGrp="1"/>
          </p:cNvSpPr>
          <p:nvPr>
            <p:ph type="body" idx="1"/>
          </p:nvPr>
        </p:nvSpPr>
        <p:spPr/>
        <p:txBody>
          <a:bodyPr/>
          <a:lstStyle/>
          <a:p>
            <a:r>
              <a:rPr lang="es-ES" b="0" dirty="0"/>
              <a:t>¿Quién responde a las Emergencias de enfermedades animales?</a:t>
            </a:r>
            <a:endParaRPr lang="en-US" b="0" dirty="0"/>
          </a:p>
        </p:txBody>
      </p:sp>
      <p:sp>
        <p:nvSpPr>
          <p:cNvPr id="4" name="Slide Number Placeholder 3">
            <a:extLst>
              <a:ext uri="{FF2B5EF4-FFF2-40B4-BE49-F238E27FC236}">
                <a16:creationId xmlns:a16="http://schemas.microsoft.com/office/drawing/2014/main" id="{667B71E1-33D5-33D3-799D-6AF8F87B40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7136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5.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6.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7.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8.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9.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0.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1.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2.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3.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6.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7.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119.xml"/><Relationship Id="rId4"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0.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1.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2.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3.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4.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6.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7.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1.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7.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89.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3.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5.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6.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7.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8.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9.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0.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1.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2.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3.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713012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387014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823472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8285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9352852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70972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42187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671304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5541259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7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4633993" y="0"/>
            <a:ext cx="7558007"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Verdana" panose="020B0604030504040204" pitchFamily="34" charset="0"/>
              <a:ea typeface="Verdana" panose="020B0604030504040204" pitchFamily="34" charset="0"/>
            </a:endParaRPr>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3547820" cy="1342045"/>
          </a:xfrm>
        </p:spPr>
        <p:txBody>
          <a:bodyPr lIns="0" anchor="b">
            <a:normAutofit/>
          </a:bodyPr>
          <a:lstStyle>
            <a:lvl1pPr>
              <a:defRPr sz="4000">
                <a:solidFill>
                  <a:schemeClr val="tx2"/>
                </a:solidFill>
                <a:latin typeface="Verdana" panose="020B0604030504040204" pitchFamily="34" charset="0"/>
                <a:ea typeface="Verdana" panose="020B0604030504040204" pitchFamily="34" charset="0"/>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3547820" cy="3483263"/>
          </a:xfrm>
        </p:spPr>
        <p:txBody>
          <a:bodyPr lIns="0">
            <a:normAutofit/>
          </a:bodyPr>
          <a:lstStyle>
            <a:lvl1pPr marL="0" indent="0">
              <a:lnSpc>
                <a:spcPct val="100000"/>
              </a:lnSpc>
              <a:buNone/>
              <a:defRPr sz="1400" spc="0">
                <a:solidFill>
                  <a:schemeClr val="tx2"/>
                </a:solidFill>
                <a:latin typeface="Verdana" panose="020B0604030504040204" pitchFamily="34" charset="0"/>
                <a:ea typeface="Verdana" panose="020B0604030504040204" pitchFamily="34" charset="0"/>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dirty="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3547820" cy="321901"/>
          </a:xfrm>
        </p:spPr>
        <p:txBody>
          <a:bodyPr lIns="0" anchor="t">
            <a:normAutofit/>
          </a:bodyPr>
          <a:lstStyle>
            <a:lvl1pPr marL="0" indent="0">
              <a:buNone/>
              <a:defRPr sz="1400" spc="300">
                <a:solidFill>
                  <a:schemeClr val="tx2"/>
                </a:solidFill>
                <a:latin typeface="Verdana" panose="020B0604030504040204" pitchFamily="34" charset="0"/>
                <a:ea typeface="Verdana" panose="020B0604030504040204" pitchFamily="34" charset="0"/>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latin typeface="Verdana" panose="020B0604030504040204" pitchFamily="34" charset="0"/>
                <a:ea typeface="Verdana" panose="020B0604030504040204" pitchFamily="34" charset="0"/>
              </a:defRPr>
            </a:lvl1pPr>
          </a:lstStyle>
          <a:p>
            <a:r>
              <a:rPr lang="en-US" noProof="0"/>
              <a:t>Click icon to add chart</a:t>
            </a:r>
            <a:endParaRPr lang="en-US" noProof="0" dirty="0"/>
          </a:p>
        </p:txBody>
      </p:sp>
    </p:spTree>
    <p:custDataLst>
      <p:tags r:id="rId1"/>
    </p:custDataLst>
    <p:extLst>
      <p:ext uri="{BB962C8B-B14F-4D97-AF65-F5344CB8AC3E}">
        <p14:creationId xmlns:p14="http://schemas.microsoft.com/office/powerpoint/2010/main" val="165855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95131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307534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1838400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69476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0B366E-7661-7B28-3EF8-C6299F3EA20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8" name="Picture 7">
            <a:extLst>
              <a:ext uri="{FF2B5EF4-FFF2-40B4-BE49-F238E27FC236}">
                <a16:creationId xmlns:a16="http://schemas.microsoft.com/office/drawing/2014/main" id="{38231928-3603-7A43-CBE3-C5C5AFCD2B5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9" name="Content Placeholder 11">
            <a:extLst>
              <a:ext uri="{FF2B5EF4-FFF2-40B4-BE49-F238E27FC236}">
                <a16:creationId xmlns:a16="http://schemas.microsoft.com/office/drawing/2014/main" id="{B5C2DC74-2E8B-1156-B582-D14894F9D5F6}"/>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36126578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7881556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172903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3069279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032935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350205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8756423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0495203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0380355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590192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4" name="Content Placeholder 3"/>
          <p:cNvSpPr>
            <a:spLocks noGrp="1"/>
          </p:cNvSpPr>
          <p:nvPr>
            <p:ph sz="quarter" idx="2"/>
          </p:nvPr>
        </p:nvSpPr>
        <p:spPr>
          <a:xfrm>
            <a:off x="4387215" y="1543138"/>
            <a:ext cx="3242310" cy="449262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8340090" y="1543138"/>
            <a:ext cx="3242310" cy="449262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
        <p:nvSpPr>
          <p:cNvPr id="6" name="Content Placeholder 3">
            <a:extLst>
              <a:ext uri="{FF2B5EF4-FFF2-40B4-BE49-F238E27FC236}">
                <a16:creationId xmlns:a16="http://schemas.microsoft.com/office/drawing/2014/main" id="{26EA98D3-AAC5-5CBD-8AC6-82E54F553061}"/>
              </a:ext>
            </a:extLst>
          </p:cNvPr>
          <p:cNvSpPr>
            <a:spLocks noGrp="1"/>
          </p:cNvSpPr>
          <p:nvPr>
            <p:ph sz="quarter" idx="13"/>
          </p:nvPr>
        </p:nvSpPr>
        <p:spPr>
          <a:xfrm>
            <a:off x="434340" y="1543138"/>
            <a:ext cx="3242310" cy="4530724"/>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339234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hree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
        <p:nvSpPr>
          <p:cNvPr id="3" name="Picture Placeholder 2">
            <a:extLst>
              <a:ext uri="{FF2B5EF4-FFF2-40B4-BE49-F238E27FC236}">
                <a16:creationId xmlns:a16="http://schemas.microsoft.com/office/drawing/2014/main" id="{6C175365-B998-4161-9999-1C1A1B12B5D9}"/>
              </a:ext>
            </a:extLst>
          </p:cNvPr>
          <p:cNvSpPr>
            <a:spLocks noGrp="1"/>
          </p:cNvSpPr>
          <p:nvPr>
            <p:ph type="pic" idx="1"/>
          </p:nvPr>
        </p:nvSpPr>
        <p:spPr>
          <a:xfrm>
            <a:off x="434340"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8677A80D-258E-7058-25BB-D2413F573A70}"/>
              </a:ext>
            </a:extLst>
          </p:cNvPr>
          <p:cNvSpPr>
            <a:spLocks noGrp="1"/>
          </p:cNvSpPr>
          <p:nvPr>
            <p:ph type="pic" idx="13"/>
          </p:nvPr>
        </p:nvSpPr>
        <p:spPr>
          <a:xfrm>
            <a:off x="4229842"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9C46D24D-360A-3F93-1841-39B2645FB1FE}"/>
              </a:ext>
            </a:extLst>
          </p:cNvPr>
          <p:cNvSpPr>
            <a:spLocks noGrp="1"/>
          </p:cNvSpPr>
          <p:nvPr>
            <p:ph type="pic" idx="14"/>
          </p:nvPr>
        </p:nvSpPr>
        <p:spPr>
          <a:xfrm>
            <a:off x="8025343"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ustDataLst>
      <p:tags r:id="rId1"/>
    </p:custDataLst>
    <p:extLst>
      <p:ext uri="{BB962C8B-B14F-4D97-AF65-F5344CB8AC3E}">
        <p14:creationId xmlns:p14="http://schemas.microsoft.com/office/powerpoint/2010/main" val="14215939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hree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FAB1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
        <p:nvSpPr>
          <p:cNvPr id="3" name="Picture Placeholder 2">
            <a:extLst>
              <a:ext uri="{FF2B5EF4-FFF2-40B4-BE49-F238E27FC236}">
                <a16:creationId xmlns:a16="http://schemas.microsoft.com/office/drawing/2014/main" id="{6C175365-B998-4161-9999-1C1A1B12B5D9}"/>
              </a:ext>
            </a:extLst>
          </p:cNvPr>
          <p:cNvSpPr>
            <a:spLocks noGrp="1"/>
          </p:cNvSpPr>
          <p:nvPr>
            <p:ph type="pic" idx="1"/>
          </p:nvPr>
        </p:nvSpPr>
        <p:spPr>
          <a:xfrm>
            <a:off x="434340"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8677A80D-258E-7058-25BB-D2413F573A70}"/>
              </a:ext>
            </a:extLst>
          </p:cNvPr>
          <p:cNvSpPr>
            <a:spLocks noGrp="1"/>
          </p:cNvSpPr>
          <p:nvPr>
            <p:ph type="pic" idx="13"/>
          </p:nvPr>
        </p:nvSpPr>
        <p:spPr>
          <a:xfrm>
            <a:off x="4229842"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9C46D24D-360A-3F93-1841-39B2645FB1FE}"/>
              </a:ext>
            </a:extLst>
          </p:cNvPr>
          <p:cNvSpPr>
            <a:spLocks noGrp="1"/>
          </p:cNvSpPr>
          <p:nvPr>
            <p:ph type="pic" idx="14"/>
          </p:nvPr>
        </p:nvSpPr>
        <p:spPr>
          <a:xfrm>
            <a:off x="8025343"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ustDataLst>
      <p:tags r:id="rId1"/>
    </p:custDataLst>
    <p:extLst>
      <p:ext uri="{BB962C8B-B14F-4D97-AF65-F5344CB8AC3E}">
        <p14:creationId xmlns:p14="http://schemas.microsoft.com/office/powerpoint/2010/main" val="17949309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09984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8943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241490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651220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00147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60319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7557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27395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42659331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6457067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2926452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25617207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917071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4067093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6315691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5674503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4394554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985987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8635004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7257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176427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617041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821003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020391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5505241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3610991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915632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6_Picture with Caption">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a:spLocks noGrp="1"/>
          </p:cNvSpPr>
          <p:nvPr>
            <p:ph type="pic" idx="2"/>
          </p:nvPr>
        </p:nvSpPr>
        <p:spPr>
          <a:xfrm>
            <a:off x="5183188" y="987425"/>
            <a:ext cx="6172200" cy="4873625"/>
          </a:xfrm>
          <a:prstGeom prst="rect">
            <a:avLst/>
          </a:prstGeom>
          <a:noFill/>
          <a:ln>
            <a:noFill/>
          </a:ln>
        </p:spPr>
      </p:sp>
      <p:sp>
        <p:nvSpPr>
          <p:cNvPr id="25" name="Google Shape;25;p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chemeClr val="dk1"/>
              </a:buClr>
              <a:buSzPts val="1600"/>
              <a:buNone/>
              <a:defRPr sz="1600"/>
            </a:lvl1pPr>
            <a:lvl2pPr marL="914400" lvl="1" indent="-228600" algn="l">
              <a:lnSpc>
                <a:spcPct val="110000"/>
              </a:lnSpc>
              <a:spcBef>
                <a:spcPts val="600"/>
              </a:spcBef>
              <a:spcAft>
                <a:spcPts val="0"/>
              </a:spcAft>
              <a:buClr>
                <a:schemeClr val="dk1"/>
              </a:buClr>
              <a:buSzPts val="1400"/>
              <a:buNone/>
              <a:defRPr sz="1400"/>
            </a:lvl2pPr>
            <a:lvl3pPr marL="1371600" lvl="2" indent="-228600" algn="l">
              <a:lnSpc>
                <a:spcPct val="110000"/>
              </a:lnSpc>
              <a:spcBef>
                <a:spcPts val="600"/>
              </a:spcBef>
              <a:spcAft>
                <a:spcPts val="0"/>
              </a:spcAft>
              <a:buClr>
                <a:schemeClr val="dk1"/>
              </a:buClr>
              <a:buSzPts val="1200"/>
              <a:buNone/>
              <a:defRPr sz="1200"/>
            </a:lvl3pPr>
            <a:lvl4pPr marL="1828800" lvl="3" indent="-228600" algn="l">
              <a:lnSpc>
                <a:spcPct val="110000"/>
              </a:lnSpc>
              <a:spcBef>
                <a:spcPts val="600"/>
              </a:spcBef>
              <a:spcAft>
                <a:spcPts val="0"/>
              </a:spcAft>
              <a:buClr>
                <a:schemeClr val="dk1"/>
              </a:buClr>
              <a:buSzPts val="1000"/>
              <a:buNone/>
              <a:defRPr sz="1000"/>
            </a:lvl4pPr>
            <a:lvl5pPr marL="2286000" lvl="4" indent="-228600" algn="l">
              <a:lnSpc>
                <a:spcPct val="110000"/>
              </a:lnSpc>
              <a:spcBef>
                <a:spcPts val="600"/>
              </a:spcBef>
              <a:spcAft>
                <a:spcPts val="0"/>
              </a:spcAft>
              <a:buClr>
                <a:schemeClr val="dk1"/>
              </a:buClr>
              <a:buSzPts val="10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 name="Google Shape;26;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0105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086570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284081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631948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9953147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659624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28064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702315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479915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61964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8/6/2025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6941544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dirty="0"/>
              <a:t>Click to edit Master title style</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0411489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032016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B6C409-5516-4972-B1F2-76149363D99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627881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689CDA-DCF8-4D80-94C3-5C186EFB0F59}"/>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816295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6C5DDF-464D-463B-8A99-09FA548C8ABC}"/>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375409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761001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466467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504039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08318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24696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22583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8/6/2025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338764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tags" Target="../tags/tag43.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theme" Target="../theme/theme2.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3.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2.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ags" Target="../tags/tag80.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4.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tags" Target="../tags/tag92.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image" Target="../media/image6.png"/><Relationship Id="rId2" Type="http://schemas.openxmlformats.org/officeDocument/2006/relationships/slideLayout" Target="../slideLayouts/slideLayout111.xml"/><Relationship Id="rId16" Type="http://schemas.openxmlformats.org/officeDocument/2006/relationships/image" Target="../media/image5.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ags" Target="../tags/tag115.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42"/>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808"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809" r:id="rId26"/>
    <p:sldLayoutId id="2147483810" r:id="rId27"/>
    <p:sldLayoutId id="2147483811"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8/6/2025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26"/>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740" r:id="rId3"/>
    <p:sldLayoutId id="2147483741" r:id="rId4"/>
    <p:sldLayoutId id="2147483742" r:id="rId5"/>
    <p:sldLayoutId id="2147483743" r:id="rId6"/>
    <p:sldLayoutId id="2147483657" r:id="rId7"/>
    <p:sldLayoutId id="2147483660" r:id="rId8"/>
    <p:sldLayoutId id="2147483744"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812" r:id="rId2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orange and white circle&#10;&#10;AI-generated content may be incorrect.">
            <a:extLst>
              <a:ext uri="{FF2B5EF4-FFF2-40B4-BE49-F238E27FC236}">
                <a16:creationId xmlns:a16="http://schemas.microsoft.com/office/drawing/2014/main" id="{A83526D1-C8E4-73DC-EE35-B493BD07D1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828804" cy="1828804"/>
          </a:xfrm>
          <a:prstGeom prst="rect">
            <a:avLst/>
          </a:prstGeom>
        </p:spPr>
      </p:pic>
      <p:pic>
        <p:nvPicPr>
          <p:cNvPr id="12" name="Picture 11">
            <a:extLst>
              <a:ext uri="{FF2B5EF4-FFF2-40B4-BE49-F238E27FC236}">
                <a16:creationId xmlns:a16="http://schemas.microsoft.com/office/drawing/2014/main" id="{923882AA-32D9-C54E-8F54-1655663F287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705589" y="1371589"/>
            <a:ext cx="5486411" cy="5486411"/>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8/6/2025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4"/>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Click to edit Master title style</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8/6/2025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24"/>
    </p:custDataLst>
    <p:extLst>
      <p:ext uri="{BB962C8B-B14F-4D97-AF65-F5344CB8AC3E}">
        <p14:creationId xmlns:p14="http://schemas.microsoft.com/office/powerpoint/2010/main" val="35120095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807" r:id="rId2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8/6/2025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5"/>
    </p:custDataLst>
    <p:extLst>
      <p:ext uri="{BB962C8B-B14F-4D97-AF65-F5344CB8AC3E}">
        <p14:creationId xmlns:p14="http://schemas.microsoft.com/office/powerpoint/2010/main" val="99866959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tags" Target="../tags/tag1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9.xml"/><Relationship Id="rId1" Type="http://schemas.openxmlformats.org/officeDocument/2006/relationships/tags" Target="../tags/tag138.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9.xml"/><Relationship Id="rId1" Type="http://schemas.openxmlformats.org/officeDocument/2006/relationships/tags" Target="../tags/tag13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2.xml"/><Relationship Id="rId1" Type="http://schemas.openxmlformats.org/officeDocument/2006/relationships/tags" Target="../tags/tag14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6.xml"/><Relationship Id="rId1" Type="http://schemas.openxmlformats.org/officeDocument/2006/relationships/tags" Target="../tags/tag14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9.xml"/><Relationship Id="rId1" Type="http://schemas.openxmlformats.org/officeDocument/2006/relationships/tags" Target="../tags/tag14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2.xml"/><Relationship Id="rId1" Type="http://schemas.openxmlformats.org/officeDocument/2006/relationships/tags" Target="../tags/tag14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14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xml"/><Relationship Id="rId1" Type="http://schemas.openxmlformats.org/officeDocument/2006/relationships/tags" Target="../tags/tag145.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14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2.xml"/><Relationship Id="rId1" Type="http://schemas.openxmlformats.org/officeDocument/2006/relationships/tags" Target="../tags/tag147.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0.xml"/><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148.xml"/><Relationship Id="rId5" Type="http://schemas.microsoft.com/office/2007/relationships/hdphoto" Target="../media/hdphoto1.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149.xml"/><Relationship Id="rId5" Type="http://schemas.openxmlformats.org/officeDocument/2006/relationships/image" Target="../media/image29.jpe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150.xml"/><Relationship Id="rId5" Type="http://schemas.openxmlformats.org/officeDocument/2006/relationships/image" Target="../media/image31.jpe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3.xml"/><Relationship Id="rId7" Type="http://schemas.microsoft.com/office/2007/relationships/hdphoto" Target="../media/hdphoto3.wdp"/><Relationship Id="rId2" Type="http://schemas.openxmlformats.org/officeDocument/2006/relationships/slideLayout" Target="../slideLayouts/slideLayout9.xml"/><Relationship Id="rId1" Type="http://schemas.openxmlformats.org/officeDocument/2006/relationships/tags" Target="../tags/tag151.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39.tif"/><Relationship Id="rId3" Type="http://schemas.openxmlformats.org/officeDocument/2006/relationships/notesSlide" Target="../notesSlides/notesSlide24.xml"/><Relationship Id="rId7" Type="http://schemas.openxmlformats.org/officeDocument/2006/relationships/image" Target="../media/image38.jpg"/><Relationship Id="rId2" Type="http://schemas.openxmlformats.org/officeDocument/2006/relationships/slideLayout" Target="../slideLayouts/slideLayout9.xml"/><Relationship Id="rId1" Type="http://schemas.openxmlformats.org/officeDocument/2006/relationships/tags" Target="../tags/tag152.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eg"/><Relationship Id="rId9" Type="http://schemas.openxmlformats.org/officeDocument/2006/relationships/image" Target="../media/image40.jpeg"/></Relationships>
</file>

<file path=ppt/slides/_rels/slide2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notesSlide" Target="../notesSlides/notesSlide25.xml"/><Relationship Id="rId7" Type="http://schemas.openxmlformats.org/officeDocument/2006/relationships/image" Target="../media/image43.jpeg"/><Relationship Id="rId2" Type="http://schemas.openxmlformats.org/officeDocument/2006/relationships/slideLayout" Target="../slideLayouts/slideLayout9.xml"/><Relationship Id="rId1" Type="http://schemas.openxmlformats.org/officeDocument/2006/relationships/tags" Target="../tags/tag153.xml"/><Relationship Id="rId6" Type="http://schemas.openxmlformats.org/officeDocument/2006/relationships/image" Target="../media/image42.jpg"/><Relationship Id="rId5" Type="http://schemas.microsoft.com/office/2007/relationships/hdphoto" Target="../media/hdphoto5.wdp"/><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154.xml"/><Relationship Id="rId5" Type="http://schemas.openxmlformats.org/officeDocument/2006/relationships/image" Target="../media/image46.jpe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6.xml"/><Relationship Id="rId1" Type="http://schemas.openxmlformats.org/officeDocument/2006/relationships/tags" Target="../tags/tag15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7.xml"/><Relationship Id="rId1" Type="http://schemas.openxmlformats.org/officeDocument/2006/relationships/tags" Target="../tags/tag15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4.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2.xml"/><Relationship Id="rId1" Type="http://schemas.openxmlformats.org/officeDocument/2006/relationships/tags" Target="../tags/tag13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1.xml"/><Relationship Id="rId1" Type="http://schemas.openxmlformats.org/officeDocument/2006/relationships/tags" Target="../tags/tag1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3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tags" Target="../tags/tag134.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135.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notesSlide" Target="../notesSlides/notesSlide8.xml"/><Relationship Id="rId7" Type="http://schemas.openxmlformats.org/officeDocument/2006/relationships/image" Target="../media/image16.jpg"/><Relationship Id="rId2" Type="http://schemas.openxmlformats.org/officeDocument/2006/relationships/slideLayout" Target="../slideLayouts/slideLayout99.xml"/><Relationship Id="rId1" Type="http://schemas.openxmlformats.org/officeDocument/2006/relationships/tags" Target="../tags/tag13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2.xml"/><Relationship Id="rId1" Type="http://schemas.openxmlformats.org/officeDocument/2006/relationships/tags" Target="../tags/tag1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13176F0-56EA-5670-454B-E23F90B6BFB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3980329" y="1371589"/>
            <a:ext cx="7476565" cy="2474271"/>
          </a:xfrm>
          <a:noFill/>
        </p:spPr>
        <p:txBody>
          <a:bodyPr>
            <a:noAutofit/>
          </a:bodyPr>
          <a:lstStyle/>
          <a:p>
            <a:r>
              <a:rPr lang="en-US" b="1" dirty="0" err="1"/>
              <a:t>Emergencias</a:t>
            </a:r>
            <a:r>
              <a:rPr lang="en-US" b="1" dirty="0"/>
              <a:t> por </a:t>
            </a:r>
            <a:r>
              <a:rPr lang="en-US" b="1" dirty="0" err="1"/>
              <a:t>enfermedades</a:t>
            </a:r>
            <a:r>
              <a:rPr lang="en-US" b="1" dirty="0"/>
              <a:t> </a:t>
            </a:r>
            <a:r>
              <a:rPr lang="en-US" b="1" dirty="0" err="1"/>
              <a:t>animales</a:t>
            </a:r>
            <a:endParaRPr lang="en-US" b="1" dirty="0"/>
          </a:p>
        </p:txBody>
      </p:sp>
      <p:sp>
        <p:nvSpPr>
          <p:cNvPr id="5" name="Subtitle 4">
            <a:extLst>
              <a:ext uri="{FF2B5EF4-FFF2-40B4-BE49-F238E27FC236}">
                <a16:creationId xmlns:a16="http://schemas.microsoft.com/office/drawing/2014/main" id="{B42506F4-0D1C-8587-7C51-C37572DE1D0A}"/>
              </a:ext>
            </a:extLst>
          </p:cNvPr>
          <p:cNvSpPr>
            <a:spLocks noGrp="1"/>
          </p:cNvSpPr>
          <p:nvPr>
            <p:ph type="subTitle" idx="1"/>
          </p:nvPr>
        </p:nvSpPr>
        <p:spPr>
          <a:xfrm>
            <a:off x="4437529" y="4236333"/>
            <a:ext cx="6615952" cy="1250077"/>
          </a:xfrm>
        </p:spPr>
        <p:txBody>
          <a:bodyPr anchor="ctr">
            <a:noAutofit/>
          </a:bodyPr>
          <a:lstStyle/>
          <a:p>
            <a:r>
              <a:rPr lang="es-ES" sz="4800" i="1" kern="0" dirty="0"/>
              <a:t>Comprender el riesgo y la respuesta</a:t>
            </a:r>
            <a:endParaRPr lang="en-US" sz="4800" i="1" kern="0" dirty="0">
              <a:latin typeface="Verdana" panose="020B0604030504040204" pitchFamily="34" charset="0"/>
              <a:ea typeface="Verdana" panose="020B0604030504040204" pitchFamily="34" charset="0"/>
            </a:endParaRPr>
          </a:p>
        </p:txBody>
      </p:sp>
      <p:pic>
        <p:nvPicPr>
          <p:cNvPr id="9" name="Picture 8" descr="El logo de  capacitation Justo-a-Tiempo.">
            <a:extLst>
              <a:ext uri="{FF2B5EF4-FFF2-40B4-BE49-F238E27FC236}">
                <a16:creationId xmlns:a16="http://schemas.microsoft.com/office/drawing/2014/main" id="{4FB0DD72-96CA-3397-1574-2CEE7787C6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64008"/>
            <a:ext cx="3356136" cy="3364992"/>
          </a:xfrm>
          <a:prstGeom prst="rect">
            <a:avLst/>
          </a:prstGeom>
        </p:spPr>
      </p:pic>
      <p:pic>
        <p:nvPicPr>
          <p:cNvPr id="10" name="Picture 9" descr="El logotipo del Centro para la Seguridad Alimentaria y la Salud Pública.">
            <a:extLst>
              <a:ext uri="{FF2B5EF4-FFF2-40B4-BE49-F238E27FC236}">
                <a16:creationId xmlns:a16="http://schemas.microsoft.com/office/drawing/2014/main" id="{7F1C3D71-BF98-26C2-E453-76185110632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2833" y="4522394"/>
            <a:ext cx="2605649" cy="1472184"/>
          </a:xfrm>
          <a:prstGeom prst="rect">
            <a:avLst/>
          </a:prstGeom>
        </p:spPr>
      </p:pic>
    </p:spTree>
    <p:custDataLst>
      <p:tags r:id="rId1"/>
    </p:custDataLst>
    <p:extLst>
      <p:ext uri="{BB962C8B-B14F-4D97-AF65-F5344CB8AC3E}">
        <p14:creationId xmlns:p14="http://schemas.microsoft.com/office/powerpoint/2010/main" val="3073876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C907-8991-12FF-5708-CE7372FFE8B1}"/>
              </a:ext>
            </a:extLst>
          </p:cNvPr>
          <p:cNvSpPr>
            <a:spLocks noGrp="1"/>
          </p:cNvSpPr>
          <p:nvPr>
            <p:ph type="title"/>
          </p:nvPr>
        </p:nvSpPr>
        <p:spPr>
          <a:xfrm>
            <a:off x="838200" y="365125"/>
            <a:ext cx="10515600" cy="695049"/>
          </a:xfrm>
        </p:spPr>
        <p:txBody>
          <a:bodyPr/>
          <a:lstStyle/>
          <a:p>
            <a:pPr algn="ctr"/>
            <a:r>
              <a:rPr lang="en-US" b="1" dirty="0" err="1"/>
              <a:t>Agencias</a:t>
            </a:r>
            <a:r>
              <a:rPr lang="en-US" b="1" dirty="0"/>
              <a:t> de </a:t>
            </a:r>
            <a:r>
              <a:rPr lang="en-US" b="1" dirty="0" err="1"/>
              <a:t>sanidad</a:t>
            </a:r>
            <a:r>
              <a:rPr lang="en-US" b="1" dirty="0"/>
              <a:t> animal</a:t>
            </a:r>
          </a:p>
        </p:txBody>
      </p:sp>
      <p:sp>
        <p:nvSpPr>
          <p:cNvPr id="7" name="TextBox 6">
            <a:extLst>
              <a:ext uri="{FF2B5EF4-FFF2-40B4-BE49-F238E27FC236}">
                <a16:creationId xmlns:a16="http://schemas.microsoft.com/office/drawing/2014/main" id="{05A73364-F2A5-4AD9-D8D0-806462B332E0}"/>
              </a:ext>
            </a:extLst>
          </p:cNvPr>
          <p:cNvSpPr txBox="1"/>
          <p:nvPr/>
        </p:nvSpPr>
        <p:spPr>
          <a:xfrm>
            <a:off x="1388888" y="1377093"/>
            <a:ext cx="3357283" cy="1384995"/>
          </a:xfrm>
          <a:prstGeom prst="rect">
            <a:avLst/>
          </a:prstGeom>
          <a:noFill/>
        </p:spPr>
        <p:txBody>
          <a:bodyPr wrap="square" rtlCol="0">
            <a:spAutoFit/>
          </a:bodyPr>
          <a:lstStyle/>
          <a:p>
            <a:pPr algn="ctr"/>
            <a:r>
              <a:rPr lang="en-US" sz="2800" b="1" dirty="0" err="1">
                <a:latin typeface="Verdana" panose="020B0604030504040204" pitchFamily="34" charset="0"/>
                <a:ea typeface="Verdana" panose="020B0604030504040204" pitchFamily="34" charset="0"/>
              </a:rPr>
              <a:t>Funcionarios</a:t>
            </a:r>
            <a:r>
              <a:rPr lang="en-US" sz="2800" b="1" dirty="0">
                <a:latin typeface="Verdana" panose="020B0604030504040204" pitchFamily="34" charset="0"/>
                <a:ea typeface="Verdana" panose="020B0604030504040204" pitchFamily="34" charset="0"/>
              </a:rPr>
              <a:t> </a:t>
            </a:r>
            <a:r>
              <a:rPr lang="en-US" sz="2800" b="1" dirty="0" err="1">
                <a:latin typeface="Verdana" panose="020B0604030504040204" pitchFamily="34" charset="0"/>
                <a:ea typeface="Verdana" panose="020B0604030504040204" pitchFamily="34" charset="0"/>
              </a:rPr>
              <a:t>estatales</a:t>
            </a:r>
            <a:r>
              <a:rPr lang="en-US" sz="2800" b="1" dirty="0">
                <a:latin typeface="Verdana" panose="020B0604030504040204" pitchFamily="34" charset="0"/>
                <a:ea typeface="Verdana" panose="020B0604030504040204" pitchFamily="34" charset="0"/>
              </a:rPr>
              <a:t> de </a:t>
            </a:r>
            <a:r>
              <a:rPr lang="en-US" sz="2800" b="1" dirty="0" err="1">
                <a:latin typeface="Verdana" panose="020B0604030504040204" pitchFamily="34" charset="0"/>
                <a:ea typeface="Verdana" panose="020B0604030504040204" pitchFamily="34" charset="0"/>
              </a:rPr>
              <a:t>sanidad</a:t>
            </a:r>
            <a:r>
              <a:rPr lang="en-US" sz="2800" b="1" dirty="0">
                <a:latin typeface="Verdana" panose="020B0604030504040204" pitchFamily="34" charset="0"/>
                <a:ea typeface="Verdana" panose="020B0604030504040204" pitchFamily="34" charset="0"/>
              </a:rPr>
              <a:t> animal </a:t>
            </a:r>
          </a:p>
        </p:txBody>
      </p:sp>
      <p:pic>
        <p:nvPicPr>
          <p:cNvPr id="5" name="Picture 4" descr="Una ilustración del caduceo veterinario y una estructura de cúpula monolítica que representa al gobierno estatal.">
            <a:extLst>
              <a:ext uri="{FF2B5EF4-FFF2-40B4-BE49-F238E27FC236}">
                <a16:creationId xmlns:a16="http://schemas.microsoft.com/office/drawing/2014/main" id="{7F8376B3-1D70-2525-99CA-F307EAF28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482" y="3220199"/>
            <a:ext cx="2918095" cy="2918095"/>
          </a:xfrm>
          <a:prstGeom prst="rect">
            <a:avLst/>
          </a:prstGeom>
        </p:spPr>
      </p:pic>
      <p:sp>
        <p:nvSpPr>
          <p:cNvPr id="8" name="TextBox 7">
            <a:extLst>
              <a:ext uri="{FF2B5EF4-FFF2-40B4-BE49-F238E27FC236}">
                <a16:creationId xmlns:a16="http://schemas.microsoft.com/office/drawing/2014/main" id="{48AD6BD6-6269-36E8-4D06-388F07D358A9}"/>
              </a:ext>
            </a:extLst>
          </p:cNvPr>
          <p:cNvSpPr txBox="1"/>
          <p:nvPr/>
        </p:nvSpPr>
        <p:spPr>
          <a:xfrm>
            <a:off x="5711686" y="1357823"/>
            <a:ext cx="5416097" cy="1815882"/>
          </a:xfrm>
          <a:prstGeom prst="rect">
            <a:avLst/>
          </a:prstGeom>
          <a:noFill/>
        </p:spPr>
        <p:txBody>
          <a:bodyPr wrap="square" rtlCol="0">
            <a:spAutoFit/>
          </a:bodyPr>
          <a:lstStyle/>
          <a:p>
            <a:pPr algn="ctr"/>
            <a:r>
              <a:rPr lang="es-ES" sz="2800" b="1" dirty="0">
                <a:latin typeface="Verdana" panose="020B0604030504040204" pitchFamily="34" charset="0"/>
                <a:ea typeface="Verdana" panose="020B0604030504040204" pitchFamily="34" charset="0"/>
              </a:rPr>
              <a:t>Servicio de inspección de sanidad animal y vegetal </a:t>
            </a:r>
            <a:r>
              <a:rPr lang="en-US" sz="2800" b="1" dirty="0">
                <a:latin typeface="Verdana" panose="020B0604030504040204" pitchFamily="34" charset="0"/>
                <a:ea typeface="Verdana" panose="020B0604030504040204" pitchFamily="34" charset="0"/>
              </a:rPr>
              <a:t>(APHIS </a:t>
            </a:r>
            <a:r>
              <a:rPr lang="es-ES" sz="2800" b="1" dirty="0">
                <a:latin typeface="Verdana" panose="020B0604030504040204" pitchFamily="34" charset="0"/>
                <a:ea typeface="Verdana" panose="020B0604030504040204" pitchFamily="34" charset="0"/>
              </a:rPr>
              <a:t>por sus siglas </a:t>
            </a:r>
            <a:br>
              <a:rPr lang="es-ES" sz="2800" b="1" dirty="0">
                <a:latin typeface="Verdana" panose="020B0604030504040204" pitchFamily="34" charset="0"/>
                <a:ea typeface="Verdana" panose="020B0604030504040204" pitchFamily="34" charset="0"/>
              </a:rPr>
            </a:br>
            <a:r>
              <a:rPr lang="es-ES" sz="2800" b="1" dirty="0">
                <a:latin typeface="Verdana" panose="020B0604030504040204" pitchFamily="34" charset="0"/>
                <a:ea typeface="Verdana" panose="020B0604030504040204" pitchFamily="34" charset="0"/>
              </a:rPr>
              <a:t>en inglés)</a:t>
            </a:r>
            <a:endParaRPr lang="en-US" sz="2800" b="1" dirty="0">
              <a:latin typeface="Verdana" panose="020B0604030504040204" pitchFamily="34" charset="0"/>
              <a:ea typeface="Verdana" panose="020B0604030504040204" pitchFamily="34" charset="0"/>
            </a:endParaRPr>
          </a:p>
        </p:txBody>
      </p:sp>
      <p:cxnSp>
        <p:nvCxnSpPr>
          <p:cNvPr id="10" name="Straight Connector 9">
            <a:extLst>
              <a:ext uri="{FF2B5EF4-FFF2-40B4-BE49-F238E27FC236}">
                <a16:creationId xmlns:a16="http://schemas.microsoft.com/office/drawing/2014/main" id="{82750D35-481C-CA18-248F-D2031DF8667A}"/>
              </a:ext>
              <a:ext uri="{C183D7F6-B498-43B3-948B-1728B52AA6E4}">
                <adec:decorative xmlns:adec="http://schemas.microsoft.com/office/drawing/2017/decorative" val="1"/>
              </a:ext>
            </a:extLst>
          </p:cNvPr>
          <p:cNvCxnSpPr>
            <a:cxnSpLocks/>
          </p:cNvCxnSpPr>
          <p:nvPr/>
        </p:nvCxnSpPr>
        <p:spPr>
          <a:xfrm>
            <a:off x="1844040" y="1127976"/>
            <a:ext cx="8503920"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grpSp>
        <p:nvGrpSpPr>
          <p:cNvPr id="9" name="Group 8" descr="El logot del Departamento de Agricultura de los Estados Unidos.">
            <a:extLst>
              <a:ext uri="{FF2B5EF4-FFF2-40B4-BE49-F238E27FC236}">
                <a16:creationId xmlns:a16="http://schemas.microsoft.com/office/drawing/2014/main" id="{8805A668-A76F-8CE5-8685-DF79F82FF44E}"/>
              </a:ext>
            </a:extLst>
          </p:cNvPr>
          <p:cNvGrpSpPr>
            <a:grpSpLocks noChangeAspect="1"/>
          </p:cNvGrpSpPr>
          <p:nvPr/>
        </p:nvGrpSpPr>
        <p:grpSpPr>
          <a:xfrm>
            <a:off x="6273020" y="3307646"/>
            <a:ext cx="3872753" cy="2743200"/>
            <a:chOff x="6463940" y="2702565"/>
            <a:chExt cx="4246935" cy="3008245"/>
          </a:xfrm>
        </p:grpSpPr>
        <p:pic>
          <p:nvPicPr>
            <p:cNvPr id="6" name="Picture 5" descr="The logo of the U.S. Department of Agriculture.">
              <a:extLst>
                <a:ext uri="{FF2B5EF4-FFF2-40B4-BE49-F238E27FC236}">
                  <a16:creationId xmlns:a16="http://schemas.microsoft.com/office/drawing/2014/main" id="{1E0877D6-CF21-1AEB-365B-2B360827F109}"/>
                </a:ext>
              </a:extLst>
            </p:cNvPr>
            <p:cNvPicPr>
              <a:picLocks noChangeAspect="1"/>
            </p:cNvPicPr>
            <p:nvPr/>
          </p:nvPicPr>
          <p:blipFill>
            <a:blip r:embed="rId5">
              <a:extLst>
                <a:ext uri="{28A0092B-C50C-407E-A947-70E740481C1C}">
                  <a14:useLocalDpi xmlns:a14="http://schemas.microsoft.com/office/drawing/2010/main" val="0"/>
                </a:ext>
              </a:extLst>
            </a:blip>
            <a:srcRect l="5682" t="5368" r="5477" b="6613"/>
            <a:stretch/>
          </p:blipFill>
          <p:spPr>
            <a:xfrm>
              <a:off x="6463940" y="2702565"/>
              <a:ext cx="4246935" cy="3008245"/>
            </a:xfrm>
            <a:prstGeom prst="rect">
              <a:avLst/>
            </a:prstGeom>
          </p:spPr>
        </p:pic>
        <p:pic>
          <p:nvPicPr>
            <p:cNvPr id="4" name="Picture 3" descr="A green and blue logo&#10;&#10;AI-generated content may be incorrect.">
              <a:extLst>
                <a:ext uri="{FF2B5EF4-FFF2-40B4-BE49-F238E27FC236}">
                  <a16:creationId xmlns:a16="http://schemas.microsoft.com/office/drawing/2014/main" id="{878F9DF6-873E-0358-F625-F4E24CDBC7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729" y="2833014"/>
              <a:ext cx="4015356" cy="2747346"/>
            </a:xfrm>
            <a:prstGeom prst="rect">
              <a:avLst/>
            </a:prstGeom>
          </p:spPr>
        </p:pic>
      </p:grpSp>
    </p:spTree>
    <p:custDataLst>
      <p:tags r:id="rId1"/>
    </p:custDataLst>
    <p:extLst>
      <p:ext uri="{BB962C8B-B14F-4D97-AF65-F5344CB8AC3E}">
        <p14:creationId xmlns:p14="http://schemas.microsoft.com/office/powerpoint/2010/main" val="2408774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descr="Text stating Multi-Agency, Multi-Discipline Support. ">
            <a:extLst>
              <a:ext uri="{FF2B5EF4-FFF2-40B4-BE49-F238E27FC236}">
                <a16:creationId xmlns:a16="http://schemas.microsoft.com/office/drawing/2014/main" id="{249E4202-AEFC-CD9F-7BFF-4A0E41DEC7BC}"/>
              </a:ext>
              <a:ext uri="{C183D7F6-B498-43B3-948B-1728B52AA6E4}">
                <adec:decorative xmlns:adec="http://schemas.microsoft.com/office/drawing/2017/decorative" val="0"/>
              </a:ext>
            </a:extLst>
          </p:cNvPr>
          <p:cNvSpPr txBox="1">
            <a:spLocks/>
          </p:cNvSpPr>
          <p:nvPr/>
        </p:nvSpPr>
        <p:spPr>
          <a:xfrm>
            <a:off x="1" y="0"/>
            <a:ext cx="4651636" cy="6858000"/>
          </a:xfrm>
          <a:prstGeom prst="rect">
            <a:avLst/>
          </a:prstGeom>
          <a:solidFill>
            <a:srgbClr val="F19B61"/>
          </a:solidFill>
        </p:spPr>
        <p:txBody>
          <a:bodyPr vert="horz" lIns="0" tIns="45720" rIns="91440" bIns="45720" rtlCol="0" anchor="ctr">
            <a:normAutofit/>
          </a:bodyPr>
          <a:lstStyle>
            <a:lvl1pPr algn="l" defTabSz="914400" rtl="0" eaLnBrk="1" latinLnBrk="0" hangingPunct="1">
              <a:lnSpc>
                <a:spcPct val="90000"/>
              </a:lnSpc>
              <a:spcBef>
                <a:spcPct val="0"/>
              </a:spcBef>
              <a:buNone/>
              <a:defRPr sz="4000" kern="1200">
                <a:solidFill>
                  <a:schemeClr val="tx2"/>
                </a:solidFill>
                <a:latin typeface="Verdana" panose="020B0604030504040204" pitchFamily="34" charset="0"/>
                <a:ea typeface="Verdana" panose="020B0604030504040204" pitchFamily="34" charset="0"/>
                <a:cs typeface="+mj-cs"/>
              </a:defRPr>
            </a:lvl1pPr>
          </a:lstStyle>
          <a:p>
            <a:pPr algn="ctr">
              <a:lnSpc>
                <a:spcPct val="120000"/>
              </a:lnSpc>
            </a:pPr>
            <a:endParaRPr lang="es-AR" b="1" dirty="0">
              <a:solidFill>
                <a:schemeClr val="tx1"/>
              </a:solidFill>
            </a:endParaRPr>
          </a:p>
        </p:txBody>
      </p:sp>
      <p:sp>
        <p:nvSpPr>
          <p:cNvPr id="21" name="Title 20">
            <a:extLst>
              <a:ext uri="{FF2B5EF4-FFF2-40B4-BE49-F238E27FC236}">
                <a16:creationId xmlns:a16="http://schemas.microsoft.com/office/drawing/2014/main" id="{017D1882-2934-24D1-E8A7-BA2C21FDC98E}"/>
              </a:ext>
            </a:extLst>
          </p:cNvPr>
          <p:cNvSpPr>
            <a:spLocks noGrp="1"/>
          </p:cNvSpPr>
          <p:nvPr>
            <p:ph type="title"/>
          </p:nvPr>
        </p:nvSpPr>
        <p:spPr>
          <a:xfrm>
            <a:off x="826207" y="585834"/>
            <a:ext cx="2999224" cy="5686332"/>
          </a:xfrm>
        </p:spPr>
        <p:txBody>
          <a:bodyPr anchor="ctr">
            <a:noAutofit/>
          </a:bodyPr>
          <a:lstStyle/>
          <a:p>
            <a:pPr marL="0" marR="0" lvl="0" indent="0" defTabSz="914400" rtl="0" eaLnBrk="1" fontAlgn="auto" latinLnBrk="0" hangingPunct="1">
              <a:lnSpc>
                <a:spcPct val="140000"/>
              </a:lnSpc>
              <a:spcBef>
                <a:spcPts val="0"/>
              </a:spcBef>
              <a:spcAft>
                <a:spcPts val="0"/>
              </a:spcAft>
              <a:tabLst/>
              <a:defRPr/>
            </a:pPr>
            <a:r>
              <a:rPr kumimoji="0" lang="es-AR" sz="3400" b="1" i="0" u="none" strike="noStrike" kern="1200" cap="none" spc="0" normalizeH="0" baseline="0" noProof="0" dirty="0">
                <a:ln>
                  <a:noFill/>
                </a:ln>
                <a:solidFill>
                  <a:prstClr val="black"/>
                </a:solidFill>
                <a:effectLst/>
                <a:uLnTx/>
                <a:uFillTx/>
                <a:cs typeface="+mn-cs"/>
              </a:rPr>
              <a:t>Apoyo de </a:t>
            </a:r>
            <a:r>
              <a:rPr kumimoji="0" lang="es-AR" sz="3400" b="1" i="0" u="none" strike="noStrike" kern="1200" cap="none" spc="0" normalizeH="0" baseline="0" dirty="0" err="1">
                <a:ln>
                  <a:noFill/>
                </a:ln>
                <a:solidFill>
                  <a:prstClr val="black"/>
                </a:solidFill>
                <a:effectLst/>
                <a:uLnTx/>
                <a:uFillTx/>
                <a:cs typeface="+mn-cs"/>
              </a:rPr>
              <a:t>multiples</a:t>
            </a:r>
            <a:r>
              <a:rPr kumimoji="0" lang="es-AR" sz="3400" b="1" i="0" u="none" strike="noStrike" kern="1200" cap="none" spc="0" normalizeH="0" baseline="0" noProof="0" dirty="0">
                <a:ln>
                  <a:noFill/>
                </a:ln>
                <a:solidFill>
                  <a:prstClr val="black"/>
                </a:solidFill>
                <a:effectLst/>
                <a:uLnTx/>
                <a:uFillTx/>
                <a:cs typeface="+mn-cs"/>
              </a:rPr>
              <a:t> agencias  y disciplinas</a:t>
            </a:r>
            <a:endParaRPr lang="es-AR" sz="3400" dirty="0"/>
          </a:p>
        </p:txBody>
      </p:sp>
      <p:grpSp>
        <p:nvGrpSpPr>
          <p:cNvPr id="20" name="Group 19" descr="Ilustración de varios hexágonos que rodean un hexágono de la sanidad animal. Los hexágonos circundantes están etiquetados con las agencias de apoyo: Manejo de emergencias, salud ambiental, manejo de la fauna silvestre, seguridad pública, obras públicas, transporte y salud pública.">
            <a:extLst>
              <a:ext uri="{FF2B5EF4-FFF2-40B4-BE49-F238E27FC236}">
                <a16:creationId xmlns:a16="http://schemas.microsoft.com/office/drawing/2014/main" id="{AC90B476-6A00-ACC2-9B5D-5C07E3EC4D26}"/>
              </a:ext>
            </a:extLst>
          </p:cNvPr>
          <p:cNvGrpSpPr/>
          <p:nvPr/>
        </p:nvGrpSpPr>
        <p:grpSpPr>
          <a:xfrm>
            <a:off x="4787938" y="89645"/>
            <a:ext cx="7129376" cy="6436659"/>
            <a:chOff x="6132504" y="267509"/>
            <a:chExt cx="4838410" cy="4753991"/>
          </a:xfrm>
        </p:grpSpPr>
        <p:sp>
          <p:nvSpPr>
            <p:cNvPr id="4" name="Freeform: Shape 3" descr="Gestión &#10;de las emergencias&#10;">
              <a:extLst>
                <a:ext uri="{FF2B5EF4-FFF2-40B4-BE49-F238E27FC236}">
                  <a16:creationId xmlns:a16="http://schemas.microsoft.com/office/drawing/2014/main" id="{E5B13AFE-CCE7-D7B3-0036-E80B7B20C10F}"/>
                </a:ext>
              </a:extLst>
            </p:cNvPr>
            <p:cNvSpPr/>
            <p:nvPr/>
          </p:nvSpPr>
          <p:spPr>
            <a:xfrm>
              <a:off x="8612951" y="267509"/>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333016" rIns="0" bIns="333015" numCol="1" spcCol="1270" anchor="ctr" anchorCtr="0">
              <a:noAutofit/>
            </a:bodyPr>
            <a:lstStyle/>
            <a:p>
              <a:pPr lvl="0" algn="ctr" defTabSz="1111250">
                <a:lnSpc>
                  <a:spcPct val="90000"/>
                </a:lnSpc>
                <a:spcBef>
                  <a:spcPct val="0"/>
                </a:spcBef>
                <a:spcAft>
                  <a:spcPct val="35000"/>
                </a:spcAft>
              </a:pPr>
              <a:r>
                <a:rPr lang="es-AR" sz="2800" b="1" dirty="0">
                  <a:solidFill>
                    <a:schemeClr val="tx1"/>
                  </a:solidFill>
                  <a:latin typeface="HelveticaNeueLT Pro 67 MdCn" panose="020B0606030502020204" pitchFamily="34" charset="0"/>
                </a:rPr>
                <a:t>Manejo </a:t>
              </a:r>
              <a:br>
                <a:rPr lang="es-AR" sz="2800" b="1" dirty="0">
                  <a:solidFill>
                    <a:schemeClr val="tx1"/>
                  </a:solidFill>
                  <a:latin typeface="HelveticaNeueLT Pro 67 MdCn" panose="020B0606030502020204" pitchFamily="34" charset="0"/>
                </a:rPr>
              </a:br>
              <a:r>
                <a:rPr lang="es-AR" sz="2800" b="1" dirty="0">
                  <a:solidFill>
                    <a:schemeClr val="tx1"/>
                  </a:solidFill>
                  <a:latin typeface="HelveticaNeueLT Pro 67 MdCn" panose="020B0606030502020204" pitchFamily="34" charset="0"/>
                </a:rPr>
                <a:t>de las emergencias</a:t>
              </a:r>
              <a:endParaRPr lang="es-AR" sz="2800" b="1" kern="1200" dirty="0">
                <a:solidFill>
                  <a:schemeClr val="tx1"/>
                </a:solidFill>
                <a:latin typeface="HelveticaNeueLT Pro 67 MdCn" panose="020B0606030502020204" pitchFamily="34" charset="0"/>
              </a:endParaRPr>
            </a:p>
          </p:txBody>
        </p:sp>
        <p:sp>
          <p:nvSpPr>
            <p:cNvPr id="6" name="Freeform: Shape 5" descr="Salud pública&#10;">
              <a:extLst>
                <a:ext uri="{FF2B5EF4-FFF2-40B4-BE49-F238E27FC236}">
                  <a16:creationId xmlns:a16="http://schemas.microsoft.com/office/drawing/2014/main" id="{8DCDDDAA-0CFA-2B19-B634-054E5D50A6E4}"/>
                </a:ext>
              </a:extLst>
            </p:cNvPr>
            <p:cNvSpPr/>
            <p:nvPr/>
          </p:nvSpPr>
          <p:spPr>
            <a:xfrm>
              <a:off x="6957091" y="267509"/>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6855" tIns="237766" rIns="206856" bIns="237765" numCol="1" spcCol="1270" anchor="ctr" anchorCtr="0">
              <a:noAutofit/>
            </a:bodyPr>
            <a:lstStyle/>
            <a:p>
              <a:pPr lvl="0" algn="ctr" defTabSz="1600200">
                <a:lnSpc>
                  <a:spcPct val="90000"/>
                </a:lnSpc>
                <a:spcBef>
                  <a:spcPct val="0"/>
                </a:spcBef>
                <a:spcAft>
                  <a:spcPct val="35000"/>
                </a:spcAft>
              </a:pPr>
              <a:r>
                <a:rPr lang="es-AR" sz="2800" b="1" dirty="0">
                  <a:solidFill>
                    <a:schemeClr val="tx1"/>
                  </a:solidFill>
                  <a:latin typeface="HelveticaNeueLT Pro 67 MdCn" panose="020B0606030502020204" pitchFamily="34" charset="0"/>
                </a:rPr>
                <a:t>Salud pública</a:t>
              </a:r>
              <a:endParaRPr lang="es-AR" sz="2800" b="1" kern="1200" dirty="0">
                <a:solidFill>
                  <a:schemeClr val="tx1"/>
                </a:solidFill>
                <a:latin typeface="HelveticaNeueLT Pro 67 MdCn" panose="020B0606030502020204" pitchFamily="34" charset="0"/>
              </a:endParaRPr>
            </a:p>
          </p:txBody>
        </p:sp>
        <p:sp>
          <p:nvSpPr>
            <p:cNvPr id="11" name="Freeform: Shape 10" descr="Sanidad animal&#10;">
              <a:extLst>
                <a:ext uri="{FF2B5EF4-FFF2-40B4-BE49-F238E27FC236}">
                  <a16:creationId xmlns:a16="http://schemas.microsoft.com/office/drawing/2014/main" id="{77022E2F-C292-BF22-2B88-F40F76E960EF}"/>
                </a:ext>
              </a:extLst>
            </p:cNvPr>
            <p:cNvSpPr/>
            <p:nvPr/>
          </p:nvSpPr>
          <p:spPr>
            <a:xfrm>
              <a:off x="7781848" y="1763353"/>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rgbClr val="F19B61"/>
            </a:solidFill>
            <a:ln w="38100">
              <a:solidFill>
                <a:schemeClr val="bg2"/>
              </a:solid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s-AR" sz="3200" b="1" dirty="0">
                  <a:solidFill>
                    <a:schemeClr val="tx1"/>
                  </a:solidFill>
                  <a:latin typeface="HelveticaNeueLT Pro 67 MdCn" panose="020B0606030502020204" pitchFamily="34" charset="0"/>
                </a:rPr>
                <a:t>Sanidad animal</a:t>
              </a:r>
              <a:endParaRPr lang="es-AR" sz="3200" b="1" kern="1200" dirty="0">
                <a:solidFill>
                  <a:schemeClr val="tx1"/>
                </a:solidFill>
                <a:latin typeface="HelveticaNeueLT Pro 67 MdCn" panose="020B0606030502020204" pitchFamily="34" charset="0"/>
              </a:endParaRPr>
            </a:p>
          </p:txBody>
        </p:sp>
        <p:sp>
          <p:nvSpPr>
            <p:cNvPr id="13" name="Freeform: Shape 12" descr="Salud ambiental&#10;">
              <a:extLst>
                <a:ext uri="{FF2B5EF4-FFF2-40B4-BE49-F238E27FC236}">
                  <a16:creationId xmlns:a16="http://schemas.microsoft.com/office/drawing/2014/main" id="{E14D668D-FCB1-7D86-5AD0-2F63D6AD412B}"/>
                </a:ext>
              </a:extLst>
            </p:cNvPr>
            <p:cNvSpPr/>
            <p:nvPr/>
          </p:nvSpPr>
          <p:spPr>
            <a:xfrm>
              <a:off x="9437709" y="1763353"/>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237766" rIns="0" bIns="237765" numCol="1" spcCol="1270" anchor="ctr" anchorCtr="0">
              <a:noAutofit/>
            </a:bodyPr>
            <a:lstStyle/>
            <a:p>
              <a:pPr lvl="0" algn="ctr" defTabSz="1600200">
                <a:lnSpc>
                  <a:spcPct val="90000"/>
                </a:lnSpc>
                <a:spcBef>
                  <a:spcPct val="0"/>
                </a:spcBef>
                <a:spcAft>
                  <a:spcPct val="35000"/>
                </a:spcAft>
              </a:pPr>
              <a:r>
                <a:rPr lang="es-AR" sz="2800" b="1" dirty="0">
                  <a:solidFill>
                    <a:schemeClr val="tx1"/>
                  </a:solidFill>
                  <a:latin typeface="HelveticaNeueLT Pro 67 MdCn" panose="020B0606030502020204" pitchFamily="34" charset="0"/>
                </a:rPr>
                <a:t>Salud ambiental</a:t>
              </a:r>
              <a:endParaRPr lang="es-AR" sz="2800" b="1" kern="1200" dirty="0">
                <a:solidFill>
                  <a:schemeClr val="tx1"/>
                </a:solidFill>
                <a:latin typeface="HelveticaNeueLT Pro 67 MdCn" panose="020B0606030502020204" pitchFamily="34" charset="0"/>
              </a:endParaRPr>
            </a:p>
          </p:txBody>
        </p:sp>
        <p:sp>
          <p:nvSpPr>
            <p:cNvPr id="14" name="Freeform: Shape 13" descr="Gestión &#10;de la fauna salvaje&#10;">
              <a:extLst>
                <a:ext uri="{FF2B5EF4-FFF2-40B4-BE49-F238E27FC236}">
                  <a16:creationId xmlns:a16="http://schemas.microsoft.com/office/drawing/2014/main" id="{00CCC809-A2EB-E696-C6DC-B45DED611B94}"/>
                </a:ext>
              </a:extLst>
            </p:cNvPr>
            <p:cNvSpPr/>
            <p:nvPr/>
          </p:nvSpPr>
          <p:spPr>
            <a:xfrm>
              <a:off x="8612951" y="3259196"/>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r>
                <a:rPr lang="es-AR" sz="2800" b="1" dirty="0">
                  <a:solidFill>
                    <a:schemeClr val="tx1"/>
                  </a:solidFill>
                  <a:latin typeface="HelveticaNeueLT Pro 67 MdCn" panose="020B0606030502020204" pitchFamily="34" charset="0"/>
                </a:rPr>
                <a:t>Manejo </a:t>
              </a:r>
              <a:br>
                <a:rPr lang="es-AR" sz="2800" b="1" dirty="0">
                  <a:solidFill>
                    <a:schemeClr val="tx1"/>
                  </a:solidFill>
                  <a:latin typeface="HelveticaNeueLT Pro 67 MdCn" panose="020B0606030502020204" pitchFamily="34" charset="0"/>
                </a:rPr>
              </a:br>
              <a:r>
                <a:rPr lang="es-AR" sz="2800" b="1" dirty="0">
                  <a:solidFill>
                    <a:schemeClr val="tx1"/>
                  </a:solidFill>
                  <a:latin typeface="HelveticaNeueLT Pro 67 MdCn" panose="020B0606030502020204" pitchFamily="34" charset="0"/>
                </a:rPr>
                <a:t>de la fauna silvestre</a:t>
              </a:r>
              <a:endParaRPr lang="es-AR" sz="2800" b="1" kern="1200" dirty="0">
                <a:solidFill>
                  <a:schemeClr val="tx1"/>
                </a:solidFill>
                <a:latin typeface="HelveticaNeueLT Pro 67 MdCn" panose="020B0606030502020204" pitchFamily="34" charset="0"/>
              </a:endParaRPr>
            </a:p>
          </p:txBody>
        </p:sp>
        <p:sp>
          <p:nvSpPr>
            <p:cNvPr id="16" name="Freeform: Shape 15" descr="Obras &#10;públicas">
              <a:extLst>
                <a:ext uri="{FF2B5EF4-FFF2-40B4-BE49-F238E27FC236}">
                  <a16:creationId xmlns:a16="http://schemas.microsoft.com/office/drawing/2014/main" id="{D40D720B-241F-CC54-B09C-6CFD8A74BF76}"/>
                </a:ext>
              </a:extLst>
            </p:cNvPr>
            <p:cNvSpPr/>
            <p:nvPr/>
          </p:nvSpPr>
          <p:spPr>
            <a:xfrm>
              <a:off x="6132504" y="1763353"/>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s-AR" sz="2800" b="1" dirty="0">
                  <a:solidFill>
                    <a:schemeClr val="tx1"/>
                  </a:solidFill>
                  <a:latin typeface="HelveticaNeueLT Pro 67 MdCn" panose="020B0606030502020204" pitchFamily="34" charset="0"/>
                </a:rPr>
                <a:t>Obras </a:t>
              </a:r>
            </a:p>
            <a:p>
              <a:pPr lvl="0" algn="ctr" defTabSz="1600200">
                <a:lnSpc>
                  <a:spcPct val="90000"/>
                </a:lnSpc>
                <a:spcBef>
                  <a:spcPct val="0"/>
                </a:spcBef>
                <a:spcAft>
                  <a:spcPct val="35000"/>
                </a:spcAft>
              </a:pPr>
              <a:r>
                <a:rPr lang="es-AR" sz="2800" b="1" dirty="0">
                  <a:solidFill>
                    <a:schemeClr val="tx1"/>
                  </a:solidFill>
                  <a:latin typeface="HelveticaNeueLT Pro 67 MdCn" panose="020B0606030502020204" pitchFamily="34" charset="0"/>
                </a:rPr>
                <a:t>públicas</a:t>
              </a:r>
              <a:endParaRPr lang="es-AR" sz="2800" b="1" kern="1200" dirty="0">
                <a:solidFill>
                  <a:schemeClr val="tx1"/>
                </a:solidFill>
                <a:latin typeface="HelveticaNeueLT Pro 67 MdCn" panose="020B0606030502020204" pitchFamily="34" charset="0"/>
              </a:endParaRPr>
            </a:p>
          </p:txBody>
        </p:sp>
        <p:sp>
          <p:nvSpPr>
            <p:cNvPr id="17" name="Freeform: Shape 16" descr="Seguridad pública&#10;">
              <a:extLst>
                <a:ext uri="{FF2B5EF4-FFF2-40B4-BE49-F238E27FC236}">
                  <a16:creationId xmlns:a16="http://schemas.microsoft.com/office/drawing/2014/main" id="{7F82ADA4-A266-EA5D-19BD-7CE1DB7874B2}"/>
                </a:ext>
              </a:extLst>
            </p:cNvPr>
            <p:cNvSpPr/>
            <p:nvPr/>
          </p:nvSpPr>
          <p:spPr>
            <a:xfrm>
              <a:off x="6957091" y="3259196"/>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2880" tIns="333016" rIns="182880" bIns="333015" numCol="1" spcCol="1270" anchor="ctr" anchorCtr="0">
              <a:noAutofit/>
            </a:bodyPr>
            <a:lstStyle/>
            <a:p>
              <a:pPr lvl="0" algn="ctr" defTabSz="1111250">
                <a:lnSpc>
                  <a:spcPct val="90000"/>
                </a:lnSpc>
                <a:spcBef>
                  <a:spcPct val="0"/>
                </a:spcBef>
                <a:spcAft>
                  <a:spcPct val="35000"/>
                </a:spcAft>
              </a:pPr>
              <a:r>
                <a:rPr lang="es-AR" sz="2800" b="1" dirty="0">
                  <a:solidFill>
                    <a:schemeClr val="tx1"/>
                  </a:solidFill>
                  <a:latin typeface="HelveticaNeueLT Pro 67 MdCn" panose="020B0606030502020204" pitchFamily="34" charset="0"/>
                </a:rPr>
                <a:t>Seguridad pública</a:t>
              </a:r>
              <a:endParaRPr lang="es-AR" sz="2800" b="1" kern="1200" dirty="0">
                <a:solidFill>
                  <a:schemeClr val="tx1"/>
                </a:solidFill>
                <a:latin typeface="HelveticaNeueLT Pro 67 MdCn" panose="020B0606030502020204" pitchFamily="34" charset="0"/>
              </a:endParaRPr>
            </a:p>
          </p:txBody>
        </p:sp>
      </p:grpSp>
    </p:spTree>
    <p:custDataLst>
      <p:tags r:id="rId1"/>
    </p:custDataLst>
    <p:extLst>
      <p:ext uri="{BB962C8B-B14F-4D97-AF65-F5344CB8AC3E}">
        <p14:creationId xmlns:p14="http://schemas.microsoft.com/office/powerpoint/2010/main" val="3678253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A58A0C-6839-B52E-551A-C99C8F579202}"/>
              </a:ext>
            </a:extLst>
          </p:cNvPr>
          <p:cNvSpPr>
            <a:spLocks noGrp="1"/>
          </p:cNvSpPr>
          <p:nvPr>
            <p:ph type="title"/>
          </p:nvPr>
        </p:nvSpPr>
        <p:spPr>
          <a:xfrm>
            <a:off x="838200" y="1626808"/>
            <a:ext cx="10515600" cy="3604384"/>
          </a:xfrm>
        </p:spPr>
        <p:txBody>
          <a:bodyPr anchor="ctr"/>
          <a:lstStyle/>
          <a:p>
            <a:r>
              <a:rPr lang="es-ES" b="1" dirty="0"/>
              <a:t>¿Existen planes de respuesta para las EEA? </a:t>
            </a:r>
            <a:endParaRPr lang="en-US" b="1" dirty="0"/>
          </a:p>
        </p:txBody>
      </p:sp>
    </p:spTree>
    <p:custDataLst>
      <p:tags r:id="rId1"/>
    </p:custDataLst>
    <p:extLst>
      <p:ext uri="{BB962C8B-B14F-4D97-AF65-F5344CB8AC3E}">
        <p14:creationId xmlns:p14="http://schemas.microsoft.com/office/powerpoint/2010/main" val="115953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0C06-AD6A-3CB2-96F0-0FDA5A17430C}"/>
              </a:ext>
            </a:extLst>
          </p:cNvPr>
          <p:cNvSpPr>
            <a:spLocks noGrp="1"/>
          </p:cNvSpPr>
          <p:nvPr>
            <p:ph type="title"/>
          </p:nvPr>
        </p:nvSpPr>
        <p:spPr>
          <a:xfrm>
            <a:off x="617219" y="856278"/>
            <a:ext cx="6637017" cy="1627047"/>
          </a:xfrm>
        </p:spPr>
        <p:txBody>
          <a:bodyPr>
            <a:normAutofit fontScale="90000"/>
          </a:bodyPr>
          <a:lstStyle/>
          <a:p>
            <a:pPr>
              <a:lnSpc>
                <a:spcPct val="110000"/>
              </a:lnSpc>
            </a:pPr>
            <a:r>
              <a:rPr lang="es-ES" sz="4400" b="1" dirty="0"/>
              <a:t>Plan de operaciones de emergencias estatales </a:t>
            </a:r>
            <a:endParaRPr lang="en-US" sz="4400" b="1" dirty="0"/>
          </a:p>
        </p:txBody>
      </p:sp>
      <p:sp>
        <p:nvSpPr>
          <p:cNvPr id="10" name="Content Placeholder 9">
            <a:extLst>
              <a:ext uri="{FF2B5EF4-FFF2-40B4-BE49-F238E27FC236}">
                <a16:creationId xmlns:a16="http://schemas.microsoft.com/office/drawing/2014/main" id="{B1633307-53AF-5FAC-9783-A00D9AA5121D}"/>
              </a:ext>
            </a:extLst>
          </p:cNvPr>
          <p:cNvSpPr>
            <a:spLocks noGrp="1"/>
          </p:cNvSpPr>
          <p:nvPr>
            <p:ph idx="1"/>
          </p:nvPr>
        </p:nvSpPr>
        <p:spPr>
          <a:xfrm>
            <a:off x="617220" y="2862470"/>
            <a:ext cx="6637018" cy="2557670"/>
          </a:xfrm>
        </p:spPr>
        <p:txBody>
          <a:bodyPr>
            <a:normAutofit fontScale="92500"/>
          </a:bodyPr>
          <a:lstStyle/>
          <a:p>
            <a:pPr marL="344488" indent="-344488"/>
            <a:r>
              <a:rPr lang="en-US" sz="4000" dirty="0" err="1"/>
              <a:t>Responsabilidades</a:t>
            </a:r>
            <a:r>
              <a:rPr lang="en-US" sz="4000" dirty="0"/>
              <a:t> y </a:t>
            </a:r>
            <a:r>
              <a:rPr lang="en-US" sz="4000" dirty="0" err="1"/>
              <a:t>funciones</a:t>
            </a:r>
            <a:r>
              <a:rPr lang="en-US" sz="4000" dirty="0"/>
              <a:t> de las </a:t>
            </a:r>
            <a:r>
              <a:rPr lang="en-US" sz="4000" dirty="0" err="1"/>
              <a:t>agencias</a:t>
            </a:r>
            <a:endParaRPr lang="en-US" sz="4000" dirty="0"/>
          </a:p>
          <a:p>
            <a:pPr marL="344488" indent="-344488"/>
            <a:r>
              <a:rPr lang="en-US" sz="4000" dirty="0" err="1"/>
              <a:t>Acciones</a:t>
            </a:r>
            <a:r>
              <a:rPr lang="en-US" sz="4000" dirty="0"/>
              <a:t> </a:t>
            </a:r>
            <a:r>
              <a:rPr lang="en-US" sz="4000" dirty="0" err="1"/>
              <a:t>necesarias</a:t>
            </a:r>
            <a:endParaRPr lang="en-US" sz="4000" dirty="0"/>
          </a:p>
        </p:txBody>
      </p:sp>
      <p:pic>
        <p:nvPicPr>
          <p:cNvPr id="14" name="Picture 13" descr="Una ilustración del caduceo veterinario y una estructura de cúpula monolítica que representa al gobierno estatal.">
            <a:extLst>
              <a:ext uri="{FF2B5EF4-FFF2-40B4-BE49-F238E27FC236}">
                <a16:creationId xmlns:a16="http://schemas.microsoft.com/office/drawing/2014/main" id="{E564DAD1-0967-807B-2BC2-DDD48CF02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007" y="1246627"/>
            <a:ext cx="4206240" cy="4206240"/>
          </a:xfrm>
          <a:prstGeom prst="rect">
            <a:avLst/>
          </a:prstGeom>
        </p:spPr>
      </p:pic>
      <p:cxnSp>
        <p:nvCxnSpPr>
          <p:cNvPr id="3" name="Straight Connector 2">
            <a:extLst>
              <a:ext uri="{FF2B5EF4-FFF2-40B4-BE49-F238E27FC236}">
                <a16:creationId xmlns:a16="http://schemas.microsoft.com/office/drawing/2014/main" id="{9018D7B6-706D-54D6-9521-1F121A0D597F}"/>
              </a:ext>
              <a:ext uri="{C183D7F6-B498-43B3-948B-1728B52AA6E4}">
                <adec:decorative xmlns:adec="http://schemas.microsoft.com/office/drawing/2017/decorative" val="1"/>
              </a:ext>
            </a:extLst>
          </p:cNvPr>
          <p:cNvCxnSpPr>
            <a:cxnSpLocks/>
          </p:cNvCxnSpPr>
          <p:nvPr/>
        </p:nvCxnSpPr>
        <p:spPr>
          <a:xfrm>
            <a:off x="617220" y="2592452"/>
            <a:ext cx="5486400"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328242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38F8-C248-F318-201B-5FB7D44CDB2A}"/>
              </a:ext>
            </a:extLst>
          </p:cNvPr>
          <p:cNvSpPr>
            <a:spLocks noGrp="1"/>
          </p:cNvSpPr>
          <p:nvPr>
            <p:ph type="title"/>
          </p:nvPr>
        </p:nvSpPr>
        <p:spPr>
          <a:xfrm>
            <a:off x="838200" y="365125"/>
            <a:ext cx="5531603" cy="1325563"/>
          </a:xfrm>
        </p:spPr>
        <p:txBody>
          <a:bodyPr>
            <a:normAutofit/>
          </a:bodyPr>
          <a:lstStyle/>
          <a:p>
            <a:r>
              <a:rPr lang="en-US" b="1" dirty="0"/>
              <a:t>Planes federales</a:t>
            </a:r>
          </a:p>
        </p:txBody>
      </p:sp>
      <p:grpSp>
        <p:nvGrpSpPr>
          <p:cNvPr id="4" name="Group 3" descr="El logo del Departamento de Agricultura de los Estados Unidos.">
            <a:extLst>
              <a:ext uri="{FF2B5EF4-FFF2-40B4-BE49-F238E27FC236}">
                <a16:creationId xmlns:a16="http://schemas.microsoft.com/office/drawing/2014/main" id="{7A9ED0AB-6A3D-9A3E-57E3-A23303FEDB32}"/>
              </a:ext>
            </a:extLst>
          </p:cNvPr>
          <p:cNvGrpSpPr>
            <a:grpSpLocks noChangeAspect="1"/>
          </p:cNvGrpSpPr>
          <p:nvPr/>
        </p:nvGrpSpPr>
        <p:grpSpPr>
          <a:xfrm>
            <a:off x="838200" y="2159226"/>
            <a:ext cx="4776396" cy="3383280"/>
            <a:chOff x="6463940" y="2702565"/>
            <a:chExt cx="4246935" cy="3008245"/>
          </a:xfrm>
        </p:grpSpPr>
        <p:pic>
          <p:nvPicPr>
            <p:cNvPr id="5" name="Picture 4" descr="The logo of the U.S. Department of Agriculture.">
              <a:extLst>
                <a:ext uri="{FF2B5EF4-FFF2-40B4-BE49-F238E27FC236}">
                  <a16:creationId xmlns:a16="http://schemas.microsoft.com/office/drawing/2014/main" id="{B5EDD131-5236-F3B5-D7ED-84D4E11CD9C6}"/>
                </a:ext>
              </a:extLst>
            </p:cNvPr>
            <p:cNvPicPr>
              <a:picLocks noChangeAspect="1"/>
            </p:cNvPicPr>
            <p:nvPr/>
          </p:nvPicPr>
          <p:blipFill>
            <a:blip r:embed="rId4">
              <a:extLst>
                <a:ext uri="{28A0092B-C50C-407E-A947-70E740481C1C}">
                  <a14:useLocalDpi xmlns:a14="http://schemas.microsoft.com/office/drawing/2010/main" val="0"/>
                </a:ext>
              </a:extLst>
            </a:blip>
            <a:srcRect l="5682" t="5368" r="5477" b="6613"/>
            <a:stretch/>
          </p:blipFill>
          <p:spPr>
            <a:xfrm>
              <a:off x="6463940" y="2702565"/>
              <a:ext cx="4246935" cy="3008245"/>
            </a:xfrm>
            <a:prstGeom prst="rect">
              <a:avLst/>
            </a:prstGeom>
          </p:spPr>
        </p:pic>
        <p:pic>
          <p:nvPicPr>
            <p:cNvPr id="6" name="Picture 5" descr="A green and blue logo&#10;&#10;AI-generated content may be incorrect.">
              <a:extLst>
                <a:ext uri="{FF2B5EF4-FFF2-40B4-BE49-F238E27FC236}">
                  <a16:creationId xmlns:a16="http://schemas.microsoft.com/office/drawing/2014/main" id="{FCA97A2D-FBB8-5283-2EDE-466DFA591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9729" y="2833014"/>
              <a:ext cx="4015356" cy="2747346"/>
            </a:xfrm>
            <a:prstGeom prst="rect">
              <a:avLst/>
            </a:prstGeom>
          </p:spPr>
        </p:pic>
      </p:grpSp>
      <p:pic>
        <p:nvPicPr>
          <p:cNvPr id="7" name="Picture 6" descr="Ilustración de la portada del plan de respuesta del Departamento de Agricultura de los Estados Unidos para  la influenza aviar altamente patógena.">
            <a:extLst>
              <a:ext uri="{FF2B5EF4-FFF2-40B4-BE49-F238E27FC236}">
                <a16:creationId xmlns:a16="http://schemas.microsoft.com/office/drawing/2014/main" id="{4BF78637-DFD0-055B-CC8E-772976E2BD47}"/>
              </a:ext>
            </a:extLst>
          </p:cNvPr>
          <p:cNvPicPr>
            <a:picLocks noChangeAspect="1"/>
          </p:cNvPicPr>
          <p:nvPr/>
        </p:nvPicPr>
        <p:blipFill>
          <a:blip r:embed="rId6"/>
          <a:stretch>
            <a:fillRect/>
          </a:stretch>
        </p:blipFill>
        <p:spPr>
          <a:xfrm>
            <a:off x="7312517" y="365125"/>
            <a:ext cx="4372107" cy="5685182"/>
          </a:xfrm>
          <a:prstGeom prst="rect">
            <a:avLst/>
          </a:prstGeom>
          <a:ln w="28575">
            <a:solidFill>
              <a:schemeClr val="bg2">
                <a:lumMod val="50000"/>
              </a:schemeClr>
            </a:solidFill>
          </a:ln>
        </p:spPr>
      </p:pic>
    </p:spTree>
    <p:custDataLst>
      <p:tags r:id="rId1"/>
    </p:custDataLst>
    <p:extLst>
      <p:ext uri="{BB962C8B-B14F-4D97-AF65-F5344CB8AC3E}">
        <p14:creationId xmlns:p14="http://schemas.microsoft.com/office/powerpoint/2010/main" val="19903702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A56A-1345-C4EA-E09D-606068CA077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4B40B78-7502-ACF2-D10E-D6A01B9FD30F}"/>
              </a:ext>
            </a:extLst>
          </p:cNvPr>
          <p:cNvSpPr>
            <a:spLocks noGrp="1"/>
          </p:cNvSpPr>
          <p:nvPr>
            <p:ph type="title"/>
          </p:nvPr>
        </p:nvSpPr>
        <p:spPr>
          <a:xfrm>
            <a:off x="2124635" y="1748118"/>
            <a:ext cx="7577751" cy="3107251"/>
          </a:xfrm>
        </p:spPr>
        <p:txBody>
          <a:bodyPr anchor="ctr">
            <a:normAutofit fontScale="90000"/>
          </a:bodyPr>
          <a:lstStyle/>
          <a:p>
            <a:r>
              <a:rPr lang="es-ES" b="1" dirty="0"/>
              <a:t>¿Cuáles son los pasos que se deben seguir durante una EEA?</a:t>
            </a:r>
            <a:endParaRPr lang="en-US" b="1" dirty="0"/>
          </a:p>
        </p:txBody>
      </p:sp>
    </p:spTree>
    <p:custDataLst>
      <p:tags r:id="rId1"/>
    </p:custDataLst>
    <p:extLst>
      <p:ext uri="{BB962C8B-B14F-4D97-AF65-F5344CB8AC3E}">
        <p14:creationId xmlns:p14="http://schemas.microsoft.com/office/powerpoint/2010/main" val="1659668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EA997E-B077-CBE4-C3AC-109FA63A8BF2}"/>
              </a:ext>
            </a:extLst>
          </p:cNvPr>
          <p:cNvSpPr>
            <a:spLocks noGrp="1"/>
          </p:cNvSpPr>
          <p:nvPr>
            <p:ph type="title"/>
          </p:nvPr>
        </p:nvSpPr>
        <p:spPr>
          <a:xfrm>
            <a:off x="605790" y="685800"/>
            <a:ext cx="10972798" cy="745435"/>
          </a:xfrm>
        </p:spPr>
        <p:txBody>
          <a:bodyPr/>
          <a:lstStyle/>
          <a:p>
            <a:pPr algn="ctr"/>
            <a:r>
              <a:rPr lang="en-US" sz="4400" b="1" dirty="0" err="1"/>
              <a:t>Objetivos</a:t>
            </a:r>
            <a:r>
              <a:rPr lang="en-US" sz="4400" b="1" dirty="0"/>
              <a:t> de </a:t>
            </a:r>
            <a:r>
              <a:rPr lang="en-US" sz="4400" b="1" dirty="0" err="1"/>
              <a:t>respuesta</a:t>
            </a:r>
            <a:endParaRPr lang="en-US" sz="4400" b="1" dirty="0"/>
          </a:p>
        </p:txBody>
      </p:sp>
      <p:sp>
        <p:nvSpPr>
          <p:cNvPr id="6" name="Text Placeholder 5">
            <a:extLst>
              <a:ext uri="{FF2B5EF4-FFF2-40B4-BE49-F238E27FC236}">
                <a16:creationId xmlns:a16="http://schemas.microsoft.com/office/drawing/2014/main" id="{07936FA3-23EF-BD02-3C65-B4EB7D5771D8}"/>
              </a:ext>
            </a:extLst>
          </p:cNvPr>
          <p:cNvSpPr>
            <a:spLocks noGrp="1"/>
          </p:cNvSpPr>
          <p:nvPr>
            <p:ph type="body" sz="half" idx="2"/>
          </p:nvPr>
        </p:nvSpPr>
        <p:spPr>
          <a:solidFill>
            <a:srgbClr val="FAB17A"/>
          </a:solidFill>
          <a:ln>
            <a:solidFill>
              <a:srgbClr val="E97243"/>
            </a:solidFill>
          </a:ln>
        </p:spPr>
        <p:txBody>
          <a:bodyPr anchor="ctr">
            <a:normAutofit/>
          </a:bodyPr>
          <a:lstStyle/>
          <a:p>
            <a:pPr algn="ctr"/>
            <a:r>
              <a:rPr lang="en-US" sz="5400" b="1" dirty="0">
                <a:cs typeface="+mj-cs"/>
              </a:rPr>
              <a:t>DETECCIÓN</a:t>
            </a:r>
          </a:p>
        </p:txBody>
      </p:sp>
      <p:sp>
        <p:nvSpPr>
          <p:cNvPr id="7" name="Text Placeholder 6">
            <a:extLst>
              <a:ext uri="{FF2B5EF4-FFF2-40B4-BE49-F238E27FC236}">
                <a16:creationId xmlns:a16="http://schemas.microsoft.com/office/drawing/2014/main" id="{52CEFF99-6BE8-70D3-DF57-AF2EA88DEA2E}"/>
              </a:ext>
            </a:extLst>
          </p:cNvPr>
          <p:cNvSpPr>
            <a:spLocks noGrp="1"/>
          </p:cNvSpPr>
          <p:nvPr>
            <p:ph type="body" sz="half" idx="13"/>
          </p:nvPr>
        </p:nvSpPr>
        <p:spPr>
          <a:solidFill>
            <a:srgbClr val="F19B61"/>
          </a:solidFill>
          <a:ln>
            <a:solidFill>
              <a:srgbClr val="E97243"/>
            </a:solidFill>
          </a:ln>
        </p:spPr>
        <p:txBody>
          <a:bodyPr anchor="ctr">
            <a:normAutofit/>
          </a:bodyPr>
          <a:lstStyle/>
          <a:p>
            <a:pPr algn="ctr"/>
            <a:r>
              <a:rPr lang="en-US" sz="5400" b="1" dirty="0">
                <a:cs typeface="+mj-cs"/>
              </a:rPr>
              <a:t>CONTENCIÓN</a:t>
            </a:r>
          </a:p>
        </p:txBody>
      </p:sp>
      <p:sp>
        <p:nvSpPr>
          <p:cNvPr id="8" name="Text Placeholder 7">
            <a:extLst>
              <a:ext uri="{FF2B5EF4-FFF2-40B4-BE49-F238E27FC236}">
                <a16:creationId xmlns:a16="http://schemas.microsoft.com/office/drawing/2014/main" id="{9034293E-D717-E2C2-E76E-532672E7E2AD}"/>
              </a:ext>
            </a:extLst>
          </p:cNvPr>
          <p:cNvSpPr>
            <a:spLocks noGrp="1"/>
          </p:cNvSpPr>
          <p:nvPr>
            <p:ph type="body" sz="half" idx="14"/>
          </p:nvPr>
        </p:nvSpPr>
        <p:spPr>
          <a:solidFill>
            <a:srgbClr val="EF8D4B"/>
          </a:solidFill>
          <a:ln>
            <a:solidFill>
              <a:srgbClr val="E97243"/>
            </a:solidFill>
          </a:ln>
        </p:spPr>
        <p:txBody>
          <a:bodyPr anchor="ctr">
            <a:normAutofit/>
          </a:bodyPr>
          <a:lstStyle/>
          <a:p>
            <a:pPr algn="ctr"/>
            <a:r>
              <a:rPr lang="en-US" sz="5400" b="1" dirty="0">
                <a:cs typeface="+mj-cs"/>
              </a:rPr>
              <a:t>CONTROL</a:t>
            </a:r>
          </a:p>
        </p:txBody>
      </p:sp>
    </p:spTree>
    <p:custDataLst>
      <p:tags r:id="rId1"/>
    </p:custDataLst>
    <p:extLst>
      <p:ext uri="{BB962C8B-B14F-4D97-AF65-F5344CB8AC3E}">
        <p14:creationId xmlns:p14="http://schemas.microsoft.com/office/powerpoint/2010/main" val="8573038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F11AD-FB3E-50B8-EB91-5EC43E184E77}"/>
            </a:ext>
          </a:extLst>
        </p:cNvPr>
        <p:cNvGrpSpPr/>
        <p:nvPr/>
      </p:nvGrpSpPr>
      <p:grpSpPr>
        <a:xfrm>
          <a:off x="0" y="0"/>
          <a:ext cx="0" cy="0"/>
          <a:chOff x="0" y="0"/>
          <a:chExt cx="0" cy="0"/>
        </a:xfrm>
      </p:grpSpPr>
      <p:sp>
        <p:nvSpPr>
          <p:cNvPr id="38" name="Title 3">
            <a:extLst>
              <a:ext uri="{FF2B5EF4-FFF2-40B4-BE49-F238E27FC236}">
                <a16:creationId xmlns:a16="http://schemas.microsoft.com/office/drawing/2014/main" id="{E867FE03-D186-EF92-4E57-AECCC779A4E7}"/>
              </a:ext>
            </a:extLst>
          </p:cNvPr>
          <p:cNvSpPr txBox="1">
            <a:spLocks noGrp="1"/>
          </p:cNvSpPr>
          <p:nvPr>
            <p:ph type="title" idx="4294967295"/>
          </p:nvPr>
        </p:nvSpPr>
        <p:spPr>
          <a:xfrm>
            <a:off x="0" y="0"/>
            <a:ext cx="12192000" cy="1234440"/>
          </a:xfrm>
          <a:prstGeom prst="rect">
            <a:avLst/>
          </a:prstGeom>
          <a:solidFill>
            <a:srgbClr val="FAB17A"/>
          </a:solidFill>
          <a:ln>
            <a:solidFill>
              <a:srgbClr val="E97243"/>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a:lnSpc>
                <a:spcPct val="110000"/>
              </a:lnSpc>
              <a:spcBef>
                <a:spcPts val="1000"/>
              </a:spcBef>
              <a:buFont typeface="Arial" panose="020B0604020202020204" pitchFamily="34" charset="0"/>
              <a:buNone/>
              <a:defRPr sz="5400" b="1">
                <a:latin typeface="Verdana" panose="020B0604030504040204" pitchFamily="34" charset="0"/>
                <a:ea typeface="Verdana" panose="020B0604030504040204" pitchFamily="34" charset="0"/>
                <a:cs typeface="+mj-cs"/>
              </a:defRPr>
            </a:lvl1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j-cs"/>
              </a:rPr>
              <a:t>DETECCIÓN</a:t>
            </a:r>
          </a:p>
        </p:txBody>
      </p:sp>
      <p:pic>
        <p:nvPicPr>
          <p:cNvPr id="37" name="Picture Placeholder 36" descr="Una veterinaria revisando una vaca.">
            <a:extLst>
              <a:ext uri="{FF2B5EF4-FFF2-40B4-BE49-F238E27FC236}">
                <a16:creationId xmlns:a16="http://schemas.microsoft.com/office/drawing/2014/main" id="{39CF9FA3-6746-B322-E080-D736E54A9906}"/>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024" b="1024"/>
          <a:stretch/>
        </p:blipFill>
        <p:spPr>
          <a:xfrm>
            <a:off x="434340" y="1543137"/>
            <a:ext cx="3557057" cy="4648114"/>
          </a:xfrm>
        </p:spPr>
      </p:pic>
      <p:pic>
        <p:nvPicPr>
          <p:cNvPr id="35" name="Picture Placeholder 34" descr="Veterinario sosteniendo un termómetro.">
            <a:extLst>
              <a:ext uri="{FF2B5EF4-FFF2-40B4-BE49-F238E27FC236}">
                <a16:creationId xmlns:a16="http://schemas.microsoft.com/office/drawing/2014/main" id="{62883AD9-8379-6593-85F3-B79B7F63D28D}"/>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24488" r="24488"/>
          <a:stretch>
            <a:fillRect/>
          </a:stretch>
        </p:blipFill>
        <p:spPr>
          <a:xfrm>
            <a:off x="4229841" y="1543137"/>
            <a:ext cx="3557057" cy="4648114"/>
          </a:xfrm>
        </p:spPr>
      </p:pic>
      <p:pic>
        <p:nvPicPr>
          <p:cNvPr id="15" name="Content Placeholder 14" descr="Un ternero con secreción nasal turbia y espuma en la boca.">
            <a:extLst>
              <a:ext uri="{FF2B5EF4-FFF2-40B4-BE49-F238E27FC236}">
                <a16:creationId xmlns:a16="http://schemas.microsoft.com/office/drawing/2014/main" id="{B6270EB0-A64D-13F0-FC78-044369CF12FC}"/>
              </a:ext>
            </a:extLst>
          </p:cNvPr>
          <p:cNvPicPr>
            <a:picLocks noGrp="1" noChangeAspect="1"/>
          </p:cNvPicPr>
          <p:nvPr>
            <p:ph type="pic" idx="14"/>
          </p:nvPr>
        </p:nvPicPr>
        <p:blipFill>
          <a:blip r:embed="rId6">
            <a:extLst>
              <a:ext uri="{28A0092B-C50C-407E-A947-70E740481C1C}">
                <a14:useLocalDpi xmlns:a14="http://schemas.microsoft.com/office/drawing/2010/main" val="0"/>
              </a:ext>
            </a:extLst>
          </a:blip>
          <a:srcRect l="21369" r="21369"/>
          <a:stretch/>
        </p:blipFill>
        <p:spPr>
          <a:xfrm>
            <a:off x="8025343" y="1543137"/>
            <a:ext cx="3557057" cy="4648114"/>
          </a:xfrm>
        </p:spPr>
      </p:pic>
    </p:spTree>
    <p:custDataLst>
      <p:tags r:id="rId1"/>
    </p:custDataLst>
    <p:extLst>
      <p:ext uri="{BB962C8B-B14F-4D97-AF65-F5344CB8AC3E}">
        <p14:creationId xmlns:p14="http://schemas.microsoft.com/office/powerpoint/2010/main" val="21732842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F06B-160C-DFB1-95A3-352E2BC1D9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59BF93-DA0D-BB2E-9C55-0A8BA46A3194}"/>
              </a:ext>
            </a:extLst>
          </p:cNvPr>
          <p:cNvSpPr>
            <a:spLocks noGrp="1"/>
          </p:cNvSpPr>
          <p:nvPr>
            <p:ph type="title"/>
          </p:nvPr>
        </p:nvSpPr>
        <p:spPr>
          <a:xfrm>
            <a:off x="838200" y="365125"/>
            <a:ext cx="10564906" cy="1110908"/>
          </a:xfrm>
        </p:spPr>
        <p:txBody>
          <a:bodyPr>
            <a:noAutofit/>
          </a:bodyPr>
          <a:lstStyle/>
          <a:p>
            <a:pPr algn="ctr"/>
            <a:r>
              <a:rPr lang="en-US" b="1" dirty="0" err="1"/>
              <a:t>Comunicar</a:t>
            </a:r>
            <a:r>
              <a:rPr lang="en-US" b="1" dirty="0"/>
              <a:t> a las </a:t>
            </a:r>
            <a:r>
              <a:rPr lang="en-US" b="1" dirty="0" err="1"/>
              <a:t>autoridades</a:t>
            </a:r>
            <a:r>
              <a:rPr lang="en-US" b="1" dirty="0"/>
              <a:t> </a:t>
            </a:r>
            <a:r>
              <a:rPr lang="en-US" b="1" dirty="0" err="1"/>
              <a:t>estatales</a:t>
            </a:r>
            <a:r>
              <a:rPr lang="en-US" b="1" dirty="0"/>
              <a:t> o federales</a:t>
            </a:r>
          </a:p>
        </p:txBody>
      </p:sp>
      <p:pic>
        <p:nvPicPr>
          <p:cNvPr id="5" name="Picture 4" descr="Una ilustración del caduceo veterinario y una estructura de cúpula monolítica que representa al gobierno estatal.">
            <a:extLst>
              <a:ext uri="{FF2B5EF4-FFF2-40B4-BE49-F238E27FC236}">
                <a16:creationId xmlns:a16="http://schemas.microsoft.com/office/drawing/2014/main" id="{46819A14-75B8-16BE-29BE-3DB2EEAB7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410" y="2024772"/>
            <a:ext cx="3792713" cy="3792713"/>
          </a:xfrm>
          <a:prstGeom prst="rect">
            <a:avLst/>
          </a:prstGeom>
        </p:spPr>
      </p:pic>
      <p:grpSp>
        <p:nvGrpSpPr>
          <p:cNvPr id="3" name="Group 2" descr="El logo del Departamento de Agricultura de los Estados Unidos.">
            <a:extLst>
              <a:ext uri="{FF2B5EF4-FFF2-40B4-BE49-F238E27FC236}">
                <a16:creationId xmlns:a16="http://schemas.microsoft.com/office/drawing/2014/main" id="{B6244A99-AD08-159C-B629-B6BC1039A8D1}"/>
              </a:ext>
            </a:extLst>
          </p:cNvPr>
          <p:cNvGrpSpPr>
            <a:grpSpLocks noChangeAspect="1"/>
          </p:cNvGrpSpPr>
          <p:nvPr/>
        </p:nvGrpSpPr>
        <p:grpSpPr>
          <a:xfrm>
            <a:off x="6204486" y="2229488"/>
            <a:ext cx="4776396" cy="3383280"/>
            <a:chOff x="6463940" y="2702565"/>
            <a:chExt cx="4246935" cy="3008245"/>
          </a:xfrm>
        </p:grpSpPr>
        <p:pic>
          <p:nvPicPr>
            <p:cNvPr id="6" name="Picture 5" descr="The logo of the U.S. Department of Agriculture.">
              <a:extLst>
                <a:ext uri="{FF2B5EF4-FFF2-40B4-BE49-F238E27FC236}">
                  <a16:creationId xmlns:a16="http://schemas.microsoft.com/office/drawing/2014/main" id="{CADB9659-BD8B-D2B4-4EA9-50EEB8AE6716}"/>
                </a:ext>
              </a:extLst>
            </p:cNvPr>
            <p:cNvPicPr>
              <a:picLocks noChangeAspect="1"/>
            </p:cNvPicPr>
            <p:nvPr/>
          </p:nvPicPr>
          <p:blipFill>
            <a:blip r:embed="rId5">
              <a:extLst>
                <a:ext uri="{28A0092B-C50C-407E-A947-70E740481C1C}">
                  <a14:useLocalDpi xmlns:a14="http://schemas.microsoft.com/office/drawing/2010/main" val="0"/>
                </a:ext>
              </a:extLst>
            </a:blip>
            <a:srcRect l="5682" t="5368" r="5477" b="6613"/>
            <a:stretch/>
          </p:blipFill>
          <p:spPr>
            <a:xfrm>
              <a:off x="6463940" y="2702565"/>
              <a:ext cx="4246935" cy="3008245"/>
            </a:xfrm>
            <a:prstGeom prst="rect">
              <a:avLst/>
            </a:prstGeom>
          </p:spPr>
        </p:pic>
        <p:pic>
          <p:nvPicPr>
            <p:cNvPr id="7" name="Picture 6" descr="A green and blue logo&#10;&#10;AI-generated content may be incorrect.">
              <a:extLst>
                <a:ext uri="{FF2B5EF4-FFF2-40B4-BE49-F238E27FC236}">
                  <a16:creationId xmlns:a16="http://schemas.microsoft.com/office/drawing/2014/main" id="{F217DCFB-2040-AA87-C7A0-F3F4C14A3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729" y="2833014"/>
              <a:ext cx="4015356" cy="2747346"/>
            </a:xfrm>
            <a:prstGeom prst="rect">
              <a:avLst/>
            </a:prstGeom>
          </p:spPr>
        </p:pic>
      </p:grpSp>
    </p:spTree>
    <p:custDataLst>
      <p:tags r:id="rId1"/>
    </p:custDataLst>
    <p:extLst>
      <p:ext uri="{BB962C8B-B14F-4D97-AF65-F5344CB8AC3E}">
        <p14:creationId xmlns:p14="http://schemas.microsoft.com/office/powerpoint/2010/main" val="23358302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059BB-89D8-BD71-25F5-6AA073CE8E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B2BB5C-7EA0-DAAA-4D39-89C09ED612D5}"/>
              </a:ext>
            </a:extLst>
          </p:cNvPr>
          <p:cNvSpPr>
            <a:spLocks noGrp="1"/>
          </p:cNvSpPr>
          <p:nvPr>
            <p:ph type="title"/>
          </p:nvPr>
        </p:nvSpPr>
        <p:spPr>
          <a:xfrm>
            <a:off x="605789" y="331304"/>
            <a:ext cx="5754669" cy="3097696"/>
          </a:xfrm>
        </p:spPr>
        <p:txBody>
          <a:bodyPr anchor="t">
            <a:noAutofit/>
          </a:bodyPr>
          <a:lstStyle/>
          <a:p>
            <a:pPr>
              <a:lnSpc>
                <a:spcPct val="100000"/>
              </a:lnSpc>
            </a:pPr>
            <a:r>
              <a:rPr lang="es-419" sz="4400" b="1" dirty="0"/>
              <a:t>Especialista en diagnóstico de enfermedades animales transfronterizas </a:t>
            </a:r>
          </a:p>
        </p:txBody>
      </p:sp>
      <p:sp>
        <p:nvSpPr>
          <p:cNvPr id="5" name="Text Placeholder 4">
            <a:extLst>
              <a:ext uri="{FF2B5EF4-FFF2-40B4-BE49-F238E27FC236}">
                <a16:creationId xmlns:a16="http://schemas.microsoft.com/office/drawing/2014/main" id="{F6B05B5B-FE69-2532-81C1-DF0DAE9878EF}"/>
              </a:ext>
            </a:extLst>
          </p:cNvPr>
          <p:cNvSpPr>
            <a:spLocks noGrp="1"/>
          </p:cNvSpPr>
          <p:nvPr>
            <p:ph type="body" sz="half" idx="2"/>
          </p:nvPr>
        </p:nvSpPr>
        <p:spPr>
          <a:xfrm>
            <a:off x="511660" y="4020670"/>
            <a:ext cx="4972050" cy="2076450"/>
          </a:xfrm>
        </p:spPr>
        <p:txBody>
          <a:bodyPr>
            <a:normAutofit/>
          </a:bodyPr>
          <a:lstStyle/>
          <a:p>
            <a:pPr marL="457200" indent="-457200">
              <a:buFont typeface="Arial" panose="020B0604020202020204" pitchFamily="34" charset="0"/>
              <a:buChar char="•"/>
            </a:pPr>
            <a:r>
              <a:rPr lang="es-419" sz="3600" b="1" dirty="0">
                <a:cs typeface="+mj-cs"/>
              </a:rPr>
              <a:t>Investigación</a:t>
            </a:r>
          </a:p>
          <a:p>
            <a:pPr marL="457200" indent="-457200">
              <a:buFont typeface="Arial" panose="020B0604020202020204" pitchFamily="34" charset="0"/>
              <a:buChar char="•"/>
            </a:pPr>
            <a:r>
              <a:rPr lang="es-419" sz="3600" b="1" dirty="0">
                <a:cs typeface="+mj-cs"/>
              </a:rPr>
              <a:t>Recolección de muestras</a:t>
            </a:r>
          </a:p>
        </p:txBody>
      </p:sp>
      <p:pic>
        <p:nvPicPr>
          <p:cNvPr id="8" name="Picture 7" descr="Un veterinario sacando sangre de un cerdo.">
            <a:extLst>
              <a:ext uri="{FF2B5EF4-FFF2-40B4-BE49-F238E27FC236}">
                <a16:creationId xmlns:a16="http://schemas.microsoft.com/office/drawing/2014/main" id="{FC5DE8A0-ACF3-492D-FF2A-5A346836C6E7}"/>
              </a:ext>
            </a:extLst>
          </p:cNvPr>
          <p:cNvPicPr>
            <a:picLocks noChangeAspect="1"/>
          </p:cNvPicPr>
          <p:nvPr/>
        </p:nvPicPr>
        <p:blipFill>
          <a:blip r:embed="rId4">
            <a:extLst>
              <a:ext uri="{28A0092B-C50C-407E-A947-70E740481C1C}">
                <a14:useLocalDpi xmlns:a14="http://schemas.microsoft.com/office/drawing/2010/main" val="0"/>
              </a:ext>
            </a:extLst>
          </a:blip>
          <a:srcRect l="29209" r="9791"/>
          <a:stretch>
            <a:fillRect/>
          </a:stretch>
        </p:blipFill>
        <p:spPr>
          <a:xfrm>
            <a:off x="6614162" y="0"/>
            <a:ext cx="5577838" cy="6858000"/>
          </a:xfrm>
          <a:prstGeom prst="rect">
            <a:avLst/>
          </a:prstGeom>
        </p:spPr>
      </p:pic>
    </p:spTree>
    <p:custDataLst>
      <p:tags r:id="rId1"/>
    </p:custDataLst>
    <p:extLst>
      <p:ext uri="{BB962C8B-B14F-4D97-AF65-F5344CB8AC3E}">
        <p14:creationId xmlns:p14="http://schemas.microsoft.com/office/powerpoint/2010/main" val="39386479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D25B-8178-1F67-03D0-401C0A4A079C}"/>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95BF0ECB-7DE8-046B-9F6B-8259F94D7456}"/>
              </a:ext>
            </a:extLst>
          </p:cNvPr>
          <p:cNvSpPr>
            <a:spLocks noGrp="1"/>
          </p:cNvSpPr>
          <p:nvPr>
            <p:ph type="ctrTitle"/>
          </p:nvPr>
        </p:nvSpPr>
        <p:spPr/>
        <p:txBody>
          <a:bodyPr/>
          <a:lstStyle/>
          <a:p>
            <a:r>
              <a:rPr lang="en-US" dirty="0"/>
              <a:t>Just in Time Training</a:t>
            </a:r>
          </a:p>
        </p:txBody>
      </p:sp>
      <p:sp>
        <p:nvSpPr>
          <p:cNvPr id="22" name="Rectangle 21">
            <a:extLst>
              <a:ext uri="{FF2B5EF4-FFF2-40B4-BE49-F238E27FC236}">
                <a16:creationId xmlns:a16="http://schemas.microsoft.com/office/drawing/2014/main" id="{AC5B1CDD-158F-2020-14E2-6A95A8740B6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9E605C7-F8FA-09A8-C73C-7531C8D2D39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299" t="1299" r="1299" b="1299"/>
          <a:stretch>
            <a:fillRect/>
          </a:stretch>
        </p:blipFill>
        <p:spPr>
          <a:xfrm>
            <a:off x="0" y="0"/>
            <a:ext cx="12192000" cy="6858000"/>
          </a:xfrm>
          <a:prstGeom prst="rect">
            <a:avLst/>
          </a:prstGeom>
        </p:spPr>
      </p:pic>
      <p:pic>
        <p:nvPicPr>
          <p:cNvPr id="13" name="Picture 12" descr="El texto dice capacitation Justo-a-Tiempo.">
            <a:extLst>
              <a:ext uri="{FF2B5EF4-FFF2-40B4-BE49-F238E27FC236}">
                <a16:creationId xmlns:a16="http://schemas.microsoft.com/office/drawing/2014/main" id="{DC091CD8-15DE-38E5-6D38-C6FE81F8553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34174" y="1552244"/>
            <a:ext cx="5873902" cy="4023360"/>
          </a:xfrm>
          <a:prstGeom prst="rect">
            <a:avLst/>
          </a:prstGeom>
        </p:spPr>
      </p:pic>
    </p:spTree>
    <p:custDataLst>
      <p:tags r:id="rId1"/>
    </p:custDataLst>
    <p:extLst>
      <p:ext uri="{BB962C8B-B14F-4D97-AF65-F5344CB8AC3E}">
        <p14:creationId xmlns:p14="http://schemas.microsoft.com/office/powerpoint/2010/main" val="3565454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F7F57-8894-6258-3547-4B70C37A9F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D0B6EF-D4FC-14FD-A3F0-C94A9DE21B4E}"/>
              </a:ext>
            </a:extLst>
          </p:cNvPr>
          <p:cNvSpPr>
            <a:spLocks noGrp="1"/>
          </p:cNvSpPr>
          <p:nvPr>
            <p:ph type="title"/>
          </p:nvPr>
        </p:nvSpPr>
        <p:spPr>
          <a:xfrm>
            <a:off x="838200" y="365125"/>
            <a:ext cx="10515600" cy="867327"/>
          </a:xfrm>
        </p:spPr>
        <p:txBody>
          <a:bodyPr>
            <a:noAutofit/>
          </a:bodyPr>
          <a:lstStyle/>
          <a:p>
            <a:pPr algn="ctr"/>
            <a:r>
              <a:rPr lang="es-419" b="1" dirty="0"/>
              <a:t>Laboratorios de diagnóstico</a:t>
            </a:r>
            <a:endParaRPr lang="en-US" b="1" dirty="0"/>
          </a:p>
        </p:txBody>
      </p:sp>
      <p:pic>
        <p:nvPicPr>
          <p:cNvPr id="3" name="Picture 2" descr="Una imagen de los Laboratorios Nacionales de Diagnóstico Veterinario del Departamento de Agricultura de los Estados Unidos (USDA).">
            <a:extLst>
              <a:ext uri="{FF2B5EF4-FFF2-40B4-BE49-F238E27FC236}">
                <a16:creationId xmlns:a16="http://schemas.microsoft.com/office/drawing/2014/main" id="{EA62CE3B-9A7F-ED3A-C2C4-AA33608788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382140"/>
            <a:ext cx="12204436" cy="5323459"/>
          </a:xfrm>
          <a:prstGeom prst="rect">
            <a:avLst/>
          </a:prstGeom>
        </p:spPr>
      </p:pic>
    </p:spTree>
    <p:custDataLst>
      <p:tags r:id="rId1"/>
    </p:custDataLst>
    <p:extLst>
      <p:ext uri="{BB962C8B-B14F-4D97-AF65-F5344CB8AC3E}">
        <p14:creationId xmlns:p14="http://schemas.microsoft.com/office/powerpoint/2010/main" val="31169948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60598-8226-1A2E-683B-A3AD9F38F4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F49315-4D98-BBF4-FB6F-13DD7ADE2026}"/>
              </a:ext>
            </a:extLst>
          </p:cNvPr>
          <p:cNvSpPr>
            <a:spLocks noGrp="1"/>
          </p:cNvSpPr>
          <p:nvPr>
            <p:ph type="title"/>
          </p:nvPr>
        </p:nvSpPr>
        <p:spPr>
          <a:xfrm>
            <a:off x="0" y="0"/>
            <a:ext cx="12192000" cy="1234440"/>
          </a:xfrm>
          <a:solidFill>
            <a:srgbClr val="F19B61"/>
          </a:solidFill>
          <a:ln>
            <a:solidFill>
              <a:srgbClr val="E97243"/>
            </a:solidFill>
          </a:ln>
        </p:spPr>
        <p:txBody>
          <a:bodyPr vert="horz" lIns="91440" tIns="45720" rIns="91440" bIns="45720" rtlCol="0" anchor="ctr">
            <a:normAutofit/>
          </a:bodyPr>
          <a:lstStyle/>
          <a:p>
            <a:pPr algn="ctr">
              <a:lnSpc>
                <a:spcPct val="110000"/>
              </a:lnSpc>
              <a:spcBef>
                <a:spcPts val="1000"/>
              </a:spcBef>
              <a:buFont typeface="Arial" panose="020B0604020202020204" pitchFamily="34" charset="0"/>
            </a:pPr>
            <a:r>
              <a:rPr lang="en-US" sz="5400" b="1" dirty="0"/>
              <a:t>CONTENCIÓN</a:t>
            </a:r>
          </a:p>
        </p:txBody>
      </p:sp>
      <p:sp>
        <p:nvSpPr>
          <p:cNvPr id="2" name="Text Placeholder 1">
            <a:extLst>
              <a:ext uri="{FF2B5EF4-FFF2-40B4-BE49-F238E27FC236}">
                <a16:creationId xmlns:a16="http://schemas.microsoft.com/office/drawing/2014/main" id="{05BF5551-E393-9C07-4605-4D5EFB210415}"/>
              </a:ext>
            </a:extLst>
          </p:cNvPr>
          <p:cNvSpPr>
            <a:spLocks noGrp="1"/>
          </p:cNvSpPr>
          <p:nvPr>
            <p:ph type="body" idx="3"/>
          </p:nvPr>
        </p:nvSpPr>
        <p:spPr>
          <a:xfrm>
            <a:off x="5532781" y="1457314"/>
            <a:ext cx="5991347" cy="1497921"/>
          </a:xfrm>
          <a:noFill/>
        </p:spPr>
        <p:txBody>
          <a:bodyPr anchor="t">
            <a:normAutofit fontScale="92500"/>
          </a:bodyPr>
          <a:lstStyle/>
          <a:p>
            <a:r>
              <a:rPr lang="es-419" sz="3600" dirty="0"/>
              <a:t>Cuarentena y restricción del movimiento</a:t>
            </a:r>
          </a:p>
        </p:txBody>
      </p:sp>
      <p:pic>
        <p:nvPicPr>
          <p:cNvPr id="21" name="Picture 20" descr="Un letrero de cuarentena en un poste de madera.">
            <a:extLst>
              <a:ext uri="{FF2B5EF4-FFF2-40B4-BE49-F238E27FC236}">
                <a16:creationId xmlns:a16="http://schemas.microsoft.com/office/drawing/2014/main" id="{F6B9F049-8B53-2C5D-2E73-87FADE829E51}"/>
              </a:ext>
            </a:extLst>
          </p:cNvPr>
          <p:cNvPicPr>
            <a:picLocks noChangeAspect="1"/>
          </p:cNvPicPr>
          <p:nvPr/>
        </p:nvPicPr>
        <p:blipFill>
          <a:blip r:embed="rId4">
            <a:extLst>
              <a:ext uri="{28A0092B-C50C-407E-A947-70E740481C1C}">
                <a14:useLocalDpi xmlns:a14="http://schemas.microsoft.com/office/drawing/2010/main" val="0"/>
              </a:ext>
            </a:extLst>
          </a:blip>
          <a:srcRect l="8927"/>
          <a:stretch>
            <a:fillRect/>
          </a:stretch>
        </p:blipFill>
        <p:spPr>
          <a:xfrm>
            <a:off x="1096174" y="1589836"/>
            <a:ext cx="3036851" cy="4669536"/>
          </a:xfrm>
          <a:prstGeom prst="rect">
            <a:avLst/>
          </a:prstGeom>
        </p:spPr>
      </p:pic>
      <p:grpSp>
        <p:nvGrpSpPr>
          <p:cNvPr id="29" name="Group 28" descr="Una puerta cerrada de una granja con letreros que informan a los visitantes que no entren.">
            <a:extLst>
              <a:ext uri="{FF2B5EF4-FFF2-40B4-BE49-F238E27FC236}">
                <a16:creationId xmlns:a16="http://schemas.microsoft.com/office/drawing/2014/main" id="{6AC69086-6F40-04BC-BD71-16D8487FF502}"/>
              </a:ext>
            </a:extLst>
          </p:cNvPr>
          <p:cNvGrpSpPr/>
          <p:nvPr/>
        </p:nvGrpSpPr>
        <p:grpSpPr>
          <a:xfrm>
            <a:off x="5532782" y="2955236"/>
            <a:ext cx="5503821" cy="3304136"/>
            <a:chOff x="5532782" y="2955236"/>
            <a:chExt cx="5503821" cy="3304136"/>
          </a:xfrm>
        </p:grpSpPr>
        <p:pic>
          <p:nvPicPr>
            <p:cNvPr id="27" name="Picture 26" descr="A close-up of a gate&#10;&#10;AI-generated content may be incorrect.">
              <a:extLst>
                <a:ext uri="{FF2B5EF4-FFF2-40B4-BE49-F238E27FC236}">
                  <a16:creationId xmlns:a16="http://schemas.microsoft.com/office/drawing/2014/main" id="{80C5038D-221D-029B-E879-4F77175A02A6}"/>
                </a:ext>
              </a:extLst>
            </p:cNvPr>
            <p:cNvPicPr>
              <a:picLocks noChangeAspect="1"/>
            </p:cNvPicPr>
            <p:nvPr/>
          </p:nvPicPr>
          <p:blipFill>
            <a:blip r:embed="rId5">
              <a:extLst>
                <a:ext uri="{28A0092B-C50C-407E-A947-70E740481C1C}">
                  <a14:useLocalDpi xmlns:a14="http://schemas.microsoft.com/office/drawing/2010/main" val="0"/>
                </a:ext>
              </a:extLst>
            </a:blip>
            <a:srcRect t="19202" b="755"/>
            <a:stretch>
              <a:fillRect/>
            </a:stretch>
          </p:blipFill>
          <p:spPr>
            <a:xfrm>
              <a:off x="5532782" y="2955236"/>
              <a:ext cx="5503821" cy="3304136"/>
            </a:xfrm>
            <a:prstGeom prst="rect">
              <a:avLst/>
            </a:prstGeom>
          </p:spPr>
        </p:pic>
        <p:sp>
          <p:nvSpPr>
            <p:cNvPr id="28" name="Rectangle 27">
              <a:extLst>
                <a:ext uri="{FF2B5EF4-FFF2-40B4-BE49-F238E27FC236}">
                  <a16:creationId xmlns:a16="http://schemas.microsoft.com/office/drawing/2014/main" id="{5EB1B68E-6130-C618-CCC2-62FA9084CED7}"/>
                </a:ext>
              </a:extLst>
            </p:cNvPr>
            <p:cNvSpPr/>
            <p:nvPr/>
          </p:nvSpPr>
          <p:spPr>
            <a:xfrm>
              <a:off x="7142922" y="3737113"/>
              <a:ext cx="822960" cy="91440"/>
            </a:xfrm>
            <a:prstGeom prst="rect">
              <a:avLst/>
            </a:prstGeom>
            <a:solidFill>
              <a:schemeClr val="bg2"/>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8976754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6127ADB-DB24-7FCB-B63D-FEE48D4C9A02}"/>
              </a:ext>
            </a:extLst>
          </p:cNvPr>
          <p:cNvSpPr txBox="1">
            <a:spLocks noGrp="1"/>
          </p:cNvSpPr>
          <p:nvPr>
            <p:ph type="title" idx="4294967295"/>
          </p:nvPr>
        </p:nvSpPr>
        <p:spPr>
          <a:xfrm>
            <a:off x="0" y="0"/>
            <a:ext cx="12192000" cy="1234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algn="ctr">
              <a:lnSpc>
                <a:spcPct val="110000"/>
              </a:lnSpc>
              <a:spcBef>
                <a:spcPts val="1000"/>
              </a:spcBef>
              <a:defRPr/>
            </a:pPr>
            <a:r>
              <a:rPr kumimoji="0" lang="en-US" sz="5400" b="1"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mj-cs"/>
              </a:rPr>
              <a:t>Vigilancia</a:t>
            </a:r>
            <a:endParaRPr kumimoji="0" lang="en-US" sz="54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j-cs"/>
            </a:endParaRPr>
          </a:p>
        </p:txBody>
      </p:sp>
      <p:pic>
        <p:nvPicPr>
          <p:cNvPr id="3" name="Picture 2" descr="lustración que muestra dos flechas: una que entra en un establecimiento porcino (rastreo hacia atrás) y otra que sale de un establecimiento porcino (rastreo hacia adelante).">
            <a:extLst>
              <a:ext uri="{FF2B5EF4-FFF2-40B4-BE49-F238E27FC236}">
                <a16:creationId xmlns:a16="http://schemas.microsoft.com/office/drawing/2014/main" id="{AEF1C7D6-F1CF-4991-9EB1-2728632DCA8B}"/>
              </a:ext>
            </a:extLst>
          </p:cNvPr>
          <p:cNvPicPr>
            <a:picLocks noChangeAspect="1"/>
          </p:cNvPicPr>
          <p:nvPr/>
        </p:nvPicPr>
        <p:blipFill rotWithShape="1">
          <a:blip r:embed="rId4">
            <a:extLst>
              <a:ext uri="{28A0092B-C50C-407E-A947-70E740481C1C}">
                <a14:useLocalDpi xmlns:a14="http://schemas.microsoft.com/office/drawing/2010/main" val="0"/>
              </a:ext>
            </a:extLst>
          </a:blip>
          <a:srcRect l="4119" r="4806"/>
          <a:stretch/>
        </p:blipFill>
        <p:spPr>
          <a:xfrm>
            <a:off x="609600" y="1812773"/>
            <a:ext cx="7471214" cy="3704618"/>
          </a:xfrm>
          <a:prstGeom prst="rect">
            <a:avLst/>
          </a:prstGeom>
        </p:spPr>
      </p:pic>
      <p:pic>
        <p:nvPicPr>
          <p:cNvPr id="19" name="Picture 18" descr="Un veterinario hablando con un productor.">
            <a:extLst>
              <a:ext uri="{FF2B5EF4-FFF2-40B4-BE49-F238E27FC236}">
                <a16:creationId xmlns:a16="http://schemas.microsoft.com/office/drawing/2014/main" id="{8CF16BA3-BF76-2A59-6A15-BB8FA6760B9C}"/>
              </a:ext>
            </a:extLst>
          </p:cNvPr>
          <p:cNvPicPr>
            <a:picLocks noChangeAspect="1"/>
          </p:cNvPicPr>
          <p:nvPr/>
        </p:nvPicPr>
        <p:blipFill>
          <a:blip r:embed="rId5">
            <a:extLst>
              <a:ext uri="{28A0092B-C50C-407E-A947-70E740481C1C}">
                <a14:useLocalDpi xmlns:a14="http://schemas.microsoft.com/office/drawing/2010/main" val="0"/>
              </a:ext>
            </a:extLst>
          </a:blip>
          <a:srcRect l="5543" t="3285" r="16218" b="5507"/>
          <a:stretch>
            <a:fillRect/>
          </a:stretch>
        </p:blipFill>
        <p:spPr>
          <a:xfrm>
            <a:off x="8454887" y="1234440"/>
            <a:ext cx="3127513" cy="4861285"/>
          </a:xfrm>
          <a:prstGeom prst="rect">
            <a:avLst/>
          </a:prstGeom>
        </p:spPr>
      </p:pic>
    </p:spTree>
    <p:custDataLst>
      <p:tags r:id="rId1"/>
    </p:custDataLst>
    <p:extLst>
      <p:ext uri="{BB962C8B-B14F-4D97-AF65-F5344CB8AC3E}">
        <p14:creationId xmlns:p14="http://schemas.microsoft.com/office/powerpoint/2010/main" val="5445344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05F80-816A-C9F5-2433-8601406E5EF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E3B5B07-1790-4EA1-4BEA-802A63283717}"/>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19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4F2FD5B-CF60-3621-5928-B30B765D85D6}"/>
              </a:ext>
            </a:extLst>
          </p:cNvPr>
          <p:cNvSpPr>
            <a:spLocks noGrp="1"/>
          </p:cNvSpPr>
          <p:nvPr>
            <p:ph type="title"/>
          </p:nvPr>
        </p:nvSpPr>
        <p:spPr>
          <a:xfrm>
            <a:off x="0" y="0"/>
            <a:ext cx="12192000" cy="1232452"/>
          </a:xfrm>
          <a:solidFill>
            <a:srgbClr val="EF8D4B"/>
          </a:solidFill>
          <a:ln>
            <a:solidFill>
              <a:srgbClr val="E97243"/>
            </a:solidFill>
          </a:ln>
        </p:spPr>
        <p:txBody>
          <a:bodyPr vert="horz" lIns="91440" tIns="45720" rIns="91440" bIns="45720" rtlCol="0" anchor="ctr">
            <a:normAutofit/>
          </a:bodyPr>
          <a:lstStyle/>
          <a:p>
            <a:pPr algn="ctr">
              <a:lnSpc>
                <a:spcPct val="110000"/>
              </a:lnSpc>
              <a:spcBef>
                <a:spcPts val="1000"/>
              </a:spcBef>
              <a:buFont typeface="Arial" panose="020B0604020202020204" pitchFamily="34" charset="0"/>
            </a:pPr>
            <a:r>
              <a:rPr lang="en-US" sz="5400" b="1" dirty="0"/>
              <a:t>CONTROL</a:t>
            </a:r>
          </a:p>
        </p:txBody>
      </p:sp>
      <p:pic>
        <p:nvPicPr>
          <p:cNvPr id="7" name="Picture 6" descr="Personal de respuesta poniéndose un traje protector.">
            <a:extLst>
              <a:ext uri="{FF2B5EF4-FFF2-40B4-BE49-F238E27FC236}">
                <a16:creationId xmlns:a16="http://schemas.microsoft.com/office/drawing/2014/main" id="{38C5BC14-8A35-E619-578D-66FB3D2652F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0021" y="1583624"/>
            <a:ext cx="3583065" cy="4777419"/>
          </a:xfrm>
          <a:prstGeom prst="rect">
            <a:avLst/>
          </a:prstGeom>
        </p:spPr>
      </p:pic>
      <p:pic>
        <p:nvPicPr>
          <p:cNvPr id="16" name="Picture 15" descr="Espuma que se usa para despoblar un galpón.">
            <a:extLst>
              <a:ext uri="{FF2B5EF4-FFF2-40B4-BE49-F238E27FC236}">
                <a16:creationId xmlns:a16="http://schemas.microsoft.com/office/drawing/2014/main" id="{111E7B0E-312D-A95F-A69D-4BE11DAD819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301612" y="2157391"/>
            <a:ext cx="3530506" cy="3629883"/>
          </a:xfrm>
          <a:prstGeom prst="rect">
            <a:avLst/>
          </a:prstGeom>
        </p:spPr>
      </p:pic>
      <p:pic>
        <p:nvPicPr>
          <p:cNvPr id="18" name="Picture 17" descr="Una persona con guantes vacunando a un cerdo joven.">
            <a:extLst>
              <a:ext uri="{FF2B5EF4-FFF2-40B4-BE49-F238E27FC236}">
                <a16:creationId xmlns:a16="http://schemas.microsoft.com/office/drawing/2014/main" id="{2BB2D6A8-B242-5F29-C0DE-EE11481A760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rot="5400000">
            <a:off x="7403756" y="2190515"/>
            <a:ext cx="4855113" cy="3641335"/>
          </a:xfrm>
          <a:prstGeom prst="rect">
            <a:avLst/>
          </a:prstGeom>
        </p:spPr>
      </p:pic>
    </p:spTree>
    <p:custDataLst>
      <p:tags r:id="rId1"/>
    </p:custDataLst>
    <p:extLst>
      <p:ext uri="{BB962C8B-B14F-4D97-AF65-F5344CB8AC3E}">
        <p14:creationId xmlns:p14="http://schemas.microsoft.com/office/powerpoint/2010/main" val="337002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A4A7A-923F-6161-A112-4CC6F45A82E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816754F-4F7F-08FC-1CAB-F038446AACAE}"/>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19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6160E74-EBB3-44EF-2FC9-B406DBE885C3}"/>
              </a:ext>
            </a:extLst>
          </p:cNvPr>
          <p:cNvSpPr>
            <a:spLocks noGrp="1"/>
          </p:cNvSpPr>
          <p:nvPr>
            <p:ph type="title"/>
          </p:nvPr>
        </p:nvSpPr>
        <p:spPr>
          <a:xfrm>
            <a:off x="2839003" y="-1"/>
            <a:ext cx="3658888" cy="3179055"/>
          </a:xfrm>
          <a:solidFill>
            <a:srgbClr val="EF8D4B"/>
          </a:solidFill>
          <a:ln>
            <a:noFill/>
          </a:ln>
        </p:spPr>
        <p:txBody>
          <a:bodyPr vert="horz" lIns="91440" tIns="45720" rIns="91440" bIns="45720" rtlCol="0" anchor="ctr">
            <a:normAutofit/>
          </a:bodyPr>
          <a:lstStyle/>
          <a:p>
            <a:pPr algn="ctr">
              <a:lnSpc>
                <a:spcPct val="110000"/>
              </a:lnSpc>
              <a:spcBef>
                <a:spcPts val="1000"/>
              </a:spcBef>
              <a:buFont typeface="Arial" panose="020B0604020202020204" pitchFamily="34" charset="0"/>
            </a:pPr>
            <a:r>
              <a:rPr lang="es-419" sz="3700" b="1" dirty="0"/>
              <a:t>Fauna silvestre</a:t>
            </a:r>
            <a:br>
              <a:rPr lang="es-419" sz="3700" b="1" dirty="0"/>
            </a:br>
            <a:r>
              <a:rPr lang="es-419" sz="3700" b="1" dirty="0"/>
              <a:t>y vectores artrópodos </a:t>
            </a:r>
          </a:p>
        </p:txBody>
      </p:sp>
      <p:pic>
        <p:nvPicPr>
          <p:cNvPr id="17" name="Picture 16" descr="Un ciervo de cola blanca parado en un campo.">
            <a:extLst>
              <a:ext uri="{FF2B5EF4-FFF2-40B4-BE49-F238E27FC236}">
                <a16:creationId xmlns:a16="http://schemas.microsoft.com/office/drawing/2014/main" id="{1BB79B18-6B89-5852-EB36-42193269B180}"/>
              </a:ext>
            </a:extLst>
          </p:cNvPr>
          <p:cNvPicPr>
            <a:picLocks noChangeAspect="1"/>
          </p:cNvPicPr>
          <p:nvPr/>
        </p:nvPicPr>
        <p:blipFill>
          <a:blip r:embed="rId4">
            <a:extLst>
              <a:ext uri="{28A0092B-C50C-407E-A947-70E740481C1C}">
                <a14:useLocalDpi xmlns:a14="http://schemas.microsoft.com/office/drawing/2010/main" val="0"/>
              </a:ext>
            </a:extLst>
          </a:blip>
          <a:srcRect l="10163" t="16901" r="26994" b="22271"/>
          <a:stretch>
            <a:fillRect/>
          </a:stretch>
        </p:blipFill>
        <p:spPr>
          <a:xfrm>
            <a:off x="-23467" y="0"/>
            <a:ext cx="2862470" cy="4171670"/>
          </a:xfrm>
          <a:prstGeom prst="rect">
            <a:avLst/>
          </a:prstGeom>
          <a:ln>
            <a:solidFill>
              <a:srgbClr val="EF8D4B"/>
            </a:solidFill>
          </a:ln>
        </p:spPr>
      </p:pic>
      <p:pic>
        <p:nvPicPr>
          <p:cNvPr id="15" name="Picture 14" descr="Un ratón de patas blancas en un nido.">
            <a:extLst>
              <a:ext uri="{FF2B5EF4-FFF2-40B4-BE49-F238E27FC236}">
                <a16:creationId xmlns:a16="http://schemas.microsoft.com/office/drawing/2014/main" id="{0A0EC925-000E-51F1-4154-D21E71A7B59D}"/>
              </a:ext>
            </a:extLst>
          </p:cNvPr>
          <p:cNvPicPr>
            <a:picLocks noChangeAspect="1"/>
          </p:cNvPicPr>
          <p:nvPr/>
        </p:nvPicPr>
        <p:blipFill rotWithShape="1">
          <a:blip r:embed="rId5">
            <a:extLst>
              <a:ext uri="{28A0092B-C50C-407E-A947-70E740481C1C}">
                <a14:useLocalDpi xmlns:a14="http://schemas.microsoft.com/office/drawing/2010/main" val="0"/>
              </a:ext>
            </a:extLst>
          </a:blip>
          <a:srcRect l="6185" r="13726"/>
          <a:stretch>
            <a:fillRect/>
          </a:stretch>
        </p:blipFill>
        <p:spPr>
          <a:xfrm>
            <a:off x="-131055" y="3901003"/>
            <a:ext cx="2956997" cy="2956997"/>
          </a:xfrm>
          <a:prstGeom prst="rect">
            <a:avLst/>
          </a:prstGeom>
          <a:ln>
            <a:solidFill>
              <a:srgbClr val="EF8D4B"/>
            </a:solidFill>
          </a:ln>
        </p:spPr>
      </p:pic>
      <p:pic>
        <p:nvPicPr>
          <p:cNvPr id="29" name="Picture 28" descr="Varios cerdos salvajes caminando.">
            <a:extLst>
              <a:ext uri="{FF2B5EF4-FFF2-40B4-BE49-F238E27FC236}">
                <a16:creationId xmlns:a16="http://schemas.microsoft.com/office/drawing/2014/main" id="{6E281C78-5F6F-B2AB-0A48-3A4E979DEA7F}"/>
              </a:ext>
            </a:extLst>
          </p:cNvPr>
          <p:cNvPicPr>
            <a:picLocks noChangeAspect="1"/>
          </p:cNvPicPr>
          <p:nvPr/>
        </p:nvPicPr>
        <p:blipFill>
          <a:blip r:embed="rId6">
            <a:extLst>
              <a:ext uri="{28A0092B-C50C-407E-A947-70E740481C1C}">
                <a14:useLocalDpi xmlns:a14="http://schemas.microsoft.com/office/drawing/2010/main" val="0"/>
              </a:ext>
            </a:extLst>
          </a:blip>
          <a:srcRect l="709" t="7500" b="9578"/>
          <a:stretch>
            <a:fillRect/>
          </a:stretch>
        </p:blipFill>
        <p:spPr>
          <a:xfrm>
            <a:off x="6467087" y="0"/>
            <a:ext cx="5724913" cy="3187483"/>
          </a:xfrm>
          <a:prstGeom prst="rect">
            <a:avLst/>
          </a:prstGeom>
          <a:ln>
            <a:solidFill>
              <a:srgbClr val="EF8D4B"/>
            </a:solidFill>
          </a:ln>
        </p:spPr>
      </p:pic>
      <p:pic>
        <p:nvPicPr>
          <p:cNvPr id="19" name="Picture 18" descr="Una bandada de patos volando sobre el agua.">
            <a:extLst>
              <a:ext uri="{FF2B5EF4-FFF2-40B4-BE49-F238E27FC236}">
                <a16:creationId xmlns:a16="http://schemas.microsoft.com/office/drawing/2014/main" id="{728727BB-C26D-B334-744D-5E8FE1AF89FE}"/>
              </a:ext>
            </a:extLst>
          </p:cNvPr>
          <p:cNvPicPr>
            <a:picLocks noChangeAspect="1"/>
          </p:cNvPicPr>
          <p:nvPr/>
        </p:nvPicPr>
        <p:blipFill>
          <a:blip r:embed="rId7">
            <a:extLst>
              <a:ext uri="{28A0092B-C50C-407E-A947-70E740481C1C}">
                <a14:useLocalDpi xmlns:a14="http://schemas.microsoft.com/office/drawing/2010/main" val="0"/>
              </a:ext>
            </a:extLst>
          </a:blip>
          <a:srcRect l="217" t="14970" r="17032" b="13918"/>
          <a:stretch>
            <a:fillRect/>
          </a:stretch>
        </p:blipFill>
        <p:spPr>
          <a:xfrm>
            <a:off x="2837676" y="3159751"/>
            <a:ext cx="6398045" cy="3698249"/>
          </a:xfrm>
          <a:prstGeom prst="rect">
            <a:avLst/>
          </a:prstGeom>
          <a:ln>
            <a:solidFill>
              <a:srgbClr val="EF8D4B"/>
            </a:solidFill>
          </a:ln>
        </p:spPr>
      </p:pic>
      <p:pic>
        <p:nvPicPr>
          <p:cNvPr id="33" name="Picture 32" descr="Un mosquito sobre la piel de una persona.">
            <a:extLst>
              <a:ext uri="{FF2B5EF4-FFF2-40B4-BE49-F238E27FC236}">
                <a16:creationId xmlns:a16="http://schemas.microsoft.com/office/drawing/2014/main" id="{F9817B9E-9460-C4A3-43FB-6125A96C8220}"/>
              </a:ext>
            </a:extLst>
          </p:cNvPr>
          <p:cNvPicPr>
            <a:picLocks noChangeAspect="1"/>
          </p:cNvPicPr>
          <p:nvPr/>
        </p:nvPicPr>
        <p:blipFill>
          <a:blip r:embed="rId8">
            <a:extLst>
              <a:ext uri="{28A0092B-C50C-407E-A947-70E740481C1C}">
                <a14:useLocalDpi xmlns:a14="http://schemas.microsoft.com/office/drawing/2010/main" val="0"/>
              </a:ext>
            </a:extLst>
          </a:blip>
          <a:srcRect t="14544" r="5296" b="6641"/>
          <a:stretch>
            <a:fillRect/>
          </a:stretch>
        </p:blipFill>
        <p:spPr>
          <a:xfrm>
            <a:off x="8900160" y="3165406"/>
            <a:ext cx="3291840" cy="1814337"/>
          </a:xfrm>
          <a:prstGeom prst="rect">
            <a:avLst/>
          </a:prstGeom>
          <a:ln>
            <a:solidFill>
              <a:srgbClr val="EF8D4B"/>
            </a:solidFill>
          </a:ln>
        </p:spPr>
      </p:pic>
      <p:pic>
        <p:nvPicPr>
          <p:cNvPr id="39" name="Picture 38" descr="Primer plano de una garrapata sobre una hoja.">
            <a:extLst>
              <a:ext uri="{FF2B5EF4-FFF2-40B4-BE49-F238E27FC236}">
                <a16:creationId xmlns:a16="http://schemas.microsoft.com/office/drawing/2014/main" id="{FFAE07EE-C9FE-763B-B8AF-E2E8CE1909AE}"/>
              </a:ext>
            </a:extLst>
          </p:cNvPr>
          <p:cNvPicPr>
            <a:picLocks noChangeAspect="1"/>
          </p:cNvPicPr>
          <p:nvPr/>
        </p:nvPicPr>
        <p:blipFill>
          <a:blip r:embed="rId9">
            <a:extLst>
              <a:ext uri="{28A0092B-C50C-407E-A947-70E740481C1C}">
                <a14:useLocalDpi xmlns:a14="http://schemas.microsoft.com/office/drawing/2010/main" val="0"/>
              </a:ext>
            </a:extLst>
          </a:blip>
          <a:srcRect l="6325" r="11476"/>
          <a:stretch>
            <a:fillRect/>
          </a:stretch>
        </p:blipFill>
        <p:spPr>
          <a:xfrm rot="5400000">
            <a:off x="9582588" y="4248588"/>
            <a:ext cx="1926984" cy="3291840"/>
          </a:xfrm>
          <a:prstGeom prst="rect">
            <a:avLst/>
          </a:prstGeom>
          <a:ln>
            <a:solidFill>
              <a:srgbClr val="EF8D4B"/>
            </a:solidFill>
          </a:ln>
        </p:spPr>
      </p:pic>
    </p:spTree>
    <p:custDataLst>
      <p:tags r:id="rId1"/>
    </p:custDataLst>
    <p:extLst>
      <p:ext uri="{BB962C8B-B14F-4D97-AF65-F5344CB8AC3E}">
        <p14:creationId xmlns:p14="http://schemas.microsoft.com/office/powerpoint/2010/main" val="13752776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C615-91C4-1AD2-99FF-632FC05F799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96DEA3-FA9A-6130-F093-C85B6594C11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19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378EFF22-87F1-7675-6F8B-E26F8FE23D88}"/>
              </a:ext>
            </a:extLst>
          </p:cNvPr>
          <p:cNvSpPr txBox="1">
            <a:spLocks noGrp="1"/>
          </p:cNvSpPr>
          <p:nvPr>
            <p:ph type="title" idx="4294967295"/>
          </p:nvPr>
        </p:nvSpPr>
        <p:spPr>
          <a:xfrm>
            <a:off x="1" y="0"/>
            <a:ext cx="3712759" cy="2286000"/>
          </a:xfrm>
          <a:prstGeom prst="rect">
            <a:avLst/>
          </a:prstGeom>
          <a:solidFill>
            <a:srgbClr val="EF8D4B"/>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marL="231775"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s-419" sz="4000" b="1" dirty="0"/>
              <a:t>Limpieza y desinfección</a:t>
            </a:r>
            <a:endParaRPr kumimoji="0" lang="es-419" sz="4000" b="1"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j-cs"/>
            </a:endParaRPr>
          </a:p>
        </p:txBody>
      </p:sp>
      <p:pic>
        <p:nvPicPr>
          <p:cNvPr id="25" name="Picture 24" descr="Un operario limpia un gran tanque rojo remolcado por un tractor.">
            <a:extLst>
              <a:ext uri="{FF2B5EF4-FFF2-40B4-BE49-F238E27FC236}">
                <a16:creationId xmlns:a16="http://schemas.microsoft.com/office/drawing/2014/main" id="{26DF993D-2688-2241-2AF3-F83DC41E518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9642" t="11451" r="4880" b="11233"/>
          <a:stretch>
            <a:fillRect/>
          </a:stretch>
        </p:blipFill>
        <p:spPr>
          <a:xfrm>
            <a:off x="3712190" y="0"/>
            <a:ext cx="3261818" cy="2208662"/>
          </a:xfrm>
          <a:prstGeom prst="rect">
            <a:avLst/>
          </a:prstGeom>
          <a:ln>
            <a:solidFill>
              <a:srgbClr val="EF8D4B"/>
            </a:solidFill>
          </a:ln>
        </p:spPr>
      </p:pic>
      <p:pic>
        <p:nvPicPr>
          <p:cNvPr id="29" name="Picture 28" descr="Una persona con un overol azul lava a presión una area de producción porcina.">
            <a:extLst>
              <a:ext uri="{FF2B5EF4-FFF2-40B4-BE49-F238E27FC236}">
                <a16:creationId xmlns:a16="http://schemas.microsoft.com/office/drawing/2014/main" id="{0C4EE48D-A43F-C984-43B0-29CD5A4761BD}"/>
              </a:ext>
            </a:extLst>
          </p:cNvPr>
          <p:cNvPicPr>
            <a:picLocks noChangeAspect="1"/>
          </p:cNvPicPr>
          <p:nvPr/>
        </p:nvPicPr>
        <p:blipFill>
          <a:blip r:embed="rId6">
            <a:extLst>
              <a:ext uri="{28A0092B-C50C-407E-A947-70E740481C1C}">
                <a14:useLocalDpi xmlns:a14="http://schemas.microsoft.com/office/drawing/2010/main" val="0"/>
              </a:ext>
            </a:extLst>
          </a:blip>
          <a:srcRect t="14459" b="14782"/>
          <a:stretch>
            <a:fillRect/>
          </a:stretch>
        </p:blipFill>
        <p:spPr>
          <a:xfrm>
            <a:off x="6976574" y="0"/>
            <a:ext cx="5215426" cy="3429001"/>
          </a:xfrm>
          <a:prstGeom prst="rect">
            <a:avLst/>
          </a:prstGeom>
          <a:ln>
            <a:solidFill>
              <a:srgbClr val="EF8D4B"/>
            </a:solidFill>
          </a:ln>
        </p:spPr>
      </p:pic>
      <p:pic>
        <p:nvPicPr>
          <p:cNvPr id="23" name="Picture 22" descr="Personal de respuesta desinfectando las ruedas de un camión semirremolque.">
            <a:extLst>
              <a:ext uri="{FF2B5EF4-FFF2-40B4-BE49-F238E27FC236}">
                <a16:creationId xmlns:a16="http://schemas.microsoft.com/office/drawing/2014/main" id="{7B3DBB06-7A99-C690-C9EB-D2D912A761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208662"/>
            <a:ext cx="6974007" cy="4649338"/>
          </a:xfrm>
          <a:prstGeom prst="rect">
            <a:avLst/>
          </a:prstGeom>
          <a:ln>
            <a:solidFill>
              <a:srgbClr val="EF8D4B"/>
            </a:solidFill>
          </a:ln>
        </p:spPr>
      </p:pic>
      <p:pic>
        <p:nvPicPr>
          <p:cNvPr id="27" name="Picture 26" descr="Personal de respuesta limpian y desinfectan el EPP de un compañero. ">
            <a:extLst>
              <a:ext uri="{FF2B5EF4-FFF2-40B4-BE49-F238E27FC236}">
                <a16:creationId xmlns:a16="http://schemas.microsoft.com/office/drawing/2014/main" id="{CF39084C-F53F-6685-A3F0-A268014227A9}"/>
              </a:ext>
            </a:extLst>
          </p:cNvPr>
          <p:cNvPicPr>
            <a:picLocks noChangeAspect="1"/>
          </p:cNvPicPr>
          <p:nvPr/>
        </p:nvPicPr>
        <p:blipFill>
          <a:blip r:embed="rId8">
            <a:extLst>
              <a:ext uri="{28A0092B-C50C-407E-A947-70E740481C1C}">
                <a14:useLocalDpi xmlns:a14="http://schemas.microsoft.com/office/drawing/2010/main" val="0"/>
              </a:ext>
            </a:extLst>
          </a:blip>
          <a:srcRect l="3569" t="12487" r="2023" b="4006"/>
          <a:stretch>
            <a:fillRect/>
          </a:stretch>
        </p:blipFill>
        <p:spPr>
          <a:xfrm>
            <a:off x="6976574" y="3400668"/>
            <a:ext cx="5215426" cy="3464160"/>
          </a:xfrm>
          <a:prstGeom prst="rect">
            <a:avLst/>
          </a:prstGeom>
          <a:ln>
            <a:solidFill>
              <a:srgbClr val="EF8D4B"/>
            </a:solidFill>
          </a:ln>
        </p:spPr>
      </p:pic>
    </p:spTree>
    <p:custDataLst>
      <p:tags r:id="rId1"/>
    </p:custDataLst>
    <p:extLst>
      <p:ext uri="{BB962C8B-B14F-4D97-AF65-F5344CB8AC3E}">
        <p14:creationId xmlns:p14="http://schemas.microsoft.com/office/powerpoint/2010/main" val="30894090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AFB2B-8342-76A0-DE5F-DBF31F6F710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0FCC6AA-8340-0508-845E-EAAB257BC4F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19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2204F24C-0617-AD01-57CD-AE08DA645DC8}"/>
              </a:ext>
            </a:extLst>
          </p:cNvPr>
          <p:cNvSpPr txBox="1">
            <a:spLocks noGrp="1"/>
          </p:cNvSpPr>
          <p:nvPr>
            <p:ph type="title" idx="4294967295"/>
          </p:nvPr>
        </p:nvSpPr>
        <p:spPr>
          <a:xfrm>
            <a:off x="-1" y="1"/>
            <a:ext cx="4182035" cy="2698473"/>
          </a:xfrm>
          <a:prstGeom prst="rect">
            <a:avLst/>
          </a:prstGeom>
          <a:solidFill>
            <a:srgbClr val="EF8D4B"/>
          </a:solidFill>
          <a:ln>
            <a:solidFill>
              <a:srgbClr val="E97243"/>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marL="293688" marR="0" lvl="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s-419" sz="3700" b="1" dirty="0"/>
              <a:t>Eliminación de carcasas</a:t>
            </a:r>
            <a:br>
              <a:rPr lang="es-419" sz="3700" b="1" dirty="0"/>
            </a:br>
            <a:r>
              <a:rPr lang="es-419" sz="3700" b="1" dirty="0"/>
              <a:t>y desechos</a:t>
            </a:r>
          </a:p>
        </p:txBody>
      </p:sp>
      <p:pic>
        <p:nvPicPr>
          <p:cNvPr id="12" name="Picture 11" descr="Una incineradora en una granja.">
            <a:extLst>
              <a:ext uri="{FF2B5EF4-FFF2-40B4-BE49-F238E27FC236}">
                <a16:creationId xmlns:a16="http://schemas.microsoft.com/office/drawing/2014/main" id="{196BC3C9-043A-E85D-8913-6E857A8890B7}"/>
              </a:ext>
            </a:extLst>
          </p:cNvPr>
          <p:cNvPicPr>
            <a:picLocks noChangeAspect="1"/>
          </p:cNvPicPr>
          <p:nvPr/>
        </p:nvPicPr>
        <p:blipFill>
          <a:blip r:embed="rId4">
            <a:extLst>
              <a:ext uri="{28A0092B-C50C-407E-A947-70E740481C1C}">
                <a14:useLocalDpi xmlns:a14="http://schemas.microsoft.com/office/drawing/2010/main" val="0"/>
              </a:ext>
            </a:extLst>
          </a:blip>
          <a:srcRect l="8114" r="20663"/>
          <a:stretch>
            <a:fillRect/>
          </a:stretch>
        </p:blipFill>
        <p:spPr>
          <a:xfrm>
            <a:off x="0" y="2698474"/>
            <a:ext cx="3953435" cy="4163119"/>
          </a:xfrm>
          <a:prstGeom prst="rect">
            <a:avLst/>
          </a:prstGeom>
          <a:ln>
            <a:solidFill>
              <a:srgbClr val="EF8D4B"/>
            </a:solidFill>
          </a:ln>
        </p:spPr>
      </p:pic>
      <p:pic>
        <p:nvPicPr>
          <p:cNvPr id="9" name="Picture 8" descr="Una minicargadora añade material a una pila de compost bajo un techo abovedado.">
            <a:extLst>
              <a:ext uri="{FF2B5EF4-FFF2-40B4-BE49-F238E27FC236}">
                <a16:creationId xmlns:a16="http://schemas.microsoft.com/office/drawing/2014/main" id="{EE7AEBFB-E770-2BFF-EE90-637C68608964}"/>
              </a:ext>
            </a:extLst>
          </p:cNvPr>
          <p:cNvPicPr>
            <a:picLocks noChangeAspect="1"/>
          </p:cNvPicPr>
          <p:nvPr/>
        </p:nvPicPr>
        <p:blipFill>
          <a:blip r:embed="rId5">
            <a:extLst>
              <a:ext uri="{28A0092B-C50C-407E-A947-70E740481C1C}">
                <a14:useLocalDpi xmlns:a14="http://schemas.microsoft.com/office/drawing/2010/main" val="0"/>
              </a:ext>
            </a:extLst>
          </a:blip>
          <a:srcRect l="6232" r="4059"/>
          <a:stretch>
            <a:fillRect/>
          </a:stretch>
        </p:blipFill>
        <p:spPr>
          <a:xfrm>
            <a:off x="3953434" y="-29653"/>
            <a:ext cx="8238565" cy="6887652"/>
          </a:xfrm>
          <a:prstGeom prst="rect">
            <a:avLst/>
          </a:prstGeom>
          <a:ln>
            <a:solidFill>
              <a:srgbClr val="EF8D4B"/>
            </a:solidFill>
          </a:ln>
        </p:spPr>
      </p:pic>
    </p:spTree>
    <p:custDataLst>
      <p:tags r:id="rId1"/>
    </p:custDataLst>
    <p:extLst>
      <p:ext uri="{BB962C8B-B14F-4D97-AF65-F5344CB8AC3E}">
        <p14:creationId xmlns:p14="http://schemas.microsoft.com/office/powerpoint/2010/main" val="13398765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0E9E-8EFB-C224-1989-72FBC0AE0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2B29A-2DC9-DD54-0F0F-7751756F9B4A}"/>
              </a:ext>
            </a:extLst>
          </p:cNvPr>
          <p:cNvSpPr>
            <a:spLocks noGrp="1"/>
          </p:cNvSpPr>
          <p:nvPr>
            <p:ph type="title"/>
          </p:nvPr>
        </p:nvSpPr>
        <p:spPr/>
        <p:txBody>
          <a:bodyPr/>
          <a:lstStyle/>
          <a:p>
            <a:r>
              <a:rPr lang="en-US" b="1" dirty="0"/>
              <a:t>Puntos claves</a:t>
            </a:r>
          </a:p>
        </p:txBody>
      </p:sp>
      <p:sp>
        <p:nvSpPr>
          <p:cNvPr id="3" name="Content Placeholder 2">
            <a:extLst>
              <a:ext uri="{FF2B5EF4-FFF2-40B4-BE49-F238E27FC236}">
                <a16:creationId xmlns:a16="http://schemas.microsoft.com/office/drawing/2014/main" id="{8D6CA049-9B37-D46E-F15B-4D8641DFC0AE}"/>
              </a:ext>
            </a:extLst>
          </p:cNvPr>
          <p:cNvSpPr>
            <a:spLocks noGrp="1"/>
          </p:cNvSpPr>
          <p:nvPr>
            <p:ph idx="1"/>
          </p:nvPr>
        </p:nvSpPr>
        <p:spPr>
          <a:xfrm>
            <a:off x="838200" y="1934817"/>
            <a:ext cx="10515600" cy="4242146"/>
          </a:xfrm>
        </p:spPr>
        <p:txBody>
          <a:bodyPr>
            <a:normAutofit/>
          </a:bodyPr>
          <a:lstStyle/>
          <a:p>
            <a:pPr marL="291179" indent="-291179">
              <a:spcAft>
                <a:spcPts val="408"/>
              </a:spcAft>
              <a:buClr>
                <a:srgbClr val="E97243"/>
              </a:buClr>
              <a:buFont typeface="Arial" panose="020B0604020202020204" pitchFamily="34" charset="0"/>
              <a:buChar char="•"/>
            </a:pPr>
            <a:r>
              <a:rPr lang="es-419" sz="3600" kern="100" dirty="0">
                <a:ea typeface="Aptos" panose="020B0004020202020204" pitchFamily="34" charset="0"/>
              </a:rPr>
              <a:t>Se necesita una rápida detección y actuación para evitar la propagación y restablecer el comercio. </a:t>
            </a:r>
          </a:p>
          <a:p>
            <a:pPr marL="291179" indent="-291179">
              <a:spcAft>
                <a:spcPts val="408"/>
              </a:spcAft>
              <a:buClr>
                <a:srgbClr val="E97243"/>
              </a:buClr>
              <a:buFont typeface="Arial" panose="020B0604020202020204" pitchFamily="34" charset="0"/>
              <a:buChar char="•"/>
            </a:pPr>
            <a:r>
              <a:rPr lang="es-419" sz="3600" kern="100" dirty="0">
                <a:ea typeface="Aptos" panose="020B0004020202020204" pitchFamily="34" charset="0"/>
              </a:rPr>
              <a:t>Se necesita apoyo de varias agencias y disciplinas.</a:t>
            </a:r>
          </a:p>
        </p:txBody>
      </p:sp>
    </p:spTree>
    <p:custDataLst>
      <p:tags r:id="rId1"/>
    </p:custDataLst>
    <p:extLst>
      <p:ext uri="{BB962C8B-B14F-4D97-AF65-F5344CB8AC3E}">
        <p14:creationId xmlns:p14="http://schemas.microsoft.com/office/powerpoint/2010/main" val="1248820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3"/>
            <a:ext cx="4066540" cy="1179532"/>
          </a:xfrm>
        </p:spPr>
        <p:txBody>
          <a:bodyPr anchor="ctr">
            <a:normAutofit fontScale="90000"/>
          </a:bodyPr>
          <a:lstStyle/>
          <a:p>
            <a:pPr algn="ctr"/>
            <a:r>
              <a:rPr lang="es-ES" sz="4000" b="1" dirty="0"/>
              <a:t>Más</a:t>
            </a:r>
            <a:br>
              <a:rPr lang="es-ES" sz="4000" b="1" dirty="0"/>
            </a:br>
            <a:r>
              <a:rPr lang="es-ES" sz="4000" b="1" dirty="0"/>
              <a:t>videos:</a:t>
            </a:r>
            <a:endParaRPr lang="en-US" sz="4000" b="1" dirty="0">
              <a:latin typeface="Verdana" panose="020B0604030504040204" pitchFamily="34" charset="0"/>
              <a:ea typeface="Verdana" panose="020B0604030504040204" pitchFamily="34" charset="0"/>
            </a:endParaRPr>
          </a:p>
        </p:txBody>
      </p:sp>
      <p:pic>
        <p:nvPicPr>
          <p:cNvPr id="4" name="Picture 3" descr="Un código QR para el sitio de capacitación Just-in-Time.">
            <a:extLst>
              <a:ext uri="{FF2B5EF4-FFF2-40B4-BE49-F238E27FC236}">
                <a16:creationId xmlns:a16="http://schemas.microsoft.com/office/drawing/2014/main" id="{B5F448BA-D134-E7C1-37DE-27CAAEE43D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32449" y="2150518"/>
            <a:ext cx="4069080" cy="4069080"/>
          </a:xfrm>
          <a:prstGeom prst="rect">
            <a:avLst/>
          </a:prstGeom>
        </p:spPr>
      </p:pic>
      <p:pic>
        <p:nvPicPr>
          <p:cNvPr id="3" name="Picture 2" descr="Texto que dice Entrenamiento justo a tiempo.">
            <a:extLst>
              <a:ext uri="{FF2B5EF4-FFF2-40B4-BE49-F238E27FC236}">
                <a16:creationId xmlns:a16="http://schemas.microsoft.com/office/drawing/2014/main" id="{83C7699C-8137-A6F6-2D1D-19D64812CF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1857" y="2113173"/>
            <a:ext cx="3644488" cy="2496312"/>
          </a:xfrm>
          <a:prstGeom prst="rect">
            <a:avLst/>
          </a:prstGeom>
        </p:spPr>
      </p:pic>
    </p:spTree>
    <p:custDataLst>
      <p:tags r:id="rId1"/>
    </p:custDataLst>
    <p:extLst>
      <p:ext uri="{BB962C8B-B14F-4D97-AF65-F5344CB8AC3E}">
        <p14:creationId xmlns:p14="http://schemas.microsoft.com/office/powerpoint/2010/main" val="2725323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38"/>
          <p:cNvSpPr txBox="1">
            <a:spLocks noGrp="1"/>
          </p:cNvSpPr>
          <p:nvPr>
            <p:ph type="title"/>
          </p:nvPr>
        </p:nvSpPr>
        <p:spPr>
          <a:xfrm>
            <a:off x="6737684" y="390191"/>
            <a:ext cx="4995626" cy="5477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3200"/>
              <a:buFont typeface="Verdana"/>
              <a:buNone/>
            </a:pPr>
            <a:r>
              <a:rPr lang="en-US" b="1">
                <a:solidFill>
                  <a:srgbClr val="000000"/>
                </a:solidFill>
                <a:latin typeface="Verdana"/>
                <a:ea typeface="Verdana"/>
                <a:cs typeface="Verdana"/>
                <a:sym typeface="Verdana"/>
              </a:rPr>
              <a:t>Agradecimientos</a:t>
            </a:r>
            <a:endParaRPr b="1">
              <a:solidFill>
                <a:srgbClr val="000000"/>
              </a:solidFill>
              <a:latin typeface="Helvetica Neue"/>
              <a:ea typeface="Helvetica Neue"/>
              <a:cs typeface="Helvetica Neue"/>
              <a:sym typeface="Helvetica Neue"/>
            </a:endParaRPr>
          </a:p>
        </p:txBody>
      </p:sp>
      <p:sp>
        <p:nvSpPr>
          <p:cNvPr id="1200" name="Google Shape;1200;p138"/>
          <p:cNvSpPr txBox="1"/>
          <p:nvPr/>
        </p:nvSpPr>
        <p:spPr>
          <a:xfrm>
            <a:off x="7010400" y="1165651"/>
            <a:ext cx="4722900" cy="49397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00"/>
              <a:buFont typeface="Verdana"/>
              <a:buNone/>
            </a:pPr>
            <a:r>
              <a:rPr lang="en-US" sz="2100" b="0" i="0" u="none" strike="noStrike" cap="none" dirty="0">
                <a:solidFill>
                  <a:srgbClr val="000000"/>
                </a:solidFill>
                <a:latin typeface="Verdana"/>
                <a:ea typeface="Verdana"/>
                <a:cs typeface="Verdana"/>
                <a:sym typeface="Verdana"/>
              </a:rPr>
              <a:t>El </a:t>
            </a:r>
            <a:r>
              <a:rPr lang="en-US" sz="2100" b="0" i="0" u="none" strike="noStrike" cap="none" dirty="0" err="1">
                <a:solidFill>
                  <a:srgbClr val="000000"/>
                </a:solidFill>
                <a:latin typeface="Verdana"/>
                <a:ea typeface="Verdana"/>
                <a:cs typeface="Verdana"/>
                <a:sym typeface="Verdana"/>
              </a:rPr>
              <a:t>desarrollo</a:t>
            </a:r>
            <a:r>
              <a:rPr lang="en-US" sz="2100" b="0" i="0" u="none" strike="noStrike" cap="none" dirty="0">
                <a:solidFill>
                  <a:srgbClr val="000000"/>
                </a:solidFill>
                <a:latin typeface="Verdana"/>
                <a:ea typeface="Verdana"/>
                <a:cs typeface="Verdana"/>
                <a:sym typeface="Verdana"/>
              </a:rPr>
              <a:t> de </a:t>
            </a:r>
            <a:r>
              <a:rPr lang="en-US" sz="2100" b="0" i="0" u="none" strike="noStrike" cap="none" dirty="0" err="1">
                <a:solidFill>
                  <a:srgbClr val="000000"/>
                </a:solidFill>
                <a:latin typeface="Verdana"/>
                <a:ea typeface="Verdana"/>
                <a:cs typeface="Verdana"/>
                <a:sym typeface="Verdana"/>
              </a:rPr>
              <a:t>este</a:t>
            </a:r>
            <a:r>
              <a:rPr lang="en-US" sz="2100" b="0" i="0" u="none" strike="noStrike" cap="none" dirty="0">
                <a:solidFill>
                  <a:srgbClr val="000000"/>
                </a:solidFill>
                <a:latin typeface="Verdana"/>
                <a:ea typeface="Verdana"/>
                <a:cs typeface="Verdana"/>
                <a:sym typeface="Verdana"/>
              </a:rPr>
              <a:t> material ha </a:t>
            </a:r>
            <a:r>
              <a:rPr lang="en-US" sz="2100" b="0" i="0" u="none" strike="noStrike" cap="none" dirty="0" err="1">
                <a:solidFill>
                  <a:srgbClr val="000000"/>
                </a:solidFill>
                <a:latin typeface="Verdana"/>
                <a:ea typeface="Verdana"/>
                <a:cs typeface="Verdana"/>
                <a:sym typeface="Verdana"/>
              </a:rPr>
              <a:t>sido</a:t>
            </a:r>
            <a:r>
              <a:rPr lang="en-US" sz="2100" b="0" i="0" u="none" strike="noStrike" cap="none" dirty="0">
                <a:solidFill>
                  <a:srgbClr val="000000"/>
                </a:solidFill>
                <a:latin typeface="Verdana"/>
                <a:ea typeface="Verdana"/>
                <a:cs typeface="Verdana"/>
                <a:sym typeface="Verdana"/>
              </a:rPr>
              <a:t> </a:t>
            </a:r>
            <a:r>
              <a:rPr lang="en-US" sz="2100" b="0" i="0" u="none" strike="noStrike" cap="none" dirty="0" err="1">
                <a:solidFill>
                  <a:srgbClr val="000000"/>
                </a:solidFill>
                <a:latin typeface="Verdana"/>
                <a:ea typeface="Verdana"/>
                <a:cs typeface="Verdana"/>
                <a:sym typeface="Verdana"/>
              </a:rPr>
              <a:t>posible</a:t>
            </a:r>
            <a:r>
              <a:rPr lang="en-US" sz="2100" b="0" i="0" u="none" strike="noStrike" cap="none" dirty="0">
                <a:solidFill>
                  <a:srgbClr val="000000"/>
                </a:solidFill>
                <a:latin typeface="Verdana"/>
                <a:ea typeface="Verdana"/>
                <a:cs typeface="Verdana"/>
                <a:sym typeface="Verdana"/>
              </a:rPr>
              <a:t> gracias a una </a:t>
            </a:r>
            <a:r>
              <a:rPr lang="en-US" sz="2100" b="0" i="0" u="none" strike="noStrike" cap="none" dirty="0" err="1">
                <a:solidFill>
                  <a:srgbClr val="000000"/>
                </a:solidFill>
                <a:latin typeface="Verdana"/>
                <a:ea typeface="Verdana"/>
                <a:cs typeface="Verdana"/>
                <a:sym typeface="Verdana"/>
              </a:rPr>
              <a:t>subvención</a:t>
            </a:r>
            <a:r>
              <a:rPr lang="en-US" sz="2100" b="0" i="0" u="none" strike="noStrike" cap="none" dirty="0">
                <a:solidFill>
                  <a:srgbClr val="000000"/>
                </a:solidFill>
                <a:latin typeface="Verdana"/>
                <a:ea typeface="Verdana"/>
                <a:cs typeface="Verdana"/>
                <a:sym typeface="Verdana"/>
              </a:rPr>
              <a:t> </a:t>
            </a:r>
            <a:r>
              <a:rPr lang="en-US" sz="2100" b="0" i="0" u="none" strike="noStrike" cap="none" dirty="0" err="1">
                <a:solidFill>
                  <a:srgbClr val="000000"/>
                </a:solidFill>
                <a:latin typeface="Verdana"/>
                <a:ea typeface="Verdana"/>
                <a:cs typeface="Verdana"/>
                <a:sym typeface="Verdana"/>
              </a:rPr>
              <a:t>concedida</a:t>
            </a:r>
            <a:r>
              <a:rPr lang="en-US" sz="2100" b="0" i="0" u="none" strike="noStrike" cap="none" dirty="0">
                <a:solidFill>
                  <a:srgbClr val="000000"/>
                </a:solidFill>
                <a:latin typeface="Verdana"/>
                <a:ea typeface="Verdana"/>
                <a:cs typeface="Verdana"/>
                <a:sym typeface="Verdana"/>
              </a:rPr>
              <a:t> a </a:t>
            </a:r>
            <a:br>
              <a:rPr lang="en-US" sz="2100" b="0" i="0" u="none" strike="noStrike" cap="none" dirty="0">
                <a:solidFill>
                  <a:srgbClr val="000000"/>
                </a:solidFill>
                <a:latin typeface="Verdana"/>
                <a:ea typeface="Verdana"/>
                <a:cs typeface="Verdana"/>
                <a:sym typeface="Verdana"/>
              </a:rPr>
            </a:br>
            <a:r>
              <a:rPr lang="en-US" sz="2100" b="0" i="0" u="none" strike="noStrike" cap="none" dirty="0">
                <a:solidFill>
                  <a:srgbClr val="000000"/>
                </a:solidFill>
                <a:latin typeface="Verdana"/>
                <a:ea typeface="Verdana"/>
                <a:cs typeface="Verdana"/>
                <a:sym typeface="Verdana"/>
              </a:rPr>
              <a:t>al Centro de </a:t>
            </a:r>
            <a:r>
              <a:rPr lang="en-US" sz="2100" b="0" i="0" u="none" strike="noStrike" cap="none" dirty="0" err="1">
                <a:solidFill>
                  <a:srgbClr val="000000"/>
                </a:solidFill>
                <a:latin typeface="Verdana"/>
                <a:ea typeface="Verdana"/>
                <a:cs typeface="Verdana"/>
                <a:sym typeface="Verdana"/>
              </a:rPr>
              <a:t>Seguridad</a:t>
            </a:r>
            <a:r>
              <a:rPr lang="en-US" sz="2100" b="0" i="0" u="none" strike="noStrike" cap="none" dirty="0">
                <a:solidFill>
                  <a:srgbClr val="000000"/>
                </a:solidFill>
                <a:latin typeface="Verdana"/>
                <a:ea typeface="Verdana"/>
                <a:cs typeface="Verdana"/>
                <a:sym typeface="Verdana"/>
              </a:rPr>
              <a:t> Alimentaria y Salud </a:t>
            </a:r>
            <a:r>
              <a:rPr lang="en-US" sz="2100" b="0" i="0" u="none" strike="noStrike" cap="none" dirty="0" err="1">
                <a:solidFill>
                  <a:srgbClr val="000000"/>
                </a:solidFill>
                <a:latin typeface="Verdana"/>
                <a:ea typeface="Verdana"/>
                <a:cs typeface="Verdana"/>
                <a:sym typeface="Verdana"/>
              </a:rPr>
              <a:t>Pública</a:t>
            </a:r>
            <a:r>
              <a:rPr lang="en-US" sz="2100" b="0" i="0" u="none" strike="noStrike" cap="none" dirty="0">
                <a:solidFill>
                  <a:srgbClr val="000000"/>
                </a:solidFill>
                <a:latin typeface="Verdana"/>
                <a:ea typeface="Verdana"/>
                <a:cs typeface="Verdana"/>
                <a:sym typeface="Verdana"/>
              </a:rPr>
              <a:t> de la </a:t>
            </a:r>
            <a:r>
              <a:rPr lang="en-US" sz="2100" b="0" i="0" u="none" strike="noStrike" cap="none" dirty="0" err="1">
                <a:solidFill>
                  <a:srgbClr val="000000"/>
                </a:solidFill>
                <a:latin typeface="Verdana"/>
                <a:ea typeface="Verdana"/>
                <a:cs typeface="Verdana"/>
                <a:sym typeface="Verdana"/>
              </a:rPr>
              <a:t>Facultad</a:t>
            </a:r>
            <a:r>
              <a:rPr lang="en-US" sz="2100" b="0" i="0" u="none" strike="noStrike" cap="none" dirty="0">
                <a:solidFill>
                  <a:srgbClr val="000000"/>
                </a:solidFill>
                <a:latin typeface="Verdana"/>
                <a:ea typeface="Verdana"/>
                <a:cs typeface="Verdana"/>
                <a:sym typeface="Verdana"/>
              </a:rPr>
              <a:t> de </a:t>
            </a:r>
            <a:r>
              <a:rPr lang="en-US" sz="2100" b="0" i="0" u="none" strike="noStrike" cap="none" dirty="0" err="1">
                <a:solidFill>
                  <a:srgbClr val="000000"/>
                </a:solidFill>
                <a:latin typeface="Verdana"/>
                <a:ea typeface="Verdana"/>
                <a:cs typeface="Verdana"/>
                <a:sym typeface="Verdana"/>
              </a:rPr>
              <a:t>Medicina</a:t>
            </a:r>
            <a:r>
              <a:rPr lang="en-US" sz="2100" b="0" i="0" u="none" strike="noStrike" cap="none" dirty="0">
                <a:solidFill>
                  <a:srgbClr val="000000"/>
                </a:solidFill>
                <a:latin typeface="Verdana"/>
                <a:ea typeface="Verdana"/>
                <a:cs typeface="Verdana"/>
                <a:sym typeface="Verdana"/>
              </a:rPr>
              <a:t> Veterinaria de la Universidad </a:t>
            </a:r>
            <a:r>
              <a:rPr lang="en-US" sz="2100" b="0" i="0" u="none" strike="noStrike" cap="none" dirty="0" err="1">
                <a:solidFill>
                  <a:srgbClr val="000000"/>
                </a:solidFill>
                <a:latin typeface="Verdana"/>
                <a:ea typeface="Verdana"/>
                <a:cs typeface="Verdana"/>
                <a:sym typeface="Verdana"/>
              </a:rPr>
              <a:t>Estatal</a:t>
            </a:r>
            <a:r>
              <a:rPr lang="en-US" sz="2100" b="0" i="0" u="none" strike="noStrike" cap="none" dirty="0">
                <a:solidFill>
                  <a:srgbClr val="000000"/>
                </a:solidFill>
                <a:latin typeface="Verdana"/>
                <a:ea typeface="Verdana"/>
                <a:cs typeface="Verdana"/>
                <a:sym typeface="Verdana"/>
              </a:rPr>
              <a:t> de Iowa </a:t>
            </a:r>
            <a:r>
              <a:rPr lang="en-US" sz="2100" b="0" i="0" u="none" strike="noStrike" cap="none" dirty="0" err="1">
                <a:solidFill>
                  <a:srgbClr val="000000"/>
                </a:solidFill>
                <a:latin typeface="Verdana"/>
                <a:ea typeface="Verdana"/>
                <a:cs typeface="Verdana"/>
                <a:sym typeface="Verdana"/>
              </a:rPr>
              <a:t>por</a:t>
            </a:r>
            <a:r>
              <a:rPr lang="en-US" sz="2100" b="0" i="0" u="none" strike="noStrike" cap="none" dirty="0">
                <a:solidFill>
                  <a:srgbClr val="000000"/>
                </a:solidFill>
                <a:latin typeface="Verdana"/>
                <a:ea typeface="Verdana"/>
                <a:cs typeface="Verdana"/>
                <a:sym typeface="Verdana"/>
              </a:rPr>
              <a:t> </a:t>
            </a:r>
            <a:r>
              <a:rPr lang="en-US" sz="2100" b="0" i="0" u="none" strike="noStrike" cap="none" dirty="0" err="1">
                <a:solidFill>
                  <a:srgbClr val="000000"/>
                </a:solidFill>
                <a:latin typeface="Verdana"/>
                <a:ea typeface="Verdana"/>
                <a:cs typeface="Verdana"/>
                <a:sym typeface="Verdana"/>
              </a:rPr>
              <a:t>el</a:t>
            </a:r>
            <a:r>
              <a:rPr lang="en-US" sz="2100" b="0" i="0" u="none" strike="noStrike" cap="none" dirty="0">
                <a:solidFill>
                  <a:srgbClr val="000000"/>
                </a:solidFill>
                <a:latin typeface="Verdana"/>
                <a:ea typeface="Verdana"/>
                <a:cs typeface="Verdana"/>
                <a:sym typeface="Verdana"/>
              </a:rPr>
              <a:t> </a:t>
            </a:r>
            <a:r>
              <a:rPr lang="en-US" sz="2100" b="0" i="0" u="none" strike="noStrike" cap="none" dirty="0" err="1">
                <a:solidFill>
                  <a:srgbClr val="000000"/>
                </a:solidFill>
                <a:latin typeface="Verdana"/>
                <a:ea typeface="Verdana"/>
                <a:cs typeface="Verdana"/>
                <a:sym typeface="Verdana"/>
              </a:rPr>
              <a:t>el</a:t>
            </a:r>
            <a:r>
              <a:rPr lang="en-US" sz="2100" b="0" i="0" u="none" strike="noStrike" cap="none" dirty="0">
                <a:solidFill>
                  <a:srgbClr val="000000"/>
                </a:solidFill>
                <a:latin typeface="Verdana"/>
                <a:ea typeface="Verdana"/>
                <a:cs typeface="Verdana"/>
                <a:sym typeface="Verdana"/>
              </a:rPr>
              <a:t> </a:t>
            </a:r>
            <a:r>
              <a:rPr lang="en-US" sz="2100" b="0" i="0" u="none" strike="noStrike" cap="none" dirty="0" err="1">
                <a:solidFill>
                  <a:srgbClr val="000000"/>
                </a:solidFill>
                <a:latin typeface="Verdana"/>
                <a:ea typeface="Verdana"/>
                <a:cs typeface="Verdana"/>
                <a:sym typeface="Verdana"/>
              </a:rPr>
              <a:t>Servicio</a:t>
            </a:r>
            <a:r>
              <a:rPr lang="en-US" sz="2100" b="0" i="0" u="none" strike="noStrike" cap="none" dirty="0">
                <a:solidFill>
                  <a:srgbClr val="000000"/>
                </a:solidFill>
                <a:latin typeface="Verdana"/>
                <a:ea typeface="Verdana"/>
                <a:cs typeface="Verdana"/>
                <a:sym typeface="Verdana"/>
              </a:rPr>
              <a:t> de </a:t>
            </a:r>
            <a:r>
              <a:rPr lang="en-US" sz="2100" b="0" i="0" u="none" strike="noStrike" cap="none" dirty="0" err="1">
                <a:solidFill>
                  <a:srgbClr val="000000"/>
                </a:solidFill>
                <a:latin typeface="Verdana"/>
                <a:ea typeface="Verdana"/>
                <a:cs typeface="Verdana"/>
                <a:sym typeface="Verdana"/>
              </a:rPr>
              <a:t>Inspección</a:t>
            </a:r>
            <a:r>
              <a:rPr lang="en-US" sz="2100" b="0" i="0" u="none" strike="noStrike" cap="none" dirty="0">
                <a:solidFill>
                  <a:srgbClr val="000000"/>
                </a:solidFill>
                <a:latin typeface="Verdana"/>
                <a:ea typeface="Verdana"/>
                <a:cs typeface="Verdana"/>
                <a:sym typeface="Verdana"/>
              </a:rPr>
              <a:t> de </a:t>
            </a:r>
            <a:r>
              <a:rPr lang="en-US" sz="2100" b="0" i="0" u="none" strike="noStrike" cap="none" dirty="0" err="1">
                <a:solidFill>
                  <a:srgbClr val="000000"/>
                </a:solidFill>
                <a:latin typeface="Verdana"/>
                <a:ea typeface="Verdana"/>
                <a:cs typeface="Verdana"/>
                <a:sym typeface="Verdana"/>
              </a:rPr>
              <a:t>Sanidad</a:t>
            </a:r>
            <a:r>
              <a:rPr lang="en-US" sz="2100" b="0" i="0" u="none" strike="noStrike" cap="none" dirty="0">
                <a:solidFill>
                  <a:srgbClr val="000000"/>
                </a:solidFill>
                <a:latin typeface="Verdana"/>
                <a:ea typeface="Verdana"/>
                <a:cs typeface="Verdana"/>
                <a:sym typeface="Verdana"/>
              </a:rPr>
              <a:t> Animal y Vegetal del </a:t>
            </a:r>
            <a:r>
              <a:rPr lang="en-US" sz="2100" b="0" i="0" u="none" strike="noStrike" cap="none" dirty="0" err="1">
                <a:solidFill>
                  <a:srgbClr val="000000"/>
                </a:solidFill>
                <a:latin typeface="Verdana"/>
                <a:ea typeface="Verdana"/>
                <a:cs typeface="Verdana"/>
                <a:sym typeface="Verdana"/>
              </a:rPr>
              <a:t>Departamento</a:t>
            </a:r>
            <a:r>
              <a:rPr lang="en-US" sz="2100" b="0" i="0" u="none" strike="noStrike" cap="none" dirty="0">
                <a:solidFill>
                  <a:srgbClr val="000000"/>
                </a:solidFill>
                <a:latin typeface="Verdana"/>
                <a:ea typeface="Verdana"/>
                <a:cs typeface="Verdana"/>
                <a:sym typeface="Verdana"/>
              </a:rPr>
              <a:t> de Agricultura de EE.UU. (USDA, a </a:t>
            </a:r>
            <a:r>
              <a:rPr lang="en-US" sz="2100" b="0" i="0" u="none" strike="noStrike" cap="none" dirty="0" err="1">
                <a:solidFill>
                  <a:srgbClr val="000000"/>
                </a:solidFill>
                <a:latin typeface="Verdana"/>
                <a:ea typeface="Verdana"/>
                <a:cs typeface="Verdana"/>
                <a:sym typeface="Verdana"/>
              </a:rPr>
              <a:t>través</a:t>
            </a:r>
            <a:r>
              <a:rPr lang="en-US" sz="2100" b="0" i="0" u="none" strike="noStrike" cap="none" dirty="0">
                <a:solidFill>
                  <a:srgbClr val="000000"/>
                </a:solidFill>
                <a:latin typeface="Verdana"/>
                <a:ea typeface="Verdana"/>
                <a:cs typeface="Verdana"/>
                <a:sym typeface="Verdana"/>
              </a:rPr>
              <a:t> del Programa Nacional de </a:t>
            </a:r>
            <a:r>
              <a:rPr lang="en-US" sz="2100" b="0" i="0" u="none" strike="noStrike" cap="none" dirty="0" err="1">
                <a:solidFill>
                  <a:srgbClr val="000000"/>
                </a:solidFill>
                <a:latin typeface="Verdana"/>
                <a:ea typeface="Verdana"/>
                <a:cs typeface="Verdana"/>
                <a:sym typeface="Verdana"/>
              </a:rPr>
              <a:t>Preparación</a:t>
            </a:r>
            <a:r>
              <a:rPr lang="en-US" sz="2100" b="0" i="0" u="none" strike="noStrike" cap="none" dirty="0">
                <a:solidFill>
                  <a:srgbClr val="000000"/>
                </a:solidFill>
                <a:latin typeface="Verdana"/>
                <a:ea typeface="Verdana"/>
                <a:cs typeface="Verdana"/>
                <a:sym typeface="Verdana"/>
              </a:rPr>
              <a:t> y Respuesta a las </a:t>
            </a:r>
            <a:r>
              <a:rPr lang="en-US" sz="2100" b="0" i="0" u="none" strike="noStrike" cap="none" dirty="0" err="1">
                <a:solidFill>
                  <a:srgbClr val="000000"/>
                </a:solidFill>
                <a:latin typeface="Verdana"/>
                <a:ea typeface="Verdana"/>
                <a:cs typeface="Verdana"/>
                <a:sym typeface="Verdana"/>
              </a:rPr>
              <a:t>Enfermedades</a:t>
            </a:r>
            <a:r>
              <a:rPr lang="en-US" sz="2100" b="0" i="0" u="none" strike="noStrike" cap="none" dirty="0">
                <a:solidFill>
                  <a:srgbClr val="000000"/>
                </a:solidFill>
                <a:latin typeface="Verdana"/>
                <a:ea typeface="Verdana"/>
                <a:cs typeface="Verdana"/>
                <a:sym typeface="Verdana"/>
              </a:rPr>
              <a:t> </a:t>
            </a:r>
            <a:r>
              <a:rPr lang="en-US" sz="2100" b="0" i="0" u="none" strike="noStrike" cap="none" dirty="0" err="1">
                <a:solidFill>
                  <a:srgbClr val="000000"/>
                </a:solidFill>
                <a:latin typeface="Verdana"/>
                <a:ea typeface="Verdana"/>
                <a:cs typeface="Verdana"/>
                <a:sym typeface="Verdana"/>
              </a:rPr>
              <a:t>Animales</a:t>
            </a:r>
            <a:r>
              <a:rPr lang="en-US" sz="2100" b="0" i="0" u="none" strike="noStrike" cap="none" dirty="0">
                <a:solidFill>
                  <a:srgbClr val="000000"/>
                </a:solidFill>
                <a:latin typeface="Verdana"/>
                <a:ea typeface="Verdana"/>
                <a:cs typeface="Verdana"/>
                <a:sym typeface="Verdana"/>
              </a:rPr>
              <a:t> (NADPRP</a:t>
            </a:r>
            <a:r>
              <a:rPr lang="en-US" sz="2100" dirty="0">
                <a:latin typeface="Verdana"/>
                <a:ea typeface="Verdana"/>
                <a:cs typeface="Verdana"/>
                <a:sym typeface="Verdana"/>
              </a:rPr>
              <a:t>).</a:t>
            </a:r>
            <a:r>
              <a:rPr lang="en-US" sz="2100" b="0" i="0" u="none" strike="noStrike" cap="none" dirty="0">
                <a:solidFill>
                  <a:srgbClr val="000000"/>
                </a:solidFill>
                <a:latin typeface="Verdana"/>
                <a:ea typeface="Verdana"/>
                <a:cs typeface="Verdana"/>
                <a:sym typeface="Verdana"/>
              </a:rPr>
              <a:t> </a:t>
            </a:r>
            <a:endParaRPr sz="2100" b="1" i="0" u="none" strike="noStrike" cap="none" dirty="0">
              <a:solidFill>
                <a:srgbClr val="000000"/>
              </a:solidFill>
              <a:latin typeface="Helvetica Neue"/>
              <a:ea typeface="Helvetica Neue"/>
              <a:cs typeface="Helvetica Neue"/>
              <a:sym typeface="Helvetica Neue"/>
            </a:endParaRPr>
          </a:p>
        </p:txBody>
      </p:sp>
      <p:pic>
        <p:nvPicPr>
          <p:cNvPr id="1201" name="Google Shape;1201;p138">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a:stretch/>
        </p:blipFill>
        <p:spPr>
          <a:xfrm>
            <a:off x="-1" y="0"/>
            <a:ext cx="8685311" cy="6858000"/>
          </a:xfrm>
          <a:prstGeom prst="rect">
            <a:avLst/>
          </a:prstGeom>
          <a:noFill/>
          <a:ln>
            <a:noFill/>
          </a:ln>
        </p:spPr>
      </p:pic>
      <p:pic>
        <p:nvPicPr>
          <p:cNvPr id="1202" name="Google Shape;1202;p138" descr="Texto que dice Entrenamiento justo a tiempo."/>
          <p:cNvPicPr preferRelativeResize="0"/>
          <p:nvPr/>
        </p:nvPicPr>
        <p:blipFill rotWithShape="1">
          <a:blip r:embed="rId4">
            <a:alphaModFix/>
          </a:blip>
          <a:srcRect/>
          <a:stretch/>
        </p:blipFill>
        <p:spPr>
          <a:xfrm>
            <a:off x="256673" y="2196298"/>
            <a:ext cx="3474858" cy="24947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5FAB9-E5C6-ACD3-44D7-A9AD8ACE0F0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E1E4821-5E7C-D67C-C086-4D4CACE2451D}"/>
              </a:ext>
            </a:extLst>
          </p:cNvPr>
          <p:cNvSpPr>
            <a:spLocks noGrp="1"/>
          </p:cNvSpPr>
          <p:nvPr>
            <p:ph type="title"/>
          </p:nvPr>
        </p:nvSpPr>
        <p:spPr/>
        <p:txBody>
          <a:bodyPr anchor="ctr">
            <a:normAutofit fontScale="90000"/>
          </a:bodyPr>
          <a:lstStyle/>
          <a:p>
            <a:r>
              <a:rPr lang="es-ES" b="1" dirty="0"/>
              <a:t>¿Qué son las emergencias por enfermedades animales?</a:t>
            </a:r>
            <a:endParaRPr lang="en-US" b="1" dirty="0"/>
          </a:p>
        </p:txBody>
      </p:sp>
    </p:spTree>
    <p:custDataLst>
      <p:tags r:id="rId1"/>
    </p:custDataLst>
    <p:extLst>
      <p:ext uri="{BB962C8B-B14F-4D97-AF65-F5344CB8AC3E}">
        <p14:creationId xmlns:p14="http://schemas.microsoft.com/office/powerpoint/2010/main" val="956146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3AC200-06FA-5092-8473-53FB8BD407ED}"/>
              </a:ext>
            </a:extLst>
          </p:cNvPr>
          <p:cNvSpPr>
            <a:spLocks noGrp="1"/>
          </p:cNvSpPr>
          <p:nvPr>
            <p:ph type="title"/>
          </p:nvPr>
        </p:nvSpPr>
        <p:spPr/>
        <p:txBody>
          <a:bodyPr>
            <a:normAutofit/>
          </a:bodyPr>
          <a:lstStyle/>
          <a:p>
            <a:pPr algn="ctr"/>
            <a:r>
              <a:rPr lang="es-ES" b="1" dirty="0"/>
              <a:t>Las emergencias por enfermedades animales </a:t>
            </a:r>
            <a:r>
              <a:rPr lang="en-US" b="1" noProof="0" dirty="0"/>
              <a:t>(EEA)</a:t>
            </a:r>
            <a:endParaRPr lang="en-US" b="1" dirty="0"/>
          </a:p>
        </p:txBody>
      </p:sp>
      <p:sp>
        <p:nvSpPr>
          <p:cNvPr id="9" name="Content Placeholder 8">
            <a:extLst>
              <a:ext uri="{FF2B5EF4-FFF2-40B4-BE49-F238E27FC236}">
                <a16:creationId xmlns:a16="http://schemas.microsoft.com/office/drawing/2014/main" id="{A10CA5AA-2AAE-A319-AE4C-D7330CC228B8}"/>
              </a:ext>
            </a:extLst>
          </p:cNvPr>
          <p:cNvSpPr>
            <a:spLocks noGrp="1"/>
          </p:cNvSpPr>
          <p:nvPr>
            <p:ph idx="1"/>
          </p:nvPr>
        </p:nvSpPr>
        <p:spPr>
          <a:xfrm>
            <a:off x="618566" y="2138765"/>
            <a:ext cx="11034172" cy="4195773"/>
          </a:xfrm>
        </p:spPr>
        <p:txBody>
          <a:bodyPr>
            <a:normAutofit fontScale="55000" lnSpcReduction="20000"/>
          </a:bodyPr>
          <a:lstStyle/>
          <a:p>
            <a:pPr marL="914400" indent="-457200">
              <a:lnSpc>
                <a:spcPct val="130000"/>
              </a:lnSpc>
            </a:pPr>
            <a:r>
              <a:rPr lang="es-419" sz="6400" b="1" dirty="0"/>
              <a:t>Microorganismos y plagas de alto impacto que:</a:t>
            </a:r>
          </a:p>
          <a:p>
            <a:pPr marL="1371600" lvl="1" indent="-457200">
              <a:lnSpc>
                <a:spcPct val="130000"/>
              </a:lnSpc>
            </a:pPr>
            <a:r>
              <a:rPr lang="es-419" sz="5700" dirty="0"/>
              <a:t>se propagan rápidamente.</a:t>
            </a:r>
          </a:p>
          <a:p>
            <a:pPr marL="1371600" lvl="1" indent="-457200">
              <a:lnSpc>
                <a:spcPct val="130000"/>
              </a:lnSpc>
            </a:pPr>
            <a:r>
              <a:rPr lang="es-419" sz="5700" dirty="0"/>
              <a:t>c</a:t>
            </a:r>
            <a:r>
              <a:rPr lang="es-419" sz="5700" dirty="0">
                <a:solidFill>
                  <a:schemeClr val="tx1"/>
                </a:solidFill>
              </a:rPr>
              <a:t>ausan enfermedades graves o la muerte.</a:t>
            </a:r>
          </a:p>
          <a:p>
            <a:pPr marL="1371600" lvl="1" indent="-457200">
              <a:lnSpc>
                <a:spcPct val="130000"/>
              </a:lnSpc>
            </a:pPr>
            <a:r>
              <a:rPr lang="es-419" sz="5700" dirty="0"/>
              <a:t>tienen graves consecuencias económicas.</a:t>
            </a:r>
          </a:p>
          <a:p>
            <a:pPr marL="1371600" lvl="1" indent="-457200">
              <a:lnSpc>
                <a:spcPct val="130000"/>
              </a:lnSpc>
            </a:pPr>
            <a:r>
              <a:rPr lang="es-419" sz="5700" dirty="0"/>
              <a:t>a</a:t>
            </a:r>
            <a:r>
              <a:rPr lang="es-419" sz="5700" dirty="0">
                <a:solidFill>
                  <a:schemeClr val="tx1"/>
                </a:solidFill>
              </a:rPr>
              <a:t>fectan la salud humana y la inocuidad de los alimentos.</a:t>
            </a:r>
          </a:p>
          <a:p>
            <a:pPr>
              <a:lnSpc>
                <a:spcPct val="130000"/>
              </a:lnSpc>
            </a:pPr>
            <a:endParaRPr lang="en-US" dirty="0"/>
          </a:p>
        </p:txBody>
      </p:sp>
      <p:cxnSp>
        <p:nvCxnSpPr>
          <p:cNvPr id="10" name="Straight Connector 9">
            <a:extLst>
              <a:ext uri="{FF2B5EF4-FFF2-40B4-BE49-F238E27FC236}">
                <a16:creationId xmlns:a16="http://schemas.microsoft.com/office/drawing/2014/main" id="{AEF93774-CE2E-B51D-67A0-F058C5A769A7}"/>
              </a:ext>
              <a:ext uri="{C183D7F6-B498-43B3-948B-1728B52AA6E4}">
                <adec:decorative xmlns:adec="http://schemas.microsoft.com/office/drawing/2017/decorative" val="1"/>
              </a:ext>
            </a:extLst>
          </p:cNvPr>
          <p:cNvCxnSpPr>
            <a:cxnSpLocks/>
          </p:cNvCxnSpPr>
          <p:nvPr/>
        </p:nvCxnSpPr>
        <p:spPr>
          <a:xfrm>
            <a:off x="1386840" y="1735283"/>
            <a:ext cx="9418320"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62756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E5AD53-A59F-58CA-09EA-440F52844104}"/>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97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9E25C-B6C9-A50D-5FE1-07B8C09E4F7F}"/>
              </a:ext>
            </a:extLst>
          </p:cNvPr>
          <p:cNvSpPr>
            <a:spLocks noGrp="1"/>
          </p:cNvSpPr>
          <p:nvPr>
            <p:ph type="title"/>
          </p:nvPr>
        </p:nvSpPr>
        <p:spPr>
          <a:xfrm>
            <a:off x="-1" y="365126"/>
            <a:ext cx="12191999" cy="983990"/>
          </a:xfrm>
        </p:spPr>
        <p:txBody>
          <a:bodyPr>
            <a:noAutofit/>
          </a:bodyPr>
          <a:lstStyle/>
          <a:p>
            <a:pPr algn="ctr"/>
            <a:r>
              <a:rPr lang="en-US" sz="5000" b="1" dirty="0" err="1"/>
              <a:t>Enfermedades</a:t>
            </a:r>
            <a:r>
              <a:rPr lang="en-US" sz="5000" b="1" dirty="0"/>
              <a:t> que </a:t>
            </a:r>
            <a:r>
              <a:rPr lang="en-US" sz="5000" b="1" dirty="0" err="1"/>
              <a:t>preocupan</a:t>
            </a:r>
            <a:endParaRPr lang="en-US" sz="5000" b="1" dirty="0"/>
          </a:p>
        </p:txBody>
      </p:sp>
      <p:sp>
        <p:nvSpPr>
          <p:cNvPr id="4" name="Text Placeholder 3">
            <a:extLst>
              <a:ext uri="{FF2B5EF4-FFF2-40B4-BE49-F238E27FC236}">
                <a16:creationId xmlns:a16="http://schemas.microsoft.com/office/drawing/2014/main" id="{7C413ADC-E6E7-4EA2-F727-35B36300BF27}"/>
              </a:ext>
            </a:extLst>
          </p:cNvPr>
          <p:cNvSpPr>
            <a:spLocks noGrp="1"/>
          </p:cNvSpPr>
          <p:nvPr>
            <p:ph sz="half" idx="1"/>
          </p:nvPr>
        </p:nvSpPr>
        <p:spPr>
          <a:xfrm>
            <a:off x="697524" y="1568120"/>
            <a:ext cx="5501569" cy="4924754"/>
          </a:xfrm>
          <a:solidFill>
            <a:srgbClr val="FFD07D"/>
          </a:solidFill>
          <a:effectLst>
            <a:outerShdw blurRad="63500" sx="102000" sy="102000" algn="ctr" rotWithShape="0">
              <a:prstClr val="black">
                <a:alpha val="40000"/>
              </a:prstClr>
            </a:outerShdw>
          </a:effectLst>
        </p:spPr>
        <p:txBody>
          <a:bodyPr lIns="182880" tIns="182880" rIns="182880" bIns="182880" anchor="ctr">
            <a:noAutofit/>
          </a:bodyPr>
          <a:lstStyle/>
          <a:p>
            <a:pPr marL="633413" indent="-457200">
              <a:spcAft>
                <a:spcPts val="1800"/>
              </a:spcAft>
            </a:pPr>
            <a:r>
              <a:rPr lang="en-US" sz="4000" dirty="0" err="1"/>
              <a:t>enfermedades</a:t>
            </a:r>
            <a:r>
              <a:rPr lang="en-US" sz="4000" dirty="0"/>
              <a:t> </a:t>
            </a:r>
            <a:r>
              <a:rPr lang="en-US" sz="4000" dirty="0" err="1"/>
              <a:t>transfronterizas</a:t>
            </a:r>
            <a:r>
              <a:rPr lang="en-US" sz="4000" dirty="0"/>
              <a:t> </a:t>
            </a:r>
            <a:r>
              <a:rPr lang="en-US" sz="4000" dirty="0" err="1"/>
              <a:t>animales</a:t>
            </a:r>
            <a:r>
              <a:rPr lang="en-US" sz="4000" dirty="0"/>
              <a:t> (EAT)</a:t>
            </a:r>
          </a:p>
          <a:p>
            <a:pPr marL="633413" indent="-457200">
              <a:spcAft>
                <a:spcPts val="1800"/>
              </a:spcAft>
            </a:pPr>
            <a:r>
              <a:rPr lang="en-US" sz="4000" dirty="0" err="1"/>
              <a:t>enfermedades</a:t>
            </a:r>
            <a:r>
              <a:rPr lang="en-US" sz="4000" dirty="0"/>
              <a:t> de </a:t>
            </a:r>
            <a:r>
              <a:rPr lang="en-US" sz="4000" dirty="0" err="1"/>
              <a:t>declaración</a:t>
            </a:r>
            <a:r>
              <a:rPr lang="en-US" sz="4000" dirty="0"/>
              <a:t> </a:t>
            </a:r>
            <a:r>
              <a:rPr lang="en-US" sz="4000" dirty="0" err="1"/>
              <a:t>obligatoria</a:t>
            </a:r>
            <a:endParaRPr lang="en-US" sz="4000" dirty="0"/>
          </a:p>
        </p:txBody>
      </p:sp>
      <p:sp>
        <p:nvSpPr>
          <p:cNvPr id="6" name="Content Placeholder 5">
            <a:extLst>
              <a:ext uri="{FF2B5EF4-FFF2-40B4-BE49-F238E27FC236}">
                <a16:creationId xmlns:a16="http://schemas.microsoft.com/office/drawing/2014/main" id="{3E138294-560D-C2F9-9859-A5FF338EAFB7}"/>
              </a:ext>
            </a:extLst>
          </p:cNvPr>
          <p:cNvSpPr>
            <a:spLocks noGrp="1"/>
          </p:cNvSpPr>
          <p:nvPr>
            <p:ph sz="half" idx="2"/>
          </p:nvPr>
        </p:nvSpPr>
        <p:spPr>
          <a:xfrm>
            <a:off x="6793525" y="2165997"/>
            <a:ext cx="4700950" cy="3285232"/>
          </a:xfrm>
          <a:solidFill>
            <a:srgbClr val="FFD07D"/>
          </a:solidFill>
          <a:effectLst>
            <a:outerShdw blurRad="63500" sx="102000" sy="102000" algn="ctr" rotWithShape="0">
              <a:prstClr val="black">
                <a:alpha val="40000"/>
              </a:prstClr>
            </a:outerShdw>
          </a:effectLst>
        </p:spPr>
        <p:txBody>
          <a:bodyPr lIns="182880" tIns="182880" rIns="182880" bIns="182880">
            <a:noAutofit/>
          </a:bodyPr>
          <a:lstStyle/>
          <a:p>
            <a:pPr marL="0" indent="0" algn="ctr">
              <a:buNone/>
            </a:pPr>
            <a:r>
              <a:rPr lang="en-US" sz="4000" b="1" dirty="0" err="1"/>
              <a:t>Listas</a:t>
            </a:r>
            <a:r>
              <a:rPr lang="en-US" sz="4000" b="1" dirty="0"/>
              <a:t> a </a:t>
            </a:r>
            <a:r>
              <a:rPr lang="en-US" sz="4000" b="1" dirty="0" err="1"/>
              <a:t>nivel</a:t>
            </a:r>
            <a:r>
              <a:rPr lang="en-US" sz="4000" b="1" dirty="0"/>
              <a:t>:</a:t>
            </a:r>
          </a:p>
          <a:p>
            <a:pPr marL="404813"/>
            <a:r>
              <a:rPr lang="en-US" sz="4000" dirty="0" err="1"/>
              <a:t>estatal</a:t>
            </a:r>
            <a:endParaRPr lang="en-US" sz="4000" dirty="0"/>
          </a:p>
          <a:p>
            <a:pPr marL="404813">
              <a:lnSpc>
                <a:spcPct val="100000"/>
              </a:lnSpc>
              <a:spcBef>
                <a:spcPts val="0"/>
              </a:spcBef>
            </a:pPr>
            <a:r>
              <a:rPr lang="en-US" sz="4000" dirty="0" err="1"/>
              <a:t>nacional</a:t>
            </a:r>
            <a:endParaRPr lang="en-US" sz="4000" dirty="0"/>
          </a:p>
          <a:p>
            <a:pPr marL="404813"/>
            <a:r>
              <a:rPr lang="en-US" sz="4000" dirty="0" err="1"/>
              <a:t>internacional</a:t>
            </a:r>
            <a:r>
              <a:rPr lang="en-US" sz="4000" dirty="0"/>
              <a:t> </a:t>
            </a:r>
          </a:p>
        </p:txBody>
      </p:sp>
    </p:spTree>
    <p:custDataLst>
      <p:tags r:id="rId1"/>
    </p:custDataLst>
    <p:extLst>
      <p:ext uri="{BB962C8B-B14F-4D97-AF65-F5344CB8AC3E}">
        <p14:creationId xmlns:p14="http://schemas.microsoft.com/office/powerpoint/2010/main" val="14018856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E6459C-CEC3-19E8-4B84-93B721EB2C3D}"/>
              </a:ext>
            </a:extLst>
          </p:cNvPr>
          <p:cNvSpPr>
            <a:spLocks noGrp="1"/>
          </p:cNvSpPr>
          <p:nvPr>
            <p:ph type="title"/>
          </p:nvPr>
        </p:nvSpPr>
        <p:spPr>
          <a:xfrm>
            <a:off x="605790" y="185980"/>
            <a:ext cx="4114799" cy="1174884"/>
          </a:xfrm>
        </p:spPr>
        <p:txBody>
          <a:bodyPr>
            <a:normAutofit fontScale="90000"/>
          </a:bodyPr>
          <a:lstStyle/>
          <a:p>
            <a:pPr algn="ctr"/>
            <a:r>
              <a:rPr lang="en-US" sz="4000" b="1" dirty="0" err="1"/>
              <a:t>Riesgo</a:t>
            </a:r>
            <a:r>
              <a:rPr lang="en-US" sz="4000" b="1" dirty="0"/>
              <a:t> para EE.UU.</a:t>
            </a:r>
          </a:p>
        </p:txBody>
      </p:sp>
      <p:sp>
        <p:nvSpPr>
          <p:cNvPr id="5" name="Text Placeholder 4">
            <a:extLst>
              <a:ext uri="{FF2B5EF4-FFF2-40B4-BE49-F238E27FC236}">
                <a16:creationId xmlns:a16="http://schemas.microsoft.com/office/drawing/2014/main" id="{80B4F47B-B15B-BDA1-D04D-A6FECFC0C689}"/>
              </a:ext>
            </a:extLst>
          </p:cNvPr>
          <p:cNvSpPr>
            <a:spLocks noGrp="1"/>
          </p:cNvSpPr>
          <p:nvPr>
            <p:ph type="body" sz="half" idx="2"/>
          </p:nvPr>
        </p:nvSpPr>
        <p:spPr>
          <a:xfrm>
            <a:off x="363070" y="1622901"/>
            <a:ext cx="4503397" cy="4939263"/>
          </a:xfrm>
        </p:spPr>
        <p:txBody>
          <a:bodyPr>
            <a:noAutofit/>
          </a:bodyPr>
          <a:lstStyle/>
          <a:p>
            <a:pPr marL="342900" indent="-342900">
              <a:spcBef>
                <a:spcPts val="0"/>
              </a:spcBef>
              <a:spcAft>
                <a:spcPts val="2400"/>
              </a:spcAft>
              <a:buFont typeface="Arial" panose="020B0604020202020204" pitchFamily="34" charset="0"/>
              <a:buChar char="•"/>
            </a:pPr>
            <a:r>
              <a:rPr lang="en-US" sz="2900" dirty="0" err="1"/>
              <a:t>Muchas</a:t>
            </a:r>
            <a:r>
              <a:rPr lang="en-US" sz="2900" dirty="0"/>
              <a:t> de </a:t>
            </a:r>
            <a:r>
              <a:rPr lang="en-US" sz="2900" dirty="0" err="1"/>
              <a:t>estas</a:t>
            </a:r>
            <a:r>
              <a:rPr lang="en-US" sz="2900" dirty="0"/>
              <a:t> </a:t>
            </a:r>
            <a:r>
              <a:rPr lang="en-US" sz="2900" dirty="0" err="1"/>
              <a:t>enfermedades</a:t>
            </a:r>
            <a:r>
              <a:rPr lang="en-US" sz="2900" dirty="0"/>
              <a:t> no </a:t>
            </a:r>
            <a:r>
              <a:rPr lang="en-US" sz="2900" dirty="0" err="1"/>
              <a:t>estan</a:t>
            </a:r>
            <a:r>
              <a:rPr lang="en-US" sz="2900" dirty="0"/>
              <a:t> en los EE.UU.</a:t>
            </a:r>
          </a:p>
          <a:p>
            <a:pPr marL="342900" indent="-342900">
              <a:spcBef>
                <a:spcPts val="0"/>
              </a:spcBef>
              <a:spcAft>
                <a:spcPts val="2400"/>
              </a:spcAft>
              <a:buFont typeface="Arial" panose="020B0604020202020204" pitchFamily="34" charset="0"/>
              <a:buChar char="•"/>
            </a:pPr>
            <a:r>
              <a:rPr lang="en-US" sz="2900" dirty="0"/>
              <a:t>El </a:t>
            </a:r>
            <a:r>
              <a:rPr lang="en-US" sz="2900" dirty="0" err="1"/>
              <a:t>movimiento</a:t>
            </a:r>
            <a:r>
              <a:rPr lang="en-US" sz="2900" dirty="0"/>
              <a:t> a </a:t>
            </a:r>
            <a:r>
              <a:rPr lang="en-US" sz="2900" dirty="0" err="1"/>
              <a:t>nivel</a:t>
            </a:r>
            <a:r>
              <a:rPr lang="en-US" sz="2900" dirty="0"/>
              <a:t> </a:t>
            </a:r>
            <a:r>
              <a:rPr lang="en-US" sz="2900" dirty="0" err="1"/>
              <a:t>mundial</a:t>
            </a:r>
            <a:r>
              <a:rPr lang="en-US" sz="2900" dirty="0"/>
              <a:t> de </a:t>
            </a:r>
            <a:r>
              <a:rPr lang="en-US" sz="2900" dirty="0" err="1"/>
              <a:t>animales</a:t>
            </a:r>
            <a:r>
              <a:rPr lang="en-US" sz="2900" dirty="0"/>
              <a:t> y </a:t>
            </a:r>
            <a:r>
              <a:rPr lang="en-US" sz="2900" dirty="0" err="1"/>
              <a:t>productos</a:t>
            </a:r>
            <a:r>
              <a:rPr lang="en-US" sz="2900" dirty="0"/>
              <a:t> </a:t>
            </a:r>
            <a:r>
              <a:rPr lang="en-US" sz="2900" dirty="0" err="1"/>
              <a:t>aumenta</a:t>
            </a:r>
            <a:r>
              <a:rPr lang="en-US" sz="2900" dirty="0"/>
              <a:t> el </a:t>
            </a:r>
            <a:r>
              <a:rPr lang="en-US" sz="2900" dirty="0" err="1"/>
              <a:t>riesgo</a:t>
            </a:r>
            <a:r>
              <a:rPr lang="en-US" sz="2900" dirty="0"/>
              <a:t> de </a:t>
            </a:r>
            <a:r>
              <a:rPr lang="en-US" sz="2900" dirty="0" err="1"/>
              <a:t>introducir</a:t>
            </a:r>
            <a:r>
              <a:rPr lang="en-US" sz="2900" dirty="0"/>
              <a:t> </a:t>
            </a:r>
            <a:r>
              <a:rPr lang="en-US" sz="2900" dirty="0" err="1"/>
              <a:t>enfermedades</a:t>
            </a:r>
            <a:r>
              <a:rPr lang="en-US" sz="2900" dirty="0"/>
              <a:t>.</a:t>
            </a:r>
          </a:p>
        </p:txBody>
      </p:sp>
      <p:cxnSp>
        <p:nvCxnSpPr>
          <p:cNvPr id="6" name="Straight Connector 5">
            <a:extLst>
              <a:ext uri="{FF2B5EF4-FFF2-40B4-BE49-F238E27FC236}">
                <a16:creationId xmlns:a16="http://schemas.microsoft.com/office/drawing/2014/main" id="{9FA6F958-1A60-9638-D45F-D793E097C7B4}"/>
              </a:ext>
              <a:ext uri="{C183D7F6-B498-43B3-948B-1728B52AA6E4}">
                <adec:decorative xmlns:adec="http://schemas.microsoft.com/office/drawing/2017/decorative" val="1"/>
              </a:ext>
            </a:extLst>
          </p:cNvPr>
          <p:cNvCxnSpPr>
            <a:cxnSpLocks/>
          </p:cNvCxnSpPr>
          <p:nvPr/>
        </p:nvCxnSpPr>
        <p:spPr>
          <a:xfrm>
            <a:off x="570622" y="1345840"/>
            <a:ext cx="4023360"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9" name="Picture 8" descr="Un camión para el transporte de animales.">
            <a:extLst>
              <a:ext uri="{FF2B5EF4-FFF2-40B4-BE49-F238E27FC236}">
                <a16:creationId xmlns:a16="http://schemas.microsoft.com/office/drawing/2014/main" id="{5D986F65-3C39-EB79-1934-4A52E7C619B9}"/>
              </a:ext>
            </a:extLst>
          </p:cNvPr>
          <p:cNvPicPr>
            <a:picLocks noChangeAspect="1"/>
          </p:cNvPicPr>
          <p:nvPr/>
        </p:nvPicPr>
        <p:blipFill>
          <a:blip r:embed="rId4">
            <a:extLst>
              <a:ext uri="{28A0092B-C50C-407E-A947-70E740481C1C}">
                <a14:useLocalDpi xmlns:a14="http://schemas.microsoft.com/office/drawing/2010/main" val="0"/>
              </a:ext>
            </a:extLst>
          </a:blip>
          <a:srcRect l="10557" r="13094"/>
          <a:stretch/>
        </p:blipFill>
        <p:spPr>
          <a:xfrm>
            <a:off x="5219581" y="0"/>
            <a:ext cx="6972419" cy="6849208"/>
          </a:xfrm>
          <a:prstGeom prst="rect">
            <a:avLst/>
          </a:prstGeom>
        </p:spPr>
      </p:pic>
    </p:spTree>
    <p:custDataLst>
      <p:tags r:id="rId1"/>
    </p:custDataLst>
    <p:extLst>
      <p:ext uri="{BB962C8B-B14F-4D97-AF65-F5344CB8AC3E}">
        <p14:creationId xmlns:p14="http://schemas.microsoft.com/office/powerpoint/2010/main" val="11189868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C37812-6CDE-6CC5-E0A1-4EBFA490D8E1}"/>
              </a:ext>
            </a:extLst>
          </p:cNvPr>
          <p:cNvSpPr>
            <a:spLocks noGrp="1"/>
          </p:cNvSpPr>
          <p:nvPr>
            <p:ph type="title"/>
          </p:nvPr>
        </p:nvSpPr>
        <p:spPr>
          <a:xfrm>
            <a:off x="838200" y="365125"/>
            <a:ext cx="10515600" cy="788591"/>
          </a:xfrm>
        </p:spPr>
        <p:txBody>
          <a:bodyPr/>
          <a:lstStyle/>
          <a:p>
            <a:pPr algn="ctr"/>
            <a:r>
              <a:rPr lang="es-419" b="1" dirty="0"/>
              <a:t>Ganadería en los EE.UU.</a:t>
            </a:r>
          </a:p>
        </p:txBody>
      </p:sp>
      <p:pic>
        <p:nvPicPr>
          <p:cNvPr id="3" name="Picture 2" descr="Ilustración del valor (en miles millones) de dólares la ganadería y la avicultura en Estados Unidos, según el Censo Agrícola de 2022.">
            <a:extLst>
              <a:ext uri="{FF2B5EF4-FFF2-40B4-BE49-F238E27FC236}">
                <a16:creationId xmlns:a16="http://schemas.microsoft.com/office/drawing/2014/main" id="{118DBF49-E8D4-4F36-BCF6-D3BAC8A98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305" y="1337830"/>
            <a:ext cx="8773391" cy="4935033"/>
          </a:xfrm>
          <a:prstGeom prst="rect">
            <a:avLst/>
          </a:prstGeom>
        </p:spPr>
      </p:pic>
    </p:spTree>
    <p:custDataLst>
      <p:tags r:id="rId1"/>
    </p:custDataLst>
    <p:extLst>
      <p:ext uri="{BB962C8B-B14F-4D97-AF65-F5344CB8AC3E}">
        <p14:creationId xmlns:p14="http://schemas.microsoft.com/office/powerpoint/2010/main" val="21066560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17C71-BB1F-1E6E-5281-B2CD29AEB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39520-B240-FCEC-0F6C-29CF8F34BAD7}"/>
              </a:ext>
            </a:extLst>
          </p:cNvPr>
          <p:cNvSpPr>
            <a:spLocks noGrp="1"/>
          </p:cNvSpPr>
          <p:nvPr>
            <p:ph type="title"/>
          </p:nvPr>
        </p:nvSpPr>
        <p:spPr>
          <a:xfrm>
            <a:off x="0" y="365126"/>
            <a:ext cx="12192000" cy="1044572"/>
          </a:xfrm>
        </p:spPr>
        <p:txBody>
          <a:bodyPr/>
          <a:lstStyle/>
          <a:p>
            <a:pPr algn="ctr"/>
            <a:r>
              <a:rPr lang="en-US" b="1" dirty="0" err="1"/>
              <a:t>Impacto</a:t>
            </a:r>
            <a:endParaRPr lang="en-US" b="1" dirty="0"/>
          </a:p>
        </p:txBody>
      </p:sp>
      <p:grpSp>
        <p:nvGrpSpPr>
          <p:cNvPr id="20" name="Group 19" descr="A image strip showing a cow and calf, a ewe and lambs, a goat doe and kids, two horses, two pigs, and several chickens.">
            <a:extLst>
              <a:ext uri="{FF2B5EF4-FFF2-40B4-BE49-F238E27FC236}">
                <a16:creationId xmlns:a16="http://schemas.microsoft.com/office/drawing/2014/main" id="{BA108911-AD89-86F6-AD4F-56128BE8C166}"/>
              </a:ext>
            </a:extLst>
          </p:cNvPr>
          <p:cNvGrpSpPr/>
          <p:nvPr/>
        </p:nvGrpSpPr>
        <p:grpSpPr>
          <a:xfrm>
            <a:off x="445008" y="1629153"/>
            <a:ext cx="11312500" cy="1828800"/>
            <a:chOff x="422501" y="2842079"/>
            <a:chExt cx="11312500" cy="1828800"/>
          </a:xfrm>
          <a:effectLst>
            <a:outerShdw blurRad="50800" dist="38100" dir="2700000" algn="tl" rotWithShape="0">
              <a:prstClr val="black">
                <a:alpha val="40000"/>
              </a:prstClr>
            </a:outerShdw>
          </a:effectLst>
        </p:grpSpPr>
        <p:sp>
          <p:nvSpPr>
            <p:cNvPr id="19" name="Rectangle 18">
              <a:extLst>
                <a:ext uri="{FF2B5EF4-FFF2-40B4-BE49-F238E27FC236}">
                  <a16:creationId xmlns:a16="http://schemas.microsoft.com/office/drawing/2014/main" id="{89115328-8BD1-F6EB-CAA0-87CD6950AC77}"/>
                </a:ext>
              </a:extLst>
            </p:cNvPr>
            <p:cNvSpPr/>
            <p:nvPr/>
          </p:nvSpPr>
          <p:spPr>
            <a:xfrm>
              <a:off x="479506" y="2842079"/>
              <a:ext cx="11187974"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na vaca y un ternero en un campo.">
              <a:extLst>
                <a:ext uri="{FF2B5EF4-FFF2-40B4-BE49-F238E27FC236}">
                  <a16:creationId xmlns:a16="http://schemas.microsoft.com/office/drawing/2014/main" id="{186F297E-A146-D5C1-1FEF-F1324120D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501" y="2842079"/>
              <a:ext cx="1828800" cy="1828800"/>
            </a:xfrm>
            <a:prstGeom prst="rect">
              <a:avLst/>
            </a:prstGeom>
          </p:spPr>
        </p:pic>
        <p:pic>
          <p:nvPicPr>
            <p:cNvPr id="9" name="Picture 8" descr="Una oveja y dos corderos en un campo">
              <a:extLst>
                <a:ext uri="{FF2B5EF4-FFF2-40B4-BE49-F238E27FC236}">
                  <a16:creationId xmlns:a16="http://schemas.microsoft.com/office/drawing/2014/main" id="{DC2541CE-A844-B867-8C05-C5B3613C8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8923" y="2842079"/>
              <a:ext cx="1830391" cy="1828800"/>
            </a:xfrm>
            <a:prstGeom prst="rect">
              <a:avLst/>
            </a:prstGeom>
          </p:spPr>
        </p:pic>
        <p:pic>
          <p:nvPicPr>
            <p:cNvPr id="12" name="Picture 11" descr="Una cabra y dos cabritos">
              <a:extLst>
                <a:ext uri="{FF2B5EF4-FFF2-40B4-BE49-F238E27FC236}">
                  <a16:creationId xmlns:a16="http://schemas.microsoft.com/office/drawing/2014/main" id="{23B45B49-EFDA-4866-6138-624491DC56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6936" y="2842079"/>
              <a:ext cx="1828800" cy="1828800"/>
            </a:xfrm>
            <a:prstGeom prst="rect">
              <a:avLst/>
            </a:prstGeom>
          </p:spPr>
        </p:pic>
        <p:pic>
          <p:nvPicPr>
            <p:cNvPr id="14" name="Picture 13" descr="Un grupo de caballos pastando en un campo.">
              <a:extLst>
                <a:ext uri="{FF2B5EF4-FFF2-40B4-BE49-F238E27FC236}">
                  <a16:creationId xmlns:a16="http://schemas.microsoft.com/office/drawing/2014/main" id="{E086F344-D520-5CE7-3314-A767F087A0CB}"/>
                </a:ext>
              </a:extLst>
            </p:cNvPr>
            <p:cNvPicPr>
              <a:picLocks noChangeAspect="1"/>
            </p:cNvPicPr>
            <p:nvPr/>
          </p:nvPicPr>
          <p:blipFill rotWithShape="1">
            <a:blip r:embed="rId7">
              <a:extLst>
                <a:ext uri="{28A0092B-C50C-407E-A947-70E740481C1C}">
                  <a14:useLocalDpi xmlns:a14="http://schemas.microsoft.com/office/drawing/2010/main" val="0"/>
                </a:ext>
              </a:extLst>
            </a:blip>
            <a:srcRect l="22630" t="16102" r="23944" b="12663"/>
            <a:stretch>
              <a:fillRect/>
            </a:stretch>
          </p:blipFill>
          <p:spPr>
            <a:xfrm>
              <a:off x="6113358" y="2842079"/>
              <a:ext cx="1828800" cy="1828800"/>
            </a:xfrm>
            <a:prstGeom prst="rect">
              <a:avLst/>
            </a:prstGeom>
          </p:spPr>
        </p:pic>
        <p:pic>
          <p:nvPicPr>
            <p:cNvPr id="16" name="Picture 15" descr="Dos cerdos en un corral.">
              <a:extLst>
                <a:ext uri="{FF2B5EF4-FFF2-40B4-BE49-F238E27FC236}">
                  <a16:creationId xmlns:a16="http://schemas.microsoft.com/office/drawing/2014/main" id="{2C609E68-466F-439D-4C21-F64347D021A1}"/>
                </a:ext>
              </a:extLst>
            </p:cNvPr>
            <p:cNvPicPr>
              <a:picLocks noChangeAspect="1"/>
            </p:cNvPicPr>
            <p:nvPr/>
          </p:nvPicPr>
          <p:blipFill rotWithShape="1">
            <a:blip r:embed="rId8">
              <a:extLst>
                <a:ext uri="{28A0092B-C50C-407E-A947-70E740481C1C}">
                  <a14:useLocalDpi xmlns:a14="http://schemas.microsoft.com/office/drawing/2010/main" val="0"/>
                </a:ext>
              </a:extLst>
            </a:blip>
            <a:srcRect l="8125" r="8125"/>
            <a:stretch>
              <a:fillRect/>
            </a:stretch>
          </p:blipFill>
          <p:spPr>
            <a:xfrm>
              <a:off x="8009780" y="2842079"/>
              <a:ext cx="1828800" cy="1828800"/>
            </a:xfrm>
            <a:prstGeom prst="rect">
              <a:avLst/>
            </a:prstGeom>
          </p:spPr>
        </p:pic>
        <p:pic>
          <p:nvPicPr>
            <p:cNvPr id="18" name="Picture 17" descr="Un grupo de gallinas.">
              <a:extLst>
                <a:ext uri="{FF2B5EF4-FFF2-40B4-BE49-F238E27FC236}">
                  <a16:creationId xmlns:a16="http://schemas.microsoft.com/office/drawing/2014/main" id="{130CFF72-D7E0-9CE1-B424-0DCF00FA4E89}"/>
                </a:ext>
              </a:extLst>
            </p:cNvPr>
            <p:cNvPicPr>
              <a:picLocks noChangeAspect="1"/>
            </p:cNvPicPr>
            <p:nvPr/>
          </p:nvPicPr>
          <p:blipFill rotWithShape="1">
            <a:blip r:embed="rId9">
              <a:extLst>
                <a:ext uri="{28A0092B-C50C-407E-A947-70E740481C1C}">
                  <a14:useLocalDpi xmlns:a14="http://schemas.microsoft.com/office/drawing/2010/main" val="0"/>
                </a:ext>
              </a:extLst>
            </a:blip>
            <a:srcRect l="12500" r="12500"/>
            <a:stretch>
              <a:fillRect/>
            </a:stretch>
          </p:blipFill>
          <p:spPr>
            <a:xfrm>
              <a:off x="9906201" y="2842079"/>
              <a:ext cx="1828800" cy="1828800"/>
            </a:xfrm>
            <a:prstGeom prst="rect">
              <a:avLst/>
            </a:prstGeom>
          </p:spPr>
        </p:pic>
      </p:grpSp>
      <p:sp>
        <p:nvSpPr>
          <p:cNvPr id="5" name="Rounded Rectangle 7" descr="Animal health and welfare impacts">
            <a:extLst>
              <a:ext uri="{FF2B5EF4-FFF2-40B4-BE49-F238E27FC236}">
                <a16:creationId xmlns:a16="http://schemas.microsoft.com/office/drawing/2014/main" id="{124EB047-D88C-BBF4-368B-F0A998DF043D}"/>
              </a:ext>
            </a:extLst>
          </p:cNvPr>
          <p:cNvSpPr/>
          <p:nvPr/>
        </p:nvSpPr>
        <p:spPr>
          <a:xfrm>
            <a:off x="445008" y="4050909"/>
            <a:ext cx="3657600" cy="1371600"/>
          </a:xfrm>
          <a:prstGeom prst="rect">
            <a:avLst/>
          </a:prstGeom>
          <a:solidFill>
            <a:srgbClr val="F19B61"/>
          </a:solidFill>
          <a:ln w="12700">
            <a:solidFill>
              <a:srgbClr val="E9724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Verdana" panose="020B0604030504040204" pitchFamily="34" charset="0"/>
                <a:ea typeface="Verdana" panose="020B0604030504040204" pitchFamily="34" charset="0"/>
              </a:rPr>
              <a:t>A la </a:t>
            </a:r>
            <a:r>
              <a:rPr lang="en-US" sz="3200" b="1" dirty="0" err="1">
                <a:solidFill>
                  <a:schemeClr val="tx1"/>
                </a:solidFill>
                <a:latin typeface="Verdana" panose="020B0604030504040204" pitchFamily="34" charset="0"/>
                <a:ea typeface="Verdana" panose="020B0604030504040204" pitchFamily="34" charset="0"/>
              </a:rPr>
              <a:t>sanidad</a:t>
            </a:r>
            <a:r>
              <a:rPr lang="en-US" sz="3200" b="1" dirty="0">
                <a:solidFill>
                  <a:schemeClr val="tx1"/>
                </a:solidFill>
                <a:latin typeface="Verdana" panose="020B0604030504040204" pitchFamily="34" charset="0"/>
                <a:ea typeface="Verdana" panose="020B0604030504040204" pitchFamily="34" charset="0"/>
              </a:rPr>
              <a:t> </a:t>
            </a:r>
            <a:br>
              <a:rPr lang="en-US" sz="3200" b="1" dirty="0">
                <a:solidFill>
                  <a:schemeClr val="tx1"/>
                </a:solidFill>
                <a:latin typeface="Verdana" panose="020B0604030504040204" pitchFamily="34" charset="0"/>
                <a:ea typeface="Verdana" panose="020B0604030504040204" pitchFamily="34" charset="0"/>
              </a:rPr>
            </a:br>
            <a:r>
              <a:rPr lang="en-US" sz="3200" b="1" dirty="0">
                <a:solidFill>
                  <a:schemeClr val="tx1"/>
                </a:solidFill>
                <a:latin typeface="Verdana" panose="020B0604030504040204" pitchFamily="34" charset="0"/>
                <a:ea typeface="Verdana" panose="020B0604030504040204" pitchFamily="34" charset="0"/>
              </a:rPr>
              <a:t>y </a:t>
            </a:r>
            <a:r>
              <a:rPr lang="en-US" sz="3200" b="1" dirty="0" err="1">
                <a:solidFill>
                  <a:schemeClr val="tx1"/>
                </a:solidFill>
                <a:latin typeface="Verdana" panose="020B0604030504040204" pitchFamily="34" charset="0"/>
                <a:ea typeface="Verdana" panose="020B0604030504040204" pitchFamily="34" charset="0"/>
              </a:rPr>
              <a:t>bienestar</a:t>
            </a:r>
            <a:r>
              <a:rPr lang="en-US" sz="3200" b="1" dirty="0">
                <a:solidFill>
                  <a:schemeClr val="tx1"/>
                </a:solidFill>
                <a:latin typeface="Verdana" panose="020B0604030504040204" pitchFamily="34" charset="0"/>
                <a:ea typeface="Verdana" panose="020B0604030504040204" pitchFamily="34" charset="0"/>
              </a:rPr>
              <a:t> animal</a:t>
            </a:r>
          </a:p>
        </p:txBody>
      </p:sp>
      <p:sp>
        <p:nvSpPr>
          <p:cNvPr id="4" name="Rounded Rectangle 8" descr="Economic impacts">
            <a:extLst>
              <a:ext uri="{FF2B5EF4-FFF2-40B4-BE49-F238E27FC236}">
                <a16:creationId xmlns:a16="http://schemas.microsoft.com/office/drawing/2014/main" id="{03E29D36-4810-E9CC-4A41-57E38E619A15}"/>
              </a:ext>
            </a:extLst>
          </p:cNvPr>
          <p:cNvSpPr/>
          <p:nvPr/>
        </p:nvSpPr>
        <p:spPr>
          <a:xfrm>
            <a:off x="4272458" y="4050909"/>
            <a:ext cx="3657600" cy="1371600"/>
          </a:xfrm>
          <a:prstGeom prst="rect">
            <a:avLst/>
          </a:prstGeom>
          <a:solidFill>
            <a:srgbClr val="F19B61"/>
          </a:solidFill>
          <a:ln w="12700">
            <a:solidFill>
              <a:srgbClr val="E9724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3200" b="1" dirty="0">
                <a:solidFill>
                  <a:schemeClr val="tx1"/>
                </a:solidFill>
                <a:latin typeface="Verdana" panose="020B0604030504040204" pitchFamily="34" charset="0"/>
                <a:ea typeface="Verdana" panose="020B0604030504040204" pitchFamily="34" charset="0"/>
              </a:rPr>
              <a:t>Económico</a:t>
            </a:r>
          </a:p>
        </p:txBody>
      </p:sp>
      <p:sp>
        <p:nvSpPr>
          <p:cNvPr id="3" name="Rounded Rectangle 9" descr="Human and public health impacts">
            <a:extLst>
              <a:ext uri="{FF2B5EF4-FFF2-40B4-BE49-F238E27FC236}">
                <a16:creationId xmlns:a16="http://schemas.microsoft.com/office/drawing/2014/main" id="{8C35B3E2-398A-BE74-2766-285FCF7CD567}"/>
              </a:ext>
              <a:ext uri="{C183D7F6-B498-43B3-948B-1728B52AA6E4}">
                <adec:decorative xmlns:adec="http://schemas.microsoft.com/office/drawing/2017/decorative" val="0"/>
              </a:ext>
            </a:extLst>
          </p:cNvPr>
          <p:cNvSpPr/>
          <p:nvPr/>
        </p:nvSpPr>
        <p:spPr>
          <a:xfrm>
            <a:off x="8099908" y="4050909"/>
            <a:ext cx="3657600" cy="1371600"/>
          </a:xfrm>
          <a:prstGeom prst="rect">
            <a:avLst/>
          </a:prstGeom>
          <a:solidFill>
            <a:srgbClr val="F19B61"/>
          </a:solidFill>
          <a:ln w="12700">
            <a:solidFill>
              <a:srgbClr val="E9724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Verdana" panose="020B0604030504040204" pitchFamily="34" charset="0"/>
                <a:ea typeface="Verdana" panose="020B0604030504040204" pitchFamily="34" charset="0"/>
              </a:rPr>
              <a:t>A la </a:t>
            </a:r>
            <a:r>
              <a:rPr lang="en-US" sz="3200" b="1" dirty="0" err="1">
                <a:solidFill>
                  <a:schemeClr val="tx1"/>
                </a:solidFill>
                <a:latin typeface="Verdana" panose="020B0604030504040204" pitchFamily="34" charset="0"/>
                <a:ea typeface="Verdana" panose="020B0604030504040204" pitchFamily="34" charset="0"/>
              </a:rPr>
              <a:t>salud</a:t>
            </a:r>
            <a:r>
              <a:rPr lang="en-US" sz="3200" b="1" dirty="0">
                <a:solidFill>
                  <a:schemeClr val="tx1"/>
                </a:solidFill>
                <a:latin typeface="Verdana" panose="020B0604030504040204" pitchFamily="34" charset="0"/>
                <a:ea typeface="Verdana" panose="020B0604030504040204" pitchFamily="34" charset="0"/>
              </a:rPr>
              <a:t> </a:t>
            </a:r>
            <a:r>
              <a:rPr lang="en-US" sz="3200" b="1" dirty="0" err="1">
                <a:solidFill>
                  <a:schemeClr val="tx1"/>
                </a:solidFill>
                <a:latin typeface="Verdana" panose="020B0604030504040204" pitchFamily="34" charset="0"/>
                <a:ea typeface="Verdana" panose="020B0604030504040204" pitchFamily="34" charset="0"/>
              </a:rPr>
              <a:t>humana</a:t>
            </a:r>
            <a:endParaRPr lang="en-US" sz="3200" b="1" dirty="0">
              <a:solidFill>
                <a:schemeClr val="tx1"/>
              </a:solidFill>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426911236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F23DB-96A8-FFCE-A309-B55ADEB162A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07C966D-B3DF-1AED-4270-D6CF17ACDB19}"/>
              </a:ext>
            </a:extLst>
          </p:cNvPr>
          <p:cNvSpPr>
            <a:spLocks noGrp="1"/>
          </p:cNvSpPr>
          <p:nvPr>
            <p:ph type="title"/>
          </p:nvPr>
        </p:nvSpPr>
        <p:spPr/>
        <p:txBody>
          <a:bodyPr anchor="ctr"/>
          <a:lstStyle/>
          <a:p>
            <a:r>
              <a:rPr lang="es-ES" b="1" dirty="0"/>
              <a:t>¿Quién responde </a:t>
            </a:r>
            <a:br>
              <a:rPr lang="es-ES" b="1" dirty="0"/>
            </a:br>
            <a:r>
              <a:rPr lang="es-ES" b="1" dirty="0"/>
              <a:t>a las </a:t>
            </a:r>
            <a:r>
              <a:rPr lang="es-ES" b="1" dirty="0" err="1"/>
              <a:t>EEAs</a:t>
            </a:r>
            <a:r>
              <a:rPr lang="es-ES" b="1" dirty="0"/>
              <a:t>?</a:t>
            </a:r>
            <a:endParaRPr lang="en-US" b="1" dirty="0"/>
          </a:p>
        </p:txBody>
      </p:sp>
    </p:spTree>
    <p:custDataLst>
      <p:tags r:id="rId1"/>
    </p:custDataLst>
    <p:extLst>
      <p:ext uri="{BB962C8B-B14F-4D97-AF65-F5344CB8AC3E}">
        <p14:creationId xmlns:p14="http://schemas.microsoft.com/office/powerpoint/2010/main" val="624050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2_OFFICE THEME" val="CPKSCRN3"/>
  <p:tag name="ARTICULATE_DESIGN_ID_COLORPOP" val="ehaJcD1K"/>
  <p:tag name="ARTICULATE_DESIGN_ID_WIDE VERDANA WHITE" val="jxJbL8wV"/>
  <p:tag name="ARTICULATE_DESIGN_ID_JIT CORNERS" val="mhxZIMXL"/>
  <p:tag name="ARTICULATE_DESIGN_ID_JIT BLOCKS" val="REIDqgB5"/>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2.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Wide Verdana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6.xml><?xml version="1.0" encoding="utf-8"?>
<a:theme xmlns:a="http://schemas.openxmlformats.org/drawingml/2006/main" name="1_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11122</TotalTime>
  <Words>1988</Words>
  <Application>Microsoft Office PowerPoint</Application>
  <PresentationFormat>Widescreen</PresentationFormat>
  <Paragraphs>164</Paragraphs>
  <Slides>29</Slides>
  <Notes>29</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29</vt:i4>
      </vt:variant>
    </vt:vector>
  </HeadingPairs>
  <TitlesOfParts>
    <vt:vector size="46" baseType="lpstr">
      <vt:lpstr>Aptos</vt:lpstr>
      <vt:lpstr>Arial</vt:lpstr>
      <vt:lpstr>Calibri</vt:lpstr>
      <vt:lpstr>Helvetica Neue</vt:lpstr>
      <vt:lpstr>HelveticaNeueLT Pro 67 MdCn</vt:lpstr>
      <vt:lpstr>HelveticaNeueLT Std Lt Cn</vt:lpstr>
      <vt:lpstr>Roboto</vt:lpstr>
      <vt:lpstr>Verdana</vt:lpstr>
      <vt:lpstr>Verdana Pro</vt:lpstr>
      <vt:lpstr>Wingdings</vt:lpstr>
      <vt:lpstr>Wingdings 3</vt:lpstr>
      <vt:lpstr>JIT 2024</vt:lpstr>
      <vt:lpstr>ColorPop</vt:lpstr>
      <vt:lpstr>JIT Corners</vt:lpstr>
      <vt:lpstr>JIT Blocks</vt:lpstr>
      <vt:lpstr>Wide Verdana White</vt:lpstr>
      <vt:lpstr>1_JIT Corners</vt:lpstr>
      <vt:lpstr>Emergencias por enfermedades animales</vt:lpstr>
      <vt:lpstr>Just in Time Training</vt:lpstr>
      <vt:lpstr>¿Qué son las emergencias por enfermedades animales?</vt:lpstr>
      <vt:lpstr>Las emergencias por enfermedades animales (EEA)</vt:lpstr>
      <vt:lpstr>Enfermedades que preocupan</vt:lpstr>
      <vt:lpstr>Riesgo para EE.UU.</vt:lpstr>
      <vt:lpstr>Ganadería en los EE.UU.</vt:lpstr>
      <vt:lpstr>Impacto</vt:lpstr>
      <vt:lpstr>¿Quién responde  a las EEAs?</vt:lpstr>
      <vt:lpstr>Agencias de sanidad animal</vt:lpstr>
      <vt:lpstr>Apoyo de multiples agencias  y disciplinas</vt:lpstr>
      <vt:lpstr>¿Existen planes de respuesta para las EEA? </vt:lpstr>
      <vt:lpstr>Plan de operaciones de emergencias estatales </vt:lpstr>
      <vt:lpstr>Planes federales</vt:lpstr>
      <vt:lpstr>¿Cuáles son los pasos que se deben seguir durante una EEA?</vt:lpstr>
      <vt:lpstr>Objetivos de respuesta</vt:lpstr>
      <vt:lpstr>DETECCIÓN</vt:lpstr>
      <vt:lpstr>Comunicar a las autoridades estatales o federales</vt:lpstr>
      <vt:lpstr>Especialista en diagnóstico de enfermedades animales transfronterizas </vt:lpstr>
      <vt:lpstr>Laboratorios de diagnóstico</vt:lpstr>
      <vt:lpstr>CONTENCIÓN</vt:lpstr>
      <vt:lpstr>Vigilancia</vt:lpstr>
      <vt:lpstr>CONTROL</vt:lpstr>
      <vt:lpstr>Fauna silvestre y vectores artrópodos </vt:lpstr>
      <vt:lpstr>Limpieza y desinfección</vt:lpstr>
      <vt:lpstr>Eliminación de carcasas y desechos</vt:lpstr>
      <vt:lpstr>Puntos claves</vt:lpstr>
      <vt:lpstr>Más videos:</vt:lpstr>
      <vt:lpstr>Agradecimientos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ADE Understanding the Risk and Response-Emergencias por enfermedades animales</dc:title>
  <dc:subject>Just-In-Time Training for Animal Health Emergency Responders</dc:subject>
  <dc:creator>Dvorak, Glenda D [CFSPH]</dc:creator>
  <cp:lastModifiedBy>Dvorak, Glenda D [CFSPH]</cp:lastModifiedBy>
  <cp:revision>100</cp:revision>
  <cp:lastPrinted>2025-01-08T21:20:40Z</cp:lastPrinted>
  <dcterms:created xsi:type="dcterms:W3CDTF">2024-10-22T16:15:18Z</dcterms:created>
  <dcterms:modified xsi:type="dcterms:W3CDTF">2025-08-06T15:52:48Z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