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6.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heme/theme7.xml" ContentType="application/vnd.openxmlformats-officedocument.theme+xml"/>
  <Override PartName="/ppt/tags/tag136.xml" ContentType="application/vnd.openxmlformats-officedocument.presentationml.tags+xml"/>
  <Override PartName="/ppt/notesSlides/notesSlide1.xml" ContentType="application/vnd.openxmlformats-officedocument.presentationml.notesSlide+xml"/>
  <Override PartName="/ppt/tags/tag137.xml" ContentType="application/vnd.openxmlformats-officedocument.presentationml.tags+xml"/>
  <Override PartName="/ppt/notesSlides/notesSlide2.xml" ContentType="application/vnd.openxmlformats-officedocument.presentationml.notesSlide+xml"/>
  <Override PartName="/ppt/tags/tag138.xml" ContentType="application/vnd.openxmlformats-officedocument.presentationml.tags+xml"/>
  <Override PartName="/ppt/notesSlides/notesSlide3.xml" ContentType="application/vnd.openxmlformats-officedocument.presentationml.notesSlide+xml"/>
  <Override PartName="/ppt/tags/tag139.xml" ContentType="application/vnd.openxmlformats-officedocument.presentationml.tags+xml"/>
  <Override PartName="/ppt/notesSlides/notesSlide4.xml" ContentType="application/vnd.openxmlformats-officedocument.presentationml.notesSlide+xml"/>
  <Override PartName="/ppt/tags/tag140.xml" ContentType="application/vnd.openxmlformats-officedocument.presentationml.tags+xml"/>
  <Override PartName="/ppt/notesSlides/notesSlide5.xml" ContentType="application/vnd.openxmlformats-officedocument.presentationml.notesSlide+xml"/>
  <Override PartName="/ppt/tags/tag141.xml" ContentType="application/vnd.openxmlformats-officedocument.presentationml.tags+xml"/>
  <Override PartName="/ppt/notesSlides/notesSlide6.xml" ContentType="application/vnd.openxmlformats-officedocument.presentationml.notesSlide+xml"/>
  <Override PartName="/ppt/tags/tag142.xml" ContentType="application/vnd.openxmlformats-officedocument.presentationml.tags+xml"/>
  <Override PartName="/ppt/notesSlides/notesSlide7.xml" ContentType="application/vnd.openxmlformats-officedocument.presentationml.notesSlide+xml"/>
  <Override PartName="/ppt/tags/tag143.xml" ContentType="application/vnd.openxmlformats-officedocument.presentationml.tags+xml"/>
  <Override PartName="/ppt/notesSlides/notesSlide8.xml" ContentType="application/vnd.openxmlformats-officedocument.presentationml.notesSlide+xml"/>
  <Override PartName="/ppt/tags/tag144.xml" ContentType="application/vnd.openxmlformats-officedocument.presentationml.tags+xml"/>
  <Override PartName="/ppt/notesSlides/notesSlide9.xml" ContentType="application/vnd.openxmlformats-officedocument.presentationml.notesSlide+xml"/>
  <Override PartName="/ppt/tags/tag145.xml" ContentType="application/vnd.openxmlformats-officedocument.presentationml.tags+xml"/>
  <Override PartName="/ppt/notesSlides/notesSlide10.xml" ContentType="application/vnd.openxmlformats-officedocument.presentationml.notesSlide+xml"/>
  <Override PartName="/ppt/tags/tag146.xml" ContentType="application/vnd.openxmlformats-officedocument.presentationml.tags+xml"/>
  <Override PartName="/ppt/notesSlides/notesSlide11.xml" ContentType="application/vnd.openxmlformats-officedocument.presentationml.notesSlide+xml"/>
  <Override PartName="/ppt/tags/tag147.xml" ContentType="application/vnd.openxmlformats-officedocument.presentationml.tags+xml"/>
  <Override PartName="/ppt/notesSlides/notesSlide12.xml" ContentType="application/vnd.openxmlformats-officedocument.presentationml.notesSlide+xml"/>
  <Override PartName="/ppt/tags/tag148.xml" ContentType="application/vnd.openxmlformats-officedocument.presentationml.tags+xml"/>
  <Override PartName="/ppt/notesSlides/notesSlide13.xml" ContentType="application/vnd.openxmlformats-officedocument.presentationml.notesSlide+xml"/>
  <Override PartName="/ppt/tags/tag149.xml" ContentType="application/vnd.openxmlformats-officedocument.presentationml.tags+xml"/>
  <Override PartName="/ppt/notesSlides/notesSlide14.xml" ContentType="application/vnd.openxmlformats-officedocument.presentationml.notesSlide+xml"/>
  <Override PartName="/ppt/tags/tag150.xml" ContentType="application/vnd.openxmlformats-officedocument.presentationml.tags+xml"/>
  <Override PartName="/ppt/notesSlides/notesSlide15.xml" ContentType="application/vnd.openxmlformats-officedocument.presentationml.notesSlide+xml"/>
  <Override PartName="/ppt/tags/tag151.xml" ContentType="application/vnd.openxmlformats-officedocument.presentationml.tags+xml"/>
  <Override PartName="/ppt/notesSlides/notesSlide16.xml" ContentType="application/vnd.openxmlformats-officedocument.presentationml.notesSlide+xml"/>
  <Override PartName="/ppt/tags/tag15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1" r:id="rId3"/>
    <p:sldMasterId id="2147483711" r:id="rId4"/>
    <p:sldMasterId id="2147483745" r:id="rId5"/>
    <p:sldMasterId id="2147483767" r:id="rId6"/>
  </p:sldMasterIdLst>
  <p:notesMasterIdLst>
    <p:notesMasterId r:id="rId24"/>
  </p:notesMasterIdLst>
  <p:sldIdLst>
    <p:sldId id="259" r:id="rId7"/>
    <p:sldId id="311" r:id="rId8"/>
    <p:sldId id="289" r:id="rId9"/>
    <p:sldId id="264" r:id="rId10"/>
    <p:sldId id="293" r:id="rId11"/>
    <p:sldId id="300" r:id="rId12"/>
    <p:sldId id="294" r:id="rId13"/>
    <p:sldId id="301" r:id="rId14"/>
    <p:sldId id="295" r:id="rId15"/>
    <p:sldId id="290" r:id="rId16"/>
    <p:sldId id="308" r:id="rId17"/>
    <p:sldId id="304" r:id="rId18"/>
    <p:sldId id="305" r:id="rId19"/>
    <p:sldId id="309" r:id="rId20"/>
    <p:sldId id="310" r:id="rId21"/>
    <p:sldId id="271" r:id="rId22"/>
    <p:sldId id="272" r:id="rId23"/>
  </p:sldIdLst>
  <p:sldSz cx="12192000" cy="6858000"/>
  <p:notesSz cx="7010400" cy="92964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68B"/>
    <a:srgbClr val="F19B61"/>
    <a:srgbClr val="FFD07D"/>
    <a:srgbClr val="FAAA6C"/>
    <a:srgbClr val="FFF6E7"/>
    <a:srgbClr val="E97243"/>
    <a:srgbClr val="E7E6E6"/>
    <a:srgbClr val="FFF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76030" autoAdjust="0"/>
  </p:normalViewPr>
  <p:slideViewPr>
    <p:cSldViewPr snapToGrid="0">
      <p:cViewPr varScale="1">
        <p:scale>
          <a:sx n="64" d="100"/>
          <a:sy n="64" d="100"/>
        </p:scale>
        <p:origin x="432" y="78"/>
      </p:cViewPr>
      <p:guideLst>
        <p:guide orient="horz" pos="2160"/>
        <p:guide pos="3840"/>
      </p:guideLst>
    </p:cSldViewPr>
  </p:slideViewPr>
  <p:outlineViewPr>
    <p:cViewPr>
      <p:scale>
        <a:sx n="33" d="100"/>
        <a:sy n="33" d="100"/>
      </p:scale>
      <p:origin x="0" y="-1260"/>
    </p:cViewPr>
  </p:outlineViewPr>
  <p:notesTextViewPr>
    <p:cViewPr>
      <p:scale>
        <a:sx n="1" d="1"/>
        <a:sy n="1" d="1"/>
      </p:scale>
      <p:origin x="0" y="0"/>
    </p:cViewPr>
  </p:notesTextViewPr>
  <p:notesViewPr>
    <p:cSldViewPr snapToGrid="0">
      <p:cViewPr varScale="1">
        <p:scale>
          <a:sx n="78" d="100"/>
          <a:sy n="78" d="100"/>
        </p:scale>
        <p:origin x="274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283811D-C1BE-4AA7-A1CD-16CA8379B884}" type="datetimeFigureOut">
              <a:rPr lang="en-US" smtClean="0"/>
              <a:t>2/15/2025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Aptos" panose="020B0004020202020204" pitchFamily="34" charset="0"/>
                <a:cs typeface="Calibri" panose="020F0502020204030204" pitchFamily="34" charset="0"/>
              </a:rPr>
              <a:t>Personal protective equipment, or PPE, is needed during animal health emergencies to prevent disease transfer from animals, locations, and responders. </a:t>
            </a: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8"/>
              </a:spcAft>
              <a:buClr>
                <a:srgbClr val="E97243"/>
              </a:buClr>
            </a:pPr>
            <a:r>
              <a:rPr lang="en-US" kern="100" dirty="0">
                <a:ea typeface="Aptos" panose="020B0004020202020204" pitchFamily="34" charset="0"/>
              </a:rPr>
              <a:t>All these items are combined into four levels of PPE - Levels A, B, C, and D. </a:t>
            </a:r>
            <a:r>
              <a:rPr lang="en-US" dirty="0"/>
              <a:t>Different levels of PPE may be needed depending on the situation, disease risks, and tasks performed. Level D is the lowest level of protection, while Level A is the highest.</a:t>
            </a:r>
          </a:p>
        </p:txBody>
      </p:sp>
      <p:sp>
        <p:nvSpPr>
          <p:cNvPr id="4" name="Slide Number Placeholder 3"/>
          <p:cNvSpPr>
            <a:spLocks noGrp="1"/>
          </p:cNvSpPr>
          <p:nvPr>
            <p:ph type="sldNum" sz="quarter" idx="5"/>
          </p:nvPr>
        </p:nvSpPr>
        <p:spPr/>
        <p:txBody>
          <a:bodyPr/>
          <a:lstStyle/>
          <a:p>
            <a:pPr defTabSz="931774">
              <a:defRPr/>
            </a:pPr>
            <a:fld id="{DAB2B11C-C113-41F8-ACBE-351F0C25143B}"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553709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9BBFE-7832-3B77-0778-CD9AE775C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96D4D-C3D9-7D12-6799-446DE8F7C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6EAE1-27FB-ABFD-CDF3-256BCD2760AA}"/>
              </a:ext>
            </a:extLst>
          </p:cNvPr>
          <p:cNvSpPr>
            <a:spLocks noGrp="1"/>
          </p:cNvSpPr>
          <p:nvPr>
            <p:ph type="body" idx="1"/>
          </p:nvPr>
        </p:nvSpPr>
        <p:spPr/>
        <p:txBody>
          <a:bodyPr/>
          <a:lstStyle/>
          <a:p>
            <a:pPr defTabSz="931774">
              <a:lnSpc>
                <a:spcPct val="110000"/>
              </a:lnSpc>
              <a:spcAft>
                <a:spcPts val="408"/>
              </a:spcAft>
              <a:buSzPts val="1400"/>
              <a:defRPr/>
            </a:pPr>
            <a:r>
              <a:rPr lang="en-US" kern="100" dirty="0">
                <a:ea typeface="Aptos" panose="020B0004020202020204" pitchFamily="34" charset="0"/>
              </a:rPr>
              <a:t>Levels A and B are used when expanded levels of protection are required, such as for certain disinfectant chemicals or highly zoonotic pathogens and involve the use of specialized equipment such as air-purifying respirators, a self-contained breathing apparatus, or encapsulating chemical protective suits. </a:t>
            </a:r>
          </a:p>
          <a:p>
            <a:pPr defTabSz="931774">
              <a:lnSpc>
                <a:spcPct val="110000"/>
              </a:lnSpc>
              <a:spcAft>
                <a:spcPts val="408"/>
              </a:spcAft>
              <a:buSzPts val="1400"/>
              <a:defRPr/>
            </a:pPr>
            <a:endParaRPr lang="en-US" kern="100" dirty="0"/>
          </a:p>
          <a:p>
            <a:pPr>
              <a:spcAft>
                <a:spcPts val="408"/>
              </a:spcAft>
              <a:buClr>
                <a:srgbClr val="E97243"/>
              </a:buClr>
            </a:pPr>
            <a:r>
              <a:rPr lang="en-US" kern="100" dirty="0">
                <a:ea typeface="Aptos" panose="020B0004020202020204" pitchFamily="34" charset="0"/>
              </a:rPr>
              <a:t>Levels C and D are sufficient for most animal health emergency response activities and will be described next in this training video. </a:t>
            </a:r>
          </a:p>
        </p:txBody>
      </p:sp>
      <p:sp>
        <p:nvSpPr>
          <p:cNvPr id="4" name="Slide Number Placeholder 3">
            <a:extLst>
              <a:ext uri="{FF2B5EF4-FFF2-40B4-BE49-F238E27FC236}">
                <a16:creationId xmlns:a16="http://schemas.microsoft.com/office/drawing/2014/main" id="{23A47DF6-DE9D-8883-F5F4-28EB75C6F7C8}"/>
              </a:ext>
            </a:extLst>
          </p:cNvPr>
          <p:cNvSpPr>
            <a:spLocks noGrp="1"/>
          </p:cNvSpPr>
          <p:nvPr>
            <p:ph type="sldNum" sz="quarter" idx="5"/>
          </p:nvPr>
        </p:nvSpPr>
        <p:spPr/>
        <p:txBody>
          <a:bodyPr/>
          <a:lstStyle/>
          <a:p>
            <a:pPr defTabSz="931774">
              <a:defRPr/>
            </a:pPr>
            <a:fld id="{DAB2B11C-C113-41F8-ACBE-351F0C25143B}"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717815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kern="100" dirty="0">
                <a:ea typeface="Aptos" panose="020B0004020202020204" pitchFamily="34" charset="0"/>
              </a:rPr>
              <a:t>Level D</a:t>
            </a:r>
            <a:r>
              <a:rPr lang="en-US" kern="100" dirty="0">
                <a:ea typeface="Aptos" panose="020B0004020202020204" pitchFamily="34" charset="0"/>
              </a:rPr>
              <a:t> is worn when there is no risk of skin contamination, respiratory threat, or hazardous material contact. It is generally worn by those onsite who will not have direct contact with animals, animal waste or products, or responders exiting the response site. It includes minimal skin protection, such as cloth coveralls or street clothing, and no to low respiratory protection, such as surgical or dust masks. Gloves, goggles, or face shields are optional, depending on the tasks performed. </a:t>
            </a:r>
          </a:p>
          <a:p>
            <a:pPr defTabSz="931774">
              <a:defRPr/>
            </a:pPr>
            <a:endParaRPr lang="en-US" kern="100" dirty="0">
              <a:ea typeface="Aptos" panose="020B0004020202020204" pitchFamily="34" charset="0"/>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defTabSz="931774">
              <a:defRPr/>
            </a:pPr>
            <a:endParaRPr lang="en-US" kern="100" dirty="0">
              <a:ea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2364205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9A038-473B-69F0-92EA-6C55A4176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5C3D4-FB85-AA11-8586-A5657C269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F2AA4-A3EB-448B-6E04-A0DD2594EE78}"/>
              </a:ext>
            </a:extLst>
          </p:cNvPr>
          <p:cNvSpPr>
            <a:spLocks noGrp="1"/>
          </p:cNvSpPr>
          <p:nvPr>
            <p:ph type="body" idx="1"/>
          </p:nvPr>
        </p:nvSpPr>
        <p:spPr/>
        <p:txBody>
          <a:bodyPr/>
          <a:lstStyle/>
          <a:p>
            <a:r>
              <a:rPr lang="en-US" sz="1400" b="1" kern="100" dirty="0">
                <a:latin typeface="Calibri" panose="020F0502020204030204" pitchFamily="34" charset="0"/>
                <a:ea typeface="Aptos" panose="020B0004020202020204" pitchFamily="34" charset="0"/>
                <a:cs typeface="Calibri" panose="020F0502020204030204" pitchFamily="34" charset="0"/>
              </a:rPr>
              <a:t>Level C </a:t>
            </a:r>
            <a:r>
              <a:rPr lang="en-US" sz="1400" b="0" dirty="0">
                <a:solidFill>
                  <a:srgbClr val="BABBBA"/>
                </a:solidFill>
                <a:latin typeface="Calibri" panose="020F0502020204030204" pitchFamily="34" charset="0"/>
                <a:cs typeface="Calibri" panose="020F0502020204030204" pitchFamily="34" charset="0"/>
              </a:rPr>
              <a:t>is used when an infectious agent, airborne substance or chemical exposure is known or expected. Responders working with or around animals, animal waste or products, such as milk or eggs, or other potentially contaminated items, should wear this level of PPE. It includes fluid-resistant or chemical resistant coveralls, filtering or air-purifying respirators, protection for the eyes and face, and chemical-resistant footwear and gloves. </a:t>
            </a:r>
            <a:endParaRPr lang="en-US" sz="1400" b="0" dirty="0">
              <a:solidFill>
                <a:prstClr val="black"/>
              </a:solidFill>
              <a:latin typeface="Calibri" panose="020F0502020204030204" pitchFamily="34" charset="0"/>
              <a:cs typeface="Calibri" panose="020F0502020204030204" pitchFamily="34" charset="0"/>
            </a:endParaRP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endParaRPr lang="en-US" sz="1100" dirty="0"/>
          </a:p>
        </p:txBody>
      </p:sp>
      <p:sp>
        <p:nvSpPr>
          <p:cNvPr id="4" name="Slide Number Placeholder 3">
            <a:extLst>
              <a:ext uri="{FF2B5EF4-FFF2-40B4-BE49-F238E27FC236}">
                <a16:creationId xmlns:a16="http://schemas.microsoft.com/office/drawing/2014/main" id="{07724BCC-A2E5-B68D-6465-4300A9BB84A1}"/>
              </a:ext>
            </a:extLst>
          </p:cNvPr>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2010849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spcAft>
                <a:spcPts val="408"/>
              </a:spcAft>
              <a:buClr>
                <a:srgbClr val="E97243"/>
              </a:buClr>
              <a:buFont typeface="Arial" panose="020B0604020202020204" pitchFamily="34" charset="0"/>
              <a:buChar char="•"/>
            </a:pPr>
            <a:r>
              <a:rPr lang="en-US" kern="100" dirty="0">
                <a:ea typeface="Aptos" panose="020B0004020202020204" pitchFamily="34" charset="0"/>
              </a:rPr>
              <a:t>During response situations, the Incident Commander or Safety Officer will determine the level of protection needed for tasks performed. </a:t>
            </a:r>
          </a:p>
          <a:p>
            <a:endParaRPr lang="en-US" sz="1100" dirty="0"/>
          </a:p>
        </p:txBody>
      </p:sp>
      <p:sp>
        <p:nvSpPr>
          <p:cNvPr id="4" name="Slide Number Placeholder 3"/>
          <p:cNvSpPr>
            <a:spLocks noGrp="1"/>
          </p:cNvSpPr>
          <p:nvPr>
            <p:ph type="sldNum" sz="quarter" idx="5"/>
          </p:nvPr>
        </p:nvSpPr>
        <p:spPr/>
        <p:txBody>
          <a:bodyPr/>
          <a:lstStyle/>
          <a:p>
            <a:pPr defTabSz="931774"/>
            <a:fld id="{68A4114D-3529-4EEF-8458-4B289B3BB6AF}" type="slidenum">
              <a:rPr lang="en-US">
                <a:solidFill>
                  <a:prstClr val="black"/>
                </a:solidFill>
                <a:latin typeface="Aptos" panose="02110004020202020204"/>
              </a:rPr>
              <a:pPr defTabSz="931774"/>
              <a:t>14</a:t>
            </a:fld>
            <a:endParaRPr lang="en-US">
              <a:solidFill>
                <a:prstClr val="black"/>
              </a:solidFill>
              <a:latin typeface="Aptos" panose="02110004020202020204"/>
            </a:endParaRPr>
          </a:p>
        </p:txBody>
      </p:sp>
    </p:spTree>
    <p:extLst>
      <p:ext uri="{BB962C8B-B14F-4D97-AF65-F5344CB8AC3E}">
        <p14:creationId xmlns:p14="http://schemas.microsoft.com/office/powerpoint/2010/main" val="184618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93726-8140-C683-23CA-37644BD8D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E12E3-F7BB-DE7D-99FB-DC3AE81B6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CD59D-8C49-CA7B-AE85-EFFA9B04EDF3}"/>
              </a:ext>
            </a:extLst>
          </p:cNvPr>
          <p:cNvSpPr>
            <a:spLocks noGrp="1"/>
          </p:cNvSpPr>
          <p:nvPr>
            <p:ph type="body" idx="1"/>
          </p:nvPr>
        </p:nvSpPr>
        <p:spPr/>
        <p:txBody>
          <a:bodyPr/>
          <a:lstStyle/>
          <a:p>
            <a:pPr marL="291179" indent="-291179">
              <a:spcAft>
                <a:spcPts val="408"/>
              </a:spcAft>
              <a:buClr>
                <a:srgbClr val="E97243"/>
              </a:buClr>
              <a:buFont typeface="Arial" panose="020B0604020202020204" pitchFamily="34" charset="0"/>
              <a:buChar char="•"/>
            </a:pPr>
            <a:r>
              <a:rPr lang="en-US" kern="100" dirty="0">
                <a:ea typeface="Aptos" panose="020B0004020202020204" pitchFamily="34" charset="0"/>
              </a:rPr>
              <a:t>Always verify the required level of PPE when you report to a response situation.</a:t>
            </a:r>
          </a:p>
          <a:p>
            <a:pPr marL="291179" indent="-291179">
              <a:spcAft>
                <a:spcPts val="408"/>
              </a:spcAft>
              <a:buClr>
                <a:srgbClr val="E97243"/>
              </a:buClr>
              <a:buFont typeface="Arial" panose="020B0604020202020204" pitchFamily="34" charset="0"/>
              <a:buChar char="•"/>
            </a:pPr>
            <a:r>
              <a:rPr lang="en-US" kern="100" dirty="0">
                <a:ea typeface="Aptos" panose="020B0004020202020204" pitchFamily="34" charset="0"/>
              </a:rPr>
              <a:t>Only wear PPE for which you have been thoroughly trained, medically cleared to use, and fit tested to wear.</a:t>
            </a:r>
          </a:p>
          <a:p>
            <a:endParaRPr lang="en-US" sz="1100" dirty="0"/>
          </a:p>
        </p:txBody>
      </p:sp>
      <p:sp>
        <p:nvSpPr>
          <p:cNvPr id="4" name="Slide Number Placeholder 3">
            <a:extLst>
              <a:ext uri="{FF2B5EF4-FFF2-40B4-BE49-F238E27FC236}">
                <a16:creationId xmlns:a16="http://schemas.microsoft.com/office/drawing/2014/main" id="{472063C1-AA01-DEB0-36E0-A79C4536B94C}"/>
              </a:ext>
            </a:extLst>
          </p:cNvPr>
          <p:cNvSpPr>
            <a:spLocks noGrp="1"/>
          </p:cNvSpPr>
          <p:nvPr>
            <p:ph type="sldNum" sz="quarter" idx="5"/>
          </p:nvPr>
        </p:nvSpPr>
        <p:spPr/>
        <p:txBody>
          <a:bodyPr/>
          <a:lstStyle/>
          <a:p>
            <a:pPr defTabSz="931774"/>
            <a:fld id="{68A4114D-3529-4EEF-8458-4B289B3BB6AF}" type="slidenum">
              <a:rPr lang="en-US">
                <a:solidFill>
                  <a:prstClr val="black"/>
                </a:solidFill>
                <a:latin typeface="Aptos" panose="02110004020202020204"/>
              </a:rPr>
              <a:pPr defTabSz="931774"/>
              <a:t>15</a:t>
            </a:fld>
            <a:endParaRPr lang="en-US">
              <a:solidFill>
                <a:prstClr val="black"/>
              </a:solidFill>
              <a:latin typeface="Aptos" panose="02110004020202020204"/>
            </a:endParaRPr>
          </a:p>
        </p:txBody>
      </p:sp>
    </p:spTree>
    <p:extLst>
      <p:ext uri="{BB962C8B-B14F-4D97-AF65-F5344CB8AC3E}">
        <p14:creationId xmlns:p14="http://schemas.microsoft.com/office/powerpoint/2010/main" val="1853072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PPE use during animal health emergencies, including proper donning and doffing, and safety considerations, follow this QR code to the Just in time Training website. </a:t>
            </a:r>
          </a:p>
        </p:txBody>
      </p:sp>
      <p:sp>
        <p:nvSpPr>
          <p:cNvPr id="4" name="Slide Number Placeholder 3"/>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1734223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rPr>
              <a:t>Development of this material was made possible through a grant provided to the Center for Food Security and Public Health at Iowa State University, College of Veterinary Medicine from the U.S. Department of Agriculture Animal and Plant Health Inspection Service through the National Animal Disease Preparedness and Response Program.</a:t>
            </a:r>
            <a:endParaRPr lang="en-US" sz="1600" dirty="0"/>
          </a:p>
        </p:txBody>
      </p:sp>
      <p:sp>
        <p:nvSpPr>
          <p:cNvPr id="4" name="Slide Number Placeholder 3"/>
          <p:cNvSpPr>
            <a:spLocks noGrp="1"/>
          </p:cNvSpPr>
          <p:nvPr>
            <p:ph type="sldNum" sz="quarter" idx="5"/>
          </p:nvPr>
        </p:nvSpPr>
        <p:spPr/>
        <p:txBody>
          <a:bodyPr/>
          <a:lstStyle/>
          <a:p>
            <a:fld id="{68A4114D-3529-4EEF-8458-4B289B3BB6AF}" type="slidenum">
              <a:rPr lang="en-US" smtClean="0"/>
              <a:t>17</a:t>
            </a:fld>
            <a:endParaRPr lang="en-US"/>
          </a:p>
        </p:txBody>
      </p:sp>
    </p:spTree>
    <p:extLst>
      <p:ext uri="{BB962C8B-B14F-4D97-AF65-F5344CB8AC3E}">
        <p14:creationId xmlns:p14="http://schemas.microsoft.com/office/powerpoint/2010/main" val="410815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FB041-A83D-0619-834B-0E3C046A0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17AE-9483-011F-E037-76CB7089B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77682-B56E-6641-53F0-2BE85C20D1A8}"/>
              </a:ext>
            </a:extLst>
          </p:cNvPr>
          <p:cNvSpPr>
            <a:spLocks noGrp="1"/>
          </p:cNvSpPr>
          <p:nvPr>
            <p:ph type="body" idx="1"/>
          </p:nvPr>
        </p:nvSpPr>
        <p:spPr/>
        <p:txBody>
          <a:bodyPr/>
          <a:lstStyle/>
          <a:p>
            <a:pPr marL="0" marR="0">
              <a:lnSpc>
                <a:spcPct val="110000"/>
              </a:lnSpc>
              <a:spcAft>
                <a:spcPts val="6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This Just-In-Time training module will overview the types and levels of PPE and highlights those frequently used in an animal disease emergency.</a:t>
            </a:r>
          </a:p>
        </p:txBody>
      </p:sp>
      <p:sp>
        <p:nvSpPr>
          <p:cNvPr id="4" name="Slide Number Placeholder 3">
            <a:extLst>
              <a:ext uri="{FF2B5EF4-FFF2-40B4-BE49-F238E27FC236}">
                <a16:creationId xmlns:a16="http://schemas.microsoft.com/office/drawing/2014/main" id="{8121AA40-473F-BBEC-C344-89D548931A9F}"/>
              </a:ext>
            </a:extLst>
          </p:cNvPr>
          <p:cNvSpPr>
            <a:spLocks noGrp="1"/>
          </p:cNvSpPr>
          <p:nvPr>
            <p:ph type="sldNum" sz="quarter" idx="5"/>
          </p:nvPr>
        </p:nvSpPr>
        <p:spPr/>
        <p:txBody>
          <a:bodyPr/>
          <a:lstStyle/>
          <a:p>
            <a:fld id="{68A4114D-3529-4EEF-8458-4B289B3BB6AF}" type="slidenum">
              <a:rPr lang="en-US" smtClean="0"/>
              <a:t>2</a:t>
            </a:fld>
            <a:endParaRPr lang="en-US"/>
          </a:p>
        </p:txBody>
      </p:sp>
    </p:spTree>
    <p:extLst>
      <p:ext uri="{BB962C8B-B14F-4D97-AF65-F5344CB8AC3E}">
        <p14:creationId xmlns:p14="http://schemas.microsoft.com/office/powerpoint/2010/main" val="2775852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408"/>
              </a:spcAft>
            </a:pPr>
            <a:r>
              <a:rPr lang="en-US" kern="100" dirty="0">
                <a:ea typeface="Aptos" panose="020B0004020202020204" pitchFamily="34" charset="0"/>
              </a:rPr>
              <a:t>Personal protective equipment is specialized clothing and equipment worn as a barrier between an individual and a hazard. </a:t>
            </a:r>
          </a:p>
          <a:p>
            <a:pPr>
              <a:lnSpc>
                <a:spcPct val="110000"/>
              </a:lnSpc>
              <a:spcAft>
                <a:spcPts val="408"/>
              </a:spcAft>
            </a:pPr>
            <a:endParaRPr lang="en-US" kern="100" dirty="0">
              <a:ea typeface="Aptos" panose="020B0004020202020204" pitchFamily="34" charset="0"/>
            </a:endParaRPr>
          </a:p>
          <a:p>
            <a:pPr marL="0" marR="0" lvl="0" indent="0" algn="l" defTabSz="914400" rtl="0" eaLnBrk="1" fontAlgn="auto" latinLnBrk="0" hangingPunct="1">
              <a:lnSpc>
                <a:spcPct val="110000"/>
              </a:lnSpc>
              <a:spcBef>
                <a:spcPts val="0"/>
              </a:spcBef>
              <a:spcAft>
                <a:spcPts val="408"/>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a:lnSpc>
                <a:spcPct val="110000"/>
              </a:lnSpc>
              <a:spcAft>
                <a:spcPts val="408"/>
              </a:spcAft>
            </a:pPr>
            <a:endParaRPr lang="en-US" kern="100" dirty="0">
              <a:ea typeface="Aptos" panose="020B0004020202020204" pitchFamily="34" charset="0"/>
            </a:endParaRPr>
          </a:p>
        </p:txBody>
      </p:sp>
      <p:sp>
        <p:nvSpPr>
          <p:cNvPr id="4" name="Slide Number Placeholder 3"/>
          <p:cNvSpPr>
            <a:spLocks noGrp="1"/>
          </p:cNvSpPr>
          <p:nvPr>
            <p:ph type="sldNum" sz="quarter" idx="5"/>
          </p:nvPr>
        </p:nvSpPr>
        <p:spPr/>
        <p:txBody>
          <a:bodyPr/>
          <a:lstStyle/>
          <a:p>
            <a:pPr defTabSz="931774">
              <a:defRPr/>
            </a:pPr>
            <a:fld id="{DAB2B11C-C113-41F8-ACBE-351F0C25143B}"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729685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00" dirty="0">
                <a:effectLst/>
                <a:latin typeface="Calibri" panose="020F0502020204030204" pitchFamily="34" charset="0"/>
                <a:ea typeface="Aptos" panose="020B0004020202020204" pitchFamily="34" charset="0"/>
                <a:cs typeface="Calibri" panose="020F0502020204030204" pitchFamily="34" charset="0"/>
              </a:rPr>
              <a:t>During animal disease emergencies, PPE serves two essential purposes: </a:t>
            </a:r>
          </a:p>
          <a:p>
            <a:pPr marL="171450" indent="-171450">
              <a:buFont typeface="Arial" panose="020B0604020202020204" pitchFamily="34" charset="0"/>
              <a:buChar char="•"/>
            </a:pPr>
            <a:r>
              <a:rPr lang="en-US" sz="1400" kern="1200" dirty="0">
                <a:solidFill>
                  <a:schemeClr val="tx1"/>
                </a:solidFill>
                <a:effectLst/>
                <a:latin typeface="Calibri" panose="020F0502020204030204" pitchFamily="34" charset="0"/>
                <a:ea typeface="+mn-ea"/>
                <a:cs typeface="Calibri" panose="020F0502020204030204" pitchFamily="34" charset="0"/>
              </a:rPr>
              <a:t>Biosecurity: to prevent the spread of disease agents between animals and locations, and </a:t>
            </a:r>
          </a:p>
          <a:p>
            <a:pPr marL="171450" lvl="0" indent="-171450">
              <a:buFont typeface="Arial" panose="020B0604020202020204" pitchFamily="34" charset="0"/>
              <a:buChar char="•"/>
            </a:pPr>
            <a:r>
              <a:rPr lang="en-US" sz="1400" kern="1200" dirty="0">
                <a:solidFill>
                  <a:schemeClr val="tx1"/>
                </a:solidFill>
                <a:effectLst/>
                <a:latin typeface="Calibri" panose="020F0502020204030204" pitchFamily="34" charset="0"/>
                <a:ea typeface="+mn-ea"/>
                <a:cs typeface="Calibri" panose="020F0502020204030204" pitchFamily="34" charset="0"/>
              </a:rPr>
              <a:t>Responder protection: to protect the responder against potential hazards, such as chemical exposure or zoonotic organisms that can infect people. </a:t>
            </a:r>
          </a:p>
          <a:p>
            <a:endParaRPr lang="en-US" sz="16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Jane Galyon/CFSPH</a:t>
            </a:r>
          </a:p>
          <a:p>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1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kern="100" dirty="0">
                <a:ea typeface="Aptos" panose="020B0004020202020204" pitchFamily="34" charset="0"/>
              </a:rPr>
              <a:t>PPE provides protective measures for the skin, respiratory system, eyes, and face. </a:t>
            </a:r>
          </a:p>
          <a:p>
            <a:pPr defTabSz="931774">
              <a:defRPr/>
            </a:pPr>
            <a:endParaRPr lang="en-US" kern="100" dirty="0">
              <a:ea typeface="Aptos" panose="020B0004020202020204" pitchFamily="34" charset="0"/>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Articulate Storyline</a:t>
            </a:r>
          </a:p>
          <a:p>
            <a:pPr defTabSz="931774">
              <a:defRPr/>
            </a:pPr>
            <a:endParaRPr lang="en-US" kern="100" dirty="0">
              <a:ea typeface="Aptos" panose="020B000402020202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226239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C8591-933B-1D40-F2FC-FA090F8E9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95378-D0FC-7DCF-6CF3-11DC6906F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8C351-27E0-D440-E744-5893D935DDC8}"/>
              </a:ext>
            </a:extLst>
          </p:cNvPr>
          <p:cNvSpPr>
            <a:spLocks noGrp="1"/>
          </p:cNvSpPr>
          <p:nvPr>
            <p:ph type="body" idx="1"/>
          </p:nvPr>
        </p:nvSpPr>
        <p:spPr/>
        <p:txBody>
          <a:bodyPr/>
          <a:lstStyle/>
          <a:p>
            <a:pPr defTabSz="931774">
              <a:defRPr/>
            </a:pPr>
            <a:r>
              <a:rPr lang="en-US" kern="100" dirty="0">
                <a:ea typeface="Aptos" panose="020B0004020202020204" pitchFamily="34" charset="0"/>
              </a:rPr>
              <a:t>Skin protection will include items such as protective coveralls, aprons, gloves, and footwear, such as rubber boots. These items may need to be fluid-resistant or chemical-resistant.</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Jane Galyon and Tegwin Taylor/CFSPH</a:t>
            </a:r>
          </a:p>
        </p:txBody>
      </p:sp>
      <p:sp>
        <p:nvSpPr>
          <p:cNvPr id="4" name="Slide Number Placeholder 3">
            <a:extLst>
              <a:ext uri="{FF2B5EF4-FFF2-40B4-BE49-F238E27FC236}">
                <a16:creationId xmlns:a16="http://schemas.microsoft.com/office/drawing/2014/main" id="{E15D1177-BF1D-2F87-9E68-58B2E283D8F9}"/>
              </a:ext>
            </a:extLst>
          </p:cNvPr>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3373631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kern="100" dirty="0">
                <a:ea typeface="Aptos" panose="020B0004020202020204" pitchFamily="34" charset="0"/>
              </a:rPr>
              <a:t>Respiratory protection can include dust or surgical masks, or d</a:t>
            </a:r>
            <a:r>
              <a:rPr lang="en-US" dirty="0">
                <a:ea typeface="Verdana" panose="020B0604030504040204" pitchFamily="34" charset="0"/>
              </a:rPr>
              <a:t>isposable particulate filtering facepiece respirators</a:t>
            </a:r>
            <a:r>
              <a:rPr lang="en-US" kern="100" dirty="0">
                <a:ea typeface="Aptos" panose="020B0004020202020204" pitchFamily="34" charset="0"/>
              </a:rPr>
              <a:t>, such as an N-95 mask.  </a:t>
            </a:r>
          </a:p>
          <a:p>
            <a:pPr defTabSz="931774">
              <a:defRPr/>
            </a:pPr>
            <a:endParaRPr lang="en-US" kern="100"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Dani Ausen/CFSPH</a:t>
            </a:r>
          </a:p>
          <a:p>
            <a:pPr defTabSz="931774">
              <a:defRPr/>
            </a:pP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367034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A9E3-18F9-7BA0-5344-52ADE664E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9BEBD-44BD-B1A4-36CE-1DEDD068E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A29A1-2407-D9E9-3049-70AFEAE80700}"/>
              </a:ext>
            </a:extLst>
          </p:cNvPr>
          <p:cNvSpPr>
            <a:spLocks noGrp="1"/>
          </p:cNvSpPr>
          <p:nvPr>
            <p:ph type="body" idx="1"/>
          </p:nvPr>
        </p:nvSpPr>
        <p:spPr/>
        <p:txBody>
          <a:bodyPr/>
          <a:lstStyle/>
          <a:p>
            <a:pPr defTabSz="931774">
              <a:defRPr/>
            </a:pPr>
            <a:r>
              <a:rPr lang="en-US" kern="100" dirty="0">
                <a:ea typeface="Aptos" panose="020B0004020202020204" pitchFamily="34" charset="0"/>
              </a:rPr>
              <a:t>Reusable, air-purifying respirators, which may be half-face or full face, provide additional protection and a self-contained breathing apparatus will be needed for higher protection levels.</a:t>
            </a:r>
          </a:p>
          <a:p>
            <a:pPr defTabSz="931774">
              <a:defRPr/>
            </a:pPr>
            <a:endParaRPr lang="en-US" kern="100" dirty="0">
              <a:ea typeface="Aptos" panose="020B0004020202020204" pitchFamily="34" charset="0"/>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Dani Ausen and Andrew Kingsbury/CFSPH</a:t>
            </a:r>
          </a:p>
          <a:p>
            <a:pPr defTabSz="931774">
              <a:defRPr/>
            </a:pPr>
            <a:endParaRPr lang="en-US" kern="100" dirty="0">
              <a:ea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B4FCDB6E-C837-5279-0F87-755716F960E5}"/>
              </a:ext>
            </a:extLst>
          </p:cNvPr>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4004142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Protection of the eyes and face includes safety glasses or goggles, and in some instances, the addition of a face shield. </a:t>
            </a:r>
            <a:r>
              <a:rPr lang="en-US" dirty="0">
                <a:ea typeface="Aptos" panose="020B0004020202020204" pitchFamily="34" charset="0"/>
              </a:rPr>
              <a:t>In some settings, hearing protection, such as ear plugs or ear muffs may be needed.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Jane Galyon and Andrew Kingsbury/CFSPH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1271850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9.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1.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2.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3.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4.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5.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7.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8.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9.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0.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1.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2.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3.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4.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5.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6.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7.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8.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9.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0.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1.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2.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13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13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9.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0.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0.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1.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2.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2.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3.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95131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70972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42187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671304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554125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17263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3203050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27641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212391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12514851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37335687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3499273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39924688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6727777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2856229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3535161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7202470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9193511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9161582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3714809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701423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5208097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6781644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8214673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2970640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715247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9664021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7334600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5" name="Content Placeholder 11">
            <a:extLst>
              <a:ext uri="{FF2B5EF4-FFF2-40B4-BE49-F238E27FC236}">
                <a16:creationId xmlns:a16="http://schemas.microsoft.com/office/drawing/2014/main" id="{CC333B92-F402-CEA8-2D08-4867414EEBD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29885575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Content Placeholder 11">
            <a:extLst>
              <a:ext uri="{FF2B5EF4-FFF2-40B4-BE49-F238E27FC236}">
                <a16:creationId xmlns:a16="http://schemas.microsoft.com/office/drawing/2014/main" id="{F775B8F2-F22A-CEF9-90B7-8463676B38B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3952343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09984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894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241490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00147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60319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7557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65122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27395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42659331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6457067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2926452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25617207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917071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406709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6315691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567450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4394554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985987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863500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7257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176427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617041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821003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020391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5505241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361099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915632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086570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284081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9953147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659624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28064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702315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479915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61964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2/15/2025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6941544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dirty="0"/>
              <a:t>Click to edit Master title style</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0411489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032016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627881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81629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375409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761001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466467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04039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08318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24696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22583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33876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71301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387014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823472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8285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2/15/2025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935285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ags" Target="../tags/tag3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ags" Target="../tags/tag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ags" Target="../tags/tag7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tags" Target="../tags/tag8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theme" Target="../theme/theme6.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tags" Target="../tags/tag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38"/>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2/15/2025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5"/>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740" r:id="rId3"/>
    <p:sldLayoutId id="2147483741" r:id="rId4"/>
    <p:sldLayoutId id="2147483742" r:id="rId5"/>
    <p:sldLayoutId id="2147483743" r:id="rId6"/>
    <p:sldLayoutId id="2147483657" r:id="rId7"/>
    <p:sldLayoutId id="2147483660" r:id="rId8"/>
    <p:sldLayoutId id="2147483744"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orange and white circle&#10;&#10;AI-generated content may be incorrect.">
            <a:extLst>
              <a:ext uri="{FF2B5EF4-FFF2-40B4-BE49-F238E27FC236}">
                <a16:creationId xmlns:a16="http://schemas.microsoft.com/office/drawing/2014/main" id="{A83526D1-C8E4-73DC-EE35-B493BD07D1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828804" cy="1828804"/>
          </a:xfrm>
          <a:prstGeom prst="rect">
            <a:avLst/>
          </a:prstGeom>
        </p:spPr>
      </p:pic>
      <p:pic>
        <p:nvPicPr>
          <p:cNvPr id="12" name="Picture 11">
            <a:extLst>
              <a:ext uri="{FF2B5EF4-FFF2-40B4-BE49-F238E27FC236}">
                <a16:creationId xmlns:a16="http://schemas.microsoft.com/office/drawing/2014/main" id="{923882AA-32D9-C54E-8F54-1655663F287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2/15/2025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2/15/2025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23"/>
    </p:custDataLst>
    <p:extLst>
      <p:ext uri="{BB962C8B-B14F-4D97-AF65-F5344CB8AC3E}">
        <p14:creationId xmlns:p14="http://schemas.microsoft.com/office/powerpoint/2010/main" val="35120095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2/15/2025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7"/>
    </p:custDataLst>
    <p:extLst>
      <p:ext uri="{BB962C8B-B14F-4D97-AF65-F5344CB8AC3E}">
        <p14:creationId xmlns:p14="http://schemas.microsoft.com/office/powerpoint/2010/main" val="397370332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ags" Target="../tags/tag13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5.xml"/><Relationship Id="rId1" Type="http://schemas.openxmlformats.org/officeDocument/2006/relationships/tags" Target="../tags/tag14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5.xml"/><Relationship Id="rId1" Type="http://schemas.openxmlformats.org/officeDocument/2006/relationships/tags" Target="../tags/tag14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4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48.xml"/><Relationship Id="rId5" Type="http://schemas.microsoft.com/office/2007/relationships/hdphoto" Target="../media/hdphoto3.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8.xml"/><Relationship Id="rId1" Type="http://schemas.openxmlformats.org/officeDocument/2006/relationships/tags" Target="../tags/tag14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1.xml"/><Relationship Id="rId1" Type="http://schemas.openxmlformats.org/officeDocument/2006/relationships/tags" Target="../tags/tag15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tags" Target="../tags/tag15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tags" Target="../tags/tag152.xml"/><Relationship Id="rId5" Type="http://schemas.openxmlformats.org/officeDocument/2006/relationships/image" Target="../media/image30.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7.xml"/><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3.xml"/><Relationship Id="rId1" Type="http://schemas.openxmlformats.org/officeDocument/2006/relationships/tags" Target="../tags/tag138.xml"/><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4.xml"/><Relationship Id="rId1" Type="http://schemas.openxmlformats.org/officeDocument/2006/relationships/tags" Target="../tags/tag139.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xml"/><Relationship Id="rId1" Type="http://schemas.openxmlformats.org/officeDocument/2006/relationships/tags" Target="../tags/tag14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4.xml"/><Relationship Id="rId1" Type="http://schemas.openxmlformats.org/officeDocument/2006/relationships/tags" Target="../tags/tag141.xml"/><Relationship Id="rId5" Type="http://schemas.openxmlformats.org/officeDocument/2006/relationships/image" Target="../media/image18.jp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4.xml"/><Relationship Id="rId1" Type="http://schemas.openxmlformats.org/officeDocument/2006/relationships/tags" Target="../tags/tag142.xml"/><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4.xml"/><Relationship Id="rId1" Type="http://schemas.openxmlformats.org/officeDocument/2006/relationships/tags" Target="../tags/tag14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4.xml"/><Relationship Id="rId1" Type="http://schemas.openxmlformats.org/officeDocument/2006/relationships/tags" Target="../tags/tag144.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13176F0-56EA-5670-454B-E23F90B6BFB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3972393" y="1203767"/>
            <a:ext cx="7330191" cy="2673752"/>
          </a:xfrm>
          <a:noFill/>
        </p:spPr>
        <p:txBody>
          <a:bodyPr>
            <a:noAutofit/>
          </a:bodyPr>
          <a:lstStyle/>
          <a:p>
            <a:r>
              <a:rPr lang="en-US" b="1" dirty="0"/>
              <a:t>Personal Protective Equipment</a:t>
            </a:r>
          </a:p>
        </p:txBody>
      </p:sp>
      <p:sp>
        <p:nvSpPr>
          <p:cNvPr id="5" name="Subtitle 4">
            <a:extLst>
              <a:ext uri="{FF2B5EF4-FFF2-40B4-BE49-F238E27FC236}">
                <a16:creationId xmlns:a16="http://schemas.microsoft.com/office/drawing/2014/main" id="{B42506F4-0D1C-8587-7C51-C37572DE1D0A}"/>
              </a:ext>
            </a:extLst>
          </p:cNvPr>
          <p:cNvSpPr>
            <a:spLocks noGrp="1"/>
          </p:cNvSpPr>
          <p:nvPr>
            <p:ph type="subTitle" idx="1"/>
          </p:nvPr>
        </p:nvSpPr>
        <p:spPr>
          <a:xfrm>
            <a:off x="4432091" y="4236334"/>
            <a:ext cx="6410794" cy="1021466"/>
          </a:xfrm>
        </p:spPr>
        <p:txBody>
          <a:bodyPr anchor="ctr">
            <a:normAutofit/>
          </a:bodyPr>
          <a:lstStyle/>
          <a:p>
            <a:r>
              <a:rPr lang="en-US" sz="5400" i="1" kern="0" dirty="0"/>
              <a:t>PPE Overview</a:t>
            </a:r>
            <a:endParaRPr lang="en-US" sz="5400" i="1" kern="0" dirty="0">
              <a:latin typeface="Verdana" panose="020B0604030504040204" pitchFamily="34" charset="0"/>
              <a:ea typeface="Verdana" panose="020B0604030504040204" pitchFamily="34" charset="0"/>
            </a:endParaRPr>
          </a:p>
        </p:txBody>
      </p:sp>
      <p:pic>
        <p:nvPicPr>
          <p:cNvPr id="9" name="Picture 8" descr="Just-In-Time training logo containing multiple concentric circles">
            <a:extLst>
              <a:ext uri="{FF2B5EF4-FFF2-40B4-BE49-F238E27FC236}">
                <a16:creationId xmlns:a16="http://schemas.microsoft.com/office/drawing/2014/main" id="{4FB0DD72-96CA-3397-1574-2CEE7787C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9" y="62343"/>
            <a:ext cx="3356137" cy="3364992"/>
          </a:xfrm>
          <a:prstGeom prst="rect">
            <a:avLst/>
          </a:prstGeom>
        </p:spPr>
      </p:pic>
      <p:pic>
        <p:nvPicPr>
          <p:cNvPr id="10" name="Picture 9" descr="The logo of the Center for Food Security and Public Health">
            <a:extLst>
              <a:ext uri="{FF2B5EF4-FFF2-40B4-BE49-F238E27FC236}">
                <a16:creationId xmlns:a16="http://schemas.microsoft.com/office/drawing/2014/main" id="{7F1C3D71-BF98-26C2-E453-761851106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833" y="4522394"/>
            <a:ext cx="2605650" cy="1472184"/>
          </a:xfrm>
          <a:prstGeom prst="rect">
            <a:avLst/>
          </a:prstGeom>
        </p:spPr>
      </p:pic>
    </p:spTree>
    <p:custDataLst>
      <p:tags r:id="rId1"/>
    </p:custDataLst>
    <p:extLst>
      <p:ext uri="{BB962C8B-B14F-4D97-AF65-F5344CB8AC3E}">
        <p14:creationId xmlns:p14="http://schemas.microsoft.com/office/powerpoint/2010/main" val="3073876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A32C988-A4FB-441A-806F-54D0E36B8614}"/>
              </a:ext>
              <a:ext uri="{C183D7F6-B498-43B3-948B-1728B52AA6E4}">
                <adec:decorative xmlns:adec="http://schemas.microsoft.com/office/drawing/2017/decorative" val="1"/>
              </a:ext>
            </a:extLst>
          </p:cNvPr>
          <p:cNvSpPr/>
          <p:nvPr/>
        </p:nvSpPr>
        <p:spPr>
          <a:xfrm>
            <a:off x="525974" y="495300"/>
            <a:ext cx="3924300" cy="5854701"/>
          </a:xfrm>
          <a:custGeom>
            <a:avLst/>
            <a:gdLst>
              <a:gd name="connsiteX0" fmla="*/ 1962150 w 3924300"/>
              <a:gd name="connsiteY0" fmla="*/ 0 h 5854701"/>
              <a:gd name="connsiteX1" fmla="*/ 3924300 w 3924300"/>
              <a:gd name="connsiteY1" fmla="*/ 1448120 h 5854701"/>
              <a:gd name="connsiteX2" fmla="*/ 3517900 w 3924300"/>
              <a:gd name="connsiteY2" fmla="*/ 1448120 h 5854701"/>
              <a:gd name="connsiteX3" fmla="*/ 3517900 w 3924300"/>
              <a:gd name="connsiteY3" fmla="*/ 5854701 h 5854701"/>
              <a:gd name="connsiteX4" fmla="*/ 406400 w 3924300"/>
              <a:gd name="connsiteY4" fmla="*/ 5854701 h 5854701"/>
              <a:gd name="connsiteX5" fmla="*/ 406400 w 3924300"/>
              <a:gd name="connsiteY5" fmla="*/ 1448120 h 5854701"/>
              <a:gd name="connsiteX6" fmla="*/ 0 w 3924300"/>
              <a:gd name="connsiteY6" fmla="*/ 1448120 h 585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4300" h="5854701">
                <a:moveTo>
                  <a:pt x="1962150" y="0"/>
                </a:moveTo>
                <a:lnTo>
                  <a:pt x="3924300" y="1448120"/>
                </a:lnTo>
                <a:lnTo>
                  <a:pt x="3517900" y="1448120"/>
                </a:lnTo>
                <a:lnTo>
                  <a:pt x="3517900" y="5854701"/>
                </a:lnTo>
                <a:lnTo>
                  <a:pt x="406400" y="5854701"/>
                </a:lnTo>
                <a:lnTo>
                  <a:pt x="406400" y="1448120"/>
                </a:lnTo>
                <a:lnTo>
                  <a:pt x="0" y="1448120"/>
                </a:lnTo>
                <a:close/>
              </a:path>
            </a:pathLst>
          </a:cu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5">
            <a:extLst>
              <a:ext uri="{FF2B5EF4-FFF2-40B4-BE49-F238E27FC236}">
                <a16:creationId xmlns:a16="http://schemas.microsoft.com/office/drawing/2014/main" id="{A55EA256-C9C4-4BA7-B8F4-FDDD402A64D6}"/>
              </a:ext>
            </a:extLst>
          </p:cNvPr>
          <p:cNvSpPr>
            <a:spLocks noGrp="1"/>
          </p:cNvSpPr>
          <p:nvPr>
            <p:ph type="title"/>
          </p:nvPr>
        </p:nvSpPr>
        <p:spPr>
          <a:xfrm>
            <a:off x="4180937" y="365125"/>
            <a:ext cx="8011063" cy="1325563"/>
          </a:xfrm>
        </p:spPr>
        <p:txBody>
          <a:bodyPr>
            <a:normAutofit fontScale="90000"/>
          </a:bodyPr>
          <a:lstStyle/>
          <a:p>
            <a:pPr algn="ctr"/>
            <a:r>
              <a:rPr lang="en-US" sz="6600" b="1" dirty="0"/>
              <a:t>Levels of PPE</a:t>
            </a:r>
            <a:br>
              <a:rPr lang="en-US" sz="6600" b="1" dirty="0"/>
            </a:br>
            <a:r>
              <a:rPr lang="en-US" dirty="0"/>
              <a:t>Levels of Protection</a:t>
            </a:r>
            <a:endParaRPr lang="en-US" sz="6600" dirty="0"/>
          </a:p>
        </p:txBody>
      </p:sp>
      <p:sp>
        <p:nvSpPr>
          <p:cNvPr id="22" name="TextBox 21">
            <a:extLst>
              <a:ext uri="{FF2B5EF4-FFF2-40B4-BE49-F238E27FC236}">
                <a16:creationId xmlns:a16="http://schemas.microsoft.com/office/drawing/2014/main" id="{23E6F24D-0574-4BC8-A9D2-F3C46F5404EB}"/>
              </a:ext>
            </a:extLst>
          </p:cNvPr>
          <p:cNvSpPr txBox="1"/>
          <p:nvPr/>
        </p:nvSpPr>
        <p:spPr>
          <a:xfrm>
            <a:off x="932374" y="1186930"/>
            <a:ext cx="3111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Increasing </a:t>
            </a:r>
            <a:b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b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Level of Risk</a:t>
            </a:r>
          </a:p>
        </p:txBody>
      </p:sp>
      <p:sp>
        <p:nvSpPr>
          <p:cNvPr id="4" name="Text Placeholder 10">
            <a:extLst>
              <a:ext uri="{FF2B5EF4-FFF2-40B4-BE49-F238E27FC236}">
                <a16:creationId xmlns:a16="http://schemas.microsoft.com/office/drawing/2014/main" id="{D6FED250-2026-5360-BCB4-5EB432595254}"/>
              </a:ext>
            </a:extLst>
          </p:cNvPr>
          <p:cNvSpPr txBox="1">
            <a:spLocks/>
          </p:cNvSpPr>
          <p:nvPr/>
        </p:nvSpPr>
        <p:spPr>
          <a:xfrm>
            <a:off x="1094837" y="2180398"/>
            <a:ext cx="2743200" cy="822960"/>
          </a:xfrm>
          <a:prstGeom prst="roundRect">
            <a:avLst>
              <a:gd name="adj" fmla="val 25463"/>
            </a:avLst>
          </a:prstGeom>
          <a:solidFill>
            <a:srgbClr val="CC5D12"/>
          </a:solidFill>
          <a:ln w="57150">
            <a:solidFill>
              <a:schemeClr val="tx1"/>
            </a:solidFill>
          </a:ln>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A</a:t>
            </a:r>
          </a:p>
        </p:txBody>
      </p:sp>
      <p:sp>
        <p:nvSpPr>
          <p:cNvPr id="19" name="Text Placeholder 10">
            <a:extLst>
              <a:ext uri="{FF2B5EF4-FFF2-40B4-BE49-F238E27FC236}">
                <a16:creationId xmlns:a16="http://schemas.microsoft.com/office/drawing/2014/main" id="{E3815F0C-7063-4CA6-8157-4D1E063A960A}"/>
              </a:ext>
            </a:extLst>
          </p:cNvPr>
          <p:cNvSpPr txBox="1">
            <a:spLocks/>
          </p:cNvSpPr>
          <p:nvPr/>
        </p:nvSpPr>
        <p:spPr>
          <a:xfrm>
            <a:off x="1094837" y="3192266"/>
            <a:ext cx="2743200" cy="822960"/>
          </a:xfrm>
          <a:prstGeom prst="roundRect">
            <a:avLst>
              <a:gd name="adj" fmla="val 25463"/>
            </a:avLst>
          </a:prstGeom>
          <a:solidFill>
            <a:srgbClr val="ED7A2B"/>
          </a:solidFill>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B</a:t>
            </a:r>
          </a:p>
        </p:txBody>
      </p:sp>
      <p:sp>
        <p:nvSpPr>
          <p:cNvPr id="18" name="Text Placeholder 10">
            <a:extLst>
              <a:ext uri="{FF2B5EF4-FFF2-40B4-BE49-F238E27FC236}">
                <a16:creationId xmlns:a16="http://schemas.microsoft.com/office/drawing/2014/main" id="{9B458029-4AF8-44B4-81EF-F69A0B8FC10E}"/>
              </a:ext>
            </a:extLst>
          </p:cNvPr>
          <p:cNvSpPr txBox="1">
            <a:spLocks/>
          </p:cNvSpPr>
          <p:nvPr/>
        </p:nvSpPr>
        <p:spPr>
          <a:xfrm>
            <a:off x="1094837" y="4204134"/>
            <a:ext cx="2743200" cy="822960"/>
          </a:xfrm>
          <a:prstGeom prst="roundRect">
            <a:avLst>
              <a:gd name="adj" fmla="val 25463"/>
            </a:avLst>
          </a:prstGeom>
          <a:solidFill>
            <a:srgbClr val="F19B61"/>
          </a:solidFill>
        </p:spPr>
        <p:txBody>
          <a:bodyPr anchor="ctr"/>
          <a:lstStyle>
            <a:defPPr>
              <a:defRPr lang="en-US"/>
            </a:defPPr>
            <a:lvl1pPr indent="0" algn="ctr">
              <a:lnSpc>
                <a:spcPct val="110000"/>
              </a:lnSpc>
              <a:spcBef>
                <a:spcPts val="1000"/>
              </a:spcBef>
              <a:buFont typeface="Arial" panose="020B0604020202020204" pitchFamily="34" charset="0"/>
              <a:buNone/>
              <a:defRPr sz="2800" b="1">
                <a:latin typeface="Verdana" panose="020B0604030504040204" pitchFamily="34" charset="0"/>
                <a:ea typeface="Verdana" panose="020B0604030504040204" pitchFamily="34" charset="0"/>
              </a:defRPr>
            </a:lvl1pPr>
            <a:lvl2pPr marL="685800" indent="-228600">
              <a:lnSpc>
                <a:spcPct val="110000"/>
              </a:lnSpc>
              <a:spcBef>
                <a:spcPts val="500"/>
              </a:spcBef>
              <a:buFont typeface="Arial" panose="020B0604020202020204" pitchFamily="34" charset="0"/>
              <a:buChar char="•"/>
              <a:defRPr sz="2400">
                <a:latin typeface="Verdana" panose="020B0604030504040204" pitchFamily="34" charset="0"/>
                <a:ea typeface="Verdana" panose="020B0604030504040204" pitchFamily="34" charset="0"/>
              </a:defRPr>
            </a:lvl2pPr>
            <a:lvl3pPr marL="1143000" indent="-228600">
              <a:lnSpc>
                <a:spcPct val="110000"/>
              </a:lnSpc>
              <a:spcBef>
                <a:spcPts val="500"/>
              </a:spcBef>
              <a:buFont typeface="Arial" panose="020B0604020202020204" pitchFamily="34" charset="0"/>
              <a:buChar char="•"/>
              <a:defRPr sz="2000">
                <a:latin typeface="Verdana" panose="020B0604030504040204" pitchFamily="34" charset="0"/>
                <a:ea typeface="Verdana" panose="020B0604030504040204" pitchFamily="34" charset="0"/>
              </a:defRPr>
            </a:lvl3pPr>
            <a:lvl4pPr marL="16002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4pPr>
            <a:lvl5pPr marL="20574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C</a:t>
            </a:r>
          </a:p>
        </p:txBody>
      </p:sp>
      <p:sp>
        <p:nvSpPr>
          <p:cNvPr id="3" name="Text Placeholder 10">
            <a:extLst>
              <a:ext uri="{FF2B5EF4-FFF2-40B4-BE49-F238E27FC236}">
                <a16:creationId xmlns:a16="http://schemas.microsoft.com/office/drawing/2014/main" id="{0AC57339-A563-C667-9248-DA65DE61B2E9}"/>
              </a:ext>
            </a:extLst>
          </p:cNvPr>
          <p:cNvSpPr txBox="1">
            <a:spLocks/>
          </p:cNvSpPr>
          <p:nvPr/>
        </p:nvSpPr>
        <p:spPr>
          <a:xfrm>
            <a:off x="1094837" y="5216001"/>
            <a:ext cx="2743200" cy="822960"/>
          </a:xfrm>
          <a:prstGeom prst="roundRect">
            <a:avLst>
              <a:gd name="adj" fmla="val 25463"/>
            </a:avLst>
          </a:prstGeom>
          <a:solidFill>
            <a:srgbClr val="F5B68B"/>
          </a:solidFill>
          <a:ln w="57150">
            <a:solidFill>
              <a:schemeClr val="tx1"/>
            </a:solidFill>
          </a:ln>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D</a:t>
            </a:r>
          </a:p>
        </p:txBody>
      </p:sp>
      <p:sp>
        <p:nvSpPr>
          <p:cNvPr id="6" name="TextBox 5">
            <a:extLst>
              <a:ext uri="{FF2B5EF4-FFF2-40B4-BE49-F238E27FC236}">
                <a16:creationId xmlns:a16="http://schemas.microsoft.com/office/drawing/2014/main" id="{E4090345-89BD-5AE8-502F-DBFAA316AD50}"/>
              </a:ext>
            </a:extLst>
          </p:cNvPr>
          <p:cNvSpPr txBox="1"/>
          <p:nvPr/>
        </p:nvSpPr>
        <p:spPr>
          <a:xfrm>
            <a:off x="5437161" y="5382818"/>
            <a:ext cx="55203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Lowest level of protection</a:t>
            </a: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Right Brace 4">
            <a:extLst>
              <a:ext uri="{FF2B5EF4-FFF2-40B4-BE49-F238E27FC236}">
                <a16:creationId xmlns:a16="http://schemas.microsoft.com/office/drawing/2014/main" id="{C9BC1073-B3D4-C170-695C-5406B1A54AF7}"/>
              </a:ext>
              <a:ext uri="{C183D7F6-B498-43B3-948B-1728B52AA6E4}">
                <adec:decorative xmlns:adec="http://schemas.microsoft.com/office/drawing/2017/decorative" val="1"/>
              </a:ext>
            </a:extLst>
          </p:cNvPr>
          <p:cNvSpPr/>
          <p:nvPr/>
        </p:nvSpPr>
        <p:spPr>
          <a:xfrm>
            <a:off x="4180937" y="5352071"/>
            <a:ext cx="1057813" cy="640080"/>
          </a:xfrm>
          <a:prstGeom prst="rightBrace">
            <a:avLst>
              <a:gd name="adj1" fmla="val 0"/>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Placeholder 10">
            <a:extLst>
              <a:ext uri="{FF2B5EF4-FFF2-40B4-BE49-F238E27FC236}">
                <a16:creationId xmlns:a16="http://schemas.microsoft.com/office/drawing/2014/main" id="{ECCB9830-2792-40CE-A354-1DC03A8C5122}"/>
              </a:ext>
            </a:extLst>
          </p:cNvPr>
          <p:cNvSpPr txBox="1">
            <a:spLocks/>
          </p:cNvSpPr>
          <p:nvPr/>
        </p:nvSpPr>
        <p:spPr>
          <a:xfrm>
            <a:off x="1094837" y="5216001"/>
            <a:ext cx="2743200" cy="822960"/>
          </a:xfrm>
          <a:prstGeom prst="roundRect">
            <a:avLst>
              <a:gd name="adj" fmla="val 25463"/>
            </a:avLst>
          </a:prstGeom>
          <a:solidFill>
            <a:srgbClr val="F5B68B"/>
          </a:solidFill>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D</a:t>
            </a:r>
          </a:p>
        </p:txBody>
      </p:sp>
      <p:sp>
        <p:nvSpPr>
          <p:cNvPr id="20" name="Text Placeholder 10">
            <a:extLst>
              <a:ext uri="{FF2B5EF4-FFF2-40B4-BE49-F238E27FC236}">
                <a16:creationId xmlns:a16="http://schemas.microsoft.com/office/drawing/2014/main" id="{5FBF26B4-1482-4DFD-A473-F219BC272BCD}"/>
              </a:ext>
            </a:extLst>
          </p:cNvPr>
          <p:cNvSpPr txBox="1">
            <a:spLocks/>
          </p:cNvSpPr>
          <p:nvPr/>
        </p:nvSpPr>
        <p:spPr>
          <a:xfrm>
            <a:off x="1094837" y="2180398"/>
            <a:ext cx="2743200" cy="822960"/>
          </a:xfrm>
          <a:prstGeom prst="roundRect">
            <a:avLst>
              <a:gd name="adj" fmla="val 25463"/>
            </a:avLst>
          </a:prstGeom>
          <a:solidFill>
            <a:srgbClr val="CC5D12"/>
          </a:solidFill>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A</a:t>
            </a:r>
          </a:p>
        </p:txBody>
      </p:sp>
      <p:sp>
        <p:nvSpPr>
          <p:cNvPr id="8" name="TextBox 7">
            <a:extLst>
              <a:ext uri="{FF2B5EF4-FFF2-40B4-BE49-F238E27FC236}">
                <a16:creationId xmlns:a16="http://schemas.microsoft.com/office/drawing/2014/main" id="{6985EAC6-E1C6-13CD-70D5-B3599B1762E4}"/>
              </a:ext>
            </a:extLst>
          </p:cNvPr>
          <p:cNvSpPr txBox="1"/>
          <p:nvPr/>
        </p:nvSpPr>
        <p:spPr>
          <a:xfrm>
            <a:off x="5437161" y="2308827"/>
            <a:ext cx="55203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Highest level of protection</a:t>
            </a:r>
            <a:endPar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Right Brace 6">
            <a:extLst>
              <a:ext uri="{FF2B5EF4-FFF2-40B4-BE49-F238E27FC236}">
                <a16:creationId xmlns:a16="http://schemas.microsoft.com/office/drawing/2014/main" id="{F33834B0-4351-568D-E3EA-0C61742F7A6C}"/>
              </a:ext>
              <a:ext uri="{C183D7F6-B498-43B3-948B-1728B52AA6E4}">
                <adec:decorative xmlns:adec="http://schemas.microsoft.com/office/drawing/2017/decorative" val="1"/>
              </a:ext>
            </a:extLst>
          </p:cNvPr>
          <p:cNvSpPr/>
          <p:nvPr/>
        </p:nvSpPr>
        <p:spPr>
          <a:xfrm>
            <a:off x="4180937" y="2278080"/>
            <a:ext cx="1057813" cy="640080"/>
          </a:xfrm>
          <a:prstGeom prst="rightBrace">
            <a:avLst>
              <a:gd name="adj1" fmla="val 0"/>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54209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DA381-A281-053F-6747-DFA4FE16F1F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F20F6241-DB6E-73E8-5451-795C42FCA245}"/>
              </a:ext>
            </a:extLst>
          </p:cNvPr>
          <p:cNvSpPr>
            <a:spLocks noGrp="1"/>
          </p:cNvSpPr>
          <p:nvPr>
            <p:ph type="title"/>
          </p:nvPr>
        </p:nvSpPr>
        <p:spPr>
          <a:xfrm>
            <a:off x="4180936" y="365125"/>
            <a:ext cx="8011064" cy="1325563"/>
          </a:xfrm>
        </p:spPr>
        <p:txBody>
          <a:bodyPr>
            <a:normAutofit/>
          </a:bodyPr>
          <a:lstStyle/>
          <a:p>
            <a:pPr algn="ctr"/>
            <a:r>
              <a:rPr lang="en-US" sz="6600" b="1" dirty="0"/>
              <a:t>Levels of PPE</a:t>
            </a:r>
          </a:p>
        </p:txBody>
      </p:sp>
      <p:sp>
        <p:nvSpPr>
          <p:cNvPr id="15" name="Freeform: Shape 14">
            <a:extLst>
              <a:ext uri="{FF2B5EF4-FFF2-40B4-BE49-F238E27FC236}">
                <a16:creationId xmlns:a16="http://schemas.microsoft.com/office/drawing/2014/main" id="{7DC62071-F91D-10A1-4FD5-EE811FA5B4BD}"/>
              </a:ext>
              <a:ext uri="{C183D7F6-B498-43B3-948B-1728B52AA6E4}">
                <adec:decorative xmlns:adec="http://schemas.microsoft.com/office/drawing/2017/decorative" val="1"/>
              </a:ext>
            </a:extLst>
          </p:cNvPr>
          <p:cNvSpPr/>
          <p:nvPr/>
        </p:nvSpPr>
        <p:spPr>
          <a:xfrm>
            <a:off x="525974" y="495300"/>
            <a:ext cx="3924300" cy="5854701"/>
          </a:xfrm>
          <a:custGeom>
            <a:avLst/>
            <a:gdLst>
              <a:gd name="connsiteX0" fmla="*/ 1962150 w 3924300"/>
              <a:gd name="connsiteY0" fmla="*/ 0 h 5854701"/>
              <a:gd name="connsiteX1" fmla="*/ 3924300 w 3924300"/>
              <a:gd name="connsiteY1" fmla="*/ 1448120 h 5854701"/>
              <a:gd name="connsiteX2" fmla="*/ 3517900 w 3924300"/>
              <a:gd name="connsiteY2" fmla="*/ 1448120 h 5854701"/>
              <a:gd name="connsiteX3" fmla="*/ 3517900 w 3924300"/>
              <a:gd name="connsiteY3" fmla="*/ 5854701 h 5854701"/>
              <a:gd name="connsiteX4" fmla="*/ 406400 w 3924300"/>
              <a:gd name="connsiteY4" fmla="*/ 5854701 h 5854701"/>
              <a:gd name="connsiteX5" fmla="*/ 406400 w 3924300"/>
              <a:gd name="connsiteY5" fmla="*/ 1448120 h 5854701"/>
              <a:gd name="connsiteX6" fmla="*/ 0 w 3924300"/>
              <a:gd name="connsiteY6" fmla="*/ 1448120 h 585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4300" h="5854701">
                <a:moveTo>
                  <a:pt x="1962150" y="0"/>
                </a:moveTo>
                <a:lnTo>
                  <a:pt x="3924300" y="1448120"/>
                </a:lnTo>
                <a:lnTo>
                  <a:pt x="3517900" y="1448120"/>
                </a:lnTo>
                <a:lnTo>
                  <a:pt x="3517900" y="5854701"/>
                </a:lnTo>
                <a:lnTo>
                  <a:pt x="406400" y="5854701"/>
                </a:lnTo>
                <a:lnTo>
                  <a:pt x="406400" y="1448120"/>
                </a:lnTo>
                <a:lnTo>
                  <a:pt x="0" y="1448120"/>
                </a:lnTo>
                <a:close/>
              </a:path>
            </a:pathLst>
          </a:cu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2023F3C-260D-9351-9ED7-094DCFE3E491}"/>
              </a:ext>
            </a:extLst>
          </p:cNvPr>
          <p:cNvSpPr txBox="1"/>
          <p:nvPr/>
        </p:nvSpPr>
        <p:spPr>
          <a:xfrm>
            <a:off x="932374" y="1186930"/>
            <a:ext cx="31115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Increasing </a:t>
            </a:r>
            <a:b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b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Level of Risk</a:t>
            </a:r>
          </a:p>
        </p:txBody>
      </p:sp>
      <p:sp>
        <p:nvSpPr>
          <p:cNvPr id="20" name="Text Placeholder 10">
            <a:extLst>
              <a:ext uri="{FF2B5EF4-FFF2-40B4-BE49-F238E27FC236}">
                <a16:creationId xmlns:a16="http://schemas.microsoft.com/office/drawing/2014/main" id="{112394CF-7FBE-56D9-7BEE-5940C3C30977}"/>
              </a:ext>
            </a:extLst>
          </p:cNvPr>
          <p:cNvSpPr txBox="1">
            <a:spLocks/>
          </p:cNvSpPr>
          <p:nvPr/>
        </p:nvSpPr>
        <p:spPr>
          <a:xfrm>
            <a:off x="1094837" y="2180398"/>
            <a:ext cx="2743200" cy="822960"/>
          </a:xfrm>
          <a:prstGeom prst="roundRect">
            <a:avLst>
              <a:gd name="adj" fmla="val 25463"/>
            </a:avLst>
          </a:prstGeom>
          <a:solidFill>
            <a:srgbClr val="CC5D12"/>
          </a:solidFill>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A</a:t>
            </a:r>
          </a:p>
        </p:txBody>
      </p:sp>
      <p:sp>
        <p:nvSpPr>
          <p:cNvPr id="19" name="Text Placeholder 10">
            <a:extLst>
              <a:ext uri="{FF2B5EF4-FFF2-40B4-BE49-F238E27FC236}">
                <a16:creationId xmlns:a16="http://schemas.microsoft.com/office/drawing/2014/main" id="{57D64549-016D-C5F6-4D36-8656B821AC9C}"/>
              </a:ext>
            </a:extLst>
          </p:cNvPr>
          <p:cNvSpPr txBox="1">
            <a:spLocks/>
          </p:cNvSpPr>
          <p:nvPr/>
        </p:nvSpPr>
        <p:spPr>
          <a:xfrm>
            <a:off x="1094837" y="3192266"/>
            <a:ext cx="2743200" cy="822960"/>
          </a:xfrm>
          <a:prstGeom prst="roundRect">
            <a:avLst>
              <a:gd name="adj" fmla="val 25463"/>
            </a:avLst>
          </a:prstGeom>
          <a:solidFill>
            <a:srgbClr val="ED7A2B"/>
          </a:solidFill>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B</a:t>
            </a:r>
          </a:p>
        </p:txBody>
      </p:sp>
      <p:sp>
        <p:nvSpPr>
          <p:cNvPr id="18" name="Text Placeholder 10">
            <a:extLst>
              <a:ext uri="{FF2B5EF4-FFF2-40B4-BE49-F238E27FC236}">
                <a16:creationId xmlns:a16="http://schemas.microsoft.com/office/drawing/2014/main" id="{DC9D2F67-6BBB-BDA4-E2C9-0FF0265664B3}"/>
              </a:ext>
            </a:extLst>
          </p:cNvPr>
          <p:cNvSpPr txBox="1">
            <a:spLocks/>
          </p:cNvSpPr>
          <p:nvPr/>
        </p:nvSpPr>
        <p:spPr>
          <a:xfrm>
            <a:off x="1094837" y="4204134"/>
            <a:ext cx="2743200" cy="822960"/>
          </a:xfrm>
          <a:prstGeom prst="roundRect">
            <a:avLst>
              <a:gd name="adj" fmla="val 25463"/>
            </a:avLst>
          </a:prstGeom>
          <a:solidFill>
            <a:srgbClr val="F19B61"/>
          </a:solidFill>
        </p:spPr>
        <p:txBody>
          <a:bodyPr anchor="ctr"/>
          <a:lstStyle>
            <a:defPPr>
              <a:defRPr lang="en-US"/>
            </a:defPPr>
            <a:lvl1pPr indent="0" algn="ctr">
              <a:lnSpc>
                <a:spcPct val="110000"/>
              </a:lnSpc>
              <a:spcBef>
                <a:spcPts val="1000"/>
              </a:spcBef>
              <a:buFont typeface="Arial" panose="020B0604020202020204" pitchFamily="34" charset="0"/>
              <a:buNone/>
              <a:defRPr sz="2800" b="1">
                <a:latin typeface="Verdana" panose="020B0604030504040204" pitchFamily="34" charset="0"/>
                <a:ea typeface="Verdana" panose="020B0604030504040204" pitchFamily="34" charset="0"/>
              </a:defRPr>
            </a:lvl1pPr>
            <a:lvl2pPr marL="685800" indent="-228600">
              <a:lnSpc>
                <a:spcPct val="110000"/>
              </a:lnSpc>
              <a:spcBef>
                <a:spcPts val="500"/>
              </a:spcBef>
              <a:buFont typeface="Arial" panose="020B0604020202020204" pitchFamily="34" charset="0"/>
              <a:buChar char="•"/>
              <a:defRPr sz="2400">
                <a:latin typeface="Verdana" panose="020B0604030504040204" pitchFamily="34" charset="0"/>
                <a:ea typeface="Verdana" panose="020B0604030504040204" pitchFamily="34" charset="0"/>
              </a:defRPr>
            </a:lvl2pPr>
            <a:lvl3pPr marL="1143000" indent="-228600">
              <a:lnSpc>
                <a:spcPct val="110000"/>
              </a:lnSpc>
              <a:spcBef>
                <a:spcPts val="500"/>
              </a:spcBef>
              <a:buFont typeface="Arial" panose="020B0604020202020204" pitchFamily="34" charset="0"/>
              <a:buChar char="•"/>
              <a:defRPr sz="2000">
                <a:latin typeface="Verdana" panose="020B0604030504040204" pitchFamily="34" charset="0"/>
                <a:ea typeface="Verdana" panose="020B0604030504040204" pitchFamily="34" charset="0"/>
              </a:defRPr>
            </a:lvl3pPr>
            <a:lvl4pPr marL="16002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4pPr>
            <a:lvl5pPr marL="20574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C</a:t>
            </a:r>
          </a:p>
        </p:txBody>
      </p:sp>
      <p:sp>
        <p:nvSpPr>
          <p:cNvPr id="17" name="Text Placeholder 10">
            <a:extLst>
              <a:ext uri="{FF2B5EF4-FFF2-40B4-BE49-F238E27FC236}">
                <a16:creationId xmlns:a16="http://schemas.microsoft.com/office/drawing/2014/main" id="{AC74F7FD-107E-8AA6-A7BF-B9798C59588A}"/>
              </a:ext>
            </a:extLst>
          </p:cNvPr>
          <p:cNvSpPr txBox="1">
            <a:spLocks/>
          </p:cNvSpPr>
          <p:nvPr/>
        </p:nvSpPr>
        <p:spPr>
          <a:xfrm>
            <a:off x="1094837" y="5216001"/>
            <a:ext cx="2743200" cy="822960"/>
          </a:xfrm>
          <a:prstGeom prst="roundRect">
            <a:avLst>
              <a:gd name="adj" fmla="val 25463"/>
            </a:avLst>
          </a:prstGeom>
          <a:solidFill>
            <a:srgbClr val="F5B68B"/>
          </a:solidFill>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D</a:t>
            </a:r>
          </a:p>
        </p:txBody>
      </p:sp>
      <p:sp>
        <p:nvSpPr>
          <p:cNvPr id="2" name="Right Brace 1">
            <a:extLst>
              <a:ext uri="{FF2B5EF4-FFF2-40B4-BE49-F238E27FC236}">
                <a16:creationId xmlns:a16="http://schemas.microsoft.com/office/drawing/2014/main" id="{A1C3EB96-255E-0E92-8BB7-BDC80C081734}"/>
              </a:ext>
              <a:ext uri="{C183D7F6-B498-43B3-948B-1728B52AA6E4}">
                <adec:decorative xmlns:adec="http://schemas.microsoft.com/office/drawing/2017/decorative" val="1"/>
              </a:ext>
            </a:extLst>
          </p:cNvPr>
          <p:cNvSpPr/>
          <p:nvPr/>
        </p:nvSpPr>
        <p:spPr>
          <a:xfrm>
            <a:off x="4186418" y="2194199"/>
            <a:ext cx="1057813" cy="1758551"/>
          </a:xfrm>
          <a:prstGeom prst="rightBrace">
            <a:avLst>
              <a:gd name="adj1" fmla="val 0"/>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CE5A446-0C8B-163A-CA30-D1783797B5C2}"/>
              </a:ext>
            </a:extLst>
          </p:cNvPr>
          <p:cNvSpPr txBox="1"/>
          <p:nvPr/>
        </p:nvSpPr>
        <p:spPr>
          <a:xfrm>
            <a:off x="5422900" y="2583883"/>
            <a:ext cx="65532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Requires more specialized equipment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(e.g., air-purifying respirators or SCBA)</a:t>
            </a:r>
          </a:p>
        </p:txBody>
      </p:sp>
      <p:sp>
        <p:nvSpPr>
          <p:cNvPr id="10" name="Right Brace 9">
            <a:extLst>
              <a:ext uri="{FF2B5EF4-FFF2-40B4-BE49-F238E27FC236}">
                <a16:creationId xmlns:a16="http://schemas.microsoft.com/office/drawing/2014/main" id="{B141EB16-2CFA-34AF-8931-D9314CCABB78}"/>
              </a:ext>
              <a:ext uri="{C183D7F6-B498-43B3-948B-1728B52AA6E4}">
                <adec:decorative xmlns:adec="http://schemas.microsoft.com/office/drawing/2017/decorative" val="1"/>
              </a:ext>
            </a:extLst>
          </p:cNvPr>
          <p:cNvSpPr/>
          <p:nvPr/>
        </p:nvSpPr>
        <p:spPr>
          <a:xfrm>
            <a:off x="4186418" y="4104634"/>
            <a:ext cx="1057813" cy="2070458"/>
          </a:xfrm>
          <a:prstGeom prst="rightBrace">
            <a:avLst>
              <a:gd name="adj1" fmla="val 0"/>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E0A7FD-B84B-3908-171E-39793F7FF67A}"/>
              </a:ext>
            </a:extLst>
          </p:cNvPr>
          <p:cNvSpPr txBox="1"/>
          <p:nvPr/>
        </p:nvSpPr>
        <p:spPr>
          <a:xfrm>
            <a:off x="5399062" y="4607201"/>
            <a:ext cx="55203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Generally used for animal disease emergencies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5848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7F1967C-88B0-3E52-AD65-7BC5385A5CF0}"/>
              </a:ext>
              <a:ext uri="{C183D7F6-B498-43B3-948B-1728B52AA6E4}">
                <adec:decorative xmlns:adec="http://schemas.microsoft.com/office/drawing/2017/decorative" val="1"/>
              </a:ext>
            </a:extLst>
          </p:cNvPr>
          <p:cNvSpPr/>
          <p:nvPr/>
        </p:nvSpPr>
        <p:spPr>
          <a:xfrm>
            <a:off x="0" y="0"/>
            <a:ext cx="5023104" cy="6858000"/>
          </a:xfrm>
          <a:prstGeom prst="rect">
            <a:avLst/>
          </a:prstGeom>
          <a:solidFill>
            <a:srgbClr val="F5B6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E23E4D2-50B0-BEC8-E50A-363AC043F2C8}"/>
              </a:ext>
            </a:extLst>
          </p:cNvPr>
          <p:cNvSpPr>
            <a:spLocks noGrp="1"/>
          </p:cNvSpPr>
          <p:nvPr>
            <p:ph type="title"/>
          </p:nvPr>
        </p:nvSpPr>
        <p:spPr>
          <a:xfrm>
            <a:off x="5023104" y="365125"/>
            <a:ext cx="7168896" cy="513649"/>
          </a:xfrm>
        </p:spPr>
        <p:txBody>
          <a:bodyPr>
            <a:normAutofit fontScale="90000"/>
          </a:bodyPr>
          <a:lstStyle/>
          <a:p>
            <a:r>
              <a:rPr lang="en-US" dirty="0">
                <a:solidFill>
                  <a:schemeClr val="bg1"/>
                </a:solidFill>
              </a:rPr>
              <a:t>Level D</a:t>
            </a:r>
          </a:p>
        </p:txBody>
      </p:sp>
      <p:sp>
        <p:nvSpPr>
          <p:cNvPr id="13" name="Text Placeholder 10">
            <a:extLst>
              <a:ext uri="{FF2B5EF4-FFF2-40B4-BE49-F238E27FC236}">
                <a16:creationId xmlns:a16="http://schemas.microsoft.com/office/drawing/2014/main" id="{B9B6DCAF-746C-253F-220A-EBE353DD8FE6}"/>
              </a:ext>
            </a:extLst>
          </p:cNvPr>
          <p:cNvSpPr txBox="1">
            <a:spLocks/>
          </p:cNvSpPr>
          <p:nvPr/>
        </p:nvSpPr>
        <p:spPr>
          <a:xfrm>
            <a:off x="6943057" y="237425"/>
            <a:ext cx="3328989" cy="823911"/>
          </a:xfrm>
          <a:prstGeom prst="roundRect">
            <a:avLst>
              <a:gd name="adj" fmla="val 25463"/>
            </a:avLst>
          </a:prstGeom>
          <a:solidFill>
            <a:srgbClr val="F5B68B"/>
          </a:solidFill>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D</a:t>
            </a:r>
          </a:p>
        </p:txBody>
      </p:sp>
      <p:sp>
        <p:nvSpPr>
          <p:cNvPr id="7" name="Content Placeholder 6">
            <a:extLst>
              <a:ext uri="{FF2B5EF4-FFF2-40B4-BE49-F238E27FC236}">
                <a16:creationId xmlns:a16="http://schemas.microsoft.com/office/drawing/2014/main" id="{8F2A684E-974D-9676-8977-7369F4D930C0}"/>
              </a:ext>
            </a:extLst>
          </p:cNvPr>
          <p:cNvSpPr>
            <a:spLocks noGrp="1"/>
          </p:cNvSpPr>
          <p:nvPr>
            <p:ph sz="half" idx="2"/>
          </p:nvPr>
        </p:nvSpPr>
        <p:spPr>
          <a:xfrm>
            <a:off x="5498592" y="1243898"/>
            <a:ext cx="6217920" cy="5144709"/>
          </a:xfrm>
        </p:spPr>
        <p:txBody>
          <a:bodyPr/>
          <a:lstStyle/>
          <a:p>
            <a:r>
              <a:rPr lang="en-US" dirty="0"/>
              <a:t>Worn when there is </a:t>
            </a:r>
            <a:r>
              <a:rPr lang="en-US" b="1" dirty="0"/>
              <a:t>no risk </a:t>
            </a:r>
            <a:br>
              <a:rPr lang="en-US" b="1" dirty="0"/>
            </a:br>
            <a:r>
              <a:rPr lang="en-US" b="1" dirty="0"/>
              <a:t>of skin contamination, respiratory threat or hazardous material contact</a:t>
            </a:r>
          </a:p>
          <a:p>
            <a:endParaRPr lang="en-US" dirty="0"/>
          </a:p>
          <a:p>
            <a:r>
              <a:rPr lang="en-US" dirty="0"/>
              <a:t>Cloth coveralls or street clothes</a:t>
            </a:r>
          </a:p>
          <a:p>
            <a:r>
              <a:rPr lang="en-US" dirty="0"/>
              <a:t>No to low respiratory protection</a:t>
            </a:r>
          </a:p>
          <a:p>
            <a:r>
              <a:rPr lang="en-US" dirty="0"/>
              <a:t>Optional:</a:t>
            </a:r>
          </a:p>
          <a:p>
            <a:pPr lvl="1"/>
            <a:r>
              <a:rPr lang="en-US" dirty="0"/>
              <a:t>Gloves, goggles, face shields</a:t>
            </a:r>
          </a:p>
        </p:txBody>
      </p:sp>
      <p:pic>
        <p:nvPicPr>
          <p:cNvPr id="3" name="Picture 2" descr="A person wearing blue coveralls, gloves, rubber boots and a face shield">
            <a:extLst>
              <a:ext uri="{FF2B5EF4-FFF2-40B4-BE49-F238E27FC236}">
                <a16:creationId xmlns:a16="http://schemas.microsoft.com/office/drawing/2014/main" id="{72869219-69AC-C86F-A867-637760DBB0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78055" y="3116"/>
            <a:ext cx="4069561" cy="6871859"/>
          </a:xfrm>
          <a:prstGeom prst="rect">
            <a:avLst/>
          </a:prstGeom>
        </p:spPr>
      </p:pic>
    </p:spTree>
    <p:custDataLst>
      <p:tags r:id="rId1"/>
    </p:custDataLst>
    <p:extLst>
      <p:ext uri="{BB962C8B-B14F-4D97-AF65-F5344CB8AC3E}">
        <p14:creationId xmlns:p14="http://schemas.microsoft.com/office/powerpoint/2010/main" val="2375587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AA41-5E56-F6AA-5DF0-B49003BC903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75B2F1FF-9ACF-C4BD-FE5C-4AE7BB528612}"/>
              </a:ext>
              <a:ext uri="{C183D7F6-B498-43B3-948B-1728B52AA6E4}">
                <adec:decorative xmlns:adec="http://schemas.microsoft.com/office/drawing/2017/decorative" val="1"/>
              </a:ext>
            </a:extLst>
          </p:cNvPr>
          <p:cNvSpPr/>
          <p:nvPr/>
        </p:nvSpPr>
        <p:spPr>
          <a:xfrm>
            <a:off x="0" y="0"/>
            <a:ext cx="5023104"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275E61D-44A1-ED48-E8CA-90C32838173E}"/>
              </a:ext>
            </a:extLst>
          </p:cNvPr>
          <p:cNvSpPr>
            <a:spLocks noGrp="1"/>
          </p:cNvSpPr>
          <p:nvPr>
            <p:ph type="title"/>
          </p:nvPr>
        </p:nvSpPr>
        <p:spPr>
          <a:xfrm>
            <a:off x="5484177" y="392555"/>
            <a:ext cx="5981700" cy="513649"/>
          </a:xfrm>
        </p:spPr>
        <p:txBody>
          <a:bodyPr>
            <a:normAutofit fontScale="90000"/>
          </a:bodyPr>
          <a:lstStyle/>
          <a:p>
            <a:r>
              <a:rPr lang="en-US" dirty="0">
                <a:solidFill>
                  <a:schemeClr val="bg1"/>
                </a:solidFill>
              </a:rPr>
              <a:t>Level C</a:t>
            </a:r>
          </a:p>
        </p:txBody>
      </p:sp>
      <p:sp>
        <p:nvSpPr>
          <p:cNvPr id="13" name="Text Placeholder 10">
            <a:extLst>
              <a:ext uri="{FF2B5EF4-FFF2-40B4-BE49-F238E27FC236}">
                <a16:creationId xmlns:a16="http://schemas.microsoft.com/office/drawing/2014/main" id="{0A59E055-5329-081A-65B9-90E93AB9692F}"/>
              </a:ext>
            </a:extLst>
          </p:cNvPr>
          <p:cNvSpPr txBox="1">
            <a:spLocks/>
          </p:cNvSpPr>
          <p:nvPr/>
        </p:nvSpPr>
        <p:spPr>
          <a:xfrm>
            <a:off x="6943057" y="237425"/>
            <a:ext cx="3328989" cy="823911"/>
          </a:xfrm>
          <a:prstGeom prst="roundRect">
            <a:avLst>
              <a:gd name="adj" fmla="val 25463"/>
            </a:avLst>
          </a:prstGeom>
          <a:solidFill>
            <a:srgbClr val="F19B61"/>
          </a:solidFill>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Level C</a:t>
            </a:r>
          </a:p>
        </p:txBody>
      </p:sp>
      <p:sp>
        <p:nvSpPr>
          <p:cNvPr id="7" name="Content Placeholder 6">
            <a:extLst>
              <a:ext uri="{FF2B5EF4-FFF2-40B4-BE49-F238E27FC236}">
                <a16:creationId xmlns:a16="http://schemas.microsoft.com/office/drawing/2014/main" id="{11559DBC-2142-D64B-61DE-55018D2EA6B8}"/>
              </a:ext>
            </a:extLst>
          </p:cNvPr>
          <p:cNvSpPr>
            <a:spLocks noGrp="1"/>
          </p:cNvSpPr>
          <p:nvPr>
            <p:ph sz="half" idx="2"/>
          </p:nvPr>
        </p:nvSpPr>
        <p:spPr>
          <a:xfrm>
            <a:off x="5498592" y="1243898"/>
            <a:ext cx="6217920" cy="5144709"/>
          </a:xfrm>
        </p:spPr>
        <p:txBody>
          <a:bodyPr>
            <a:normAutofit lnSpcReduction="10000"/>
          </a:bodyPr>
          <a:lstStyle/>
          <a:p>
            <a:r>
              <a:rPr lang="en-US" dirty="0"/>
              <a:t>Worn when infectious agent, airborne substance or chemical exposure is known or expected </a:t>
            </a:r>
          </a:p>
          <a:p>
            <a:pPr lvl="1"/>
            <a:r>
              <a:rPr lang="en-US" sz="2800" dirty="0"/>
              <a:t>Fluid-resistant or chemical-resistant coveralls</a:t>
            </a:r>
          </a:p>
          <a:p>
            <a:pPr lvl="1"/>
            <a:r>
              <a:rPr lang="en-US" sz="2800" dirty="0"/>
              <a:t>Filtering or air-purifying respirator</a:t>
            </a:r>
          </a:p>
          <a:p>
            <a:pPr lvl="1"/>
            <a:r>
              <a:rPr lang="en-US" sz="2800" dirty="0"/>
              <a:t>Goggles and face shield</a:t>
            </a:r>
          </a:p>
          <a:p>
            <a:pPr lvl="1"/>
            <a:r>
              <a:rPr lang="en-US" sz="2800" dirty="0"/>
              <a:t>Chemical-resistant footwear and gloves</a:t>
            </a:r>
          </a:p>
        </p:txBody>
      </p:sp>
      <p:pic>
        <p:nvPicPr>
          <p:cNvPr id="4" name="Picture 3" descr="A responder in a white TyVek suit, with gloves, rubber boots, a respirator and a face shield">
            <a:extLst>
              <a:ext uri="{FF2B5EF4-FFF2-40B4-BE49-F238E27FC236}">
                <a16:creationId xmlns:a16="http://schemas.microsoft.com/office/drawing/2014/main" id="{0A61A5C4-F7AC-6B57-DFB6-2619633A228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rot="16200000">
            <a:off x="-903035" y="1378523"/>
            <a:ext cx="6858004" cy="4100958"/>
          </a:xfrm>
          <a:prstGeom prst="rect">
            <a:avLst/>
          </a:prstGeom>
        </p:spPr>
      </p:pic>
    </p:spTree>
    <p:custDataLst>
      <p:tags r:id="rId1"/>
    </p:custDataLst>
    <p:extLst>
      <p:ext uri="{BB962C8B-B14F-4D97-AF65-F5344CB8AC3E}">
        <p14:creationId xmlns:p14="http://schemas.microsoft.com/office/powerpoint/2010/main" val="1339645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0EC3495B-FB9D-2DCF-142B-A9CF6C527805}"/>
              </a:ext>
            </a:extLst>
          </p:cNvPr>
          <p:cNvSpPr>
            <a:spLocks noGrp="1"/>
          </p:cNvSpPr>
          <p:nvPr>
            <p:ph type="title"/>
          </p:nvPr>
        </p:nvSpPr>
        <p:spPr>
          <a:xfrm>
            <a:off x="1457738" y="365125"/>
            <a:ext cx="9896061" cy="1325563"/>
          </a:xfrm>
        </p:spPr>
        <p:txBody>
          <a:bodyPr/>
          <a:lstStyle/>
          <a:p>
            <a:r>
              <a:rPr lang="en-US" dirty="0">
                <a:solidFill>
                  <a:schemeClr val="bg1"/>
                </a:solidFill>
              </a:rPr>
              <a:t>Determining Level of Protection</a:t>
            </a:r>
          </a:p>
        </p:txBody>
      </p:sp>
      <p:grpSp>
        <p:nvGrpSpPr>
          <p:cNvPr id="22" name="Group 21" descr="The ICS hierarchy structure highlighting the Incident Commander and Safety Officer">
            <a:extLst>
              <a:ext uri="{FF2B5EF4-FFF2-40B4-BE49-F238E27FC236}">
                <a16:creationId xmlns:a16="http://schemas.microsoft.com/office/drawing/2014/main" id="{C1090D54-6332-0FAB-B0F4-827B957482C8}"/>
              </a:ext>
            </a:extLst>
          </p:cNvPr>
          <p:cNvGrpSpPr/>
          <p:nvPr/>
        </p:nvGrpSpPr>
        <p:grpSpPr>
          <a:xfrm>
            <a:off x="1174292" y="700112"/>
            <a:ext cx="9843416" cy="5591400"/>
            <a:chOff x="1174292" y="700112"/>
            <a:chExt cx="9843416" cy="5591400"/>
          </a:xfrm>
        </p:grpSpPr>
        <p:sp>
          <p:nvSpPr>
            <p:cNvPr id="11" name="Freeform: Shape 10">
              <a:extLst>
                <a:ext uri="{FF2B5EF4-FFF2-40B4-BE49-F238E27FC236}">
                  <a16:creationId xmlns:a16="http://schemas.microsoft.com/office/drawing/2014/main" id="{7D1DF0A4-2A81-D94A-71FB-6B3E7699637E}"/>
                </a:ext>
                <a:ext uri="{C183D7F6-B498-43B3-948B-1728B52AA6E4}">
                  <adec:decorative xmlns:adec="http://schemas.microsoft.com/office/drawing/2017/decorative" val="1"/>
                </a:ext>
              </a:extLst>
            </p:cNvPr>
            <p:cNvSpPr/>
            <p:nvPr/>
          </p:nvSpPr>
          <p:spPr>
            <a:xfrm>
              <a:off x="2237296" y="1763116"/>
              <a:ext cx="3858704" cy="3465393"/>
            </a:xfrm>
            <a:custGeom>
              <a:avLst/>
              <a:gdLst/>
              <a:ahLst/>
              <a:cxnLst/>
              <a:rect l="0" t="0" r="0" b="0"/>
              <a:pathLst>
                <a:path>
                  <a:moveTo>
                    <a:pt x="3858704" y="0"/>
                  </a:moveTo>
                  <a:lnTo>
                    <a:pt x="3858704" y="3242162"/>
                  </a:lnTo>
                  <a:lnTo>
                    <a:pt x="0" y="3242162"/>
                  </a:lnTo>
                  <a:lnTo>
                    <a:pt x="0" y="3465393"/>
                  </a:lnTo>
                </a:path>
              </a:pathLst>
            </a:custGeom>
            <a:noFill/>
            <a:ln w="381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5" name="Freeform: Shape 4">
              <a:extLst>
                <a:ext uri="{FF2B5EF4-FFF2-40B4-BE49-F238E27FC236}">
                  <a16:creationId xmlns:a16="http://schemas.microsoft.com/office/drawing/2014/main" id="{E9DFAD04-F891-0320-D62D-3F816CD63932}"/>
                </a:ext>
                <a:ext uri="{C183D7F6-B498-43B3-948B-1728B52AA6E4}">
                  <adec:decorative xmlns:adec="http://schemas.microsoft.com/office/drawing/2017/decorative" val="1"/>
                </a:ext>
              </a:extLst>
            </p:cNvPr>
            <p:cNvSpPr/>
            <p:nvPr/>
          </p:nvSpPr>
          <p:spPr>
            <a:xfrm>
              <a:off x="5872769" y="1763116"/>
              <a:ext cx="223230" cy="2487429"/>
            </a:xfrm>
            <a:custGeom>
              <a:avLst/>
              <a:gdLst/>
              <a:ahLst/>
              <a:cxnLst/>
              <a:rect l="0" t="0" r="0" b="0"/>
              <a:pathLst>
                <a:path>
                  <a:moveTo>
                    <a:pt x="223230" y="0"/>
                  </a:moveTo>
                  <a:lnTo>
                    <a:pt x="223230" y="2487429"/>
                  </a:lnTo>
                  <a:lnTo>
                    <a:pt x="0" y="2487429"/>
                  </a:lnTo>
                </a:path>
              </a:pathLst>
            </a:custGeom>
            <a:noFill/>
            <a:ln w="381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6" name="Freeform: Shape 5">
              <a:extLst>
                <a:ext uri="{FF2B5EF4-FFF2-40B4-BE49-F238E27FC236}">
                  <a16:creationId xmlns:a16="http://schemas.microsoft.com/office/drawing/2014/main" id="{E88E478D-30C0-1D81-1131-07FDF4AEE4DD}"/>
                </a:ext>
                <a:ext uri="{C183D7F6-B498-43B3-948B-1728B52AA6E4}">
                  <adec:decorative xmlns:adec="http://schemas.microsoft.com/office/drawing/2017/decorative" val="1"/>
                </a:ext>
              </a:extLst>
            </p:cNvPr>
            <p:cNvSpPr/>
            <p:nvPr/>
          </p:nvSpPr>
          <p:spPr>
            <a:xfrm>
              <a:off x="6096000" y="1763116"/>
              <a:ext cx="223230" cy="977963"/>
            </a:xfrm>
            <a:custGeom>
              <a:avLst/>
              <a:gdLst/>
              <a:ahLst/>
              <a:cxnLst/>
              <a:rect l="0" t="0" r="0" b="0"/>
              <a:pathLst>
                <a:path>
                  <a:moveTo>
                    <a:pt x="0" y="0"/>
                  </a:moveTo>
                  <a:lnTo>
                    <a:pt x="0" y="977963"/>
                  </a:lnTo>
                  <a:lnTo>
                    <a:pt x="223230" y="977963"/>
                  </a:lnTo>
                </a:path>
              </a:pathLst>
            </a:custGeom>
            <a:noFill/>
            <a:ln w="381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7" name="Freeform: Shape 6">
              <a:extLst>
                <a:ext uri="{FF2B5EF4-FFF2-40B4-BE49-F238E27FC236}">
                  <a16:creationId xmlns:a16="http://schemas.microsoft.com/office/drawing/2014/main" id="{64D1754A-439E-4CC7-8E7B-F581DF7C9F37}"/>
                </a:ext>
                <a:ext uri="{C183D7F6-B498-43B3-948B-1728B52AA6E4}">
                  <adec:decorative xmlns:adec="http://schemas.microsoft.com/office/drawing/2017/decorative" val="1"/>
                </a:ext>
              </a:extLst>
            </p:cNvPr>
            <p:cNvSpPr/>
            <p:nvPr/>
          </p:nvSpPr>
          <p:spPr>
            <a:xfrm>
              <a:off x="5872769" y="1763116"/>
              <a:ext cx="223230" cy="977963"/>
            </a:xfrm>
            <a:custGeom>
              <a:avLst/>
              <a:gdLst/>
              <a:ahLst/>
              <a:cxnLst/>
              <a:rect l="0" t="0" r="0" b="0"/>
              <a:pathLst>
                <a:path>
                  <a:moveTo>
                    <a:pt x="223230" y="0"/>
                  </a:moveTo>
                  <a:lnTo>
                    <a:pt x="223230" y="977963"/>
                  </a:lnTo>
                  <a:lnTo>
                    <a:pt x="0" y="977963"/>
                  </a:lnTo>
                </a:path>
              </a:pathLst>
            </a:custGeom>
            <a:noFill/>
            <a:ln w="381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8" name="Freeform: Shape 7">
              <a:extLst>
                <a:ext uri="{FF2B5EF4-FFF2-40B4-BE49-F238E27FC236}">
                  <a16:creationId xmlns:a16="http://schemas.microsoft.com/office/drawing/2014/main" id="{3AAE87C4-4B4E-B62E-36C4-4DF9923B91EC}"/>
                </a:ext>
                <a:ext uri="{C183D7F6-B498-43B3-948B-1728B52AA6E4}">
                  <adec:decorative xmlns:adec="http://schemas.microsoft.com/office/drawing/2017/decorative" val="1"/>
                </a:ext>
              </a:extLst>
            </p:cNvPr>
            <p:cNvSpPr/>
            <p:nvPr/>
          </p:nvSpPr>
          <p:spPr>
            <a:xfrm>
              <a:off x="6096000" y="1763116"/>
              <a:ext cx="3858704" cy="3465393"/>
            </a:xfrm>
            <a:custGeom>
              <a:avLst/>
              <a:gdLst/>
              <a:ahLst/>
              <a:cxnLst/>
              <a:rect l="0" t="0" r="0" b="0"/>
              <a:pathLst>
                <a:path>
                  <a:moveTo>
                    <a:pt x="0" y="0"/>
                  </a:moveTo>
                  <a:lnTo>
                    <a:pt x="0" y="3242162"/>
                  </a:lnTo>
                  <a:lnTo>
                    <a:pt x="3858704" y="3242162"/>
                  </a:lnTo>
                  <a:lnTo>
                    <a:pt x="3858704" y="3465393"/>
                  </a:lnTo>
                </a:path>
              </a:pathLst>
            </a:custGeom>
            <a:noFill/>
            <a:ln w="381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9" name="Freeform: Shape 8">
              <a:extLst>
                <a:ext uri="{FF2B5EF4-FFF2-40B4-BE49-F238E27FC236}">
                  <a16:creationId xmlns:a16="http://schemas.microsoft.com/office/drawing/2014/main" id="{B0879F45-B865-7BFC-24C8-92E9A7C3649D}"/>
                </a:ext>
                <a:ext uri="{C183D7F6-B498-43B3-948B-1728B52AA6E4}">
                  <adec:decorative xmlns:adec="http://schemas.microsoft.com/office/drawing/2017/decorative" val="1"/>
                </a:ext>
              </a:extLst>
            </p:cNvPr>
            <p:cNvSpPr/>
            <p:nvPr/>
          </p:nvSpPr>
          <p:spPr>
            <a:xfrm>
              <a:off x="6096000" y="1763116"/>
              <a:ext cx="1286234" cy="3465393"/>
            </a:xfrm>
            <a:custGeom>
              <a:avLst/>
              <a:gdLst/>
              <a:ahLst/>
              <a:cxnLst/>
              <a:rect l="0" t="0" r="0" b="0"/>
              <a:pathLst>
                <a:path>
                  <a:moveTo>
                    <a:pt x="0" y="0"/>
                  </a:moveTo>
                  <a:lnTo>
                    <a:pt x="0" y="3242162"/>
                  </a:lnTo>
                  <a:lnTo>
                    <a:pt x="1286234" y="3242162"/>
                  </a:lnTo>
                  <a:lnTo>
                    <a:pt x="1286234" y="3465393"/>
                  </a:lnTo>
                </a:path>
              </a:pathLst>
            </a:custGeom>
            <a:noFill/>
            <a:ln w="381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662EC7F-91BC-2061-4A3E-10E6B4F02B24}"/>
                </a:ext>
                <a:ext uri="{C183D7F6-B498-43B3-948B-1728B52AA6E4}">
                  <adec:decorative xmlns:adec="http://schemas.microsoft.com/office/drawing/2017/decorative" val="1"/>
                </a:ext>
              </a:extLst>
            </p:cNvPr>
            <p:cNvSpPr/>
            <p:nvPr/>
          </p:nvSpPr>
          <p:spPr>
            <a:xfrm>
              <a:off x="4809765" y="1763116"/>
              <a:ext cx="1286234" cy="3465393"/>
            </a:xfrm>
            <a:custGeom>
              <a:avLst/>
              <a:gdLst/>
              <a:ahLst/>
              <a:cxnLst/>
              <a:rect l="0" t="0" r="0" b="0"/>
              <a:pathLst>
                <a:path>
                  <a:moveTo>
                    <a:pt x="1286234" y="0"/>
                  </a:moveTo>
                  <a:lnTo>
                    <a:pt x="1286234" y="3242162"/>
                  </a:lnTo>
                  <a:lnTo>
                    <a:pt x="0" y="3242162"/>
                  </a:lnTo>
                  <a:lnTo>
                    <a:pt x="0" y="3465393"/>
                  </a:lnTo>
                </a:path>
              </a:pathLst>
            </a:custGeom>
            <a:noFill/>
            <a:ln w="381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89C8208C-E3FB-DE6A-18F1-355A7B674D96}"/>
                </a:ext>
              </a:extLst>
            </p:cNvPr>
            <p:cNvSpPr/>
            <p:nvPr/>
          </p:nvSpPr>
          <p:spPr>
            <a:xfrm>
              <a:off x="5032996" y="700112"/>
              <a:ext cx="2126007" cy="1063003"/>
            </a:xfrm>
            <a:custGeom>
              <a:avLst/>
              <a:gdLst>
                <a:gd name="connsiteX0" fmla="*/ 0 w 2126007"/>
                <a:gd name="connsiteY0" fmla="*/ 177171 h 1063003"/>
                <a:gd name="connsiteX1" fmla="*/ 177171 w 2126007"/>
                <a:gd name="connsiteY1" fmla="*/ 0 h 1063003"/>
                <a:gd name="connsiteX2" fmla="*/ 1948836 w 2126007"/>
                <a:gd name="connsiteY2" fmla="*/ 0 h 1063003"/>
                <a:gd name="connsiteX3" fmla="*/ 2126007 w 2126007"/>
                <a:gd name="connsiteY3" fmla="*/ 177171 h 1063003"/>
                <a:gd name="connsiteX4" fmla="*/ 2126007 w 2126007"/>
                <a:gd name="connsiteY4" fmla="*/ 885832 h 1063003"/>
                <a:gd name="connsiteX5" fmla="*/ 1948836 w 2126007"/>
                <a:gd name="connsiteY5" fmla="*/ 1063003 h 1063003"/>
                <a:gd name="connsiteX6" fmla="*/ 177171 w 2126007"/>
                <a:gd name="connsiteY6" fmla="*/ 1063003 h 1063003"/>
                <a:gd name="connsiteX7" fmla="*/ 0 w 2126007"/>
                <a:gd name="connsiteY7" fmla="*/ 885832 h 1063003"/>
                <a:gd name="connsiteX8" fmla="*/ 0 w 2126007"/>
                <a:gd name="connsiteY8" fmla="*/ 177171 h 10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007" h="1063003">
                  <a:moveTo>
                    <a:pt x="0" y="177171"/>
                  </a:moveTo>
                  <a:cubicBezTo>
                    <a:pt x="0" y="79322"/>
                    <a:pt x="79322" y="0"/>
                    <a:pt x="177171" y="0"/>
                  </a:cubicBezTo>
                  <a:lnTo>
                    <a:pt x="1948836" y="0"/>
                  </a:lnTo>
                  <a:cubicBezTo>
                    <a:pt x="2046685" y="0"/>
                    <a:pt x="2126007" y="79322"/>
                    <a:pt x="2126007" y="177171"/>
                  </a:cubicBezTo>
                  <a:lnTo>
                    <a:pt x="2126007" y="885832"/>
                  </a:lnTo>
                  <a:cubicBezTo>
                    <a:pt x="2126007" y="983681"/>
                    <a:pt x="2046685" y="1063003"/>
                    <a:pt x="1948836" y="1063003"/>
                  </a:cubicBezTo>
                  <a:lnTo>
                    <a:pt x="177171" y="1063003"/>
                  </a:lnTo>
                  <a:cubicBezTo>
                    <a:pt x="79322" y="1063003"/>
                    <a:pt x="0" y="983681"/>
                    <a:pt x="0" y="885832"/>
                  </a:cubicBezTo>
                  <a:lnTo>
                    <a:pt x="0" y="177171"/>
                  </a:lnTo>
                  <a:close/>
                </a:path>
              </a:pathLst>
            </a:custGeom>
            <a:solidFill>
              <a:schemeClr val="accent1"/>
            </a:solidFill>
            <a:ln w="57150">
              <a:solidFill>
                <a:schemeClr val="tx1"/>
              </a:solidFill>
            </a:ln>
          </p:spPr>
          <p:style>
            <a:lnRef idx="0">
              <a:scrgbClr r="0" g="0" b="0"/>
            </a:lnRef>
            <a:fillRef idx="3">
              <a:scrgbClr r="0" g="0" b="0"/>
            </a:fillRef>
            <a:effectRef idx="3">
              <a:schemeClr val="accent1">
                <a:hueOff val="0"/>
                <a:satOff val="0"/>
                <a:lumOff val="0"/>
                <a:alphaOff val="0"/>
              </a:schemeClr>
            </a:effectRef>
            <a:fontRef idx="minor">
              <a:schemeClr val="lt1"/>
            </a:fontRef>
          </p:style>
          <p:txBody>
            <a:bodyPr spcFirstLastPara="0" vert="horz" wrap="square" lIns="63322" tIns="63322" rIns="63322" bIns="6332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Incident Commander</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A873B5E7-2C54-0CDC-0E58-CDF723FA8B6C}"/>
                </a:ext>
              </a:extLst>
            </p:cNvPr>
            <p:cNvSpPr/>
            <p:nvPr/>
          </p:nvSpPr>
          <p:spPr>
            <a:xfrm>
              <a:off x="1174292" y="5228509"/>
              <a:ext cx="2126007" cy="1063003"/>
            </a:xfrm>
            <a:custGeom>
              <a:avLst/>
              <a:gdLst>
                <a:gd name="connsiteX0" fmla="*/ 0 w 2126007"/>
                <a:gd name="connsiteY0" fmla="*/ 177171 h 1063003"/>
                <a:gd name="connsiteX1" fmla="*/ 177171 w 2126007"/>
                <a:gd name="connsiteY1" fmla="*/ 0 h 1063003"/>
                <a:gd name="connsiteX2" fmla="*/ 1948836 w 2126007"/>
                <a:gd name="connsiteY2" fmla="*/ 0 h 1063003"/>
                <a:gd name="connsiteX3" fmla="*/ 2126007 w 2126007"/>
                <a:gd name="connsiteY3" fmla="*/ 177171 h 1063003"/>
                <a:gd name="connsiteX4" fmla="*/ 2126007 w 2126007"/>
                <a:gd name="connsiteY4" fmla="*/ 885832 h 1063003"/>
                <a:gd name="connsiteX5" fmla="*/ 1948836 w 2126007"/>
                <a:gd name="connsiteY5" fmla="*/ 1063003 h 1063003"/>
                <a:gd name="connsiteX6" fmla="*/ 177171 w 2126007"/>
                <a:gd name="connsiteY6" fmla="*/ 1063003 h 1063003"/>
                <a:gd name="connsiteX7" fmla="*/ 0 w 2126007"/>
                <a:gd name="connsiteY7" fmla="*/ 885832 h 1063003"/>
                <a:gd name="connsiteX8" fmla="*/ 0 w 2126007"/>
                <a:gd name="connsiteY8" fmla="*/ 177171 h 10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007" h="1063003">
                  <a:moveTo>
                    <a:pt x="0" y="177171"/>
                  </a:moveTo>
                  <a:cubicBezTo>
                    <a:pt x="0" y="79322"/>
                    <a:pt x="79322" y="0"/>
                    <a:pt x="177171" y="0"/>
                  </a:cubicBezTo>
                  <a:lnTo>
                    <a:pt x="1948836" y="0"/>
                  </a:lnTo>
                  <a:cubicBezTo>
                    <a:pt x="2046685" y="0"/>
                    <a:pt x="2126007" y="79322"/>
                    <a:pt x="2126007" y="177171"/>
                  </a:cubicBezTo>
                  <a:lnTo>
                    <a:pt x="2126007" y="885832"/>
                  </a:lnTo>
                  <a:cubicBezTo>
                    <a:pt x="2126007" y="983681"/>
                    <a:pt x="2046685" y="1063003"/>
                    <a:pt x="1948836" y="1063003"/>
                  </a:cubicBezTo>
                  <a:lnTo>
                    <a:pt x="177171" y="1063003"/>
                  </a:lnTo>
                  <a:cubicBezTo>
                    <a:pt x="79322" y="1063003"/>
                    <a:pt x="0" y="983681"/>
                    <a:pt x="0" y="885832"/>
                  </a:cubicBezTo>
                  <a:lnTo>
                    <a:pt x="0" y="177171"/>
                  </a:lnTo>
                  <a:close/>
                </a:path>
              </a:pathLst>
            </a:custGeom>
            <a:solidFill>
              <a:schemeClr val="accent2"/>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63322" tIns="63322" rIns="63322" bIns="6332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Operations Section</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Freeform: Shape 13">
              <a:extLst>
                <a:ext uri="{FF2B5EF4-FFF2-40B4-BE49-F238E27FC236}">
                  <a16:creationId xmlns:a16="http://schemas.microsoft.com/office/drawing/2014/main" id="{E07C87ED-3420-86F8-9A90-FFF7199665D1}"/>
                </a:ext>
              </a:extLst>
            </p:cNvPr>
            <p:cNvSpPr/>
            <p:nvPr/>
          </p:nvSpPr>
          <p:spPr>
            <a:xfrm>
              <a:off x="3746761" y="5228509"/>
              <a:ext cx="2126007" cy="1063003"/>
            </a:xfrm>
            <a:custGeom>
              <a:avLst/>
              <a:gdLst>
                <a:gd name="connsiteX0" fmla="*/ 0 w 2126007"/>
                <a:gd name="connsiteY0" fmla="*/ 177171 h 1063003"/>
                <a:gd name="connsiteX1" fmla="*/ 177171 w 2126007"/>
                <a:gd name="connsiteY1" fmla="*/ 0 h 1063003"/>
                <a:gd name="connsiteX2" fmla="*/ 1948836 w 2126007"/>
                <a:gd name="connsiteY2" fmla="*/ 0 h 1063003"/>
                <a:gd name="connsiteX3" fmla="*/ 2126007 w 2126007"/>
                <a:gd name="connsiteY3" fmla="*/ 177171 h 1063003"/>
                <a:gd name="connsiteX4" fmla="*/ 2126007 w 2126007"/>
                <a:gd name="connsiteY4" fmla="*/ 885832 h 1063003"/>
                <a:gd name="connsiteX5" fmla="*/ 1948836 w 2126007"/>
                <a:gd name="connsiteY5" fmla="*/ 1063003 h 1063003"/>
                <a:gd name="connsiteX6" fmla="*/ 177171 w 2126007"/>
                <a:gd name="connsiteY6" fmla="*/ 1063003 h 1063003"/>
                <a:gd name="connsiteX7" fmla="*/ 0 w 2126007"/>
                <a:gd name="connsiteY7" fmla="*/ 885832 h 1063003"/>
                <a:gd name="connsiteX8" fmla="*/ 0 w 2126007"/>
                <a:gd name="connsiteY8" fmla="*/ 177171 h 10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007" h="1063003">
                  <a:moveTo>
                    <a:pt x="0" y="177171"/>
                  </a:moveTo>
                  <a:cubicBezTo>
                    <a:pt x="0" y="79322"/>
                    <a:pt x="79322" y="0"/>
                    <a:pt x="177171" y="0"/>
                  </a:cubicBezTo>
                  <a:lnTo>
                    <a:pt x="1948836" y="0"/>
                  </a:lnTo>
                  <a:cubicBezTo>
                    <a:pt x="2046685" y="0"/>
                    <a:pt x="2126007" y="79322"/>
                    <a:pt x="2126007" y="177171"/>
                  </a:cubicBezTo>
                  <a:lnTo>
                    <a:pt x="2126007" y="885832"/>
                  </a:lnTo>
                  <a:cubicBezTo>
                    <a:pt x="2126007" y="983681"/>
                    <a:pt x="2046685" y="1063003"/>
                    <a:pt x="1948836" y="1063003"/>
                  </a:cubicBezTo>
                  <a:lnTo>
                    <a:pt x="177171" y="1063003"/>
                  </a:lnTo>
                  <a:cubicBezTo>
                    <a:pt x="79322" y="1063003"/>
                    <a:pt x="0" y="983681"/>
                    <a:pt x="0" y="885832"/>
                  </a:cubicBezTo>
                  <a:lnTo>
                    <a:pt x="0" y="177171"/>
                  </a:lnTo>
                  <a:close/>
                </a:path>
              </a:pathLst>
            </a:custGeom>
            <a:solidFill>
              <a:schemeClr val="accent2"/>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63322" tIns="63322" rIns="63322" bIns="6332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Planning Section</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98627F7A-94C4-AE3C-8234-8DC75DFA6D50}"/>
                </a:ext>
              </a:extLst>
            </p:cNvPr>
            <p:cNvSpPr/>
            <p:nvPr/>
          </p:nvSpPr>
          <p:spPr>
            <a:xfrm>
              <a:off x="6319231" y="5228509"/>
              <a:ext cx="2126007" cy="1063003"/>
            </a:xfrm>
            <a:custGeom>
              <a:avLst/>
              <a:gdLst>
                <a:gd name="connsiteX0" fmla="*/ 0 w 2126007"/>
                <a:gd name="connsiteY0" fmla="*/ 177171 h 1063003"/>
                <a:gd name="connsiteX1" fmla="*/ 177171 w 2126007"/>
                <a:gd name="connsiteY1" fmla="*/ 0 h 1063003"/>
                <a:gd name="connsiteX2" fmla="*/ 1948836 w 2126007"/>
                <a:gd name="connsiteY2" fmla="*/ 0 h 1063003"/>
                <a:gd name="connsiteX3" fmla="*/ 2126007 w 2126007"/>
                <a:gd name="connsiteY3" fmla="*/ 177171 h 1063003"/>
                <a:gd name="connsiteX4" fmla="*/ 2126007 w 2126007"/>
                <a:gd name="connsiteY4" fmla="*/ 885832 h 1063003"/>
                <a:gd name="connsiteX5" fmla="*/ 1948836 w 2126007"/>
                <a:gd name="connsiteY5" fmla="*/ 1063003 h 1063003"/>
                <a:gd name="connsiteX6" fmla="*/ 177171 w 2126007"/>
                <a:gd name="connsiteY6" fmla="*/ 1063003 h 1063003"/>
                <a:gd name="connsiteX7" fmla="*/ 0 w 2126007"/>
                <a:gd name="connsiteY7" fmla="*/ 885832 h 1063003"/>
                <a:gd name="connsiteX8" fmla="*/ 0 w 2126007"/>
                <a:gd name="connsiteY8" fmla="*/ 177171 h 10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007" h="1063003">
                  <a:moveTo>
                    <a:pt x="0" y="177171"/>
                  </a:moveTo>
                  <a:cubicBezTo>
                    <a:pt x="0" y="79322"/>
                    <a:pt x="79322" y="0"/>
                    <a:pt x="177171" y="0"/>
                  </a:cubicBezTo>
                  <a:lnTo>
                    <a:pt x="1948836" y="0"/>
                  </a:lnTo>
                  <a:cubicBezTo>
                    <a:pt x="2046685" y="0"/>
                    <a:pt x="2126007" y="79322"/>
                    <a:pt x="2126007" y="177171"/>
                  </a:cubicBezTo>
                  <a:lnTo>
                    <a:pt x="2126007" y="885832"/>
                  </a:lnTo>
                  <a:cubicBezTo>
                    <a:pt x="2126007" y="983681"/>
                    <a:pt x="2046685" y="1063003"/>
                    <a:pt x="1948836" y="1063003"/>
                  </a:cubicBezTo>
                  <a:lnTo>
                    <a:pt x="177171" y="1063003"/>
                  </a:lnTo>
                  <a:cubicBezTo>
                    <a:pt x="79322" y="1063003"/>
                    <a:pt x="0" y="983681"/>
                    <a:pt x="0" y="885832"/>
                  </a:cubicBezTo>
                  <a:lnTo>
                    <a:pt x="0" y="177171"/>
                  </a:lnTo>
                  <a:close/>
                </a:path>
              </a:pathLst>
            </a:custGeom>
            <a:solidFill>
              <a:schemeClr val="accent2"/>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63322" tIns="63322" rIns="63322" bIns="6332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Logistics Section</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CD0D37FF-B154-BE55-D63F-3107DB60B4B5}"/>
                </a:ext>
              </a:extLst>
            </p:cNvPr>
            <p:cNvSpPr/>
            <p:nvPr/>
          </p:nvSpPr>
          <p:spPr>
            <a:xfrm>
              <a:off x="8891701" y="5228509"/>
              <a:ext cx="2126007" cy="1063003"/>
            </a:xfrm>
            <a:custGeom>
              <a:avLst/>
              <a:gdLst>
                <a:gd name="connsiteX0" fmla="*/ 0 w 2126007"/>
                <a:gd name="connsiteY0" fmla="*/ 177171 h 1063003"/>
                <a:gd name="connsiteX1" fmla="*/ 177171 w 2126007"/>
                <a:gd name="connsiteY1" fmla="*/ 0 h 1063003"/>
                <a:gd name="connsiteX2" fmla="*/ 1948836 w 2126007"/>
                <a:gd name="connsiteY2" fmla="*/ 0 h 1063003"/>
                <a:gd name="connsiteX3" fmla="*/ 2126007 w 2126007"/>
                <a:gd name="connsiteY3" fmla="*/ 177171 h 1063003"/>
                <a:gd name="connsiteX4" fmla="*/ 2126007 w 2126007"/>
                <a:gd name="connsiteY4" fmla="*/ 885832 h 1063003"/>
                <a:gd name="connsiteX5" fmla="*/ 1948836 w 2126007"/>
                <a:gd name="connsiteY5" fmla="*/ 1063003 h 1063003"/>
                <a:gd name="connsiteX6" fmla="*/ 177171 w 2126007"/>
                <a:gd name="connsiteY6" fmla="*/ 1063003 h 1063003"/>
                <a:gd name="connsiteX7" fmla="*/ 0 w 2126007"/>
                <a:gd name="connsiteY7" fmla="*/ 885832 h 1063003"/>
                <a:gd name="connsiteX8" fmla="*/ 0 w 2126007"/>
                <a:gd name="connsiteY8" fmla="*/ 177171 h 10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007" h="1063003">
                  <a:moveTo>
                    <a:pt x="0" y="177171"/>
                  </a:moveTo>
                  <a:cubicBezTo>
                    <a:pt x="0" y="79322"/>
                    <a:pt x="79322" y="0"/>
                    <a:pt x="177171" y="0"/>
                  </a:cubicBezTo>
                  <a:lnTo>
                    <a:pt x="1948836" y="0"/>
                  </a:lnTo>
                  <a:cubicBezTo>
                    <a:pt x="2046685" y="0"/>
                    <a:pt x="2126007" y="79322"/>
                    <a:pt x="2126007" y="177171"/>
                  </a:cubicBezTo>
                  <a:lnTo>
                    <a:pt x="2126007" y="885832"/>
                  </a:lnTo>
                  <a:cubicBezTo>
                    <a:pt x="2126007" y="983681"/>
                    <a:pt x="2046685" y="1063003"/>
                    <a:pt x="1948836" y="1063003"/>
                  </a:cubicBezTo>
                  <a:lnTo>
                    <a:pt x="177171" y="1063003"/>
                  </a:lnTo>
                  <a:cubicBezTo>
                    <a:pt x="79322" y="1063003"/>
                    <a:pt x="0" y="983681"/>
                    <a:pt x="0" y="885832"/>
                  </a:cubicBezTo>
                  <a:lnTo>
                    <a:pt x="0" y="177171"/>
                  </a:lnTo>
                  <a:close/>
                </a:path>
              </a:pathLst>
            </a:custGeom>
            <a:solidFill>
              <a:schemeClr val="accent2"/>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63322" tIns="63322" rIns="63322" bIns="6332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Finance/ Administration Section</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818CE53A-6167-CF37-EEE2-EE6712B36828}"/>
                </a:ext>
              </a:extLst>
            </p:cNvPr>
            <p:cNvSpPr/>
            <p:nvPr/>
          </p:nvSpPr>
          <p:spPr>
            <a:xfrm>
              <a:off x="3746761" y="2209578"/>
              <a:ext cx="2126007" cy="1063003"/>
            </a:xfrm>
            <a:custGeom>
              <a:avLst/>
              <a:gdLst>
                <a:gd name="connsiteX0" fmla="*/ 0 w 2126007"/>
                <a:gd name="connsiteY0" fmla="*/ 177171 h 1063003"/>
                <a:gd name="connsiteX1" fmla="*/ 177171 w 2126007"/>
                <a:gd name="connsiteY1" fmla="*/ 0 h 1063003"/>
                <a:gd name="connsiteX2" fmla="*/ 1948836 w 2126007"/>
                <a:gd name="connsiteY2" fmla="*/ 0 h 1063003"/>
                <a:gd name="connsiteX3" fmla="*/ 2126007 w 2126007"/>
                <a:gd name="connsiteY3" fmla="*/ 177171 h 1063003"/>
                <a:gd name="connsiteX4" fmla="*/ 2126007 w 2126007"/>
                <a:gd name="connsiteY4" fmla="*/ 885832 h 1063003"/>
                <a:gd name="connsiteX5" fmla="*/ 1948836 w 2126007"/>
                <a:gd name="connsiteY5" fmla="*/ 1063003 h 1063003"/>
                <a:gd name="connsiteX6" fmla="*/ 177171 w 2126007"/>
                <a:gd name="connsiteY6" fmla="*/ 1063003 h 1063003"/>
                <a:gd name="connsiteX7" fmla="*/ 0 w 2126007"/>
                <a:gd name="connsiteY7" fmla="*/ 885832 h 1063003"/>
                <a:gd name="connsiteX8" fmla="*/ 0 w 2126007"/>
                <a:gd name="connsiteY8" fmla="*/ 177171 h 10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007" h="1063003">
                  <a:moveTo>
                    <a:pt x="0" y="177171"/>
                  </a:moveTo>
                  <a:cubicBezTo>
                    <a:pt x="0" y="79322"/>
                    <a:pt x="79322" y="0"/>
                    <a:pt x="177171" y="0"/>
                  </a:cubicBezTo>
                  <a:lnTo>
                    <a:pt x="1948836" y="0"/>
                  </a:lnTo>
                  <a:cubicBezTo>
                    <a:pt x="2046685" y="0"/>
                    <a:pt x="2126007" y="79322"/>
                    <a:pt x="2126007" y="177171"/>
                  </a:cubicBezTo>
                  <a:lnTo>
                    <a:pt x="2126007" y="885832"/>
                  </a:lnTo>
                  <a:cubicBezTo>
                    <a:pt x="2126007" y="983681"/>
                    <a:pt x="2046685" y="1063003"/>
                    <a:pt x="1948836" y="1063003"/>
                  </a:cubicBezTo>
                  <a:lnTo>
                    <a:pt x="177171" y="1063003"/>
                  </a:lnTo>
                  <a:cubicBezTo>
                    <a:pt x="79322" y="1063003"/>
                    <a:pt x="0" y="983681"/>
                    <a:pt x="0" y="885832"/>
                  </a:cubicBezTo>
                  <a:lnTo>
                    <a:pt x="0" y="177171"/>
                  </a:lnTo>
                  <a:close/>
                </a:path>
              </a:pathLst>
            </a:custGeom>
            <a:solidFill>
              <a:schemeClr val="accent3"/>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63322" tIns="63322" rIns="63322" bIns="6332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Liaison</a:t>
              </a:r>
              <a:b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b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Officer</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578A3F75-FBF2-1AA2-716D-E5BC907070BE}"/>
                </a:ext>
              </a:extLst>
            </p:cNvPr>
            <p:cNvSpPr/>
            <p:nvPr/>
          </p:nvSpPr>
          <p:spPr>
            <a:xfrm>
              <a:off x="6319231" y="2209578"/>
              <a:ext cx="2126007" cy="1063003"/>
            </a:xfrm>
            <a:custGeom>
              <a:avLst/>
              <a:gdLst>
                <a:gd name="connsiteX0" fmla="*/ 0 w 2126007"/>
                <a:gd name="connsiteY0" fmla="*/ 177171 h 1063003"/>
                <a:gd name="connsiteX1" fmla="*/ 177171 w 2126007"/>
                <a:gd name="connsiteY1" fmla="*/ 0 h 1063003"/>
                <a:gd name="connsiteX2" fmla="*/ 1948836 w 2126007"/>
                <a:gd name="connsiteY2" fmla="*/ 0 h 1063003"/>
                <a:gd name="connsiteX3" fmla="*/ 2126007 w 2126007"/>
                <a:gd name="connsiteY3" fmla="*/ 177171 h 1063003"/>
                <a:gd name="connsiteX4" fmla="*/ 2126007 w 2126007"/>
                <a:gd name="connsiteY4" fmla="*/ 885832 h 1063003"/>
                <a:gd name="connsiteX5" fmla="*/ 1948836 w 2126007"/>
                <a:gd name="connsiteY5" fmla="*/ 1063003 h 1063003"/>
                <a:gd name="connsiteX6" fmla="*/ 177171 w 2126007"/>
                <a:gd name="connsiteY6" fmla="*/ 1063003 h 1063003"/>
                <a:gd name="connsiteX7" fmla="*/ 0 w 2126007"/>
                <a:gd name="connsiteY7" fmla="*/ 885832 h 1063003"/>
                <a:gd name="connsiteX8" fmla="*/ 0 w 2126007"/>
                <a:gd name="connsiteY8" fmla="*/ 177171 h 10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007" h="1063003">
                  <a:moveTo>
                    <a:pt x="0" y="177171"/>
                  </a:moveTo>
                  <a:cubicBezTo>
                    <a:pt x="0" y="79322"/>
                    <a:pt x="79322" y="0"/>
                    <a:pt x="177171" y="0"/>
                  </a:cubicBezTo>
                  <a:lnTo>
                    <a:pt x="1948836" y="0"/>
                  </a:lnTo>
                  <a:cubicBezTo>
                    <a:pt x="2046685" y="0"/>
                    <a:pt x="2126007" y="79322"/>
                    <a:pt x="2126007" y="177171"/>
                  </a:cubicBezTo>
                  <a:lnTo>
                    <a:pt x="2126007" y="885832"/>
                  </a:lnTo>
                  <a:cubicBezTo>
                    <a:pt x="2126007" y="983681"/>
                    <a:pt x="2046685" y="1063003"/>
                    <a:pt x="1948836" y="1063003"/>
                  </a:cubicBezTo>
                  <a:lnTo>
                    <a:pt x="177171" y="1063003"/>
                  </a:lnTo>
                  <a:cubicBezTo>
                    <a:pt x="79322" y="1063003"/>
                    <a:pt x="0" y="983681"/>
                    <a:pt x="0" y="885832"/>
                  </a:cubicBezTo>
                  <a:lnTo>
                    <a:pt x="0" y="177171"/>
                  </a:lnTo>
                  <a:close/>
                </a:path>
              </a:pathLst>
            </a:custGeom>
            <a:solidFill>
              <a:schemeClr val="accent1"/>
            </a:solidFill>
            <a:ln w="57150">
              <a:solidFill>
                <a:schemeClr val="tx1"/>
              </a:solidFill>
            </a:ln>
          </p:spPr>
          <p:style>
            <a:lnRef idx="0">
              <a:scrgbClr r="0" g="0" b="0"/>
            </a:lnRef>
            <a:fillRef idx="3">
              <a:scrgbClr r="0" g="0" b="0"/>
            </a:fillRef>
            <a:effectRef idx="3">
              <a:schemeClr val="accent1">
                <a:hueOff val="0"/>
                <a:satOff val="0"/>
                <a:lumOff val="0"/>
                <a:alphaOff val="0"/>
              </a:schemeClr>
            </a:effectRef>
            <a:fontRef idx="minor">
              <a:schemeClr val="lt1"/>
            </a:fontRef>
          </p:style>
          <p:txBody>
            <a:bodyPr spcFirstLastPara="0" vert="horz" wrap="square" lIns="63322" tIns="63322" rIns="63322" bIns="6332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Safety</a:t>
              </a:r>
              <a:b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b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Officer</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95D2F73F-9505-E3CB-01AF-CD95594E5B3D}"/>
                </a:ext>
              </a:extLst>
            </p:cNvPr>
            <p:cNvSpPr/>
            <p:nvPr/>
          </p:nvSpPr>
          <p:spPr>
            <a:xfrm>
              <a:off x="3746761" y="3719043"/>
              <a:ext cx="2126007" cy="1063003"/>
            </a:xfrm>
            <a:custGeom>
              <a:avLst/>
              <a:gdLst>
                <a:gd name="connsiteX0" fmla="*/ 0 w 2126007"/>
                <a:gd name="connsiteY0" fmla="*/ 177171 h 1063003"/>
                <a:gd name="connsiteX1" fmla="*/ 177171 w 2126007"/>
                <a:gd name="connsiteY1" fmla="*/ 0 h 1063003"/>
                <a:gd name="connsiteX2" fmla="*/ 1948836 w 2126007"/>
                <a:gd name="connsiteY2" fmla="*/ 0 h 1063003"/>
                <a:gd name="connsiteX3" fmla="*/ 2126007 w 2126007"/>
                <a:gd name="connsiteY3" fmla="*/ 177171 h 1063003"/>
                <a:gd name="connsiteX4" fmla="*/ 2126007 w 2126007"/>
                <a:gd name="connsiteY4" fmla="*/ 885832 h 1063003"/>
                <a:gd name="connsiteX5" fmla="*/ 1948836 w 2126007"/>
                <a:gd name="connsiteY5" fmla="*/ 1063003 h 1063003"/>
                <a:gd name="connsiteX6" fmla="*/ 177171 w 2126007"/>
                <a:gd name="connsiteY6" fmla="*/ 1063003 h 1063003"/>
                <a:gd name="connsiteX7" fmla="*/ 0 w 2126007"/>
                <a:gd name="connsiteY7" fmla="*/ 885832 h 1063003"/>
                <a:gd name="connsiteX8" fmla="*/ 0 w 2126007"/>
                <a:gd name="connsiteY8" fmla="*/ 177171 h 10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007" h="1063003">
                  <a:moveTo>
                    <a:pt x="0" y="177171"/>
                  </a:moveTo>
                  <a:cubicBezTo>
                    <a:pt x="0" y="79322"/>
                    <a:pt x="79322" y="0"/>
                    <a:pt x="177171" y="0"/>
                  </a:cubicBezTo>
                  <a:lnTo>
                    <a:pt x="1948836" y="0"/>
                  </a:lnTo>
                  <a:cubicBezTo>
                    <a:pt x="2046685" y="0"/>
                    <a:pt x="2126007" y="79322"/>
                    <a:pt x="2126007" y="177171"/>
                  </a:cubicBezTo>
                  <a:lnTo>
                    <a:pt x="2126007" y="885832"/>
                  </a:lnTo>
                  <a:cubicBezTo>
                    <a:pt x="2126007" y="983681"/>
                    <a:pt x="2046685" y="1063003"/>
                    <a:pt x="1948836" y="1063003"/>
                  </a:cubicBezTo>
                  <a:lnTo>
                    <a:pt x="177171" y="1063003"/>
                  </a:lnTo>
                  <a:cubicBezTo>
                    <a:pt x="79322" y="1063003"/>
                    <a:pt x="0" y="983681"/>
                    <a:pt x="0" y="885832"/>
                  </a:cubicBezTo>
                  <a:lnTo>
                    <a:pt x="0" y="177171"/>
                  </a:lnTo>
                  <a:close/>
                </a:path>
              </a:pathLst>
            </a:custGeom>
            <a:solidFill>
              <a:schemeClr val="accent3"/>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63322" tIns="63322" rIns="63322" bIns="6332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Public Information Officer</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custDataLst>
      <p:tags r:id="rId1"/>
    </p:custDataLst>
    <p:extLst>
      <p:ext uri="{BB962C8B-B14F-4D97-AF65-F5344CB8AC3E}">
        <p14:creationId xmlns:p14="http://schemas.microsoft.com/office/powerpoint/2010/main" val="2189592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0E9E-8EFB-C224-1989-72FBC0AE0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2B29A-2DC9-DD54-0F0F-7751756F9B4A}"/>
              </a:ext>
            </a:extLst>
          </p:cNvPr>
          <p:cNvSpPr>
            <a:spLocks noGrp="1"/>
          </p:cNvSpPr>
          <p:nvPr>
            <p:ph type="title"/>
          </p:nvPr>
        </p:nvSpPr>
        <p:spPr/>
        <p:txBody>
          <a:bodyPr/>
          <a:lstStyle/>
          <a:p>
            <a:r>
              <a:rPr lang="en-US" b="1" dirty="0"/>
              <a:t>Key Points</a:t>
            </a:r>
          </a:p>
        </p:txBody>
      </p:sp>
      <p:sp>
        <p:nvSpPr>
          <p:cNvPr id="3" name="Content Placeholder 2">
            <a:extLst>
              <a:ext uri="{FF2B5EF4-FFF2-40B4-BE49-F238E27FC236}">
                <a16:creationId xmlns:a16="http://schemas.microsoft.com/office/drawing/2014/main" id="{8D6CA049-9B37-D46E-F15B-4D8641DFC0AE}"/>
              </a:ext>
            </a:extLst>
          </p:cNvPr>
          <p:cNvSpPr>
            <a:spLocks noGrp="1"/>
          </p:cNvSpPr>
          <p:nvPr>
            <p:ph idx="1"/>
          </p:nvPr>
        </p:nvSpPr>
        <p:spPr>
          <a:xfrm>
            <a:off x="838200" y="1934817"/>
            <a:ext cx="10515600" cy="4242146"/>
          </a:xfrm>
        </p:spPr>
        <p:txBody>
          <a:bodyPr/>
          <a:lstStyle/>
          <a:p>
            <a:pPr marL="291179" indent="-291179">
              <a:spcAft>
                <a:spcPts val="408"/>
              </a:spcAft>
              <a:buClr>
                <a:srgbClr val="E97243"/>
              </a:buClr>
              <a:buFont typeface="Arial" panose="020B0604020202020204" pitchFamily="34" charset="0"/>
              <a:buChar char="•"/>
            </a:pPr>
            <a:r>
              <a:rPr lang="en-US" sz="3200" kern="100" dirty="0">
                <a:ea typeface="Aptos" panose="020B0004020202020204" pitchFamily="34" charset="0"/>
              </a:rPr>
              <a:t>Always verify the required level of PPE when you report to a response situation.</a:t>
            </a:r>
          </a:p>
          <a:p>
            <a:pPr marL="291179" indent="-291179">
              <a:spcAft>
                <a:spcPts val="408"/>
              </a:spcAft>
              <a:buClr>
                <a:srgbClr val="E97243"/>
              </a:buClr>
              <a:buFont typeface="Arial" panose="020B0604020202020204" pitchFamily="34" charset="0"/>
              <a:buChar char="•"/>
            </a:pPr>
            <a:endParaRPr lang="en-US" sz="3200" kern="100" dirty="0">
              <a:ea typeface="Aptos" panose="020B0004020202020204" pitchFamily="34" charset="0"/>
            </a:endParaRPr>
          </a:p>
          <a:p>
            <a:pPr marL="291179" indent="-291179">
              <a:spcAft>
                <a:spcPts val="408"/>
              </a:spcAft>
              <a:buClr>
                <a:srgbClr val="E97243"/>
              </a:buClr>
              <a:buFont typeface="Arial" panose="020B0604020202020204" pitchFamily="34" charset="0"/>
              <a:buChar char="•"/>
            </a:pPr>
            <a:r>
              <a:rPr lang="en-US" sz="3200" kern="100" dirty="0">
                <a:ea typeface="Aptos" panose="020B0004020202020204" pitchFamily="34" charset="0"/>
              </a:rPr>
              <a:t>Only wear PPE for which you have been thoroughly trained, medically cleared to use, and fit tested to wear.</a:t>
            </a:r>
          </a:p>
          <a:p>
            <a:endParaRPr lang="en-US" dirty="0"/>
          </a:p>
        </p:txBody>
      </p:sp>
    </p:spTree>
    <p:custDataLst>
      <p:tags r:id="rId1"/>
    </p:custDataLst>
    <p:extLst>
      <p:ext uri="{BB962C8B-B14F-4D97-AF65-F5344CB8AC3E}">
        <p14:creationId xmlns:p14="http://schemas.microsoft.com/office/powerpoint/2010/main" val="1248820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r>
              <a:rPr lang="en-US" sz="4000" b="1" dirty="0">
                <a:latin typeface="Verdana" panose="020B0604030504040204" pitchFamily="34" charset="0"/>
                <a:ea typeface="Verdana" panose="020B0604030504040204" pitchFamily="34" charset="0"/>
              </a:rPr>
              <a:t>Additional </a:t>
            </a:r>
            <a:br>
              <a:rPr lang="en-US" sz="4000" b="1" dirty="0">
                <a:latin typeface="Verdana" panose="020B0604030504040204" pitchFamily="34" charset="0"/>
                <a:ea typeface="Verdana" panose="020B0604030504040204" pitchFamily="34" charset="0"/>
              </a:rPr>
            </a:br>
            <a:r>
              <a:rPr lang="en-US" sz="4000" b="1" dirty="0">
                <a:latin typeface="Verdana" panose="020B0604030504040204" pitchFamily="34" charset="0"/>
                <a:ea typeface="Verdana" panose="020B0604030504040204" pitchFamily="34" charset="0"/>
              </a:rPr>
              <a:t>PPE Videos</a:t>
            </a:r>
          </a:p>
        </p:txBody>
      </p:sp>
      <p:pic>
        <p:nvPicPr>
          <p:cNvPr id="4" name="Picture 3" descr="A QR code to the Just-In-Time training resources">
            <a:extLst>
              <a:ext uri="{FF2B5EF4-FFF2-40B4-BE49-F238E27FC236}">
                <a16:creationId xmlns:a16="http://schemas.microsoft.com/office/drawing/2014/main" id="{B5F448BA-D134-E7C1-37DE-27CAAEE43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2449" y="2150518"/>
            <a:ext cx="4069080" cy="4069080"/>
          </a:xfrm>
          <a:prstGeom prst="rect">
            <a:avLst/>
          </a:prstGeom>
        </p:spPr>
      </p:pic>
      <p:pic>
        <p:nvPicPr>
          <p:cNvPr id="3" name="Picture 2" descr="Text that says Just In Time Training">
            <a:extLst>
              <a:ext uri="{FF2B5EF4-FFF2-40B4-BE49-F238E27FC236}">
                <a16:creationId xmlns:a16="http://schemas.microsoft.com/office/drawing/2014/main" id="{83C7699C-8137-A6F6-2D1D-19D64812C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857" y="2113173"/>
            <a:ext cx="3644489" cy="2496312"/>
          </a:xfrm>
          <a:prstGeom prst="rect">
            <a:avLst/>
          </a:prstGeom>
        </p:spPr>
      </p:pic>
    </p:spTree>
    <p:custDataLst>
      <p:tags r:id="rId1"/>
    </p:custDataLst>
    <p:extLst>
      <p:ext uri="{BB962C8B-B14F-4D97-AF65-F5344CB8AC3E}">
        <p14:creationId xmlns:p14="http://schemas.microsoft.com/office/powerpoint/2010/main" val="2725323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4" y="390191"/>
            <a:ext cx="4995626" cy="547740"/>
          </a:xfrm>
        </p:spPr>
        <p:txBody>
          <a:bodyPr anchor="ctr">
            <a:normAutofit/>
          </a:bodyPr>
          <a:lstStyle/>
          <a:p>
            <a:pPr algn="ctr"/>
            <a:r>
              <a:rPr lang="en-US" b="1" dirty="0">
                <a:solidFill>
                  <a:srgbClr val="000000"/>
                </a:solidFill>
                <a:latin typeface="Verdana" panose="020B0604030504040204" pitchFamily="34" charset="0"/>
              </a:rPr>
              <a:t>Acknowledgements</a:t>
            </a:r>
            <a:endParaRPr lang="en-US" b="1"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7010400" y="1165651"/>
            <a:ext cx="4722910" cy="5047536"/>
          </a:xfrm>
          <a:prstGeom prst="rect">
            <a:avLst/>
          </a:prstGeom>
          <a:noFill/>
        </p:spPr>
        <p:txBody>
          <a:bodyPr wrap="square">
            <a:spAutoFit/>
          </a:bodyPr>
          <a:lstStyle/>
          <a:p>
            <a:pPr algn="ctr"/>
            <a:r>
              <a:rPr lang="en-US" sz="2300" dirty="0">
                <a:solidFill>
                  <a:srgbClr val="000000"/>
                </a:solidFill>
                <a:latin typeface="Verdana" panose="020B0604030504040204" pitchFamily="34" charset="0"/>
              </a:rPr>
              <a:t>Development of this material was made possible through a grant provided to </a:t>
            </a:r>
            <a:br>
              <a:rPr lang="en-US" sz="2300" dirty="0">
                <a:solidFill>
                  <a:srgbClr val="000000"/>
                </a:solidFill>
                <a:latin typeface="Verdana" panose="020B0604030504040204" pitchFamily="34" charset="0"/>
              </a:rPr>
            </a:br>
            <a:r>
              <a:rPr lang="en-US" sz="2300" dirty="0">
                <a:solidFill>
                  <a:srgbClr val="000000"/>
                </a:solidFill>
                <a:latin typeface="Verdana" panose="020B0604030504040204" pitchFamily="34" charset="0"/>
              </a:rPr>
              <a:t>the Center for Food Security and Public Health at Iowa State University, College of Veterinary Medicine from </a:t>
            </a:r>
            <a:br>
              <a:rPr lang="en-US" sz="2300" dirty="0">
                <a:solidFill>
                  <a:srgbClr val="000000"/>
                </a:solidFill>
                <a:latin typeface="Verdana" panose="020B0604030504040204" pitchFamily="34" charset="0"/>
              </a:rPr>
            </a:br>
            <a:r>
              <a:rPr lang="en-US" sz="2300" dirty="0">
                <a:solidFill>
                  <a:srgbClr val="000000"/>
                </a:solidFill>
                <a:latin typeface="Verdana" panose="020B0604030504040204" pitchFamily="34" charset="0"/>
              </a:rPr>
              <a:t>the U.S. Department of Agriculture (USDA) Animal and Plant Health Inspection Service through the National Animal Disease Preparedness and Response Program (NADPRP)</a:t>
            </a:r>
            <a:endParaRPr lang="en-US" sz="2300" dirty="0">
              <a:solidFill>
                <a:prstClr val="black"/>
              </a:solidFill>
              <a:latin typeface="Microsoft Sans Serif" panose="020B0604020202020204" pitchFamily="34" charset="0"/>
            </a:endParaRPr>
          </a:p>
        </p:txBody>
      </p:sp>
      <p:pic>
        <p:nvPicPr>
          <p:cNvPr id="2" name="Picture 1" descr="Text that says Just In Time Training">
            <a:extLst>
              <a:ext uri="{FF2B5EF4-FFF2-40B4-BE49-F238E27FC236}">
                <a16:creationId xmlns:a16="http://schemas.microsoft.com/office/drawing/2014/main" id="{49580BAA-C675-B497-D387-44FDB5D86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857" y="2113173"/>
            <a:ext cx="3644489" cy="2496312"/>
          </a:xfrm>
          <a:prstGeom prst="rect">
            <a:avLst/>
          </a:prstGeom>
        </p:spPr>
      </p:pic>
    </p:spTree>
    <p:custDataLst>
      <p:tags r:id="rId1"/>
    </p:custDataLst>
    <p:extLst>
      <p:ext uri="{BB962C8B-B14F-4D97-AF65-F5344CB8AC3E}">
        <p14:creationId xmlns:p14="http://schemas.microsoft.com/office/powerpoint/2010/main" val="143696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D25B-8178-1F67-03D0-401C0A4A079C}"/>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95BF0ECB-7DE8-046B-9F6B-8259F94D7456}"/>
              </a:ext>
            </a:extLst>
          </p:cNvPr>
          <p:cNvSpPr>
            <a:spLocks noGrp="1"/>
          </p:cNvSpPr>
          <p:nvPr>
            <p:ph type="ctrTitle"/>
          </p:nvPr>
        </p:nvSpPr>
        <p:spPr/>
        <p:txBody>
          <a:bodyPr/>
          <a:lstStyle/>
          <a:p>
            <a:r>
              <a:rPr lang="en-US" dirty="0"/>
              <a:t>Just in Time Training</a:t>
            </a:r>
          </a:p>
        </p:txBody>
      </p:sp>
      <p:sp>
        <p:nvSpPr>
          <p:cNvPr id="22" name="Rectangle 21">
            <a:extLst>
              <a:ext uri="{FF2B5EF4-FFF2-40B4-BE49-F238E27FC236}">
                <a16:creationId xmlns:a16="http://schemas.microsoft.com/office/drawing/2014/main" id="{AC5B1CDD-158F-2020-14E2-6A95A8740B6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9E605C7-F8FA-09A8-C73C-7531C8D2D39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41" y="-8241"/>
            <a:ext cx="12192000" cy="6858000"/>
          </a:xfrm>
          <a:prstGeom prst="rect">
            <a:avLst/>
          </a:prstGeom>
        </p:spPr>
      </p:pic>
      <p:pic>
        <p:nvPicPr>
          <p:cNvPr id="13" name="Picture 12" descr="Text that says Just in Time Training">
            <a:extLst>
              <a:ext uri="{FF2B5EF4-FFF2-40B4-BE49-F238E27FC236}">
                <a16:creationId xmlns:a16="http://schemas.microsoft.com/office/drawing/2014/main" id="{DC091CD8-15DE-38E5-6D38-C6FE81F855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34174" y="1552244"/>
            <a:ext cx="5873902" cy="4023360"/>
          </a:xfrm>
          <a:prstGeom prst="rect">
            <a:avLst/>
          </a:prstGeom>
        </p:spPr>
      </p:pic>
    </p:spTree>
    <p:custDataLst>
      <p:tags r:id="rId1"/>
    </p:custDataLst>
    <p:extLst>
      <p:ext uri="{BB962C8B-B14F-4D97-AF65-F5344CB8AC3E}">
        <p14:creationId xmlns:p14="http://schemas.microsoft.com/office/powerpoint/2010/main" val="3565454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65E4CA0-4CD9-4C24-A0CD-8CAA43DC8C48}"/>
              </a:ext>
              <a:ext uri="{C183D7F6-B498-43B3-948B-1728B52AA6E4}">
                <adec:decorative xmlns:adec="http://schemas.microsoft.com/office/drawing/2017/decorative" val="1"/>
              </a:ext>
            </a:extLst>
          </p:cNvPr>
          <p:cNvCxnSpPr>
            <a:cxnSpLocks/>
          </p:cNvCxnSpPr>
          <p:nvPr/>
        </p:nvCxnSpPr>
        <p:spPr>
          <a:xfrm>
            <a:off x="697127" y="2124635"/>
            <a:ext cx="7559770" cy="0"/>
          </a:xfrm>
          <a:prstGeom prst="line">
            <a:avLst/>
          </a:prstGeom>
          <a:ln w="28575">
            <a:solidFill>
              <a:srgbClr val="FFD07D"/>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EDF13F8-9201-47BA-BC9D-0D2B4811C97D}"/>
              </a:ext>
            </a:extLst>
          </p:cNvPr>
          <p:cNvSpPr>
            <a:spLocks noGrp="1"/>
          </p:cNvSpPr>
          <p:nvPr>
            <p:ph type="title"/>
          </p:nvPr>
        </p:nvSpPr>
        <p:spPr>
          <a:xfrm>
            <a:off x="838201" y="365126"/>
            <a:ext cx="7418696" cy="1517462"/>
          </a:xfrm>
        </p:spPr>
        <p:txBody>
          <a:bodyPr>
            <a:normAutofit fontScale="90000"/>
          </a:bodyPr>
          <a:lstStyle/>
          <a:p>
            <a:pPr algn="ctr"/>
            <a:r>
              <a:rPr lang="en-US" sz="6600" b="1" dirty="0"/>
              <a:t>PPE</a:t>
            </a:r>
            <a:br>
              <a:rPr lang="en-US" sz="6600" b="1" dirty="0"/>
            </a:br>
            <a:r>
              <a:rPr lang="en-US" sz="4000" dirty="0"/>
              <a:t>Personal Protective Equipment</a:t>
            </a:r>
            <a:endParaRPr lang="en-US" sz="6600" dirty="0"/>
          </a:p>
        </p:txBody>
      </p:sp>
      <p:sp>
        <p:nvSpPr>
          <p:cNvPr id="4" name="Rectangle 3">
            <a:extLst>
              <a:ext uri="{FF2B5EF4-FFF2-40B4-BE49-F238E27FC236}">
                <a16:creationId xmlns:a16="http://schemas.microsoft.com/office/drawing/2014/main" id="{C3817365-BFD8-452C-823E-4F4FC1A14FE5}"/>
              </a:ext>
            </a:extLst>
          </p:cNvPr>
          <p:cNvSpPr/>
          <p:nvPr/>
        </p:nvSpPr>
        <p:spPr>
          <a:xfrm>
            <a:off x="1126169" y="2369876"/>
            <a:ext cx="6842760" cy="3888116"/>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special clothing and equipment worn</a:t>
            </a:r>
            <a:br>
              <a:rPr kumimoji="0" lang="en-US" sz="4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br>
            <a:r>
              <a:rPr kumimoji="0" lang="en-US" sz="4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as a barrier </a:t>
            </a:r>
            <a:br>
              <a:rPr kumimoji="0" lang="en-US" sz="4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br>
            <a:r>
              <a:rPr kumimoji="0" lang="en-US" sz="4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between an individual and a hazard</a:t>
            </a:r>
          </a:p>
        </p:txBody>
      </p:sp>
      <p:pic>
        <p:nvPicPr>
          <p:cNvPr id="7" name="Picture 6" descr="A responder in full PPE">
            <a:extLst>
              <a:ext uri="{FF2B5EF4-FFF2-40B4-BE49-F238E27FC236}">
                <a16:creationId xmlns:a16="http://schemas.microsoft.com/office/drawing/2014/main" id="{18A97A04-E936-F6C1-C300-E77BFA13D7A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4000" contrast="14000"/>
                    </a14:imgEffect>
                  </a14:imgLayer>
                </a14:imgProps>
              </a:ext>
              <a:ext uri="{28A0092B-C50C-407E-A947-70E740481C1C}">
                <a14:useLocalDpi xmlns:a14="http://schemas.microsoft.com/office/drawing/2010/main"/>
              </a:ext>
            </a:extLst>
          </a:blip>
          <a:srcRect/>
          <a:stretch/>
        </p:blipFill>
        <p:spPr>
          <a:xfrm rot="16200000">
            <a:off x="6953571" y="1614404"/>
            <a:ext cx="6858000" cy="3629189"/>
          </a:xfrm>
          <a:prstGeom prst="rect">
            <a:avLst/>
          </a:prstGeom>
        </p:spPr>
      </p:pic>
    </p:spTree>
    <p:custDataLst>
      <p:tags r:id="rId1"/>
    </p:custDataLst>
    <p:extLst>
      <p:ext uri="{BB962C8B-B14F-4D97-AF65-F5344CB8AC3E}">
        <p14:creationId xmlns:p14="http://schemas.microsoft.com/office/powerpoint/2010/main" val="2617804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uring Animal Disease Emergencies">
            <a:extLst>
              <a:ext uri="{FF2B5EF4-FFF2-40B4-BE49-F238E27FC236}">
                <a16:creationId xmlns:a16="http://schemas.microsoft.com/office/drawing/2014/main" id="{FA0C306F-72C1-4FC4-97E0-A16A421A1C44}"/>
              </a:ext>
            </a:extLst>
          </p:cNvPr>
          <p:cNvSpPr txBox="1">
            <a:spLocks/>
          </p:cNvSpPr>
          <p:nvPr/>
        </p:nvSpPr>
        <p:spPr>
          <a:xfrm>
            <a:off x="0" y="140270"/>
            <a:ext cx="12192000" cy="922794"/>
          </a:xfrm>
          <a:prstGeom prst="rect">
            <a:avLst/>
          </a:prstGeom>
          <a:solidFill>
            <a:srgbClr val="FFD07D"/>
          </a:solidFill>
          <a:ln>
            <a:solidFill>
              <a:srgbClr val="FFD07D"/>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During Animal Disease Emergencies</a:t>
            </a:r>
            <a:endParaRPr kumimoji="0" lang="en-US" sz="4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endParaRPr>
          </a:p>
        </p:txBody>
      </p:sp>
      <p:sp>
        <p:nvSpPr>
          <p:cNvPr id="6" name="Biosecurity">
            <a:extLst>
              <a:ext uri="{FF2B5EF4-FFF2-40B4-BE49-F238E27FC236}">
                <a16:creationId xmlns:a16="http://schemas.microsoft.com/office/drawing/2014/main" id="{67F5AFC9-F526-4224-BFFA-CF3551E70BE4}"/>
              </a:ext>
            </a:extLst>
          </p:cNvPr>
          <p:cNvSpPr>
            <a:spLocks noGrp="1"/>
          </p:cNvSpPr>
          <p:nvPr>
            <p:ph type="title"/>
          </p:nvPr>
        </p:nvSpPr>
        <p:spPr>
          <a:xfrm>
            <a:off x="681342" y="5885124"/>
            <a:ext cx="4910416" cy="792729"/>
          </a:xfrm>
          <a:solidFill>
            <a:srgbClr val="FFD07D"/>
          </a:solidFill>
          <a:ln>
            <a:solidFill>
              <a:srgbClr val="FFD07D"/>
            </a:solidFill>
          </a:ln>
        </p:spPr>
        <p:txBody>
          <a:bodyPr>
            <a:normAutofit/>
          </a:bodyPr>
          <a:lstStyle/>
          <a:p>
            <a:pPr algn="ctr">
              <a:lnSpc>
                <a:spcPct val="100000"/>
              </a:lnSpc>
            </a:pPr>
            <a:r>
              <a:rPr lang="en-US" sz="3600" dirty="0"/>
              <a:t>Biosecurity</a:t>
            </a:r>
          </a:p>
        </p:txBody>
      </p:sp>
      <p:sp>
        <p:nvSpPr>
          <p:cNvPr id="15" name="Responder Protection">
            <a:extLst>
              <a:ext uri="{FF2B5EF4-FFF2-40B4-BE49-F238E27FC236}">
                <a16:creationId xmlns:a16="http://schemas.microsoft.com/office/drawing/2014/main" id="{21B22938-FB8E-48EE-82CC-311212A9C6B3}"/>
              </a:ext>
            </a:extLst>
          </p:cNvPr>
          <p:cNvSpPr txBox="1">
            <a:spLocks/>
          </p:cNvSpPr>
          <p:nvPr/>
        </p:nvSpPr>
        <p:spPr>
          <a:xfrm>
            <a:off x="5972014" y="5885124"/>
            <a:ext cx="5849818" cy="779185"/>
          </a:xfrm>
          <a:prstGeom prst="rect">
            <a:avLst/>
          </a:prstGeom>
          <a:solidFill>
            <a:srgbClr val="FFD07D"/>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Responder Protection</a:t>
            </a:r>
          </a:p>
        </p:txBody>
      </p:sp>
      <p:pic>
        <p:nvPicPr>
          <p:cNvPr id="8" name="Picture 2 Responders" descr="Two responders taking a sample from a chicken in full PPE">
            <a:extLst>
              <a:ext uri="{FF2B5EF4-FFF2-40B4-BE49-F238E27FC236}">
                <a16:creationId xmlns:a16="http://schemas.microsoft.com/office/drawing/2014/main" id="{40F3861C-91C7-40D2-9EFC-8176C81538D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36068" y="1072485"/>
            <a:ext cx="5134794" cy="4846320"/>
          </a:xfrm>
          <a:prstGeom prst="rect">
            <a:avLst/>
          </a:prstGeom>
        </p:spPr>
      </p:pic>
      <p:pic>
        <p:nvPicPr>
          <p:cNvPr id="3" name="Picture 2" descr="Two responders exiting a poultry barn in full PPE">
            <a:extLst>
              <a:ext uri="{FF2B5EF4-FFF2-40B4-BE49-F238E27FC236}">
                <a16:creationId xmlns:a16="http://schemas.microsoft.com/office/drawing/2014/main" id="{05FDF7D4-C5AF-B601-5882-F5938BC6B94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93218" y="1072485"/>
            <a:ext cx="4902145" cy="4846320"/>
          </a:xfrm>
          <a:prstGeom prst="rect">
            <a:avLst/>
          </a:prstGeom>
        </p:spPr>
      </p:pic>
    </p:spTree>
    <p:custDataLst>
      <p:tags r:id="rId1"/>
    </p:custDataLst>
    <p:extLst>
      <p:ext uri="{BB962C8B-B14F-4D97-AF65-F5344CB8AC3E}">
        <p14:creationId xmlns:p14="http://schemas.microsoft.com/office/powerpoint/2010/main" val="2562756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F88BA23-DA87-C373-B154-25B5455A8EAB}"/>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6845E9D-1EA9-BC0F-3EAE-4029F0B964F0}"/>
              </a:ext>
            </a:extLst>
          </p:cNvPr>
          <p:cNvSpPr>
            <a:spLocks noGrp="1"/>
          </p:cNvSpPr>
          <p:nvPr>
            <p:ph type="title"/>
          </p:nvPr>
        </p:nvSpPr>
        <p:spPr/>
        <p:txBody>
          <a:bodyPr/>
          <a:lstStyle/>
          <a:p>
            <a:pPr algn="ctr"/>
            <a:r>
              <a:rPr lang="en-US" b="1" dirty="0"/>
              <a:t>Types of PPE Protection</a:t>
            </a:r>
          </a:p>
        </p:txBody>
      </p:sp>
      <p:sp>
        <p:nvSpPr>
          <p:cNvPr id="4" name="Content Placeholder 3">
            <a:extLst>
              <a:ext uri="{FF2B5EF4-FFF2-40B4-BE49-F238E27FC236}">
                <a16:creationId xmlns:a16="http://schemas.microsoft.com/office/drawing/2014/main" id="{39FF3831-92CD-D198-06BA-13EF38000C05}"/>
              </a:ext>
            </a:extLst>
          </p:cNvPr>
          <p:cNvSpPr>
            <a:spLocks noGrp="1"/>
          </p:cNvSpPr>
          <p:nvPr>
            <p:ph idx="1"/>
          </p:nvPr>
        </p:nvSpPr>
        <p:spPr>
          <a:xfrm>
            <a:off x="358942" y="1564480"/>
            <a:ext cx="3593592" cy="754602"/>
          </a:xfrm>
          <a:solidFill>
            <a:schemeClr val="accent3"/>
          </a:solidFill>
        </p:spPr>
        <p:txBody>
          <a:bodyPr anchor="ctr">
            <a:noAutofit/>
          </a:bodyPr>
          <a:lstStyle/>
          <a:p>
            <a:pPr algn="ctr"/>
            <a:r>
              <a:rPr lang="en-US" sz="3600" b="0" dirty="0"/>
              <a:t>Skin</a:t>
            </a:r>
          </a:p>
        </p:txBody>
      </p:sp>
      <p:pic>
        <p:nvPicPr>
          <p:cNvPr id="29" name="Picture Placeholder 28" descr="A person wearing a white protective suit and blue gloves wiping a surface">
            <a:extLst>
              <a:ext uri="{FF2B5EF4-FFF2-40B4-BE49-F238E27FC236}">
                <a16:creationId xmlns:a16="http://schemas.microsoft.com/office/drawing/2014/main" id="{B2ED8E3C-2576-9CED-1B28-B9061D4F70FD}"/>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xfrm>
            <a:off x="365125" y="2617788"/>
            <a:ext cx="3594100" cy="3713162"/>
          </a:xfrm>
        </p:spPr>
      </p:pic>
      <p:sp>
        <p:nvSpPr>
          <p:cNvPr id="6" name="Content Placeholder 5">
            <a:extLst>
              <a:ext uri="{FF2B5EF4-FFF2-40B4-BE49-F238E27FC236}">
                <a16:creationId xmlns:a16="http://schemas.microsoft.com/office/drawing/2014/main" id="{19F3F0CE-4445-3F4A-4FCD-B050B74BD49B}"/>
              </a:ext>
            </a:extLst>
          </p:cNvPr>
          <p:cNvSpPr>
            <a:spLocks noGrp="1"/>
          </p:cNvSpPr>
          <p:nvPr>
            <p:ph idx="11"/>
          </p:nvPr>
        </p:nvSpPr>
        <p:spPr>
          <a:xfrm>
            <a:off x="4299459" y="1553243"/>
            <a:ext cx="3593592" cy="754602"/>
          </a:xfrm>
          <a:solidFill>
            <a:schemeClr val="accent3"/>
          </a:solidFill>
        </p:spPr>
        <p:txBody>
          <a:bodyPr anchor="ctr">
            <a:noAutofit/>
          </a:bodyPr>
          <a:lstStyle/>
          <a:p>
            <a:pPr algn="ctr"/>
            <a:r>
              <a:rPr lang="en-US" sz="3600" b="0" dirty="0"/>
              <a:t>Respiratory</a:t>
            </a:r>
          </a:p>
        </p:txBody>
      </p:sp>
      <p:pic>
        <p:nvPicPr>
          <p:cNvPr id="31" name="Picture Placeholder 30" descr="A person with a PPE mask near his face">
            <a:extLst>
              <a:ext uri="{FF2B5EF4-FFF2-40B4-BE49-F238E27FC236}">
                <a16:creationId xmlns:a16="http://schemas.microsoft.com/office/drawing/2014/main" id="{230125F5-6725-7E2C-80D2-591B392F58F8}"/>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a:xfrm>
            <a:off x="4291013" y="2617788"/>
            <a:ext cx="3594100" cy="3713162"/>
          </a:xfrm>
        </p:spPr>
      </p:pic>
      <p:sp>
        <p:nvSpPr>
          <p:cNvPr id="8" name="Content Placeholder 7">
            <a:extLst>
              <a:ext uri="{FF2B5EF4-FFF2-40B4-BE49-F238E27FC236}">
                <a16:creationId xmlns:a16="http://schemas.microsoft.com/office/drawing/2014/main" id="{845E4CB0-CE03-B763-80E6-482E9073B805}"/>
              </a:ext>
            </a:extLst>
          </p:cNvPr>
          <p:cNvSpPr>
            <a:spLocks noGrp="1"/>
          </p:cNvSpPr>
          <p:nvPr>
            <p:ph idx="13"/>
          </p:nvPr>
        </p:nvSpPr>
        <p:spPr>
          <a:xfrm>
            <a:off x="8239976" y="1553243"/>
            <a:ext cx="3593592" cy="754602"/>
          </a:xfrm>
          <a:solidFill>
            <a:schemeClr val="accent3"/>
          </a:solidFill>
        </p:spPr>
        <p:txBody>
          <a:bodyPr anchor="ctr">
            <a:normAutofit/>
          </a:bodyPr>
          <a:lstStyle/>
          <a:p>
            <a:pPr algn="ctr"/>
            <a:r>
              <a:rPr lang="en-US" sz="3600" b="0" dirty="0"/>
              <a:t>Eyes/Face</a:t>
            </a:r>
          </a:p>
        </p:txBody>
      </p:sp>
      <p:pic>
        <p:nvPicPr>
          <p:cNvPr id="33" name="Picture Placeholder 32" descr="A person with a face shield on">
            <a:extLst>
              <a:ext uri="{FF2B5EF4-FFF2-40B4-BE49-F238E27FC236}">
                <a16:creationId xmlns:a16="http://schemas.microsoft.com/office/drawing/2014/main" id="{B8D8D4CA-D3F3-BBDF-3B30-8C39AB2B5CEF}"/>
              </a:ext>
            </a:extLst>
          </p:cNvPr>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a:fillRect/>
          </a:stretch>
        </p:blipFill>
        <p:spPr>
          <a:xfrm>
            <a:off x="8216900" y="2617788"/>
            <a:ext cx="3594100" cy="3713162"/>
          </a:xfrm>
        </p:spPr>
      </p:pic>
    </p:spTree>
    <p:custDataLst>
      <p:tags r:id="rId1"/>
    </p:custDataLst>
    <p:extLst>
      <p:ext uri="{BB962C8B-B14F-4D97-AF65-F5344CB8AC3E}">
        <p14:creationId xmlns:p14="http://schemas.microsoft.com/office/powerpoint/2010/main" val="2676940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EB8ED-5F2E-638F-18A1-EC9F18BAD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4A9AF-6AB0-EF10-9D70-7A6986C55598}"/>
              </a:ext>
            </a:extLst>
          </p:cNvPr>
          <p:cNvSpPr>
            <a:spLocks noGrp="1"/>
          </p:cNvSpPr>
          <p:nvPr>
            <p:ph type="title"/>
          </p:nvPr>
        </p:nvSpPr>
        <p:spPr>
          <a:xfrm>
            <a:off x="6096000" y="365125"/>
            <a:ext cx="5257800" cy="701675"/>
          </a:xfrm>
        </p:spPr>
        <p:txBody>
          <a:bodyPr/>
          <a:lstStyle/>
          <a:p>
            <a:pPr algn="r"/>
            <a:r>
              <a:rPr lang="en-US" b="1" dirty="0"/>
              <a:t>Skin Protection</a:t>
            </a:r>
          </a:p>
        </p:txBody>
      </p:sp>
      <p:pic>
        <p:nvPicPr>
          <p:cNvPr id="5" name="Picture 4" descr="A person in white TyVek suit putting on chemical resistant gloves">
            <a:extLst>
              <a:ext uri="{FF2B5EF4-FFF2-40B4-BE49-F238E27FC236}">
                <a16:creationId xmlns:a16="http://schemas.microsoft.com/office/drawing/2014/main" id="{CD226031-D194-BE52-41C7-B63E47047A1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5106572" cy="6858000"/>
          </a:xfrm>
          <a:prstGeom prst="rect">
            <a:avLst/>
          </a:prstGeom>
        </p:spPr>
      </p:pic>
      <p:pic>
        <p:nvPicPr>
          <p:cNvPr id="8" name="Picture 7" descr="A group of responders examining a goat in personal protective equipment">
            <a:extLst>
              <a:ext uri="{FF2B5EF4-FFF2-40B4-BE49-F238E27FC236}">
                <a16:creationId xmlns:a16="http://schemas.microsoft.com/office/drawing/2014/main" id="{142C375C-B1F6-A0D2-3A31-D0D599D996FF}"/>
              </a:ext>
            </a:extLst>
          </p:cNvPr>
          <p:cNvPicPr>
            <a:picLocks noChangeAspect="1"/>
          </p:cNvPicPr>
          <p:nvPr/>
        </p:nvPicPr>
        <p:blipFill>
          <a:blip r:embed="rId5">
            <a:extLst>
              <a:ext uri="{28A0092B-C50C-407E-A947-70E740481C1C}">
                <a14:useLocalDpi xmlns:a14="http://schemas.microsoft.com/office/drawing/2010/main" val="0"/>
              </a:ext>
            </a:extLst>
          </a:blip>
          <a:srcRect l="1096"/>
          <a:stretch/>
        </p:blipFill>
        <p:spPr>
          <a:xfrm>
            <a:off x="5313315" y="1540069"/>
            <a:ext cx="6603741" cy="5007671"/>
          </a:xfrm>
          <a:prstGeom prst="rect">
            <a:avLst/>
          </a:prstGeom>
        </p:spPr>
      </p:pic>
    </p:spTree>
    <p:custDataLst>
      <p:tags r:id="rId1"/>
    </p:custDataLst>
    <p:extLst>
      <p:ext uri="{BB962C8B-B14F-4D97-AF65-F5344CB8AC3E}">
        <p14:creationId xmlns:p14="http://schemas.microsoft.com/office/powerpoint/2010/main" val="361239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3C4FA-4DD8-E1E7-4551-BBCA7C5F0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906E4-2DD8-3C81-6860-73C511750793}"/>
              </a:ext>
            </a:extLst>
          </p:cNvPr>
          <p:cNvSpPr>
            <a:spLocks noGrp="1"/>
          </p:cNvSpPr>
          <p:nvPr>
            <p:ph type="title"/>
          </p:nvPr>
        </p:nvSpPr>
        <p:spPr>
          <a:xfrm>
            <a:off x="0" y="365125"/>
            <a:ext cx="12192000" cy="915035"/>
          </a:xfrm>
        </p:spPr>
        <p:txBody>
          <a:bodyPr>
            <a:normAutofit/>
          </a:bodyPr>
          <a:lstStyle/>
          <a:p>
            <a:pPr algn="ctr"/>
            <a:r>
              <a:rPr lang="en-US" b="1" dirty="0"/>
              <a:t>Respiratory Protection</a:t>
            </a:r>
          </a:p>
        </p:txBody>
      </p:sp>
      <p:pic>
        <p:nvPicPr>
          <p:cNvPr id="5" name="Picture 4" descr="A person wearing a surgical mask">
            <a:extLst>
              <a:ext uri="{FF2B5EF4-FFF2-40B4-BE49-F238E27FC236}">
                <a16:creationId xmlns:a16="http://schemas.microsoft.com/office/drawing/2014/main" id="{CE55BDE2-A230-3A6E-523B-263F88EDCD2C}"/>
              </a:ext>
            </a:extLst>
          </p:cNvPr>
          <p:cNvPicPr>
            <a:picLocks noChangeAspect="1"/>
          </p:cNvPicPr>
          <p:nvPr/>
        </p:nvPicPr>
        <p:blipFill>
          <a:blip r:embed="rId4">
            <a:extLst>
              <a:ext uri="{28A0092B-C50C-407E-A947-70E740481C1C}">
                <a14:useLocalDpi xmlns:a14="http://schemas.microsoft.com/office/drawing/2010/main" val="0"/>
              </a:ext>
            </a:extLst>
          </a:blip>
          <a:srcRect t="3521" b="3993"/>
          <a:stretch/>
        </p:blipFill>
        <p:spPr>
          <a:xfrm>
            <a:off x="1063042" y="1589644"/>
            <a:ext cx="4134310" cy="4248443"/>
          </a:xfrm>
          <a:prstGeom prst="rect">
            <a:avLst/>
          </a:prstGeom>
        </p:spPr>
      </p:pic>
      <p:pic>
        <p:nvPicPr>
          <p:cNvPr id="8" name="Picture 7" descr="Close-up of an N95 respirator mask">
            <a:extLst>
              <a:ext uri="{FF2B5EF4-FFF2-40B4-BE49-F238E27FC236}">
                <a16:creationId xmlns:a16="http://schemas.microsoft.com/office/drawing/2014/main" id="{60925AC2-E51B-568D-353B-B86E070154C9}"/>
              </a:ext>
            </a:extLst>
          </p:cNvPr>
          <p:cNvPicPr>
            <a:picLocks noChangeAspect="1"/>
          </p:cNvPicPr>
          <p:nvPr/>
        </p:nvPicPr>
        <p:blipFill>
          <a:blip r:embed="rId5">
            <a:extLst>
              <a:ext uri="{28A0092B-C50C-407E-A947-70E740481C1C}">
                <a14:useLocalDpi xmlns:a14="http://schemas.microsoft.com/office/drawing/2010/main" val="0"/>
              </a:ext>
            </a:extLst>
          </a:blip>
          <a:srcRect l="15878" t="51200" r="6114" b="3264"/>
          <a:stretch/>
        </p:blipFill>
        <p:spPr>
          <a:xfrm>
            <a:off x="5970404" y="1589644"/>
            <a:ext cx="5171138" cy="4248443"/>
          </a:xfrm>
          <a:prstGeom prst="rect">
            <a:avLst/>
          </a:prstGeom>
        </p:spPr>
      </p:pic>
    </p:spTree>
    <p:custDataLst>
      <p:tags r:id="rId1"/>
    </p:custDataLst>
    <p:extLst>
      <p:ext uri="{BB962C8B-B14F-4D97-AF65-F5344CB8AC3E}">
        <p14:creationId xmlns:p14="http://schemas.microsoft.com/office/powerpoint/2010/main" val="1708868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C12BD-FB23-B335-36CC-FA5239B8DB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DEE15-78AA-D4C9-5D13-3F7D441EC78E}"/>
              </a:ext>
            </a:extLst>
          </p:cNvPr>
          <p:cNvSpPr>
            <a:spLocks noGrp="1"/>
          </p:cNvSpPr>
          <p:nvPr>
            <p:ph type="title"/>
          </p:nvPr>
        </p:nvSpPr>
        <p:spPr>
          <a:xfrm>
            <a:off x="838200" y="255941"/>
            <a:ext cx="10515600" cy="1313550"/>
          </a:xfrm>
        </p:spPr>
        <p:txBody>
          <a:bodyPr>
            <a:normAutofit/>
          </a:bodyPr>
          <a:lstStyle/>
          <a:p>
            <a:pPr algn="ctr"/>
            <a:r>
              <a:rPr lang="en-US" b="1" dirty="0"/>
              <a:t>Respiratory Protection:</a:t>
            </a:r>
            <a:br>
              <a:rPr lang="en-US" b="1" dirty="0"/>
            </a:br>
            <a:r>
              <a:rPr lang="en-US" b="1" dirty="0"/>
              <a:t> Higher Level</a:t>
            </a:r>
          </a:p>
        </p:txBody>
      </p:sp>
      <p:pic>
        <p:nvPicPr>
          <p:cNvPr id="9" name="Picture 8" descr="A close-up of a half-face air-purifying respirator">
            <a:extLst>
              <a:ext uri="{FF2B5EF4-FFF2-40B4-BE49-F238E27FC236}">
                <a16:creationId xmlns:a16="http://schemas.microsoft.com/office/drawing/2014/main" id="{87210CA8-DA73-C355-56B4-E5142015A36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40097" y="2680478"/>
            <a:ext cx="3433222" cy="2856016"/>
          </a:xfrm>
          <a:prstGeom prst="rect">
            <a:avLst/>
          </a:prstGeom>
        </p:spPr>
      </p:pic>
      <p:pic>
        <p:nvPicPr>
          <p:cNvPr id="6" name="Picture 5" descr="A close-up of a full-face air-purifying respirator">
            <a:extLst>
              <a:ext uri="{FF2B5EF4-FFF2-40B4-BE49-F238E27FC236}">
                <a16:creationId xmlns:a16="http://schemas.microsoft.com/office/drawing/2014/main" id="{FD7A889E-0E81-5340-0DB3-9B9478035A4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013282" y="2234096"/>
            <a:ext cx="3676909" cy="3747145"/>
          </a:xfrm>
          <a:prstGeom prst="rect">
            <a:avLst/>
          </a:prstGeom>
        </p:spPr>
      </p:pic>
      <p:pic>
        <p:nvPicPr>
          <p:cNvPr id="4" name="Picture 3" descr="A person in a suit with a self-contained breathing apparatus">
            <a:extLst>
              <a:ext uri="{FF2B5EF4-FFF2-40B4-BE49-F238E27FC236}">
                <a16:creationId xmlns:a16="http://schemas.microsoft.com/office/drawing/2014/main" id="{253945A6-A1A0-8362-D025-502C9ED5CDB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830154" y="1752173"/>
            <a:ext cx="3934220" cy="4710990"/>
          </a:xfrm>
          <a:prstGeom prst="rect">
            <a:avLst/>
          </a:prstGeom>
        </p:spPr>
      </p:pic>
    </p:spTree>
    <p:custDataLst>
      <p:tags r:id="rId1"/>
    </p:custDataLst>
    <p:extLst>
      <p:ext uri="{BB962C8B-B14F-4D97-AF65-F5344CB8AC3E}">
        <p14:creationId xmlns:p14="http://schemas.microsoft.com/office/powerpoint/2010/main" val="529464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43F8C-7EB0-36E0-2B62-0FF3FC0B7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3296F-4A7D-829E-0E4B-E5307C6543A4}"/>
              </a:ext>
            </a:extLst>
          </p:cNvPr>
          <p:cNvSpPr>
            <a:spLocks noGrp="1"/>
          </p:cNvSpPr>
          <p:nvPr>
            <p:ph type="title"/>
          </p:nvPr>
        </p:nvSpPr>
        <p:spPr>
          <a:xfrm>
            <a:off x="0" y="365125"/>
            <a:ext cx="6522720" cy="1174115"/>
          </a:xfrm>
        </p:spPr>
        <p:txBody>
          <a:bodyPr>
            <a:noAutofit/>
          </a:bodyPr>
          <a:lstStyle/>
          <a:p>
            <a:pPr algn="ctr"/>
            <a:r>
              <a:rPr lang="en-US" b="1" dirty="0"/>
              <a:t>Eyes and Face Protection</a:t>
            </a:r>
          </a:p>
        </p:txBody>
      </p:sp>
      <p:pic>
        <p:nvPicPr>
          <p:cNvPr id="7" name="Picture 6" descr="A responder putting on goggles">
            <a:extLst>
              <a:ext uri="{FF2B5EF4-FFF2-40B4-BE49-F238E27FC236}">
                <a16:creationId xmlns:a16="http://schemas.microsoft.com/office/drawing/2014/main" id="{FC742E63-118A-0570-4FA4-0991347107B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46769" y="1834513"/>
            <a:ext cx="5956495" cy="4658361"/>
          </a:xfrm>
          <a:prstGeom prst="rect">
            <a:avLst/>
          </a:prstGeom>
        </p:spPr>
      </p:pic>
      <p:pic>
        <p:nvPicPr>
          <p:cNvPr id="11" name="Picture 10" descr="A responder in full PPE, including a face shield">
            <a:extLst>
              <a:ext uri="{FF2B5EF4-FFF2-40B4-BE49-F238E27FC236}">
                <a16:creationId xmlns:a16="http://schemas.microsoft.com/office/drawing/2014/main" id="{D8E3F06E-8F55-2844-AC08-0D21E6BBEC4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 contrast="11000"/>
                    </a14:imgEffect>
                  </a14:imgLayer>
                </a14:imgProps>
              </a:ext>
              <a:ext uri="{28A0092B-C50C-407E-A947-70E740481C1C}">
                <a14:useLocalDpi xmlns:a14="http://schemas.microsoft.com/office/drawing/2010/main" val="0"/>
              </a:ext>
            </a:extLst>
          </a:blip>
          <a:srcRect l="16714" t="658" r="24741" b="18603"/>
          <a:stretch/>
        </p:blipFill>
        <p:spPr>
          <a:xfrm>
            <a:off x="6651056" y="-1"/>
            <a:ext cx="5540944" cy="6858001"/>
          </a:xfrm>
          <a:prstGeom prst="rect">
            <a:avLst/>
          </a:prstGeom>
        </p:spPr>
      </p:pic>
    </p:spTree>
    <p:custDataLst>
      <p:tags r:id="rId1"/>
    </p:custDataLst>
    <p:extLst>
      <p:ext uri="{BB962C8B-B14F-4D97-AF65-F5344CB8AC3E}">
        <p14:creationId xmlns:p14="http://schemas.microsoft.com/office/powerpoint/2010/main" val="3789310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2_OFFICE THEME" val="CPKSCRN3"/>
  <p:tag name="ARTICULATE_DESIGN_ID_COLORPOP" val="ehaJcD1K"/>
  <p:tag name="ARTICULATE_DESIGN_ID_WIDE VERDANA WHITE" val="jxJbL8wV"/>
  <p:tag name="ARTICULATE_DESIGN_ID_JIT CORNERS" val="mhxZIMXL"/>
  <p:tag name="ARTICULATE_DESIGN_ID_JIT BLOCKS" val="REIDqgB5"/>
  <p:tag name="ARTICULATE_SLIDE_COUNT" val="1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Wide Verdana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6.xml><?xml version="1.0" encoding="utf-8"?>
<a:theme xmlns:a="http://schemas.openxmlformats.org/drawingml/2006/main" name="1_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1871</TotalTime>
  <Words>1107</Words>
  <Application>Microsoft Office PowerPoint</Application>
  <PresentationFormat>Widescreen</PresentationFormat>
  <Paragraphs>122</Paragraphs>
  <Slides>17</Slides>
  <Notes>17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17</vt:i4>
      </vt:variant>
    </vt:vector>
  </HeadingPairs>
  <TitlesOfParts>
    <vt:vector size="32" baseType="lpstr">
      <vt:lpstr>Aptos</vt:lpstr>
      <vt:lpstr>Arial</vt:lpstr>
      <vt:lpstr>Calibri</vt:lpstr>
      <vt:lpstr>HelveticaNeueLT Std Lt Cn</vt:lpstr>
      <vt:lpstr>Microsoft Sans Serif</vt:lpstr>
      <vt:lpstr>Roboto</vt:lpstr>
      <vt:lpstr>Verdana</vt:lpstr>
      <vt:lpstr>Verdana Pro</vt:lpstr>
      <vt:lpstr>Wingdings</vt:lpstr>
      <vt:lpstr>JIT 2024</vt:lpstr>
      <vt:lpstr>ColorPop</vt:lpstr>
      <vt:lpstr>JIT Corners</vt:lpstr>
      <vt:lpstr>JIT Blocks</vt:lpstr>
      <vt:lpstr>Wide Verdana White</vt:lpstr>
      <vt:lpstr>1_ColorPop</vt:lpstr>
      <vt:lpstr>Personal Protective Equipment</vt:lpstr>
      <vt:lpstr>Just in Time Training</vt:lpstr>
      <vt:lpstr>PPE Personal Protective Equipment</vt:lpstr>
      <vt:lpstr>Biosecurity</vt:lpstr>
      <vt:lpstr>Types of PPE Protection</vt:lpstr>
      <vt:lpstr>Skin Protection</vt:lpstr>
      <vt:lpstr>Respiratory Protection</vt:lpstr>
      <vt:lpstr>Respiratory Protection:  Higher Level</vt:lpstr>
      <vt:lpstr>Eyes and Face Protection</vt:lpstr>
      <vt:lpstr>Levels of PPE Levels of Protection</vt:lpstr>
      <vt:lpstr>Levels of PPE</vt:lpstr>
      <vt:lpstr>Level D</vt:lpstr>
      <vt:lpstr>Level C</vt:lpstr>
      <vt:lpstr>Determining Level of Protection</vt:lpstr>
      <vt:lpstr>Key Points</vt:lpstr>
      <vt:lpstr>Additional  PPE Videos</vt:lpstr>
      <vt:lpstr>Acknowledgements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Overview</dc:title>
  <dc:subject>Just-In-Time Training for Animal Health Emergency Responders</dc:subject>
  <dc:creator>Dvorak, Glenda D [CFSPH]</dc:creator>
  <cp:lastModifiedBy>Dvorak, Glenda D [CFSPH]</cp:lastModifiedBy>
  <cp:revision>52</cp:revision>
  <cp:lastPrinted>2025-01-08T21:20:40Z</cp:lastPrinted>
  <dcterms:created xsi:type="dcterms:W3CDTF">2024-10-22T16:15:18Z</dcterms:created>
  <dcterms:modified xsi:type="dcterms:W3CDTF">2025-02-15T14:17:18Z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