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10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3.xml" ContentType="application/vnd.openxmlformats-officedocument.presentationml.tags+xml"/>
  <Override PartName="/ppt/notesSlides/notesSlide19.xml" ContentType="application/vnd.openxmlformats-officedocument.presentationml.notesSlide+xml"/>
  <Override PartName="/ppt/tags/tag114.xml" ContentType="application/vnd.openxmlformats-officedocument.presentationml.tags+xml"/>
  <Override PartName="/ppt/notesSlides/notesSlide20.xml" ContentType="application/vnd.openxmlformats-officedocument.presentationml.notesSlide+xml"/>
  <Override PartName="/ppt/tags/tag115.xml" ContentType="application/vnd.openxmlformats-officedocument.presentationml.tags+xml"/>
  <Override PartName="/ppt/notesSlides/notesSlide21.xml" ContentType="application/vnd.openxmlformats-officedocument.presentationml.notesSlide+xml"/>
  <Override PartName="/ppt/tags/tag116.xml" ContentType="application/vnd.openxmlformats-officedocument.presentationml.tags+xml"/>
  <Override PartName="/ppt/notesSlides/notesSlide22.xml" ContentType="application/vnd.openxmlformats-officedocument.presentationml.notesSlide+xml"/>
  <Override PartName="/ppt/tags/tag117.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5"/>
  </p:notesMasterIdLst>
  <p:sldIdLst>
    <p:sldId id="2681" r:id="rId2"/>
    <p:sldId id="2658" r:id="rId3"/>
    <p:sldId id="2682" r:id="rId4"/>
    <p:sldId id="2701" r:id="rId5"/>
    <p:sldId id="2699" r:id="rId6"/>
    <p:sldId id="2673" r:id="rId7"/>
    <p:sldId id="264" r:id="rId8"/>
    <p:sldId id="2706" r:id="rId9"/>
    <p:sldId id="2708" r:id="rId10"/>
    <p:sldId id="2709" r:id="rId11"/>
    <p:sldId id="2710" r:id="rId12"/>
    <p:sldId id="2711" r:id="rId13"/>
    <p:sldId id="2715" r:id="rId14"/>
    <p:sldId id="2714" r:id="rId15"/>
    <p:sldId id="2716" r:id="rId16"/>
    <p:sldId id="2717" r:id="rId17"/>
    <p:sldId id="2712" r:id="rId18"/>
    <p:sldId id="2677" r:id="rId19"/>
    <p:sldId id="2678" r:id="rId20"/>
    <p:sldId id="2719" r:id="rId21"/>
    <p:sldId id="310" r:id="rId22"/>
    <p:sldId id="271" r:id="rId23"/>
    <p:sldId id="272" r:id="rId24"/>
  </p:sldIdLst>
  <p:sldSz cx="12192000" cy="6858000"/>
  <p:notesSz cx="9296400" cy="7010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888" userDrawn="1">
          <p15:clr>
            <a:srgbClr val="A4A3A4"/>
          </p15:clr>
        </p15:guide>
        <p15:guide id="5" pos="5784" userDrawn="1">
          <p15:clr>
            <a:srgbClr val="A4A3A4"/>
          </p15:clr>
        </p15:guide>
        <p15:guide id="8" orient="horz" pos="3240" userDrawn="1">
          <p15:clr>
            <a:srgbClr val="A4A3A4"/>
          </p15:clr>
        </p15:guide>
        <p15:guide id="9" orient="horz" pos="1080" userDrawn="1">
          <p15:clr>
            <a:srgbClr val="A4A3A4"/>
          </p15:clr>
        </p15:guide>
        <p15:guide id="11" pos="19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A886D"/>
    <a:srgbClr val="FFD17D"/>
    <a:srgbClr val="507B99"/>
    <a:srgbClr val="D37043"/>
    <a:srgbClr val="DC8D6A"/>
    <a:srgbClr val="DE9574"/>
    <a:srgbClr val="C95D2D"/>
    <a:srgbClr val="EF8B47"/>
    <a:srgbClr val="F09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8" autoAdjust="0"/>
    <p:restoredTop sz="70323" autoAdjust="0"/>
  </p:normalViewPr>
  <p:slideViewPr>
    <p:cSldViewPr snapToGrid="0">
      <p:cViewPr varScale="1">
        <p:scale>
          <a:sx n="65" d="100"/>
          <a:sy n="65" d="100"/>
        </p:scale>
        <p:origin x="1092" y="66"/>
      </p:cViewPr>
      <p:guideLst>
        <p:guide pos="3840"/>
        <p:guide orient="horz" pos="3888"/>
        <p:guide pos="5784"/>
        <p:guide orient="horz" pos="3240"/>
        <p:guide orient="horz" pos="1080"/>
        <p:guide pos="192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8" d="100"/>
          <a:sy n="78" d="100"/>
        </p:scale>
        <p:origin x="2748" y="84"/>
      </p:cViewPr>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A283811D-C1BE-4AA7-A1CD-16CA8379B884}" type="datetimeFigureOut">
              <a:rPr lang="en-US" smtClean="0"/>
              <a:t>5/15/2026</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an animal disease emergency, the Incident Command System (ICS) is utilized to coordinate personnel, tasks, and agencies, ensuring an efficient response.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640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Operations Section organization can also include crews or teams with specific duties. </a:t>
            </a:r>
          </a:p>
          <a:p>
            <a:pPr marL="285750" indent="-285750">
              <a:buFont typeface="Arial" panose="020B0604020202020204" pitchFamily="34" charset="0"/>
              <a:buChar char="•"/>
            </a:pPr>
            <a:r>
              <a:rPr lang="en-US" dirty="0"/>
              <a:t>A Task Force involves a combination of mixed resources with a specific mission. For example, a Depopulation and Disposal Task Force, or a Cleaning and Disinfection or Biosecurity Task Force. Task Force members operate under the direct supervision of a Task Force Leader. </a:t>
            </a:r>
          </a:p>
          <a:p>
            <a:pPr marL="285750" indent="-285750">
              <a:buFont typeface="Arial" panose="020B0604020202020204" pitchFamily="34" charset="0"/>
              <a:buChar char="•"/>
            </a:pPr>
            <a:r>
              <a:rPr lang="en-US" dirty="0"/>
              <a:t>A Strike Team involves a group of similar resources (e.g., a surveillance strike team that conducts sampling on at-risk premises). Personnel are under the direct supervision of a Strike Team Leader. </a:t>
            </a:r>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1042715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Resources may be individuals, a piece of equipment and its personnel complement, or a crew or team of individuals with an identified supervisor.</a:t>
            </a:r>
          </a:p>
        </p:txBody>
      </p:sp>
      <p:sp>
        <p:nvSpPr>
          <p:cNvPr id="4" name="Slide Number Placeholder 3"/>
          <p:cNvSpPr>
            <a:spLocks noGrp="1"/>
          </p:cNvSpPr>
          <p:nvPr>
            <p:ph type="sldNum" sz="quarter" idx="5"/>
          </p:nvPr>
        </p:nvSpPr>
        <p:spPr/>
        <p:txBody>
          <a:bodyPr/>
          <a:lstStyle/>
          <a:p>
            <a:fld id="{68A4114D-3529-4EEF-8458-4B289B3BB6AF}" type="slidenum">
              <a:rPr lang="en-US" smtClean="0"/>
              <a:t>11</a:t>
            </a:fld>
            <a:endParaRPr lang="en-US"/>
          </a:p>
        </p:txBody>
      </p:sp>
    </p:spTree>
    <p:extLst>
      <p:ext uri="{BB962C8B-B14F-4D97-AF65-F5344CB8AC3E}">
        <p14:creationId xmlns:p14="http://schemas.microsoft.com/office/powerpoint/2010/main" val="364684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Branch may be used for larger responses to group several Divisions or Groups. Each Branch is led by a Branch Director, who may also designate Deputies to assist in management. A Branch can be either geographical or functional. Divisions and Groups are at an equal level in the organization and can be used together for an incident. Division or Group Supervisors report to Branch Directors or the OSC. </a:t>
            </a:r>
          </a:p>
        </p:txBody>
      </p:sp>
      <p:sp>
        <p:nvSpPr>
          <p:cNvPr id="4" name="Slide Number Placeholder 3"/>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359993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solidFill>
                <a:latin typeface="Calibri" panose="020F0502020204030204" pitchFamily="34" charset="0"/>
                <a:ea typeface="+mn-ea"/>
                <a:cs typeface="Calibri" panose="020F0502020204030204" pitchFamily="34" charset="0"/>
              </a:rPr>
              <a:t>For animal emergency responses, various tasks will fall within the Operations Section. These may include disease management, disease surveillance, disease support, and a staging area manager. Operations Section personnel may have responsibilities in one specific area or multiple areas </a:t>
            </a:r>
            <a:r>
              <a:rPr lang="en-US" sz="1400" kern="1200">
                <a:solidFill>
                  <a:schemeClr val="tx1"/>
                </a:solidFill>
                <a:latin typeface="Calibri" panose="020F0502020204030204" pitchFamily="34" charset="0"/>
                <a:ea typeface="+mn-ea"/>
                <a:cs typeface="Calibri" panose="020F0502020204030204" pitchFamily="34" charset="0"/>
              </a:rPr>
              <a:t>for different operational </a:t>
            </a:r>
            <a:r>
              <a:rPr lang="en-US" sz="1400" kern="1200" dirty="0">
                <a:solidFill>
                  <a:schemeClr val="tx1"/>
                </a:solidFill>
                <a:latin typeface="Calibri" panose="020F0502020204030204" pitchFamily="34" charset="0"/>
                <a:ea typeface="+mn-ea"/>
                <a:cs typeface="Calibri" panose="020F0502020204030204" pitchFamily="34" charset="0"/>
              </a:rPr>
              <a:t>periods (e.g., on different days). For example, a veterinarian may perform diagnostic work on one day, and euthanasia or mass depopulation tasks on subsequent days.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388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Disease management tasks may include case management, appraisal, euthanasia or mass depopulation, carcass disposal, cleaning and disinfection, or vaccination (when applicable). </a:t>
            </a:r>
          </a:p>
        </p:txBody>
      </p:sp>
      <p:sp>
        <p:nvSpPr>
          <p:cNvPr id="4" name="Slide Number Placeholder 3"/>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336421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Disease surveillance tasks can include mortality surveillance, diagnosis, inspection, and epidemiology.</a:t>
            </a:r>
          </a:p>
        </p:txBody>
      </p:sp>
      <p:sp>
        <p:nvSpPr>
          <p:cNvPr id="4" name="Slide Number Placeholder 3"/>
          <p:cNvSpPr>
            <a:spLocks noGrp="1"/>
          </p:cNvSpPr>
          <p:nvPr>
            <p:ph type="sldNum" sz="quarter" idx="5"/>
          </p:nvPr>
        </p:nvSpPr>
        <p:spPr/>
        <p:txBody>
          <a:bodyPr/>
          <a:lstStyle/>
          <a:p>
            <a:fld id="{68A4114D-3529-4EEF-8458-4B289B3BB6AF}" type="slidenum">
              <a:rPr lang="en-US" smtClean="0"/>
              <a:t>15</a:t>
            </a:fld>
            <a:endParaRPr lang="en-US"/>
          </a:p>
        </p:txBody>
      </p:sp>
    </p:spTree>
    <p:extLst>
      <p:ext uri="{BB962C8B-B14F-4D97-AF65-F5344CB8AC3E}">
        <p14:creationId xmlns:p14="http://schemas.microsoft.com/office/powerpoint/2010/main" val="2857879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Disease support functions address tasks such as animal movement and permitting, biosecurity, education and outreach, or vector control.</a:t>
            </a:r>
          </a:p>
        </p:txBody>
      </p:sp>
      <p:sp>
        <p:nvSpPr>
          <p:cNvPr id="4" name="Slide Number Placeholder 3"/>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186588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kern="1200" dirty="0">
                <a:solidFill>
                  <a:schemeClr val="tx1"/>
                </a:solidFill>
                <a:latin typeface="Calibri" panose="020F0502020204030204" pitchFamily="34" charset="0"/>
                <a:ea typeface="+mn-ea"/>
                <a:cs typeface="Calibri" panose="020F0502020204030204" pitchFamily="34" charset="0"/>
              </a:rPr>
              <a:t>The Operations Section also includes a designated Staging Manager, who tracks all resources – personnel, equipment, and teams – arriving at the Staging Area, and ensures they are ready for immediate assignment. </a:t>
            </a:r>
          </a:p>
          <a:p>
            <a:pPr marL="0" indent="0">
              <a:buFont typeface="Arial" panose="020B0604020202020204" pitchFamily="34" charset="0"/>
              <a:buNone/>
            </a:pPr>
            <a:endParaRPr lang="en-US" sz="1400" kern="1200" dirty="0">
              <a:solidFill>
                <a:schemeClr val="tx1"/>
              </a:solidFill>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r>
              <a:rPr lang="en-US" sz="1400" kern="1200" dirty="0">
                <a:solidFill>
                  <a:schemeClr val="tx1"/>
                </a:solidFill>
                <a:latin typeface="Calibri" panose="020F0502020204030204" pitchFamily="34" charset="0"/>
                <a:ea typeface="+mn-ea"/>
                <a:cs typeface="Calibri" panose="020F0502020204030204" pitchFamily="34" charset="0"/>
              </a:rPr>
              <a:t>If a </a:t>
            </a:r>
            <a:r>
              <a:rPr lang="en-US" sz="1400" kern="1200">
                <a:solidFill>
                  <a:schemeClr val="tx1"/>
                </a:solidFill>
                <a:latin typeface="Calibri" panose="020F0502020204030204" pitchFamily="34" charset="0"/>
                <a:ea typeface="+mn-ea"/>
                <a:cs typeface="Calibri" panose="020F0502020204030204" pitchFamily="34" charset="0"/>
              </a:rPr>
              <a:t>group within Operations </a:t>
            </a:r>
            <a:r>
              <a:rPr lang="en-US" sz="1400" kern="1200" dirty="0">
                <a:solidFill>
                  <a:schemeClr val="tx1"/>
                </a:solidFill>
                <a:latin typeface="Calibri" panose="020F0502020204030204" pitchFamily="34" charset="0"/>
                <a:ea typeface="+mn-ea"/>
                <a:cs typeface="Calibri" panose="020F0502020204030204" pitchFamily="34" charset="0"/>
              </a:rPr>
              <a:t>is not staffed, the OSC is responsible for those functions and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03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latin typeface="Calibri" panose="020F0502020204030204" pitchFamily="34" charset="0"/>
                <a:ea typeface="+mn-ea"/>
                <a:cs typeface="Calibri" panose="020F0502020204030204" pitchFamily="34" charset="0"/>
              </a:rPr>
              <a:t>How Animal Industry Stakeholders Can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9395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Animal industry stakeholders play a critical role in nearly every Operations Section branch. Their expertise, equipment, facilities, and local knowledge make them valuable partners in carrying out tactical field operations. Animal industry roles may include:</a:t>
            </a:r>
          </a:p>
          <a:p>
            <a:pPr marL="285750" indent="-285750">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Providing premises access and animal inventories.</a:t>
            </a:r>
          </a:p>
          <a:p>
            <a:pPr marL="285750" indent="-285750">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Supporting trace investigations (movement logs, feed routes, personnel rosters).</a:t>
            </a:r>
          </a:p>
          <a:p>
            <a:pPr marL="285750" indent="-285750">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Assisting with humane animal care and handling, movement control. </a:t>
            </a:r>
          </a:p>
          <a:p>
            <a:pPr marL="285750" indent="-285750">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Implementing on-farm biosecurity measures</a:t>
            </a:r>
          </a:p>
          <a:p>
            <a:pPr marL="285750" indent="-285750">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Providing equipment, supplies, facilities or specialized expertise for depopulation, disposal or cleaning and disinfection tasks, or operating transport vehicles.</a:t>
            </a:r>
          </a:p>
          <a:p>
            <a:pPr marL="285750" indent="-285750">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Offering expertise on normal production patterns, barn layout or animal flow.</a:t>
            </a:r>
          </a:p>
          <a:p>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14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FB041-A83D-0619-834B-0E3C046A0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17AE-9483-011F-E037-76CB7089B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77682-B56E-6641-53F0-2BE85C20D1A8}"/>
              </a:ext>
            </a:extLst>
          </p:cNvPr>
          <p:cNvSpPr>
            <a:spLocks noGrp="1"/>
          </p:cNvSpPr>
          <p:nvPr>
            <p:ph type="body" idx="1"/>
          </p:nvPr>
        </p:nvSpPr>
        <p:spPr/>
        <p:txBody>
          <a:bodyPr/>
          <a:lstStyle/>
          <a:p>
            <a:pPr marL="0" marR="0">
              <a:lnSpc>
                <a:spcPct val="110000"/>
              </a:lnSpc>
              <a:spcAft>
                <a:spcPts val="6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This </a:t>
            </a:r>
            <a:r>
              <a:rPr lang="en-US" sz="1400" kern="100">
                <a:effectLst/>
                <a:latin typeface="Calibri" panose="020F0502020204030204" pitchFamily="34" charset="0"/>
                <a:ea typeface="Aptos" panose="020B0004020202020204" pitchFamily="34" charset="0"/>
                <a:cs typeface="Calibri" panose="020F0502020204030204" pitchFamily="34" charset="0"/>
              </a:rPr>
              <a:t>Just-in-Time presentation </a:t>
            </a:r>
            <a:r>
              <a:rPr lang="en-US" sz="1400" kern="100" dirty="0">
                <a:effectLst/>
                <a:latin typeface="Calibri" panose="020F0502020204030204" pitchFamily="34" charset="0"/>
                <a:ea typeface="Aptos" panose="020B0004020202020204" pitchFamily="34" charset="0"/>
                <a:cs typeface="Calibri" panose="020F0502020204030204" pitchFamily="34" charset="0"/>
              </a:rPr>
              <a:t>provides an overview of the roles and responsibilities of personnel within the Operations Section of ICS. </a:t>
            </a:r>
          </a:p>
        </p:txBody>
      </p:sp>
      <p:sp>
        <p:nvSpPr>
          <p:cNvPr id="4" name="Slide Number Placeholder 3">
            <a:extLst>
              <a:ext uri="{FF2B5EF4-FFF2-40B4-BE49-F238E27FC236}">
                <a16:creationId xmlns:a16="http://schemas.microsoft.com/office/drawing/2014/main" id="{8121AA40-473F-BBEC-C344-89D548931A9F}"/>
              </a:ext>
            </a:extLst>
          </p:cNvPr>
          <p:cNvSpPr>
            <a:spLocks noGrp="1"/>
          </p:cNvSpPr>
          <p:nvPr>
            <p:ph type="sldNum" sz="quarter" idx="5"/>
          </p:nvPr>
        </p:nvSpPr>
        <p:spPr/>
        <p:txBody>
          <a:bodyPr/>
          <a:lstStyle/>
          <a:p>
            <a:fld id="{68A4114D-3529-4EEF-8458-4B289B3BB6AF}" type="slidenum">
              <a:rPr lang="en-US" smtClean="0"/>
              <a:t>2</a:t>
            </a:fld>
            <a:endParaRPr lang="en-US"/>
          </a:p>
        </p:txBody>
      </p:sp>
    </p:spTree>
    <p:extLst>
      <p:ext uri="{BB962C8B-B14F-4D97-AF65-F5344CB8AC3E}">
        <p14:creationId xmlns:p14="http://schemas.microsoft.com/office/powerpoint/2010/main" val="1774875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71717"/>
                </a:solidFill>
                <a:effectLst/>
                <a:latin typeface="Public Sans Web"/>
                <a:ea typeface="+mn-ea"/>
                <a:cs typeface="Calibri" panose="020F0502020204030204" pitchFamily="34" charset="0"/>
              </a:rPr>
              <a:t>Case Managers, often part of the Operations Section, serve as the primary point of contact for owners and producers during an emergency response. They provide information, </a:t>
            </a:r>
            <a:r>
              <a:rPr lang="en-US" sz="1400" b="0" i="0" kern="1200">
                <a:solidFill>
                  <a:srgbClr val="171717"/>
                </a:solidFill>
                <a:effectLst/>
                <a:latin typeface="Public Sans Web"/>
                <a:ea typeface="+mn-ea"/>
                <a:cs typeface="Calibri" panose="020F0502020204030204" pitchFamily="34" charset="0"/>
              </a:rPr>
              <a:t>help answer </a:t>
            </a:r>
            <a:r>
              <a:rPr lang="en-US" sz="1400" b="0" i="0" kern="1200" dirty="0">
                <a:solidFill>
                  <a:srgbClr val="171717"/>
                </a:solidFill>
                <a:effectLst/>
                <a:latin typeface="Public Sans Web"/>
                <a:ea typeface="+mn-ea"/>
                <a:cs typeface="Calibri" panose="020F0502020204030204" pitchFamily="34" charset="0"/>
              </a:rPr>
              <a:t>questions, and serve as liaisons between producers and response personnel to coordinate actions such as depopulation and disposal, cleaning and disinfection, and, when applicable, indemnity and compensation claims.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899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93726-8140-C683-23CA-37644BD8D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E12E3-F7BB-DE7D-99FB-DC3AE81B6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CD59D-8C49-CA7B-AE85-EFFA9B04ED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408"/>
              </a:spcAft>
              <a:buClr>
                <a:srgbClr val="E97243"/>
              </a:buClr>
              <a:buSzTx/>
              <a:buFont typeface="Arial" panose="020B0604020202020204" pitchFamily="34" charset="0"/>
              <a:buNone/>
              <a:tabLst/>
              <a:defRPr/>
            </a:pPr>
            <a:r>
              <a:rPr lang="en-US" sz="1400" kern="1200" dirty="0">
                <a:solidFill>
                  <a:schemeClr val="tx1"/>
                </a:solidFill>
                <a:latin typeface="Calibri" panose="020F0502020204030204" pitchFamily="34" charset="0"/>
                <a:ea typeface="+mn-ea"/>
                <a:cs typeface="Calibri" panose="020F0502020204030204" pitchFamily="34" charset="0"/>
              </a:rPr>
              <a:t>Personnel within the Operations Section perform field-level tasks needed to meet the response goals outlined in the Incident Action Plan. A wide range of tasks falls under the Operations Section, including disease management, surveillance, and support functions. Most response resources, including responders, are assigned to the Operations section.</a:t>
            </a:r>
          </a:p>
          <a:p>
            <a:pPr marL="0" marR="0" lvl="0" indent="0" algn="l" defTabSz="914400" rtl="0" eaLnBrk="1" fontAlgn="auto" latinLnBrk="0" hangingPunct="1">
              <a:lnSpc>
                <a:spcPct val="100000"/>
              </a:lnSpc>
              <a:spcBef>
                <a:spcPts val="0"/>
              </a:spcBef>
              <a:spcAft>
                <a:spcPts val="408"/>
              </a:spcAft>
              <a:buClr>
                <a:srgbClr val="E97243"/>
              </a:buClr>
              <a:buSzTx/>
              <a:buFont typeface="Arial" panose="020B0604020202020204" pitchFamily="34" charset="0"/>
              <a:buNone/>
              <a:tabLst/>
              <a:defRPr/>
            </a:pPr>
            <a:r>
              <a:rPr lang="en-US" sz="1400" kern="1200" dirty="0">
                <a:solidFill>
                  <a:schemeClr val="tx1"/>
                </a:solidFill>
                <a:latin typeface="Calibri" panose="020F0502020204030204" pitchFamily="34" charset="0"/>
                <a:ea typeface="+mn-ea"/>
                <a:cs typeface="Calibri" panose="020F0502020204030204" pitchFamily="34" charset="0"/>
              </a:rPr>
              <a:t>Animal industry stakeholders play a critical role in assisting and supporting the Operations Section.</a:t>
            </a:r>
          </a:p>
          <a:p>
            <a:pPr marL="0" marR="0" lvl="0" indent="0" algn="l" defTabSz="914400" rtl="0" eaLnBrk="1" fontAlgn="auto" latinLnBrk="0" hangingPunct="1">
              <a:lnSpc>
                <a:spcPct val="100000"/>
              </a:lnSpc>
              <a:spcBef>
                <a:spcPts val="0"/>
              </a:spcBef>
              <a:spcAft>
                <a:spcPts val="408"/>
              </a:spcAft>
              <a:buClr>
                <a:srgbClr val="E97243"/>
              </a:buClr>
              <a:buSzTx/>
              <a:buFont typeface="Arial" panose="020B0604020202020204" pitchFamily="34" charset="0"/>
              <a:buNone/>
              <a:tabLst/>
              <a:defRPr/>
            </a:pPr>
            <a:r>
              <a:rPr lang="en-US" sz="1400" kern="1200" dirty="0">
                <a:solidFill>
                  <a:schemeClr val="tx1"/>
                </a:solidFill>
                <a:latin typeface="Calibri" panose="020F0502020204030204" pitchFamily="34" charset="0"/>
                <a:ea typeface="+mn-ea"/>
                <a:cs typeface="Calibri" panose="020F0502020204030204" pitchFamily="34" charset="0"/>
              </a:rPr>
              <a:t>Depending on the size and scale of a response, the Operations Section may be divided into various groupings with standardized names. Be sure to understand your assigned role and who your supervisor is. </a:t>
            </a:r>
          </a:p>
          <a:p>
            <a:pPr marL="0" marR="0" lvl="0" indent="0" algn="l" defTabSz="914400" rtl="0" eaLnBrk="1" fontAlgn="auto" latinLnBrk="0" hangingPunct="1">
              <a:lnSpc>
                <a:spcPct val="100000"/>
              </a:lnSpc>
              <a:spcBef>
                <a:spcPts val="0"/>
              </a:spcBef>
              <a:spcAft>
                <a:spcPts val="408"/>
              </a:spcAft>
              <a:buClr>
                <a:srgbClr val="E97243"/>
              </a:buClr>
              <a:buSzTx/>
              <a:buFont typeface="Arial" panose="020B0604020202020204" pitchFamily="34" charset="0"/>
              <a:buNone/>
              <a:tabLst/>
              <a:defRPr/>
            </a:pPr>
            <a:endParaRPr lang="en-US" sz="1400" kern="1200" dirty="0">
              <a:solidFill>
                <a:schemeClr val="tx1"/>
              </a:solidFill>
              <a:latin typeface="Calibri" panose="020F0502020204030204" pitchFamily="34" charset="0"/>
              <a:ea typeface="+mn-ea"/>
              <a:cs typeface="Calibri" panose="020F0502020204030204" pitchFamily="34" charset="0"/>
            </a:endParaRPr>
          </a:p>
          <a:p>
            <a:pPr marL="0" indent="0">
              <a:spcAft>
                <a:spcPts val="408"/>
              </a:spcAft>
              <a:buClr>
                <a:srgbClr val="E97243"/>
              </a:buClr>
              <a:buFont typeface="Arial" panose="020B0604020202020204" pitchFamily="34" charset="0"/>
              <a:buNone/>
            </a:pPr>
            <a:endParaRPr lang="en-US" sz="1100" dirty="0"/>
          </a:p>
        </p:txBody>
      </p:sp>
      <p:sp>
        <p:nvSpPr>
          <p:cNvPr id="4" name="Slide Number Placeholder 3">
            <a:extLst>
              <a:ext uri="{FF2B5EF4-FFF2-40B4-BE49-F238E27FC236}">
                <a16:creationId xmlns:a16="http://schemas.microsoft.com/office/drawing/2014/main" id="{472063C1-AA01-DEB0-36E0-A79C4536B94C}"/>
              </a:ext>
            </a:extLst>
          </p:cNvPr>
          <p:cNvSpPr>
            <a:spLocks noGrp="1"/>
          </p:cNvSpPr>
          <p:nvPr>
            <p:ph type="sldNum" sz="quarter" idx="5"/>
          </p:nvPr>
        </p:nvSpPr>
        <p:spPr/>
        <p:txBody>
          <a:bodyPr/>
          <a:lstStyle/>
          <a:p>
            <a:pPr defTabSz="931774"/>
            <a:fld id="{68A4114D-3529-4EEF-8458-4B289B3BB6AF}" type="slidenum">
              <a:rPr lang="en-US">
                <a:solidFill>
                  <a:prstClr val="black"/>
                </a:solidFill>
                <a:latin typeface="Aptos" panose="02110004020202020204"/>
              </a:rPr>
              <a:pPr defTabSz="931774"/>
              <a:t>21</a:t>
            </a:fld>
            <a:endParaRPr lang="en-US">
              <a:solidFill>
                <a:prstClr val="black"/>
              </a:solidFill>
              <a:latin typeface="Aptos" panose="02110004020202020204"/>
            </a:endParaRPr>
          </a:p>
        </p:txBody>
      </p:sp>
    </p:spTree>
    <p:extLst>
      <p:ext uri="{BB962C8B-B14F-4D97-AF65-F5344CB8AC3E}">
        <p14:creationId xmlns:p14="http://schemas.microsoft.com/office/powerpoint/2010/main" val="1853072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Just-In-Time trainings describing the roles and responsibilities of each General Staff section and the Operational Planning Period are available on the Just-in-Time Training website. </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22</a:t>
            </a:fld>
            <a:endParaRPr lang="en-US"/>
          </a:p>
        </p:txBody>
      </p:sp>
    </p:spTree>
    <p:extLst>
      <p:ext uri="{BB962C8B-B14F-4D97-AF65-F5344CB8AC3E}">
        <p14:creationId xmlns:p14="http://schemas.microsoft.com/office/powerpoint/2010/main" val="1734223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solidFill>
                  <a:srgbClr val="000000"/>
                </a:solidFill>
              </a:rPr>
              <a:t>Development of this training module was made possible through a grant provided to the Center for Food Security and Public Health at Iowa State University, College of Veterinary Medicine from the U</a:t>
            </a:r>
            <a:r>
              <a:rPr lang="en-US" sz="1400" kern="1200" dirty="0">
                <a:solidFill>
                  <a:srgbClr val="000000"/>
                </a:solidFill>
                <a:latin typeface="Calibri" panose="020F0502020204030204" pitchFamily="34" charset="0"/>
                <a:ea typeface="+mn-ea"/>
                <a:cs typeface="Calibri" panose="020F0502020204030204" pitchFamily="34" charset="0"/>
              </a:rPr>
              <a:t>.S. Department of Agriculture Animal and Plant Health Inspection Service through the National Animal Disease Preparedness and Response Program and the Michigan Department of Agriculture and Rural Development.</a:t>
            </a:r>
            <a:endParaRPr lang="en-US" sz="1600" dirty="0"/>
          </a:p>
        </p:txBody>
      </p:sp>
      <p:sp>
        <p:nvSpPr>
          <p:cNvPr id="4" name="Slide Number Placeholder 3"/>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Operations Section of 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00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The Operations Section is a segment of the ICS General Staff. Personnel assigned to this section will be responsible for performing the field-level tasks needed to meet the response goals outlined in the Incident Action Plan. </a:t>
            </a:r>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4</a:t>
            </a:fld>
            <a:endParaRPr lang="en-US"/>
          </a:p>
        </p:txBody>
      </p:sp>
    </p:spTree>
    <p:extLst>
      <p:ext uri="{BB962C8B-B14F-4D97-AF65-F5344CB8AC3E}">
        <p14:creationId xmlns:p14="http://schemas.microsoft.com/office/powerpoint/2010/main" val="37624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Most available resources are used for response tasks. This can be an individual responder, a piece of equipment and its operator, or a crew or team of individuals assigned to the Operations section.</a:t>
            </a:r>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1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Roles and Responsibilities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5796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kern="1200" dirty="0">
                <a:solidFill>
                  <a:schemeClr val="tx1"/>
                </a:solidFill>
                <a:latin typeface="Calibri" panose="020F0502020204030204" pitchFamily="34" charset="0"/>
                <a:ea typeface="+mn-ea"/>
                <a:cs typeface="Calibri" panose="020F0502020204030204" pitchFamily="34" charset="0"/>
              </a:rPr>
              <a:t>The Operations Section is managed and supervised by the Operations Section Chief (OSC), who reports to the Incident Commander. </a:t>
            </a:r>
          </a:p>
          <a:p>
            <a:pPr marL="285750" indent="-285750">
              <a:buFont typeface="Arial" panose="020B0604020202020204" pitchFamily="34" charset="0"/>
              <a:buChar char="•"/>
            </a:pPr>
            <a:r>
              <a:rPr lang="en-US" sz="1400" kern="1200" dirty="0">
                <a:solidFill>
                  <a:schemeClr val="tx1"/>
                </a:solidFill>
                <a:latin typeface="Calibri" panose="020F0502020204030204" pitchFamily="34" charset="0"/>
                <a:ea typeface="+mn-ea"/>
                <a:cs typeface="Calibri" panose="020F0502020204030204" pitchFamily="34" charset="0"/>
              </a:rPr>
              <a:t>The OSC assigns and directs all tactical personnel and resources for disease control and response strategies, determines additional resource needs, and monitors operational progress during the response.  </a:t>
            </a:r>
          </a:p>
          <a:p>
            <a:pPr marL="285750" indent="-285750">
              <a:buFont typeface="Arial" panose="020B0604020202020204" pitchFamily="34" charset="0"/>
              <a:buChar char="•"/>
            </a:pPr>
            <a:r>
              <a:rPr lang="en-US" sz="1400" kern="1200" dirty="0">
                <a:solidFill>
                  <a:schemeClr val="tx1"/>
                </a:solidFill>
                <a:latin typeface="Calibri" panose="020F0502020204030204" pitchFamily="34" charset="0"/>
                <a:ea typeface="+mn-ea"/>
                <a:cs typeface="Calibri" panose="020F0502020204030204" pitchFamily="34" charset="0"/>
              </a:rPr>
              <a:t>The OSC attends planning meetings to help develop the strategies and tactics needed to complete the incident action plan for each operational period. </a:t>
            </a:r>
          </a:p>
          <a:p>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Operations Section can consist of various subsections depending on the size and scale of the response, the required tasks, and the number of personnel involved. Divisions divide Operations personnel or tasks by geographical areas (e.g., a town or county). Each Division is led by a Division Supervisor, who reports to the Operations Section Chief. </a:t>
            </a:r>
          </a:p>
        </p:txBody>
      </p:sp>
      <p:sp>
        <p:nvSpPr>
          <p:cNvPr id="4" name="Slide Number Placeholder 3"/>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132919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divide personnel or tasks into functional areas or assigned tasks, such as disease diagnosis, biosecurity, or carcass disposal. Led by a Group Supervisor, these groups are not limited geographically and work wherever they are needed. Groups are normally labeled by the job they are assigned. </a:t>
            </a:r>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2381707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1.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2.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3.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4.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5.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6.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7.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8.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9.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1.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2.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3.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4.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5.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6.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2.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3.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6.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8.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9.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0.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1.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2.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5.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2860"/>
            <a:ext cx="4297680" cy="6812280"/>
          </a:xfrm>
          <a:prstGeom prst="rect">
            <a:avLst/>
          </a:prstGeom>
          <a:solidFill>
            <a:srgbClr val="6A886D"/>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710094" cy="5675313"/>
          </a:xfrm>
        </p:spPr>
        <p:txBody>
          <a:bodyPr/>
          <a:lstStyle>
            <a:lvl1pPr>
              <a:defRPr>
                <a:solidFill>
                  <a:srgbClr val="FFFFFF"/>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561028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chemeClr val="accent4">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5/15/2026</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0463473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975316"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5/15/2026</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923119"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24710624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5794933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19157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solidFill>
            <a:schemeClr val="accent4"/>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1305499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6417875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523700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3217884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8299868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65766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2860"/>
            <a:ext cx="4297680" cy="6812280"/>
          </a:xfrm>
          <a:prstGeom prst="rect">
            <a:avLst/>
          </a:prstGeom>
          <a:solidFill>
            <a:schemeClr val="accent5">
              <a:lumMod val="60000"/>
              <a:lumOff val="4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710094"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208151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5835384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5431265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4964573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82015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1139498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7557395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6866837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2860"/>
            <a:ext cx="3657600" cy="6812280"/>
          </a:xfrm>
          <a:prstGeom prst="rect">
            <a:avLst/>
          </a:prstGeom>
          <a:solidFill>
            <a:schemeClr val="accent5">
              <a:lumMod val="60000"/>
              <a:lumOff val="4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301199" y="637064"/>
            <a:ext cx="3055199"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4449304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2860"/>
            <a:ext cx="3657600" cy="6812280"/>
          </a:xfrm>
          <a:prstGeom prst="rect">
            <a:avLst/>
          </a:prstGeom>
          <a:solidFill>
            <a:schemeClr val="accent2"/>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125731" y="637064"/>
            <a:ext cx="3417568"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95452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7432"/>
            <a:ext cx="4297680" cy="6812280"/>
          </a:xfrm>
          <a:prstGeom prst="rect">
            <a:avLst/>
          </a:prstGeom>
          <a:solidFill>
            <a:schemeClr val="accent3"/>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710094"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3290481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7432"/>
            <a:ext cx="3657600" cy="6812280"/>
          </a:xfrm>
          <a:prstGeom prst="rect">
            <a:avLst/>
          </a:prstGeom>
          <a:solidFill>
            <a:schemeClr val="accent3"/>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054096"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3810188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7432"/>
            <a:ext cx="4297680" cy="6812280"/>
          </a:xfrm>
          <a:prstGeom prst="rect">
            <a:avLst/>
          </a:prstGeom>
          <a:solidFill>
            <a:schemeClr val="accent4"/>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710094"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255691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7432"/>
            <a:ext cx="3657600" cy="6812280"/>
          </a:xfrm>
          <a:prstGeom prst="rect">
            <a:avLst/>
          </a:prstGeom>
          <a:solidFill>
            <a:schemeClr val="accent4"/>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054096"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4987597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76200" y="0"/>
            <a:ext cx="12344400" cy="1325563"/>
          </a:xfrm>
          <a:solidFill>
            <a:schemeClr val="accent2"/>
          </a:solidFill>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411707"/>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23049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76200" y="0"/>
            <a:ext cx="12344400" cy="1325563"/>
          </a:xfrm>
          <a:solidFill>
            <a:schemeClr val="accent3"/>
          </a:solidFill>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411707"/>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53548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7" name="Rectangle 6"/>
          <p:cNvSpPr/>
          <p:nvPr/>
        </p:nvSpPr>
        <p:spPr>
          <a:xfrm>
            <a:off x="0" y="0"/>
            <a:ext cx="9141619"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45720"/>
            <a:ext cx="3108960" cy="6949440"/>
          </a:xfrm>
          <a:prstGeom prst="rect">
            <a:avLst/>
          </a:prstGeom>
          <a:solidFill>
            <a:srgbClr val="D470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988537" y="1095246"/>
            <a:ext cx="7315200" cy="3255264"/>
          </a:xfrm>
        </p:spPr>
        <p:txBody>
          <a:bodyPr anchor="b">
            <a:normAutofit/>
          </a:bodyPr>
          <a:lstStyle>
            <a:lvl1pPr algn="l">
              <a:defRPr sz="6000" spc="-1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018704" y="4670246"/>
            <a:ext cx="7315200" cy="914400"/>
          </a:xfrm>
        </p:spPr>
        <p:txBody>
          <a:bodyPr anchor="t">
            <a:noAutofit/>
          </a:bodyPr>
          <a:lstStyle>
            <a:lvl1pPr marL="0" indent="0" algn="l">
              <a:buNone/>
              <a:defRPr sz="40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5586B75A-687E-405C-8A0B-8D00578BA2C3}" type="datetimeFigureOut">
              <a:rPr lang="en-US" smtClean="0">
                <a:latin typeface="Verdana Pro" panose="020B0604030504040204" pitchFamily="34" charset="0"/>
                <a:cs typeface="+mn-cs"/>
              </a:rPr>
              <a:pPr/>
              <a:t>5/15/2026</a:t>
            </a:fld>
            <a:endParaRPr lang="en-US" dirty="0">
              <a:latin typeface="Verdana Pro" panose="020B0604030504040204" pitchFamily="34" charset="0"/>
              <a:cs typeface="+mn-cs"/>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latin typeface="Verdana Pro" panose="020B0604030504040204" pitchFamily="34" charset="0"/>
              <a:cs typeface="+mn-cs"/>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latin typeface="Verdana Pro" panose="020B0604030504040204" pitchFamily="34" charset="0"/>
                <a:cs typeface="+mn-cs"/>
              </a:rPr>
              <a:pPr/>
              <a:t>‹#›</a:t>
            </a:fld>
            <a:endParaRPr lang="en-US" dirty="0">
              <a:latin typeface="Verdana Pro" panose="020B0604030504040204" pitchFamily="34" charset="0"/>
              <a:cs typeface="+mn-cs"/>
            </a:endParaRPr>
          </a:p>
        </p:txBody>
      </p:sp>
      <p:cxnSp>
        <p:nvCxnSpPr>
          <p:cNvPr id="9" name="Straight Connector 8">
            <a:extLst>
              <a:ext uri="{FF2B5EF4-FFF2-40B4-BE49-F238E27FC236}">
                <a16:creationId xmlns:a16="http://schemas.microsoft.com/office/drawing/2014/main" id="{AE8ABAB8-C355-5B50-D4B9-47D024BACAB2}"/>
              </a:ext>
              <a:ext uri="{C183D7F6-B498-43B3-948B-1728B52AA6E4}">
                <adec:decorative xmlns:adec="http://schemas.microsoft.com/office/drawing/2017/decorative" val="1"/>
              </a:ext>
            </a:extLst>
          </p:cNvPr>
          <p:cNvCxnSpPr/>
          <p:nvPr userDrawn="1"/>
        </p:nvCxnSpPr>
        <p:spPr>
          <a:xfrm>
            <a:off x="3933531" y="4471730"/>
            <a:ext cx="68247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286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76200" y="0"/>
            <a:ext cx="12344400" cy="1325563"/>
          </a:xfrm>
          <a:solidFill>
            <a:srgbClr val="FFD17D"/>
          </a:solidFill>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411707"/>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65265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6918EE-97AE-D5AB-7246-9980C9EFF91C}"/>
              </a:ext>
            </a:extLst>
          </p:cNvPr>
          <p:cNvSpPr/>
          <p:nvPr userDrawn="1"/>
        </p:nvSpPr>
        <p:spPr>
          <a:xfrm>
            <a:off x="-76200" y="1411706"/>
            <a:ext cx="12344400" cy="55309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76200" y="0"/>
            <a:ext cx="12344400" cy="1325563"/>
          </a:xfrm>
          <a:solidFill>
            <a:schemeClr val="accent5"/>
          </a:solidFill>
        </p:spPr>
        <p:txBody>
          <a:bodyPr/>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411707"/>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324099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B85825-0F94-BED0-F925-5D20B00B56B0}"/>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solidFill>
            <a:schemeClr val="bg1"/>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solidFill>
            <a:srgbClr val="FFFFFF"/>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21652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B85825-0F94-BED0-F925-5D20B00B56B0}"/>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solidFill>
            <a:srgbClr val="FFFFFF"/>
          </a:solidFill>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solidFill>
            <a:srgbClr val="FFFFFF"/>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133760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599398"/>
            <a:ext cx="10515600" cy="4577565"/>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5/15/2026</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246114"/>
            <a:ext cx="10607040"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94718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0" y="2407068"/>
            <a:ext cx="12192000" cy="2043864"/>
          </a:xfrm>
          <a:noFill/>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CCA0DE-AF6C-D59A-D673-F0B18E7EA96C}"/>
              </a:ext>
            </a:extLst>
          </p:cNvPr>
          <p:cNvSpPr/>
          <p:nvPr userDrawn="1"/>
        </p:nvSpPr>
        <p:spPr>
          <a:xfrm>
            <a:off x="-2" y="0"/>
            <a:ext cx="12192001" cy="6858000"/>
          </a:xfrm>
          <a:prstGeom prst="rect">
            <a:avLst/>
          </a:prstGeom>
          <a:gradFill flip="none" rotWithShape="1">
            <a:gsLst>
              <a:gs pos="100000">
                <a:schemeClr val="accent1"/>
              </a:gs>
              <a:gs pos="45000">
                <a:srgbClr val="D7784D"/>
              </a:gs>
              <a:gs pos="0">
                <a:srgbClr val="DD8A65"/>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76200" y="2407068"/>
            <a:ext cx="12344400" cy="2043864"/>
          </a:xfrm>
          <a:solidFill>
            <a:schemeClr val="accent4">
              <a:lumMod val="40000"/>
              <a:lumOff val="60000"/>
            </a:schemeClr>
          </a:solidFill>
          <a:ln w="38100">
            <a:solidFill>
              <a:schemeClr val="accent1"/>
            </a:solidFill>
          </a:ln>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894152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CCA0DE-AF6C-D59A-D673-F0B18E7EA96C}"/>
              </a:ext>
            </a:extLst>
          </p:cNvPr>
          <p:cNvSpPr/>
          <p:nvPr userDrawn="1"/>
        </p:nvSpPr>
        <p:spPr>
          <a:xfrm>
            <a:off x="-2" y="0"/>
            <a:ext cx="12192001" cy="6858000"/>
          </a:xfrm>
          <a:prstGeom prst="rect">
            <a:avLst/>
          </a:prstGeom>
          <a:gradFill flip="none" rotWithShape="1">
            <a:gsLst>
              <a:gs pos="100000">
                <a:schemeClr val="accent6"/>
              </a:gs>
              <a:gs pos="45000">
                <a:schemeClr val="accent6">
                  <a:lumMod val="60000"/>
                  <a:lumOff val="40000"/>
                </a:schemeClr>
              </a:gs>
              <a:gs pos="0">
                <a:schemeClr val="accent6">
                  <a:lumMod val="40000"/>
                  <a:lumOff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76200" y="2407068"/>
            <a:ext cx="12344400" cy="2043864"/>
          </a:xfrm>
          <a:solidFill>
            <a:schemeClr val="accent4">
              <a:lumMod val="60000"/>
              <a:lumOff val="40000"/>
            </a:schemeClr>
          </a:solidFill>
          <a:ln w="38100">
            <a:solidFill>
              <a:schemeClr val="accent6">
                <a:lumMod val="50000"/>
              </a:schemeClr>
            </a:solidFill>
          </a:ln>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360477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4_Sub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262D69-15BE-942B-4E92-E4A844782246}"/>
              </a:ext>
            </a:extLst>
          </p:cNvPr>
          <p:cNvSpPr/>
          <p:nvPr userDrawn="1"/>
        </p:nvSpPr>
        <p:spPr>
          <a:xfrm>
            <a:off x="0" y="0"/>
            <a:ext cx="12192001" cy="6858000"/>
          </a:xfrm>
          <a:prstGeom prst="rect">
            <a:avLst/>
          </a:prstGeom>
          <a:gradFill flip="none" rotWithShape="1">
            <a:gsLst>
              <a:gs pos="100000">
                <a:srgbClr val="D37043"/>
              </a:gs>
              <a:gs pos="70000">
                <a:srgbClr val="C95D2D"/>
              </a:gs>
              <a:gs pos="0">
                <a:srgbClr val="DC8D6A"/>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2407068"/>
            <a:ext cx="10521950" cy="2043864"/>
          </a:xfrm>
          <a:solidFill>
            <a:srgbClr val="FFFFFF"/>
          </a:solidFill>
          <a:ln w="76200">
            <a:solidFill>
              <a:schemeClr val="accent1"/>
            </a:solidFill>
          </a:ln>
        </p:spPr>
        <p:txBody>
          <a:bodyPr anchor="ctr">
            <a:normAutofit/>
          </a:bodyPr>
          <a:lstStyle>
            <a:lvl1pPr algn="ctr">
              <a:defRPr sz="48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170891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7" name="Rectangle 6"/>
          <p:cNvSpPr/>
          <p:nvPr/>
        </p:nvSpPr>
        <p:spPr>
          <a:xfrm>
            <a:off x="0" y="0"/>
            <a:ext cx="9141619"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083040" y="1"/>
            <a:ext cx="3108960" cy="6857998"/>
          </a:xfrm>
          <a:prstGeom prst="rect">
            <a:avLst/>
          </a:prstGeom>
          <a:solidFill>
            <a:srgbClr val="D470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9708" y="1298448"/>
            <a:ext cx="7315200" cy="3255264"/>
          </a:xfrm>
        </p:spPr>
        <p:txBody>
          <a:bodyPr anchor="b">
            <a:normAutofit/>
          </a:bodyPr>
          <a:lstStyle>
            <a:lvl1pPr algn="l">
              <a:defRPr sz="5900" spc="-1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859875" y="4670246"/>
            <a:ext cx="7315200" cy="914400"/>
          </a:xfrm>
        </p:spPr>
        <p:txBody>
          <a:bodyPr anchor="t">
            <a:normAutofit/>
          </a:bodyPr>
          <a:lstStyle>
            <a:lvl1pPr marL="0" indent="0" algn="l">
              <a:buNone/>
              <a:defRPr sz="22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5586B75A-687E-405C-8A0B-8D00578BA2C3}" type="datetimeFigureOut">
              <a:rPr lang="en-US" smtClean="0">
                <a:latin typeface="Verdana Pro" panose="020B0604030504040204" pitchFamily="34" charset="0"/>
                <a:cs typeface="+mn-cs"/>
              </a:rPr>
              <a:pPr/>
              <a:t>5/15/2026</a:t>
            </a:fld>
            <a:endParaRPr lang="en-US" dirty="0">
              <a:latin typeface="Verdana Pro" panose="020B0604030504040204" pitchFamily="34" charset="0"/>
              <a:cs typeface="+mn-cs"/>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latin typeface="Verdana Pro" panose="020B0604030504040204" pitchFamily="34" charset="0"/>
              <a:cs typeface="+mn-cs"/>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latin typeface="Verdana Pro" panose="020B0604030504040204" pitchFamily="34" charset="0"/>
                <a:cs typeface="+mn-cs"/>
              </a:rPr>
              <a:pPr/>
              <a:t>‹#›</a:t>
            </a:fld>
            <a:endParaRPr lang="en-US" dirty="0">
              <a:latin typeface="Verdana Pro" panose="020B0604030504040204" pitchFamily="34" charset="0"/>
              <a:cs typeface="+mn-cs"/>
            </a:endParaRPr>
          </a:p>
        </p:txBody>
      </p:sp>
    </p:spTree>
    <p:extLst>
      <p:ext uri="{BB962C8B-B14F-4D97-AF65-F5344CB8AC3E}">
        <p14:creationId xmlns:p14="http://schemas.microsoft.com/office/powerpoint/2010/main" val="2089678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47E95B-D7B1-96E3-5CD5-7A4EDE2764A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76200" y="2407068"/>
            <a:ext cx="12344400" cy="2043864"/>
          </a:xfrm>
          <a:solidFill>
            <a:srgbClr val="FFFFFF"/>
          </a:solidFill>
          <a:ln w="38100">
            <a:solidFill>
              <a:schemeClr val="accent1"/>
            </a:solidFill>
          </a:ln>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77210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5_Sub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9E0AEE-3CEF-F287-20CD-67AD37C9962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76200" y="2407068"/>
            <a:ext cx="12344400" cy="2043864"/>
          </a:xfrm>
          <a:solidFill>
            <a:srgbClr val="FFFFFF"/>
          </a:solidFill>
          <a:ln w="76200">
            <a:solidFill>
              <a:schemeClr val="accent1"/>
            </a:solidFill>
          </a:ln>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420958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5D503F-1CC9-B1EB-36C5-4FACA9526A4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76200" y="2407068"/>
            <a:ext cx="12344400" cy="2043864"/>
          </a:xfrm>
          <a:solidFill>
            <a:srgbClr val="FFFFFF"/>
          </a:solidFill>
          <a:ln w="38100">
            <a:solidFill>
              <a:schemeClr val="accent1"/>
            </a:solidFill>
          </a:ln>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077494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5D503F-1CC9-B1EB-36C5-4FACA9526A4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0" y="2407068"/>
            <a:ext cx="12192000" cy="2043864"/>
          </a:xfrm>
          <a:solidFill>
            <a:srgbClr val="FFFFFF"/>
          </a:solidFill>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grpSp>
        <p:nvGrpSpPr>
          <p:cNvPr id="8" name="Group 7">
            <a:extLst>
              <a:ext uri="{FF2B5EF4-FFF2-40B4-BE49-F238E27FC236}">
                <a16:creationId xmlns:a16="http://schemas.microsoft.com/office/drawing/2014/main" id="{C0D2032B-B856-4452-E7EA-8707B7A7260C}"/>
              </a:ext>
            </a:extLst>
          </p:cNvPr>
          <p:cNvGrpSpPr/>
          <p:nvPr userDrawn="1"/>
        </p:nvGrpSpPr>
        <p:grpSpPr>
          <a:xfrm>
            <a:off x="0" y="-5057"/>
            <a:ext cx="12192000" cy="555509"/>
            <a:chOff x="0" y="-5057"/>
            <a:chExt cx="12192000" cy="555509"/>
          </a:xfrm>
        </p:grpSpPr>
        <p:sp>
          <p:nvSpPr>
            <p:cNvPr id="9" name="Rectangle 8">
              <a:extLst>
                <a:ext uri="{FF2B5EF4-FFF2-40B4-BE49-F238E27FC236}">
                  <a16:creationId xmlns:a16="http://schemas.microsoft.com/office/drawing/2014/main" id="{D02433CF-7C75-BCC9-E9C9-7CED2A9222F3}"/>
                </a:ext>
              </a:extLst>
            </p:cNvPr>
            <p:cNvSpPr/>
            <p:nvPr/>
          </p:nvSpPr>
          <p:spPr>
            <a:xfrm>
              <a:off x="0" y="278350"/>
              <a:ext cx="12192000" cy="182880"/>
            </a:xfrm>
            <a:prstGeom prst="rect">
              <a:avLst/>
            </a:prstGeom>
            <a:solidFill>
              <a:srgbClr val="E99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E61A2-BB5A-AAC6-4097-60B91DCCD7E2}"/>
                </a:ext>
              </a:extLst>
            </p:cNvPr>
            <p:cNvSpPr/>
            <p:nvPr/>
          </p:nvSpPr>
          <p:spPr>
            <a:xfrm>
              <a:off x="0" y="459012"/>
              <a:ext cx="12192000" cy="91440"/>
            </a:xfrm>
            <a:prstGeom prst="rect">
              <a:avLst/>
            </a:prstGeom>
            <a:solidFill>
              <a:srgbClr val="FFD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94E48B-B7AF-C174-A611-6B9DA38A820D}"/>
                </a:ext>
              </a:extLst>
            </p:cNvPr>
            <p:cNvSpPr/>
            <p:nvPr/>
          </p:nvSpPr>
          <p:spPr>
            <a:xfrm>
              <a:off x="0" y="-5057"/>
              <a:ext cx="12192000" cy="288667"/>
            </a:xfrm>
            <a:prstGeom prst="rect">
              <a:avLst/>
            </a:prstGeom>
            <a:solidFill>
              <a:srgbClr val="D470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9FBA769-9439-B1F3-E5B9-2B9A51821F10}"/>
              </a:ext>
            </a:extLst>
          </p:cNvPr>
          <p:cNvGrpSpPr/>
          <p:nvPr userDrawn="1"/>
        </p:nvGrpSpPr>
        <p:grpSpPr>
          <a:xfrm flipV="1">
            <a:off x="0" y="6302491"/>
            <a:ext cx="12192000" cy="555509"/>
            <a:chOff x="0" y="-5057"/>
            <a:chExt cx="12192000" cy="555509"/>
          </a:xfrm>
        </p:grpSpPr>
        <p:sp>
          <p:nvSpPr>
            <p:cNvPr id="13" name="Rectangle 12">
              <a:extLst>
                <a:ext uri="{FF2B5EF4-FFF2-40B4-BE49-F238E27FC236}">
                  <a16:creationId xmlns:a16="http://schemas.microsoft.com/office/drawing/2014/main" id="{C4B63E0A-8FB9-8C51-2CB4-2D4BECD40655}"/>
                </a:ext>
              </a:extLst>
            </p:cNvPr>
            <p:cNvSpPr/>
            <p:nvPr/>
          </p:nvSpPr>
          <p:spPr>
            <a:xfrm>
              <a:off x="0" y="278350"/>
              <a:ext cx="12192000" cy="182880"/>
            </a:xfrm>
            <a:prstGeom prst="rect">
              <a:avLst/>
            </a:prstGeom>
            <a:solidFill>
              <a:srgbClr val="E99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082CAE-D656-C005-592C-F8B93195DBE4}"/>
                </a:ext>
              </a:extLst>
            </p:cNvPr>
            <p:cNvSpPr/>
            <p:nvPr/>
          </p:nvSpPr>
          <p:spPr>
            <a:xfrm>
              <a:off x="0" y="459012"/>
              <a:ext cx="12192000" cy="91440"/>
            </a:xfrm>
            <a:prstGeom prst="rect">
              <a:avLst/>
            </a:prstGeom>
            <a:solidFill>
              <a:srgbClr val="FFD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0FAD1A-260B-69AB-81B9-288457B535FD}"/>
                </a:ext>
              </a:extLst>
            </p:cNvPr>
            <p:cNvSpPr/>
            <p:nvPr/>
          </p:nvSpPr>
          <p:spPr>
            <a:xfrm>
              <a:off x="0" y="-5057"/>
              <a:ext cx="12192000" cy="288667"/>
            </a:xfrm>
            <a:prstGeom prst="rect">
              <a:avLst/>
            </a:prstGeom>
            <a:solidFill>
              <a:srgbClr val="D470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4430218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F78BB9-72DF-216D-5561-546B7BE04CD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0A08520-1B5F-E93E-937E-9410DDB0A01C}"/>
              </a:ext>
              <a:ext uri="{C183D7F6-B498-43B3-948B-1728B52AA6E4}">
                <adec:decorative xmlns:adec="http://schemas.microsoft.com/office/drawing/2017/decorative" val="1"/>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B7EB686-657C-C4FF-E597-5FDE2AEF618D}"/>
              </a:ext>
            </a:extLst>
          </p:cNvPr>
          <p:cNvSpPr/>
          <p:nvPr userDrawn="1"/>
        </p:nvSpPr>
        <p:spPr>
          <a:xfrm>
            <a:off x="-6350" y="0"/>
            <a:ext cx="12192000" cy="6858000"/>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0" y="2407068"/>
            <a:ext cx="12192000" cy="2043864"/>
          </a:xfrm>
          <a:solidFill>
            <a:schemeClr val="accent2"/>
          </a:solidFill>
          <a:ln w="28575">
            <a:solidFill>
              <a:schemeClr val="accent1"/>
            </a:solidFill>
          </a:ln>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382083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0" y="2407068"/>
            <a:ext cx="12192000" cy="2043864"/>
          </a:xfrm>
          <a:solidFill>
            <a:schemeClr val="accent2"/>
          </a:solidFill>
        </p:spPr>
        <p:txBody>
          <a:bodyPr anchor="ctr"/>
          <a:lstStyle>
            <a:lvl1pPr algn="ct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grpSp>
        <p:nvGrpSpPr>
          <p:cNvPr id="7" name="Group 6">
            <a:extLst>
              <a:ext uri="{FF2B5EF4-FFF2-40B4-BE49-F238E27FC236}">
                <a16:creationId xmlns:a16="http://schemas.microsoft.com/office/drawing/2014/main" id="{69BF24DC-F8B5-53DE-30F3-81553E09B6D0}"/>
              </a:ext>
            </a:extLst>
          </p:cNvPr>
          <p:cNvGrpSpPr/>
          <p:nvPr userDrawn="1"/>
        </p:nvGrpSpPr>
        <p:grpSpPr>
          <a:xfrm>
            <a:off x="0" y="-5057"/>
            <a:ext cx="12192000" cy="555509"/>
            <a:chOff x="0" y="-5057"/>
            <a:chExt cx="12192000" cy="555509"/>
          </a:xfrm>
        </p:grpSpPr>
        <p:sp>
          <p:nvSpPr>
            <p:cNvPr id="8" name="Rectangle 7">
              <a:extLst>
                <a:ext uri="{FF2B5EF4-FFF2-40B4-BE49-F238E27FC236}">
                  <a16:creationId xmlns:a16="http://schemas.microsoft.com/office/drawing/2014/main" id="{6574D80F-1303-CF46-237A-D58053C03FE0}"/>
                </a:ext>
              </a:extLst>
            </p:cNvPr>
            <p:cNvSpPr/>
            <p:nvPr/>
          </p:nvSpPr>
          <p:spPr>
            <a:xfrm>
              <a:off x="0" y="278350"/>
              <a:ext cx="12192000" cy="182880"/>
            </a:xfrm>
            <a:prstGeom prst="rect">
              <a:avLst/>
            </a:prstGeom>
            <a:solidFill>
              <a:srgbClr val="E99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9A9DE94-8FF7-F777-4AE5-76A968F8C53E}"/>
                </a:ext>
              </a:extLst>
            </p:cNvPr>
            <p:cNvSpPr/>
            <p:nvPr/>
          </p:nvSpPr>
          <p:spPr>
            <a:xfrm>
              <a:off x="0" y="459012"/>
              <a:ext cx="12192000" cy="91440"/>
            </a:xfrm>
            <a:prstGeom prst="rect">
              <a:avLst/>
            </a:prstGeom>
            <a:solidFill>
              <a:srgbClr val="FFD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3BDD6-DB61-765C-0D8F-30655513B79F}"/>
                </a:ext>
              </a:extLst>
            </p:cNvPr>
            <p:cNvSpPr/>
            <p:nvPr/>
          </p:nvSpPr>
          <p:spPr>
            <a:xfrm>
              <a:off x="0" y="-5057"/>
              <a:ext cx="12192000" cy="288667"/>
            </a:xfrm>
            <a:prstGeom prst="rect">
              <a:avLst/>
            </a:prstGeom>
            <a:solidFill>
              <a:srgbClr val="D470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E5A1C04-F99E-C861-C826-F54D9F44B69E}"/>
              </a:ext>
            </a:extLst>
          </p:cNvPr>
          <p:cNvGrpSpPr/>
          <p:nvPr userDrawn="1"/>
        </p:nvGrpSpPr>
        <p:grpSpPr>
          <a:xfrm flipV="1">
            <a:off x="0" y="6302491"/>
            <a:ext cx="12192000" cy="555509"/>
            <a:chOff x="0" y="-5057"/>
            <a:chExt cx="12192000" cy="555509"/>
          </a:xfrm>
        </p:grpSpPr>
        <p:sp>
          <p:nvSpPr>
            <p:cNvPr id="12" name="Rectangle 11">
              <a:extLst>
                <a:ext uri="{FF2B5EF4-FFF2-40B4-BE49-F238E27FC236}">
                  <a16:creationId xmlns:a16="http://schemas.microsoft.com/office/drawing/2014/main" id="{8B5B8BE9-D378-641B-256E-7D5A62806060}"/>
                </a:ext>
              </a:extLst>
            </p:cNvPr>
            <p:cNvSpPr/>
            <p:nvPr/>
          </p:nvSpPr>
          <p:spPr>
            <a:xfrm>
              <a:off x="0" y="278350"/>
              <a:ext cx="12192000" cy="182880"/>
            </a:xfrm>
            <a:prstGeom prst="rect">
              <a:avLst/>
            </a:prstGeom>
            <a:solidFill>
              <a:srgbClr val="E99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7F17DA-08C6-9211-C860-7F699FFB0CD0}"/>
                </a:ext>
              </a:extLst>
            </p:cNvPr>
            <p:cNvSpPr/>
            <p:nvPr/>
          </p:nvSpPr>
          <p:spPr>
            <a:xfrm>
              <a:off x="0" y="459012"/>
              <a:ext cx="12192000" cy="91440"/>
            </a:xfrm>
            <a:prstGeom prst="rect">
              <a:avLst/>
            </a:prstGeom>
            <a:solidFill>
              <a:srgbClr val="FFD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9CD999-70C7-BD97-B5F5-68B6DDCA9021}"/>
                </a:ext>
              </a:extLst>
            </p:cNvPr>
            <p:cNvSpPr/>
            <p:nvPr/>
          </p:nvSpPr>
          <p:spPr>
            <a:xfrm>
              <a:off x="0" y="-5057"/>
              <a:ext cx="12192000" cy="288667"/>
            </a:xfrm>
            <a:prstGeom prst="rect">
              <a:avLst/>
            </a:prstGeom>
            <a:solidFill>
              <a:srgbClr val="D470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8649640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3C7946-2668-9279-FCE9-92FB94A30310}"/>
              </a:ext>
            </a:extLst>
          </p:cNvPr>
          <p:cNvSpPr/>
          <p:nvPr userDrawn="1"/>
        </p:nvSpPr>
        <p:spPr>
          <a:xfrm>
            <a:off x="-2" y="0"/>
            <a:ext cx="12192001" cy="6858000"/>
          </a:xfrm>
          <a:prstGeom prst="rect">
            <a:avLst/>
          </a:prstGeom>
          <a:gradFill flip="none" rotWithShape="1">
            <a:gsLst>
              <a:gs pos="100000">
                <a:schemeClr val="accent1"/>
              </a:gs>
              <a:gs pos="45000">
                <a:srgbClr val="D7784D"/>
              </a:gs>
              <a:gs pos="0">
                <a:srgbClr val="DD8A6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3" name="Date Placeholder 2">
            <a:extLst>
              <a:ext uri="{FF2B5EF4-FFF2-40B4-BE49-F238E27FC236}">
                <a16:creationId xmlns:a16="http://schemas.microsoft.com/office/drawing/2014/main" id="{CC42A051-B3C5-7901-B7F0-FCA4342291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EBD6A-AB37-4059-9D8E-B7284FBE7F50}"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5/15/2026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15F300FF-827D-8949-899B-C6694F06F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www.cfsph.iastate.edu</a:t>
            </a:r>
          </a:p>
        </p:txBody>
      </p:sp>
      <p:sp>
        <p:nvSpPr>
          <p:cNvPr id="5" name="Slide Number Placeholder 4">
            <a:extLst>
              <a:ext uri="{FF2B5EF4-FFF2-40B4-BE49-F238E27FC236}">
                <a16:creationId xmlns:a16="http://schemas.microsoft.com/office/drawing/2014/main" id="{6645270A-372A-D267-97E0-7084EB722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3EDEF-D9AF-4EF7-BBDB-B81D568DA3A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28920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3C7946-2668-9279-FCE9-92FB94A30310}"/>
              </a:ext>
            </a:extLst>
          </p:cNvPr>
          <p:cNvSpPr/>
          <p:nvPr userDrawn="1"/>
        </p:nvSpPr>
        <p:spPr>
          <a:xfrm>
            <a:off x="-2" y="0"/>
            <a:ext cx="12192001" cy="6858000"/>
          </a:xfrm>
          <a:prstGeom prst="rect">
            <a:avLst/>
          </a:prstGeom>
          <a:gradFill flip="none" rotWithShape="1">
            <a:gsLst>
              <a:gs pos="0">
                <a:schemeClr val="accent1"/>
              </a:gs>
              <a:gs pos="45000">
                <a:srgbClr val="D7784D"/>
              </a:gs>
              <a:gs pos="100000">
                <a:srgbClr val="DD8A6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3" name="Date Placeholder 2">
            <a:extLst>
              <a:ext uri="{FF2B5EF4-FFF2-40B4-BE49-F238E27FC236}">
                <a16:creationId xmlns:a16="http://schemas.microsoft.com/office/drawing/2014/main" id="{CC42A051-B3C5-7901-B7F0-FCA4342291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EBD6A-AB37-4059-9D8E-B7284FBE7F50}"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5/15/2026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15F300FF-827D-8949-899B-C6694F06F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www.cfsph.iastate.edu</a:t>
            </a:r>
          </a:p>
        </p:txBody>
      </p:sp>
      <p:sp>
        <p:nvSpPr>
          <p:cNvPr id="5" name="Slide Number Placeholder 4">
            <a:extLst>
              <a:ext uri="{FF2B5EF4-FFF2-40B4-BE49-F238E27FC236}">
                <a16:creationId xmlns:a16="http://schemas.microsoft.com/office/drawing/2014/main" id="{6645270A-372A-D267-97E0-7084EB722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3EDEF-D9AF-4EF7-BBDB-B81D568DA3A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93603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3C7946-2668-9279-FCE9-92FB94A30310}"/>
              </a:ext>
            </a:extLst>
          </p:cNvPr>
          <p:cNvSpPr/>
          <p:nvPr userDrawn="1"/>
        </p:nvSpPr>
        <p:spPr>
          <a:xfrm>
            <a:off x="-2" y="0"/>
            <a:ext cx="12192001" cy="6858000"/>
          </a:xfrm>
          <a:prstGeom prst="rect">
            <a:avLst/>
          </a:prstGeom>
          <a:gradFill flip="none" rotWithShape="1">
            <a:gsLst>
              <a:gs pos="100000">
                <a:srgbClr val="D37043"/>
              </a:gs>
              <a:gs pos="70000">
                <a:srgbClr val="C95D2D"/>
              </a:gs>
              <a:gs pos="0">
                <a:srgbClr val="DC8D6A"/>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3" name="Date Placeholder 2">
            <a:extLst>
              <a:ext uri="{FF2B5EF4-FFF2-40B4-BE49-F238E27FC236}">
                <a16:creationId xmlns:a16="http://schemas.microsoft.com/office/drawing/2014/main" id="{CC42A051-B3C5-7901-B7F0-FCA4342291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EBD6A-AB37-4059-9D8E-B7284FBE7F50}"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5/15/2026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15F300FF-827D-8949-899B-C6694F06F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www.cfsph.iastate.edu</a:t>
            </a:r>
          </a:p>
        </p:txBody>
      </p:sp>
      <p:sp>
        <p:nvSpPr>
          <p:cNvPr id="5" name="Slide Number Placeholder 4">
            <a:extLst>
              <a:ext uri="{FF2B5EF4-FFF2-40B4-BE49-F238E27FC236}">
                <a16:creationId xmlns:a16="http://schemas.microsoft.com/office/drawing/2014/main" id="{6645270A-372A-D267-97E0-7084EB722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3EDEF-D9AF-4EF7-BBDB-B81D568DA3A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52715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5" name="Title 24">
            <a:extLst>
              <a:ext uri="{FF2B5EF4-FFF2-40B4-BE49-F238E27FC236}">
                <a16:creationId xmlns:a16="http://schemas.microsoft.com/office/drawing/2014/main" id="{8AF593C4-3DCC-E538-0991-C9BD33453FF0}"/>
              </a:ext>
            </a:extLst>
          </p:cNvPr>
          <p:cNvSpPr>
            <a:spLocks noGrp="1"/>
          </p:cNvSpPr>
          <p:nvPr>
            <p:ph type="ctrTitle"/>
          </p:nvPr>
        </p:nvSpPr>
        <p:spPr>
          <a:xfrm>
            <a:off x="1524000" y="1122363"/>
            <a:ext cx="9144000" cy="2387600"/>
          </a:xfrm>
        </p:spPr>
        <p:txBody>
          <a:bodyPr/>
          <a:lstStyle/>
          <a:p>
            <a:r>
              <a:rPr lang="en-US" dirty="0"/>
              <a:t>Just in Time Training</a:t>
            </a:r>
          </a:p>
        </p:txBody>
      </p:sp>
      <p:sp>
        <p:nvSpPr>
          <p:cNvPr id="6" name="Rectangle 5">
            <a:extLst>
              <a:ext uri="{FF2B5EF4-FFF2-40B4-BE49-F238E27FC236}">
                <a16:creationId xmlns:a16="http://schemas.microsoft.com/office/drawing/2014/main" id="{3DAC2FC5-206F-005C-4492-ABA89DBA280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5CFE34-8FB0-1DC9-F1B1-7BDB004679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l="1299" t="1299" r="1299" b="1299"/>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BBE8A99-D98A-FBA9-3BD1-51E0793A8E7C}"/>
              </a:ext>
            </a:extLst>
          </p:cNvPr>
          <p:cNvSpPr/>
          <p:nvPr userDrawn="1"/>
        </p:nvSpPr>
        <p:spPr>
          <a:xfrm>
            <a:off x="0" y="0"/>
            <a:ext cx="12192000" cy="6858000"/>
          </a:xfrm>
          <a:prstGeom prst="rect">
            <a:avLst/>
          </a:prstGeom>
          <a:solidFill>
            <a:srgbClr val="F2F2F2">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E7D0021-AB96-73F6-9E67-38233D3B0227}"/>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094625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FFD9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D470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5586B75A-687E-405C-8A0B-8D00578BA2C3}" type="datetimeFigureOut">
              <a:rPr lang="en-US" smtClean="0">
                <a:latin typeface="Verdana Pro" panose="020B0604030504040204" pitchFamily="34" charset="0"/>
                <a:cs typeface="+mn-cs"/>
              </a:rPr>
              <a:pPr/>
              <a:t>5/15/2026</a:t>
            </a:fld>
            <a:endParaRPr lang="en-US" dirty="0">
              <a:latin typeface="Verdana Pro" panose="020B0604030504040204" pitchFamily="34" charset="0"/>
              <a:cs typeface="+mn-cs"/>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latin typeface="Verdana Pro" panose="020B0604030504040204" pitchFamily="34" charset="0"/>
              <a:cs typeface="+mn-cs"/>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latin typeface="Verdana Pro" panose="020B0604030504040204" pitchFamily="34" charset="0"/>
                <a:cs typeface="+mn-cs"/>
              </a:rPr>
              <a:pPr/>
              <a:t>‹#›</a:t>
            </a:fld>
            <a:endParaRPr lang="en-US" dirty="0">
              <a:latin typeface="Verdana Pro" panose="020B0604030504040204" pitchFamily="34" charset="0"/>
              <a:cs typeface="+mn-cs"/>
            </a:endParaRPr>
          </a:p>
        </p:txBody>
      </p:sp>
    </p:spTree>
    <p:extLst>
      <p:ext uri="{BB962C8B-B14F-4D97-AF65-F5344CB8AC3E}">
        <p14:creationId xmlns:p14="http://schemas.microsoft.com/office/powerpoint/2010/main" val="2230290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47E95B-D7B1-96E3-5CD5-7A4EDE2764A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Content Placeholder 2">
            <a:extLst>
              <a:ext uri="{FF2B5EF4-FFF2-40B4-BE49-F238E27FC236}">
                <a16:creationId xmlns:a16="http://schemas.microsoft.com/office/drawing/2014/main" id="{F611D90A-4127-57FD-A397-9AED8A634D8D}"/>
              </a:ext>
            </a:extLst>
          </p:cNvPr>
          <p:cNvSpPr>
            <a:spLocks noGrp="1"/>
          </p:cNvSpPr>
          <p:nvPr>
            <p:ph idx="13"/>
          </p:nvPr>
        </p:nvSpPr>
        <p:spPr>
          <a:xfrm>
            <a:off x="490728" y="514322"/>
            <a:ext cx="11210544" cy="5829356"/>
          </a:xfrm>
          <a:solidFill>
            <a:srgbClr val="FFFFFF"/>
          </a:solidFill>
          <a:ln w="38100">
            <a:solidFill>
              <a:schemeClr val="accent1"/>
            </a:solidFill>
          </a:ln>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5586175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47E95B-D7B1-96E3-5CD5-7A4EDE2764A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Content Placeholder 2">
            <a:extLst>
              <a:ext uri="{FF2B5EF4-FFF2-40B4-BE49-F238E27FC236}">
                <a16:creationId xmlns:a16="http://schemas.microsoft.com/office/drawing/2014/main" id="{F611D90A-4127-57FD-A397-9AED8A634D8D}"/>
              </a:ext>
            </a:extLst>
          </p:cNvPr>
          <p:cNvSpPr>
            <a:spLocks noGrp="1"/>
          </p:cNvSpPr>
          <p:nvPr>
            <p:ph idx="13"/>
          </p:nvPr>
        </p:nvSpPr>
        <p:spPr>
          <a:xfrm>
            <a:off x="490728" y="514322"/>
            <a:ext cx="11210544" cy="5829356"/>
          </a:xfrm>
          <a:solidFill>
            <a:srgbClr val="FFFFFF"/>
          </a:solidFill>
          <a:ln w="38100">
            <a:solidFill>
              <a:schemeClr val="accent1"/>
            </a:solidFill>
          </a:ln>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936138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a:solidFill>
            <a:srgbClr val="FFFFFF"/>
          </a:solidFill>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a:solidFill>
            <a:srgbClr val="FFFFFF"/>
          </a:solidFill>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a:solidFill>
            <a:srgbClr val="FFFFFF"/>
          </a:solidFill>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2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a:xfrm>
            <a:off x="-1" y="1"/>
            <a:ext cx="12191999" cy="1610478"/>
          </a:xfrm>
          <a:solidFill>
            <a:schemeClr val="accent1"/>
          </a:solidFill>
        </p:spPr>
        <p:txBody>
          <a:bodyPr>
            <a:normAutofit/>
          </a:bodyPr>
          <a:lstStyle>
            <a:lvl1pPr>
              <a:defRPr sz="5400">
                <a:solidFill>
                  <a:srgbClr val="FFFFF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321750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3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a:xfrm>
            <a:off x="-1" y="1"/>
            <a:ext cx="12191999" cy="1610478"/>
          </a:xfrm>
          <a:solidFill>
            <a:schemeClr val="accent2"/>
          </a:solidFill>
          <a:ln>
            <a:solidFill>
              <a:schemeClr val="accent1"/>
            </a:solidFill>
          </a:ln>
        </p:spPr>
        <p:txBody>
          <a:bodyPr>
            <a:normAutofit/>
          </a:bodyPr>
          <a:lstStyle>
            <a:lvl1pPr>
              <a:defRPr sz="54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20997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4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a:xfrm>
            <a:off x="-1" y="1"/>
            <a:ext cx="12191999" cy="1610478"/>
          </a:xfrm>
          <a:solidFill>
            <a:schemeClr val="accent3"/>
          </a:solidFill>
          <a:ln>
            <a:solidFill>
              <a:schemeClr val="accent1"/>
            </a:solidFill>
          </a:ln>
        </p:spPr>
        <p:txBody>
          <a:bodyPr>
            <a:normAutofit/>
          </a:bodyPr>
          <a:lstStyle>
            <a:lvl1pPr>
              <a:defRPr sz="54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97550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7" name="Rectangle 6"/>
          <p:cNvSpPr/>
          <p:nvPr/>
        </p:nvSpPr>
        <p:spPr>
          <a:xfrm>
            <a:off x="3050381" y="761999"/>
            <a:ext cx="9141619" cy="5334001"/>
          </a:xfrm>
          <a:prstGeom prst="rect">
            <a:avLst/>
          </a:prstGeom>
          <a:solidFill>
            <a:srgbClr val="FFD9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761999"/>
            <a:ext cx="2925318" cy="5334001"/>
          </a:xfrm>
          <a:prstGeom prst="rect">
            <a:avLst/>
          </a:prstGeom>
          <a:solidFill>
            <a:srgbClr val="D470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120229" y="1298448"/>
            <a:ext cx="7315200" cy="3255264"/>
          </a:xfrm>
        </p:spPr>
        <p:txBody>
          <a:bodyPr anchor="b">
            <a:normAutofit/>
          </a:bodyPr>
          <a:lstStyle>
            <a:lvl1pPr algn="l">
              <a:defRPr sz="5900" spc="-1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150396" y="4670246"/>
            <a:ext cx="7315200" cy="914400"/>
          </a:xfrm>
        </p:spPr>
        <p:txBody>
          <a:bodyPr anchor="t">
            <a:normAutofit/>
          </a:bodyPr>
          <a:lstStyle>
            <a:lvl1pPr marL="0" indent="0" algn="l">
              <a:buNone/>
              <a:defRPr sz="22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5586B75A-687E-405C-8A0B-8D00578BA2C3}" type="datetimeFigureOut">
              <a:rPr lang="en-US" smtClean="0">
                <a:latin typeface="Verdana Pro" panose="020B0604030504040204" pitchFamily="34" charset="0"/>
                <a:cs typeface="+mn-cs"/>
              </a:rPr>
              <a:pPr/>
              <a:t>5/15/2026</a:t>
            </a:fld>
            <a:endParaRPr lang="en-US" dirty="0">
              <a:latin typeface="Verdana Pro" panose="020B0604030504040204" pitchFamily="34" charset="0"/>
              <a:cs typeface="+mn-cs"/>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latin typeface="Verdana Pro" panose="020B0604030504040204" pitchFamily="34" charset="0"/>
              <a:cs typeface="+mn-cs"/>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latin typeface="Verdana Pro" panose="020B0604030504040204" pitchFamily="34" charset="0"/>
                <a:cs typeface="+mn-cs"/>
              </a:rPr>
              <a:pPr/>
              <a:t>‹#›</a:t>
            </a:fld>
            <a:endParaRPr lang="en-US" dirty="0">
              <a:latin typeface="Verdana Pro" panose="020B0604030504040204" pitchFamily="34" charset="0"/>
              <a:cs typeface="+mn-cs"/>
            </a:endParaRPr>
          </a:p>
        </p:txBody>
      </p:sp>
    </p:spTree>
    <p:extLst>
      <p:ext uri="{BB962C8B-B14F-4D97-AF65-F5344CB8AC3E}">
        <p14:creationId xmlns:p14="http://schemas.microsoft.com/office/powerpoint/2010/main" val="1686176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8B4234-9AC4-7627-B2B9-67C52970A3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itle 1">
            <a:extLst>
              <a:ext uri="{FF2B5EF4-FFF2-40B4-BE49-F238E27FC236}">
                <a16:creationId xmlns:a16="http://schemas.microsoft.com/office/drawing/2014/main" id="{A3199669-B2A9-9FE1-57DE-9DDAA8EFA7A8}"/>
              </a:ext>
            </a:extLst>
          </p:cNvPr>
          <p:cNvSpPr txBox="1">
            <a:spLocks/>
          </p:cNvSpPr>
          <p:nvPr userDrawn="1"/>
        </p:nvSpPr>
        <p:spPr>
          <a:xfrm>
            <a:off x="-53662" y="0"/>
            <a:ext cx="12299324" cy="132556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stStyle>
          <a:p>
            <a:endParaRPr lang="en-US" dirty="0">
              <a:solidFill>
                <a:schemeClr val="bg1"/>
              </a:solidFill>
              <a:latin typeface="Arial" panose="020B0604020202020204" pitchFamily="34" charset="0"/>
            </a:endParaRPr>
          </a:p>
        </p:txBody>
      </p:sp>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a:xfrm>
            <a:off x="838200" y="0"/>
            <a:ext cx="10515600" cy="1325564"/>
          </a:xfrm>
          <a:noFill/>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929747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9">
            <a:extLst>
              <a:ext uri="{FF2B5EF4-FFF2-40B4-BE49-F238E27FC236}">
                <a16:creationId xmlns:a16="http://schemas.microsoft.com/office/drawing/2014/main" id="{30BDDCDC-5B42-0399-DD81-13CCE003A845}"/>
              </a:ext>
            </a:extLst>
          </p:cNvPr>
          <p:cNvSpPr txBox="1">
            <a:spLocks/>
          </p:cNvSpPr>
          <p:nvPr userDrawn="1"/>
        </p:nvSpPr>
        <p:spPr>
          <a:xfrm>
            <a:off x="838200" y="268873"/>
            <a:ext cx="10515600" cy="1325563"/>
          </a:xfrm>
          <a:prstGeom prst="rect">
            <a:avLst/>
          </a:prstGeom>
          <a:solidFill>
            <a:srgbClr val="FFFFF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9">
            <a:extLst>
              <a:ext uri="{FF2B5EF4-FFF2-40B4-BE49-F238E27FC236}">
                <a16:creationId xmlns:a16="http://schemas.microsoft.com/office/drawing/2014/main" id="{E8157449-7639-E9AD-4123-C7435FD5EA9E}"/>
              </a:ext>
            </a:extLst>
          </p:cNvPr>
          <p:cNvSpPr txBox="1">
            <a:spLocks/>
          </p:cNvSpPr>
          <p:nvPr userDrawn="1"/>
        </p:nvSpPr>
        <p:spPr>
          <a:xfrm>
            <a:off x="838200" y="268873"/>
            <a:ext cx="10515600" cy="1325563"/>
          </a:xfrm>
          <a:prstGeom prst="rect">
            <a:avLst/>
          </a:prstGeom>
          <a:solidFill>
            <a:srgbClr val="FFFFF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9">
            <a:extLst>
              <a:ext uri="{FF2B5EF4-FFF2-40B4-BE49-F238E27FC236}">
                <a16:creationId xmlns:a16="http://schemas.microsoft.com/office/drawing/2014/main" id="{5F302C9A-E72C-E6C6-9948-2887B7F2FE33}"/>
              </a:ext>
            </a:extLst>
          </p:cNvPr>
          <p:cNvSpPr txBox="1">
            <a:spLocks/>
          </p:cNvSpPr>
          <p:nvPr userDrawn="1"/>
        </p:nvSpPr>
        <p:spPr>
          <a:xfrm>
            <a:off x="838200" y="268873"/>
            <a:ext cx="10515600" cy="1325563"/>
          </a:xfrm>
          <a:prstGeom prst="rect">
            <a:avLst/>
          </a:prstGeom>
          <a:solidFill>
            <a:srgbClr val="FFFFF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6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30481734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4" name="Content Placeholder 3"/>
          <p:cNvSpPr>
            <a:spLocks noGrp="1"/>
          </p:cNvSpPr>
          <p:nvPr>
            <p:ph sz="quarter" idx="2"/>
          </p:nvPr>
        </p:nvSpPr>
        <p:spPr>
          <a:xfrm>
            <a:off x="4387215" y="1543138"/>
            <a:ext cx="3242310" cy="449262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8340090" y="1543138"/>
            <a:ext cx="3242310" cy="449262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6" name="Content Placeholder 3">
            <a:extLst>
              <a:ext uri="{FF2B5EF4-FFF2-40B4-BE49-F238E27FC236}">
                <a16:creationId xmlns:a16="http://schemas.microsoft.com/office/drawing/2014/main" id="{26EA98D3-AAC5-5CBD-8AC6-82E54F553061}"/>
              </a:ext>
            </a:extLst>
          </p:cNvPr>
          <p:cNvSpPr>
            <a:spLocks noGrp="1"/>
          </p:cNvSpPr>
          <p:nvPr>
            <p:ph sz="quarter" idx="13"/>
          </p:nvPr>
        </p:nvSpPr>
        <p:spPr>
          <a:xfrm>
            <a:off x="434340" y="1543138"/>
            <a:ext cx="3242310" cy="4530724"/>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339234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Three Photo">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3" name="Picture Placeholder 2">
            <a:extLst>
              <a:ext uri="{FF2B5EF4-FFF2-40B4-BE49-F238E27FC236}">
                <a16:creationId xmlns:a16="http://schemas.microsoft.com/office/drawing/2014/main" id="{6C175365-B998-4161-9999-1C1A1B12B5D9}"/>
              </a:ext>
            </a:extLst>
          </p:cNvPr>
          <p:cNvSpPr>
            <a:spLocks noGrp="1"/>
          </p:cNvSpPr>
          <p:nvPr>
            <p:ph type="pic" idx="1"/>
          </p:nvPr>
        </p:nvSpPr>
        <p:spPr>
          <a:xfrm>
            <a:off x="434340"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8677A80D-258E-7058-25BB-D2413F573A70}"/>
              </a:ext>
            </a:extLst>
          </p:cNvPr>
          <p:cNvSpPr>
            <a:spLocks noGrp="1"/>
          </p:cNvSpPr>
          <p:nvPr>
            <p:ph type="pic" idx="13"/>
          </p:nvPr>
        </p:nvSpPr>
        <p:spPr>
          <a:xfrm>
            <a:off x="4229842"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9C46D24D-360A-3F93-1841-39B2645FB1FE}"/>
              </a:ext>
            </a:extLst>
          </p:cNvPr>
          <p:cNvSpPr>
            <a:spLocks noGrp="1"/>
          </p:cNvSpPr>
          <p:nvPr>
            <p:ph type="pic" idx="14"/>
          </p:nvPr>
        </p:nvSpPr>
        <p:spPr>
          <a:xfrm>
            <a:off x="8025343"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ustDataLst>
      <p:tags r:id="rId1"/>
    </p:custDataLst>
    <p:extLst>
      <p:ext uri="{BB962C8B-B14F-4D97-AF65-F5344CB8AC3E}">
        <p14:creationId xmlns:p14="http://schemas.microsoft.com/office/powerpoint/2010/main" val="14215939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Three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3" name="Picture Placeholder 2">
            <a:extLst>
              <a:ext uri="{FF2B5EF4-FFF2-40B4-BE49-F238E27FC236}">
                <a16:creationId xmlns:a16="http://schemas.microsoft.com/office/drawing/2014/main" id="{6C175365-B998-4161-9999-1C1A1B12B5D9}"/>
              </a:ext>
            </a:extLst>
          </p:cNvPr>
          <p:cNvSpPr>
            <a:spLocks noGrp="1"/>
          </p:cNvSpPr>
          <p:nvPr>
            <p:ph type="pic" idx="1"/>
          </p:nvPr>
        </p:nvSpPr>
        <p:spPr>
          <a:xfrm>
            <a:off x="434340"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8677A80D-258E-7058-25BB-D2413F573A70}"/>
              </a:ext>
            </a:extLst>
          </p:cNvPr>
          <p:cNvSpPr>
            <a:spLocks noGrp="1"/>
          </p:cNvSpPr>
          <p:nvPr>
            <p:ph type="pic" idx="13"/>
          </p:nvPr>
        </p:nvSpPr>
        <p:spPr>
          <a:xfrm>
            <a:off x="4229842"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9C46D24D-360A-3F93-1841-39B2645FB1FE}"/>
              </a:ext>
            </a:extLst>
          </p:cNvPr>
          <p:cNvSpPr>
            <a:spLocks noGrp="1"/>
          </p:cNvSpPr>
          <p:nvPr>
            <p:ph type="pic" idx="14"/>
          </p:nvPr>
        </p:nvSpPr>
        <p:spPr>
          <a:xfrm>
            <a:off x="8025343"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ustDataLst>
      <p:tags r:id="rId1"/>
    </p:custDataLst>
    <p:extLst>
      <p:ext uri="{BB962C8B-B14F-4D97-AF65-F5344CB8AC3E}">
        <p14:creationId xmlns:p14="http://schemas.microsoft.com/office/powerpoint/2010/main" val="17949309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609600" y="1825625"/>
            <a:ext cx="109728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609600" y="365125"/>
            <a:ext cx="10972800" cy="1325563"/>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2378646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D512B-338D-5D51-73B1-E305738E781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609600" y="697834"/>
            <a:ext cx="5037221" cy="135956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6096000" y="705853"/>
            <a:ext cx="5486400" cy="54543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609600" y="2057399"/>
            <a:ext cx="5037221" cy="41027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8230442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2860"/>
            <a:ext cx="4297680" cy="6812280"/>
          </a:xfrm>
          <a:prstGeom prst="rect">
            <a:avLst/>
          </a:prstGeom>
          <a:solidFill>
            <a:schemeClr val="accent2"/>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710094"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9350596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D512B-338D-5D51-73B1-E305738E781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609600" y="697834"/>
            <a:ext cx="5037221" cy="135956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6096000" y="705853"/>
            <a:ext cx="5486400" cy="54543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609600" y="2057399"/>
            <a:ext cx="5037221" cy="41027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7479650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D512B-338D-5D51-73B1-E305738E781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609600" y="697834"/>
            <a:ext cx="5037221" cy="135956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6096000" y="705853"/>
            <a:ext cx="5486400" cy="54543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609600" y="2057399"/>
            <a:ext cx="5037221" cy="41027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20352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1432077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8287200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13_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5600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14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4742845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15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22197" y="0"/>
            <a:ext cx="13716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7544305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6_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chemeClr val="bg1"/>
              </a:solidFill>
              <a:latin typeface="Arial" panose="020B0604020202020204" pitchFamily="34" charset="0"/>
              <a:cs typeface="Arial" panose="020B0604020202020204" pitchFamily="34" charset="0"/>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chemeClr val="bg1"/>
              </a:solidFill>
              <a:latin typeface="Arial" panose="020B0604020202020204" pitchFamily="34" charset="0"/>
              <a:cs typeface="Arial" panose="020B0604020202020204" pitchFamily="34" charset="0"/>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noAutofit/>
          </a:bodyPr>
          <a:lstStyle>
            <a:lvl1pPr algn="l">
              <a:defRPr sz="3200" spc="15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6"/>
          <p:cNvSpPr>
            <a:spLocks noGrp="1"/>
          </p:cNvSpPr>
          <p:nvPr>
            <p:ph type="sldNum" sz="quarter" idx="12"/>
          </p:nvPr>
        </p:nvSpPr>
        <p:spPr/>
        <p:txBody>
          <a:bodyPr/>
          <a:lstStyle>
            <a:lvl1pPr>
              <a:defRPr lang="en-US" altLang="en-US" sz="1400" b="1" kern="1200">
                <a:solidFill>
                  <a:schemeClr val="bg1"/>
                </a:solidFill>
                <a:latin typeface="Arial" panose="020B0604020202020204" pitchFamily="34" charset="0"/>
                <a:ea typeface="+mn-ea"/>
                <a:cs typeface="Arial" panose="020B0604020202020204" pitchFamily="34" charset="0"/>
              </a:defRPr>
            </a:lvl1pPr>
          </a:lstStyle>
          <a:p>
            <a:fld id="{C350F5B4-EACB-4704-84FE-B0B110CEC11F}" type="slidenum">
              <a:rPr lang="en-US" smtClean="0"/>
              <a:pPr/>
              <a:t>‹#›</a:t>
            </a:fld>
            <a:endParaRPr lang="en-US"/>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1"/>
                </a:solidFill>
                <a:latin typeface="Arial" panose="020B0604020202020204" pitchFamily="34" charset="0"/>
                <a:cs typeface="Arial" panose="020B0604020202020204" pitchFamily="34" charset="0"/>
              </a:defRPr>
            </a:lvl1pPr>
          </a:lstStyle>
          <a:p>
            <a:pPr>
              <a:defRPr/>
            </a:pPr>
            <a:endParaRPr lang="en-US"/>
          </a:p>
        </p:txBody>
      </p:sp>
    </p:spTree>
    <p:custDataLst>
      <p:tags r:id="rId1"/>
    </p:custDataLst>
    <p:extLst>
      <p:ext uri="{BB962C8B-B14F-4D97-AF65-F5344CB8AC3E}">
        <p14:creationId xmlns:p14="http://schemas.microsoft.com/office/powerpoint/2010/main" val="36947654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5/15/2026</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9068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95506128-9D4F-6CBA-1D82-239FF0DFE89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 y="0"/>
            <a:ext cx="8685311" cy="6858000"/>
          </a:xfrm>
          <a:prstGeom prst="rect">
            <a:avLst/>
          </a:prstGeom>
        </p:spPr>
      </p:pic>
      <p:sp>
        <p:nvSpPr>
          <p:cNvPr id="11" name="Title 7">
            <a:extLst>
              <a:ext uri="{FF2B5EF4-FFF2-40B4-BE49-F238E27FC236}">
                <a16:creationId xmlns:a16="http://schemas.microsoft.com/office/drawing/2014/main" id="{8575E140-8F05-DEB2-61A7-E827598D182C}"/>
              </a:ext>
            </a:extLst>
          </p:cNvPr>
          <p:cNvSpPr>
            <a:spLocks noGrp="1"/>
          </p:cNvSpPr>
          <p:nvPr>
            <p:ph type="title"/>
          </p:nvPr>
        </p:nvSpPr>
        <p:spPr>
          <a:xfrm>
            <a:off x="7234989" y="485493"/>
            <a:ext cx="4066540" cy="1179532"/>
          </a:xfrm>
        </p:spPr>
        <p:txBody>
          <a:bodyPr anchor="ctr">
            <a:normAutofit fontScale="90000"/>
          </a:bodyPr>
          <a:lstStyle/>
          <a:p>
            <a:pPr algn="ctr"/>
            <a:r>
              <a:rPr lang="en-US" sz="4000" b="1" dirty="0">
                <a:latin typeface="Verdana" panose="020B0604030504040204" pitchFamily="34" charset="0"/>
                <a:ea typeface="Verdana" panose="020B0604030504040204" pitchFamily="34" charset="0"/>
              </a:rPr>
              <a:t>Additional </a:t>
            </a:r>
            <a:br>
              <a:rPr lang="en-US" sz="4000" b="1" dirty="0">
                <a:latin typeface="Verdana" panose="020B0604030504040204" pitchFamily="34" charset="0"/>
                <a:ea typeface="Verdana" panose="020B0604030504040204" pitchFamily="34" charset="0"/>
              </a:rPr>
            </a:br>
            <a:r>
              <a:rPr lang="en-US" sz="4000" b="1" dirty="0">
                <a:latin typeface="Verdana" panose="020B0604030504040204" pitchFamily="34" charset="0"/>
                <a:ea typeface="Verdana" panose="020B0604030504040204" pitchFamily="34" charset="0"/>
              </a:rPr>
              <a:t>ADE Videos</a:t>
            </a:r>
          </a:p>
        </p:txBody>
      </p:sp>
      <p:pic>
        <p:nvPicPr>
          <p:cNvPr id="12" name="Picture 11" descr="A QR code to the Just-in-Time training site.">
            <a:extLst>
              <a:ext uri="{FF2B5EF4-FFF2-40B4-BE49-F238E27FC236}">
                <a16:creationId xmlns:a16="http://schemas.microsoft.com/office/drawing/2014/main" id="{AE92B5EB-1489-6304-66EB-CBA1C339300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232449" y="2150518"/>
            <a:ext cx="4069080" cy="4069080"/>
          </a:xfrm>
          <a:prstGeom prst="rect">
            <a:avLst/>
          </a:prstGeom>
        </p:spPr>
      </p:pic>
      <p:pic>
        <p:nvPicPr>
          <p:cNvPr id="13" name="Picture 12" descr="Text that says Just In Time Training.">
            <a:extLst>
              <a:ext uri="{FF2B5EF4-FFF2-40B4-BE49-F238E27FC236}">
                <a16:creationId xmlns:a16="http://schemas.microsoft.com/office/drawing/2014/main" id="{13FC38A4-D2E6-DF9E-3A79-A9606EACE8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71857" y="2113173"/>
            <a:ext cx="3644488" cy="2496312"/>
          </a:xfrm>
          <a:prstGeom prst="rect">
            <a:avLst/>
          </a:prstGeom>
        </p:spPr>
      </p:pic>
    </p:spTree>
    <p:custDataLst>
      <p:tags r:id="rId1"/>
    </p:custDataLst>
    <p:extLst>
      <p:ext uri="{BB962C8B-B14F-4D97-AF65-F5344CB8AC3E}">
        <p14:creationId xmlns:p14="http://schemas.microsoft.com/office/powerpoint/2010/main" val="17164597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4842932" y="474137"/>
            <a:ext cx="6739467" cy="57366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a:xfrm>
            <a:off x="777238" y="3292158"/>
            <a:ext cx="2743200" cy="365125"/>
          </a:xfrm>
        </p:spPr>
        <p:txBody>
          <a:bodyPr/>
          <a:lstStyle/>
          <a:p>
            <a:fld id="{70526139-D7C6-48BE-867E-8AF586D96DF3}" type="datetimeFigureOut">
              <a:rPr lang="en-US" smtClean="0"/>
              <a:t>5/15/2026</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cxnSp>
        <p:nvCxnSpPr>
          <p:cNvPr id="8" name="Straight Connector 7">
            <a:extLst>
              <a:ext uri="{FF2B5EF4-FFF2-40B4-BE49-F238E27FC236}">
                <a16:creationId xmlns:a16="http://schemas.microsoft.com/office/drawing/2014/main" id="{989DF5BF-F045-7EFD-0BCF-42A547192A5B}"/>
              </a:ext>
            </a:extLst>
          </p:cNvPr>
          <p:cNvCxnSpPr>
            <a:cxnSpLocks/>
          </p:cNvCxnSpPr>
          <p:nvPr userDrawn="1"/>
        </p:nvCxnSpPr>
        <p:spPr>
          <a:xfrm>
            <a:off x="0" y="1684421"/>
            <a:ext cx="12192000"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DE80AF-E4A7-FBAC-E918-9BEB88C0FC93}"/>
              </a:ext>
            </a:extLst>
          </p:cNvPr>
          <p:cNvSpPr/>
          <p:nvPr userDrawn="1"/>
        </p:nvSpPr>
        <p:spPr>
          <a:xfrm>
            <a:off x="18288" y="22860"/>
            <a:ext cx="4297680" cy="6812280"/>
          </a:xfrm>
          <a:prstGeom prst="rect">
            <a:avLst/>
          </a:prstGeom>
          <a:solidFill>
            <a:schemeClr val="accent5"/>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62F1989-964B-B475-F50B-D205775E52BC}"/>
              </a:ext>
            </a:extLst>
          </p:cNvPr>
          <p:cNvSpPr>
            <a:spLocks noGrp="1"/>
          </p:cNvSpPr>
          <p:nvPr>
            <p:ph type="title"/>
          </p:nvPr>
        </p:nvSpPr>
        <p:spPr>
          <a:xfrm>
            <a:off x="293791" y="637064"/>
            <a:ext cx="3710094" cy="5675313"/>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2562868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pic>
        <p:nvPicPr>
          <p:cNvPr id="2" name="Picture Placeholder 17">
            <a:extLst>
              <a:ext uri="{FF2B5EF4-FFF2-40B4-BE49-F238E27FC236}">
                <a16:creationId xmlns:a16="http://schemas.microsoft.com/office/drawing/2014/main" id="{60979F81-5881-7610-A265-95A85AF2C0C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 y="0"/>
            <a:ext cx="8685311" cy="6858000"/>
          </a:xfrm>
          <a:prstGeom prst="rect">
            <a:avLst/>
          </a:prstGeom>
        </p:spPr>
      </p:pic>
      <p:sp>
        <p:nvSpPr>
          <p:cNvPr id="3" name="Title 7">
            <a:extLst>
              <a:ext uri="{FF2B5EF4-FFF2-40B4-BE49-F238E27FC236}">
                <a16:creationId xmlns:a16="http://schemas.microsoft.com/office/drawing/2014/main" id="{9805E4D8-355C-ED70-21C3-054F1A92EA53}"/>
              </a:ext>
            </a:extLst>
          </p:cNvPr>
          <p:cNvSpPr>
            <a:spLocks noGrp="1"/>
          </p:cNvSpPr>
          <p:nvPr>
            <p:ph type="title"/>
          </p:nvPr>
        </p:nvSpPr>
        <p:spPr>
          <a:xfrm>
            <a:off x="6785810" y="390191"/>
            <a:ext cx="4947499" cy="547740"/>
          </a:xfrm>
        </p:spPr>
        <p:txBody>
          <a:bodyPr anchor="ctr">
            <a:noAutofit/>
          </a:bodyPr>
          <a:lstStyle>
            <a:lvl1pPr>
              <a:defRPr sz="3200">
                <a:latin typeface="Arial" panose="020B0604020202020204" pitchFamily="34" charset="0"/>
                <a:cs typeface="Arial" panose="020B0604020202020204" pitchFamily="34" charset="0"/>
              </a:defRPr>
            </a:lvl1p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sp>
        <p:nvSpPr>
          <p:cNvPr id="4" name="TextBox 3">
            <a:extLst>
              <a:ext uri="{FF2B5EF4-FFF2-40B4-BE49-F238E27FC236}">
                <a16:creationId xmlns:a16="http://schemas.microsoft.com/office/drawing/2014/main" id="{F6B3081D-1197-9AD9-B4AF-3412DFECD22B}"/>
              </a:ext>
            </a:extLst>
          </p:cNvPr>
          <p:cNvSpPr txBox="1"/>
          <p:nvPr userDrawn="1"/>
        </p:nvSpPr>
        <p:spPr>
          <a:xfrm>
            <a:off x="6898105" y="1165651"/>
            <a:ext cx="4835203" cy="4893647"/>
          </a:xfrm>
          <a:prstGeom prst="rect">
            <a:avLst/>
          </a:prstGeom>
          <a:noFill/>
        </p:spPr>
        <p:txBody>
          <a:bodyPr wrap="square">
            <a:spAutoFit/>
          </a:bodyPr>
          <a:lstStyle/>
          <a:p>
            <a:pPr algn="l"/>
            <a:r>
              <a:rPr lang="en-US" sz="2400" dirty="0">
                <a:solidFill>
                  <a:srgbClr val="000000"/>
                </a:solidFill>
                <a:latin typeface="Arial" panose="020B0604020202020204" pitchFamily="34" charset="0"/>
                <a:cs typeface="Arial" panose="020B0604020202020204" pitchFamily="34" charset="0"/>
              </a:rPr>
              <a:t>Development of this material </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was made possible </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through a grant provided to </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the Center for Food Security and Public Health at Iowa State University, College of Veterinary Medicine from the U.S. Department of Agriculture (USDA) Animal and Plant Health Inspection Service through the National Animal Disease Preparedness and Response Program (NADPRP).</a:t>
            </a:r>
            <a:endParaRPr lang="en-US" sz="2400" dirty="0">
              <a:solidFill>
                <a:prstClr val="black"/>
              </a:solidFill>
              <a:latin typeface="Arial" panose="020B0604020202020204" pitchFamily="34" charset="0"/>
              <a:cs typeface="Arial" panose="020B0604020202020204" pitchFamily="34" charset="0"/>
            </a:endParaRPr>
          </a:p>
        </p:txBody>
      </p:sp>
      <p:pic>
        <p:nvPicPr>
          <p:cNvPr id="5" name="Picture 4" descr="Text that says Just In Time Training.">
            <a:extLst>
              <a:ext uri="{FF2B5EF4-FFF2-40B4-BE49-F238E27FC236}">
                <a16:creationId xmlns:a16="http://schemas.microsoft.com/office/drawing/2014/main" id="{E6BD15AA-15F7-30C7-1EEC-197852326CD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71857" y="2113173"/>
            <a:ext cx="3644488" cy="2496312"/>
          </a:xfrm>
          <a:prstGeom prst="rect">
            <a:avLst/>
          </a:prstGeom>
        </p:spPr>
      </p:pic>
    </p:spTree>
    <p:custDataLst>
      <p:tags r:id="rId1"/>
    </p:custDataLst>
    <p:extLst>
      <p:ext uri="{BB962C8B-B14F-4D97-AF65-F5344CB8AC3E}">
        <p14:creationId xmlns:p14="http://schemas.microsoft.com/office/powerpoint/2010/main" val="38972178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pic>
        <p:nvPicPr>
          <p:cNvPr id="5" name="Picture 4" descr="The Center for Food Security and Public Health logo.">
            <a:extLst>
              <a:ext uri="{FF2B5EF4-FFF2-40B4-BE49-F238E27FC236}">
                <a16:creationId xmlns:a16="http://schemas.microsoft.com/office/drawing/2014/main" id="{AA8B7E30-51C8-B92D-84E6-B8E48637FF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37347" y="4345205"/>
            <a:ext cx="2265781" cy="1280160"/>
          </a:xfrm>
          <a:prstGeom prst="rect">
            <a:avLst/>
          </a:prstGeom>
        </p:spPr>
      </p:pic>
      <p:grpSp>
        <p:nvGrpSpPr>
          <p:cNvPr id="6" name="Group 5">
            <a:extLst>
              <a:ext uri="{FF2B5EF4-FFF2-40B4-BE49-F238E27FC236}">
                <a16:creationId xmlns:a16="http://schemas.microsoft.com/office/drawing/2014/main" id="{560E2A76-0420-05B3-6EBC-72CA79AED76F}"/>
              </a:ext>
            </a:extLst>
          </p:cNvPr>
          <p:cNvGrpSpPr/>
          <p:nvPr userDrawn="1"/>
        </p:nvGrpSpPr>
        <p:grpSpPr>
          <a:xfrm>
            <a:off x="0" y="-5057"/>
            <a:ext cx="12192000" cy="555509"/>
            <a:chOff x="0" y="-5057"/>
            <a:chExt cx="12192000" cy="555509"/>
          </a:xfrm>
        </p:grpSpPr>
        <p:sp>
          <p:nvSpPr>
            <p:cNvPr id="7" name="Rectangle 6">
              <a:extLst>
                <a:ext uri="{FF2B5EF4-FFF2-40B4-BE49-F238E27FC236}">
                  <a16:creationId xmlns:a16="http://schemas.microsoft.com/office/drawing/2014/main" id="{075028AF-6A20-48CF-FA24-205BE3B8EDB2}"/>
                </a:ext>
              </a:extLst>
            </p:cNvPr>
            <p:cNvSpPr/>
            <p:nvPr/>
          </p:nvSpPr>
          <p:spPr>
            <a:xfrm>
              <a:off x="0" y="278350"/>
              <a:ext cx="12192000" cy="182880"/>
            </a:xfrm>
            <a:prstGeom prst="rect">
              <a:avLst/>
            </a:prstGeom>
            <a:solidFill>
              <a:srgbClr val="E99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3F75-7E66-A696-8595-768F6D513627}"/>
                </a:ext>
              </a:extLst>
            </p:cNvPr>
            <p:cNvSpPr/>
            <p:nvPr/>
          </p:nvSpPr>
          <p:spPr>
            <a:xfrm>
              <a:off x="0" y="459012"/>
              <a:ext cx="12192000" cy="91440"/>
            </a:xfrm>
            <a:prstGeom prst="rect">
              <a:avLst/>
            </a:prstGeom>
            <a:solidFill>
              <a:srgbClr val="FFD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B84DC3-138B-66D4-B893-79ABF0BB5B7F}"/>
                </a:ext>
              </a:extLst>
            </p:cNvPr>
            <p:cNvSpPr/>
            <p:nvPr/>
          </p:nvSpPr>
          <p:spPr>
            <a:xfrm>
              <a:off x="0" y="-5057"/>
              <a:ext cx="12192000" cy="288667"/>
            </a:xfrm>
            <a:prstGeom prst="rect">
              <a:avLst/>
            </a:prstGeom>
            <a:solidFill>
              <a:srgbClr val="D470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5BAAC17C-0F1F-45FC-956F-E50F83597875}"/>
              </a:ext>
            </a:extLst>
          </p:cNvPr>
          <p:cNvGrpSpPr/>
          <p:nvPr userDrawn="1"/>
        </p:nvGrpSpPr>
        <p:grpSpPr>
          <a:xfrm flipV="1">
            <a:off x="0" y="6302491"/>
            <a:ext cx="12192000" cy="555509"/>
            <a:chOff x="0" y="-5057"/>
            <a:chExt cx="12192000" cy="555509"/>
          </a:xfrm>
        </p:grpSpPr>
        <p:sp>
          <p:nvSpPr>
            <p:cNvPr id="11" name="Rectangle 10">
              <a:extLst>
                <a:ext uri="{FF2B5EF4-FFF2-40B4-BE49-F238E27FC236}">
                  <a16:creationId xmlns:a16="http://schemas.microsoft.com/office/drawing/2014/main" id="{B1F8FF26-54A7-1A93-9F6C-612E07765742}"/>
                </a:ext>
              </a:extLst>
            </p:cNvPr>
            <p:cNvSpPr/>
            <p:nvPr/>
          </p:nvSpPr>
          <p:spPr>
            <a:xfrm>
              <a:off x="0" y="278350"/>
              <a:ext cx="12192000" cy="182880"/>
            </a:xfrm>
            <a:prstGeom prst="rect">
              <a:avLst/>
            </a:prstGeom>
            <a:solidFill>
              <a:srgbClr val="E99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ABBF6A-369F-54DA-CC4E-EA4592103F9E}"/>
                </a:ext>
              </a:extLst>
            </p:cNvPr>
            <p:cNvSpPr/>
            <p:nvPr/>
          </p:nvSpPr>
          <p:spPr>
            <a:xfrm>
              <a:off x="0" y="459012"/>
              <a:ext cx="12192000" cy="91440"/>
            </a:xfrm>
            <a:prstGeom prst="rect">
              <a:avLst/>
            </a:prstGeom>
            <a:solidFill>
              <a:srgbClr val="FFD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7696C7-492C-584E-DEFF-4518A2548F74}"/>
                </a:ext>
              </a:extLst>
            </p:cNvPr>
            <p:cNvSpPr/>
            <p:nvPr/>
          </p:nvSpPr>
          <p:spPr>
            <a:xfrm>
              <a:off x="0" y="-5057"/>
              <a:ext cx="12192000" cy="288667"/>
            </a:xfrm>
            <a:prstGeom prst="rect">
              <a:avLst/>
            </a:prstGeom>
            <a:solidFill>
              <a:srgbClr val="D470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2001201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pic>
        <p:nvPicPr>
          <p:cNvPr id="5" name="Picture 4">
            <a:extLst>
              <a:ext uri="{FF2B5EF4-FFF2-40B4-BE49-F238E27FC236}">
                <a16:creationId xmlns:a16="http://schemas.microsoft.com/office/drawing/2014/main" id="{D42ED21A-E970-9DAA-D60C-130628F3307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3009418" y="-2324582"/>
            <a:ext cx="9182582" cy="9182582"/>
          </a:xfrm>
          <a:prstGeom prst="rect">
            <a:avLst/>
          </a:prstGeom>
        </p:spPr>
      </p:pic>
      <p:sp>
        <p:nvSpPr>
          <p:cNvPr id="6" name="Rectangle 5">
            <a:extLst>
              <a:ext uri="{FF2B5EF4-FFF2-40B4-BE49-F238E27FC236}">
                <a16:creationId xmlns:a16="http://schemas.microsoft.com/office/drawing/2014/main" id="{2233DD9D-1EF3-B537-10B6-71507B4AD5D8}"/>
              </a:ext>
            </a:extLst>
          </p:cNvPr>
          <p:cNvSpPr/>
          <p:nvPr userDrawn="1"/>
        </p:nvSpPr>
        <p:spPr>
          <a:xfrm>
            <a:off x="0" y="0"/>
            <a:ext cx="12192000" cy="6858000"/>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9">
            <a:extLst>
              <a:ext uri="{FF2B5EF4-FFF2-40B4-BE49-F238E27FC236}">
                <a16:creationId xmlns:a16="http://schemas.microsoft.com/office/drawing/2014/main" id="{A197BD3E-A278-9CAD-0072-683EFF0F9BAE}"/>
              </a:ext>
            </a:extLst>
          </p:cNvPr>
          <p:cNvSpPr>
            <a:spLocks noGrp="1"/>
          </p:cNvSpPr>
          <p:nvPr>
            <p:ph type="title"/>
          </p:nvPr>
        </p:nvSpPr>
        <p:spPr>
          <a:xfrm>
            <a:off x="838200" y="365125"/>
            <a:ext cx="10515600" cy="876653"/>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31463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pic>
        <p:nvPicPr>
          <p:cNvPr id="5" name="Picture 4">
            <a:extLst>
              <a:ext uri="{FF2B5EF4-FFF2-40B4-BE49-F238E27FC236}">
                <a16:creationId xmlns:a16="http://schemas.microsoft.com/office/drawing/2014/main" id="{BD119705-9306-E3DF-40C2-023ED432E9AC}"/>
              </a:ext>
              <a:ext uri="{C183D7F6-B498-43B3-948B-1728B52AA6E4}">
                <adec:decorative xmlns:adec="http://schemas.microsoft.com/office/drawing/2017/decorative" val="1"/>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rot="16200000" flipH="1">
            <a:off x="0" y="1"/>
            <a:ext cx="9182582" cy="9182582"/>
          </a:xfrm>
          <a:prstGeom prst="rect">
            <a:avLst/>
          </a:prstGeom>
        </p:spPr>
      </p:pic>
      <p:sp>
        <p:nvSpPr>
          <p:cNvPr id="6" name="Rectangle 5">
            <a:extLst>
              <a:ext uri="{FF2B5EF4-FFF2-40B4-BE49-F238E27FC236}">
                <a16:creationId xmlns:a16="http://schemas.microsoft.com/office/drawing/2014/main" id="{6603F656-17B5-8417-331B-B4D573A82FE6}"/>
              </a:ext>
            </a:extLst>
          </p:cNvPr>
          <p:cNvSpPr/>
          <p:nvPr userDrawn="1"/>
        </p:nvSpPr>
        <p:spPr>
          <a:xfrm>
            <a:off x="0" y="0"/>
            <a:ext cx="12192000" cy="6858000"/>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058856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pic>
        <p:nvPicPr>
          <p:cNvPr id="5" name="Picture 4">
            <a:extLst>
              <a:ext uri="{FF2B5EF4-FFF2-40B4-BE49-F238E27FC236}">
                <a16:creationId xmlns:a16="http://schemas.microsoft.com/office/drawing/2014/main" id="{5E3D1F04-7E26-ED10-25B1-6AB30284018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6248400" y="890334"/>
            <a:ext cx="5943600" cy="5943600"/>
          </a:xfrm>
          <a:prstGeom prst="rect">
            <a:avLst/>
          </a:prstGeom>
        </p:spPr>
      </p:pic>
      <p:sp>
        <p:nvSpPr>
          <p:cNvPr id="6" name="Rectangle 5">
            <a:extLst>
              <a:ext uri="{FF2B5EF4-FFF2-40B4-BE49-F238E27FC236}">
                <a16:creationId xmlns:a16="http://schemas.microsoft.com/office/drawing/2014/main" id="{491AFFDB-3E1B-6C96-BEB8-F002EC509017}"/>
              </a:ext>
            </a:extLst>
          </p:cNvPr>
          <p:cNvSpPr/>
          <p:nvPr userDrawn="1"/>
        </p:nvSpPr>
        <p:spPr>
          <a:xfrm>
            <a:off x="0" y="0"/>
            <a:ext cx="12192000" cy="6858000"/>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104689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5/15/2026</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pic>
        <p:nvPicPr>
          <p:cNvPr id="5" name="Picture 4">
            <a:extLst>
              <a:ext uri="{FF2B5EF4-FFF2-40B4-BE49-F238E27FC236}">
                <a16:creationId xmlns:a16="http://schemas.microsoft.com/office/drawing/2014/main" id="{B35A2925-88B4-D229-1924-E5BC7B4254C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0" y="0"/>
            <a:ext cx="5943600" cy="5943600"/>
          </a:xfrm>
          <a:prstGeom prst="rect">
            <a:avLst/>
          </a:prstGeom>
        </p:spPr>
      </p:pic>
      <p:sp>
        <p:nvSpPr>
          <p:cNvPr id="6" name="Rectangle 5">
            <a:extLst>
              <a:ext uri="{FF2B5EF4-FFF2-40B4-BE49-F238E27FC236}">
                <a16:creationId xmlns:a16="http://schemas.microsoft.com/office/drawing/2014/main" id="{2CDEEF7A-6D37-2F20-3F45-FE6A4F5D3899}"/>
              </a:ext>
            </a:extLst>
          </p:cNvPr>
          <p:cNvSpPr/>
          <p:nvPr userDrawn="1"/>
        </p:nvSpPr>
        <p:spPr>
          <a:xfrm>
            <a:off x="0" y="0"/>
            <a:ext cx="12192000" cy="6858000"/>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40012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3C7946-2668-9279-FCE9-92FB94A30310}"/>
              </a:ext>
            </a:extLst>
          </p:cNvPr>
          <p:cNvSpPr/>
          <p:nvPr userDrawn="1"/>
        </p:nvSpPr>
        <p:spPr>
          <a:xfrm>
            <a:off x="-2" y="0"/>
            <a:ext cx="12192001" cy="6858000"/>
          </a:xfrm>
          <a:prstGeom prst="rect">
            <a:avLst/>
          </a:prstGeom>
          <a:gradFill flip="none" rotWithShape="1">
            <a:gsLst>
              <a:gs pos="100000">
                <a:schemeClr val="accent1"/>
              </a:gs>
              <a:gs pos="45000">
                <a:srgbClr val="D7784D"/>
              </a:gs>
              <a:gs pos="0">
                <a:srgbClr val="DD8A6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 name="Title 1">
            <a:extLst>
              <a:ext uri="{FF2B5EF4-FFF2-40B4-BE49-F238E27FC236}">
                <a16:creationId xmlns:a16="http://schemas.microsoft.com/office/drawing/2014/main" id="{7E5947CB-8CA0-DCBD-58D2-2E29FA25EF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2A051-B3C5-7901-B7F0-FCA4342291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EBD6A-AB37-4059-9D8E-B7284FBE7F50}"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5/15/2026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15F300FF-827D-8949-899B-C6694F06F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www.cfsph.iastate.edu</a:t>
            </a:r>
          </a:p>
        </p:txBody>
      </p:sp>
      <p:sp>
        <p:nvSpPr>
          <p:cNvPr id="5" name="Slide Number Placeholder 4">
            <a:extLst>
              <a:ext uri="{FF2B5EF4-FFF2-40B4-BE49-F238E27FC236}">
                <a16:creationId xmlns:a16="http://schemas.microsoft.com/office/drawing/2014/main" id="{6645270A-372A-D267-97E0-7084EB722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3EDEF-D9AF-4EF7-BBDB-B81D568DA3A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79911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3C7946-2668-9279-FCE9-92FB94A30310}"/>
              </a:ext>
            </a:extLst>
          </p:cNvPr>
          <p:cNvSpPr/>
          <p:nvPr userDrawn="1"/>
        </p:nvSpPr>
        <p:spPr>
          <a:xfrm>
            <a:off x="-2" y="0"/>
            <a:ext cx="12192001" cy="6858000"/>
          </a:xfrm>
          <a:prstGeom prst="rect">
            <a:avLst/>
          </a:prstGeom>
          <a:gradFill flip="none" rotWithShape="1">
            <a:gsLst>
              <a:gs pos="100000">
                <a:schemeClr val="accent1"/>
              </a:gs>
              <a:gs pos="45000">
                <a:srgbClr val="D7784D"/>
              </a:gs>
              <a:gs pos="0">
                <a:srgbClr val="DD8A6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 name="Title 1">
            <a:extLst>
              <a:ext uri="{FF2B5EF4-FFF2-40B4-BE49-F238E27FC236}">
                <a16:creationId xmlns:a16="http://schemas.microsoft.com/office/drawing/2014/main" id="{7E5947CB-8CA0-DCBD-58D2-2E29FA25EF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2A051-B3C5-7901-B7F0-FCA4342291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EBD6A-AB37-4059-9D8E-B7284FBE7F50}"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5/15/2026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15F300FF-827D-8949-899B-C6694F06F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www.cfsph.iastate.edu</a:t>
            </a:r>
          </a:p>
        </p:txBody>
      </p:sp>
      <p:sp>
        <p:nvSpPr>
          <p:cNvPr id="5" name="Slide Number Placeholder 4">
            <a:extLst>
              <a:ext uri="{FF2B5EF4-FFF2-40B4-BE49-F238E27FC236}">
                <a16:creationId xmlns:a16="http://schemas.microsoft.com/office/drawing/2014/main" id="{6645270A-372A-D267-97E0-7084EB722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3EDEF-D9AF-4EF7-BBDB-B81D568DA3A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Content Placeholder 2">
            <a:extLst>
              <a:ext uri="{FF2B5EF4-FFF2-40B4-BE49-F238E27FC236}">
                <a16:creationId xmlns:a16="http://schemas.microsoft.com/office/drawing/2014/main" id="{8359E24C-1A1B-A655-D815-FA9070EC5DF9}"/>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8723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3C7946-2668-9279-FCE9-92FB94A30310}"/>
              </a:ext>
            </a:extLst>
          </p:cNvPr>
          <p:cNvSpPr/>
          <p:nvPr userDrawn="1"/>
        </p:nvSpPr>
        <p:spPr>
          <a:xfrm>
            <a:off x="-2" y="0"/>
            <a:ext cx="12192001" cy="6858000"/>
          </a:xfrm>
          <a:prstGeom prst="rect">
            <a:avLst/>
          </a:prstGeom>
          <a:gradFill flip="none" rotWithShape="1">
            <a:gsLst>
              <a:gs pos="0">
                <a:schemeClr val="accent1"/>
              </a:gs>
              <a:gs pos="60000">
                <a:srgbClr val="D7784D"/>
              </a:gs>
              <a:gs pos="100000">
                <a:srgbClr val="DD8A6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 name="Title 1">
            <a:extLst>
              <a:ext uri="{FF2B5EF4-FFF2-40B4-BE49-F238E27FC236}">
                <a16:creationId xmlns:a16="http://schemas.microsoft.com/office/drawing/2014/main" id="{7E5947CB-8CA0-DCBD-58D2-2E29FA25EF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2A051-B3C5-7901-B7F0-FCA4342291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EBD6A-AB37-4059-9D8E-B7284FBE7F50}"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5/15/2026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15F300FF-827D-8949-899B-C6694F06F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www.cfsph.iastate.edu</a:t>
            </a:r>
          </a:p>
        </p:txBody>
      </p:sp>
      <p:sp>
        <p:nvSpPr>
          <p:cNvPr id="5" name="Slide Number Placeholder 4">
            <a:extLst>
              <a:ext uri="{FF2B5EF4-FFF2-40B4-BE49-F238E27FC236}">
                <a16:creationId xmlns:a16="http://schemas.microsoft.com/office/drawing/2014/main" id="{6645270A-372A-D267-97E0-7084EB722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3EDEF-D9AF-4EF7-BBDB-B81D568DA3A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Content Placeholder 2">
            <a:extLst>
              <a:ext uri="{FF2B5EF4-FFF2-40B4-BE49-F238E27FC236}">
                <a16:creationId xmlns:a16="http://schemas.microsoft.com/office/drawing/2014/main" id="{8359E24C-1A1B-A655-D815-FA9070EC5DF9}"/>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26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3C7946-2668-9279-FCE9-92FB94A30310}"/>
              </a:ext>
            </a:extLst>
          </p:cNvPr>
          <p:cNvSpPr/>
          <p:nvPr userDrawn="1"/>
        </p:nvSpPr>
        <p:spPr>
          <a:xfrm>
            <a:off x="-2" y="0"/>
            <a:ext cx="12192001" cy="6858000"/>
          </a:xfrm>
          <a:prstGeom prst="rect">
            <a:avLst/>
          </a:prstGeom>
          <a:gradFill flip="none" rotWithShape="1">
            <a:gsLst>
              <a:gs pos="0">
                <a:srgbClr val="F3AA79"/>
              </a:gs>
              <a:gs pos="60000">
                <a:srgbClr val="F2A16A"/>
              </a:gs>
              <a:gs pos="100000">
                <a:srgbClr val="EF8B47"/>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 name="Title 1">
            <a:extLst>
              <a:ext uri="{FF2B5EF4-FFF2-40B4-BE49-F238E27FC236}">
                <a16:creationId xmlns:a16="http://schemas.microsoft.com/office/drawing/2014/main" id="{7E5947CB-8CA0-DCBD-58D2-2E29FA25EF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2A051-B3C5-7901-B7F0-FCA4342291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EBD6A-AB37-4059-9D8E-B7284FBE7F50}"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t>5/15/2026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15F300FF-827D-8949-899B-C6694F06F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www.cfsph.iastate.edu</a:t>
            </a:r>
          </a:p>
        </p:txBody>
      </p:sp>
      <p:sp>
        <p:nvSpPr>
          <p:cNvPr id="5" name="Slide Number Placeholder 4">
            <a:extLst>
              <a:ext uri="{FF2B5EF4-FFF2-40B4-BE49-F238E27FC236}">
                <a16:creationId xmlns:a16="http://schemas.microsoft.com/office/drawing/2014/main" id="{6645270A-372A-D267-97E0-7084EB722D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3EDEF-D9AF-4EF7-BBDB-B81D568DA3A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Content Placeholder 2">
            <a:extLst>
              <a:ext uri="{FF2B5EF4-FFF2-40B4-BE49-F238E27FC236}">
                <a16:creationId xmlns:a16="http://schemas.microsoft.com/office/drawing/2014/main" id="{8359E24C-1A1B-A655-D815-FA9070EC5DF9}"/>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4176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heme" Target="../theme/theme1.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ags" Target="../tags/tag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stStyle>
          <a:p>
            <a:fld id="{70526139-D7C6-48BE-867E-8AF586D96DF3}" type="datetimeFigureOut">
              <a:rPr lang="en-US" smtClean="0"/>
              <a:pPr/>
              <a:t>5/15/2026</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stStyle>
          <a:p>
            <a:fld id="{46775AB8-1768-4EE4-83A3-FB3FA6402523}" type="slidenum">
              <a:rPr lang="en-US" smtClean="0"/>
              <a:pPr/>
              <a:t>‹#›</a:t>
            </a:fld>
            <a:endParaRPr lang="en-US"/>
          </a:p>
        </p:txBody>
      </p:sp>
    </p:spTree>
    <p:custDataLst>
      <p:tags r:id="rId118"/>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921" r:id="rId2"/>
    <p:sldLayoutId id="2147483896" r:id="rId3"/>
    <p:sldLayoutId id="2147483847" r:id="rId4"/>
    <p:sldLayoutId id="2147483848" r:id="rId5"/>
    <p:sldLayoutId id="2147483676" r:id="rId6"/>
    <p:sldLayoutId id="2147483915" r:id="rId7"/>
    <p:sldLayoutId id="2147483932" r:id="rId8"/>
    <p:sldLayoutId id="2147483935" r:id="rId9"/>
    <p:sldLayoutId id="2147483944" r:id="rId10"/>
    <p:sldLayoutId id="2147483936" r:id="rId11"/>
    <p:sldLayoutId id="2147483938" r:id="rId12"/>
    <p:sldLayoutId id="2147483940" r:id="rId13"/>
    <p:sldLayoutId id="2147483934" r:id="rId14"/>
    <p:sldLayoutId id="2147483939" r:id="rId15"/>
    <p:sldLayoutId id="2147483933" r:id="rId16"/>
    <p:sldLayoutId id="2147483941" r:id="rId17"/>
    <p:sldLayoutId id="2147483918" r:id="rId18"/>
    <p:sldLayoutId id="2147483931" r:id="rId19"/>
    <p:sldLayoutId id="2147483919" r:id="rId20"/>
    <p:sldLayoutId id="2147483942" r:id="rId21"/>
    <p:sldLayoutId id="2147483916" r:id="rId22"/>
    <p:sldLayoutId id="2147483917" r:id="rId23"/>
    <p:sldLayoutId id="2147483853" r:id="rId24"/>
    <p:sldLayoutId id="2147483677" r:id="rId25"/>
    <p:sldLayoutId id="2147483678" r:id="rId26"/>
    <p:sldLayoutId id="2147483924" r:id="rId27"/>
    <p:sldLayoutId id="2147483943" r:id="rId28"/>
    <p:sldLayoutId id="2147483898" r:id="rId29"/>
    <p:sldLayoutId id="2147483897" r:id="rId30"/>
    <p:sldLayoutId id="2147483927" r:id="rId31"/>
    <p:sldLayoutId id="2147483900" r:id="rId32"/>
    <p:sldLayoutId id="2147483899" r:id="rId33"/>
    <p:sldLayoutId id="2147483891" r:id="rId34"/>
    <p:sldLayoutId id="2147483849" r:id="rId35"/>
    <p:sldLayoutId id="2147483901" r:id="rId36"/>
    <p:sldLayoutId id="2147483928" r:id="rId37"/>
    <p:sldLayoutId id="2147483925" r:id="rId38"/>
    <p:sldLayoutId id="2147483884" r:id="rId39"/>
    <p:sldLayoutId id="2147483929" r:id="rId40"/>
    <p:sldLayoutId id="2147483930" r:id="rId41"/>
    <p:sldLayoutId id="2147483679" r:id="rId42"/>
    <p:sldLayoutId id="2147483680" r:id="rId43"/>
    <p:sldLayoutId id="2147483681" r:id="rId44"/>
    <p:sldLayoutId id="2147483682" r:id="rId45"/>
    <p:sldLayoutId id="2147483888" r:id="rId46"/>
    <p:sldLayoutId id="2147483889" r:id="rId47"/>
    <p:sldLayoutId id="2147483890" r:id="rId48"/>
    <p:sldLayoutId id="2147483683" r:id="rId49"/>
    <p:sldLayoutId id="2147483684" r:id="rId50"/>
    <p:sldLayoutId id="2147483922" r:id="rId51"/>
    <p:sldLayoutId id="2147483685" r:id="rId52"/>
    <p:sldLayoutId id="2147483686" r:id="rId53"/>
    <p:sldLayoutId id="2147483687" r:id="rId54"/>
    <p:sldLayoutId id="2147483688" r:id="rId55"/>
    <p:sldLayoutId id="2147483689" r:id="rId56"/>
    <p:sldLayoutId id="2147483690" r:id="rId57"/>
    <p:sldLayoutId id="2147483691" r:id="rId58"/>
    <p:sldLayoutId id="2147483692" r:id="rId59"/>
    <p:sldLayoutId id="2147483693" r:id="rId60"/>
    <p:sldLayoutId id="2147483694" r:id="rId61"/>
    <p:sldLayoutId id="2147483696" r:id="rId62"/>
    <p:sldLayoutId id="2147483843" r:id="rId63"/>
    <p:sldLayoutId id="2147483697" r:id="rId64"/>
    <p:sldLayoutId id="2147483698" r:id="rId65"/>
    <p:sldLayoutId id="2147483809" r:id="rId66"/>
    <p:sldLayoutId id="2147483810" r:id="rId67"/>
    <p:sldLayoutId id="2147483811" r:id="rId68"/>
    <p:sldLayoutId id="2147483699" r:id="rId69"/>
    <p:sldLayoutId id="2147483700" r:id="rId70"/>
    <p:sldLayoutId id="2147483701" r:id="rId71"/>
    <p:sldLayoutId id="2147483702" r:id="rId72"/>
    <p:sldLayoutId id="2147483703" r:id="rId73"/>
    <p:sldLayoutId id="2147483704" r:id="rId74"/>
    <p:sldLayoutId id="2147483705" r:id="rId75"/>
    <p:sldLayoutId id="2147483706" r:id="rId76"/>
    <p:sldLayoutId id="2147483707" r:id="rId77"/>
    <p:sldLayoutId id="2147483708" r:id="rId78"/>
    <p:sldLayoutId id="2147483850" r:id="rId79"/>
    <p:sldLayoutId id="2147483851" r:id="rId80"/>
    <p:sldLayoutId id="2147483852" r:id="rId81"/>
    <p:sldLayoutId id="2147483906" r:id="rId82"/>
    <p:sldLayoutId id="2147483907" r:id="rId83"/>
    <p:sldLayoutId id="2147483872" r:id="rId84"/>
    <p:sldLayoutId id="2147483873" r:id="rId85"/>
    <p:sldLayoutId id="2147483874" r:id="rId86"/>
    <p:sldLayoutId id="2147483875" r:id="rId87"/>
    <p:sldLayoutId id="2147483814" r:id="rId88"/>
    <p:sldLayoutId id="2147483908" r:id="rId89"/>
    <p:sldLayoutId id="2147483909" r:id="rId90"/>
    <p:sldLayoutId id="2147483877" r:id="rId91"/>
    <p:sldLayoutId id="2147483878" r:id="rId92"/>
    <p:sldLayoutId id="2147483879" r:id="rId93"/>
    <p:sldLayoutId id="2147483880" r:id="rId94"/>
    <p:sldLayoutId id="2147483881" r:id="rId95"/>
    <p:sldLayoutId id="2147483911" r:id="rId96"/>
    <p:sldLayoutId id="2147483912" r:id="rId97"/>
    <p:sldLayoutId id="2147483913" r:id="rId98"/>
    <p:sldLayoutId id="2147483914" r:id="rId99"/>
    <p:sldLayoutId id="2147483854" r:id="rId100"/>
    <p:sldLayoutId id="2147483855" r:id="rId101"/>
    <p:sldLayoutId id="2147483856" r:id="rId102"/>
    <p:sldLayoutId id="2147483857" r:id="rId103"/>
    <p:sldLayoutId id="2147483858" r:id="rId104"/>
    <p:sldLayoutId id="2147483859" r:id="rId105"/>
    <p:sldLayoutId id="2147483860" r:id="rId106"/>
    <p:sldLayoutId id="2147483861" r:id="rId107"/>
    <p:sldLayoutId id="2147483862" r:id="rId108"/>
    <p:sldLayoutId id="2147483863" r:id="rId109"/>
    <p:sldLayoutId id="2147483864" r:id="rId110"/>
    <p:sldLayoutId id="2147483865" r:id="rId111"/>
    <p:sldLayoutId id="2147483866" r:id="rId112"/>
    <p:sldLayoutId id="2147483867" r:id="rId113"/>
    <p:sldLayoutId id="2147483868" r:id="rId114"/>
    <p:sldLayoutId id="2147483869" r:id="rId115"/>
    <p:sldLayoutId id="2147483821" r:id="rId11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800" b="1" kern="1200">
          <a:solidFill>
            <a:schemeClr val="tx1"/>
          </a:solidFill>
          <a:latin typeface="Verdana" panose="020B060403050404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tags" Target="../tags/tag11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1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8.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11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2.xml"/><Relationship Id="rId1" Type="http://schemas.openxmlformats.org/officeDocument/2006/relationships/tags" Target="../tags/tag1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8.xml"/><Relationship Id="rId1" Type="http://schemas.openxmlformats.org/officeDocument/2006/relationships/tags" Target="../tags/tag11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8.xml"/><Relationship Id="rId1" Type="http://schemas.openxmlformats.org/officeDocument/2006/relationships/tags" Target="../tags/tag117.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9.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10.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Incident Command System">
            <a:extLst>
              <a:ext uri="{FF2B5EF4-FFF2-40B4-BE49-F238E27FC236}">
                <a16:creationId xmlns:a16="http://schemas.microsoft.com/office/drawing/2014/main" id="{6718984C-8F0C-696B-B08D-DA94CBD49E34}"/>
              </a:ext>
            </a:extLst>
          </p:cNvPr>
          <p:cNvSpPr>
            <a:spLocks noGrp="1"/>
          </p:cNvSpPr>
          <p:nvPr>
            <p:ph type="ctrTitle"/>
          </p:nvPr>
        </p:nvSpPr>
        <p:spPr>
          <a:xfrm>
            <a:off x="3988537" y="1095246"/>
            <a:ext cx="7315200" cy="3255264"/>
          </a:xfrm>
        </p:spPr>
        <p:txBody>
          <a:bodyPr anchor="b">
            <a:normAutofit/>
          </a:bodyPr>
          <a:lstStyle/>
          <a:p>
            <a:pPr>
              <a:lnSpc>
                <a:spcPct val="110000"/>
              </a:lnSpc>
            </a:pPr>
            <a:r>
              <a:rPr lang="en-US" dirty="0"/>
              <a:t>The Incident Command System</a:t>
            </a:r>
          </a:p>
        </p:txBody>
      </p:sp>
      <p:sp>
        <p:nvSpPr>
          <p:cNvPr id="3" name="Subtitle 2" descr="The Operations Section">
            <a:extLst>
              <a:ext uri="{FF2B5EF4-FFF2-40B4-BE49-F238E27FC236}">
                <a16:creationId xmlns:a16="http://schemas.microsoft.com/office/drawing/2014/main" id="{5D973CF9-0D77-E7E7-5310-7CDBAE13B8BC}"/>
              </a:ext>
            </a:extLst>
          </p:cNvPr>
          <p:cNvSpPr>
            <a:spLocks noGrp="1"/>
          </p:cNvSpPr>
          <p:nvPr>
            <p:ph type="subTitle" idx="1"/>
          </p:nvPr>
        </p:nvSpPr>
        <p:spPr>
          <a:xfrm>
            <a:off x="4018704" y="4670246"/>
            <a:ext cx="7315200" cy="914400"/>
          </a:xfrm>
        </p:spPr>
        <p:txBody>
          <a:bodyPr/>
          <a:lstStyle/>
          <a:p>
            <a:r>
              <a:rPr lang="en-US" sz="4000" dirty="0"/>
              <a:t>The Operations Section</a:t>
            </a:r>
          </a:p>
          <a:p>
            <a:endParaRPr lang="en-US" dirty="0"/>
          </a:p>
        </p:txBody>
      </p:sp>
      <p:pic>
        <p:nvPicPr>
          <p:cNvPr id="15" name="Picture 14" descr="The Just In Time training logo.">
            <a:extLst>
              <a:ext uri="{FF2B5EF4-FFF2-40B4-BE49-F238E27FC236}">
                <a16:creationId xmlns:a16="http://schemas.microsoft.com/office/drawing/2014/main" id="{EFBD9EC3-402D-6F2E-FCAF-1FBFE329F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89" y="475265"/>
            <a:ext cx="2827183" cy="2834640"/>
          </a:xfrm>
          <a:prstGeom prst="rect">
            <a:avLst/>
          </a:prstGeom>
        </p:spPr>
      </p:pic>
      <p:pic>
        <p:nvPicPr>
          <p:cNvPr id="5" name="Picture 4" descr="The Center for Food Security and Public Health logo.">
            <a:extLst>
              <a:ext uri="{FF2B5EF4-FFF2-40B4-BE49-F238E27FC236}">
                <a16:creationId xmlns:a16="http://schemas.microsoft.com/office/drawing/2014/main" id="{99A10532-F81D-6C4B-44DE-28ACE10391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0290" y="4638042"/>
            <a:ext cx="2265781" cy="1280160"/>
          </a:xfrm>
          <a:prstGeom prst="rect">
            <a:avLst/>
          </a:prstGeom>
        </p:spPr>
      </p:pic>
      <p:cxnSp>
        <p:nvCxnSpPr>
          <p:cNvPr id="16" name="Straight Connector 15">
            <a:extLst>
              <a:ext uri="{FF2B5EF4-FFF2-40B4-BE49-F238E27FC236}">
                <a16:creationId xmlns:a16="http://schemas.microsoft.com/office/drawing/2014/main" id="{00B74295-F204-DC07-5A60-9F504117ACB8}"/>
              </a:ext>
              <a:ext uri="{C183D7F6-B498-43B3-948B-1728B52AA6E4}">
                <adec:decorative xmlns:adec="http://schemas.microsoft.com/office/drawing/2017/decorative" val="1"/>
              </a:ext>
            </a:extLst>
          </p:cNvPr>
          <p:cNvCxnSpPr/>
          <p:nvPr/>
        </p:nvCxnSpPr>
        <p:spPr>
          <a:xfrm>
            <a:off x="3933531" y="4471730"/>
            <a:ext cx="68247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756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F6ED-0FE0-D7FE-48F4-5225FA3E1281}"/>
              </a:ext>
            </a:extLst>
          </p:cNvPr>
          <p:cNvSpPr>
            <a:spLocks noGrp="1"/>
          </p:cNvSpPr>
          <p:nvPr>
            <p:ph type="title" idx="4294967295"/>
          </p:nvPr>
        </p:nvSpPr>
        <p:spPr>
          <a:xfrm>
            <a:off x="698500" y="365125"/>
            <a:ext cx="10515600" cy="1325563"/>
          </a:xfrm>
        </p:spPr>
        <p:txBody>
          <a:bodyPr/>
          <a:lstStyle/>
          <a:p>
            <a:r>
              <a:rPr lang="en-US" dirty="0">
                <a:solidFill>
                  <a:schemeClr val="accent3"/>
                </a:solidFill>
              </a:rPr>
              <a:t>ICS Hierarchy</a:t>
            </a:r>
          </a:p>
        </p:txBody>
      </p:sp>
      <p:pic>
        <p:nvPicPr>
          <p:cNvPr id="6" name="Content Placeholder 5" descr="A hierarchy diagram of the Operations Section, showing the Division, Group, Task Force, and Strike Team subsections.">
            <a:extLst>
              <a:ext uri="{FF2B5EF4-FFF2-40B4-BE49-F238E27FC236}">
                <a16:creationId xmlns:a16="http://schemas.microsoft.com/office/drawing/2014/main" id="{5D79A715-DE37-6738-2683-CC01541C5AA8}"/>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a:stretch/>
        </p:blipFill>
        <p:spPr>
          <a:xfrm>
            <a:off x="426055" y="514350"/>
            <a:ext cx="6632871" cy="5829300"/>
          </a:xfrm>
        </p:spPr>
      </p:pic>
      <p:sp>
        <p:nvSpPr>
          <p:cNvPr id="4" name="Content Placeholder 8">
            <a:extLst>
              <a:ext uri="{FF2B5EF4-FFF2-40B4-BE49-F238E27FC236}">
                <a16:creationId xmlns:a16="http://schemas.microsoft.com/office/drawing/2014/main" id="{03DAEC79-FE9D-922F-1CE2-CC9C3463C538}"/>
              </a:ext>
            </a:extLst>
          </p:cNvPr>
          <p:cNvSpPr txBox="1">
            <a:spLocks/>
          </p:cNvSpPr>
          <p:nvPr/>
        </p:nvSpPr>
        <p:spPr>
          <a:xfrm>
            <a:off x="7264400" y="2029618"/>
            <a:ext cx="4549530" cy="3367881"/>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285750">
              <a:lnSpc>
                <a:spcPct val="100000"/>
              </a:lnSpc>
              <a:spcAft>
                <a:spcPts val="1800"/>
              </a:spcAft>
              <a:buFont typeface="Arial" panose="020B0604020202020204" pitchFamily="34" charset="0"/>
              <a:buChar char="•"/>
            </a:pPr>
            <a:r>
              <a:rPr lang="en-US" sz="3000" b="1" dirty="0">
                <a:solidFill>
                  <a:schemeClr val="tx1"/>
                </a:solidFill>
              </a:rPr>
              <a:t>Task Force: </a:t>
            </a:r>
            <a:br>
              <a:rPr lang="en-US" sz="3000" dirty="0">
                <a:solidFill>
                  <a:schemeClr val="tx1"/>
                </a:solidFill>
              </a:rPr>
            </a:br>
            <a:r>
              <a:rPr lang="en-US" sz="3000" dirty="0">
                <a:solidFill>
                  <a:schemeClr val="tx1"/>
                </a:solidFill>
              </a:rPr>
              <a:t>mixed resources</a:t>
            </a:r>
          </a:p>
          <a:p>
            <a:pPr marL="457200" indent="-285750">
              <a:lnSpc>
                <a:spcPct val="100000"/>
              </a:lnSpc>
              <a:spcAft>
                <a:spcPts val="1800"/>
              </a:spcAft>
              <a:buFont typeface="Arial" panose="020B0604020202020204" pitchFamily="34" charset="0"/>
              <a:buChar char="•"/>
            </a:pPr>
            <a:r>
              <a:rPr lang="en-US" sz="3000" b="1" dirty="0">
                <a:solidFill>
                  <a:schemeClr val="tx1"/>
                </a:solidFill>
              </a:rPr>
              <a:t>Strike Team: </a:t>
            </a:r>
            <a:br>
              <a:rPr lang="en-US" sz="3000" dirty="0">
                <a:solidFill>
                  <a:schemeClr val="tx1"/>
                </a:solidFill>
              </a:rPr>
            </a:br>
            <a:r>
              <a:rPr lang="en-US" sz="3000" dirty="0">
                <a:solidFill>
                  <a:schemeClr val="tx1"/>
                </a:solidFill>
              </a:rPr>
              <a:t>similar resources</a:t>
            </a:r>
          </a:p>
          <a:p>
            <a:pPr marL="457200" indent="-285750">
              <a:lnSpc>
                <a:spcPct val="100000"/>
              </a:lnSpc>
              <a:spcAft>
                <a:spcPts val="1800"/>
              </a:spcAft>
              <a:buFont typeface="Arial" panose="020B0604020202020204" pitchFamily="34" charset="0"/>
              <a:buChar char="•"/>
            </a:pPr>
            <a:r>
              <a:rPr lang="en-US" sz="3000" dirty="0">
                <a:solidFill>
                  <a:schemeClr val="tx1"/>
                </a:solidFill>
              </a:rPr>
              <a:t>Led by Leader</a:t>
            </a:r>
          </a:p>
        </p:txBody>
      </p:sp>
      <p:sp>
        <p:nvSpPr>
          <p:cNvPr id="5" name="Content Placeholder 8">
            <a:extLst>
              <a:ext uri="{FF2B5EF4-FFF2-40B4-BE49-F238E27FC236}">
                <a16:creationId xmlns:a16="http://schemas.microsoft.com/office/drawing/2014/main" id="{F14CA288-162A-D199-31BE-B95BA56CE4EA}"/>
              </a:ext>
            </a:extLst>
          </p:cNvPr>
          <p:cNvSpPr txBox="1">
            <a:spLocks/>
          </p:cNvSpPr>
          <p:nvPr/>
        </p:nvSpPr>
        <p:spPr>
          <a:xfrm>
            <a:off x="7264400" y="514350"/>
            <a:ext cx="4549530" cy="1200150"/>
          </a:xfrm>
          <a:prstGeom prst="rect">
            <a:avLst/>
          </a:prstGeom>
          <a:solidFill>
            <a:schemeClr val="accent4"/>
          </a:solidFill>
        </p:spPr>
        <p:txBody>
          <a:bodyPr vert="horz" lIns="91440" tIns="27432"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Bef>
                <a:spcPts val="600"/>
              </a:spcBef>
              <a:spcAft>
                <a:spcPts val="3000"/>
              </a:spcAft>
            </a:pPr>
            <a:r>
              <a:rPr lang="en-US" sz="3600" b="1" dirty="0">
                <a:solidFill>
                  <a:schemeClr val="tx1"/>
                </a:solidFill>
              </a:rPr>
              <a:t>Crews with Specific Duties</a:t>
            </a:r>
          </a:p>
        </p:txBody>
      </p:sp>
    </p:spTree>
    <p:extLst>
      <p:ext uri="{BB962C8B-B14F-4D97-AF65-F5344CB8AC3E}">
        <p14:creationId xmlns:p14="http://schemas.microsoft.com/office/powerpoint/2010/main" val="3120262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F6ED-0FE0-D7FE-48F4-5225FA3E1281}"/>
              </a:ext>
            </a:extLst>
          </p:cNvPr>
          <p:cNvSpPr>
            <a:spLocks noGrp="1"/>
          </p:cNvSpPr>
          <p:nvPr>
            <p:ph type="title" idx="4294967295"/>
          </p:nvPr>
        </p:nvSpPr>
        <p:spPr/>
        <p:txBody>
          <a:bodyPr/>
          <a:lstStyle/>
          <a:p>
            <a:r>
              <a:rPr lang="en-US" dirty="0">
                <a:solidFill>
                  <a:schemeClr val="accent3"/>
                </a:solidFill>
              </a:rPr>
              <a:t>ICS Hierarchy</a:t>
            </a:r>
          </a:p>
        </p:txBody>
      </p:sp>
      <p:sp>
        <p:nvSpPr>
          <p:cNvPr id="19" name="Text Placeholder 18">
            <a:extLst>
              <a:ext uri="{FF2B5EF4-FFF2-40B4-BE49-F238E27FC236}">
                <a16:creationId xmlns:a16="http://schemas.microsoft.com/office/drawing/2014/main" id="{73D02AC4-EB4F-A7DC-ED9A-362CED13734D}"/>
              </a:ext>
            </a:extLst>
          </p:cNvPr>
          <p:cNvSpPr>
            <a:spLocks noGrp="1"/>
          </p:cNvSpPr>
          <p:nvPr>
            <p:ph type="body" idx="1"/>
          </p:nvPr>
        </p:nvSpPr>
        <p:spPr>
          <a:xfrm>
            <a:off x="692150" y="4589463"/>
            <a:ext cx="10515600" cy="1500187"/>
          </a:xfrm>
        </p:spPr>
        <p:txBody>
          <a:bodyPr/>
          <a:lstStyle/>
          <a:p>
            <a:endParaRPr lang="en-US"/>
          </a:p>
        </p:txBody>
      </p:sp>
      <p:pic>
        <p:nvPicPr>
          <p:cNvPr id="6" name="Content Placeholder 5" descr="A hierarchy diagram of the Operations Section, showing the Division, Group, Task Force, Strike Team, and Single Resource subsections.">
            <a:extLst>
              <a:ext uri="{FF2B5EF4-FFF2-40B4-BE49-F238E27FC236}">
                <a16:creationId xmlns:a16="http://schemas.microsoft.com/office/drawing/2014/main" id="{5D79A715-DE37-6738-2683-CC01541C5AA8}"/>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a:stretch/>
        </p:blipFill>
        <p:spPr>
          <a:xfrm>
            <a:off x="426055" y="514350"/>
            <a:ext cx="6632871" cy="5829300"/>
          </a:xfrm>
        </p:spPr>
      </p:pic>
      <p:sp>
        <p:nvSpPr>
          <p:cNvPr id="4" name="Content Placeholder 8">
            <a:extLst>
              <a:ext uri="{FF2B5EF4-FFF2-40B4-BE49-F238E27FC236}">
                <a16:creationId xmlns:a16="http://schemas.microsoft.com/office/drawing/2014/main" id="{9BF99600-C014-93D7-0E87-F4DC67538275}"/>
              </a:ext>
            </a:extLst>
          </p:cNvPr>
          <p:cNvSpPr txBox="1">
            <a:spLocks/>
          </p:cNvSpPr>
          <p:nvPr/>
        </p:nvSpPr>
        <p:spPr>
          <a:xfrm>
            <a:off x="7264400" y="2029618"/>
            <a:ext cx="4549530" cy="2402681"/>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285750">
              <a:lnSpc>
                <a:spcPct val="100000"/>
              </a:lnSpc>
              <a:spcAft>
                <a:spcPts val="1800"/>
              </a:spcAft>
              <a:buFont typeface="Arial" panose="020B0604020202020204" pitchFamily="34" charset="0"/>
              <a:buChar char="•"/>
            </a:pPr>
            <a:r>
              <a:rPr lang="en-US" sz="3000" dirty="0">
                <a:solidFill>
                  <a:schemeClr val="tx1"/>
                </a:solidFill>
              </a:rPr>
              <a:t>Individual</a:t>
            </a:r>
          </a:p>
          <a:p>
            <a:pPr marL="457200" indent="-285750">
              <a:lnSpc>
                <a:spcPct val="100000"/>
              </a:lnSpc>
              <a:spcAft>
                <a:spcPts val="1800"/>
              </a:spcAft>
              <a:buFont typeface="Arial" panose="020B0604020202020204" pitchFamily="34" charset="0"/>
              <a:buChar char="•"/>
            </a:pPr>
            <a:r>
              <a:rPr lang="en-US" sz="3000" dirty="0">
                <a:solidFill>
                  <a:schemeClr val="tx1"/>
                </a:solidFill>
              </a:rPr>
              <a:t>Piece of equipment</a:t>
            </a:r>
          </a:p>
          <a:p>
            <a:pPr marL="457200" indent="-285750">
              <a:lnSpc>
                <a:spcPct val="100000"/>
              </a:lnSpc>
              <a:spcAft>
                <a:spcPts val="1800"/>
              </a:spcAft>
              <a:buFont typeface="Arial" panose="020B0604020202020204" pitchFamily="34" charset="0"/>
              <a:buChar char="•"/>
            </a:pPr>
            <a:r>
              <a:rPr lang="en-US" sz="3000" dirty="0">
                <a:solidFill>
                  <a:schemeClr val="tx1"/>
                </a:solidFill>
              </a:rPr>
              <a:t>Crew or team</a:t>
            </a:r>
            <a:endParaRPr lang="en-US" sz="3000" dirty="0"/>
          </a:p>
        </p:txBody>
      </p:sp>
      <p:sp>
        <p:nvSpPr>
          <p:cNvPr id="5" name="Content Placeholder 8">
            <a:extLst>
              <a:ext uri="{FF2B5EF4-FFF2-40B4-BE49-F238E27FC236}">
                <a16:creationId xmlns:a16="http://schemas.microsoft.com/office/drawing/2014/main" id="{046C0A80-7250-CCE4-DF05-B2DC682966E1}"/>
              </a:ext>
            </a:extLst>
          </p:cNvPr>
          <p:cNvSpPr txBox="1">
            <a:spLocks/>
          </p:cNvSpPr>
          <p:nvPr/>
        </p:nvSpPr>
        <p:spPr>
          <a:xfrm>
            <a:off x="7264400" y="514350"/>
            <a:ext cx="4549530" cy="1200150"/>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Bef>
                <a:spcPts val="1800"/>
              </a:spcBef>
              <a:spcAft>
                <a:spcPts val="3000"/>
              </a:spcAft>
            </a:pPr>
            <a:r>
              <a:rPr lang="en-US" sz="3600" b="1" dirty="0">
                <a:solidFill>
                  <a:schemeClr val="tx1"/>
                </a:solidFill>
              </a:rPr>
              <a:t>Single Resource</a:t>
            </a:r>
          </a:p>
        </p:txBody>
      </p:sp>
    </p:spTree>
    <p:extLst>
      <p:ext uri="{BB962C8B-B14F-4D97-AF65-F5344CB8AC3E}">
        <p14:creationId xmlns:p14="http://schemas.microsoft.com/office/powerpoint/2010/main" val="424753861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F6ED-0FE0-D7FE-48F4-5225FA3E1281}"/>
              </a:ext>
            </a:extLst>
          </p:cNvPr>
          <p:cNvSpPr>
            <a:spLocks noGrp="1"/>
          </p:cNvSpPr>
          <p:nvPr>
            <p:ph type="title" idx="4294967295"/>
          </p:nvPr>
        </p:nvSpPr>
        <p:spPr/>
        <p:txBody>
          <a:bodyPr/>
          <a:lstStyle/>
          <a:p>
            <a:r>
              <a:rPr lang="en-US" dirty="0">
                <a:solidFill>
                  <a:schemeClr val="accent3"/>
                </a:solidFill>
              </a:rPr>
              <a:t>ICS Hierarchy</a:t>
            </a:r>
          </a:p>
        </p:txBody>
      </p:sp>
      <p:sp>
        <p:nvSpPr>
          <p:cNvPr id="19" name="Text Placeholder 18">
            <a:extLst>
              <a:ext uri="{FF2B5EF4-FFF2-40B4-BE49-F238E27FC236}">
                <a16:creationId xmlns:a16="http://schemas.microsoft.com/office/drawing/2014/main" id="{73D02AC4-EB4F-A7DC-ED9A-362CED13734D}"/>
              </a:ext>
            </a:extLst>
          </p:cNvPr>
          <p:cNvSpPr>
            <a:spLocks noGrp="1"/>
          </p:cNvSpPr>
          <p:nvPr>
            <p:ph type="body" idx="1"/>
          </p:nvPr>
        </p:nvSpPr>
        <p:spPr>
          <a:xfrm>
            <a:off x="692150" y="4589463"/>
            <a:ext cx="10515600" cy="1500187"/>
          </a:xfrm>
        </p:spPr>
        <p:txBody>
          <a:bodyPr/>
          <a:lstStyle/>
          <a:p>
            <a:endParaRPr lang="en-US"/>
          </a:p>
        </p:txBody>
      </p:sp>
      <p:pic>
        <p:nvPicPr>
          <p:cNvPr id="6" name="Content Placeholder 5" descr="A hierarchy diagram of the Operations Section, showing the Branches, Division, Group, Task Force, Strike Team, and Single Resource subsections.">
            <a:extLst>
              <a:ext uri="{FF2B5EF4-FFF2-40B4-BE49-F238E27FC236}">
                <a16:creationId xmlns:a16="http://schemas.microsoft.com/office/drawing/2014/main" id="{5D79A715-DE37-6738-2683-CC01541C5AA8}"/>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a:stretch/>
        </p:blipFill>
        <p:spPr>
          <a:xfrm>
            <a:off x="426055" y="514350"/>
            <a:ext cx="6632871" cy="5829300"/>
          </a:xfrm>
        </p:spPr>
      </p:pic>
      <p:sp>
        <p:nvSpPr>
          <p:cNvPr id="4" name="Content Placeholder 8">
            <a:extLst>
              <a:ext uri="{FF2B5EF4-FFF2-40B4-BE49-F238E27FC236}">
                <a16:creationId xmlns:a16="http://schemas.microsoft.com/office/drawing/2014/main" id="{556FAA3F-41C6-30FF-E491-7C6A6C4ED7ED}"/>
              </a:ext>
            </a:extLst>
          </p:cNvPr>
          <p:cNvSpPr txBox="1">
            <a:spLocks/>
          </p:cNvSpPr>
          <p:nvPr/>
        </p:nvSpPr>
        <p:spPr>
          <a:xfrm>
            <a:off x="7264400" y="2029619"/>
            <a:ext cx="4549530" cy="2212182"/>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285750">
              <a:lnSpc>
                <a:spcPct val="100000"/>
              </a:lnSpc>
              <a:spcAft>
                <a:spcPts val="1800"/>
              </a:spcAft>
              <a:buFont typeface="Arial" panose="020B0604020202020204" pitchFamily="34" charset="0"/>
              <a:buChar char="•"/>
            </a:pPr>
            <a:r>
              <a:rPr lang="en-US" sz="3000" dirty="0">
                <a:solidFill>
                  <a:schemeClr val="tx1"/>
                </a:solidFill>
              </a:rPr>
              <a:t>Organizes several Divisions or Groups</a:t>
            </a:r>
          </a:p>
          <a:p>
            <a:pPr marL="457200" indent="-285750">
              <a:lnSpc>
                <a:spcPct val="100000"/>
              </a:lnSpc>
              <a:spcAft>
                <a:spcPts val="1800"/>
              </a:spcAft>
              <a:buFont typeface="Arial" panose="020B0604020202020204" pitchFamily="34" charset="0"/>
              <a:buChar char="•"/>
            </a:pPr>
            <a:r>
              <a:rPr lang="en-US" sz="3000" dirty="0">
                <a:solidFill>
                  <a:schemeClr val="tx1"/>
                </a:solidFill>
              </a:rPr>
              <a:t>Branch Director</a:t>
            </a:r>
            <a:endParaRPr lang="en-US" sz="3000" dirty="0"/>
          </a:p>
        </p:txBody>
      </p:sp>
      <p:sp>
        <p:nvSpPr>
          <p:cNvPr id="5" name="Content Placeholder 8">
            <a:extLst>
              <a:ext uri="{FF2B5EF4-FFF2-40B4-BE49-F238E27FC236}">
                <a16:creationId xmlns:a16="http://schemas.microsoft.com/office/drawing/2014/main" id="{2E87DC8F-815D-C6CA-A9DB-8414FD41E71C}"/>
              </a:ext>
            </a:extLst>
          </p:cNvPr>
          <p:cNvSpPr txBox="1">
            <a:spLocks/>
          </p:cNvSpPr>
          <p:nvPr/>
        </p:nvSpPr>
        <p:spPr>
          <a:xfrm>
            <a:off x="7264400" y="514350"/>
            <a:ext cx="4549530" cy="1200150"/>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Bef>
                <a:spcPts val="1800"/>
              </a:spcBef>
              <a:spcAft>
                <a:spcPts val="3000"/>
              </a:spcAft>
            </a:pPr>
            <a:r>
              <a:rPr lang="en-US" sz="3600" b="1" dirty="0">
                <a:solidFill>
                  <a:schemeClr val="tx1"/>
                </a:solidFill>
              </a:rPr>
              <a:t>Branch</a:t>
            </a:r>
          </a:p>
        </p:txBody>
      </p:sp>
    </p:spTree>
    <p:extLst>
      <p:ext uri="{BB962C8B-B14F-4D97-AF65-F5344CB8AC3E}">
        <p14:creationId xmlns:p14="http://schemas.microsoft.com/office/powerpoint/2010/main" val="7411948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FD91-6D16-B83C-B0C1-85AE06A6541B}"/>
              </a:ext>
            </a:extLst>
          </p:cNvPr>
          <p:cNvSpPr>
            <a:spLocks noGrp="1"/>
          </p:cNvSpPr>
          <p:nvPr>
            <p:ph type="title"/>
          </p:nvPr>
        </p:nvSpPr>
        <p:spPr>
          <a:solidFill>
            <a:schemeClr val="accent4"/>
          </a:solidFill>
        </p:spPr>
        <p:txBody>
          <a:bodyPr/>
          <a:lstStyle/>
          <a:p>
            <a:r>
              <a:rPr lang="en-US" dirty="0">
                <a:solidFill>
                  <a:schemeClr val="accent4"/>
                </a:solidFill>
              </a:rPr>
              <a:t>Operations Section</a:t>
            </a:r>
          </a:p>
        </p:txBody>
      </p:sp>
      <p:pic>
        <p:nvPicPr>
          <p:cNvPr id="3" name="Picture 2" descr="A hierarchy diagram of the Operations Section, showing the three key Branches - Disease Management, Disease Surveillance, Disease Support and the Staging Area Manager.">
            <a:extLst>
              <a:ext uri="{FF2B5EF4-FFF2-40B4-BE49-F238E27FC236}">
                <a16:creationId xmlns:a16="http://schemas.microsoft.com/office/drawing/2014/main" id="{DF13F188-F282-52D2-84C0-413C1B5910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7483" y="892110"/>
            <a:ext cx="6678909" cy="5073779"/>
          </a:xfrm>
          <a:prstGeom prst="rect">
            <a:avLst/>
          </a:prstGeom>
          <a:ln w="38100">
            <a:solidFill>
              <a:schemeClr val="accent1"/>
            </a:solidFill>
          </a:ln>
        </p:spPr>
      </p:pic>
      <p:sp>
        <p:nvSpPr>
          <p:cNvPr id="4" name="TextBox 3">
            <a:extLst>
              <a:ext uri="{FF2B5EF4-FFF2-40B4-BE49-F238E27FC236}">
                <a16:creationId xmlns:a16="http://schemas.microsoft.com/office/drawing/2014/main" id="{3BB638CB-F21F-DA95-CC2D-A17DC20B842B}"/>
              </a:ext>
            </a:extLst>
          </p:cNvPr>
          <p:cNvSpPr txBox="1"/>
          <p:nvPr/>
        </p:nvSpPr>
        <p:spPr>
          <a:xfrm>
            <a:off x="7517110" y="1166841"/>
            <a:ext cx="4429083" cy="4031873"/>
          </a:xfrm>
          <a:prstGeom prst="rect">
            <a:avLst/>
          </a:prstGeom>
          <a:noFill/>
        </p:spPr>
        <p:txBody>
          <a:bodyPr wrap="square">
            <a:spAutoFit/>
          </a:bodyPr>
          <a:lstStyle/>
          <a:p>
            <a:r>
              <a:rPr lang="en-US" sz="3200" dirty="0">
                <a:latin typeface="Verdana" panose="020B0604030504040204" pitchFamily="34" charset="0"/>
                <a:ea typeface="Verdana" panose="020B0604030504040204" pitchFamily="34" charset="0"/>
              </a:rPr>
              <a:t>Operations personnel may have responsibilities</a:t>
            </a:r>
            <a:br>
              <a:rPr lang="en-US" sz="3200" dirty="0">
                <a:latin typeface="Verdana" panose="020B0604030504040204" pitchFamily="34" charset="0"/>
                <a:ea typeface="Verdana" panose="020B0604030504040204" pitchFamily="34" charset="0"/>
              </a:rPr>
            </a:br>
            <a:r>
              <a:rPr lang="en-US" sz="3200" dirty="0">
                <a:latin typeface="Verdana" panose="020B0604030504040204" pitchFamily="34" charset="0"/>
                <a:ea typeface="Verdana" panose="020B0604030504040204" pitchFamily="34" charset="0"/>
              </a:rPr>
              <a:t>in one specific area or </a:t>
            </a:r>
            <a:br>
              <a:rPr lang="en-US" sz="3200" dirty="0">
                <a:latin typeface="Verdana" panose="020B0604030504040204" pitchFamily="34" charset="0"/>
                <a:ea typeface="Verdana" panose="020B0604030504040204" pitchFamily="34" charset="0"/>
              </a:rPr>
            </a:br>
            <a:r>
              <a:rPr lang="en-US" sz="3200" dirty="0">
                <a:latin typeface="Verdana" panose="020B0604030504040204" pitchFamily="34" charset="0"/>
                <a:ea typeface="Verdana" panose="020B0604030504040204" pitchFamily="34" charset="0"/>
              </a:rPr>
              <a:t>multiple areas </a:t>
            </a:r>
            <a:br>
              <a:rPr lang="en-US" sz="3200" dirty="0">
                <a:latin typeface="Verdana" panose="020B0604030504040204" pitchFamily="34" charset="0"/>
                <a:ea typeface="Verdana" panose="020B0604030504040204" pitchFamily="34" charset="0"/>
              </a:rPr>
            </a:br>
            <a:r>
              <a:rPr lang="en-US" sz="3200" dirty="0">
                <a:latin typeface="Verdana" panose="020B0604030504040204" pitchFamily="34" charset="0"/>
                <a:ea typeface="Verdana" panose="020B0604030504040204" pitchFamily="34" charset="0"/>
              </a:rPr>
              <a:t>for different  operational periods</a:t>
            </a:r>
          </a:p>
        </p:txBody>
      </p:sp>
    </p:spTree>
    <p:custDataLst>
      <p:tags r:id="rId1"/>
    </p:custDataLst>
    <p:extLst>
      <p:ext uri="{BB962C8B-B14F-4D97-AF65-F5344CB8AC3E}">
        <p14:creationId xmlns:p14="http://schemas.microsoft.com/office/powerpoint/2010/main" val="928806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CA13-4305-92AC-06D0-975D2E8DC169}"/>
              </a:ext>
            </a:extLst>
          </p:cNvPr>
          <p:cNvSpPr>
            <a:spLocks noGrp="1"/>
          </p:cNvSpPr>
          <p:nvPr>
            <p:ph type="title"/>
          </p:nvPr>
        </p:nvSpPr>
        <p:spPr>
          <a:solidFill>
            <a:schemeClr val="accent3"/>
          </a:solidFill>
        </p:spPr>
        <p:txBody>
          <a:bodyPr/>
          <a:lstStyle/>
          <a:p>
            <a:r>
              <a:rPr lang="en-US" dirty="0">
                <a:solidFill>
                  <a:schemeClr val="accent3"/>
                </a:solidFill>
              </a:rPr>
              <a:t>Disease Management Branch</a:t>
            </a:r>
          </a:p>
        </p:txBody>
      </p:sp>
      <p:sp>
        <p:nvSpPr>
          <p:cNvPr id="5" name="Content Placeholder 8">
            <a:extLst>
              <a:ext uri="{FF2B5EF4-FFF2-40B4-BE49-F238E27FC236}">
                <a16:creationId xmlns:a16="http://schemas.microsoft.com/office/drawing/2014/main" id="{2F6E32DB-7D13-D116-B938-921C9F556AF8}"/>
              </a:ext>
            </a:extLst>
          </p:cNvPr>
          <p:cNvSpPr txBox="1">
            <a:spLocks/>
          </p:cNvSpPr>
          <p:nvPr/>
        </p:nvSpPr>
        <p:spPr>
          <a:xfrm>
            <a:off x="698440" y="600929"/>
            <a:ext cx="5894865" cy="5656142"/>
          </a:xfrm>
          <a:prstGeom prst="rect">
            <a:avLst/>
          </a:prstGeom>
          <a:solidFill>
            <a:srgbClr val="FFFFFF"/>
          </a:solidFill>
          <a:ln w="38100">
            <a:solidFill>
              <a:schemeClr val="accent1"/>
            </a:solidFill>
          </a:ln>
        </p:spPr>
        <p:txBody>
          <a:bodyPr vert="horz" lIns="91440" tIns="18288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Aft>
                <a:spcPts val="3000"/>
              </a:spcAft>
            </a:pPr>
            <a:r>
              <a:rPr lang="en-US" sz="3000" b="1" dirty="0">
                <a:solidFill>
                  <a:schemeClr val="tx1"/>
                </a:solidFill>
              </a:rPr>
              <a:t>Disease Management</a:t>
            </a:r>
          </a:p>
          <a:p>
            <a:pPr marL="457200" indent="-285750">
              <a:lnSpc>
                <a:spcPct val="100000"/>
              </a:lnSpc>
              <a:spcAft>
                <a:spcPts val="1800"/>
              </a:spcAft>
              <a:buFont typeface="Arial" panose="020B0604020202020204" pitchFamily="34" charset="0"/>
              <a:buChar char="•"/>
            </a:pPr>
            <a:r>
              <a:rPr lang="en-US" sz="3000" dirty="0">
                <a:solidFill>
                  <a:schemeClr val="tx1"/>
                </a:solidFill>
              </a:rPr>
              <a:t>Case management</a:t>
            </a:r>
          </a:p>
          <a:p>
            <a:pPr marL="457200" indent="-285750">
              <a:lnSpc>
                <a:spcPct val="100000"/>
              </a:lnSpc>
              <a:spcAft>
                <a:spcPts val="1800"/>
              </a:spcAft>
              <a:buFont typeface="Arial" panose="020B0604020202020204" pitchFamily="34" charset="0"/>
              <a:buChar char="•"/>
            </a:pPr>
            <a:r>
              <a:rPr lang="en-US" sz="3000" dirty="0">
                <a:solidFill>
                  <a:schemeClr val="tx1"/>
                </a:solidFill>
              </a:rPr>
              <a:t>Appraisal</a:t>
            </a:r>
          </a:p>
          <a:p>
            <a:pPr marL="457200" indent="-285750">
              <a:lnSpc>
                <a:spcPct val="100000"/>
              </a:lnSpc>
              <a:spcAft>
                <a:spcPts val="1800"/>
              </a:spcAft>
              <a:buFont typeface="Arial" panose="020B0604020202020204" pitchFamily="34" charset="0"/>
              <a:buChar char="•"/>
            </a:pPr>
            <a:r>
              <a:rPr lang="en-US" sz="3000" dirty="0">
                <a:solidFill>
                  <a:schemeClr val="tx1"/>
                </a:solidFill>
              </a:rPr>
              <a:t>Euthanasia or mass depopulation</a:t>
            </a:r>
          </a:p>
          <a:p>
            <a:pPr marL="457200" indent="-285750">
              <a:lnSpc>
                <a:spcPct val="100000"/>
              </a:lnSpc>
              <a:spcAft>
                <a:spcPts val="1800"/>
              </a:spcAft>
              <a:buFont typeface="Arial" panose="020B0604020202020204" pitchFamily="34" charset="0"/>
              <a:buChar char="•"/>
            </a:pPr>
            <a:r>
              <a:rPr lang="en-US" sz="3000" dirty="0">
                <a:solidFill>
                  <a:schemeClr val="tx1"/>
                </a:solidFill>
              </a:rPr>
              <a:t>Carcass disposal</a:t>
            </a:r>
          </a:p>
          <a:p>
            <a:pPr marL="457200" indent="-285750">
              <a:lnSpc>
                <a:spcPct val="100000"/>
              </a:lnSpc>
              <a:spcAft>
                <a:spcPts val="1800"/>
              </a:spcAft>
              <a:buFont typeface="Arial" panose="020B0604020202020204" pitchFamily="34" charset="0"/>
              <a:buChar char="•"/>
            </a:pPr>
            <a:r>
              <a:rPr lang="en-US" sz="3000" dirty="0">
                <a:solidFill>
                  <a:schemeClr val="tx1"/>
                </a:solidFill>
              </a:rPr>
              <a:t>Cleaning and disinfection</a:t>
            </a:r>
          </a:p>
          <a:p>
            <a:pPr marL="457200" indent="-285750">
              <a:lnSpc>
                <a:spcPct val="100000"/>
              </a:lnSpc>
              <a:spcAft>
                <a:spcPts val="1800"/>
              </a:spcAft>
              <a:buFont typeface="Arial" panose="020B0604020202020204" pitchFamily="34" charset="0"/>
              <a:buChar char="•"/>
            </a:pPr>
            <a:r>
              <a:rPr lang="en-US" sz="3000" dirty="0">
                <a:solidFill>
                  <a:schemeClr val="tx1"/>
                </a:solidFill>
              </a:rPr>
              <a:t>Vaccination</a:t>
            </a:r>
            <a:endParaRPr lang="en-US" sz="3000" dirty="0"/>
          </a:p>
        </p:txBody>
      </p:sp>
      <p:pic>
        <p:nvPicPr>
          <p:cNvPr id="7" name="Picture 6" descr="A hierarchy diagram of the Disease Management Branch of the Operations Section.">
            <a:extLst>
              <a:ext uri="{FF2B5EF4-FFF2-40B4-BE49-F238E27FC236}">
                <a16:creationId xmlns:a16="http://schemas.microsoft.com/office/drawing/2014/main" id="{B91A3564-0F30-DCF2-80F3-8BF418C64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773" y="457200"/>
            <a:ext cx="3793787" cy="5943600"/>
          </a:xfrm>
          <a:prstGeom prst="rect">
            <a:avLst/>
          </a:prstGeom>
          <a:ln w="38100">
            <a:solidFill>
              <a:schemeClr val="accent1"/>
            </a:solidFill>
          </a:ln>
        </p:spPr>
      </p:pic>
    </p:spTree>
    <p:extLst>
      <p:ext uri="{BB962C8B-B14F-4D97-AF65-F5344CB8AC3E}">
        <p14:creationId xmlns:p14="http://schemas.microsoft.com/office/powerpoint/2010/main" val="30453468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C2C33-F3D3-C16A-8D8C-A96B3AFB3365}"/>
              </a:ext>
            </a:extLst>
          </p:cNvPr>
          <p:cNvSpPr>
            <a:spLocks noGrp="1"/>
          </p:cNvSpPr>
          <p:nvPr>
            <p:ph type="title"/>
          </p:nvPr>
        </p:nvSpPr>
        <p:spPr>
          <a:solidFill>
            <a:schemeClr val="accent3"/>
          </a:solidFill>
        </p:spPr>
        <p:txBody>
          <a:bodyPr/>
          <a:lstStyle/>
          <a:p>
            <a:r>
              <a:rPr lang="en-US" dirty="0">
                <a:solidFill>
                  <a:schemeClr val="accent3"/>
                </a:solidFill>
              </a:rPr>
              <a:t>Disease Surveillance</a:t>
            </a:r>
            <a:r>
              <a:rPr lang="en-US" baseline="0" dirty="0">
                <a:solidFill>
                  <a:schemeClr val="accent3"/>
                </a:solidFill>
              </a:rPr>
              <a:t> Branch</a:t>
            </a:r>
            <a:endParaRPr lang="en-US" dirty="0">
              <a:solidFill>
                <a:schemeClr val="accent3"/>
              </a:solidFill>
            </a:endParaRPr>
          </a:p>
        </p:txBody>
      </p:sp>
      <p:sp>
        <p:nvSpPr>
          <p:cNvPr id="5" name="Content Placeholder 8">
            <a:extLst>
              <a:ext uri="{FF2B5EF4-FFF2-40B4-BE49-F238E27FC236}">
                <a16:creationId xmlns:a16="http://schemas.microsoft.com/office/drawing/2014/main" id="{2F6E32DB-7D13-D116-B938-921C9F556AF8}"/>
              </a:ext>
            </a:extLst>
          </p:cNvPr>
          <p:cNvSpPr txBox="1">
            <a:spLocks/>
          </p:cNvSpPr>
          <p:nvPr/>
        </p:nvSpPr>
        <p:spPr>
          <a:xfrm>
            <a:off x="698440" y="600929"/>
            <a:ext cx="5894865" cy="5656142"/>
          </a:xfrm>
          <a:prstGeom prst="rect">
            <a:avLst/>
          </a:prstGeom>
          <a:solidFill>
            <a:srgbClr val="FFFFFF"/>
          </a:solidFill>
          <a:ln w="38100">
            <a:solidFill>
              <a:schemeClr val="accent1"/>
            </a:solidFill>
          </a:ln>
        </p:spPr>
        <p:txBody>
          <a:bodyPr vert="horz" lIns="91440" tIns="18288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Aft>
                <a:spcPts val="3000"/>
              </a:spcAft>
            </a:pPr>
            <a:r>
              <a:rPr lang="en-US" sz="3000" b="1" dirty="0">
                <a:solidFill>
                  <a:schemeClr val="tx1"/>
                </a:solidFill>
              </a:rPr>
              <a:t>Disease Surveillance</a:t>
            </a:r>
          </a:p>
          <a:p>
            <a:pPr marL="457200" indent="-285750">
              <a:lnSpc>
                <a:spcPct val="100000"/>
              </a:lnSpc>
              <a:spcAft>
                <a:spcPts val="1800"/>
              </a:spcAft>
              <a:buFont typeface="Arial" panose="020B0604020202020204" pitchFamily="34" charset="0"/>
              <a:buChar char="•"/>
            </a:pPr>
            <a:r>
              <a:rPr lang="en-US" sz="3000" dirty="0">
                <a:solidFill>
                  <a:schemeClr val="tx1"/>
                </a:solidFill>
              </a:rPr>
              <a:t>Mortality surveillance</a:t>
            </a:r>
          </a:p>
          <a:p>
            <a:pPr marL="457200" indent="-285750">
              <a:lnSpc>
                <a:spcPct val="100000"/>
              </a:lnSpc>
              <a:spcAft>
                <a:spcPts val="1800"/>
              </a:spcAft>
              <a:buFont typeface="Arial" panose="020B0604020202020204" pitchFamily="34" charset="0"/>
              <a:buChar char="•"/>
            </a:pPr>
            <a:r>
              <a:rPr lang="en-US" sz="3000" dirty="0">
                <a:solidFill>
                  <a:schemeClr val="tx1"/>
                </a:solidFill>
              </a:rPr>
              <a:t>Diagnosis</a:t>
            </a:r>
          </a:p>
          <a:p>
            <a:pPr marL="457200" indent="-285750">
              <a:lnSpc>
                <a:spcPct val="100000"/>
              </a:lnSpc>
              <a:spcAft>
                <a:spcPts val="1800"/>
              </a:spcAft>
              <a:buFont typeface="Arial" panose="020B0604020202020204" pitchFamily="34" charset="0"/>
              <a:buChar char="•"/>
            </a:pPr>
            <a:r>
              <a:rPr lang="en-US" sz="3000" dirty="0">
                <a:solidFill>
                  <a:schemeClr val="tx1"/>
                </a:solidFill>
              </a:rPr>
              <a:t>Inspection</a:t>
            </a:r>
          </a:p>
          <a:p>
            <a:pPr marL="457200" indent="-285750">
              <a:lnSpc>
                <a:spcPct val="100000"/>
              </a:lnSpc>
              <a:spcAft>
                <a:spcPts val="1800"/>
              </a:spcAft>
              <a:buFont typeface="Arial" panose="020B0604020202020204" pitchFamily="34" charset="0"/>
              <a:buChar char="•"/>
            </a:pPr>
            <a:r>
              <a:rPr lang="en-US" sz="3000" dirty="0">
                <a:solidFill>
                  <a:schemeClr val="tx1"/>
                </a:solidFill>
              </a:rPr>
              <a:t>Epidemiology</a:t>
            </a:r>
            <a:endParaRPr lang="en-US" sz="3000" dirty="0"/>
          </a:p>
        </p:txBody>
      </p:sp>
      <p:pic>
        <p:nvPicPr>
          <p:cNvPr id="7" name="Picture 6" descr="A hierarchy diagram of the Disease Surveillance Branch of the Operations Section.">
            <a:extLst>
              <a:ext uri="{FF2B5EF4-FFF2-40B4-BE49-F238E27FC236}">
                <a16:creationId xmlns:a16="http://schemas.microsoft.com/office/drawing/2014/main" id="{B91A3564-0F30-DCF2-80F3-8BF418C642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9773" y="997281"/>
            <a:ext cx="3793786" cy="4863437"/>
          </a:xfrm>
          <a:prstGeom prst="rect">
            <a:avLst/>
          </a:prstGeom>
          <a:ln w="38100">
            <a:solidFill>
              <a:schemeClr val="accent1"/>
            </a:solidFill>
          </a:ln>
        </p:spPr>
      </p:pic>
    </p:spTree>
    <p:extLst>
      <p:ext uri="{BB962C8B-B14F-4D97-AF65-F5344CB8AC3E}">
        <p14:creationId xmlns:p14="http://schemas.microsoft.com/office/powerpoint/2010/main" val="37075657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1812-400E-A2AA-0015-970A2E816C8E}"/>
              </a:ext>
            </a:extLst>
          </p:cNvPr>
          <p:cNvSpPr>
            <a:spLocks noGrp="1"/>
          </p:cNvSpPr>
          <p:nvPr>
            <p:ph type="title"/>
          </p:nvPr>
        </p:nvSpPr>
        <p:spPr>
          <a:solidFill>
            <a:schemeClr val="accent3"/>
          </a:solidFill>
        </p:spPr>
        <p:txBody>
          <a:bodyPr/>
          <a:lstStyle/>
          <a:p>
            <a:r>
              <a:rPr lang="en-US" dirty="0">
                <a:solidFill>
                  <a:schemeClr val="accent3"/>
                </a:solidFill>
              </a:rPr>
              <a:t>Disease</a:t>
            </a:r>
            <a:r>
              <a:rPr lang="en-US" baseline="0" dirty="0">
                <a:solidFill>
                  <a:schemeClr val="accent3"/>
                </a:solidFill>
              </a:rPr>
              <a:t> Support Branch</a:t>
            </a:r>
            <a:endParaRPr lang="en-US" dirty="0">
              <a:solidFill>
                <a:schemeClr val="accent3"/>
              </a:solidFill>
            </a:endParaRPr>
          </a:p>
        </p:txBody>
      </p:sp>
      <p:sp>
        <p:nvSpPr>
          <p:cNvPr id="5" name="Content Placeholder 8">
            <a:extLst>
              <a:ext uri="{FF2B5EF4-FFF2-40B4-BE49-F238E27FC236}">
                <a16:creationId xmlns:a16="http://schemas.microsoft.com/office/drawing/2014/main" id="{2F6E32DB-7D13-D116-B938-921C9F556AF8}"/>
              </a:ext>
            </a:extLst>
          </p:cNvPr>
          <p:cNvSpPr txBox="1">
            <a:spLocks/>
          </p:cNvSpPr>
          <p:nvPr/>
        </p:nvSpPr>
        <p:spPr>
          <a:xfrm>
            <a:off x="698440" y="600929"/>
            <a:ext cx="5894865" cy="5656142"/>
          </a:xfrm>
          <a:prstGeom prst="rect">
            <a:avLst/>
          </a:prstGeom>
          <a:solidFill>
            <a:srgbClr val="FFFFFF"/>
          </a:solidFill>
          <a:ln w="38100">
            <a:solidFill>
              <a:schemeClr val="accent1"/>
            </a:solidFill>
          </a:ln>
        </p:spPr>
        <p:txBody>
          <a:bodyPr vert="horz" lIns="91440" tIns="18288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Aft>
                <a:spcPts val="3000"/>
              </a:spcAft>
            </a:pPr>
            <a:r>
              <a:rPr lang="en-US" sz="3000" b="1" dirty="0">
                <a:solidFill>
                  <a:schemeClr val="tx1"/>
                </a:solidFill>
              </a:rPr>
              <a:t>Disease Support</a:t>
            </a:r>
          </a:p>
          <a:p>
            <a:pPr marL="457200" indent="-285750">
              <a:lnSpc>
                <a:spcPct val="100000"/>
              </a:lnSpc>
              <a:spcAft>
                <a:spcPts val="1800"/>
              </a:spcAft>
              <a:buFont typeface="Arial" panose="020B0604020202020204" pitchFamily="34" charset="0"/>
              <a:buChar char="•"/>
            </a:pPr>
            <a:r>
              <a:rPr lang="en-US" sz="3000" dirty="0">
                <a:solidFill>
                  <a:schemeClr val="tx1"/>
                </a:solidFill>
              </a:rPr>
              <a:t>Animal movement and permitting</a:t>
            </a:r>
          </a:p>
          <a:p>
            <a:pPr marL="457200" indent="-285750">
              <a:lnSpc>
                <a:spcPct val="100000"/>
              </a:lnSpc>
              <a:spcAft>
                <a:spcPts val="1800"/>
              </a:spcAft>
              <a:buFont typeface="Arial" panose="020B0604020202020204" pitchFamily="34" charset="0"/>
              <a:buChar char="•"/>
            </a:pPr>
            <a:r>
              <a:rPr lang="en-US" sz="3000" dirty="0">
                <a:solidFill>
                  <a:schemeClr val="tx1"/>
                </a:solidFill>
              </a:rPr>
              <a:t>Biosecurity</a:t>
            </a:r>
          </a:p>
          <a:p>
            <a:pPr marL="457200" indent="-285750">
              <a:lnSpc>
                <a:spcPct val="100000"/>
              </a:lnSpc>
              <a:spcAft>
                <a:spcPts val="1800"/>
              </a:spcAft>
              <a:buFont typeface="Arial" panose="020B0604020202020204" pitchFamily="34" charset="0"/>
              <a:buChar char="•"/>
            </a:pPr>
            <a:r>
              <a:rPr lang="en-US" sz="3000" dirty="0">
                <a:solidFill>
                  <a:schemeClr val="tx1"/>
                </a:solidFill>
              </a:rPr>
              <a:t>Education and outreach</a:t>
            </a:r>
          </a:p>
          <a:p>
            <a:pPr marL="457200" indent="-285750">
              <a:lnSpc>
                <a:spcPct val="100000"/>
              </a:lnSpc>
              <a:spcAft>
                <a:spcPts val="1800"/>
              </a:spcAft>
              <a:buFont typeface="Arial" panose="020B0604020202020204" pitchFamily="34" charset="0"/>
              <a:buChar char="•"/>
            </a:pPr>
            <a:r>
              <a:rPr lang="en-US" sz="3000" dirty="0">
                <a:solidFill>
                  <a:schemeClr val="tx1"/>
                </a:solidFill>
              </a:rPr>
              <a:t>Vector control</a:t>
            </a:r>
            <a:endParaRPr lang="en-US" sz="3000" dirty="0"/>
          </a:p>
        </p:txBody>
      </p:sp>
      <p:pic>
        <p:nvPicPr>
          <p:cNvPr id="7" name="Picture 6" descr="A hierarchy diagram of the Disease Support Branch of the Operations Section.">
            <a:extLst>
              <a:ext uri="{FF2B5EF4-FFF2-40B4-BE49-F238E27FC236}">
                <a16:creationId xmlns:a16="http://schemas.microsoft.com/office/drawing/2014/main" id="{B91A3564-0F30-DCF2-80F3-8BF418C642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8800" y="775022"/>
            <a:ext cx="3794760" cy="5397177"/>
          </a:xfrm>
          <a:prstGeom prst="rect">
            <a:avLst/>
          </a:prstGeom>
          <a:ln w="38100">
            <a:solidFill>
              <a:schemeClr val="accent1"/>
            </a:solidFill>
          </a:ln>
        </p:spPr>
      </p:pic>
    </p:spTree>
    <p:extLst>
      <p:ext uri="{BB962C8B-B14F-4D97-AF65-F5344CB8AC3E}">
        <p14:creationId xmlns:p14="http://schemas.microsoft.com/office/powerpoint/2010/main" val="22645347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8D89-0941-53DE-3C3C-223CC09B33F5}"/>
              </a:ext>
            </a:extLst>
          </p:cNvPr>
          <p:cNvSpPr>
            <a:spLocks noGrp="1"/>
          </p:cNvSpPr>
          <p:nvPr>
            <p:ph type="title"/>
          </p:nvPr>
        </p:nvSpPr>
        <p:spPr/>
        <p:txBody>
          <a:bodyPr/>
          <a:lstStyle/>
          <a:p>
            <a:r>
              <a:rPr lang="en-US" dirty="0">
                <a:solidFill>
                  <a:srgbClr val="FFFFFF"/>
                </a:solidFill>
              </a:rPr>
              <a:t>Operations Section Hierarchy</a:t>
            </a:r>
          </a:p>
        </p:txBody>
      </p:sp>
      <p:pic>
        <p:nvPicPr>
          <p:cNvPr id="4" name="Picture 3" descr="An example hierarchy of the Operations Section during an animal disease emergency with Disease Management, Disease Surveillance, and Disease Support Branches, and a Staging Area Manager.">
            <a:extLst>
              <a:ext uri="{FF2B5EF4-FFF2-40B4-BE49-F238E27FC236}">
                <a16:creationId xmlns:a16="http://schemas.microsoft.com/office/drawing/2014/main" id="{1A8CC57B-BBA8-0233-F3E9-F9F9A308AB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3682" y="0"/>
            <a:ext cx="11324635" cy="6490836"/>
          </a:xfrm>
          <a:prstGeom prst="rect">
            <a:avLst/>
          </a:prstGeom>
        </p:spPr>
      </p:pic>
    </p:spTree>
    <p:custDataLst>
      <p:tags r:id="rId1"/>
    </p:custDataLst>
    <p:extLst>
      <p:ext uri="{BB962C8B-B14F-4D97-AF65-F5344CB8AC3E}">
        <p14:creationId xmlns:p14="http://schemas.microsoft.com/office/powerpoint/2010/main" val="2384868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How Animal Industry Stakeholders Can Help">
            <a:extLst>
              <a:ext uri="{FF2B5EF4-FFF2-40B4-BE49-F238E27FC236}">
                <a16:creationId xmlns:a16="http://schemas.microsoft.com/office/drawing/2014/main" id="{C2BABA01-2E7A-D838-48DD-48760FD60034}"/>
              </a:ext>
            </a:extLst>
          </p:cNvPr>
          <p:cNvSpPr>
            <a:spLocks noGrp="1"/>
          </p:cNvSpPr>
          <p:nvPr>
            <p:ph type="title"/>
          </p:nvPr>
        </p:nvSpPr>
        <p:spPr>
          <a:solidFill>
            <a:schemeClr val="bg1"/>
          </a:solidFill>
          <a:ln w="76200"/>
        </p:spPr>
        <p:txBody>
          <a:bodyPr/>
          <a:lstStyle/>
          <a:p>
            <a:r>
              <a:rPr lang="en-US" dirty="0">
                <a:latin typeface="Verdana" panose="020B0604030504040204" pitchFamily="34" charset="0"/>
              </a:rPr>
              <a:t>How Animal Industry Stakeholders Can Help</a:t>
            </a:r>
          </a:p>
        </p:txBody>
      </p:sp>
      <p:sp>
        <p:nvSpPr>
          <p:cNvPr id="2" name="Text Placeholder 1">
            <a:extLst>
              <a:ext uri="{FF2B5EF4-FFF2-40B4-BE49-F238E27FC236}">
                <a16:creationId xmlns:a16="http://schemas.microsoft.com/office/drawing/2014/main" id="{90A0D805-7EEE-1E89-F631-F2E21F146E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717711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descr="Animal Industry">
            <a:extLst>
              <a:ext uri="{FF2B5EF4-FFF2-40B4-BE49-F238E27FC236}">
                <a16:creationId xmlns:a16="http://schemas.microsoft.com/office/drawing/2014/main" id="{28ACCB20-C3DB-6B11-EDBD-86813E01CC0E}"/>
              </a:ext>
            </a:extLst>
          </p:cNvPr>
          <p:cNvSpPr>
            <a:spLocks noGrp="1"/>
          </p:cNvSpPr>
          <p:nvPr>
            <p:ph type="title"/>
          </p:nvPr>
        </p:nvSpPr>
        <p:spPr>
          <a:xfrm>
            <a:off x="295516" y="637064"/>
            <a:ext cx="3710094" cy="1881547"/>
          </a:xfrm>
          <a:noFill/>
        </p:spPr>
        <p:txBody>
          <a:bodyPr anchor="t">
            <a:normAutofit/>
          </a:bodyPr>
          <a:lstStyle/>
          <a:p>
            <a:r>
              <a:rPr lang="en-US" sz="4400" dirty="0">
                <a:solidFill>
                  <a:srgbClr val="FFFFFF"/>
                </a:solidFill>
              </a:rPr>
              <a:t>Animal Industry</a:t>
            </a:r>
          </a:p>
        </p:txBody>
      </p:sp>
      <p:sp>
        <p:nvSpPr>
          <p:cNvPr id="9" name="Content Placeholder 8">
            <a:extLst>
              <a:ext uri="{FF2B5EF4-FFF2-40B4-BE49-F238E27FC236}">
                <a16:creationId xmlns:a16="http://schemas.microsoft.com/office/drawing/2014/main" id="{A10CA5AA-2AAE-A319-AE4C-D7330CC228B8}"/>
              </a:ext>
            </a:extLst>
          </p:cNvPr>
          <p:cNvSpPr>
            <a:spLocks noGrp="1"/>
          </p:cNvSpPr>
          <p:nvPr>
            <p:ph idx="1"/>
          </p:nvPr>
        </p:nvSpPr>
        <p:spPr>
          <a:xfrm>
            <a:off x="4842932" y="474137"/>
            <a:ext cx="6915931" cy="5736694"/>
          </a:xfrm>
          <a:noFill/>
        </p:spPr>
        <p:txBody>
          <a:bodyPr anchor="t">
            <a:noAutofit/>
          </a:bodyPr>
          <a:lstStyle/>
          <a:p>
            <a:pPr marL="0" lvl="0" indent="0" algn="ctr">
              <a:spcAft>
                <a:spcPts val="1200"/>
              </a:spcAft>
              <a:buNone/>
            </a:pPr>
            <a:r>
              <a:rPr lang="en-US" sz="3600" b="1" noProof="0" dirty="0"/>
              <a:t>Critical role</a:t>
            </a:r>
          </a:p>
          <a:p>
            <a:pPr lvl="0">
              <a:spcAft>
                <a:spcPts val="1200"/>
              </a:spcAft>
            </a:pPr>
            <a:r>
              <a:rPr lang="en-US" sz="2800" dirty="0"/>
              <a:t>Premises access, animal inventories</a:t>
            </a:r>
          </a:p>
          <a:p>
            <a:pPr lvl="0">
              <a:spcAft>
                <a:spcPts val="1200"/>
              </a:spcAft>
            </a:pPr>
            <a:r>
              <a:rPr lang="en-US" sz="2800" dirty="0"/>
              <a:t>Supporting trace investigations </a:t>
            </a:r>
          </a:p>
          <a:p>
            <a:pPr lvl="0">
              <a:spcAft>
                <a:spcPts val="1200"/>
              </a:spcAft>
            </a:pPr>
            <a:r>
              <a:rPr lang="en-US" sz="2800" dirty="0"/>
              <a:t>Humane animal care, handling, movement control</a:t>
            </a:r>
          </a:p>
          <a:p>
            <a:pPr lvl="0">
              <a:spcAft>
                <a:spcPts val="1200"/>
              </a:spcAft>
            </a:pPr>
            <a:r>
              <a:rPr lang="en-US" sz="2800" dirty="0"/>
              <a:t>On-farm biosecurity </a:t>
            </a:r>
          </a:p>
          <a:p>
            <a:pPr lvl="0">
              <a:spcAft>
                <a:spcPts val="1200"/>
              </a:spcAft>
            </a:pPr>
            <a:r>
              <a:rPr lang="en-US" sz="2800" dirty="0"/>
              <a:t>Provide equipment, supplies, facilities or specialized expertise</a:t>
            </a:r>
          </a:p>
          <a:p>
            <a:pPr lvl="0">
              <a:spcAft>
                <a:spcPts val="1200"/>
              </a:spcAft>
            </a:pPr>
            <a:r>
              <a:rPr lang="en-US" sz="2800" dirty="0"/>
              <a:t>Expertise on production patterns, barn layout or animal flow</a:t>
            </a:r>
          </a:p>
        </p:txBody>
      </p:sp>
      <p:pic>
        <p:nvPicPr>
          <p:cNvPr id="3" name="Picture 2">
            <a:extLst>
              <a:ext uri="{FF2B5EF4-FFF2-40B4-BE49-F238E27FC236}">
                <a16:creationId xmlns:a16="http://schemas.microsoft.com/office/drawing/2014/main" id="{609C1BEE-3A54-5D5D-46F0-910A60FD7A6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26" y="2976503"/>
            <a:ext cx="4444579" cy="2834753"/>
          </a:xfrm>
          <a:prstGeom prst="rect">
            <a:avLst/>
          </a:prstGeom>
        </p:spPr>
      </p:pic>
    </p:spTree>
    <p:custDataLst>
      <p:tags r:id="rId1"/>
    </p:custDataLst>
    <p:extLst>
      <p:ext uri="{BB962C8B-B14F-4D97-AF65-F5344CB8AC3E}">
        <p14:creationId xmlns:p14="http://schemas.microsoft.com/office/powerpoint/2010/main" val="3436389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D25B-8178-1F67-03D0-401C0A4A079C}"/>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95BF0ECB-7DE8-046B-9F6B-8259F94D7456}"/>
              </a:ext>
            </a:extLst>
          </p:cNvPr>
          <p:cNvSpPr>
            <a:spLocks noGrp="1"/>
          </p:cNvSpPr>
          <p:nvPr>
            <p:ph type="ctrTitle"/>
          </p:nvPr>
        </p:nvSpPr>
        <p:spPr/>
        <p:txBody>
          <a:bodyPr/>
          <a:lstStyle/>
          <a:p>
            <a:r>
              <a:rPr lang="en-US" dirty="0"/>
              <a:t>Just in Time Training</a:t>
            </a:r>
          </a:p>
        </p:txBody>
      </p:sp>
      <p:sp>
        <p:nvSpPr>
          <p:cNvPr id="3" name="Subtitle 2">
            <a:extLst>
              <a:ext uri="{FF2B5EF4-FFF2-40B4-BE49-F238E27FC236}">
                <a16:creationId xmlns:a16="http://schemas.microsoft.com/office/drawing/2014/main" id="{C386E497-A35C-EC0E-0E70-34B6F44E9643}"/>
              </a:ext>
            </a:extLst>
          </p:cNvPr>
          <p:cNvSpPr>
            <a:spLocks noGrp="1"/>
          </p:cNvSpPr>
          <p:nvPr>
            <p:ph type="subTitle" idx="1"/>
          </p:nvPr>
        </p:nvSpPr>
        <p:spPr/>
        <p:txBody>
          <a:bodyPr/>
          <a:lstStyle/>
          <a:p>
            <a:endParaRPr lang="en-US"/>
          </a:p>
        </p:txBody>
      </p:sp>
      <p:sp>
        <p:nvSpPr>
          <p:cNvPr id="22" name="Rectangle 21">
            <a:extLst>
              <a:ext uri="{FF2B5EF4-FFF2-40B4-BE49-F238E27FC236}">
                <a16:creationId xmlns:a16="http://schemas.microsoft.com/office/drawing/2014/main" id="{AC5B1CDD-158F-2020-14E2-6A95A8740B6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9E605C7-F8FA-09A8-C73C-7531C8D2D3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0" y="-45720"/>
            <a:ext cx="12354560" cy="6949440"/>
          </a:xfrm>
          <a:prstGeom prst="rect">
            <a:avLst/>
          </a:prstGeom>
        </p:spPr>
      </p:pic>
      <p:pic>
        <p:nvPicPr>
          <p:cNvPr id="13" name="Picture 12" descr="Text that says Just in Time Training">
            <a:extLst>
              <a:ext uri="{FF2B5EF4-FFF2-40B4-BE49-F238E27FC236}">
                <a16:creationId xmlns:a16="http://schemas.microsoft.com/office/drawing/2014/main" id="{DC091CD8-15DE-38E5-6D38-C6FE81F855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34174" y="1552244"/>
            <a:ext cx="5873902" cy="4023360"/>
          </a:xfrm>
          <a:prstGeom prst="rect">
            <a:avLst/>
          </a:prstGeom>
        </p:spPr>
      </p:pic>
    </p:spTree>
    <p:custDataLst>
      <p:tags r:id="rId1"/>
    </p:custDataLst>
    <p:extLst>
      <p:ext uri="{BB962C8B-B14F-4D97-AF65-F5344CB8AC3E}">
        <p14:creationId xmlns:p14="http://schemas.microsoft.com/office/powerpoint/2010/main" val="1002493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descr="Animal Industry">
            <a:extLst>
              <a:ext uri="{FF2B5EF4-FFF2-40B4-BE49-F238E27FC236}">
                <a16:creationId xmlns:a16="http://schemas.microsoft.com/office/drawing/2014/main" id="{28ACCB20-C3DB-6B11-EDBD-86813E01CC0E}"/>
              </a:ext>
            </a:extLst>
          </p:cNvPr>
          <p:cNvSpPr>
            <a:spLocks noGrp="1"/>
          </p:cNvSpPr>
          <p:nvPr>
            <p:ph type="title"/>
          </p:nvPr>
        </p:nvSpPr>
        <p:spPr>
          <a:xfrm>
            <a:off x="295516" y="637064"/>
            <a:ext cx="3710094" cy="1881547"/>
          </a:xfrm>
          <a:noFill/>
        </p:spPr>
        <p:txBody>
          <a:bodyPr anchor="t">
            <a:normAutofit/>
          </a:bodyPr>
          <a:lstStyle/>
          <a:p>
            <a:r>
              <a:rPr lang="en-US" sz="4400" dirty="0">
                <a:solidFill>
                  <a:srgbClr val="FFFFFF"/>
                </a:solidFill>
              </a:rPr>
              <a:t>Animal Industry</a:t>
            </a:r>
          </a:p>
        </p:txBody>
      </p:sp>
      <p:sp>
        <p:nvSpPr>
          <p:cNvPr id="9" name="Content Placeholder 8">
            <a:extLst>
              <a:ext uri="{FF2B5EF4-FFF2-40B4-BE49-F238E27FC236}">
                <a16:creationId xmlns:a16="http://schemas.microsoft.com/office/drawing/2014/main" id="{A10CA5AA-2AAE-A319-AE4C-D7330CC228B8}"/>
              </a:ext>
            </a:extLst>
          </p:cNvPr>
          <p:cNvSpPr>
            <a:spLocks noGrp="1"/>
          </p:cNvSpPr>
          <p:nvPr>
            <p:ph idx="1"/>
          </p:nvPr>
        </p:nvSpPr>
        <p:spPr>
          <a:xfrm>
            <a:off x="4842932" y="474137"/>
            <a:ext cx="6915931" cy="5736694"/>
          </a:xfrm>
          <a:noFill/>
        </p:spPr>
        <p:txBody>
          <a:bodyPr anchor="t">
            <a:noAutofit/>
          </a:bodyPr>
          <a:lstStyle/>
          <a:p>
            <a:pPr marL="0" lvl="0" indent="0" algn="ctr">
              <a:spcAft>
                <a:spcPts val="2400"/>
              </a:spcAft>
              <a:buNone/>
            </a:pPr>
            <a:r>
              <a:rPr lang="en-US" sz="3600" b="1" noProof="0" dirty="0"/>
              <a:t>Case Manager</a:t>
            </a:r>
          </a:p>
          <a:p>
            <a:pPr lvl="0">
              <a:spcAft>
                <a:spcPts val="1200"/>
              </a:spcAft>
            </a:pPr>
            <a:r>
              <a:rPr lang="en-US" dirty="0"/>
              <a:t>Often part of the Operations Section</a:t>
            </a:r>
          </a:p>
          <a:p>
            <a:pPr lvl="0">
              <a:spcAft>
                <a:spcPts val="1200"/>
              </a:spcAft>
            </a:pPr>
            <a:r>
              <a:rPr lang="en-US" dirty="0"/>
              <a:t>Primary point of contact </a:t>
            </a:r>
          </a:p>
          <a:p>
            <a:pPr lvl="0">
              <a:spcAft>
                <a:spcPts val="1200"/>
              </a:spcAft>
            </a:pPr>
            <a:r>
              <a:rPr lang="en-US" dirty="0"/>
              <a:t>Provide information</a:t>
            </a:r>
          </a:p>
          <a:p>
            <a:pPr lvl="0">
              <a:spcAft>
                <a:spcPts val="1200"/>
              </a:spcAft>
            </a:pPr>
            <a:r>
              <a:rPr lang="en-US" dirty="0"/>
              <a:t>Answer questions</a:t>
            </a:r>
          </a:p>
          <a:p>
            <a:pPr lvl="0">
              <a:spcAft>
                <a:spcPts val="1200"/>
              </a:spcAft>
            </a:pPr>
            <a:r>
              <a:rPr lang="en-US" dirty="0"/>
              <a:t>Liaison between response teams and activities</a:t>
            </a:r>
          </a:p>
        </p:txBody>
      </p:sp>
      <p:pic>
        <p:nvPicPr>
          <p:cNvPr id="3" name="Picture 2">
            <a:extLst>
              <a:ext uri="{FF2B5EF4-FFF2-40B4-BE49-F238E27FC236}">
                <a16:creationId xmlns:a16="http://schemas.microsoft.com/office/drawing/2014/main" id="{609C1BEE-3A54-5D5D-46F0-910A60FD7A6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26" y="2976503"/>
            <a:ext cx="4444579" cy="2834753"/>
          </a:xfrm>
          <a:prstGeom prst="rect">
            <a:avLst/>
          </a:prstGeom>
        </p:spPr>
      </p:pic>
    </p:spTree>
    <p:custDataLst>
      <p:tags r:id="rId1"/>
    </p:custDataLst>
    <p:extLst>
      <p:ext uri="{BB962C8B-B14F-4D97-AF65-F5344CB8AC3E}">
        <p14:creationId xmlns:p14="http://schemas.microsoft.com/office/powerpoint/2010/main" val="42313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0E9E-8EFB-C224-1989-72FBC0AE0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2B29A-2DC9-DD54-0F0F-7751756F9B4A}"/>
              </a:ext>
            </a:extLst>
          </p:cNvPr>
          <p:cNvSpPr>
            <a:spLocks noGrp="1"/>
          </p:cNvSpPr>
          <p:nvPr>
            <p:ph type="title"/>
          </p:nvPr>
        </p:nvSpPr>
        <p:spPr>
          <a:xfrm>
            <a:off x="838200" y="365125"/>
            <a:ext cx="10515600" cy="876653"/>
          </a:xfrm>
        </p:spPr>
        <p:txBody>
          <a:bodyPr/>
          <a:lstStyle/>
          <a:p>
            <a:pPr algn="l"/>
            <a:r>
              <a:rPr lang="en-US" dirty="0"/>
              <a:t>Key Points</a:t>
            </a:r>
          </a:p>
        </p:txBody>
      </p:sp>
      <p:sp>
        <p:nvSpPr>
          <p:cNvPr id="3" name="Content Placeholder 2">
            <a:extLst>
              <a:ext uri="{FF2B5EF4-FFF2-40B4-BE49-F238E27FC236}">
                <a16:creationId xmlns:a16="http://schemas.microsoft.com/office/drawing/2014/main" id="{8D6CA049-9B37-D46E-F15B-4D8641DFC0AE}"/>
              </a:ext>
            </a:extLst>
          </p:cNvPr>
          <p:cNvSpPr>
            <a:spLocks noGrp="1"/>
          </p:cNvSpPr>
          <p:nvPr>
            <p:ph idx="4294967295"/>
          </p:nvPr>
        </p:nvSpPr>
        <p:spPr>
          <a:xfrm>
            <a:off x="838200" y="1587501"/>
            <a:ext cx="10325100" cy="4589462"/>
          </a:xfrm>
        </p:spPr>
        <p:txBody>
          <a:bodyPr>
            <a:normAutofit/>
          </a:bodyPr>
          <a:lstStyle/>
          <a:p>
            <a:pPr marL="291179" indent="-291179">
              <a:spcAft>
                <a:spcPts val="2400"/>
              </a:spcAft>
              <a:buClr>
                <a:srgbClr val="E97243"/>
              </a:buClr>
              <a:buFont typeface="Arial" panose="020B0604020202020204" pitchFamily="34" charset="0"/>
              <a:buChar char="•"/>
            </a:pPr>
            <a:r>
              <a:rPr lang="en-US" sz="3600" kern="100" dirty="0">
                <a:ea typeface="Aptos" panose="020B0004020202020204" pitchFamily="34" charset="0"/>
              </a:rPr>
              <a:t>Operations Section performs a wide range of field-level tasks</a:t>
            </a:r>
          </a:p>
          <a:p>
            <a:pPr marL="291179" indent="-291179">
              <a:spcAft>
                <a:spcPts val="2400"/>
              </a:spcAft>
              <a:buClr>
                <a:srgbClr val="E97243"/>
              </a:buClr>
              <a:buFont typeface="Arial" panose="020B0604020202020204" pitchFamily="34" charset="0"/>
              <a:buChar char="•"/>
            </a:pPr>
            <a:r>
              <a:rPr lang="en-US" sz="3600" kern="100" dirty="0"/>
              <a:t>Industry</a:t>
            </a:r>
            <a:r>
              <a:rPr lang="en-US" sz="3600" kern="100" dirty="0">
                <a:ea typeface="Aptos" panose="020B0004020202020204" pitchFamily="34" charset="0"/>
              </a:rPr>
              <a:t> stakeholders can assist and support responses</a:t>
            </a:r>
            <a:endParaRPr lang="en-US" sz="3200" kern="100" dirty="0">
              <a:ea typeface="Aptos" panose="020B0004020202020204" pitchFamily="34" charset="0"/>
            </a:endParaRPr>
          </a:p>
          <a:p>
            <a:pPr marL="291179" indent="-291179">
              <a:spcAft>
                <a:spcPts val="1200"/>
              </a:spcAft>
              <a:buClr>
                <a:srgbClr val="E97243"/>
              </a:buClr>
            </a:pPr>
            <a:r>
              <a:rPr lang="en-US" sz="3600" kern="100" dirty="0"/>
              <a:t>Know who your supervisor is</a:t>
            </a:r>
          </a:p>
        </p:txBody>
      </p:sp>
      <p:cxnSp>
        <p:nvCxnSpPr>
          <p:cNvPr id="5" name="Straight Connector 4">
            <a:extLst>
              <a:ext uri="{FF2B5EF4-FFF2-40B4-BE49-F238E27FC236}">
                <a16:creationId xmlns:a16="http://schemas.microsoft.com/office/drawing/2014/main" id="{7E29604A-B65C-9013-ABD5-D0F5F5F605B2}"/>
              </a:ext>
              <a:ext uri="{C183D7F6-B498-43B3-948B-1728B52AA6E4}">
                <adec:decorative xmlns:adec="http://schemas.microsoft.com/office/drawing/2017/decorative" val="1"/>
              </a:ext>
            </a:extLst>
          </p:cNvPr>
          <p:cNvCxnSpPr/>
          <p:nvPr/>
        </p:nvCxnSpPr>
        <p:spPr>
          <a:xfrm>
            <a:off x="838200" y="1414463"/>
            <a:ext cx="355733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882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lnSpc>
                <a:spcPct val="110000"/>
              </a:lnSpc>
            </a:pPr>
            <a:r>
              <a:rPr lang="en-US" sz="4000" b="1" dirty="0">
                <a:latin typeface="Verdana" panose="020B0604030504040204" pitchFamily="34" charset="0"/>
                <a:ea typeface="Verdana" panose="020B0604030504040204" pitchFamily="34" charset="0"/>
              </a:rPr>
              <a:t>Additional </a:t>
            </a:r>
            <a:br>
              <a:rPr lang="en-US" sz="4000" b="1" dirty="0">
                <a:latin typeface="Verdana" panose="020B0604030504040204" pitchFamily="34" charset="0"/>
                <a:ea typeface="Verdana" panose="020B0604030504040204" pitchFamily="34" charset="0"/>
              </a:rPr>
            </a:br>
            <a:r>
              <a:rPr lang="en-US" sz="4000" dirty="0"/>
              <a:t>JIT </a:t>
            </a:r>
            <a:r>
              <a:rPr lang="en-US" sz="4000" b="1" dirty="0">
                <a:latin typeface="Verdana" panose="020B0604030504040204" pitchFamily="34" charset="0"/>
                <a:ea typeface="Verdana" panose="020B0604030504040204" pitchFamily="34" charset="0"/>
              </a:rPr>
              <a:t>Videos</a:t>
            </a:r>
          </a:p>
        </p:txBody>
      </p:sp>
      <p:pic>
        <p:nvPicPr>
          <p:cNvPr id="4" name="Picture 3" descr="A QR code to the Just-in-Time training site.">
            <a:extLst>
              <a:ext uri="{FF2B5EF4-FFF2-40B4-BE49-F238E27FC236}">
                <a16:creationId xmlns:a16="http://schemas.microsoft.com/office/drawing/2014/main" id="{B5F448BA-D134-E7C1-37DE-27CAAEE43D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2449" y="2150518"/>
            <a:ext cx="4069080" cy="4069080"/>
          </a:xfrm>
          <a:prstGeom prst="rect">
            <a:avLst/>
          </a:prstGeom>
        </p:spPr>
      </p:pic>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3" name="Picture 2" descr="Text that says Just In Time Training.">
            <a:extLst>
              <a:ext uri="{FF2B5EF4-FFF2-40B4-BE49-F238E27FC236}">
                <a16:creationId xmlns:a16="http://schemas.microsoft.com/office/drawing/2014/main" id="{83C7699C-8137-A6F6-2D1D-19D64812CF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1857" y="2113173"/>
            <a:ext cx="3644488" cy="2496312"/>
          </a:xfrm>
          <a:prstGeom prst="rect">
            <a:avLst/>
          </a:prstGeom>
        </p:spPr>
      </p:pic>
    </p:spTree>
    <p:custDataLst>
      <p:tags r:id="rId1"/>
    </p:custDataLst>
    <p:extLst>
      <p:ext uri="{BB962C8B-B14F-4D97-AF65-F5344CB8AC3E}">
        <p14:creationId xmlns:p14="http://schemas.microsoft.com/office/powerpoint/2010/main" val="272532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6845299" y="1165651"/>
            <a:ext cx="5149443" cy="4857676"/>
          </a:xfrm>
          <a:prstGeom prst="rect">
            <a:avLst/>
          </a:prstGeom>
          <a:noFill/>
        </p:spPr>
        <p:txBody>
          <a:bodyPr wrap="square">
            <a:spAutoFit/>
          </a:bodyPr>
          <a:lstStyle/>
          <a:p>
            <a:pPr>
              <a:lnSpc>
                <a:spcPct val="120000"/>
              </a:lnSpc>
            </a:pPr>
            <a:r>
              <a:rPr lang="en-US" sz="2000" dirty="0">
                <a:solidFill>
                  <a:srgbClr val="000000"/>
                </a:solidFill>
                <a:latin typeface="Verdana" panose="020B0604030504040204" pitchFamily="34" charset="0"/>
              </a:rPr>
              <a:t>Development of this material was made possible through grants provided to the Center for Food Security and Public Health at Iowa State University, College of Veterinary Medicine, from</a:t>
            </a:r>
          </a:p>
          <a:p>
            <a:pPr marL="342900" indent="-342900">
              <a:lnSpc>
                <a:spcPct val="120000"/>
              </a:lnSpc>
              <a:buFont typeface="Arial" panose="020B0604020202020204" pitchFamily="34" charset="0"/>
              <a:buChar char="•"/>
            </a:pPr>
            <a:r>
              <a:rPr lang="en-US" sz="2000" dirty="0">
                <a:solidFill>
                  <a:srgbClr val="000000"/>
                </a:solidFill>
                <a:latin typeface="Verdana" panose="020B0604030504040204" pitchFamily="34" charset="0"/>
              </a:rPr>
              <a:t>the U.S. Department of Agriculture (USDA) Animal and Plant Health Inspection Service (APHIS) National Animal Disease Preparedness and Response Program (NADPRP), and  </a:t>
            </a:r>
          </a:p>
          <a:p>
            <a:pPr marL="342900" indent="-342900">
              <a:lnSpc>
                <a:spcPct val="120000"/>
              </a:lnSpc>
              <a:buFont typeface="Arial" panose="020B0604020202020204" pitchFamily="34" charset="0"/>
              <a:buChar char="•"/>
            </a:pPr>
            <a:r>
              <a:rPr lang="en-US" sz="2000" dirty="0">
                <a:solidFill>
                  <a:srgbClr val="000000"/>
                </a:solidFill>
                <a:latin typeface="Verdana" panose="020B0604030504040204" pitchFamily="34" charset="0"/>
              </a:rPr>
              <a:t>the Michigan Department of Agriculture and Rural Development.</a:t>
            </a:r>
            <a:endParaRPr lang="en-US" sz="2000" dirty="0">
              <a:solidFill>
                <a:prstClr val="black"/>
              </a:solidFill>
              <a:latin typeface="Microsoft Sans Serif" panose="020B0604020202020204" pitchFamily="34" charset="0"/>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2" name="Picture 1" descr="Text that says Just In Time Training.">
            <a:extLst>
              <a:ext uri="{FF2B5EF4-FFF2-40B4-BE49-F238E27FC236}">
                <a16:creationId xmlns:a16="http://schemas.microsoft.com/office/drawing/2014/main" id="{49580BAA-C675-B497-D387-44FDB5D860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1857" y="2113173"/>
            <a:ext cx="3644488" cy="2496312"/>
          </a:xfrm>
          <a:prstGeom prst="rect">
            <a:avLst/>
          </a:prstGeom>
        </p:spPr>
      </p:pic>
    </p:spTree>
    <p:custDataLst>
      <p:tags r:id="rId1"/>
    </p:custDataLst>
    <p:extLst>
      <p:ext uri="{BB962C8B-B14F-4D97-AF65-F5344CB8AC3E}">
        <p14:creationId xmlns:p14="http://schemas.microsoft.com/office/powerpoint/2010/main" val="143696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What is the Operations Section of ICS?">
            <a:extLst>
              <a:ext uri="{FF2B5EF4-FFF2-40B4-BE49-F238E27FC236}">
                <a16:creationId xmlns:a16="http://schemas.microsoft.com/office/drawing/2014/main" id="{8B37F190-E793-9A55-7A1F-20A1BCC84E92}"/>
              </a:ext>
            </a:extLst>
          </p:cNvPr>
          <p:cNvSpPr>
            <a:spLocks noGrp="1"/>
          </p:cNvSpPr>
          <p:nvPr>
            <p:ph type="title"/>
          </p:nvPr>
        </p:nvSpPr>
        <p:spPr/>
        <p:txBody>
          <a:bodyPr/>
          <a:lstStyle/>
          <a:p>
            <a:r>
              <a:rPr lang="en-US" dirty="0"/>
              <a:t>What is the </a:t>
            </a:r>
            <a:br>
              <a:rPr lang="en-US" dirty="0"/>
            </a:br>
            <a:r>
              <a:rPr lang="en-US" dirty="0"/>
              <a:t>Operations Section of ICS?</a:t>
            </a:r>
          </a:p>
        </p:txBody>
      </p:sp>
      <p:sp>
        <p:nvSpPr>
          <p:cNvPr id="9" name="Text Placeholder 8">
            <a:extLst>
              <a:ext uri="{FF2B5EF4-FFF2-40B4-BE49-F238E27FC236}">
                <a16:creationId xmlns:a16="http://schemas.microsoft.com/office/drawing/2014/main" id="{A2D79BF1-BA8E-65BC-08BC-9017A94B04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82104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he Operations Section">
            <a:extLst>
              <a:ext uri="{FF2B5EF4-FFF2-40B4-BE49-F238E27FC236}">
                <a16:creationId xmlns:a16="http://schemas.microsoft.com/office/drawing/2014/main" id="{C778538C-33CB-16A2-F583-4269D7A19114}"/>
              </a:ext>
            </a:extLst>
          </p:cNvPr>
          <p:cNvSpPr>
            <a:spLocks noGrp="1"/>
          </p:cNvSpPr>
          <p:nvPr>
            <p:ph type="title"/>
          </p:nvPr>
        </p:nvSpPr>
        <p:spPr>
          <a:xfrm>
            <a:off x="167054" y="128954"/>
            <a:ext cx="4018085" cy="6623538"/>
          </a:xfrm>
        </p:spPr>
        <p:txBody>
          <a:bodyPr anchor="ctr">
            <a:normAutofit/>
          </a:bodyPr>
          <a:lstStyle/>
          <a:p>
            <a:pPr>
              <a:lnSpc>
                <a:spcPct val="110000"/>
              </a:lnSpc>
            </a:pPr>
            <a:r>
              <a:rPr lang="en-US" sz="4400" dirty="0"/>
              <a:t>The Operations Section</a:t>
            </a:r>
          </a:p>
        </p:txBody>
      </p:sp>
      <p:pic>
        <p:nvPicPr>
          <p:cNvPr id="4" name="Content Placeholder 3" descr="A hierarchy diagram of the incident command system with the incident commander at the top, the command staff in the next tier, and the general staff below the command staff. The Operations Section is highlighted.">
            <a:extLst>
              <a:ext uri="{FF2B5EF4-FFF2-40B4-BE49-F238E27FC236}">
                <a16:creationId xmlns:a16="http://schemas.microsoft.com/office/drawing/2014/main" id="{32369DC4-18F4-FCD8-3729-86732361B68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913799" y="233269"/>
            <a:ext cx="6738937" cy="4627877"/>
          </a:xfrm>
          <a:prstGeom prst="rect">
            <a:avLst/>
          </a:prstGeom>
        </p:spPr>
      </p:pic>
      <p:sp>
        <p:nvSpPr>
          <p:cNvPr id="5" name="Content Placeholder 8" descr="Performs field-level tasks needed for response goals&#10;">
            <a:extLst>
              <a:ext uri="{FF2B5EF4-FFF2-40B4-BE49-F238E27FC236}">
                <a16:creationId xmlns:a16="http://schemas.microsoft.com/office/drawing/2014/main" id="{668CD1BB-4C67-66BA-20D3-C1DD1008B4CD}"/>
              </a:ext>
            </a:extLst>
          </p:cNvPr>
          <p:cNvSpPr txBox="1">
            <a:spLocks/>
          </p:cNvSpPr>
          <p:nvPr/>
        </p:nvSpPr>
        <p:spPr>
          <a:xfrm>
            <a:off x="4907938" y="4912454"/>
            <a:ext cx="6961676" cy="1482483"/>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1200"/>
              </a:spcAft>
              <a:buFont typeface="Arial" panose="020B0604020202020204" pitchFamily="34" charset="0"/>
              <a:buNone/>
            </a:pPr>
            <a:r>
              <a:rPr lang="en-US" sz="3600" b="1" dirty="0"/>
              <a:t>Performs field-level tasks needed for response goals</a:t>
            </a:r>
          </a:p>
        </p:txBody>
      </p:sp>
    </p:spTree>
    <p:extLst>
      <p:ext uri="{BB962C8B-B14F-4D97-AF65-F5344CB8AC3E}">
        <p14:creationId xmlns:p14="http://schemas.microsoft.com/office/powerpoint/2010/main" val="23943771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8ACCB20-C3DB-6B11-EDBD-86813E01CC0E}"/>
              </a:ext>
            </a:extLst>
          </p:cNvPr>
          <p:cNvSpPr>
            <a:spLocks noGrp="1"/>
          </p:cNvSpPr>
          <p:nvPr>
            <p:ph type="title"/>
          </p:nvPr>
        </p:nvSpPr>
        <p:spPr>
          <a:xfrm>
            <a:off x="-76200" y="0"/>
            <a:ext cx="12344400" cy="1371600"/>
          </a:xfrm>
          <a:solidFill>
            <a:schemeClr val="accent3"/>
          </a:solidFill>
        </p:spPr>
        <p:txBody>
          <a:bodyPr>
            <a:normAutofit/>
          </a:bodyPr>
          <a:lstStyle/>
          <a:p>
            <a:r>
              <a:rPr lang="en-US" sz="5400" dirty="0"/>
              <a:t>The Operations Section</a:t>
            </a:r>
          </a:p>
        </p:txBody>
      </p:sp>
      <p:pic>
        <p:nvPicPr>
          <p:cNvPr id="3" name="Picture 2" descr="Two responders in full PPE are examining a chicken.">
            <a:extLst>
              <a:ext uri="{FF2B5EF4-FFF2-40B4-BE49-F238E27FC236}">
                <a16:creationId xmlns:a16="http://schemas.microsoft.com/office/drawing/2014/main" id="{ECB58777-C8E0-CEDB-2362-6BFD8EADA0B2}"/>
              </a:ext>
            </a:extLst>
          </p:cNvPr>
          <p:cNvPicPr>
            <a:picLocks noChangeAspect="1"/>
          </p:cNvPicPr>
          <p:nvPr/>
        </p:nvPicPr>
        <p:blipFill>
          <a:blip r:embed="rId4">
            <a:extLst>
              <a:ext uri="{28A0092B-C50C-407E-A947-70E740481C1C}">
                <a14:useLocalDpi xmlns:a14="http://schemas.microsoft.com/office/drawing/2010/main" val="0"/>
              </a:ext>
            </a:extLst>
          </a:blip>
          <a:srcRect r="8708"/>
          <a:stretch/>
        </p:blipFill>
        <p:spPr>
          <a:xfrm>
            <a:off x="609287" y="1971172"/>
            <a:ext cx="4675635" cy="3835272"/>
          </a:xfrm>
          <a:prstGeom prst="rect">
            <a:avLst/>
          </a:prstGeom>
        </p:spPr>
      </p:pic>
      <p:pic>
        <p:nvPicPr>
          <p:cNvPr id="5" name="Picture 4" descr="A skidsteer moves materials onto a compost pile.">
            <a:extLst>
              <a:ext uri="{FF2B5EF4-FFF2-40B4-BE49-F238E27FC236}">
                <a16:creationId xmlns:a16="http://schemas.microsoft.com/office/drawing/2014/main" id="{9B94BF20-450F-7693-EEF1-30009D3AAC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7242" y="1971172"/>
            <a:ext cx="5775471" cy="3850314"/>
          </a:xfrm>
          <a:prstGeom prst="rect">
            <a:avLst/>
          </a:prstGeom>
        </p:spPr>
      </p:pic>
    </p:spTree>
    <p:custDataLst>
      <p:tags r:id="rId1"/>
    </p:custDataLst>
    <p:extLst>
      <p:ext uri="{BB962C8B-B14F-4D97-AF65-F5344CB8AC3E}">
        <p14:creationId xmlns:p14="http://schemas.microsoft.com/office/powerpoint/2010/main" val="302732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Roles and Responsibilities">
            <a:extLst>
              <a:ext uri="{FF2B5EF4-FFF2-40B4-BE49-F238E27FC236}">
                <a16:creationId xmlns:a16="http://schemas.microsoft.com/office/drawing/2014/main" id="{C2BABA01-2E7A-D838-48DD-48760FD60034}"/>
              </a:ext>
            </a:extLst>
          </p:cNvPr>
          <p:cNvSpPr>
            <a:spLocks noGrp="1"/>
          </p:cNvSpPr>
          <p:nvPr>
            <p:ph type="title"/>
          </p:nvPr>
        </p:nvSpPr>
        <p:spPr>
          <a:solidFill>
            <a:schemeClr val="bg1"/>
          </a:solidFill>
          <a:ln w="76200"/>
        </p:spPr>
        <p:txBody>
          <a:bodyPr/>
          <a:lstStyle/>
          <a:p>
            <a:r>
              <a:rPr lang="en-US" dirty="0">
                <a:latin typeface="Verdana" panose="020B0604030504040204" pitchFamily="34" charset="0"/>
              </a:rPr>
              <a:t>Roles and Responsibilities</a:t>
            </a:r>
          </a:p>
        </p:txBody>
      </p:sp>
      <p:sp>
        <p:nvSpPr>
          <p:cNvPr id="2" name="Text Placeholder 1">
            <a:extLst>
              <a:ext uri="{FF2B5EF4-FFF2-40B4-BE49-F238E27FC236}">
                <a16:creationId xmlns:a16="http://schemas.microsoft.com/office/drawing/2014/main" id="{D32D4AC6-429C-7C78-A5A0-695548F000C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6439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descr="Operations Section Chief">
            <a:extLst>
              <a:ext uri="{FF2B5EF4-FFF2-40B4-BE49-F238E27FC236}">
                <a16:creationId xmlns:a16="http://schemas.microsoft.com/office/drawing/2014/main" id="{28ACCB20-C3DB-6B11-EDBD-86813E01CC0E}"/>
              </a:ext>
            </a:extLst>
          </p:cNvPr>
          <p:cNvSpPr>
            <a:spLocks noGrp="1"/>
          </p:cNvSpPr>
          <p:nvPr>
            <p:ph type="title"/>
          </p:nvPr>
        </p:nvSpPr>
        <p:spPr>
          <a:xfrm>
            <a:off x="-76200" y="0"/>
            <a:ext cx="12344400" cy="1143000"/>
          </a:xfrm>
          <a:solidFill>
            <a:schemeClr val="accent3"/>
          </a:solidFill>
        </p:spPr>
        <p:txBody>
          <a:bodyPr>
            <a:normAutofit/>
          </a:bodyPr>
          <a:lstStyle/>
          <a:p>
            <a:r>
              <a:rPr lang="en-US" sz="5400" dirty="0"/>
              <a:t>Operations Section Chief</a:t>
            </a:r>
          </a:p>
        </p:txBody>
      </p:sp>
      <p:pic>
        <p:nvPicPr>
          <p:cNvPr id="5" name="Content Placeholder 4" descr="An icon of a grey vest with orange gears">
            <a:extLst>
              <a:ext uri="{FF2B5EF4-FFF2-40B4-BE49-F238E27FC236}">
                <a16:creationId xmlns:a16="http://schemas.microsoft.com/office/drawing/2014/main" id="{F4FD5CC4-B74F-F458-53EA-BB0896539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82" y="1701615"/>
            <a:ext cx="3544765" cy="3544765"/>
          </a:xfrm>
          <a:prstGeom prst="rect">
            <a:avLst/>
          </a:prstGeom>
        </p:spPr>
      </p:pic>
      <p:sp>
        <p:nvSpPr>
          <p:cNvPr id="9" name="Content Placeholder 8">
            <a:extLst>
              <a:ext uri="{FF2B5EF4-FFF2-40B4-BE49-F238E27FC236}">
                <a16:creationId xmlns:a16="http://schemas.microsoft.com/office/drawing/2014/main" id="{A10CA5AA-2AAE-A319-AE4C-D7330CC228B8}"/>
              </a:ext>
            </a:extLst>
          </p:cNvPr>
          <p:cNvSpPr>
            <a:spLocks noGrp="1"/>
          </p:cNvSpPr>
          <p:nvPr>
            <p:ph idx="1"/>
          </p:nvPr>
        </p:nvSpPr>
        <p:spPr>
          <a:xfrm>
            <a:off x="4724400" y="1373981"/>
            <a:ext cx="7280029" cy="4071697"/>
          </a:xfrm>
          <a:noFill/>
        </p:spPr>
        <p:txBody>
          <a:bodyPr anchor="t">
            <a:noAutofit/>
          </a:bodyPr>
          <a:lstStyle/>
          <a:p>
            <a:pPr marL="457200" indent="-285750">
              <a:lnSpc>
                <a:spcPct val="100000"/>
              </a:lnSpc>
              <a:spcAft>
                <a:spcPts val="1800"/>
              </a:spcAft>
              <a:buFont typeface="Arial" panose="020B0604020202020204" pitchFamily="34" charset="0"/>
              <a:buChar char="•"/>
            </a:pPr>
            <a:r>
              <a:rPr lang="en-US" sz="3000" dirty="0">
                <a:solidFill>
                  <a:schemeClr val="tx1"/>
                </a:solidFill>
              </a:rPr>
              <a:t>Assigns and directs tactical personnel and resour</a:t>
            </a:r>
            <a:r>
              <a:rPr lang="en-US" sz="3000" dirty="0"/>
              <a:t>ces</a:t>
            </a:r>
          </a:p>
          <a:p>
            <a:pPr marL="457200" indent="-285750">
              <a:lnSpc>
                <a:spcPct val="100000"/>
              </a:lnSpc>
              <a:spcAft>
                <a:spcPts val="1800"/>
              </a:spcAft>
              <a:buFont typeface="Arial" panose="020B0604020202020204" pitchFamily="34" charset="0"/>
              <a:buChar char="•"/>
            </a:pPr>
            <a:r>
              <a:rPr lang="en-US" sz="3000" dirty="0">
                <a:solidFill>
                  <a:schemeClr val="tx1"/>
                </a:solidFill>
              </a:rPr>
              <a:t>Determines resource needs</a:t>
            </a:r>
          </a:p>
          <a:p>
            <a:pPr marL="457200" indent="-285750">
              <a:lnSpc>
                <a:spcPct val="100000"/>
              </a:lnSpc>
              <a:spcAft>
                <a:spcPts val="1800"/>
              </a:spcAft>
              <a:buFont typeface="Arial" panose="020B0604020202020204" pitchFamily="34" charset="0"/>
              <a:buChar char="•"/>
            </a:pPr>
            <a:r>
              <a:rPr lang="en-US" sz="3000" dirty="0"/>
              <a:t>Monitors operational progress</a:t>
            </a:r>
            <a:br>
              <a:rPr lang="en-US" sz="3000" dirty="0"/>
            </a:br>
            <a:r>
              <a:rPr lang="en-US" sz="3000" dirty="0"/>
              <a:t>during the response</a:t>
            </a:r>
          </a:p>
          <a:p>
            <a:pPr marL="457200" indent="-285750">
              <a:lnSpc>
                <a:spcPct val="100000"/>
              </a:lnSpc>
              <a:spcAft>
                <a:spcPts val="1800"/>
              </a:spcAft>
              <a:buFont typeface="Arial" panose="020B0604020202020204" pitchFamily="34" charset="0"/>
              <a:buChar char="•"/>
            </a:pPr>
            <a:r>
              <a:rPr lang="en-US" sz="3000" dirty="0">
                <a:solidFill>
                  <a:schemeClr val="tx1"/>
                </a:solidFill>
              </a:rPr>
              <a:t>Attends planning meetings </a:t>
            </a:r>
            <a:br>
              <a:rPr lang="en-US" sz="3000" dirty="0">
                <a:solidFill>
                  <a:schemeClr val="tx1"/>
                </a:solidFill>
              </a:rPr>
            </a:br>
            <a:r>
              <a:rPr lang="en-US" sz="3000" dirty="0">
                <a:solidFill>
                  <a:schemeClr val="tx1"/>
                </a:solidFill>
              </a:rPr>
              <a:t>each operational period</a:t>
            </a:r>
            <a:endParaRPr lang="en-US" sz="3000" dirty="0"/>
          </a:p>
        </p:txBody>
      </p:sp>
      <p:sp>
        <p:nvSpPr>
          <p:cNvPr id="2" name="TextBox 1" descr="Reports to the Incident Commander">
            <a:extLst>
              <a:ext uri="{FF2B5EF4-FFF2-40B4-BE49-F238E27FC236}">
                <a16:creationId xmlns:a16="http://schemas.microsoft.com/office/drawing/2014/main" id="{7E2AB15C-026F-7C79-52F5-3243C28A404B}"/>
              </a:ext>
            </a:extLst>
          </p:cNvPr>
          <p:cNvSpPr txBox="1"/>
          <p:nvPr/>
        </p:nvSpPr>
        <p:spPr>
          <a:xfrm>
            <a:off x="0" y="5603744"/>
            <a:ext cx="12191999" cy="522259"/>
          </a:xfrm>
          <a:prstGeom prst="rect">
            <a:avLst/>
          </a:prstGeom>
          <a:solidFill>
            <a:srgbClr val="FFD17D"/>
          </a:solidFill>
        </p:spPr>
        <p:txBody>
          <a:bodyPr wrap="square" rtlCol="0">
            <a:spAutoFit/>
          </a:bodyPr>
          <a:lstStyle/>
          <a:p>
            <a:pPr algn="ctr">
              <a:lnSpc>
                <a:spcPct val="110000"/>
              </a:lnSpc>
            </a:pPr>
            <a:r>
              <a:rPr lang="en-US" sz="2800" b="1" dirty="0">
                <a:latin typeface="Verdana" panose="020B0604030504040204" pitchFamily="34" charset="0"/>
                <a:ea typeface="Verdana" panose="020B0604030504040204" pitchFamily="34" charset="0"/>
              </a:rPr>
              <a:t>Reports to the Incident Commander</a:t>
            </a:r>
          </a:p>
        </p:txBody>
      </p:sp>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F6ED-0FE0-D7FE-48F4-5225FA3E1281}"/>
              </a:ext>
            </a:extLst>
          </p:cNvPr>
          <p:cNvSpPr>
            <a:spLocks noGrp="1"/>
          </p:cNvSpPr>
          <p:nvPr>
            <p:ph type="title" idx="4294967295"/>
          </p:nvPr>
        </p:nvSpPr>
        <p:spPr/>
        <p:txBody>
          <a:bodyPr/>
          <a:lstStyle/>
          <a:p>
            <a:r>
              <a:rPr lang="en-US" dirty="0">
                <a:solidFill>
                  <a:schemeClr val="accent3"/>
                </a:solidFill>
              </a:rPr>
              <a:t>ICS Hierarchy</a:t>
            </a:r>
          </a:p>
        </p:txBody>
      </p:sp>
      <p:sp>
        <p:nvSpPr>
          <p:cNvPr id="19" name="Text Placeholder 18">
            <a:extLst>
              <a:ext uri="{FF2B5EF4-FFF2-40B4-BE49-F238E27FC236}">
                <a16:creationId xmlns:a16="http://schemas.microsoft.com/office/drawing/2014/main" id="{73D02AC4-EB4F-A7DC-ED9A-362CED13734D}"/>
              </a:ext>
            </a:extLst>
          </p:cNvPr>
          <p:cNvSpPr>
            <a:spLocks noGrp="1"/>
          </p:cNvSpPr>
          <p:nvPr>
            <p:ph type="body" idx="1"/>
          </p:nvPr>
        </p:nvSpPr>
        <p:spPr>
          <a:xfrm>
            <a:off x="692150" y="4589463"/>
            <a:ext cx="10515600" cy="1500187"/>
          </a:xfrm>
        </p:spPr>
        <p:txBody>
          <a:bodyPr/>
          <a:lstStyle/>
          <a:p>
            <a:endParaRPr lang="en-US"/>
          </a:p>
        </p:txBody>
      </p:sp>
      <p:pic>
        <p:nvPicPr>
          <p:cNvPr id="6" name="Content Placeholder 5" descr="A hierarchy diagram of the Operations Section, showing the Division subsection.">
            <a:extLst>
              <a:ext uri="{FF2B5EF4-FFF2-40B4-BE49-F238E27FC236}">
                <a16:creationId xmlns:a16="http://schemas.microsoft.com/office/drawing/2014/main" id="{5D79A715-DE37-6738-2683-CC01541C5AA8}"/>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a:stretch/>
        </p:blipFill>
        <p:spPr>
          <a:xfrm>
            <a:off x="426055" y="514350"/>
            <a:ext cx="6632871" cy="5829300"/>
          </a:xfrm>
        </p:spPr>
      </p:pic>
      <p:sp>
        <p:nvSpPr>
          <p:cNvPr id="3" name="Content Placeholder 8">
            <a:extLst>
              <a:ext uri="{FF2B5EF4-FFF2-40B4-BE49-F238E27FC236}">
                <a16:creationId xmlns:a16="http://schemas.microsoft.com/office/drawing/2014/main" id="{1DF416D2-D22F-F3A9-52BF-14A83508F395}"/>
              </a:ext>
            </a:extLst>
          </p:cNvPr>
          <p:cNvSpPr txBox="1">
            <a:spLocks/>
          </p:cNvSpPr>
          <p:nvPr/>
        </p:nvSpPr>
        <p:spPr>
          <a:xfrm>
            <a:off x="7264400" y="2029619"/>
            <a:ext cx="4549530" cy="2197100"/>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285750">
              <a:lnSpc>
                <a:spcPct val="100000"/>
              </a:lnSpc>
              <a:spcAft>
                <a:spcPts val="1800"/>
              </a:spcAft>
              <a:buFont typeface="Arial" panose="020B0604020202020204" pitchFamily="34" charset="0"/>
              <a:buChar char="•"/>
            </a:pPr>
            <a:r>
              <a:rPr lang="en-US" sz="3000" dirty="0">
                <a:solidFill>
                  <a:schemeClr val="tx1"/>
                </a:solidFill>
              </a:rPr>
              <a:t>Geographical area (e.g., town, county)</a:t>
            </a:r>
          </a:p>
          <a:p>
            <a:pPr marL="457200" indent="-285750">
              <a:lnSpc>
                <a:spcPct val="100000"/>
              </a:lnSpc>
              <a:spcAft>
                <a:spcPts val="1800"/>
              </a:spcAft>
              <a:buFont typeface="Arial" panose="020B0604020202020204" pitchFamily="34" charset="0"/>
              <a:buChar char="•"/>
            </a:pPr>
            <a:r>
              <a:rPr lang="en-US" sz="3000" dirty="0">
                <a:solidFill>
                  <a:schemeClr val="tx1"/>
                </a:solidFill>
              </a:rPr>
              <a:t>Division Supervisor</a:t>
            </a:r>
            <a:endParaRPr lang="en-US" sz="3000" dirty="0"/>
          </a:p>
        </p:txBody>
      </p:sp>
      <p:sp>
        <p:nvSpPr>
          <p:cNvPr id="4" name="Content Placeholder 8">
            <a:extLst>
              <a:ext uri="{FF2B5EF4-FFF2-40B4-BE49-F238E27FC236}">
                <a16:creationId xmlns:a16="http://schemas.microsoft.com/office/drawing/2014/main" id="{6090FD08-6A5E-EE14-B973-769030B4EBE9}"/>
              </a:ext>
            </a:extLst>
          </p:cNvPr>
          <p:cNvSpPr txBox="1">
            <a:spLocks/>
          </p:cNvSpPr>
          <p:nvPr/>
        </p:nvSpPr>
        <p:spPr>
          <a:xfrm>
            <a:off x="7264400" y="514350"/>
            <a:ext cx="4549530" cy="1200150"/>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Bef>
                <a:spcPts val="1800"/>
              </a:spcBef>
              <a:spcAft>
                <a:spcPts val="3000"/>
              </a:spcAft>
            </a:pPr>
            <a:r>
              <a:rPr lang="en-US" sz="3600" b="1" dirty="0">
                <a:solidFill>
                  <a:schemeClr val="tx1"/>
                </a:solidFill>
              </a:rPr>
              <a:t>Division</a:t>
            </a:r>
          </a:p>
        </p:txBody>
      </p:sp>
    </p:spTree>
    <p:extLst>
      <p:ext uri="{BB962C8B-B14F-4D97-AF65-F5344CB8AC3E}">
        <p14:creationId xmlns:p14="http://schemas.microsoft.com/office/powerpoint/2010/main" val="12286788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F6ED-0FE0-D7FE-48F4-5225FA3E1281}"/>
              </a:ext>
            </a:extLst>
          </p:cNvPr>
          <p:cNvSpPr>
            <a:spLocks noGrp="1"/>
          </p:cNvSpPr>
          <p:nvPr>
            <p:ph type="title" idx="4294967295"/>
          </p:nvPr>
        </p:nvSpPr>
        <p:spPr>
          <a:xfrm>
            <a:off x="736600" y="365125"/>
            <a:ext cx="10515600" cy="1325563"/>
          </a:xfrm>
        </p:spPr>
        <p:txBody>
          <a:bodyPr/>
          <a:lstStyle/>
          <a:p>
            <a:r>
              <a:rPr lang="en-US" dirty="0">
                <a:solidFill>
                  <a:schemeClr val="accent3"/>
                </a:solidFill>
              </a:rPr>
              <a:t>ICS Hierarchy</a:t>
            </a:r>
          </a:p>
        </p:txBody>
      </p:sp>
      <p:sp>
        <p:nvSpPr>
          <p:cNvPr id="19" name="Text Placeholder 18">
            <a:extLst>
              <a:ext uri="{FF2B5EF4-FFF2-40B4-BE49-F238E27FC236}">
                <a16:creationId xmlns:a16="http://schemas.microsoft.com/office/drawing/2014/main" id="{73D02AC4-EB4F-A7DC-ED9A-362CED13734D}"/>
              </a:ext>
            </a:extLst>
          </p:cNvPr>
          <p:cNvSpPr>
            <a:spLocks noGrp="1"/>
          </p:cNvSpPr>
          <p:nvPr>
            <p:ph type="body" idx="1"/>
          </p:nvPr>
        </p:nvSpPr>
        <p:spPr>
          <a:xfrm>
            <a:off x="692150" y="4589463"/>
            <a:ext cx="10515600" cy="1500187"/>
          </a:xfrm>
        </p:spPr>
        <p:txBody>
          <a:bodyPr/>
          <a:lstStyle/>
          <a:p>
            <a:endParaRPr lang="en-US"/>
          </a:p>
        </p:txBody>
      </p:sp>
      <p:pic>
        <p:nvPicPr>
          <p:cNvPr id="6" name="Content Placeholder 5" descr="A hierarchy diagram of the Operations Section, showing the Division and Group subsections.">
            <a:extLst>
              <a:ext uri="{FF2B5EF4-FFF2-40B4-BE49-F238E27FC236}">
                <a16:creationId xmlns:a16="http://schemas.microsoft.com/office/drawing/2014/main" id="{5D79A715-DE37-6738-2683-CC01541C5AA8}"/>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a:stretch/>
        </p:blipFill>
        <p:spPr>
          <a:xfrm>
            <a:off x="426055" y="514350"/>
            <a:ext cx="6632871" cy="5829300"/>
          </a:xfrm>
        </p:spPr>
      </p:pic>
      <p:sp>
        <p:nvSpPr>
          <p:cNvPr id="4" name="Content Placeholder 8">
            <a:extLst>
              <a:ext uri="{FF2B5EF4-FFF2-40B4-BE49-F238E27FC236}">
                <a16:creationId xmlns:a16="http://schemas.microsoft.com/office/drawing/2014/main" id="{DD47044C-0EB2-60C7-D311-D5C1A8FFCBCC}"/>
              </a:ext>
            </a:extLst>
          </p:cNvPr>
          <p:cNvSpPr txBox="1">
            <a:spLocks/>
          </p:cNvSpPr>
          <p:nvPr/>
        </p:nvSpPr>
        <p:spPr>
          <a:xfrm>
            <a:off x="7264400" y="2029619"/>
            <a:ext cx="4549530" cy="2197100"/>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285750">
              <a:lnSpc>
                <a:spcPct val="100000"/>
              </a:lnSpc>
              <a:spcAft>
                <a:spcPts val="1800"/>
              </a:spcAft>
              <a:buFont typeface="Arial" panose="020B0604020202020204" pitchFamily="34" charset="0"/>
              <a:buChar char="•"/>
            </a:pPr>
            <a:r>
              <a:rPr lang="en-US" sz="3000" dirty="0">
                <a:solidFill>
                  <a:schemeClr val="tx1"/>
                </a:solidFill>
              </a:rPr>
              <a:t>Functional </a:t>
            </a:r>
            <a:br>
              <a:rPr lang="en-US" sz="3000" dirty="0">
                <a:solidFill>
                  <a:schemeClr val="tx1"/>
                </a:solidFill>
              </a:rPr>
            </a:br>
            <a:r>
              <a:rPr lang="en-US" sz="3000" dirty="0">
                <a:solidFill>
                  <a:schemeClr val="tx1"/>
                </a:solidFill>
              </a:rPr>
              <a:t>area or task</a:t>
            </a:r>
          </a:p>
          <a:p>
            <a:pPr marL="457200" indent="-285750">
              <a:lnSpc>
                <a:spcPct val="100000"/>
              </a:lnSpc>
              <a:spcAft>
                <a:spcPts val="1800"/>
              </a:spcAft>
              <a:buFont typeface="Arial" panose="020B0604020202020204" pitchFamily="34" charset="0"/>
              <a:buChar char="•"/>
            </a:pPr>
            <a:r>
              <a:rPr lang="en-US" sz="3000" dirty="0">
                <a:solidFill>
                  <a:schemeClr val="tx1"/>
                </a:solidFill>
              </a:rPr>
              <a:t>Group Supervisor</a:t>
            </a:r>
            <a:endParaRPr lang="en-US" sz="3000" dirty="0"/>
          </a:p>
        </p:txBody>
      </p:sp>
      <p:sp>
        <p:nvSpPr>
          <p:cNvPr id="5" name="Content Placeholder 8">
            <a:extLst>
              <a:ext uri="{FF2B5EF4-FFF2-40B4-BE49-F238E27FC236}">
                <a16:creationId xmlns:a16="http://schemas.microsoft.com/office/drawing/2014/main" id="{CD4C2C53-5326-EEA8-E918-E3CA839279BD}"/>
              </a:ext>
            </a:extLst>
          </p:cNvPr>
          <p:cNvSpPr txBox="1">
            <a:spLocks/>
          </p:cNvSpPr>
          <p:nvPr/>
        </p:nvSpPr>
        <p:spPr>
          <a:xfrm>
            <a:off x="7264400" y="514350"/>
            <a:ext cx="4549530" cy="1200150"/>
          </a:xfrm>
          <a:prstGeom prst="rect">
            <a:avLst/>
          </a:prstGeom>
          <a:solidFill>
            <a:schemeClr val="accent4"/>
          </a:solidFill>
        </p:spPr>
        <p:txBody>
          <a:bodyPr vert="horz" lIns="91440" tIns="274320" rIns="91440" bIns="45720" rtlCol="0" anchor="t">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110000"/>
              </a:lnSpc>
              <a:spcBef>
                <a:spcPts val="0"/>
              </a:spcBef>
              <a:spcAft>
                <a:spcPts val="600"/>
              </a:spcAft>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2pPr>
            <a:lvl3pPr marL="914400" indent="0" algn="l" defTabSz="914400" rtl="0" eaLnBrk="1" latinLnBrk="0" hangingPunct="1">
              <a:lnSpc>
                <a:spcPct val="110000"/>
              </a:lnSpc>
              <a:spcBef>
                <a:spcPts val="0"/>
              </a:spcBef>
              <a:spcAft>
                <a:spcPts val="600"/>
              </a:spcAft>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3pPr>
            <a:lvl4pPr marL="13716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4pPr>
            <a:lvl5pPr marL="182880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algn="ctr">
              <a:lnSpc>
                <a:spcPct val="100000"/>
              </a:lnSpc>
              <a:spcBef>
                <a:spcPts val="1800"/>
              </a:spcBef>
              <a:spcAft>
                <a:spcPts val="3000"/>
              </a:spcAft>
            </a:pPr>
            <a:r>
              <a:rPr lang="en-US" sz="3600" b="1" dirty="0">
                <a:solidFill>
                  <a:schemeClr val="tx1"/>
                </a:solidFill>
              </a:rPr>
              <a:t>Group</a:t>
            </a:r>
          </a:p>
        </p:txBody>
      </p:sp>
    </p:spTree>
    <p:extLst>
      <p:ext uri="{BB962C8B-B14F-4D97-AF65-F5344CB8AC3E}">
        <p14:creationId xmlns:p14="http://schemas.microsoft.com/office/powerpoint/2010/main" val="40446552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IT 2026-0210">
  <a:themeElements>
    <a:clrScheme name="JIT-2026-0210">
      <a:dk1>
        <a:sysClr val="windowText" lastClr="000000"/>
      </a:dk1>
      <a:lt1>
        <a:srgbClr val="F6EACF"/>
      </a:lt1>
      <a:dk2>
        <a:srgbClr val="3D3836"/>
      </a:dk2>
      <a:lt2>
        <a:srgbClr val="727072"/>
      </a:lt2>
      <a:accent1>
        <a:srgbClr val="AA5026"/>
      </a:accent1>
      <a:accent2>
        <a:srgbClr val="D37043"/>
      </a:accent2>
      <a:accent3>
        <a:srgbClr val="E99359"/>
      </a:accent3>
      <a:accent4>
        <a:srgbClr val="FFD998"/>
      </a:accent4>
      <a:accent5>
        <a:srgbClr val="44747C"/>
      </a:accent5>
      <a:accent6>
        <a:srgbClr val="4F6651"/>
      </a:accent6>
      <a:hlink>
        <a:srgbClr val="8C6C4B"/>
      </a:hlink>
      <a:folHlink>
        <a:srgbClr val="966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7564</TotalTime>
  <Words>1509</Words>
  <Application>Microsoft Office PowerPoint</Application>
  <PresentationFormat>Widescreen</PresentationFormat>
  <Paragraphs>144</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Microsoft Sans Serif</vt:lpstr>
      <vt:lpstr>Public Sans Web</vt:lpstr>
      <vt:lpstr>Roboto</vt:lpstr>
      <vt:lpstr>Verdana</vt:lpstr>
      <vt:lpstr>Verdana Pro</vt:lpstr>
      <vt:lpstr>JIT 2026-0210</vt:lpstr>
      <vt:lpstr>The Incident Command System</vt:lpstr>
      <vt:lpstr>Just in Time Training</vt:lpstr>
      <vt:lpstr>What is the  Operations Section of ICS?</vt:lpstr>
      <vt:lpstr>The Operations Section</vt:lpstr>
      <vt:lpstr>The Operations Section</vt:lpstr>
      <vt:lpstr>Roles and Responsibilities</vt:lpstr>
      <vt:lpstr>Operations Section Chief</vt:lpstr>
      <vt:lpstr>ICS Hierarchy</vt:lpstr>
      <vt:lpstr>ICS Hierarchy</vt:lpstr>
      <vt:lpstr>ICS Hierarchy</vt:lpstr>
      <vt:lpstr>ICS Hierarchy</vt:lpstr>
      <vt:lpstr>ICS Hierarchy</vt:lpstr>
      <vt:lpstr>Operations Section</vt:lpstr>
      <vt:lpstr>Disease Management Branch</vt:lpstr>
      <vt:lpstr>Disease Surveillance Branch</vt:lpstr>
      <vt:lpstr>Disease Support Branch</vt:lpstr>
      <vt:lpstr>Operations Section Hierarchy</vt:lpstr>
      <vt:lpstr>How Animal Industry Stakeholders Can Help</vt:lpstr>
      <vt:lpstr>Animal Industry</vt:lpstr>
      <vt:lpstr>Animal Industry</vt:lpstr>
      <vt:lpstr>Key Points</vt:lpstr>
      <vt:lpstr>Additional  JIT Videos</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ICS: Operations Section</dc:title>
  <dc:subject>Just-In-Time Training for Animal Health Emergency Responders</dc:subject>
  <dc:creator>Center for Food Security and Public Health, Iowa State University, College of Veterinary Medicine</dc:creator>
  <cp:lastModifiedBy>Dvorak, Glenda D [CFSPH]</cp:lastModifiedBy>
  <cp:revision>111</cp:revision>
  <cp:lastPrinted>2026-02-23T17:59:55Z</cp:lastPrinted>
  <dcterms:created xsi:type="dcterms:W3CDTF">2024-10-22T16:15:18Z</dcterms:created>
  <dcterms:modified xsi:type="dcterms:W3CDTF">2026-05-15T13:39:57Z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