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heme/theme5.xml" ContentType="application/vnd.openxmlformats-officedocument.theme+xml"/>
  <Override PartName="/ppt/tags/tag79.xml" ContentType="application/vnd.openxmlformats-officedocument.presentationml.tags+xml"/>
  <Override PartName="/ppt/notesSlides/notesSlide1.xml" ContentType="application/vnd.openxmlformats-officedocument.presentationml.notesSlide+xml"/>
  <Override PartName="/ppt/tags/tag80.xml" ContentType="application/vnd.openxmlformats-officedocument.presentationml.tags+xml"/>
  <Override PartName="/ppt/notesSlides/notesSlide2.xml" ContentType="application/vnd.openxmlformats-officedocument.presentationml.notesSlide+xml"/>
  <Override PartName="/ppt/tags/tag81.xml" ContentType="application/vnd.openxmlformats-officedocument.presentationml.tags+xml"/>
  <Override PartName="/ppt/notesSlides/notesSlide3.xml" ContentType="application/vnd.openxmlformats-officedocument.presentationml.notesSlide+xml"/>
  <Override PartName="/ppt/tags/tag82.xml" ContentType="application/vnd.openxmlformats-officedocument.presentationml.tags+xml"/>
  <Override PartName="/ppt/notesSlides/notesSlide4.xml" ContentType="application/vnd.openxmlformats-officedocument.presentationml.notesSlide+xml"/>
  <Override PartName="/ppt/tags/tag83.xml" ContentType="application/vnd.openxmlformats-officedocument.presentationml.tags+xml"/>
  <Override PartName="/ppt/notesSlides/notesSlide5.xml" ContentType="application/vnd.openxmlformats-officedocument.presentationml.notesSlide+xml"/>
  <Override PartName="/ppt/tags/tag84.xml" ContentType="application/vnd.openxmlformats-officedocument.presentationml.tags+xml"/>
  <Override PartName="/ppt/notesSlides/notesSlide6.xml" ContentType="application/vnd.openxmlformats-officedocument.presentationml.notesSlide+xml"/>
  <Override PartName="/ppt/tags/tag85.xml" ContentType="application/vnd.openxmlformats-officedocument.presentationml.tags+xml"/>
  <Override PartName="/ppt/notesSlides/notesSlide7.xml" ContentType="application/vnd.openxmlformats-officedocument.presentationml.notesSlide+xml"/>
  <Override PartName="/ppt/tags/tag86.xml" ContentType="application/vnd.openxmlformats-officedocument.presentationml.tags+xml"/>
  <Override PartName="/ppt/notesSlides/notesSlide8.xml" ContentType="application/vnd.openxmlformats-officedocument.presentationml.notesSlide+xml"/>
  <Override PartName="/ppt/tags/tag87.xml" ContentType="application/vnd.openxmlformats-officedocument.presentationml.tags+xml"/>
  <Override PartName="/ppt/notesSlides/notesSlide9.xml" ContentType="application/vnd.openxmlformats-officedocument.presentationml.notesSlide+xml"/>
  <Override PartName="/ppt/tags/tag88.xml" ContentType="application/vnd.openxmlformats-officedocument.presentationml.tags+xml"/>
  <Override PartName="/ppt/notesSlides/notesSlide10.xml" ContentType="application/vnd.openxmlformats-officedocument.presentationml.notesSlide+xml"/>
  <Override PartName="/ppt/tags/tag89.xml" ContentType="application/vnd.openxmlformats-officedocument.presentationml.tags+xml"/>
  <Override PartName="/ppt/notesSlides/notesSlide11.xml" ContentType="application/vnd.openxmlformats-officedocument.presentationml.notesSlide+xml"/>
  <Override PartName="/ppt/tags/tag90.xml" ContentType="application/vnd.openxmlformats-officedocument.presentationml.tags+xml"/>
  <Override PartName="/ppt/notesSlides/notesSlide12.xml" ContentType="application/vnd.openxmlformats-officedocument.presentationml.notesSlide+xml"/>
  <Override PartName="/ppt/tags/tag91.xml" ContentType="application/vnd.openxmlformats-officedocument.presentationml.tags+xml"/>
  <Override PartName="/ppt/notesSlides/notesSlide13.xml" ContentType="application/vnd.openxmlformats-officedocument.presentationml.notesSlide+xml"/>
  <Override PartName="/ppt/tags/tag92.xml" ContentType="application/vnd.openxmlformats-officedocument.presentationml.tags+xml"/>
  <Override PartName="/ppt/notesSlides/notesSlide14.xml" ContentType="application/vnd.openxmlformats-officedocument.presentationml.notesSlide+xml"/>
  <Override PartName="/ppt/tags/tag93.xml" ContentType="application/vnd.openxmlformats-officedocument.presentationml.tags+xml"/>
  <Override PartName="/ppt/notesSlides/notesSlide15.xml" ContentType="application/vnd.openxmlformats-officedocument.presentationml.notesSlide+xml"/>
  <Override PartName="/ppt/tags/tag94.xml" ContentType="application/vnd.openxmlformats-officedocument.presentationml.tags+xml"/>
  <Override PartName="/ppt/notesSlides/notesSlide16.xml" ContentType="application/vnd.openxmlformats-officedocument.presentationml.notesSlide+xml"/>
  <Override PartName="/ppt/tags/tag95.xml" ContentType="application/vnd.openxmlformats-officedocument.presentationml.tags+xml"/>
  <Override PartName="/ppt/notesSlides/notesSlide17.xml" ContentType="application/vnd.openxmlformats-officedocument.presentationml.notesSlide+xml"/>
  <Override PartName="/ppt/tags/tag96.xml" ContentType="application/vnd.openxmlformats-officedocument.presentationml.tags+xml"/>
  <Override PartName="/ppt/notesSlides/notesSlide18.xml" ContentType="application/vnd.openxmlformats-officedocument.presentationml.notesSlide+xml"/>
  <Override PartName="/ppt/tags/tag97.xml" ContentType="application/vnd.openxmlformats-officedocument.presentationml.tags+xml"/>
  <Override PartName="/ppt/notesSlides/notesSlide19.xml" ContentType="application/vnd.openxmlformats-officedocument.presentationml.notesSlide+xml"/>
  <Override PartName="/ppt/tags/tag98.xml" ContentType="application/vnd.openxmlformats-officedocument.presentationml.tags+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61" r:id="rId2"/>
    <p:sldMasterId id="2147483711" r:id="rId3"/>
    <p:sldMasterId id="2147483724" r:id="rId4"/>
  </p:sldMasterIdLst>
  <p:notesMasterIdLst>
    <p:notesMasterId r:id="rId25"/>
  </p:notesMasterIdLst>
  <p:sldIdLst>
    <p:sldId id="300" r:id="rId5"/>
    <p:sldId id="330" r:id="rId6"/>
    <p:sldId id="264" r:id="rId7"/>
    <p:sldId id="299" r:id="rId8"/>
    <p:sldId id="333" r:id="rId9"/>
    <p:sldId id="334" r:id="rId10"/>
    <p:sldId id="335" r:id="rId11"/>
    <p:sldId id="336" r:id="rId12"/>
    <p:sldId id="304" r:id="rId13"/>
    <p:sldId id="332" r:id="rId14"/>
    <p:sldId id="311" r:id="rId15"/>
    <p:sldId id="315" r:id="rId16"/>
    <p:sldId id="312" r:id="rId17"/>
    <p:sldId id="314" r:id="rId18"/>
    <p:sldId id="323" r:id="rId19"/>
    <p:sldId id="313" r:id="rId20"/>
    <p:sldId id="317" r:id="rId21"/>
    <p:sldId id="321" r:id="rId22"/>
    <p:sldId id="297" r:id="rId23"/>
    <p:sldId id="298" r:id="rId24"/>
  </p:sldIdLst>
  <p:sldSz cx="12192000" cy="6858000"/>
  <p:notesSz cx="9296400" cy="70104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53E"/>
    <a:srgbClr val="8A191B"/>
    <a:srgbClr val="FFD07D"/>
    <a:srgbClr val="128943"/>
    <a:srgbClr val="F99B55"/>
    <a:srgbClr val="D1AF2B"/>
    <a:srgbClr val="F3E203"/>
    <a:srgbClr val="FCED20"/>
    <a:srgbClr val="E97243"/>
    <a:srgbClr val="FFFB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67" autoAdjust="0"/>
    <p:restoredTop sz="72651" autoAdjust="0"/>
  </p:normalViewPr>
  <p:slideViewPr>
    <p:cSldViewPr snapToGrid="0">
      <p:cViewPr varScale="1">
        <p:scale>
          <a:sx n="74" d="100"/>
          <a:sy n="74" d="100"/>
        </p:scale>
        <p:origin x="918" y="54"/>
      </p:cViewPr>
      <p:guideLst>
        <p:guide orient="horz" pos="2160"/>
        <p:guide pos="3840"/>
      </p:guideLst>
    </p:cSldViewPr>
  </p:slideViewPr>
  <p:notesTextViewPr>
    <p:cViewPr>
      <p:scale>
        <a:sx n="1" d="1"/>
        <a:sy n="1" d="1"/>
      </p:scale>
      <p:origin x="0" y="0"/>
    </p:cViewPr>
  </p:notesTextViewPr>
  <p:sorterViewPr>
    <p:cViewPr>
      <p:scale>
        <a:sx n="90" d="100"/>
        <a:sy n="90" d="100"/>
      </p:scale>
      <p:origin x="0" y="-510"/>
    </p:cViewPr>
  </p:sorterViewPr>
  <p:notesViewPr>
    <p:cSldViewPr snapToGrid="0">
      <p:cViewPr varScale="1">
        <p:scale>
          <a:sx n="88" d="100"/>
          <a:sy n="88" d="100"/>
        </p:scale>
        <p:origin x="345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vorak, Glenda D [CFSPH]" userId="375f6dd0-b914-45c5-9129-76b80f2c063e" providerId="ADAL" clId="{CD855D8E-AEBF-46A2-9AE1-FAC2884D83FE}"/>
    <pc:docChg chg="undo custSel modSld modNotesMaster">
      <pc:chgData name="Dvorak, Glenda D [CFSPH]" userId="375f6dd0-b914-45c5-9129-76b80f2c063e" providerId="ADAL" clId="{CD855D8E-AEBF-46A2-9AE1-FAC2884D83FE}" dt="2025-03-28T21:34:32.279" v="36"/>
      <pc:docMkLst>
        <pc:docMk/>
      </pc:docMkLst>
      <pc:sldChg chg="modSp mod">
        <pc:chgData name="Dvorak, Glenda D [CFSPH]" userId="375f6dd0-b914-45c5-9129-76b80f2c063e" providerId="ADAL" clId="{CD855D8E-AEBF-46A2-9AE1-FAC2884D83FE}" dt="2025-03-28T21:34:09.552" v="34" actId="20577"/>
        <pc:sldMkLst>
          <pc:docMk/>
          <pc:sldMk cId="621969148" sldId="314"/>
        </pc:sldMkLst>
        <pc:spChg chg="mod">
          <ac:chgData name="Dvorak, Glenda D [CFSPH]" userId="375f6dd0-b914-45c5-9129-76b80f2c063e" providerId="ADAL" clId="{CD855D8E-AEBF-46A2-9AE1-FAC2884D83FE}" dt="2025-03-28T21:34:09.552" v="34" actId="20577"/>
          <ac:spMkLst>
            <pc:docMk/>
            <pc:sldMk cId="621969148" sldId="314"/>
            <ac:spMk id="6" creationId="{5CF768BA-5650-2B83-3EE1-F279D842C2B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A283811D-C1BE-4AA7-A1CD-16CA8379B884}" type="datetimeFigureOut">
              <a:rPr lang="en-US" smtClean="0"/>
              <a:t>3/28/2025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68A4114D-3529-4EEF-8458-4B289B3BB6AF}" type="slidenum">
              <a:rPr lang="en-US" smtClean="0"/>
              <a:t>‹#›</a:t>
            </a:fld>
            <a:endParaRPr lang="en-US"/>
          </a:p>
        </p:txBody>
      </p:sp>
    </p:spTree>
    <p:extLst>
      <p:ext uri="{BB962C8B-B14F-4D97-AF65-F5344CB8AC3E}">
        <p14:creationId xmlns:p14="http://schemas.microsoft.com/office/powerpoint/2010/main" val="1626189171"/>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E5BAA-E7C3-6298-CDDB-FDB134AAB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1A812-5608-954E-47D2-134D8F3D0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C606F-2A6F-2A86-490C-5E3F909CFD1A}"/>
              </a:ext>
            </a:extLst>
          </p:cNvPr>
          <p:cNvSpPr>
            <a:spLocks noGrp="1"/>
          </p:cNvSpPr>
          <p:nvPr>
            <p:ph type="body" idx="1"/>
          </p:nvPr>
        </p:nvSpPr>
        <p:spPr/>
        <p:txBody>
          <a:bodyPr/>
          <a:lstStyle/>
          <a:p>
            <a:pPr defTabSz="931774">
              <a:defRPr/>
            </a:pPr>
            <a:r>
              <a:rPr lang="en-US" dirty="0">
                <a:ea typeface="Aptos" panose="020B0004020202020204" pitchFamily="34" charset="0"/>
              </a:rPr>
              <a:t>During an animal disease emergency, biosecurity work zones will be established to coordinate and control access and activities for the response site. </a:t>
            </a:r>
            <a:endParaRPr lang="en-US" sz="1100" dirty="0"/>
          </a:p>
        </p:txBody>
      </p:sp>
      <p:sp>
        <p:nvSpPr>
          <p:cNvPr id="4" name="Slide Number Placeholder 3">
            <a:extLst>
              <a:ext uri="{FF2B5EF4-FFF2-40B4-BE49-F238E27FC236}">
                <a16:creationId xmlns:a16="http://schemas.microsoft.com/office/drawing/2014/main" id="{4EE77833-114C-D1A4-117B-672E3EF6D5F9}"/>
              </a:ext>
            </a:extLst>
          </p:cNvPr>
          <p:cNvSpPr>
            <a:spLocks noGrp="1"/>
          </p:cNvSpPr>
          <p:nvPr>
            <p:ph type="sldNum" sz="quarter" idx="5"/>
          </p:nvPr>
        </p:nvSpPr>
        <p:spPr/>
        <p:txBody>
          <a:bodyPr/>
          <a:lstStyle/>
          <a:p>
            <a:fld id="{68A4114D-3529-4EEF-8458-4B289B3BB6AF}" type="slidenum">
              <a:rPr lang="en-US" smtClean="0"/>
              <a:t>1</a:t>
            </a:fld>
            <a:endParaRPr lang="en-US"/>
          </a:p>
        </p:txBody>
      </p:sp>
    </p:spTree>
    <p:extLst>
      <p:ext uri="{BB962C8B-B14F-4D97-AF65-F5344CB8AC3E}">
        <p14:creationId xmlns:p14="http://schemas.microsoft.com/office/powerpoint/2010/main" val="4194862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BABBBA"/>
                </a:solidFill>
              </a:rPr>
              <a:t>Let’s look at each of these work zones more closely.</a:t>
            </a:r>
          </a:p>
        </p:txBody>
      </p:sp>
      <p:sp>
        <p:nvSpPr>
          <p:cNvPr id="4" name="Slide Number Placeholder 3"/>
          <p:cNvSpPr>
            <a:spLocks noGrp="1"/>
          </p:cNvSpPr>
          <p:nvPr>
            <p:ph type="sldNum" sz="quarter" idx="5"/>
          </p:nvPr>
        </p:nvSpPr>
        <p:spPr/>
        <p:txBody>
          <a:bodyPr/>
          <a:lstStyle/>
          <a:p>
            <a:fld id="{68A4114D-3529-4EEF-8458-4B289B3BB6AF}" type="slidenum">
              <a:rPr lang="en-US" smtClean="0"/>
              <a:t>10</a:t>
            </a:fld>
            <a:endParaRPr lang="en-US"/>
          </a:p>
        </p:txBody>
      </p:sp>
    </p:spTree>
    <p:extLst>
      <p:ext uri="{BB962C8B-B14F-4D97-AF65-F5344CB8AC3E}">
        <p14:creationId xmlns:p14="http://schemas.microsoft.com/office/powerpoint/2010/main" val="950891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733B3-F6AA-1C92-4968-FF923351D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6CC6C-93AC-EC75-08E5-F650E6489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E26BA-FED6-785D-806C-35BD6B2D5EB2}"/>
              </a:ext>
            </a:extLst>
          </p:cNvPr>
          <p:cNvSpPr>
            <a:spLocks noGrp="1"/>
          </p:cNvSpPr>
          <p:nvPr>
            <p:ph type="body" idx="1"/>
          </p:nvPr>
        </p:nvSpPr>
        <p:spPr/>
        <p:txBody>
          <a:bodyPr/>
          <a:lstStyle/>
          <a:p>
            <a:pPr defTabSz="931774">
              <a:defRPr/>
            </a:pPr>
            <a:r>
              <a:rPr lang="en-US" dirty="0">
                <a:solidFill>
                  <a:srgbClr val="BABBBA"/>
                </a:solidFill>
              </a:rPr>
              <a:t>The Hot Zone, sometimes called the Exclusion Zone or the “dirty side”, encompasses a potential or known contaminated or unsafe area – for example, an infected premises. This is a high-risk area since it contains infected animals and associated housing, equipment, and vehicles. Access into the Hot Zone is strictly limited and tightly controlled. </a:t>
            </a:r>
            <a:r>
              <a:rPr lang="en-US" kern="100" dirty="0">
                <a:ea typeface="Times New Roman" panose="02020603050405020304" pitchFamily="18" charset="0"/>
              </a:rPr>
              <a:t>Entry and exit only occur through a designated control access point. </a:t>
            </a:r>
          </a:p>
          <a:p>
            <a:pPr defTabSz="931774">
              <a:defRPr/>
            </a:pPr>
            <a:endParaRPr lang="en-US" kern="100" dirty="0">
              <a:ea typeface="Times New Roman" panose="02020603050405020304" pitchFamily="18" charset="0"/>
            </a:endParaRPr>
          </a:p>
          <a:p>
            <a:pPr defTabSz="931774">
              <a:defRPr/>
            </a:pPr>
            <a:r>
              <a:rPr lang="en-US" sz="1100" i="1" kern="100" dirty="0">
                <a:ea typeface="Aptos" panose="020B0004020202020204" pitchFamily="34" charset="0"/>
              </a:rPr>
              <a:t>Graphic illustration by CFSPH</a:t>
            </a:r>
          </a:p>
          <a:p>
            <a:pPr defTabSz="931774">
              <a:defRPr/>
            </a:pPr>
            <a:endParaRPr lang="en-US" kern="100" dirty="0">
              <a:ea typeface="Times New Roman" panose="02020603050405020304" pitchFamily="18" charset="0"/>
            </a:endParaRPr>
          </a:p>
          <a:p>
            <a:pPr defTabSz="931774">
              <a:defRPr/>
            </a:pPr>
            <a:endParaRPr lang="en-US" dirty="0"/>
          </a:p>
        </p:txBody>
      </p:sp>
      <p:sp>
        <p:nvSpPr>
          <p:cNvPr id="4" name="Slide Number Placeholder 3">
            <a:extLst>
              <a:ext uri="{FF2B5EF4-FFF2-40B4-BE49-F238E27FC236}">
                <a16:creationId xmlns:a16="http://schemas.microsoft.com/office/drawing/2014/main" id="{323C5362-AC44-B883-08C6-85A20594C1F9}"/>
              </a:ext>
            </a:extLst>
          </p:cNvPr>
          <p:cNvSpPr>
            <a:spLocks noGrp="1"/>
          </p:cNvSpPr>
          <p:nvPr>
            <p:ph type="sldNum" sz="quarter" idx="5"/>
          </p:nvPr>
        </p:nvSpPr>
        <p:spPr/>
        <p:txBody>
          <a:bodyPr/>
          <a:lstStyle/>
          <a:p>
            <a:fld id="{68A4114D-3529-4EEF-8458-4B289B3BB6AF}" type="slidenum">
              <a:rPr lang="en-US" smtClean="0"/>
              <a:t>11</a:t>
            </a:fld>
            <a:endParaRPr lang="en-US"/>
          </a:p>
        </p:txBody>
      </p:sp>
    </p:spTree>
    <p:extLst>
      <p:ext uri="{BB962C8B-B14F-4D97-AF65-F5344CB8AC3E}">
        <p14:creationId xmlns:p14="http://schemas.microsoft.com/office/powerpoint/2010/main" val="2102593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BD729-56BA-D317-F4DA-EED81882E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08EDE-E57D-615E-08E0-F1DC5A9B11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44677-60F7-797F-1C1F-F85DAFF07AE7}"/>
              </a:ext>
            </a:extLst>
          </p:cNvPr>
          <p:cNvSpPr>
            <a:spLocks noGrp="1"/>
          </p:cNvSpPr>
          <p:nvPr>
            <p:ph type="body" idx="1"/>
          </p:nvPr>
        </p:nvSpPr>
        <p:spPr/>
        <p:txBody>
          <a:bodyPr/>
          <a:lstStyle/>
          <a:p>
            <a:pPr defTabSz="931774">
              <a:defRPr/>
            </a:pPr>
            <a:r>
              <a:rPr lang="en-US" kern="100" dirty="0">
                <a:ea typeface="Times New Roman" panose="02020603050405020304" pitchFamily="18" charset="0"/>
              </a:rPr>
              <a:t>All personnel working in the Hot Zone must wear appropriate PPE, as determined by the task to be performed or disease risk for the site. Activities occurring within the Hot Zone may include </a:t>
            </a:r>
            <a:r>
              <a:rPr lang="en-US" dirty="0"/>
              <a:t>sampling, vaccination, depopulation, disposal, and cleaning and disinfection of the premises. </a:t>
            </a:r>
          </a:p>
          <a:p>
            <a:pPr defTabSz="931774">
              <a:defRPr/>
            </a:pPr>
            <a:endParaRPr lang="en-US" dirty="0"/>
          </a:p>
          <a:p>
            <a:pPr defTabSz="931774">
              <a:defRPr/>
            </a:pPr>
            <a:r>
              <a:rPr lang="en-US" sz="1100" i="1" kern="100" dirty="0">
                <a:ea typeface="Aptos" panose="020B0004020202020204" pitchFamily="34" charset="0"/>
              </a:rPr>
              <a:t>Photo from Jane Galyon and Tegwin Taylor/CFSPH</a:t>
            </a:r>
          </a:p>
          <a:p>
            <a:pPr defTabSz="931774">
              <a:defRPr/>
            </a:pPr>
            <a:endParaRPr lang="en-US" kern="100" dirty="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27057A3-71C5-86E1-38E3-28EF0E9394B0}"/>
              </a:ext>
            </a:extLst>
          </p:cNvPr>
          <p:cNvSpPr>
            <a:spLocks noGrp="1"/>
          </p:cNvSpPr>
          <p:nvPr>
            <p:ph type="sldNum" sz="quarter" idx="5"/>
          </p:nvPr>
        </p:nvSpPr>
        <p:spPr/>
        <p:txBody>
          <a:bodyPr/>
          <a:lstStyle/>
          <a:p>
            <a:fld id="{68A4114D-3529-4EEF-8458-4B289B3BB6AF}" type="slidenum">
              <a:rPr lang="en-US" smtClean="0"/>
              <a:t>12</a:t>
            </a:fld>
            <a:endParaRPr lang="en-US"/>
          </a:p>
        </p:txBody>
      </p:sp>
    </p:spTree>
    <p:extLst>
      <p:ext uri="{BB962C8B-B14F-4D97-AF65-F5344CB8AC3E}">
        <p14:creationId xmlns:p14="http://schemas.microsoft.com/office/powerpoint/2010/main" val="3145784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8B3C3-9A58-40BA-66AB-491BDD5C9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47CA40-F32C-829E-AA82-1488F8D9D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37CAC-3EBE-70B3-ECB9-684250D11C65}"/>
              </a:ext>
            </a:extLst>
          </p:cNvPr>
          <p:cNvSpPr>
            <a:spLocks noGrp="1"/>
          </p:cNvSpPr>
          <p:nvPr>
            <p:ph type="body" idx="1"/>
          </p:nvPr>
        </p:nvSpPr>
        <p:spPr/>
        <p:txBody>
          <a:bodyPr/>
          <a:lstStyle/>
          <a:p>
            <a:pPr defTabSz="931774">
              <a:defRPr/>
            </a:pPr>
            <a:r>
              <a:rPr lang="en-US" kern="100" dirty="0">
                <a:ea typeface="Times New Roman" panose="02020603050405020304" pitchFamily="18" charset="0"/>
              </a:rPr>
              <a:t>Another high-risk area is the Warm Zone, or the Contamination Reduction Zone. In this area there is still potential for exposure to pathogens and chemical disinfectants. </a:t>
            </a:r>
            <a:endParaRPr lang="en-US" kern="100" dirty="0"/>
          </a:p>
        </p:txBody>
      </p:sp>
      <p:sp>
        <p:nvSpPr>
          <p:cNvPr id="4" name="Slide Number Placeholder 3">
            <a:extLst>
              <a:ext uri="{FF2B5EF4-FFF2-40B4-BE49-F238E27FC236}">
                <a16:creationId xmlns:a16="http://schemas.microsoft.com/office/drawing/2014/main" id="{071C343E-C58B-B3D0-81A2-1434ABE466C0}"/>
              </a:ext>
            </a:extLst>
          </p:cNvPr>
          <p:cNvSpPr>
            <a:spLocks noGrp="1"/>
          </p:cNvSpPr>
          <p:nvPr>
            <p:ph type="sldNum" sz="quarter" idx="5"/>
          </p:nvPr>
        </p:nvSpPr>
        <p:spPr/>
        <p:txBody>
          <a:bodyPr/>
          <a:lstStyle/>
          <a:p>
            <a:fld id="{68A4114D-3529-4EEF-8458-4B289B3BB6AF}" type="slidenum">
              <a:rPr lang="en-US" smtClean="0"/>
              <a:t>13</a:t>
            </a:fld>
            <a:endParaRPr lang="en-US"/>
          </a:p>
        </p:txBody>
      </p:sp>
    </p:spTree>
    <p:extLst>
      <p:ext uri="{BB962C8B-B14F-4D97-AF65-F5344CB8AC3E}">
        <p14:creationId xmlns:p14="http://schemas.microsoft.com/office/powerpoint/2010/main" val="2671800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EF36D-7C2C-C3BF-D53B-05268A20B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19851-E301-5FF6-4205-15287D25E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8D4EA-7AB6-7149-AF16-4A6F7868EE65}"/>
              </a:ext>
            </a:extLst>
          </p:cNvPr>
          <p:cNvSpPr>
            <a:spLocks noGrp="1"/>
          </p:cNvSpPr>
          <p:nvPr>
            <p:ph type="body" idx="1"/>
          </p:nvPr>
        </p:nvSpPr>
        <p:spPr/>
        <p:txBody>
          <a:bodyPr/>
          <a:lstStyle/>
          <a:p>
            <a:pPr defTabSz="931774">
              <a:defRPr/>
            </a:pPr>
            <a:r>
              <a:rPr lang="en-US" kern="100" dirty="0">
                <a:ea typeface="Times New Roman" panose="02020603050405020304" pitchFamily="18" charset="0"/>
              </a:rPr>
              <a:t>Access to the Warm Zone is also strictly limited and tightly controlled and occurs through the Decontamination Corridor - a </a:t>
            </a:r>
            <a:r>
              <a:rPr lang="en-US" kern="100" dirty="0">
                <a:ea typeface="Aptos" panose="020B0004020202020204" pitchFamily="34" charset="0"/>
              </a:rPr>
              <a:t>designated area of entry or exit between the Hot Zone and the Cold Zone. This corridor identifies the boundaries of the clean-dirty line. </a:t>
            </a:r>
          </a:p>
          <a:p>
            <a:pPr defTabSz="931774">
              <a:defRPr/>
            </a:pPr>
            <a:endParaRPr lang="en-US" kern="100" dirty="0">
              <a:ea typeface="Times New Roman" panose="02020603050405020304" pitchFamily="18" charset="0"/>
            </a:endParaRPr>
          </a:p>
          <a:p>
            <a:pPr defTabSz="931774">
              <a:defRPr/>
            </a:pPr>
            <a:r>
              <a:rPr lang="en-US" sz="1100" i="1" kern="100" dirty="0">
                <a:ea typeface="Aptos" panose="020B0004020202020204" pitchFamily="34" charset="0"/>
              </a:rPr>
              <a:t>Graphic illustration by CFSPH</a:t>
            </a:r>
          </a:p>
          <a:p>
            <a:pPr defTabSz="931774">
              <a:defRPr/>
            </a:pPr>
            <a:endParaRPr lang="en-US" kern="100" dirty="0">
              <a:ea typeface="Times New Roman" panose="02020603050405020304" pitchFamily="18" charset="0"/>
            </a:endParaRPr>
          </a:p>
        </p:txBody>
      </p:sp>
      <p:sp>
        <p:nvSpPr>
          <p:cNvPr id="4" name="Slide Number Placeholder 3">
            <a:extLst>
              <a:ext uri="{FF2B5EF4-FFF2-40B4-BE49-F238E27FC236}">
                <a16:creationId xmlns:a16="http://schemas.microsoft.com/office/drawing/2014/main" id="{918F6246-8239-89CC-9B3C-8B7B0B2A2041}"/>
              </a:ext>
            </a:extLst>
          </p:cNvPr>
          <p:cNvSpPr>
            <a:spLocks noGrp="1"/>
          </p:cNvSpPr>
          <p:nvPr>
            <p:ph type="sldNum" sz="quarter" idx="5"/>
          </p:nvPr>
        </p:nvSpPr>
        <p:spPr/>
        <p:txBody>
          <a:bodyPr/>
          <a:lstStyle/>
          <a:p>
            <a:fld id="{68A4114D-3529-4EEF-8458-4B289B3BB6AF}" type="slidenum">
              <a:rPr lang="en-US" smtClean="0"/>
              <a:t>14</a:t>
            </a:fld>
            <a:endParaRPr lang="en-US"/>
          </a:p>
        </p:txBody>
      </p:sp>
    </p:spTree>
    <p:extLst>
      <p:ext uri="{BB962C8B-B14F-4D97-AF65-F5344CB8AC3E}">
        <p14:creationId xmlns:p14="http://schemas.microsoft.com/office/powerpoint/2010/main" val="3233441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AC750-B360-F26C-2AA0-EDB2FEB0C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02738-2024-50E4-0B96-860D9D98F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31FBD8-6C23-C4A2-B5E3-818A85FBD907}"/>
              </a:ext>
            </a:extLst>
          </p:cNvPr>
          <p:cNvSpPr>
            <a:spLocks noGrp="1"/>
          </p:cNvSpPr>
          <p:nvPr>
            <p:ph type="body" idx="1"/>
          </p:nvPr>
        </p:nvSpPr>
        <p:spPr/>
        <p:txBody>
          <a:bodyPr/>
          <a:lstStyle/>
          <a:p>
            <a:pPr defTabSz="931774">
              <a:defRPr/>
            </a:pPr>
            <a:r>
              <a:rPr lang="en-US" kern="100" dirty="0">
                <a:ea typeface="Times New Roman" panose="02020603050405020304" pitchFamily="18" charset="0"/>
              </a:rPr>
              <a:t>All personnel in the Warm Zone must wear appropriate PPE.  Any item leaving the Hot Zone, including PPE, must exit through the Decontamination Corridor and must be thoroughly disinfected or discarded in a </a:t>
            </a:r>
            <a:r>
              <a:rPr lang="en-US" kern="100" dirty="0" err="1">
                <a:ea typeface="Times New Roman" panose="02020603050405020304" pitchFamily="18" charset="0"/>
              </a:rPr>
              <a:t>biosecure</a:t>
            </a:r>
            <a:r>
              <a:rPr lang="en-US" kern="100" dirty="0">
                <a:ea typeface="Times New Roman" panose="02020603050405020304" pitchFamily="18" charset="0"/>
              </a:rPr>
              <a:t> manner. </a:t>
            </a:r>
          </a:p>
          <a:p>
            <a:pPr defTabSz="931774">
              <a:defRPr/>
            </a:pPr>
            <a:endParaRPr lang="en-US" kern="100" dirty="0">
              <a:ea typeface="Times New Roman" panose="02020603050405020304" pitchFamily="18" charset="0"/>
            </a:endParaRPr>
          </a:p>
          <a:p>
            <a:pPr defTabSz="931774">
              <a:defRPr/>
            </a:pPr>
            <a:r>
              <a:rPr lang="en-US" sz="1100" i="1" kern="100" dirty="0">
                <a:ea typeface="Aptos" panose="020B0004020202020204" pitchFamily="34" charset="0"/>
              </a:rPr>
              <a:t>Photo from Jane Galyon, Andrew Kingsbury and Tegwin Taylor/CFSPH</a:t>
            </a:r>
          </a:p>
          <a:p>
            <a:pPr defTabSz="931774">
              <a:defRPr/>
            </a:pPr>
            <a:endParaRPr lang="en-US" kern="100" dirty="0">
              <a:ea typeface="Times New Roman" panose="02020603050405020304" pitchFamily="18" charset="0"/>
            </a:endParaRPr>
          </a:p>
        </p:txBody>
      </p:sp>
      <p:sp>
        <p:nvSpPr>
          <p:cNvPr id="4" name="Slide Number Placeholder 3">
            <a:extLst>
              <a:ext uri="{FF2B5EF4-FFF2-40B4-BE49-F238E27FC236}">
                <a16:creationId xmlns:a16="http://schemas.microsoft.com/office/drawing/2014/main" id="{2AF9E72C-999D-AD08-834B-65558CBB304A}"/>
              </a:ext>
            </a:extLst>
          </p:cNvPr>
          <p:cNvSpPr>
            <a:spLocks noGrp="1"/>
          </p:cNvSpPr>
          <p:nvPr>
            <p:ph type="sldNum" sz="quarter" idx="5"/>
          </p:nvPr>
        </p:nvSpPr>
        <p:spPr/>
        <p:txBody>
          <a:bodyPr/>
          <a:lstStyle/>
          <a:p>
            <a:fld id="{68A4114D-3529-4EEF-8458-4B289B3BB6AF}" type="slidenum">
              <a:rPr lang="en-US" smtClean="0"/>
              <a:t>15</a:t>
            </a:fld>
            <a:endParaRPr lang="en-US"/>
          </a:p>
        </p:txBody>
      </p:sp>
    </p:spTree>
    <p:extLst>
      <p:ext uri="{BB962C8B-B14F-4D97-AF65-F5344CB8AC3E}">
        <p14:creationId xmlns:p14="http://schemas.microsoft.com/office/powerpoint/2010/main" val="4136466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6F08A-ACCC-37E7-AA2D-84DFBA926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C3D78-5429-2FED-7E77-886E75D14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F5EEA-8BCA-D7C8-6865-6BEE119E65E1}"/>
              </a:ext>
            </a:extLst>
          </p:cNvPr>
          <p:cNvSpPr>
            <a:spLocks noGrp="1"/>
          </p:cNvSpPr>
          <p:nvPr>
            <p:ph type="body" idx="1"/>
          </p:nvPr>
        </p:nvSpPr>
        <p:spPr/>
        <p:txBody>
          <a:bodyPr/>
          <a:lstStyle/>
          <a:p>
            <a:pPr defTabSz="931774">
              <a:defRPr/>
            </a:pPr>
            <a:r>
              <a:rPr lang="en-US" kern="100" dirty="0">
                <a:ea typeface="Times New Roman" panose="02020603050405020304" pitchFamily="18" charset="0"/>
              </a:rPr>
              <a:t>The Cold Zone is the clean, uncontaminated area of the site. Responders should not be exposed to hazardous conditions in this area.</a:t>
            </a:r>
          </a:p>
          <a:p>
            <a:endParaRPr lang="en-US" dirty="0"/>
          </a:p>
        </p:txBody>
      </p:sp>
      <p:sp>
        <p:nvSpPr>
          <p:cNvPr id="4" name="Slide Number Placeholder 3">
            <a:extLst>
              <a:ext uri="{FF2B5EF4-FFF2-40B4-BE49-F238E27FC236}">
                <a16:creationId xmlns:a16="http://schemas.microsoft.com/office/drawing/2014/main" id="{B771C86C-A26F-4D0C-CDD4-5E7FE2CCA08D}"/>
              </a:ext>
            </a:extLst>
          </p:cNvPr>
          <p:cNvSpPr>
            <a:spLocks noGrp="1"/>
          </p:cNvSpPr>
          <p:nvPr>
            <p:ph type="sldNum" sz="quarter" idx="5"/>
          </p:nvPr>
        </p:nvSpPr>
        <p:spPr/>
        <p:txBody>
          <a:bodyPr/>
          <a:lstStyle/>
          <a:p>
            <a:fld id="{68A4114D-3529-4EEF-8458-4B289B3BB6AF}" type="slidenum">
              <a:rPr lang="en-US" smtClean="0"/>
              <a:t>16</a:t>
            </a:fld>
            <a:endParaRPr lang="en-US"/>
          </a:p>
        </p:txBody>
      </p:sp>
    </p:spTree>
    <p:extLst>
      <p:ext uri="{BB962C8B-B14F-4D97-AF65-F5344CB8AC3E}">
        <p14:creationId xmlns:p14="http://schemas.microsoft.com/office/powerpoint/2010/main" val="3893091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C3045-539F-5417-A3CC-3173AEDF2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63D37-DEC1-2701-0B2C-84654A1D1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7B4DA1-4546-2828-656C-26C16B7A6CE7}"/>
              </a:ext>
            </a:extLst>
          </p:cNvPr>
          <p:cNvSpPr>
            <a:spLocks noGrp="1"/>
          </p:cNvSpPr>
          <p:nvPr>
            <p:ph type="body" idx="1"/>
          </p:nvPr>
        </p:nvSpPr>
        <p:spPr/>
        <p:txBody>
          <a:bodyPr/>
          <a:lstStyle/>
          <a:p>
            <a:pPr defTabSz="931774">
              <a:defRPr/>
            </a:pPr>
            <a:r>
              <a:rPr lang="en-US" kern="100" dirty="0">
                <a:ea typeface="Times New Roman" panose="02020603050405020304" pitchFamily="18" charset="0"/>
              </a:rPr>
              <a:t>It is the planning and staging area where administrative, clerical, and other support staff are based. Responders that need to enter the Hot Zone will don (put on) PPE in the Cold Zone.</a:t>
            </a:r>
          </a:p>
          <a:p>
            <a:pPr defTabSz="931774">
              <a:defRPr/>
            </a:pPr>
            <a:endParaRPr lang="en-US" kern="100" dirty="0">
              <a:ea typeface="Times New Roman" panose="02020603050405020304" pitchFamily="18" charset="0"/>
            </a:endParaRPr>
          </a:p>
          <a:p>
            <a:pPr defTabSz="931774">
              <a:defRPr/>
            </a:pPr>
            <a:r>
              <a:rPr lang="en-US" sz="1100" i="1" kern="100" dirty="0">
                <a:ea typeface="Aptos" panose="020B0004020202020204" pitchFamily="34" charset="0"/>
              </a:rPr>
              <a:t>Photo from Andrew Kingsbury/CFSPH</a:t>
            </a:r>
          </a:p>
          <a:p>
            <a:pPr defTabSz="931774">
              <a:defRPr/>
            </a:pPr>
            <a:endParaRPr lang="en-US" kern="100" dirty="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86F2E61-2B56-106B-4BD1-8886C1E7023A}"/>
              </a:ext>
            </a:extLst>
          </p:cNvPr>
          <p:cNvSpPr>
            <a:spLocks noGrp="1"/>
          </p:cNvSpPr>
          <p:nvPr>
            <p:ph type="sldNum" sz="quarter" idx="5"/>
          </p:nvPr>
        </p:nvSpPr>
        <p:spPr/>
        <p:txBody>
          <a:bodyPr/>
          <a:lstStyle/>
          <a:p>
            <a:fld id="{68A4114D-3529-4EEF-8458-4B289B3BB6AF}" type="slidenum">
              <a:rPr lang="en-US" smtClean="0"/>
              <a:t>17</a:t>
            </a:fld>
            <a:endParaRPr lang="en-US"/>
          </a:p>
        </p:txBody>
      </p:sp>
    </p:spTree>
    <p:extLst>
      <p:ext uri="{BB962C8B-B14F-4D97-AF65-F5344CB8AC3E}">
        <p14:creationId xmlns:p14="http://schemas.microsoft.com/office/powerpoint/2010/main" val="529493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4B4F4-7157-5E3F-1092-863B8E37A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45452-7AE5-DAFC-D24D-5B6CB2872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40019E-6D74-4C60-708B-3C8BE71A0F11}"/>
              </a:ext>
            </a:extLst>
          </p:cNvPr>
          <p:cNvSpPr>
            <a:spLocks noGrp="1"/>
          </p:cNvSpPr>
          <p:nvPr>
            <p:ph type="body" idx="1"/>
          </p:nvPr>
        </p:nvSpPr>
        <p:spPr/>
        <p:txBody>
          <a:bodyPr/>
          <a:lstStyle/>
          <a:p>
            <a:pPr defTabSz="931774">
              <a:defRPr/>
            </a:pPr>
            <a:r>
              <a:rPr lang="en-US" kern="100" dirty="0"/>
              <a:t>Work zones protect responders and prevent the unintentional spread of pathogens. Upon arrival to a response site, be sure to understand the location and boundaries for each of these work zones. </a:t>
            </a:r>
          </a:p>
        </p:txBody>
      </p:sp>
      <p:sp>
        <p:nvSpPr>
          <p:cNvPr id="4" name="Slide Number Placeholder 3">
            <a:extLst>
              <a:ext uri="{FF2B5EF4-FFF2-40B4-BE49-F238E27FC236}">
                <a16:creationId xmlns:a16="http://schemas.microsoft.com/office/drawing/2014/main" id="{C501268E-B0A1-1614-E4C5-96617FAA1A21}"/>
              </a:ext>
            </a:extLst>
          </p:cNvPr>
          <p:cNvSpPr>
            <a:spLocks noGrp="1"/>
          </p:cNvSpPr>
          <p:nvPr>
            <p:ph type="sldNum" sz="quarter" idx="5"/>
          </p:nvPr>
        </p:nvSpPr>
        <p:spPr/>
        <p:txBody>
          <a:bodyPr/>
          <a:lstStyle/>
          <a:p>
            <a:pPr defTabSz="931774">
              <a:defRPr/>
            </a:pPr>
            <a:fld id="{DAB2B11C-C113-41F8-ACBE-351F0C25143B}"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323903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kern="100" dirty="0"/>
              <a:t>For more information on animal health emergency response activities, including proper donning and doffing of PPE, follow this QR code to the Just in time Training website. </a:t>
            </a:r>
          </a:p>
        </p:txBody>
      </p:sp>
      <p:sp>
        <p:nvSpPr>
          <p:cNvPr id="4" name="Slide Number Placeholder 3"/>
          <p:cNvSpPr>
            <a:spLocks noGrp="1"/>
          </p:cNvSpPr>
          <p:nvPr>
            <p:ph type="sldNum" sz="quarter" idx="5"/>
          </p:nvPr>
        </p:nvSpPr>
        <p:spPr/>
        <p:txBody>
          <a:bodyPr/>
          <a:lstStyle/>
          <a:p>
            <a:pPr defTabSz="931774">
              <a:defRPr/>
            </a:pPr>
            <a:fld id="{68A4114D-3529-4EEF-8458-4B289B3BB6AF}" type="slidenum">
              <a:rPr lang="en-US">
                <a:solidFill>
                  <a:prstClr val="black"/>
                </a:solidFill>
                <a:latin typeface="Aptos" panose="02110004020202020204"/>
              </a:rPr>
              <a:pPr defTabSz="931774">
                <a:defRPr/>
              </a:pPr>
              <a:t>19</a:t>
            </a:fld>
            <a:endParaRPr lang="en-US">
              <a:solidFill>
                <a:prstClr val="black"/>
              </a:solidFill>
              <a:latin typeface="Aptos" panose="02110004020202020204"/>
            </a:endParaRPr>
          </a:p>
        </p:txBody>
      </p:sp>
    </p:spTree>
    <p:extLst>
      <p:ext uri="{BB962C8B-B14F-4D97-AF65-F5344CB8AC3E}">
        <p14:creationId xmlns:p14="http://schemas.microsoft.com/office/powerpoint/2010/main" val="173422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256B-AF3D-BDAC-B606-4FA2CC40D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75E30-66D7-DA6B-D3D5-53E2BF286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B44AF-A8A0-8832-7914-CD14FFF71C68}"/>
              </a:ext>
            </a:extLst>
          </p:cNvPr>
          <p:cNvSpPr>
            <a:spLocks noGrp="1"/>
          </p:cNvSpPr>
          <p:nvPr>
            <p:ph type="body" idx="1"/>
          </p:nvPr>
        </p:nvSpPr>
        <p:spPr/>
        <p:txBody>
          <a:bodyPr/>
          <a:lstStyle/>
          <a:p>
            <a:pPr>
              <a:lnSpc>
                <a:spcPct val="110000"/>
              </a:lnSpc>
              <a:spcBef>
                <a:spcPts val="815"/>
              </a:spcBef>
            </a:pPr>
            <a:r>
              <a:rPr lang="en-US" kern="100" dirty="0">
                <a:ea typeface="Aptos" panose="020B0004020202020204" pitchFamily="34" charset="0"/>
              </a:rPr>
              <a:t>This Just-In-Time training video will explain response work zones used during an animal health emergency and describe activities that occur in each area. </a:t>
            </a:r>
          </a:p>
        </p:txBody>
      </p:sp>
      <p:sp>
        <p:nvSpPr>
          <p:cNvPr id="4" name="Slide Number Placeholder 3">
            <a:extLst>
              <a:ext uri="{FF2B5EF4-FFF2-40B4-BE49-F238E27FC236}">
                <a16:creationId xmlns:a16="http://schemas.microsoft.com/office/drawing/2014/main" id="{E14F9EEC-D412-19D3-DB8F-924CAFAF39CC}"/>
              </a:ext>
            </a:extLst>
          </p:cNvPr>
          <p:cNvSpPr>
            <a:spLocks noGrp="1"/>
          </p:cNvSpPr>
          <p:nvPr>
            <p:ph type="sldNum" sz="quarter" idx="5"/>
          </p:nvPr>
        </p:nvSpPr>
        <p:spPr/>
        <p:txBody>
          <a:bodyPr/>
          <a:lstStyle/>
          <a:p>
            <a:pPr defTabSz="931774">
              <a:defRPr/>
            </a:pPr>
            <a:fld id="{68A4114D-3529-4EEF-8458-4B289B3BB6AF}" type="slidenum">
              <a:rPr lang="en-US">
                <a:solidFill>
                  <a:prstClr val="black"/>
                </a:solidFill>
                <a:latin typeface="Aptos" panose="02110004020202020204"/>
              </a:rPr>
              <a:pPr defTabSz="931774">
                <a:defRPr/>
              </a:pPr>
              <a:t>2</a:t>
            </a:fld>
            <a:endParaRPr lang="en-US">
              <a:solidFill>
                <a:prstClr val="black"/>
              </a:solidFill>
              <a:latin typeface="Aptos" panose="02110004020202020204"/>
            </a:endParaRPr>
          </a:p>
        </p:txBody>
      </p:sp>
    </p:spTree>
    <p:extLst>
      <p:ext uri="{BB962C8B-B14F-4D97-AF65-F5344CB8AC3E}">
        <p14:creationId xmlns:p14="http://schemas.microsoft.com/office/powerpoint/2010/main" val="3518970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000000"/>
                </a:solidFill>
              </a:rPr>
              <a:t>Development of this material was made possible through a grant provided to the Center for Food Security and Public Health at Iowa State University, College of Veterinary Medicine from the U.S. Department of Agriculture Animal and Plant Health Inspection Service through the National Animal Disease Preparedness and Response Program.</a:t>
            </a:r>
            <a:endParaRPr lang="en-US" sz="1600" dirty="0"/>
          </a:p>
        </p:txBody>
      </p:sp>
      <p:sp>
        <p:nvSpPr>
          <p:cNvPr id="4" name="Slide Number Placeholder 3"/>
          <p:cNvSpPr>
            <a:spLocks noGrp="1"/>
          </p:cNvSpPr>
          <p:nvPr>
            <p:ph type="sldNum" sz="quarter" idx="5"/>
          </p:nvPr>
        </p:nvSpPr>
        <p:spPr/>
        <p:txBody>
          <a:bodyPr/>
          <a:lstStyle/>
          <a:p>
            <a:pPr defTabSz="931774">
              <a:defRPr/>
            </a:pPr>
            <a:fld id="{68A4114D-3529-4EEF-8458-4B289B3BB6AF}" type="slidenum">
              <a:rPr lang="en-US">
                <a:solidFill>
                  <a:prstClr val="black"/>
                </a:solidFill>
                <a:latin typeface="Aptos" panose="02110004020202020204"/>
              </a:rPr>
              <a:pPr defTabSz="931774">
                <a:defRPr/>
              </a:pPr>
              <a:t>20</a:t>
            </a:fld>
            <a:endParaRPr lang="en-US">
              <a:solidFill>
                <a:prstClr val="black"/>
              </a:solidFill>
              <a:latin typeface="Aptos" panose="02110004020202020204"/>
            </a:endParaRPr>
          </a:p>
        </p:txBody>
      </p:sp>
    </p:spTree>
    <p:extLst>
      <p:ext uri="{BB962C8B-B14F-4D97-AF65-F5344CB8AC3E}">
        <p14:creationId xmlns:p14="http://schemas.microsoft.com/office/powerpoint/2010/main" val="410815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BABBBA"/>
                </a:solidFill>
              </a:rPr>
              <a:t>Work zones are established to protect responders and prevent the unintentional spread of the pathogen onto or off of an infected or suspected premises. These work zones apply to the entry and exit of personnel and vehicle traffic. Responders should understand the location and boundaries of each of these work zones upon arrival and follow the established protocols and biosecurity procedures for the response site. </a:t>
            </a:r>
          </a:p>
          <a:p>
            <a:endParaRPr lang="en-US" dirty="0">
              <a:solidFill>
                <a:prstClr val="black"/>
              </a:solidFill>
            </a:endParaRPr>
          </a:p>
        </p:txBody>
      </p:sp>
      <p:sp>
        <p:nvSpPr>
          <p:cNvPr id="4" name="Slide Number Placeholder 3"/>
          <p:cNvSpPr>
            <a:spLocks noGrp="1"/>
          </p:cNvSpPr>
          <p:nvPr>
            <p:ph type="sldNum" sz="quarter" idx="5"/>
          </p:nvPr>
        </p:nvSpPr>
        <p:spPr/>
        <p:txBody>
          <a:bodyPr/>
          <a:lstStyle/>
          <a:p>
            <a:pPr defTabSz="931774">
              <a:defRPr/>
            </a:pPr>
            <a:fld id="{DAB2B11C-C113-41F8-ACBE-351F0C25143B}"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481018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815"/>
              </a:spcBef>
              <a:spcAft>
                <a:spcPts val="510"/>
              </a:spcAft>
            </a:pPr>
            <a:r>
              <a:rPr lang="en-US" kern="100" dirty="0">
                <a:ea typeface="Aptos" panose="020B0004020202020204" pitchFamily="34" charset="0"/>
              </a:rPr>
              <a:t>There are three work zones used during an animal disease emergency – these are generally referred to as….</a:t>
            </a:r>
          </a:p>
          <a:p>
            <a:pPr>
              <a:lnSpc>
                <a:spcPct val="110000"/>
              </a:lnSpc>
              <a:spcBef>
                <a:spcPts val="815"/>
              </a:spcBef>
              <a:spcAft>
                <a:spcPts val="510"/>
              </a:spcAft>
            </a:pPr>
            <a:endParaRPr lang="en-US" kern="100" dirty="0">
              <a:ea typeface="Aptos" panose="020B0004020202020204" pitchFamily="34" charset="0"/>
            </a:endParaRPr>
          </a:p>
          <a:p>
            <a:pPr defTabSz="931774">
              <a:lnSpc>
                <a:spcPct val="110000"/>
              </a:lnSpc>
              <a:spcBef>
                <a:spcPts val="815"/>
              </a:spcBef>
              <a:spcAft>
                <a:spcPts val="510"/>
              </a:spcAft>
              <a:defRPr/>
            </a:pPr>
            <a:r>
              <a:rPr lang="en-US" sz="1100" i="1" kern="100" dirty="0">
                <a:ea typeface="Aptos" panose="020B0004020202020204" pitchFamily="34" charset="0"/>
              </a:rPr>
              <a:t>Graphic illustration by CFSPH</a:t>
            </a:r>
          </a:p>
          <a:p>
            <a:pPr>
              <a:lnSpc>
                <a:spcPct val="110000"/>
              </a:lnSpc>
              <a:spcBef>
                <a:spcPts val="815"/>
              </a:spcBef>
              <a:spcAft>
                <a:spcPts val="510"/>
              </a:spcAft>
            </a:pPr>
            <a:endParaRPr lang="en-US" kern="100" dirty="0">
              <a:ea typeface="Aptos" panose="020B000402020202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4</a:t>
            </a:fld>
            <a:endParaRPr lang="en-US"/>
          </a:p>
        </p:txBody>
      </p:sp>
    </p:spTree>
    <p:extLst>
      <p:ext uri="{BB962C8B-B14F-4D97-AF65-F5344CB8AC3E}">
        <p14:creationId xmlns:p14="http://schemas.microsoft.com/office/powerpoint/2010/main" val="1466881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DCD4C-F18B-A56C-DBB2-F64A81C67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29072-242D-5812-20E1-BD2F26F40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107DB-9558-E6B1-4755-4DEC71625451}"/>
              </a:ext>
            </a:extLst>
          </p:cNvPr>
          <p:cNvSpPr>
            <a:spLocks noGrp="1"/>
          </p:cNvSpPr>
          <p:nvPr>
            <p:ph type="body" idx="1"/>
          </p:nvPr>
        </p:nvSpPr>
        <p:spPr/>
        <p:txBody>
          <a:bodyPr/>
          <a:lstStyle/>
          <a:p>
            <a:pPr>
              <a:lnSpc>
                <a:spcPct val="110000"/>
              </a:lnSpc>
              <a:spcBef>
                <a:spcPts val="815"/>
              </a:spcBef>
              <a:spcAft>
                <a:spcPts val="510"/>
              </a:spcAft>
            </a:pPr>
            <a:r>
              <a:rPr lang="en-US" kern="100" dirty="0">
                <a:ea typeface="Aptos" panose="020B0004020202020204" pitchFamily="34" charset="0"/>
              </a:rPr>
              <a:t>the Hot Zone</a:t>
            </a:r>
          </a:p>
        </p:txBody>
      </p:sp>
      <p:sp>
        <p:nvSpPr>
          <p:cNvPr id="4" name="Slide Number Placeholder 3">
            <a:extLst>
              <a:ext uri="{FF2B5EF4-FFF2-40B4-BE49-F238E27FC236}">
                <a16:creationId xmlns:a16="http://schemas.microsoft.com/office/drawing/2014/main" id="{A8083158-CA71-3B64-AB7E-86CDB2C60CB3}"/>
              </a:ext>
            </a:extLst>
          </p:cNvPr>
          <p:cNvSpPr>
            <a:spLocks noGrp="1"/>
          </p:cNvSpPr>
          <p:nvPr>
            <p:ph type="sldNum" sz="quarter" idx="5"/>
          </p:nvPr>
        </p:nvSpPr>
        <p:spPr/>
        <p:txBody>
          <a:bodyPr/>
          <a:lstStyle/>
          <a:p>
            <a:fld id="{68A4114D-3529-4EEF-8458-4B289B3BB6AF}" type="slidenum">
              <a:rPr lang="en-US" smtClean="0"/>
              <a:t>5</a:t>
            </a:fld>
            <a:endParaRPr lang="en-US"/>
          </a:p>
        </p:txBody>
      </p:sp>
    </p:spTree>
    <p:extLst>
      <p:ext uri="{BB962C8B-B14F-4D97-AF65-F5344CB8AC3E}">
        <p14:creationId xmlns:p14="http://schemas.microsoft.com/office/powerpoint/2010/main" val="3287692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B681D-C122-D30E-3DCB-BAE130C47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4EC328-701E-AC2F-D35E-A725DFB3C7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32B1B-3483-2928-3F0B-48D4F5CDE01C}"/>
              </a:ext>
            </a:extLst>
          </p:cNvPr>
          <p:cNvSpPr>
            <a:spLocks noGrp="1"/>
          </p:cNvSpPr>
          <p:nvPr>
            <p:ph type="body" idx="1"/>
          </p:nvPr>
        </p:nvSpPr>
        <p:spPr/>
        <p:txBody>
          <a:bodyPr/>
          <a:lstStyle/>
          <a:p>
            <a:pPr>
              <a:lnSpc>
                <a:spcPct val="110000"/>
              </a:lnSpc>
              <a:spcBef>
                <a:spcPts val="815"/>
              </a:spcBef>
              <a:spcAft>
                <a:spcPts val="510"/>
              </a:spcAft>
            </a:pPr>
            <a:r>
              <a:rPr lang="en-US" kern="100" dirty="0">
                <a:ea typeface="Aptos" panose="020B0004020202020204" pitchFamily="34" charset="0"/>
              </a:rPr>
              <a:t>the Warm Zone</a:t>
            </a:r>
          </a:p>
        </p:txBody>
      </p:sp>
      <p:sp>
        <p:nvSpPr>
          <p:cNvPr id="4" name="Slide Number Placeholder 3">
            <a:extLst>
              <a:ext uri="{FF2B5EF4-FFF2-40B4-BE49-F238E27FC236}">
                <a16:creationId xmlns:a16="http://schemas.microsoft.com/office/drawing/2014/main" id="{D4C48753-7C3C-03E4-1F60-C30611567844}"/>
              </a:ext>
            </a:extLst>
          </p:cNvPr>
          <p:cNvSpPr>
            <a:spLocks noGrp="1"/>
          </p:cNvSpPr>
          <p:nvPr>
            <p:ph type="sldNum" sz="quarter" idx="5"/>
          </p:nvPr>
        </p:nvSpPr>
        <p:spPr/>
        <p:txBody>
          <a:bodyPr/>
          <a:lstStyle/>
          <a:p>
            <a:fld id="{68A4114D-3529-4EEF-8458-4B289B3BB6AF}" type="slidenum">
              <a:rPr lang="en-US" smtClean="0"/>
              <a:t>6</a:t>
            </a:fld>
            <a:endParaRPr lang="en-US"/>
          </a:p>
        </p:txBody>
      </p:sp>
    </p:spTree>
    <p:extLst>
      <p:ext uri="{BB962C8B-B14F-4D97-AF65-F5344CB8AC3E}">
        <p14:creationId xmlns:p14="http://schemas.microsoft.com/office/powerpoint/2010/main" val="15786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825D8-CF97-AB7E-09F7-11BE56B1E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9F2B3-4A61-EEDC-8256-150D1B702F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2C7F38-5D1D-D94D-3398-819955140420}"/>
              </a:ext>
            </a:extLst>
          </p:cNvPr>
          <p:cNvSpPr>
            <a:spLocks noGrp="1"/>
          </p:cNvSpPr>
          <p:nvPr>
            <p:ph type="body" idx="1"/>
          </p:nvPr>
        </p:nvSpPr>
        <p:spPr/>
        <p:txBody>
          <a:bodyPr/>
          <a:lstStyle/>
          <a:p>
            <a:pPr>
              <a:lnSpc>
                <a:spcPct val="110000"/>
              </a:lnSpc>
              <a:spcBef>
                <a:spcPts val="815"/>
              </a:spcBef>
              <a:spcAft>
                <a:spcPts val="510"/>
              </a:spcAft>
            </a:pPr>
            <a:r>
              <a:rPr lang="en-US" kern="100" dirty="0">
                <a:ea typeface="Aptos" panose="020B0004020202020204" pitchFamily="34" charset="0"/>
              </a:rPr>
              <a:t>and the Cold Zone. These three zones are determined by the presence or absence of biological or chemical hazards and activities performed. </a:t>
            </a:r>
          </a:p>
        </p:txBody>
      </p:sp>
      <p:sp>
        <p:nvSpPr>
          <p:cNvPr id="4" name="Slide Number Placeholder 3">
            <a:extLst>
              <a:ext uri="{FF2B5EF4-FFF2-40B4-BE49-F238E27FC236}">
                <a16:creationId xmlns:a16="http://schemas.microsoft.com/office/drawing/2014/main" id="{3BBF3832-AF79-06BC-2333-989ECBE09453}"/>
              </a:ext>
            </a:extLst>
          </p:cNvPr>
          <p:cNvSpPr>
            <a:spLocks noGrp="1"/>
          </p:cNvSpPr>
          <p:nvPr>
            <p:ph type="sldNum" sz="quarter" idx="5"/>
          </p:nvPr>
        </p:nvSpPr>
        <p:spPr/>
        <p:txBody>
          <a:bodyPr/>
          <a:lstStyle/>
          <a:p>
            <a:fld id="{68A4114D-3529-4EEF-8458-4B289B3BB6AF}" type="slidenum">
              <a:rPr lang="en-US" smtClean="0"/>
              <a:t>7</a:t>
            </a:fld>
            <a:endParaRPr lang="en-US"/>
          </a:p>
        </p:txBody>
      </p:sp>
    </p:spTree>
    <p:extLst>
      <p:ext uri="{BB962C8B-B14F-4D97-AF65-F5344CB8AC3E}">
        <p14:creationId xmlns:p14="http://schemas.microsoft.com/office/powerpoint/2010/main" val="2040507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D2FAD-1494-C16A-6D56-6089FFD54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C587F-1D4C-17DA-17D6-4EFDB8375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179DA1-DCCD-7A84-0417-D9A36D92A050}"/>
              </a:ext>
            </a:extLst>
          </p:cNvPr>
          <p:cNvSpPr>
            <a:spLocks noGrp="1"/>
          </p:cNvSpPr>
          <p:nvPr>
            <p:ph type="body" idx="1"/>
          </p:nvPr>
        </p:nvSpPr>
        <p:spPr/>
        <p:txBody>
          <a:bodyPr/>
          <a:lstStyle/>
          <a:p>
            <a:pPr>
              <a:lnSpc>
                <a:spcPct val="110000"/>
              </a:lnSpc>
              <a:spcBef>
                <a:spcPts val="815"/>
              </a:spcBef>
              <a:spcAft>
                <a:spcPts val="510"/>
              </a:spcAft>
            </a:pPr>
            <a:r>
              <a:rPr lang="en-US" kern="100" dirty="0">
                <a:ea typeface="Aptos" panose="020B0004020202020204" pitchFamily="34" charset="0"/>
              </a:rPr>
              <a:t>The Decontamination Corridor – which contains the clean-dirty line – is the designated area to control entry and exit for the site. </a:t>
            </a:r>
          </a:p>
        </p:txBody>
      </p:sp>
      <p:sp>
        <p:nvSpPr>
          <p:cNvPr id="4" name="Slide Number Placeholder 3">
            <a:extLst>
              <a:ext uri="{FF2B5EF4-FFF2-40B4-BE49-F238E27FC236}">
                <a16:creationId xmlns:a16="http://schemas.microsoft.com/office/drawing/2014/main" id="{01790815-CFB7-AD40-5BDF-49ACC950A833}"/>
              </a:ext>
            </a:extLst>
          </p:cNvPr>
          <p:cNvSpPr>
            <a:spLocks noGrp="1"/>
          </p:cNvSpPr>
          <p:nvPr>
            <p:ph type="sldNum" sz="quarter" idx="5"/>
          </p:nvPr>
        </p:nvSpPr>
        <p:spPr/>
        <p:txBody>
          <a:bodyPr/>
          <a:lstStyle/>
          <a:p>
            <a:fld id="{68A4114D-3529-4EEF-8458-4B289B3BB6AF}" type="slidenum">
              <a:rPr lang="en-US" smtClean="0"/>
              <a:t>8</a:t>
            </a:fld>
            <a:endParaRPr lang="en-US"/>
          </a:p>
        </p:txBody>
      </p:sp>
    </p:spTree>
    <p:extLst>
      <p:ext uri="{BB962C8B-B14F-4D97-AF65-F5344CB8AC3E}">
        <p14:creationId xmlns:p14="http://schemas.microsoft.com/office/powerpoint/2010/main" val="185895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1754E-4989-4150-7F42-B4E0223B4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1B2F1-9057-CBFD-5F39-195B0ECBA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658A-AD3C-7C84-2C4A-687794C01D21}"/>
              </a:ext>
            </a:extLst>
          </p:cNvPr>
          <p:cNvSpPr>
            <a:spLocks noGrp="1"/>
          </p:cNvSpPr>
          <p:nvPr>
            <p:ph type="body" idx="1"/>
          </p:nvPr>
        </p:nvSpPr>
        <p:spPr/>
        <p:txBody>
          <a:bodyPr/>
          <a:lstStyle/>
          <a:p>
            <a:pPr defTabSz="931774">
              <a:defRPr/>
            </a:pPr>
            <a:r>
              <a:rPr lang="en-US" dirty="0">
                <a:solidFill>
                  <a:srgbClr val="BABBBA"/>
                </a:solidFill>
              </a:rPr>
              <a:t>This photo shows how these work zones might be set up using an aerial image of a farm. </a:t>
            </a:r>
            <a:endParaRPr lang="en-US" dirty="0"/>
          </a:p>
        </p:txBody>
      </p:sp>
      <p:sp>
        <p:nvSpPr>
          <p:cNvPr id="4" name="Slide Number Placeholder 3">
            <a:extLst>
              <a:ext uri="{FF2B5EF4-FFF2-40B4-BE49-F238E27FC236}">
                <a16:creationId xmlns:a16="http://schemas.microsoft.com/office/drawing/2014/main" id="{504C6F32-E315-A5DF-076B-7CCBF5413AE2}"/>
              </a:ext>
            </a:extLst>
          </p:cNvPr>
          <p:cNvSpPr>
            <a:spLocks noGrp="1"/>
          </p:cNvSpPr>
          <p:nvPr>
            <p:ph type="sldNum" sz="quarter" idx="5"/>
          </p:nvPr>
        </p:nvSpPr>
        <p:spPr/>
        <p:txBody>
          <a:bodyPr/>
          <a:lstStyle/>
          <a:p>
            <a:fld id="{68A4114D-3529-4EEF-8458-4B289B3BB6AF}" type="slidenum">
              <a:rPr lang="en-US" smtClean="0"/>
              <a:t>9</a:t>
            </a:fld>
            <a:endParaRPr lang="en-US"/>
          </a:p>
        </p:txBody>
      </p:sp>
    </p:spTree>
    <p:extLst>
      <p:ext uri="{BB962C8B-B14F-4D97-AF65-F5344CB8AC3E}">
        <p14:creationId xmlns:p14="http://schemas.microsoft.com/office/powerpoint/2010/main" val="2013728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6.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8.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9.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0.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2.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3.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4.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6.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7.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8.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9.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0.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2.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3.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4.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7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7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24265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73952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08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70149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4269513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37230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D00739-61BD-2A99-0C91-9928D368213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30012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6BC28-05BF-3501-8F28-041BD8ECD2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85075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962663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3 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067304"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8067304"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287652"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287652"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508000"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16"/>
          </p:nvPr>
        </p:nvSpPr>
        <p:spPr>
          <a:xfrm>
            <a:off x="508000"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88095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8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030349" y="2438400"/>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6142883"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286042"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3286042"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3"/>
          <p:cNvSpPr>
            <a:spLocks noGrp="1"/>
          </p:cNvSpPr>
          <p:nvPr>
            <p:ph sz="half" idx="18"/>
          </p:nvPr>
        </p:nvSpPr>
        <p:spPr>
          <a:xfrm>
            <a:off x="386853" y="2438402"/>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0478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652258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871565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909326-CFBB-B105-D743-4C6DB29D254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560715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6D010-8F03-2EC3-BAB7-5576E39265D0}"/>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1831277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6581C-20E2-C1BC-CC1F-6C914AD88DF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44843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267535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2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012597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3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11158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4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99369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29088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10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3F6E3C-D7CB-758B-7148-44B21635BFA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9819636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3ABE7C-333B-1E75-103F-92893E5DC01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30978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4A2CA4-B29A-6F9F-C7BD-1D857500C0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01005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1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C0F2E1-2996-B225-1013-F02F59DA4D0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72735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5148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7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67B5C-0931-DB7B-F9EF-E3AE61002E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27764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72E91A-A1E6-799F-2FF6-BDE18189E6D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33727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BE9AFE-43D8-CB23-18FD-1A0350F210E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56333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11894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3524149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15770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2834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79B618-6179-753D-65D1-8CCFDC2E480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020858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957424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90612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16086570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8284081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593282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995314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965962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12280645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170231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8479915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1329E6-4DD8-D944-E33C-01014584A053}"/>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01438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261964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694154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609600"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2352582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03208"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35604"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203208" y="2052960"/>
            <a:ext cx="2641600" cy="1828800"/>
          </a:xfrm>
          <a:ln>
            <a:noFill/>
          </a:ln>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3442004"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675777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508000"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a:defRPr/>
            </a:pPr>
            <a:endParaRPr lang="en-US"/>
          </a:p>
        </p:txBody>
      </p:sp>
    </p:spTree>
    <p:custDataLst>
      <p:tags r:id="rId1"/>
    </p:custDataLst>
    <p:extLst>
      <p:ext uri="{BB962C8B-B14F-4D97-AF65-F5344CB8AC3E}">
        <p14:creationId xmlns:p14="http://schemas.microsoft.com/office/powerpoint/2010/main" val="21393986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25516"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57904" y="153988"/>
            <a:ext cx="89408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362704"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1263710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a:extLst>
              <a:ext uri="{C183D7F6-B498-43B3-948B-1728B52AA6E4}">
                <adec:decorative xmlns:adec="http://schemas.microsoft.com/office/drawing/2017/decorative" val="1"/>
              </a:ext>
            </a:extLst>
          </p:cNvPr>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812800" y="304801"/>
            <a:ext cx="7823200" cy="6051549"/>
          </a:xfrm>
        </p:spPr>
        <p:txBody>
          <a:bodyPr/>
          <a:lstStyle>
            <a:lvl1pPr>
              <a:defRPr sz="3600"/>
            </a:lvl1pPr>
            <a:lvl2pPr>
              <a:defRPr sz="28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9546336" y="457200"/>
            <a:ext cx="2234213"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2965024377"/>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040070"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4040071"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07991" y="311972"/>
            <a:ext cx="7336177" cy="5993232"/>
          </a:xfrm>
        </p:spPr>
        <p:txBody>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9521004" y="6377158"/>
            <a:ext cx="1972235" cy="274638"/>
          </a:xfrm>
          <a:ln/>
        </p:spPr>
        <p:txBody>
          <a:bodyPr/>
          <a:lstStyle>
            <a:lvl1pPr>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2611111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397"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8141501" y="0"/>
            <a:ext cx="405079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8006155"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98685"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46384"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98685"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30105534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203200" y="152400"/>
            <a:ext cx="89408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336615858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11099844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5081AE"/>
              </a:solidFill>
            </a:endParaRP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315"/>
          <a:stretch/>
        </p:blipFill>
        <p:spPr>
          <a:xfrm>
            <a:off x="11516524" y="6184247"/>
            <a:ext cx="438409" cy="457494"/>
          </a:xfrm>
          <a:prstGeom prst="rect">
            <a:avLst/>
          </a:prstGeom>
        </p:spPr>
      </p:pic>
    </p:spTree>
    <p:custDataLst>
      <p:tags r:id="rId1"/>
    </p:custDataLst>
    <p:extLst>
      <p:ext uri="{BB962C8B-B14F-4D97-AF65-F5344CB8AC3E}">
        <p14:creationId xmlns:p14="http://schemas.microsoft.com/office/powerpoint/2010/main" val="4159025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8934677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3979026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203208" y="152400"/>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70316" y="155575"/>
            <a:ext cx="89408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442120"/>
            <a:ext cx="21336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accent2">
                    <a:lumMod val="75000"/>
                  </a:schemeClr>
                </a:solidFill>
              </a:defRPr>
            </a:lvl1pPr>
          </a:lstStyle>
          <a:p>
            <a:pPr>
              <a:defRPr/>
            </a:pPr>
            <a:endParaRPr lang="en-US" dirty="0"/>
          </a:p>
        </p:txBody>
      </p:sp>
      <p:sp>
        <p:nvSpPr>
          <p:cNvPr id="17" name="Content Placeholder 2"/>
          <p:cNvSpPr>
            <a:spLocks noGrp="1"/>
          </p:cNvSpPr>
          <p:nvPr>
            <p:ph idx="13"/>
          </p:nvPr>
        </p:nvSpPr>
        <p:spPr>
          <a:xfrm>
            <a:off x="3458020" y="442121"/>
            <a:ext cx="8210904"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315"/>
          <a:stretch/>
        </p:blipFill>
        <p:spPr>
          <a:xfrm>
            <a:off x="11445404" y="6123287"/>
            <a:ext cx="438409" cy="457494"/>
          </a:xfrm>
          <a:prstGeom prst="rect">
            <a:avLst/>
          </a:prstGeom>
        </p:spPr>
      </p:pic>
    </p:spTree>
    <p:custDataLst>
      <p:tags r:id="rId1"/>
    </p:custDataLst>
    <p:extLst>
      <p:ext uri="{BB962C8B-B14F-4D97-AF65-F5344CB8AC3E}">
        <p14:creationId xmlns:p14="http://schemas.microsoft.com/office/powerpoint/2010/main" val="2573178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a:xfrm>
            <a:off x="838200" y="365125"/>
            <a:ext cx="10515600" cy="86013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a:xfrm>
            <a:off x="838200" y="1460310"/>
            <a:ext cx="10515600" cy="471665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7" name="Rectangle 6">
            <a:extLst>
              <a:ext uri="{FF2B5EF4-FFF2-40B4-BE49-F238E27FC236}">
                <a16:creationId xmlns:a16="http://schemas.microsoft.com/office/drawing/2014/main" id="{62A74099-51E8-C770-0465-0A14FB39D18A}"/>
              </a:ext>
            </a:extLst>
          </p:cNvPr>
          <p:cNvSpPr/>
          <p:nvPr userDrawn="1"/>
        </p:nvSpPr>
        <p:spPr>
          <a:xfrm>
            <a:off x="814943" y="1133820"/>
            <a:ext cx="1060704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555638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A5A9AA4-C332-6657-4B08-8F971B54F490}"/>
              </a:ext>
            </a:extLst>
          </p:cNvPr>
          <p:cNvSpPr>
            <a:spLocks noGrp="1"/>
          </p:cNvSpPr>
          <p:nvPr>
            <p:ph type="pic" idx="13"/>
          </p:nvPr>
        </p:nvSpPr>
        <p:spPr>
          <a:xfrm>
            <a:off x="-1" y="0"/>
            <a:ext cx="12191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7E78893-C521-2D79-BBCF-B1FE9BE2A7E8}"/>
              </a:ext>
            </a:extLst>
          </p:cNvPr>
          <p:cNvSpPr>
            <a:spLocks noGrp="1"/>
          </p:cNvSpPr>
          <p:nvPr>
            <p:ph type="ctrTitle" hasCustomPrompt="1"/>
          </p:nvPr>
        </p:nvSpPr>
        <p:spPr>
          <a:xfrm>
            <a:off x="614148" y="0"/>
            <a:ext cx="5481851" cy="6858000"/>
          </a:xfrm>
          <a:solidFill>
            <a:schemeClr val="accent3"/>
          </a:solidFill>
        </p:spPr>
        <p:txBody>
          <a:bodyPr anchor="t"/>
          <a:lstStyle>
            <a:lvl1pPr algn="ctr">
              <a:defRPr sz="6000">
                <a:latin typeface="Verdana" panose="020B0604030504040204" pitchFamily="34" charset="0"/>
                <a:ea typeface="Verdana" panose="020B0604030504040204" pitchFamily="34" charset="0"/>
              </a:defRPr>
            </a:lvl1pPr>
          </a:lstStyle>
          <a:p>
            <a:br>
              <a:rPr lang="en-US" dirty="0"/>
            </a:br>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4872250" y="4299044"/>
            <a:ext cx="7319749" cy="958755"/>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9360984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a:off x="0" y="0"/>
            <a:ext cx="7642746" cy="6858000"/>
          </a:xfrm>
          <a:prstGeom prst="flowChartInputOutput">
            <a:avLst/>
          </a:pr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a:stCxn id="3" idx="0"/>
          </p:cNvCxnSpPr>
          <p:nvPr userDrawn="1"/>
        </p:nvCxnSpPr>
        <p:spPr>
          <a:xfrm>
            <a:off x="6096000" y="0"/>
            <a:ext cx="1546746"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1678675"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8200" y="700391"/>
            <a:ext cx="4907507"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72174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5686560" y="0"/>
            <a:ext cx="6214299"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p:cNvCxnSpPr>
          <p:nvPr userDrawn="1"/>
        </p:nvCxnSpPr>
        <p:spPr>
          <a:xfrm flipH="1">
            <a:off x="5618321" y="0"/>
            <a:ext cx="1645920"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7165087"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492621" y="691098"/>
            <a:ext cx="4089790"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29054326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4627417" y="0"/>
            <a:ext cx="7564581"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 uri="{C183D7F6-B498-43B3-948B-1728B52AA6E4}">
                <adec:decorative xmlns:adec="http://schemas.microsoft.com/office/drawing/2017/decorative" val="1"/>
              </a:ext>
            </a:extLst>
          </p:cNvPr>
          <p:cNvCxnSpPr>
            <a:cxnSpLocks/>
            <a:stCxn id="8" idx="3"/>
          </p:cNvCxnSpPr>
          <p:nvPr userDrawn="1"/>
        </p:nvCxnSpPr>
        <p:spPr>
          <a:xfrm flipH="1">
            <a:off x="4579236" y="13716"/>
            <a:ext cx="1957071" cy="6844284"/>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84488" y="1828801"/>
            <a:ext cx="4997923"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076943" y="691098"/>
            <a:ext cx="4505468"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88578504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6982936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13651220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4616380" y="526777"/>
            <a:ext cx="6953840"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4041147" y="504971"/>
            <a:ext cx="0" cy="293522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621779" y="492918"/>
            <a:ext cx="3170238" cy="293608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621779" y="3809999"/>
            <a:ext cx="3994601" cy="2642387"/>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5046553" y="1679383"/>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6" name="Content Placeholder 2">
            <a:extLst>
              <a:ext uri="{FF2B5EF4-FFF2-40B4-BE49-F238E27FC236}">
                <a16:creationId xmlns:a16="http://schemas.microsoft.com/office/drawing/2014/main" id="{3EB5785E-B895-054E-1455-D20EDE992092}"/>
              </a:ext>
            </a:extLst>
          </p:cNvPr>
          <p:cNvSpPr>
            <a:spLocks noGrp="1"/>
          </p:cNvSpPr>
          <p:nvPr>
            <p:ph idx="17" hasCustomPrompt="1"/>
          </p:nvPr>
        </p:nvSpPr>
        <p:spPr>
          <a:xfrm>
            <a:off x="8471720" y="1660307"/>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Tree>
    <p:custDataLst>
      <p:tags r:id="rId1"/>
    </p:custDataLst>
    <p:extLst>
      <p:ext uri="{BB962C8B-B14F-4D97-AF65-F5344CB8AC3E}">
        <p14:creationId xmlns:p14="http://schemas.microsoft.com/office/powerpoint/2010/main" val="27403752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383127093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0369358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3312322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0262757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733932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3284550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1265508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1846620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8278483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31866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7688147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5691111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531962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2850883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2611709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pic>
        <p:nvPicPr>
          <p:cNvPr id="5" name="Content Placeholder 11">
            <a:extLst>
              <a:ext uri="{FF2B5EF4-FFF2-40B4-BE49-F238E27FC236}">
                <a16:creationId xmlns:a16="http://schemas.microsoft.com/office/drawing/2014/main" id="{CC333B92-F402-CEA8-2D08-4867414EEBD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Tree>
    <p:custDataLst>
      <p:tags r:id="rId1"/>
    </p:custDataLst>
    <p:extLst>
      <p:ext uri="{BB962C8B-B14F-4D97-AF65-F5344CB8AC3E}">
        <p14:creationId xmlns:p14="http://schemas.microsoft.com/office/powerpoint/2010/main" val="28800769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Content Placeholder 11">
            <a:extLst>
              <a:ext uri="{FF2B5EF4-FFF2-40B4-BE49-F238E27FC236}">
                <a16:creationId xmlns:a16="http://schemas.microsoft.com/office/drawing/2014/main" id="{F775B8F2-F22A-CEF9-90B7-8463676B38B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3/28/2025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0350759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3/28/2025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107670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ags" Target="../tags/tag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3.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ags" Target="../tags/tag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tags" Target="../tags/tag55.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theme" Target="../theme/theme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3/28/2025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41"/>
    </p:custDataLst>
    <p:extLst>
      <p:ext uri="{BB962C8B-B14F-4D97-AF65-F5344CB8AC3E}">
        <p14:creationId xmlns:p14="http://schemas.microsoft.com/office/powerpoint/2010/main" val="37237224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751" r:id="rId3"/>
    <p:sldLayoutId id="2147483752" r:id="rId4"/>
    <p:sldLayoutId id="2147483753"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6B848-AA9A-2CBD-ADC7-53742AD8AA74}"/>
              </a:ext>
              <a:ext uri="{C183D7F6-B498-43B3-948B-1728B52AA6E4}">
                <adec:decorative xmlns:adec="http://schemas.microsoft.com/office/drawing/2017/decorative" val="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705589" y="1371589"/>
            <a:ext cx="5486411" cy="5486411"/>
          </a:xfrm>
          <a:prstGeom prst="rect">
            <a:avLst/>
          </a:prstGeom>
        </p:spPr>
      </p:pic>
      <p:pic>
        <p:nvPicPr>
          <p:cNvPr id="8" name="Content Placeholder 11">
            <a:extLst>
              <a:ext uri="{FF2B5EF4-FFF2-40B4-BE49-F238E27FC236}">
                <a16:creationId xmlns:a16="http://schemas.microsoft.com/office/drawing/2014/main" id="{2BD143D9-BF0A-DCAD-EFE1-9AF3C507FD9F}"/>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828804" cy="1828804"/>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3/28/2025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14"/>
    </p:custDataLst>
    <p:extLst>
      <p:ext uri="{BB962C8B-B14F-4D97-AF65-F5344CB8AC3E}">
        <p14:creationId xmlns:p14="http://schemas.microsoft.com/office/powerpoint/2010/main" val="12115985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lnSpc>
          <a:spcPct val="90000"/>
        </a:lnSpc>
        <a:spcBef>
          <a:spcPct val="0"/>
        </a:spcBef>
        <a:buNone/>
        <a:defRPr sz="4400" kern="1200">
          <a:solidFill>
            <a:schemeClr val="tx1"/>
          </a:solidFill>
          <a:latin typeface="Verdana Pro" panose="020B0604030504040204" pitchFamily="34" charset="0"/>
          <a:ea typeface="+mj-ea"/>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ro" panose="020B0604030504040204" pitchFamily="34" charset="0"/>
          <a:ea typeface="+mn-ea"/>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ro" panose="020B0604030504040204" pitchFamily="34" charset="0"/>
          <a:ea typeface="+mn-ea"/>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ro" panose="020B0604030504040204" pitchFamily="34" charset="0"/>
          <a:ea typeface="+mn-ea"/>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ro" panose="020B0604030504040204" pitchFamily="34" charset="0"/>
          <a:ea typeface="+mn-ea"/>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ro"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32154"/>
            <a:ext cx="11176000" cy="734646"/>
          </a:xfrm>
          <a:prstGeom prst="rect">
            <a:avLst/>
          </a:prstGeom>
        </p:spPr>
        <p:txBody>
          <a:bodyPr vert="horz" lIns="91440" tIns="45720" rIns="91440" bIns="45720" rtlCol="0" anchor="ctr">
            <a:noAutofit/>
          </a:bodyPr>
          <a:lstStyle/>
          <a:p>
            <a:r>
              <a:rPr lang="en-US" dirty="0"/>
              <a:t>Click to edit Master title style</a:t>
            </a:r>
          </a:p>
        </p:txBody>
      </p:sp>
      <p:sp>
        <p:nvSpPr>
          <p:cNvPr id="1029" name="Text Placeholder 2"/>
          <p:cNvSpPr>
            <a:spLocks noGrp="1"/>
          </p:cNvSpPr>
          <p:nvPr>
            <p:ph type="body" idx="1"/>
          </p:nvPr>
        </p:nvSpPr>
        <p:spPr bwMode="auto">
          <a:xfrm>
            <a:off x="508000" y="1547446"/>
            <a:ext cx="11209867" cy="46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1" name="Footer Placeholder 4"/>
          <p:cNvSpPr>
            <a:spLocks noGrp="1"/>
          </p:cNvSpPr>
          <p:nvPr>
            <p:ph type="ftr" sz="quarter" idx="3"/>
          </p:nvPr>
        </p:nvSpPr>
        <p:spPr bwMode="auto">
          <a:xfrm>
            <a:off x="9521004" y="6377158"/>
            <a:ext cx="197223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solidFill>
                <a:latin typeface="HelveticaNeueLT Std Lt Cn" panose="020B0406020202030204" pitchFamily="34" charset="0"/>
                <a:ea typeface="Verdana" pitchFamily="34" charset="0"/>
                <a:cs typeface="Verdana" pitchFamily="34" charset="0"/>
              </a:defRPr>
            </a:lvl1pPr>
          </a:lstStyle>
          <a:p>
            <a:endParaRPr lang="en-US">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508000" y="6356351"/>
            <a:ext cx="7768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custDataLst>
      <p:tags r:id="rId14"/>
    </p:custDataLst>
    <p:extLst>
      <p:ext uri="{BB962C8B-B14F-4D97-AF65-F5344CB8AC3E}">
        <p14:creationId xmlns:p14="http://schemas.microsoft.com/office/powerpoint/2010/main" val="25867217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ftr="0" dt="0"/>
  <p:txStyles>
    <p:titleStyle>
      <a:lvl1pPr algn="ctr" rtl="0" eaLnBrk="1" fontAlgn="base" hangingPunct="1">
        <a:spcBef>
          <a:spcPct val="0"/>
        </a:spcBef>
        <a:spcAft>
          <a:spcPct val="0"/>
        </a:spcAft>
        <a:defRPr sz="4400" b="0">
          <a:solidFill>
            <a:schemeClr val="tx1"/>
          </a:solidFill>
          <a:effectLst/>
          <a:latin typeface="Verdana" panose="020B0604030504040204" pitchFamily="34" charset="0"/>
          <a:ea typeface="Verdana" pitchFamily="34" charset="0"/>
          <a:cs typeface="Verdana" panose="020B0604030504040204"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273050"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3600">
          <a:solidFill>
            <a:schemeClr val="tx1"/>
          </a:solidFill>
          <a:latin typeface="Verdana" panose="020B0604030504040204" pitchFamily="34" charset="0"/>
          <a:ea typeface="Verdana" pitchFamily="34" charset="0"/>
          <a:cs typeface="Verdana" panose="020B0604030504040204" pitchFamily="34" charset="0"/>
        </a:defRPr>
      </a:lvl1pPr>
      <a:lvl2pPr marL="547688"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22325"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96963"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4pPr>
      <a:lvl5pPr marL="1279525"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000">
          <a:solidFill>
            <a:schemeClr val="tx1"/>
          </a:solidFill>
          <a:latin typeface="Verdana" panose="020B0604030504040204" pitchFamily="34" charset="0"/>
          <a:ea typeface="Verdana" pitchFamily="34" charset="0"/>
          <a:cs typeface="Verdana" panose="020B0604030504040204"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3/28/2025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25"/>
    </p:custDataLst>
    <p:extLst>
      <p:ext uri="{BB962C8B-B14F-4D97-AF65-F5344CB8AC3E}">
        <p14:creationId xmlns:p14="http://schemas.microsoft.com/office/powerpoint/2010/main" val="422699483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9" r:id="rId3"/>
    <p:sldLayoutId id="2147483730" r:id="rId4"/>
    <p:sldLayoutId id="2147483731" r:id="rId5"/>
    <p:sldLayoutId id="2147483732"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9.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0.xml"/><Relationship Id="rId5" Type="http://schemas.openxmlformats.org/officeDocument/2006/relationships/image" Target="../media/image18.jp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5.xml"/><Relationship Id="rId7" Type="http://schemas.openxmlformats.org/officeDocument/2006/relationships/image" Target="../media/image22.JPG"/><Relationship Id="rId2" Type="http://schemas.openxmlformats.org/officeDocument/2006/relationships/slideLayout" Target="../slideLayouts/slideLayout2.xml"/><Relationship Id="rId1" Type="http://schemas.openxmlformats.org/officeDocument/2006/relationships/tags" Target="../tags/tag93.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9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9.xml"/><Relationship Id="rId1" Type="http://schemas.openxmlformats.org/officeDocument/2006/relationships/tags" Target="../tags/tag9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80.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9.xml"/><Relationship Id="rId1" Type="http://schemas.openxmlformats.org/officeDocument/2006/relationships/tags" Target="../tags/tag98.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8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8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83.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8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85.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86.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87.xml"/><Relationship Id="rId5" Type="http://schemas.openxmlformats.org/officeDocument/2006/relationships/image" Target="../media/image15.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DC4EF-6B4B-0669-8E0F-56DC8638F56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0EB1959-4BEF-DC08-73A9-2F93EBC65071}"/>
              </a:ext>
              <a:ext uri="{C183D7F6-B498-43B3-948B-1728B52AA6E4}">
                <adec:decorative xmlns:adec="http://schemas.microsoft.com/office/drawing/2017/decorative" val="1"/>
              </a:ext>
            </a:extLst>
          </p:cNvPr>
          <p:cNvSpPr/>
          <p:nvPr/>
        </p:nvSpPr>
        <p:spPr>
          <a:xfrm>
            <a:off x="-1" y="0"/>
            <a:ext cx="12192001" cy="6858000"/>
          </a:xfrm>
          <a:prstGeom prst="rect">
            <a:avLst/>
          </a:prstGeom>
          <a:solidFill>
            <a:srgbClr val="FFFBF3"/>
          </a:solidFill>
          <a:ln>
            <a:solidFill>
              <a:srgbClr val="FFF1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itle 3">
            <a:extLst>
              <a:ext uri="{FF2B5EF4-FFF2-40B4-BE49-F238E27FC236}">
                <a16:creationId xmlns:a16="http://schemas.microsoft.com/office/drawing/2014/main" id="{545C1C21-8236-3AE3-D528-FBD9730C12DD}"/>
              </a:ext>
            </a:extLst>
          </p:cNvPr>
          <p:cNvSpPr>
            <a:spLocks noGrp="1"/>
          </p:cNvSpPr>
          <p:nvPr>
            <p:ph type="ctrTitle"/>
          </p:nvPr>
        </p:nvSpPr>
        <p:spPr>
          <a:xfrm>
            <a:off x="4502553" y="1122363"/>
            <a:ext cx="6408516" cy="2387600"/>
          </a:xfrm>
        </p:spPr>
        <p:txBody>
          <a:bodyPr>
            <a:normAutofit fontScale="90000"/>
          </a:bodyPr>
          <a:lstStyle/>
          <a:p>
            <a:r>
              <a:rPr lang="en-US" noProof="0" dirty="0"/>
              <a:t>Animal Disease Emergency</a:t>
            </a:r>
            <a:br>
              <a:rPr lang="en-US" noProof="0" dirty="0"/>
            </a:br>
            <a:r>
              <a:rPr lang="en-US" noProof="0" dirty="0"/>
              <a:t>Response</a:t>
            </a:r>
          </a:p>
        </p:txBody>
      </p:sp>
      <p:sp>
        <p:nvSpPr>
          <p:cNvPr id="5" name="Subtitle 4">
            <a:extLst>
              <a:ext uri="{FF2B5EF4-FFF2-40B4-BE49-F238E27FC236}">
                <a16:creationId xmlns:a16="http://schemas.microsoft.com/office/drawing/2014/main" id="{0967F9D2-5B3C-EAF4-1113-179CAEE648B8}"/>
              </a:ext>
            </a:extLst>
          </p:cNvPr>
          <p:cNvSpPr>
            <a:spLocks noGrp="1"/>
          </p:cNvSpPr>
          <p:nvPr>
            <p:ph type="subTitle" idx="1"/>
          </p:nvPr>
        </p:nvSpPr>
        <p:spPr>
          <a:xfrm>
            <a:off x="4502553" y="3602038"/>
            <a:ext cx="6408516" cy="1655762"/>
          </a:xfrm>
        </p:spPr>
        <p:txBody>
          <a:bodyPr anchor="ctr">
            <a:normAutofit/>
          </a:bodyPr>
          <a:lstStyle/>
          <a:p>
            <a:r>
              <a:rPr lang="en-US" sz="5400" i="1" kern="0" noProof="0" dirty="0"/>
              <a:t>ADE Work Zones</a:t>
            </a:r>
          </a:p>
        </p:txBody>
      </p:sp>
      <p:sp>
        <p:nvSpPr>
          <p:cNvPr id="6" name="Rectangle 5">
            <a:extLst>
              <a:ext uri="{FF2B5EF4-FFF2-40B4-BE49-F238E27FC236}">
                <a16:creationId xmlns:a16="http://schemas.microsoft.com/office/drawing/2014/main" id="{D9A8CB73-166B-ED33-73AD-D727179C172F}"/>
              </a:ext>
              <a:ext uri="{C183D7F6-B498-43B3-948B-1728B52AA6E4}">
                <adec:decorative xmlns:adec="http://schemas.microsoft.com/office/drawing/2017/decorative" val="1"/>
              </a:ext>
            </a:extLst>
          </p:cNvPr>
          <p:cNvSpPr/>
          <p:nvPr/>
        </p:nvSpPr>
        <p:spPr>
          <a:xfrm>
            <a:off x="0" y="0"/>
            <a:ext cx="3357797" cy="6858000"/>
          </a:xfrm>
          <a:prstGeom prst="rect">
            <a:avLst/>
          </a:prstGeom>
          <a:solidFill>
            <a:srgbClr val="E9724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9" name="Picture 8" descr="The Just-in-Time Training logo">
            <a:extLst>
              <a:ext uri="{FF2B5EF4-FFF2-40B4-BE49-F238E27FC236}">
                <a16:creationId xmlns:a16="http://schemas.microsoft.com/office/drawing/2014/main" id="{F47125BA-D445-3C52-514C-00182572EF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43"/>
            <a:ext cx="3357797" cy="3366656"/>
          </a:xfrm>
          <a:prstGeom prst="rect">
            <a:avLst/>
          </a:prstGeom>
        </p:spPr>
      </p:pic>
      <p:pic>
        <p:nvPicPr>
          <p:cNvPr id="13" name="Picture 12" descr="The Center for Food Security and Public Health logo">
            <a:extLst>
              <a:ext uri="{FF2B5EF4-FFF2-40B4-BE49-F238E27FC236}">
                <a16:creationId xmlns:a16="http://schemas.microsoft.com/office/drawing/2014/main" id="{8EAADF77-587F-C652-40AF-9FB1926776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811" y="4522394"/>
            <a:ext cx="2603221" cy="1470812"/>
          </a:xfrm>
          <a:prstGeom prst="rect">
            <a:avLst/>
          </a:prstGeom>
        </p:spPr>
      </p:pic>
      <p:pic>
        <p:nvPicPr>
          <p:cNvPr id="18" name="Picture 17">
            <a:extLst>
              <a:ext uri="{FF2B5EF4-FFF2-40B4-BE49-F238E27FC236}">
                <a16:creationId xmlns:a16="http://schemas.microsoft.com/office/drawing/2014/main" id="{5F3DDB83-40DF-F23E-30F6-EA6FFA1EB45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589" y="1371589"/>
            <a:ext cx="5486411" cy="5486411"/>
          </a:xfrm>
          <a:prstGeom prst="rect">
            <a:avLst/>
          </a:prstGeom>
        </p:spPr>
      </p:pic>
    </p:spTree>
    <p:custDataLst>
      <p:tags r:id="rId1"/>
    </p:custDataLst>
    <p:extLst>
      <p:ext uri="{BB962C8B-B14F-4D97-AF65-F5344CB8AC3E}">
        <p14:creationId xmlns:p14="http://schemas.microsoft.com/office/powerpoint/2010/main" val="3287950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51BE7-D363-CF78-49C6-804E3148B7A2}"/>
              </a:ext>
            </a:extLst>
          </p:cNvPr>
          <p:cNvSpPr>
            <a:spLocks noGrp="1"/>
          </p:cNvSpPr>
          <p:nvPr>
            <p:ph type="title"/>
          </p:nvPr>
        </p:nvSpPr>
        <p:spPr/>
        <p:txBody>
          <a:bodyPr/>
          <a:lstStyle/>
          <a:p>
            <a:r>
              <a:rPr lang="en-US" dirty="0"/>
              <a:t>ADE Work Zones on a Farm</a:t>
            </a:r>
          </a:p>
        </p:txBody>
      </p:sp>
      <p:pic>
        <p:nvPicPr>
          <p:cNvPr id="5" name="Content Placeholder 4" descr="A dirt road driveway leading to a farm. The farm is shaded red (Hot Zone) with a yellow shaded area on perimeter (the Warm Zone) and an additional green shaded area (Cold Zone)">
            <a:extLst>
              <a:ext uri="{FF2B5EF4-FFF2-40B4-BE49-F238E27FC236}">
                <a16:creationId xmlns:a16="http://schemas.microsoft.com/office/drawing/2014/main" id="{6C033039-7A72-FC1C-E004-58C090616504}"/>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rcRect/>
          <a:stretch/>
        </p:blipFill>
        <p:spPr>
          <a:xfrm>
            <a:off x="0" y="-508709"/>
            <a:ext cx="12191998" cy="7399438"/>
          </a:xfrm>
        </p:spPr>
      </p:pic>
      <p:sp>
        <p:nvSpPr>
          <p:cNvPr id="6" name="Red Trapezoid 5">
            <a:extLst>
              <a:ext uri="{FF2B5EF4-FFF2-40B4-BE49-F238E27FC236}">
                <a16:creationId xmlns:a16="http://schemas.microsoft.com/office/drawing/2014/main" id="{ED8648AF-FFB5-1AB0-9810-B710A9C5ADE7}"/>
              </a:ext>
              <a:ext uri="{C183D7F6-B498-43B3-948B-1728B52AA6E4}">
                <adec:decorative xmlns:adec="http://schemas.microsoft.com/office/drawing/2017/decorative" val="1"/>
              </a:ext>
            </a:extLst>
          </p:cNvPr>
          <p:cNvSpPr/>
          <p:nvPr/>
        </p:nvSpPr>
        <p:spPr>
          <a:xfrm flipV="1">
            <a:off x="-1" y="1690688"/>
            <a:ext cx="12191999" cy="2189647"/>
          </a:xfrm>
          <a:prstGeom prst="trapezoid">
            <a:avLst>
              <a:gd name="adj" fmla="val 0"/>
            </a:avLst>
          </a:prstGeom>
          <a:solidFill>
            <a:srgbClr val="8A191B">
              <a:alpha val="36863"/>
            </a:srgbClr>
          </a:solid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Yellow Trapezoid 6">
            <a:extLst>
              <a:ext uri="{FF2B5EF4-FFF2-40B4-BE49-F238E27FC236}">
                <a16:creationId xmlns:a16="http://schemas.microsoft.com/office/drawing/2014/main" id="{6D86D69D-77C9-D792-4867-80F5264BFF56}"/>
              </a:ext>
              <a:ext uri="{C183D7F6-B498-43B3-948B-1728B52AA6E4}">
                <adec:decorative xmlns:adec="http://schemas.microsoft.com/office/drawing/2017/decorative" val="1"/>
              </a:ext>
            </a:extLst>
          </p:cNvPr>
          <p:cNvSpPr/>
          <p:nvPr/>
        </p:nvSpPr>
        <p:spPr>
          <a:xfrm flipV="1">
            <a:off x="0" y="3880332"/>
            <a:ext cx="12192000" cy="1249371"/>
          </a:xfrm>
          <a:prstGeom prst="trapezoid">
            <a:avLst>
              <a:gd name="adj" fmla="val 0"/>
            </a:avLst>
          </a:prstGeom>
          <a:solidFill>
            <a:srgbClr val="FFD07D">
              <a:alpha val="49020"/>
            </a:srgbClr>
          </a:solid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reen Trapezoid 7">
            <a:extLst>
              <a:ext uri="{FF2B5EF4-FFF2-40B4-BE49-F238E27FC236}">
                <a16:creationId xmlns:a16="http://schemas.microsoft.com/office/drawing/2014/main" id="{247F979D-3DA5-692D-1304-693F1184F419}"/>
              </a:ext>
              <a:ext uri="{C183D7F6-B498-43B3-948B-1728B52AA6E4}">
                <adec:decorative xmlns:adec="http://schemas.microsoft.com/office/drawing/2017/decorative" val="1"/>
              </a:ext>
            </a:extLst>
          </p:cNvPr>
          <p:cNvSpPr/>
          <p:nvPr/>
        </p:nvSpPr>
        <p:spPr>
          <a:xfrm flipV="1">
            <a:off x="0" y="5129705"/>
            <a:ext cx="12192000" cy="1728295"/>
          </a:xfrm>
          <a:prstGeom prst="trapezoid">
            <a:avLst>
              <a:gd name="adj" fmla="val 0"/>
            </a:avLst>
          </a:prstGeom>
          <a:solidFill>
            <a:srgbClr val="128943">
              <a:alpha val="34902"/>
            </a:srgbClr>
          </a:solid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1909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FFF52-FB34-9D22-C311-8FBFAE47EBC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025AD6A-EBBC-E301-1C6F-F96A4B95F976}"/>
              </a:ext>
            </a:extLst>
          </p:cNvPr>
          <p:cNvSpPr>
            <a:spLocks noGrp="1"/>
          </p:cNvSpPr>
          <p:nvPr>
            <p:ph type="title"/>
          </p:nvPr>
        </p:nvSpPr>
        <p:spPr>
          <a:xfrm>
            <a:off x="-1" y="1"/>
            <a:ext cx="12188147" cy="1690688"/>
          </a:xfrm>
          <a:solidFill>
            <a:srgbClr val="8A191B"/>
          </a:solidFill>
        </p:spPr>
        <p:txBody>
          <a:bodyPr>
            <a:noAutofit/>
          </a:bodyPr>
          <a:lstStyle/>
          <a:p>
            <a:pPr algn="ctr"/>
            <a:r>
              <a:rPr lang="en-US" sz="3600" b="1" noProof="0" dirty="0">
                <a:solidFill>
                  <a:schemeClr val="bg1"/>
                </a:solidFill>
              </a:rPr>
              <a:t>Hot Zone or Exclusion Zone (EZ)</a:t>
            </a:r>
          </a:p>
        </p:txBody>
      </p:sp>
      <p:sp>
        <p:nvSpPr>
          <p:cNvPr id="7" name="Content Placeholder 6">
            <a:extLst>
              <a:ext uri="{FF2B5EF4-FFF2-40B4-BE49-F238E27FC236}">
                <a16:creationId xmlns:a16="http://schemas.microsoft.com/office/drawing/2014/main" id="{0FFC2921-957E-FCE6-B3F3-9CFA6965EF12}"/>
              </a:ext>
            </a:extLst>
          </p:cNvPr>
          <p:cNvSpPr>
            <a:spLocks noGrp="1"/>
          </p:cNvSpPr>
          <p:nvPr>
            <p:ph idx="1"/>
          </p:nvPr>
        </p:nvSpPr>
        <p:spPr>
          <a:xfrm>
            <a:off x="8580474" y="2391290"/>
            <a:ext cx="3190014" cy="3578590"/>
          </a:xfrm>
        </p:spPr>
        <p:txBody>
          <a:bodyPr anchor="ctr">
            <a:normAutofit/>
          </a:bodyPr>
          <a:lstStyle/>
          <a:p>
            <a:r>
              <a:rPr lang="en-US" sz="3000" noProof="0" dirty="0"/>
              <a:t>Contaminated or unsafe area</a:t>
            </a:r>
          </a:p>
          <a:p>
            <a:r>
              <a:rPr lang="en-US" sz="3000" noProof="0" dirty="0"/>
              <a:t>High risk area</a:t>
            </a:r>
          </a:p>
          <a:p>
            <a:r>
              <a:rPr lang="en-US" sz="3000" dirty="0"/>
              <a:t>Entry restricted</a:t>
            </a:r>
          </a:p>
        </p:txBody>
      </p:sp>
      <p:pic>
        <p:nvPicPr>
          <p:cNvPr id="12" name="Picture 11" descr="A diagram of a large farm shaded red (Hot Zone) with a yellow arrow pointing to the Decontamination entry point">
            <a:extLst>
              <a:ext uri="{FF2B5EF4-FFF2-40B4-BE49-F238E27FC236}">
                <a16:creationId xmlns:a16="http://schemas.microsoft.com/office/drawing/2014/main" id="{AC411A5E-5DC2-107A-CED6-A68894B91E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3514" y="2415560"/>
            <a:ext cx="7415784" cy="3530050"/>
          </a:xfrm>
          <a:prstGeom prst="rect">
            <a:avLst/>
          </a:prstGeom>
          <a:ln w="76200">
            <a:solidFill>
              <a:srgbClr val="8A191B"/>
            </a:solidFill>
          </a:ln>
        </p:spPr>
      </p:pic>
      <p:sp>
        <p:nvSpPr>
          <p:cNvPr id="2" name="Arrow: Right 1" descr="A yellow area pointing to the entry point of the farm">
            <a:extLst>
              <a:ext uri="{FF2B5EF4-FFF2-40B4-BE49-F238E27FC236}">
                <a16:creationId xmlns:a16="http://schemas.microsoft.com/office/drawing/2014/main" id="{ACD2BC3D-F8E2-C47A-668B-0B6EED224C6C}"/>
              </a:ext>
            </a:extLst>
          </p:cNvPr>
          <p:cNvSpPr/>
          <p:nvPr/>
        </p:nvSpPr>
        <p:spPr>
          <a:xfrm rot="13740622">
            <a:off x="5531917" y="4218880"/>
            <a:ext cx="951622" cy="678491"/>
          </a:xfrm>
          <a:prstGeom prst="rightArrow">
            <a:avLst/>
          </a:prstGeom>
          <a:solidFill>
            <a:srgbClr val="FFD07D"/>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87173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063A6-005A-8378-AFE2-1D1A2D46ACF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73E2813-83AA-7338-0CF7-047ECC249862}"/>
              </a:ext>
            </a:extLst>
          </p:cNvPr>
          <p:cNvSpPr>
            <a:spLocks noGrp="1"/>
          </p:cNvSpPr>
          <p:nvPr>
            <p:ph type="title"/>
          </p:nvPr>
        </p:nvSpPr>
        <p:spPr>
          <a:xfrm>
            <a:off x="-1" y="1"/>
            <a:ext cx="12188147" cy="922258"/>
          </a:xfrm>
          <a:solidFill>
            <a:srgbClr val="8A191B"/>
          </a:solidFill>
        </p:spPr>
        <p:txBody>
          <a:bodyPr>
            <a:noAutofit/>
          </a:bodyPr>
          <a:lstStyle/>
          <a:p>
            <a:pPr algn="ctr"/>
            <a:r>
              <a:rPr lang="en-US" sz="3600" b="1" noProof="0" dirty="0">
                <a:solidFill>
                  <a:schemeClr val="bg1"/>
                </a:solidFill>
              </a:rPr>
              <a:t>Hot Zone Activities</a:t>
            </a:r>
          </a:p>
        </p:txBody>
      </p:sp>
      <p:pic>
        <p:nvPicPr>
          <p:cNvPr id="17" name="Picture 16" descr="A responder swabbing the oral area of a chicken">
            <a:extLst>
              <a:ext uri="{FF2B5EF4-FFF2-40B4-BE49-F238E27FC236}">
                <a16:creationId xmlns:a16="http://schemas.microsoft.com/office/drawing/2014/main" id="{5CCDF5CD-5B11-AA5C-155D-24278DEBCB3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07989" y="1215840"/>
            <a:ext cx="5668120" cy="5174673"/>
          </a:xfrm>
          <a:prstGeom prst="rect">
            <a:avLst/>
          </a:prstGeom>
        </p:spPr>
      </p:pic>
      <p:pic>
        <p:nvPicPr>
          <p:cNvPr id="12" name="Picture 11" descr="A group of responders in PPE performing necropsy on a goat">
            <a:extLst>
              <a:ext uri="{FF2B5EF4-FFF2-40B4-BE49-F238E27FC236}">
                <a16:creationId xmlns:a16="http://schemas.microsoft.com/office/drawing/2014/main" id="{AC8B9713-E1E8-3EE4-492E-967363F087D9}"/>
              </a:ext>
            </a:extLst>
          </p:cNvPr>
          <p:cNvPicPr>
            <a:picLocks noChangeAspect="1"/>
          </p:cNvPicPr>
          <p:nvPr/>
        </p:nvPicPr>
        <p:blipFill>
          <a:blip r:embed="rId5">
            <a:extLst>
              <a:ext uri="{28A0092B-C50C-407E-A947-70E740481C1C}">
                <a14:useLocalDpi xmlns:a14="http://schemas.microsoft.com/office/drawing/2010/main" val="0"/>
              </a:ext>
            </a:extLst>
          </a:blip>
          <a:srcRect l="21427" r="23320"/>
          <a:stretch/>
        </p:blipFill>
        <p:spPr>
          <a:xfrm>
            <a:off x="7770494" y="1214048"/>
            <a:ext cx="3813517" cy="5176465"/>
          </a:xfrm>
          <a:prstGeom prst="rect">
            <a:avLst/>
          </a:prstGeom>
        </p:spPr>
      </p:pic>
    </p:spTree>
    <p:custDataLst>
      <p:tags r:id="rId1"/>
    </p:custDataLst>
    <p:extLst>
      <p:ext uri="{BB962C8B-B14F-4D97-AF65-F5344CB8AC3E}">
        <p14:creationId xmlns:p14="http://schemas.microsoft.com/office/powerpoint/2010/main" val="2280107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1F240-36A1-8876-18D6-F511BA01D01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EB476EE-05F8-E634-39A9-998184A48CD8}"/>
              </a:ext>
            </a:extLst>
          </p:cNvPr>
          <p:cNvSpPr>
            <a:spLocks noGrp="1"/>
          </p:cNvSpPr>
          <p:nvPr>
            <p:ph type="title"/>
          </p:nvPr>
        </p:nvSpPr>
        <p:spPr>
          <a:xfrm>
            <a:off x="-1" y="1"/>
            <a:ext cx="12188147" cy="1690688"/>
          </a:xfrm>
          <a:solidFill>
            <a:srgbClr val="F8D53E"/>
          </a:solidFill>
        </p:spPr>
        <p:txBody>
          <a:bodyPr>
            <a:noAutofit/>
          </a:bodyPr>
          <a:lstStyle/>
          <a:p>
            <a:pPr algn="ctr"/>
            <a:r>
              <a:rPr lang="en-US" sz="3600" b="1" noProof="0" dirty="0"/>
              <a:t>Warm Zone </a:t>
            </a:r>
            <a:br>
              <a:rPr lang="en-US" sz="3600" b="1" noProof="0" dirty="0"/>
            </a:br>
            <a:r>
              <a:rPr lang="en-US" sz="3600" b="1" noProof="0" dirty="0"/>
              <a:t>or Contamination Reduction Zone (CRZ)</a:t>
            </a:r>
          </a:p>
        </p:txBody>
      </p:sp>
      <p:sp>
        <p:nvSpPr>
          <p:cNvPr id="7" name="Content Placeholder 6">
            <a:extLst>
              <a:ext uri="{FF2B5EF4-FFF2-40B4-BE49-F238E27FC236}">
                <a16:creationId xmlns:a16="http://schemas.microsoft.com/office/drawing/2014/main" id="{53149C36-AF44-4BD1-81C8-D8BA4C0C380F}"/>
              </a:ext>
            </a:extLst>
          </p:cNvPr>
          <p:cNvSpPr>
            <a:spLocks noGrp="1"/>
          </p:cNvSpPr>
          <p:nvPr>
            <p:ph idx="1"/>
          </p:nvPr>
        </p:nvSpPr>
        <p:spPr>
          <a:xfrm>
            <a:off x="8599990" y="2414449"/>
            <a:ext cx="3170498" cy="3545014"/>
          </a:xfrm>
        </p:spPr>
        <p:txBody>
          <a:bodyPr anchor="ctr"/>
          <a:lstStyle/>
          <a:p>
            <a:r>
              <a:rPr lang="en-US" sz="3000" dirty="0"/>
              <a:t>High risk area</a:t>
            </a:r>
          </a:p>
          <a:p>
            <a:r>
              <a:rPr lang="en-US" sz="3000" dirty="0"/>
              <a:t>Potential pathogen and chemical disinfectant exposure</a:t>
            </a:r>
          </a:p>
        </p:txBody>
      </p:sp>
      <p:pic>
        <p:nvPicPr>
          <p:cNvPr id="3" name="Picture 2" descr="A diagram of a large farm shaded red (Hot Zone) with a yellow shaded area on perimeter (the Warm Zone) ">
            <a:extLst>
              <a:ext uri="{FF2B5EF4-FFF2-40B4-BE49-F238E27FC236}">
                <a16:creationId xmlns:a16="http://schemas.microsoft.com/office/drawing/2014/main" id="{5330E43A-98C6-8358-FB94-6D8E489948A3}"/>
              </a:ext>
            </a:extLst>
          </p:cNvPr>
          <p:cNvPicPr>
            <a:picLocks noChangeAspect="1"/>
          </p:cNvPicPr>
          <p:nvPr/>
        </p:nvPicPr>
        <p:blipFill>
          <a:blip r:embed="rId4">
            <a:extLst>
              <a:ext uri="{28A0092B-C50C-407E-A947-70E740481C1C}">
                <a14:useLocalDpi xmlns:a14="http://schemas.microsoft.com/office/drawing/2010/main" val="0"/>
              </a:ext>
            </a:extLst>
          </a:blip>
          <a:srcRect l="211" r="211"/>
          <a:stretch/>
        </p:blipFill>
        <p:spPr>
          <a:xfrm>
            <a:off x="666367" y="2414449"/>
            <a:ext cx="7415784" cy="3545014"/>
          </a:xfrm>
          <a:prstGeom prst="rect">
            <a:avLst/>
          </a:prstGeom>
          <a:ln w="76200">
            <a:solidFill>
              <a:srgbClr val="F8D53E"/>
            </a:solidFill>
          </a:ln>
        </p:spPr>
      </p:pic>
    </p:spTree>
    <p:custDataLst>
      <p:tags r:id="rId1"/>
    </p:custDataLst>
    <p:extLst>
      <p:ext uri="{BB962C8B-B14F-4D97-AF65-F5344CB8AC3E}">
        <p14:creationId xmlns:p14="http://schemas.microsoft.com/office/powerpoint/2010/main" val="2254802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32CD3-F65C-68CF-146A-559C34056C1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CF768BA-5650-2B83-3EE1-F279D842C2B2}"/>
              </a:ext>
            </a:extLst>
          </p:cNvPr>
          <p:cNvSpPr>
            <a:spLocks noGrp="1"/>
          </p:cNvSpPr>
          <p:nvPr>
            <p:ph type="title"/>
          </p:nvPr>
        </p:nvSpPr>
        <p:spPr>
          <a:xfrm>
            <a:off x="-1" y="1"/>
            <a:ext cx="12188147" cy="1690688"/>
          </a:xfrm>
          <a:solidFill>
            <a:srgbClr val="F8D53E"/>
          </a:solidFill>
        </p:spPr>
        <p:txBody>
          <a:bodyPr>
            <a:noAutofit/>
          </a:bodyPr>
          <a:lstStyle/>
          <a:p>
            <a:pPr algn="ctr"/>
            <a:r>
              <a:rPr lang="en-US" sz="3600" b="1" noProof="0" dirty="0"/>
              <a:t>Work Zone Access </a:t>
            </a:r>
            <a:br>
              <a:rPr lang="en-US" sz="3600" b="1" noProof="0" dirty="0"/>
            </a:br>
            <a:r>
              <a:rPr lang="en-US" sz="3600" b="1" noProof="0" dirty="0"/>
              <a:t>Through the Decontamination Corridor</a:t>
            </a:r>
          </a:p>
        </p:txBody>
      </p:sp>
      <p:sp>
        <p:nvSpPr>
          <p:cNvPr id="7" name="Content Placeholder 6">
            <a:extLst>
              <a:ext uri="{FF2B5EF4-FFF2-40B4-BE49-F238E27FC236}">
                <a16:creationId xmlns:a16="http://schemas.microsoft.com/office/drawing/2014/main" id="{B8E6D23E-7F2C-5EC2-D268-1A1337ED79D3}"/>
              </a:ext>
            </a:extLst>
          </p:cNvPr>
          <p:cNvSpPr>
            <a:spLocks noGrp="1"/>
          </p:cNvSpPr>
          <p:nvPr>
            <p:ph idx="1"/>
          </p:nvPr>
        </p:nvSpPr>
        <p:spPr>
          <a:xfrm>
            <a:off x="8599990" y="2403975"/>
            <a:ext cx="3170498" cy="3581465"/>
          </a:xfrm>
        </p:spPr>
        <p:txBody>
          <a:bodyPr anchor="ctr">
            <a:normAutofit/>
          </a:bodyPr>
          <a:lstStyle/>
          <a:p>
            <a:r>
              <a:rPr lang="en-US" sz="3000" dirty="0"/>
              <a:t>In Warm Zone</a:t>
            </a:r>
          </a:p>
          <a:p>
            <a:r>
              <a:rPr lang="en-US" sz="3000" noProof="0" dirty="0"/>
              <a:t>Designated entry and exit point</a:t>
            </a:r>
          </a:p>
        </p:txBody>
      </p:sp>
      <p:pic>
        <p:nvPicPr>
          <p:cNvPr id="3" name="Picture 2" descr="A zoomed in diagram of a farm entrance. The farm is shaded red (Hot Zone) with a yellow shaded area on perimeter (the Warm Zone).  and an additional green shaded area (Cold Zone). A yellow cross-hatched area shows the location of the Decontamination Corridor.">
            <a:extLst>
              <a:ext uri="{FF2B5EF4-FFF2-40B4-BE49-F238E27FC236}">
                <a16:creationId xmlns:a16="http://schemas.microsoft.com/office/drawing/2014/main" id="{AC5DF26F-BDF3-228F-D5E8-59437ACCDE70}"/>
              </a:ext>
            </a:extLst>
          </p:cNvPr>
          <p:cNvPicPr>
            <a:picLocks noChangeAspect="1"/>
          </p:cNvPicPr>
          <p:nvPr/>
        </p:nvPicPr>
        <p:blipFill>
          <a:blip r:embed="rId4">
            <a:extLst>
              <a:ext uri="{28A0092B-C50C-407E-A947-70E740481C1C}">
                <a14:useLocalDpi xmlns:a14="http://schemas.microsoft.com/office/drawing/2010/main" val="0"/>
              </a:ext>
            </a:extLst>
          </a:blip>
          <a:srcRect t="224" b="224"/>
          <a:stretch/>
        </p:blipFill>
        <p:spPr>
          <a:xfrm>
            <a:off x="661145" y="2403975"/>
            <a:ext cx="7415784" cy="3581465"/>
          </a:xfrm>
          <a:prstGeom prst="rect">
            <a:avLst/>
          </a:prstGeom>
          <a:ln w="76200">
            <a:solidFill>
              <a:srgbClr val="F8D53E"/>
            </a:solidFill>
          </a:ln>
        </p:spPr>
      </p:pic>
    </p:spTree>
    <p:custDataLst>
      <p:tags r:id="rId1"/>
    </p:custDataLst>
    <p:extLst>
      <p:ext uri="{BB962C8B-B14F-4D97-AF65-F5344CB8AC3E}">
        <p14:creationId xmlns:p14="http://schemas.microsoft.com/office/powerpoint/2010/main" val="621969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EE3CB-21DC-B129-8BE0-88CB4611558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DB3D6C6-9EC3-88A6-7C73-11AF4B574B6E}"/>
              </a:ext>
              <a:ext uri="{C183D7F6-B498-43B3-948B-1728B52AA6E4}">
                <adec:decorative xmlns:adec="http://schemas.microsoft.com/office/drawing/2017/decorative" val="0"/>
              </a:ext>
            </a:extLst>
          </p:cNvPr>
          <p:cNvSpPr>
            <a:spLocks noGrp="1"/>
          </p:cNvSpPr>
          <p:nvPr>
            <p:ph type="title"/>
          </p:nvPr>
        </p:nvSpPr>
        <p:spPr>
          <a:xfrm>
            <a:off x="-1" y="1"/>
            <a:ext cx="12188147" cy="923544"/>
          </a:xfrm>
          <a:solidFill>
            <a:srgbClr val="F8D53E"/>
          </a:solidFill>
        </p:spPr>
        <p:txBody>
          <a:bodyPr>
            <a:noAutofit/>
          </a:bodyPr>
          <a:lstStyle/>
          <a:p>
            <a:pPr algn="ctr"/>
            <a:r>
              <a:rPr lang="en-US" sz="3600" b="1" noProof="0" dirty="0"/>
              <a:t>Warm Zone Activities </a:t>
            </a:r>
          </a:p>
        </p:txBody>
      </p:sp>
      <p:pic>
        <p:nvPicPr>
          <p:cNvPr id="12" name="Picture 11" descr="A group of responders in PPE decontaminating another responder's PPE.">
            <a:extLst>
              <a:ext uri="{FF2B5EF4-FFF2-40B4-BE49-F238E27FC236}">
                <a16:creationId xmlns:a16="http://schemas.microsoft.com/office/drawing/2014/main" id="{E7BB9E8B-5657-F26A-6AA6-AD042F6D63D9}"/>
              </a:ext>
            </a:extLst>
          </p:cNvPr>
          <p:cNvPicPr>
            <a:picLocks noChangeAspect="1"/>
          </p:cNvPicPr>
          <p:nvPr/>
        </p:nvPicPr>
        <p:blipFill>
          <a:blip r:embed="rId4">
            <a:extLst>
              <a:ext uri="{28A0092B-C50C-407E-A947-70E740481C1C}">
                <a14:useLocalDpi xmlns:a14="http://schemas.microsoft.com/office/drawing/2010/main" val="0"/>
              </a:ext>
            </a:extLst>
          </a:blip>
          <a:srcRect l="8701" t="6622" r="18814" b="4253"/>
          <a:stretch/>
        </p:blipFill>
        <p:spPr>
          <a:xfrm>
            <a:off x="493508" y="1761113"/>
            <a:ext cx="4617273" cy="4263134"/>
          </a:xfrm>
          <a:prstGeom prst="rect">
            <a:avLst/>
          </a:prstGeom>
        </p:spPr>
      </p:pic>
      <p:pic>
        <p:nvPicPr>
          <p:cNvPr id="10" name="Picture 9" descr="A person spraying a disinfectant on equipment onto a blue tarp">
            <a:extLst>
              <a:ext uri="{FF2B5EF4-FFF2-40B4-BE49-F238E27FC236}">
                <a16:creationId xmlns:a16="http://schemas.microsoft.com/office/drawing/2014/main" id="{968EA0A2-5E42-F6E2-001D-6E0A21127BB9}"/>
              </a:ext>
            </a:extLst>
          </p:cNvPr>
          <p:cNvPicPr>
            <a:picLocks noChangeAspect="1"/>
          </p:cNvPicPr>
          <p:nvPr/>
        </p:nvPicPr>
        <p:blipFill>
          <a:blip r:embed="rId5" cstate="hqprint">
            <a:extLst>
              <a:ext uri="{BEBA8EAE-BF5A-486C-A8C5-ECC9F3942E4B}">
                <a14:imgProps xmlns:a14="http://schemas.microsoft.com/office/drawing/2010/main">
                  <a14:imgLayer r:embed="rId6">
                    <a14:imgEffect>
                      <a14:sharpenSoften amount="7000"/>
                    </a14:imgEffect>
                    <a14:imgEffect>
                      <a14:brightnessContrast bright="-6000"/>
                    </a14:imgEffect>
                  </a14:imgLayer>
                </a14:imgProps>
              </a:ext>
              <a:ext uri="{28A0092B-C50C-407E-A947-70E740481C1C}">
                <a14:useLocalDpi xmlns:a14="http://schemas.microsoft.com/office/drawing/2010/main"/>
              </a:ext>
            </a:extLst>
          </a:blip>
          <a:srcRect/>
          <a:stretch/>
        </p:blipFill>
        <p:spPr>
          <a:xfrm>
            <a:off x="5300535" y="1355343"/>
            <a:ext cx="2754227" cy="2259294"/>
          </a:xfrm>
          <a:prstGeom prst="rect">
            <a:avLst/>
          </a:prstGeom>
        </p:spPr>
      </p:pic>
      <p:pic>
        <p:nvPicPr>
          <p:cNvPr id="9" name="Picture 8" descr="A responder in PPE disinfecting a vehicle">
            <a:extLst>
              <a:ext uri="{FF2B5EF4-FFF2-40B4-BE49-F238E27FC236}">
                <a16:creationId xmlns:a16="http://schemas.microsoft.com/office/drawing/2014/main" id="{FC308CC2-5F93-BC0D-2CB7-E51B5A64D4AE}"/>
              </a:ext>
            </a:extLst>
          </p:cNvPr>
          <p:cNvPicPr>
            <a:picLocks noChangeAspect="1"/>
          </p:cNvPicPr>
          <p:nvPr/>
        </p:nvPicPr>
        <p:blipFill>
          <a:blip r:embed="rId7">
            <a:extLst>
              <a:ext uri="{28A0092B-C50C-407E-A947-70E740481C1C}">
                <a14:useLocalDpi xmlns:a14="http://schemas.microsoft.com/office/drawing/2010/main" val="0"/>
              </a:ext>
            </a:extLst>
          </a:blip>
          <a:srcRect t="14474" b="14474"/>
          <a:stretch/>
        </p:blipFill>
        <p:spPr>
          <a:xfrm>
            <a:off x="8299958" y="1355343"/>
            <a:ext cx="3398534" cy="2259295"/>
          </a:xfrm>
          <a:prstGeom prst="rect">
            <a:avLst/>
          </a:prstGeom>
        </p:spPr>
      </p:pic>
      <p:pic>
        <p:nvPicPr>
          <p:cNvPr id="17" name="Picture 16" descr="A responder in PPE disinfecting a milk truck">
            <a:extLst>
              <a:ext uri="{FF2B5EF4-FFF2-40B4-BE49-F238E27FC236}">
                <a16:creationId xmlns:a16="http://schemas.microsoft.com/office/drawing/2014/main" id="{1B25C41A-4F36-CADE-71F3-9A9BCAFE0A25}"/>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6059589" y="3739356"/>
            <a:ext cx="4879849" cy="2795195"/>
          </a:xfrm>
          <a:prstGeom prst="rect">
            <a:avLst/>
          </a:prstGeom>
        </p:spPr>
      </p:pic>
    </p:spTree>
    <p:custDataLst>
      <p:tags r:id="rId1"/>
    </p:custDataLst>
    <p:extLst>
      <p:ext uri="{BB962C8B-B14F-4D97-AF65-F5344CB8AC3E}">
        <p14:creationId xmlns:p14="http://schemas.microsoft.com/office/powerpoint/2010/main" val="656560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2C3AB-D53B-370E-B2FA-1BDFA4FC522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8DDA216-C48B-67FA-B439-85A4A1258EF7}"/>
              </a:ext>
              <a:ext uri="{C183D7F6-B498-43B3-948B-1728B52AA6E4}">
                <adec:decorative xmlns:adec="http://schemas.microsoft.com/office/drawing/2017/decorative" val="0"/>
              </a:ext>
            </a:extLst>
          </p:cNvPr>
          <p:cNvSpPr>
            <a:spLocks noGrp="1"/>
          </p:cNvSpPr>
          <p:nvPr>
            <p:ph type="title"/>
          </p:nvPr>
        </p:nvSpPr>
        <p:spPr>
          <a:xfrm>
            <a:off x="-1" y="1"/>
            <a:ext cx="12188147" cy="1690688"/>
          </a:xfrm>
          <a:solidFill>
            <a:srgbClr val="128943"/>
          </a:solidFill>
        </p:spPr>
        <p:txBody>
          <a:bodyPr>
            <a:noAutofit/>
          </a:bodyPr>
          <a:lstStyle/>
          <a:p>
            <a:pPr algn="ctr"/>
            <a:r>
              <a:rPr lang="en-US" sz="3600" b="1" noProof="0" dirty="0">
                <a:solidFill>
                  <a:schemeClr val="bg1"/>
                </a:solidFill>
              </a:rPr>
              <a:t>Cold Zone or Support Zone (SZ)</a:t>
            </a:r>
          </a:p>
        </p:txBody>
      </p:sp>
      <p:sp>
        <p:nvSpPr>
          <p:cNvPr id="7" name="Content Placeholder 6">
            <a:extLst>
              <a:ext uri="{FF2B5EF4-FFF2-40B4-BE49-F238E27FC236}">
                <a16:creationId xmlns:a16="http://schemas.microsoft.com/office/drawing/2014/main" id="{D221EEF3-3DC1-0BE4-BF9F-0282F507E4DE}"/>
              </a:ext>
            </a:extLst>
          </p:cNvPr>
          <p:cNvSpPr>
            <a:spLocks noGrp="1"/>
          </p:cNvSpPr>
          <p:nvPr>
            <p:ph idx="1"/>
          </p:nvPr>
        </p:nvSpPr>
        <p:spPr>
          <a:xfrm>
            <a:off x="8299047" y="2428305"/>
            <a:ext cx="3574297" cy="3557134"/>
          </a:xfrm>
        </p:spPr>
        <p:txBody>
          <a:bodyPr anchor="ctr">
            <a:normAutofit/>
          </a:bodyPr>
          <a:lstStyle/>
          <a:p>
            <a:r>
              <a:rPr lang="en-US" sz="3000" noProof="0" dirty="0"/>
              <a:t>Clean, uncontaminated area</a:t>
            </a:r>
          </a:p>
          <a:p>
            <a:r>
              <a:rPr lang="en-US" sz="3000" noProof="0" dirty="0"/>
              <a:t>No </a:t>
            </a:r>
            <a:r>
              <a:rPr lang="en-US" sz="3000" dirty="0"/>
              <a:t>hazards expected</a:t>
            </a:r>
            <a:endParaRPr lang="en-US" sz="3000" noProof="0" dirty="0"/>
          </a:p>
        </p:txBody>
      </p:sp>
      <p:pic>
        <p:nvPicPr>
          <p:cNvPr id="3" name="Picture 2" descr="A diagram of a large farm shaded red (Hot Zone) with a yellow shaded area on perimeter (the Warm Zone) and an additional green shaded area (Cold Zone)">
            <a:extLst>
              <a:ext uri="{FF2B5EF4-FFF2-40B4-BE49-F238E27FC236}">
                <a16:creationId xmlns:a16="http://schemas.microsoft.com/office/drawing/2014/main" id="{4B31FCFA-D3A0-83EB-11A8-04FA4CE8D9D6}"/>
              </a:ext>
            </a:extLst>
          </p:cNvPr>
          <p:cNvPicPr>
            <a:picLocks noChangeAspect="1"/>
          </p:cNvPicPr>
          <p:nvPr/>
        </p:nvPicPr>
        <p:blipFill>
          <a:blip r:embed="rId4">
            <a:extLst>
              <a:ext uri="{28A0092B-C50C-407E-A947-70E740481C1C}">
                <a14:useLocalDpi xmlns:a14="http://schemas.microsoft.com/office/drawing/2010/main" val="0"/>
              </a:ext>
            </a:extLst>
          </a:blip>
          <a:srcRect t="205" b="205"/>
          <a:stretch/>
        </p:blipFill>
        <p:spPr>
          <a:xfrm>
            <a:off x="655187" y="2428304"/>
            <a:ext cx="7415784" cy="3515570"/>
          </a:xfrm>
          <a:prstGeom prst="rect">
            <a:avLst/>
          </a:prstGeom>
          <a:ln w="76200">
            <a:solidFill>
              <a:srgbClr val="128943"/>
            </a:solidFill>
          </a:ln>
        </p:spPr>
      </p:pic>
    </p:spTree>
    <p:custDataLst>
      <p:tags r:id="rId1"/>
    </p:custDataLst>
    <p:extLst>
      <p:ext uri="{BB962C8B-B14F-4D97-AF65-F5344CB8AC3E}">
        <p14:creationId xmlns:p14="http://schemas.microsoft.com/office/powerpoint/2010/main" val="4045279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B6AE9-E239-60BF-580D-82EB8E74181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4F94156-E870-25A8-8F20-A1F62E7CE7EA}"/>
              </a:ext>
              <a:ext uri="{C183D7F6-B498-43B3-948B-1728B52AA6E4}">
                <adec:decorative xmlns:adec="http://schemas.microsoft.com/office/drawing/2017/decorative" val="0"/>
              </a:ext>
            </a:extLst>
          </p:cNvPr>
          <p:cNvSpPr>
            <a:spLocks noGrp="1"/>
          </p:cNvSpPr>
          <p:nvPr>
            <p:ph type="title"/>
          </p:nvPr>
        </p:nvSpPr>
        <p:spPr>
          <a:xfrm>
            <a:off x="-1" y="1"/>
            <a:ext cx="12188147" cy="923544"/>
          </a:xfrm>
          <a:solidFill>
            <a:srgbClr val="128943"/>
          </a:solidFill>
        </p:spPr>
        <p:txBody>
          <a:bodyPr>
            <a:noAutofit/>
          </a:bodyPr>
          <a:lstStyle/>
          <a:p>
            <a:pPr algn="ctr"/>
            <a:r>
              <a:rPr lang="en-US" sz="3600" b="1" noProof="0" dirty="0">
                <a:solidFill>
                  <a:schemeClr val="bg1"/>
                </a:solidFill>
              </a:rPr>
              <a:t>Cold Zone Activities</a:t>
            </a:r>
          </a:p>
        </p:txBody>
      </p:sp>
      <p:sp>
        <p:nvSpPr>
          <p:cNvPr id="7" name="Content Placeholder 6">
            <a:extLst>
              <a:ext uri="{FF2B5EF4-FFF2-40B4-BE49-F238E27FC236}">
                <a16:creationId xmlns:a16="http://schemas.microsoft.com/office/drawing/2014/main" id="{FF6015DC-C8E1-BC7B-E868-75F691E01FAA}"/>
              </a:ext>
            </a:extLst>
          </p:cNvPr>
          <p:cNvSpPr>
            <a:spLocks noGrp="1"/>
          </p:cNvSpPr>
          <p:nvPr>
            <p:ph idx="1"/>
          </p:nvPr>
        </p:nvSpPr>
        <p:spPr>
          <a:xfrm>
            <a:off x="509286" y="2180870"/>
            <a:ext cx="3206188" cy="3515571"/>
          </a:xfrm>
        </p:spPr>
        <p:txBody>
          <a:bodyPr anchor="ctr"/>
          <a:lstStyle/>
          <a:p>
            <a:r>
              <a:rPr lang="en-US" noProof="0" dirty="0"/>
              <a:t>Planning and staging area</a:t>
            </a:r>
          </a:p>
          <a:p>
            <a:pPr lvl="1"/>
            <a:r>
              <a:rPr lang="en-US" dirty="0"/>
              <a:t>Administration</a:t>
            </a:r>
          </a:p>
          <a:p>
            <a:pPr lvl="1"/>
            <a:r>
              <a:rPr lang="en-US" noProof="0" dirty="0"/>
              <a:t>Clerical</a:t>
            </a:r>
            <a:endParaRPr lang="en-US" dirty="0"/>
          </a:p>
          <a:p>
            <a:pPr lvl="1"/>
            <a:r>
              <a:rPr lang="en-US" noProof="0" dirty="0"/>
              <a:t>Support staff</a:t>
            </a:r>
          </a:p>
          <a:p>
            <a:pPr lvl="1"/>
            <a:endParaRPr lang="en-US" dirty="0"/>
          </a:p>
          <a:p>
            <a:r>
              <a:rPr lang="en-US" noProof="0" dirty="0"/>
              <a:t>Donning PPE</a:t>
            </a:r>
          </a:p>
        </p:txBody>
      </p:sp>
      <p:pic>
        <p:nvPicPr>
          <p:cNvPr id="3" name="Picture 2" descr="Two responders putting on PPE items.">
            <a:extLst>
              <a:ext uri="{FF2B5EF4-FFF2-40B4-BE49-F238E27FC236}">
                <a16:creationId xmlns:a16="http://schemas.microsoft.com/office/drawing/2014/main" id="{1AEA6D4D-17D4-1BF8-8722-F21E62E7EC8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20485" y="1485507"/>
            <a:ext cx="7052109" cy="4701406"/>
          </a:xfrm>
          <a:prstGeom prst="rect">
            <a:avLst/>
          </a:prstGeom>
        </p:spPr>
      </p:pic>
    </p:spTree>
    <p:custDataLst>
      <p:tags r:id="rId1"/>
    </p:custDataLst>
    <p:extLst>
      <p:ext uri="{BB962C8B-B14F-4D97-AF65-F5344CB8AC3E}">
        <p14:creationId xmlns:p14="http://schemas.microsoft.com/office/powerpoint/2010/main" val="3357987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713F2-DF22-4A7E-FF7F-328EDBD7D7E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1DAFC73-91DF-85E3-8D19-8B72CF6413DB}"/>
              </a:ext>
            </a:extLst>
          </p:cNvPr>
          <p:cNvSpPr>
            <a:spLocks noGrp="1"/>
          </p:cNvSpPr>
          <p:nvPr>
            <p:ph type="title"/>
          </p:nvPr>
        </p:nvSpPr>
        <p:spPr/>
        <p:txBody>
          <a:bodyPr>
            <a:normAutofit/>
          </a:bodyPr>
          <a:lstStyle/>
          <a:p>
            <a:pPr algn="ctr"/>
            <a:r>
              <a:rPr lang="en-US" sz="4000" b="1" noProof="0" dirty="0">
                <a:solidFill>
                  <a:prstClr val="black"/>
                </a:solidFill>
              </a:rPr>
              <a:t>Know The Work Zones</a:t>
            </a:r>
            <a:endParaRPr lang="en-US" sz="4000" noProof="0" dirty="0"/>
          </a:p>
        </p:txBody>
      </p:sp>
      <p:sp>
        <p:nvSpPr>
          <p:cNvPr id="6" name="Content Placeholder 5" descr="Text that says protect responders">
            <a:extLst>
              <a:ext uri="{FF2B5EF4-FFF2-40B4-BE49-F238E27FC236}">
                <a16:creationId xmlns:a16="http://schemas.microsoft.com/office/drawing/2014/main" id="{9230BED8-033D-99A7-ED85-17A7B126A59F}"/>
              </a:ext>
            </a:extLst>
          </p:cNvPr>
          <p:cNvSpPr>
            <a:spLocks noGrp="1"/>
          </p:cNvSpPr>
          <p:nvPr>
            <p:ph sz="half" idx="2"/>
          </p:nvPr>
        </p:nvSpPr>
        <p:spPr>
          <a:xfrm>
            <a:off x="839788" y="1920965"/>
            <a:ext cx="5023802" cy="1654466"/>
          </a:xfrm>
          <a:prstGeom prst="roundRect">
            <a:avLst/>
          </a:prstGeom>
          <a:solidFill>
            <a:srgbClr val="F99B55"/>
          </a:solidFill>
        </p:spPr>
        <p:txBody>
          <a:bodyPr anchor="t">
            <a:normAutofit/>
          </a:bodyPr>
          <a:lstStyle/>
          <a:p>
            <a:pPr marL="0" indent="0" algn="ctr">
              <a:lnSpc>
                <a:spcPct val="130000"/>
              </a:lnSpc>
              <a:spcBef>
                <a:spcPts val="0"/>
              </a:spcBef>
              <a:buNone/>
            </a:pPr>
            <a:r>
              <a:rPr lang="en-US" sz="3200" noProof="0" dirty="0"/>
              <a:t>Protect </a:t>
            </a:r>
            <a:br>
              <a:rPr lang="en-US" sz="3200" noProof="0" dirty="0"/>
            </a:br>
            <a:r>
              <a:rPr lang="en-US" sz="3200" noProof="0" dirty="0"/>
              <a:t>responders</a:t>
            </a:r>
          </a:p>
        </p:txBody>
      </p:sp>
      <p:sp>
        <p:nvSpPr>
          <p:cNvPr id="10" name="Content Placeholder 9" descr="Text that says prevent unintentional spread of pathogens">
            <a:extLst>
              <a:ext uri="{FF2B5EF4-FFF2-40B4-BE49-F238E27FC236}">
                <a16:creationId xmlns:a16="http://schemas.microsoft.com/office/drawing/2014/main" id="{85E2461E-BAB6-899A-5BCE-361F672F35DD}"/>
              </a:ext>
            </a:extLst>
          </p:cNvPr>
          <p:cNvSpPr>
            <a:spLocks noGrp="1"/>
          </p:cNvSpPr>
          <p:nvPr>
            <p:ph sz="quarter" idx="4"/>
          </p:nvPr>
        </p:nvSpPr>
        <p:spPr>
          <a:xfrm>
            <a:off x="6172200" y="1920965"/>
            <a:ext cx="5183188" cy="1654466"/>
          </a:xfrm>
          <a:prstGeom prst="roundRect">
            <a:avLst/>
          </a:prstGeom>
          <a:solidFill>
            <a:srgbClr val="F99B55"/>
          </a:solidFill>
        </p:spPr>
        <p:txBody>
          <a:bodyPr anchor="t"/>
          <a:lstStyle/>
          <a:p>
            <a:pPr marL="0" indent="0" algn="ctr">
              <a:lnSpc>
                <a:spcPct val="130000"/>
              </a:lnSpc>
              <a:spcBef>
                <a:spcPts val="0"/>
              </a:spcBef>
              <a:buNone/>
            </a:pPr>
            <a:r>
              <a:rPr lang="en-US" sz="3200" noProof="0" dirty="0"/>
              <a:t>Prevent unintentional spread of pathogens</a:t>
            </a:r>
          </a:p>
        </p:txBody>
      </p:sp>
      <p:sp>
        <p:nvSpPr>
          <p:cNvPr id="4" name="Content Placeholder 9" descr="Text that says be sure to know the location and boundaries of work zones for your response site">
            <a:extLst>
              <a:ext uri="{FF2B5EF4-FFF2-40B4-BE49-F238E27FC236}">
                <a16:creationId xmlns:a16="http://schemas.microsoft.com/office/drawing/2014/main" id="{349EE691-870F-E03F-9E1A-50A0393C7C6E}"/>
              </a:ext>
            </a:extLst>
          </p:cNvPr>
          <p:cNvSpPr txBox="1">
            <a:spLocks/>
          </p:cNvSpPr>
          <p:nvPr/>
        </p:nvSpPr>
        <p:spPr>
          <a:xfrm>
            <a:off x="839788" y="4271772"/>
            <a:ext cx="10515600" cy="1654466"/>
          </a:xfrm>
          <a:prstGeom prst="roundRect">
            <a:avLst/>
          </a:prstGeom>
          <a:solidFill>
            <a:srgbClr val="E97243"/>
          </a:solidFill>
        </p:spPr>
        <p:txBody>
          <a:bodyPr vert="horz" lIns="91440" tIns="91440" rIns="91440" bIns="91440" rtlCol="0" anchor="t">
            <a:normAutofit fontScale="925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Font typeface="Arial" panose="020B0604020202020204" pitchFamily="34" charset="0"/>
              <a:buNone/>
            </a:pPr>
            <a:r>
              <a:rPr lang="en-US" sz="3200" b="1" noProof="0" dirty="0"/>
              <a:t>Be sure to know the location and boundaries </a:t>
            </a:r>
            <a:br>
              <a:rPr lang="en-US" sz="3200" b="1" noProof="0" dirty="0"/>
            </a:br>
            <a:r>
              <a:rPr lang="en-US" sz="3200" b="1" noProof="0" dirty="0"/>
              <a:t>of work zones for your response site</a:t>
            </a:r>
          </a:p>
        </p:txBody>
      </p:sp>
    </p:spTree>
    <p:custDataLst>
      <p:tags r:id="rId1"/>
    </p:custDataLst>
    <p:extLst>
      <p:ext uri="{BB962C8B-B14F-4D97-AF65-F5344CB8AC3E}">
        <p14:creationId xmlns:p14="http://schemas.microsoft.com/office/powerpoint/2010/main" val="4006399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7234989" y="485493"/>
            <a:ext cx="4066540" cy="1179532"/>
          </a:xfrm>
        </p:spPr>
        <p:txBody>
          <a:bodyPr anchor="ctr">
            <a:normAutofit fontScale="90000"/>
          </a:bodyPr>
          <a:lstStyle/>
          <a:p>
            <a:pPr algn="ctr"/>
            <a:r>
              <a:rPr lang="en-US" sz="4000" b="1" noProof="0" dirty="0">
                <a:latin typeface="Verdana" panose="020B0604030504040204" pitchFamily="34" charset="0"/>
                <a:ea typeface="Verdana" panose="020B0604030504040204" pitchFamily="34" charset="0"/>
              </a:rPr>
              <a:t>Additional </a:t>
            </a:r>
            <a:br>
              <a:rPr lang="en-US" sz="4000" b="1" noProof="0" dirty="0">
                <a:latin typeface="Verdana" panose="020B0604030504040204" pitchFamily="34" charset="0"/>
                <a:ea typeface="Verdana" panose="020B0604030504040204" pitchFamily="34" charset="0"/>
              </a:rPr>
            </a:br>
            <a:r>
              <a:rPr lang="en-US" sz="4000" b="1" noProof="0" dirty="0">
                <a:latin typeface="Verdana" panose="020B0604030504040204" pitchFamily="34" charset="0"/>
                <a:ea typeface="Verdana" panose="020B0604030504040204" pitchFamily="34" charset="0"/>
              </a:rPr>
              <a:t>PPE Videos</a:t>
            </a:r>
          </a:p>
        </p:txBody>
      </p:sp>
      <p:pic>
        <p:nvPicPr>
          <p:cNvPr id="20" name="Picture 19" descr="A QR code to the Just-in-Time training resources">
            <a:extLst>
              <a:ext uri="{FF2B5EF4-FFF2-40B4-BE49-F238E27FC236}">
                <a16:creationId xmlns:a16="http://schemas.microsoft.com/office/drawing/2014/main" id="{96188C39-81A7-6899-7440-CAD587C992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34989" y="2113173"/>
            <a:ext cx="4066540" cy="4066540"/>
          </a:xfrm>
          <a:prstGeom prst="rect">
            <a:avLst/>
          </a:prstGeom>
        </p:spPr>
      </p:pic>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1" y="0"/>
            <a:ext cx="8685311" cy="6858000"/>
          </a:xfrm>
        </p:spPr>
      </p:pic>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6673" y="2196298"/>
            <a:ext cx="3474858" cy="2494770"/>
          </a:xfrm>
          <a:prstGeom prst="rect">
            <a:avLst/>
          </a:prstGeom>
        </p:spPr>
      </p:pic>
    </p:spTree>
    <p:custDataLst>
      <p:tags r:id="rId1"/>
    </p:custDataLst>
    <p:extLst>
      <p:ext uri="{BB962C8B-B14F-4D97-AF65-F5344CB8AC3E}">
        <p14:creationId xmlns:p14="http://schemas.microsoft.com/office/powerpoint/2010/main" val="76902462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0740-AF50-9892-0DD3-50B89B2E8192}"/>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79ADCA3D-7E9B-9995-FD05-2B1FF41A6422}"/>
              </a:ext>
            </a:extLst>
          </p:cNvPr>
          <p:cNvSpPr>
            <a:spLocks noGrp="1"/>
          </p:cNvSpPr>
          <p:nvPr>
            <p:ph type="ctrTitle"/>
          </p:nvPr>
        </p:nvSpPr>
        <p:spPr/>
        <p:txBody>
          <a:bodyPr/>
          <a:lstStyle/>
          <a:p>
            <a:r>
              <a:rPr lang="en-US" dirty="0"/>
              <a:t>Just in Time Training</a:t>
            </a:r>
          </a:p>
        </p:txBody>
      </p:sp>
      <p:sp>
        <p:nvSpPr>
          <p:cNvPr id="22" name="Rectangle 21">
            <a:extLst>
              <a:ext uri="{FF2B5EF4-FFF2-40B4-BE49-F238E27FC236}">
                <a16:creationId xmlns:a16="http://schemas.microsoft.com/office/drawing/2014/main" id="{D344FC8C-8D82-99C2-3F81-52C03FCFEBB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60C8316-6E49-6931-B487-D17F0EF557F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41" y="-8241"/>
            <a:ext cx="12192000" cy="6858000"/>
          </a:xfrm>
          <a:prstGeom prst="rect">
            <a:avLst/>
          </a:prstGeom>
        </p:spPr>
      </p:pic>
      <p:pic>
        <p:nvPicPr>
          <p:cNvPr id="24" name="Picture 23" descr="Text that says Just In Time Training">
            <a:extLst>
              <a:ext uri="{FF2B5EF4-FFF2-40B4-BE49-F238E27FC236}">
                <a16:creationId xmlns:a16="http://schemas.microsoft.com/office/drawing/2014/main" id="{81606520-53A7-A110-9051-493B32CAC2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16474" y="1611710"/>
            <a:ext cx="5740685" cy="3932113"/>
          </a:xfrm>
          <a:prstGeom prst="rect">
            <a:avLst/>
          </a:prstGeom>
        </p:spPr>
      </p:pic>
    </p:spTree>
    <p:custDataLst>
      <p:tags r:id="rId1"/>
    </p:custDataLst>
    <p:extLst>
      <p:ext uri="{BB962C8B-B14F-4D97-AF65-F5344CB8AC3E}">
        <p14:creationId xmlns:p14="http://schemas.microsoft.com/office/powerpoint/2010/main" val="191373763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6737684" y="390191"/>
            <a:ext cx="4995626" cy="547740"/>
          </a:xfrm>
        </p:spPr>
        <p:txBody>
          <a:bodyPr anchor="ctr">
            <a:normAutofit/>
          </a:bodyPr>
          <a:lstStyle/>
          <a:p>
            <a:pPr algn="ctr"/>
            <a:r>
              <a:rPr lang="en-US" b="1" noProof="0" dirty="0">
                <a:solidFill>
                  <a:srgbClr val="000000"/>
                </a:solidFill>
                <a:latin typeface="Verdana" panose="020B0604030504040204" pitchFamily="34" charset="0"/>
              </a:rPr>
              <a:t>Acknowledgements</a:t>
            </a:r>
            <a:endParaRPr lang="en-US" b="1" noProof="0" dirty="0">
              <a:solidFill>
                <a:prstClr val="black"/>
              </a:solidFill>
              <a:latin typeface="Microsoft Sans Serif" panose="020B0604020202020204" pitchFamily="34" charset="0"/>
            </a:endParaRPr>
          </a:p>
        </p:txBody>
      </p:sp>
      <p:sp>
        <p:nvSpPr>
          <p:cNvPr id="3" name="TextBox 2">
            <a:extLst>
              <a:ext uri="{FF2B5EF4-FFF2-40B4-BE49-F238E27FC236}">
                <a16:creationId xmlns:a16="http://schemas.microsoft.com/office/drawing/2014/main" id="{9F75E4EC-0802-AF02-8330-FE91FD313436}"/>
              </a:ext>
            </a:extLst>
          </p:cNvPr>
          <p:cNvSpPr txBox="1"/>
          <p:nvPr/>
        </p:nvSpPr>
        <p:spPr>
          <a:xfrm>
            <a:off x="7010400" y="1165651"/>
            <a:ext cx="4722910" cy="50475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Development of this material was made possible through a grant provided to </a:t>
            </a:r>
            <a:b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br>
            <a: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the Center for Food Security and Public Health at Iowa State University, College of Veterinary Medicine from </a:t>
            </a:r>
            <a:b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br>
            <a: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the U.S. Department of Agriculture (USDA) Animal and Plant Health Inspection Service through the National Animal Disease Preparedness and Response Program (NADPRP)</a:t>
            </a:r>
            <a:endParaRPr kumimoji="0" lang="en-US" sz="23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6673" y="2196298"/>
            <a:ext cx="3474858" cy="2494770"/>
          </a:xfrm>
          <a:prstGeom prst="rect">
            <a:avLst/>
          </a:prstGeom>
        </p:spPr>
      </p:pic>
    </p:spTree>
    <p:custDataLst>
      <p:tags r:id="rId1"/>
    </p:custDataLst>
    <p:extLst>
      <p:ext uri="{BB962C8B-B14F-4D97-AF65-F5344CB8AC3E}">
        <p14:creationId xmlns:p14="http://schemas.microsoft.com/office/powerpoint/2010/main" val="5662552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0DE6E9-8F6F-D9A1-6DB7-04439105744B}"/>
              </a:ext>
            </a:extLst>
          </p:cNvPr>
          <p:cNvSpPr>
            <a:spLocks noGrp="1"/>
          </p:cNvSpPr>
          <p:nvPr>
            <p:ph type="title"/>
          </p:nvPr>
        </p:nvSpPr>
        <p:spPr/>
        <p:txBody>
          <a:bodyPr>
            <a:normAutofit/>
          </a:bodyPr>
          <a:lstStyle/>
          <a:p>
            <a:pPr algn="ctr"/>
            <a:r>
              <a:rPr lang="en-US" sz="4000" b="1" noProof="0" dirty="0">
                <a:solidFill>
                  <a:prstClr val="black"/>
                </a:solidFill>
              </a:rPr>
              <a:t>Why Work Zones Are Needed</a:t>
            </a:r>
            <a:endParaRPr lang="en-US" sz="4000" noProof="0" dirty="0"/>
          </a:p>
        </p:txBody>
      </p:sp>
      <p:sp>
        <p:nvSpPr>
          <p:cNvPr id="6" name="Content Placeholder 5">
            <a:extLst>
              <a:ext uri="{FF2B5EF4-FFF2-40B4-BE49-F238E27FC236}">
                <a16:creationId xmlns:a16="http://schemas.microsoft.com/office/drawing/2014/main" id="{33CAC8C1-E1C5-C5BF-872A-C9743A740987}"/>
              </a:ext>
            </a:extLst>
          </p:cNvPr>
          <p:cNvSpPr>
            <a:spLocks noGrp="1"/>
          </p:cNvSpPr>
          <p:nvPr>
            <p:ph sz="half" idx="2"/>
          </p:nvPr>
        </p:nvSpPr>
        <p:spPr>
          <a:xfrm>
            <a:off x="839788" y="1920965"/>
            <a:ext cx="5023802" cy="1654466"/>
          </a:xfrm>
          <a:prstGeom prst="roundRect">
            <a:avLst/>
          </a:prstGeom>
          <a:solidFill>
            <a:srgbClr val="F99B55"/>
          </a:solidFill>
        </p:spPr>
        <p:txBody>
          <a:bodyPr anchor="t">
            <a:normAutofit/>
          </a:bodyPr>
          <a:lstStyle/>
          <a:p>
            <a:pPr marL="0" indent="0" algn="ctr">
              <a:lnSpc>
                <a:spcPct val="130000"/>
              </a:lnSpc>
              <a:spcBef>
                <a:spcPts val="0"/>
              </a:spcBef>
              <a:buNone/>
            </a:pPr>
            <a:r>
              <a:rPr lang="en-US" sz="3200" noProof="0" dirty="0"/>
              <a:t>Protect </a:t>
            </a:r>
            <a:br>
              <a:rPr lang="en-US" sz="3200" noProof="0" dirty="0"/>
            </a:br>
            <a:r>
              <a:rPr lang="en-US" sz="3200" noProof="0" dirty="0"/>
              <a:t>responders</a:t>
            </a:r>
          </a:p>
        </p:txBody>
      </p:sp>
      <p:sp>
        <p:nvSpPr>
          <p:cNvPr id="10" name="Content Placeholder 9">
            <a:extLst>
              <a:ext uri="{FF2B5EF4-FFF2-40B4-BE49-F238E27FC236}">
                <a16:creationId xmlns:a16="http://schemas.microsoft.com/office/drawing/2014/main" id="{CE63687E-C87D-0D60-8289-784F8FD852F9}"/>
              </a:ext>
            </a:extLst>
          </p:cNvPr>
          <p:cNvSpPr>
            <a:spLocks noGrp="1"/>
          </p:cNvSpPr>
          <p:nvPr>
            <p:ph sz="quarter" idx="4"/>
          </p:nvPr>
        </p:nvSpPr>
        <p:spPr>
          <a:xfrm>
            <a:off x="6172200" y="1920965"/>
            <a:ext cx="5183188" cy="1654466"/>
          </a:xfrm>
          <a:prstGeom prst="roundRect">
            <a:avLst/>
          </a:prstGeom>
          <a:solidFill>
            <a:srgbClr val="F99B55"/>
          </a:solidFill>
        </p:spPr>
        <p:txBody>
          <a:bodyPr anchor="t"/>
          <a:lstStyle/>
          <a:p>
            <a:pPr marL="0" indent="0" algn="ctr">
              <a:lnSpc>
                <a:spcPct val="130000"/>
              </a:lnSpc>
              <a:spcBef>
                <a:spcPts val="0"/>
              </a:spcBef>
              <a:buNone/>
            </a:pPr>
            <a:r>
              <a:rPr lang="en-US" sz="3200" noProof="0" dirty="0"/>
              <a:t>Prevent unintentional spread of pathogens</a:t>
            </a:r>
          </a:p>
        </p:txBody>
      </p:sp>
      <p:sp>
        <p:nvSpPr>
          <p:cNvPr id="4" name="Content Placeholder 9">
            <a:extLst>
              <a:ext uri="{FF2B5EF4-FFF2-40B4-BE49-F238E27FC236}">
                <a16:creationId xmlns:a16="http://schemas.microsoft.com/office/drawing/2014/main" id="{197A72B4-EFF0-F98C-96D0-DC75FCA66495}"/>
              </a:ext>
            </a:extLst>
          </p:cNvPr>
          <p:cNvSpPr txBox="1">
            <a:spLocks/>
          </p:cNvSpPr>
          <p:nvPr/>
        </p:nvSpPr>
        <p:spPr>
          <a:xfrm>
            <a:off x="839788" y="4271772"/>
            <a:ext cx="10515600" cy="1654466"/>
          </a:xfrm>
          <a:prstGeom prst="roundRect">
            <a:avLst/>
          </a:prstGeom>
          <a:solidFill>
            <a:srgbClr val="E97243"/>
          </a:solidFill>
        </p:spPr>
        <p:txBody>
          <a:bodyPr vert="horz" lIns="91440" tIns="91440" rIns="91440" bIns="9144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Font typeface="Arial" panose="020B0604020202020204" pitchFamily="34" charset="0"/>
              <a:buNone/>
            </a:pPr>
            <a:r>
              <a:rPr lang="en-US" sz="3200" noProof="0" dirty="0"/>
              <a:t>Applies to entry and exit </a:t>
            </a:r>
            <a:br>
              <a:rPr lang="en-US" sz="3200" noProof="0" dirty="0"/>
            </a:br>
            <a:r>
              <a:rPr lang="en-US" sz="3200" noProof="0" dirty="0"/>
              <a:t>of personnel and vehicle traffic</a:t>
            </a:r>
          </a:p>
        </p:txBody>
      </p:sp>
    </p:spTree>
    <p:custDataLst>
      <p:tags r:id="rId1"/>
    </p:custDataLst>
    <p:extLst>
      <p:ext uri="{BB962C8B-B14F-4D97-AF65-F5344CB8AC3E}">
        <p14:creationId xmlns:p14="http://schemas.microsoft.com/office/powerpoint/2010/main" val="2562756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EBE669-DD01-59CE-F1F8-69458022F932}"/>
              </a:ext>
            </a:extLst>
          </p:cNvPr>
          <p:cNvSpPr>
            <a:spLocks noGrp="1"/>
          </p:cNvSpPr>
          <p:nvPr>
            <p:ph type="title"/>
          </p:nvPr>
        </p:nvSpPr>
        <p:spPr>
          <a:xfrm>
            <a:off x="838200" y="365125"/>
            <a:ext cx="10515600" cy="757619"/>
          </a:xfrm>
        </p:spPr>
        <p:txBody>
          <a:bodyPr/>
          <a:lstStyle/>
          <a:p>
            <a:pPr algn="ctr"/>
            <a:r>
              <a:rPr lang="en-US" sz="4000" b="1" noProof="0" dirty="0">
                <a:solidFill>
                  <a:prstClr val="black"/>
                </a:solidFill>
              </a:rPr>
              <a:t>ADE Work Zones</a:t>
            </a:r>
          </a:p>
        </p:txBody>
      </p:sp>
      <p:pic>
        <p:nvPicPr>
          <p:cNvPr id="3" name="Picture 2" descr="A diagram of a large farm shaded red to indicate the Hot Zone. Outside the Hot Zone is a yellow shaded areas (the Warm Zone), and then a green shaded ares (the Cold Zone)">
            <a:extLst>
              <a:ext uri="{FF2B5EF4-FFF2-40B4-BE49-F238E27FC236}">
                <a16:creationId xmlns:a16="http://schemas.microsoft.com/office/drawing/2014/main" id="{08B6F0DD-CB7C-FFB1-D991-99CEDA8E31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9818" y="1126724"/>
            <a:ext cx="10452364" cy="4975519"/>
          </a:xfrm>
          <a:prstGeom prst="rect">
            <a:avLst/>
          </a:prstGeom>
        </p:spPr>
      </p:pic>
    </p:spTree>
    <p:custDataLst>
      <p:tags r:id="rId1"/>
    </p:custDataLst>
    <p:extLst>
      <p:ext uri="{BB962C8B-B14F-4D97-AF65-F5344CB8AC3E}">
        <p14:creationId xmlns:p14="http://schemas.microsoft.com/office/powerpoint/2010/main" val="3906991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B5445-8C22-5AD6-D504-EEDF936D1788}"/>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75F4BD5-01DE-2408-EFB8-270D4A3E35BC}"/>
              </a:ext>
            </a:extLst>
          </p:cNvPr>
          <p:cNvSpPr>
            <a:spLocks noGrp="1"/>
          </p:cNvSpPr>
          <p:nvPr>
            <p:ph type="title"/>
          </p:nvPr>
        </p:nvSpPr>
        <p:spPr>
          <a:xfrm>
            <a:off x="838200" y="365125"/>
            <a:ext cx="10515600" cy="757619"/>
          </a:xfrm>
        </p:spPr>
        <p:txBody>
          <a:bodyPr/>
          <a:lstStyle/>
          <a:p>
            <a:pPr algn="ctr"/>
            <a:r>
              <a:rPr lang="en-US" sz="4000" b="1" noProof="0" dirty="0">
                <a:solidFill>
                  <a:prstClr val="black"/>
                </a:solidFill>
              </a:rPr>
              <a:t>ADE Work Zones: Hot Zone</a:t>
            </a:r>
          </a:p>
        </p:txBody>
      </p:sp>
      <p:pic>
        <p:nvPicPr>
          <p:cNvPr id="7" name="Picture 6" descr="A diagram of a large farm shaded red to indicate the Hot Zone. ">
            <a:extLst>
              <a:ext uri="{FF2B5EF4-FFF2-40B4-BE49-F238E27FC236}">
                <a16:creationId xmlns:a16="http://schemas.microsoft.com/office/drawing/2014/main" id="{EDFE3BCD-2B74-1F21-D322-F4E2D9E6DE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9818" y="1126724"/>
            <a:ext cx="10452364" cy="4975519"/>
          </a:xfrm>
          <a:prstGeom prst="rect">
            <a:avLst/>
          </a:prstGeom>
        </p:spPr>
      </p:pic>
    </p:spTree>
    <p:custDataLst>
      <p:tags r:id="rId1"/>
    </p:custDataLst>
    <p:extLst>
      <p:ext uri="{BB962C8B-B14F-4D97-AF65-F5344CB8AC3E}">
        <p14:creationId xmlns:p14="http://schemas.microsoft.com/office/powerpoint/2010/main" val="363511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10B7A-0D1C-11A3-D9F2-07490847682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42BD131-48DF-93CE-2633-EA1E7E0F4003}"/>
              </a:ext>
            </a:extLst>
          </p:cNvPr>
          <p:cNvSpPr>
            <a:spLocks noGrp="1"/>
          </p:cNvSpPr>
          <p:nvPr>
            <p:ph type="title"/>
          </p:nvPr>
        </p:nvSpPr>
        <p:spPr>
          <a:xfrm>
            <a:off x="838200" y="365125"/>
            <a:ext cx="10515600" cy="757619"/>
          </a:xfrm>
        </p:spPr>
        <p:txBody>
          <a:bodyPr/>
          <a:lstStyle/>
          <a:p>
            <a:pPr algn="ctr"/>
            <a:r>
              <a:rPr lang="en-US" sz="4000" b="1" noProof="0" dirty="0">
                <a:solidFill>
                  <a:prstClr val="black"/>
                </a:solidFill>
              </a:rPr>
              <a:t>ADE Work Zones: Warm Zone</a:t>
            </a:r>
          </a:p>
        </p:txBody>
      </p:sp>
      <p:pic>
        <p:nvPicPr>
          <p:cNvPr id="6" name="Picture 5" descr="A diagram of a large farm shaded red (Hot Zone) with a yellow shaded area on perimeter (the Warm Zone)">
            <a:extLst>
              <a:ext uri="{FF2B5EF4-FFF2-40B4-BE49-F238E27FC236}">
                <a16:creationId xmlns:a16="http://schemas.microsoft.com/office/drawing/2014/main" id="{B246448D-09CC-9DD7-B452-81A6D545226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9818" y="1126724"/>
            <a:ext cx="10452364" cy="4975519"/>
          </a:xfrm>
          <a:prstGeom prst="rect">
            <a:avLst/>
          </a:prstGeom>
        </p:spPr>
      </p:pic>
    </p:spTree>
    <p:custDataLst>
      <p:tags r:id="rId1"/>
    </p:custDataLst>
    <p:extLst>
      <p:ext uri="{BB962C8B-B14F-4D97-AF65-F5344CB8AC3E}">
        <p14:creationId xmlns:p14="http://schemas.microsoft.com/office/powerpoint/2010/main" val="2831753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C3964-F568-C6CE-C26C-1823AB03ECB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685B3EB-6340-B43E-CC29-6538891BE36A}"/>
              </a:ext>
            </a:extLst>
          </p:cNvPr>
          <p:cNvSpPr>
            <a:spLocks noGrp="1"/>
          </p:cNvSpPr>
          <p:nvPr>
            <p:ph type="title"/>
          </p:nvPr>
        </p:nvSpPr>
        <p:spPr>
          <a:xfrm>
            <a:off x="838200" y="365125"/>
            <a:ext cx="10515600" cy="757619"/>
          </a:xfrm>
        </p:spPr>
        <p:txBody>
          <a:bodyPr/>
          <a:lstStyle/>
          <a:p>
            <a:pPr algn="ctr"/>
            <a:r>
              <a:rPr lang="en-US" sz="4000" b="1" noProof="0" dirty="0">
                <a:solidFill>
                  <a:prstClr val="black"/>
                </a:solidFill>
              </a:rPr>
              <a:t>ADE Work Zones: All Zones</a:t>
            </a:r>
          </a:p>
        </p:txBody>
      </p:sp>
      <p:pic>
        <p:nvPicPr>
          <p:cNvPr id="12" name="Picture 11" descr="A diagram of a large farm shaded red (Hot Zone) with a yellow shaded area on perimeter (the Warm Zone) and an additional green shaded area (Cold Zone)">
            <a:extLst>
              <a:ext uri="{FF2B5EF4-FFF2-40B4-BE49-F238E27FC236}">
                <a16:creationId xmlns:a16="http://schemas.microsoft.com/office/drawing/2014/main" id="{444139A7-FD05-4CA5-76E1-017EA4BFB5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9818" y="1126724"/>
            <a:ext cx="10452364" cy="4975519"/>
          </a:xfrm>
          <a:prstGeom prst="rect">
            <a:avLst/>
          </a:prstGeom>
        </p:spPr>
      </p:pic>
    </p:spTree>
    <p:custDataLst>
      <p:tags r:id="rId1"/>
    </p:custDataLst>
    <p:extLst>
      <p:ext uri="{BB962C8B-B14F-4D97-AF65-F5344CB8AC3E}">
        <p14:creationId xmlns:p14="http://schemas.microsoft.com/office/powerpoint/2010/main" val="3537418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2C6F8-60B1-4FA6-A334-F5C8127ACA7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58971B2-DE17-EBF2-5E5A-D62E67680C81}"/>
              </a:ext>
            </a:extLst>
          </p:cNvPr>
          <p:cNvSpPr>
            <a:spLocks noGrp="1"/>
          </p:cNvSpPr>
          <p:nvPr>
            <p:ph type="title"/>
          </p:nvPr>
        </p:nvSpPr>
        <p:spPr>
          <a:xfrm>
            <a:off x="838200" y="365125"/>
            <a:ext cx="10515600" cy="757619"/>
          </a:xfrm>
        </p:spPr>
        <p:txBody>
          <a:bodyPr/>
          <a:lstStyle/>
          <a:p>
            <a:pPr algn="ctr"/>
            <a:r>
              <a:rPr lang="en-US" sz="4000" b="1" noProof="0" dirty="0">
                <a:solidFill>
                  <a:prstClr val="black"/>
                </a:solidFill>
              </a:rPr>
              <a:t>Decontamination Corridor</a:t>
            </a:r>
          </a:p>
        </p:txBody>
      </p:sp>
      <p:pic>
        <p:nvPicPr>
          <p:cNvPr id="4" name="Picture 3" descr="A diagram of a large farm shaded red (Hot Zone) with a yellow shaded area on perimeter (the Warm Zone) and green shaded area (Cold Zone). A yellow area with crosshatching shows the location of the Decontamination Corridor between the Cold and Hot Zones.">
            <a:extLst>
              <a:ext uri="{FF2B5EF4-FFF2-40B4-BE49-F238E27FC236}">
                <a16:creationId xmlns:a16="http://schemas.microsoft.com/office/drawing/2014/main" id="{7C7F2274-BF3C-06EF-46DB-0810885165A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9818" y="1126724"/>
            <a:ext cx="10452364" cy="4975519"/>
          </a:xfrm>
          <a:prstGeom prst="rect">
            <a:avLst/>
          </a:prstGeom>
        </p:spPr>
      </p:pic>
    </p:spTree>
    <p:custDataLst>
      <p:tags r:id="rId1"/>
    </p:custDataLst>
    <p:extLst>
      <p:ext uri="{BB962C8B-B14F-4D97-AF65-F5344CB8AC3E}">
        <p14:creationId xmlns:p14="http://schemas.microsoft.com/office/powerpoint/2010/main" val="2853521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14815-7413-461B-A94C-3D19CCAA045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1196E16-BEF8-72D1-7E49-15818398D2ED}"/>
              </a:ext>
            </a:extLst>
          </p:cNvPr>
          <p:cNvSpPr>
            <a:spLocks noGrp="1"/>
          </p:cNvSpPr>
          <p:nvPr>
            <p:ph type="title"/>
          </p:nvPr>
        </p:nvSpPr>
        <p:spPr>
          <a:xfrm>
            <a:off x="838200" y="365125"/>
            <a:ext cx="10515600" cy="757619"/>
          </a:xfrm>
        </p:spPr>
        <p:txBody>
          <a:bodyPr/>
          <a:lstStyle/>
          <a:p>
            <a:pPr algn="ctr"/>
            <a:r>
              <a:rPr lang="en-US" sz="4000" b="1" noProof="0" dirty="0">
                <a:solidFill>
                  <a:prstClr val="black"/>
                </a:solidFill>
              </a:rPr>
              <a:t>ADE Work Zones: Aerial View</a:t>
            </a:r>
          </a:p>
        </p:txBody>
      </p:sp>
      <p:pic>
        <p:nvPicPr>
          <p:cNvPr id="21" name="Picture 20" descr="An aerial map of a farm shaded red (Hot Zone) with a yellow shaded area on perimeter (the Warm Zone) and an additional green shaded area (Cold Zone), and a yellow strip with hash marks showing the Decon Corridor between the Cold and Hot Zone">
            <a:extLst>
              <a:ext uri="{FF2B5EF4-FFF2-40B4-BE49-F238E27FC236}">
                <a16:creationId xmlns:a16="http://schemas.microsoft.com/office/drawing/2014/main" id="{5CEF7641-23CB-DB28-FB32-5D54A76FED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9704" y="1351765"/>
            <a:ext cx="10832592" cy="5126736"/>
          </a:xfrm>
          <a:prstGeom prst="rect">
            <a:avLst/>
          </a:prstGeom>
        </p:spPr>
      </p:pic>
      <p:sp>
        <p:nvSpPr>
          <p:cNvPr id="2" name="Trapezoid 1" descr="A red shaded box over a farm">
            <a:extLst>
              <a:ext uri="{FF2B5EF4-FFF2-40B4-BE49-F238E27FC236}">
                <a16:creationId xmlns:a16="http://schemas.microsoft.com/office/drawing/2014/main" id="{51D92430-0AD6-F549-573F-76B941CAF24B}"/>
              </a:ext>
            </a:extLst>
          </p:cNvPr>
          <p:cNvSpPr/>
          <p:nvPr/>
        </p:nvSpPr>
        <p:spPr>
          <a:xfrm flipV="1">
            <a:off x="1254369" y="1992922"/>
            <a:ext cx="6107723" cy="4485577"/>
          </a:xfrm>
          <a:prstGeom prst="trapezoid">
            <a:avLst>
              <a:gd name="adj" fmla="val 0"/>
            </a:avLst>
          </a:prstGeom>
          <a:solidFill>
            <a:srgbClr val="8A191B">
              <a:alpha val="36863"/>
            </a:srgbClr>
          </a:solid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ds that say Hot Zone/Infected Premises">
            <a:extLst>
              <a:ext uri="{FF2B5EF4-FFF2-40B4-BE49-F238E27FC236}">
                <a16:creationId xmlns:a16="http://schemas.microsoft.com/office/drawing/2014/main" id="{40FDD3BE-F5E7-524E-3BBC-2AFA38A58A23}"/>
              </a:ext>
            </a:extLst>
          </p:cNvPr>
          <p:cNvPicPr>
            <a:picLocks noChangeAspect="1"/>
          </p:cNvPicPr>
          <p:nvPr/>
        </p:nvPicPr>
        <p:blipFill>
          <a:blip r:embed="rId5"/>
          <a:srcRect l="896" t="3447"/>
          <a:stretch/>
        </p:blipFill>
        <p:spPr>
          <a:xfrm>
            <a:off x="1704110" y="2479964"/>
            <a:ext cx="1510145" cy="1164371"/>
          </a:xfrm>
          <a:prstGeom prst="rect">
            <a:avLst/>
          </a:prstGeom>
        </p:spPr>
      </p:pic>
      <p:sp>
        <p:nvSpPr>
          <p:cNvPr id="5" name="Trapezoid 4" descr="A yellow shaded box in the Warm Zone and Decontamination Corridor">
            <a:extLst>
              <a:ext uri="{FF2B5EF4-FFF2-40B4-BE49-F238E27FC236}">
                <a16:creationId xmlns:a16="http://schemas.microsoft.com/office/drawing/2014/main" id="{E3CAB609-D50F-049A-6E52-7F8AC06C21B4}"/>
              </a:ext>
            </a:extLst>
          </p:cNvPr>
          <p:cNvSpPr/>
          <p:nvPr/>
        </p:nvSpPr>
        <p:spPr>
          <a:xfrm flipV="1">
            <a:off x="7405633" y="2437463"/>
            <a:ext cx="2057400" cy="842766"/>
          </a:xfrm>
          <a:prstGeom prst="trapezoid">
            <a:avLst>
              <a:gd name="adj" fmla="val 0"/>
            </a:avLst>
          </a:prstGeom>
          <a:solidFill>
            <a:srgbClr val="FFD07D">
              <a:alpha val="49020"/>
            </a:srgbClr>
          </a:solid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descr="A green shaded box at the end of the driveway to indicate the Cold Zone">
            <a:extLst>
              <a:ext uri="{FF2B5EF4-FFF2-40B4-BE49-F238E27FC236}">
                <a16:creationId xmlns:a16="http://schemas.microsoft.com/office/drawing/2014/main" id="{7A2BB880-69BB-D2EC-DC47-1C539928CC36}"/>
              </a:ext>
            </a:extLst>
          </p:cNvPr>
          <p:cNvSpPr/>
          <p:nvPr/>
        </p:nvSpPr>
        <p:spPr>
          <a:xfrm flipV="1">
            <a:off x="9506574" y="2416081"/>
            <a:ext cx="914400" cy="864148"/>
          </a:xfrm>
          <a:prstGeom prst="trapezoid">
            <a:avLst>
              <a:gd name="adj" fmla="val 0"/>
            </a:avLst>
          </a:prstGeom>
          <a:solidFill>
            <a:srgbClr val="128943">
              <a:alpha val="34902"/>
            </a:srgbClr>
          </a:solid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131807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14UIYt2"/>
  <p:tag name="ARTICULATE_DESIGN_ID_1_OFFICE THEME" val="XYzi2Xru"/>
  <p:tag name="ARTICULATE_DESIGN_ID_JIT 2024" val="k787l00L"/>
  <p:tag name="ARTICULATE_DESIGN_ID_COLORPOP" val="ZVVai7oQ"/>
  <p:tag name="ARTICULATE_SLIDE_COUNT" val="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JIT 2024">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2.xml><?xml version="1.0" encoding="utf-8"?>
<a:theme xmlns:a="http://schemas.openxmlformats.org/drawingml/2006/main" name="1_Office Theme">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JIT Blocks">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Retrospect-NIFA-TopBars_0805" id="{313C3794-8AEF-40F5-819B-6A3348E97E99}" vid="{B71F61E2-DAF2-4BC8-95B3-1C886931C299}"/>
    </a:ext>
  </a:extLst>
</a:theme>
</file>

<file path=ppt/theme/theme4.xml><?xml version="1.0" encoding="utf-8"?>
<a:theme xmlns:a="http://schemas.openxmlformats.org/drawingml/2006/main" name="ColorPop">
  <a:themeElements>
    <a:clrScheme name="2024-11-JIT">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1828</TotalTime>
  <Words>949</Words>
  <Application>Microsoft Office PowerPoint</Application>
  <PresentationFormat>Widescreen</PresentationFormat>
  <Paragraphs>95</Paragraphs>
  <Slides>20</Slides>
  <Notes>20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Aptos</vt:lpstr>
      <vt:lpstr>Arial</vt:lpstr>
      <vt:lpstr>Calibri</vt:lpstr>
      <vt:lpstr>HelveticaNeueLT Std Lt Cn</vt:lpstr>
      <vt:lpstr>Microsoft Sans Serif</vt:lpstr>
      <vt:lpstr>Roboto</vt:lpstr>
      <vt:lpstr>Times New Roman</vt:lpstr>
      <vt:lpstr>Verdana</vt:lpstr>
      <vt:lpstr>Verdana Pro</vt:lpstr>
      <vt:lpstr>Wingdings</vt:lpstr>
      <vt:lpstr>JIT 2024</vt:lpstr>
      <vt:lpstr>1_Office Theme</vt:lpstr>
      <vt:lpstr>JIT Blocks</vt:lpstr>
      <vt:lpstr>ColorPop</vt:lpstr>
      <vt:lpstr>Animal Disease Emergency Response</vt:lpstr>
      <vt:lpstr>Just in Time Training</vt:lpstr>
      <vt:lpstr>Why Work Zones Are Needed</vt:lpstr>
      <vt:lpstr>ADE Work Zones</vt:lpstr>
      <vt:lpstr>ADE Work Zones: Hot Zone</vt:lpstr>
      <vt:lpstr>ADE Work Zones: Warm Zone</vt:lpstr>
      <vt:lpstr>ADE Work Zones: All Zones</vt:lpstr>
      <vt:lpstr>Decontamination Corridor</vt:lpstr>
      <vt:lpstr>ADE Work Zones: Aerial View</vt:lpstr>
      <vt:lpstr>ADE Work Zones on a Farm</vt:lpstr>
      <vt:lpstr>Hot Zone or Exclusion Zone (EZ)</vt:lpstr>
      <vt:lpstr>Hot Zone Activities</vt:lpstr>
      <vt:lpstr>Warm Zone  or Contamination Reduction Zone (CRZ)</vt:lpstr>
      <vt:lpstr>Work Zone Access  Through the Decontamination Corridor</vt:lpstr>
      <vt:lpstr>Warm Zone Activities </vt:lpstr>
      <vt:lpstr>Cold Zone or Support Zone (SZ)</vt:lpstr>
      <vt:lpstr>Cold Zone Activities</vt:lpstr>
      <vt:lpstr>Know The Work Zones</vt:lpstr>
      <vt:lpstr>Additional  PPE Videos</vt:lpstr>
      <vt:lpstr>Acknowledgements</vt:lpstr>
    </vt:vector>
  </TitlesOfParts>
  <Company>Center for Food Security and Public Health, Iowa State University, 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Disease Emergency Work Zones</dc:title>
  <dc:subject>Just-In-Time Training for Animal Health Emergency Responders</dc:subject>
  <dc:creator>Dvorak, Glenda D [CFSPH]</dc:creator>
  <cp:lastModifiedBy>Dvorak, Glenda D [CFSPH]</cp:lastModifiedBy>
  <cp:revision>23</cp:revision>
  <cp:lastPrinted>2025-03-28T21:34:35Z</cp:lastPrinted>
  <dcterms:created xsi:type="dcterms:W3CDTF">2024-10-22T16:15:18Z</dcterms:created>
  <dcterms:modified xsi:type="dcterms:W3CDTF">2025-03-28T21:34:50Z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6751DACA-9629-4166-B73E-79A15E3EE589</vt:lpwstr>
  </property>
  <property fmtid="{D5CDD505-2E9C-101B-9397-08002B2CF9AE}" pid="3" name="ArticulatePath">
    <vt:lpwstr>Presentation1</vt:lpwstr>
  </property>
</Properties>
</file>