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Lst>
  <p:notesMasterIdLst>
    <p:notesMasterId r:id="rId12"/>
  </p:notesMasterIdLst>
  <p:handoutMasterIdLst>
    <p:handoutMasterId r:id="rId13"/>
  </p:handoutMasterIdLst>
  <p:sldIdLst>
    <p:sldId id="348" r:id="rId2"/>
    <p:sldId id="370" r:id="rId3"/>
    <p:sldId id="372" r:id="rId4"/>
    <p:sldId id="373" r:id="rId5"/>
    <p:sldId id="386" r:id="rId6"/>
    <p:sldId id="378" r:id="rId7"/>
    <p:sldId id="385" r:id="rId8"/>
    <p:sldId id="379" r:id="rId9"/>
    <p:sldId id="347" r:id="rId10"/>
    <p:sldId id="318" r:id="rId1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A6E"/>
    <a:srgbClr val="FFE6B9"/>
    <a:srgbClr val="F26336"/>
    <a:srgbClr val="FBC093"/>
    <a:srgbClr val="FFD07D"/>
    <a:srgbClr val="FFFF99"/>
    <a:srgbClr val="C1DDF5"/>
    <a:srgbClr val="F99951"/>
    <a:srgbClr val="F4825E"/>
    <a:srgbClr val="F47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5" autoAdjust="0"/>
    <p:restoredTop sz="73062" autoAdjust="0"/>
  </p:normalViewPr>
  <p:slideViewPr>
    <p:cSldViewPr>
      <p:cViewPr varScale="1">
        <p:scale>
          <a:sx n="76" d="100"/>
          <a:sy n="76" d="100"/>
        </p:scale>
        <p:origin x="102"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792" y="-96"/>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43841" y="130926"/>
            <a:ext cx="3169920" cy="480060"/>
          </a:xfrm>
          <a:prstGeom prst="rect">
            <a:avLst/>
          </a:prstGeom>
        </p:spPr>
        <p:txBody>
          <a:bodyPr vert="horz" lIns="99474" tIns="49737" rIns="99474" bIns="49737" rtlCol="0"/>
          <a:lstStyle>
            <a:lvl1pPr algn="l">
              <a:defRPr sz="1300"/>
            </a:lvl1pPr>
          </a:lstStyle>
          <a:p>
            <a:r>
              <a:rPr lang="en-US" sz="1000" dirty="0"/>
              <a:t>Just-In-Time Training for Animal Health Emergencies</a:t>
            </a:r>
          </a:p>
        </p:txBody>
      </p:sp>
      <p:sp>
        <p:nvSpPr>
          <p:cNvPr id="3" name="Date Placeholder 2"/>
          <p:cNvSpPr>
            <a:spLocks noGrp="1"/>
          </p:cNvSpPr>
          <p:nvPr>
            <p:ph type="dt" sz="quarter" idx="1"/>
          </p:nvPr>
        </p:nvSpPr>
        <p:spPr>
          <a:xfrm>
            <a:off x="3901440" y="130926"/>
            <a:ext cx="3169920" cy="480060"/>
          </a:xfrm>
          <a:prstGeom prst="rect">
            <a:avLst/>
          </a:prstGeom>
        </p:spPr>
        <p:txBody>
          <a:bodyPr vert="horz" lIns="99474" tIns="49737" rIns="99474" bIns="49737" rtlCol="0"/>
          <a:lstStyle>
            <a:lvl1pPr algn="r">
              <a:defRPr sz="1300"/>
            </a:lvl1pPr>
          </a:lstStyle>
          <a:p>
            <a:r>
              <a:rPr lang="en-US" sz="1000" dirty="0"/>
              <a:t>Overcoming Language Barriers</a:t>
            </a:r>
          </a:p>
        </p:txBody>
      </p:sp>
      <p:sp>
        <p:nvSpPr>
          <p:cNvPr id="4" name="Footer Placeholder 3"/>
          <p:cNvSpPr>
            <a:spLocks noGrp="1"/>
          </p:cNvSpPr>
          <p:nvPr>
            <p:ph type="ftr" sz="quarter" idx="2"/>
          </p:nvPr>
        </p:nvSpPr>
        <p:spPr>
          <a:xfrm>
            <a:off x="243841" y="8990215"/>
            <a:ext cx="3169920" cy="480060"/>
          </a:xfrm>
          <a:prstGeom prst="rect">
            <a:avLst/>
          </a:prstGeom>
        </p:spPr>
        <p:txBody>
          <a:bodyPr vert="horz" lIns="99474" tIns="49737" rIns="99474" bIns="49737" rtlCol="0" anchor="b"/>
          <a:lstStyle>
            <a:lvl1pPr algn="l">
              <a:defRPr sz="1300"/>
            </a:lvl1pPr>
          </a:lstStyle>
          <a:p>
            <a:r>
              <a:rPr lang="en-US" sz="1000" dirty="0"/>
              <a:t>Multi-State Partnership for Security in Agriculture; </a:t>
            </a:r>
            <a:br>
              <a:rPr lang="en-US" sz="1000" dirty="0"/>
            </a:br>
            <a:r>
              <a:rPr lang="en-US" sz="1000" dirty="0"/>
              <a:t>Center of Food Security and Public Health</a:t>
            </a:r>
          </a:p>
        </p:txBody>
      </p:sp>
      <p:sp>
        <p:nvSpPr>
          <p:cNvPr id="5" name="Slide Number Placeholder 4"/>
          <p:cNvSpPr>
            <a:spLocks noGrp="1"/>
          </p:cNvSpPr>
          <p:nvPr>
            <p:ph type="sldNum" sz="quarter" idx="3"/>
          </p:nvPr>
        </p:nvSpPr>
        <p:spPr>
          <a:xfrm>
            <a:off x="3982721" y="8990215"/>
            <a:ext cx="3169920" cy="480060"/>
          </a:xfrm>
          <a:prstGeom prst="rect">
            <a:avLst/>
          </a:prstGeom>
        </p:spPr>
        <p:txBody>
          <a:bodyPr vert="horz" lIns="99474" tIns="49737" rIns="99474" bIns="49737" rtlCol="0" anchor="b"/>
          <a:lstStyle>
            <a:lvl1pPr algn="r">
              <a:defRPr sz="1300"/>
            </a:lvl1pPr>
          </a:lstStyle>
          <a:p>
            <a:r>
              <a:rPr lang="en-US" dirty="0" smtClean="0"/>
              <a:t>December 2015</a:t>
            </a:r>
            <a:r>
              <a:rPr lang="en-US" dirty="0"/>
              <a:t/>
            </a:r>
            <a:br>
              <a:rPr lang="en-US" dirty="0"/>
            </a:br>
            <a:fld id="{E43E7F44-CF60-445B-AADF-8F267F8193CA}" type="slidenum">
              <a:rPr lang="en-US"/>
              <a:pPr/>
              <a:t>‹#›</a:t>
            </a:fld>
            <a:endParaRPr lang="en-US" dirty="0"/>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5"/>
            <a:ext cx="3169920" cy="480060"/>
          </a:xfrm>
          <a:prstGeom prst="rect">
            <a:avLst/>
          </a:prstGeom>
        </p:spPr>
        <p:txBody>
          <a:bodyPr vert="horz" lIns="99474" tIns="49737" rIns="99474" bIns="49737" rtlCol="0"/>
          <a:lstStyle>
            <a:lvl1pPr algn="l">
              <a:defRPr sz="1300"/>
            </a:lvl1pPr>
          </a:lstStyle>
          <a:p>
            <a:endParaRPr lang="en-US"/>
          </a:p>
        </p:txBody>
      </p:sp>
      <p:sp>
        <p:nvSpPr>
          <p:cNvPr id="3" name="Date Placeholder 2"/>
          <p:cNvSpPr>
            <a:spLocks noGrp="1"/>
          </p:cNvSpPr>
          <p:nvPr>
            <p:ph type="dt" idx="1"/>
          </p:nvPr>
        </p:nvSpPr>
        <p:spPr>
          <a:xfrm>
            <a:off x="4143588" y="5"/>
            <a:ext cx="3169920" cy="480060"/>
          </a:xfrm>
          <a:prstGeom prst="rect">
            <a:avLst/>
          </a:prstGeom>
        </p:spPr>
        <p:txBody>
          <a:bodyPr vert="horz" lIns="99474" tIns="49737" rIns="99474" bIns="49737" rtlCol="0"/>
          <a:lstStyle>
            <a:lvl1pPr algn="r">
              <a:defRPr sz="1300"/>
            </a:lvl1pPr>
          </a:lstStyle>
          <a:p>
            <a:fld id="{DE9B040C-8CD5-46F3-BED5-4281F216FF93}" type="datetimeFigureOut">
              <a:rPr lang="en-US" smtClean="0"/>
              <a:pPr/>
              <a:t>6/28/2016</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9474" tIns="49737" rIns="99474" bIns="49737"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9474" tIns="49737" rIns="99474" bIns="4973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9119474"/>
            <a:ext cx="3169920" cy="480060"/>
          </a:xfrm>
          <a:prstGeom prst="rect">
            <a:avLst/>
          </a:prstGeom>
        </p:spPr>
        <p:txBody>
          <a:bodyPr vert="horz" lIns="99474" tIns="49737" rIns="99474" bIns="49737"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9474" tIns="49737" rIns="99474" bIns="49737" rtlCol="0" anchor="b"/>
          <a:lstStyle>
            <a:lvl1pPr algn="r">
              <a:defRPr sz="13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dirty="0" smtClean="0"/>
              <a:t>December</a:t>
            </a:r>
            <a:r>
              <a:rPr lang="en-US" b="0" i="1" baseline="0" dirty="0" smtClean="0"/>
              <a:t> 2015</a:t>
            </a:r>
            <a:endParaRPr lang="en-US" b="0" i="1" dirty="0" smtClean="0"/>
          </a:p>
          <a:p>
            <a:r>
              <a:rPr lang="en-US" b="0" dirty="0" smtClean="0"/>
              <a:t>During animal health emergency situations, communication</a:t>
            </a:r>
            <a:r>
              <a:rPr lang="en-US" b="0" baseline="0" dirty="0" smtClean="0"/>
              <a:t> among individuals involved will be essential. This includes relaying information between responders or conveying information with animal owners or producers, or animal health workers. In some instances, language barriers may impede communication</a:t>
            </a:r>
            <a:r>
              <a:rPr lang="en-US" b="0" dirty="0" smtClean="0"/>
              <a:t>. This</a:t>
            </a:r>
            <a:r>
              <a:rPr lang="en-US" b="0" baseline="0" dirty="0" smtClean="0"/>
              <a:t> Just-In-Time training will discuss ways to work around language barriers during an animal health emergency. </a:t>
            </a:r>
            <a:endParaRPr lang="en-US" b="0" dirty="0"/>
          </a:p>
        </p:txBody>
      </p:sp>
      <p:sp>
        <p:nvSpPr>
          <p:cNvPr id="4" name="Slide Number Placeholder 3"/>
          <p:cNvSpPr>
            <a:spLocks noGrp="1"/>
          </p:cNvSpPr>
          <p:nvPr>
            <p:ph type="sldNum" sz="quarter" idx="10"/>
          </p:nvPr>
        </p:nvSpPr>
        <p:spPr/>
        <p:txBody>
          <a:bodyPr/>
          <a:lstStyle/>
          <a:p>
            <a:fld id="{8005E09E-EE66-4103-848A-A9F7D516402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292949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10</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95010">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p:txBody>
      </p:sp>
    </p:spTree>
    <p:extLst>
      <p:ext uri="{BB962C8B-B14F-4D97-AF65-F5344CB8AC3E}">
        <p14:creationId xmlns:p14="http://schemas.microsoft.com/office/powerpoint/2010/main" val="375880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b="0" baseline="0" dirty="0" smtClean="0">
                <a:solidFill>
                  <a:srgbClr val="000000"/>
                </a:solidFill>
              </a:rPr>
              <a:t>It is important to understand when language barriers may occur during an animal health emergency. While every situation varies, language barriers may involve animal owners or producers whose animals are affected by the emergency. There may be a need to convey instructions to follow (such as evacuation or sheltering directions), or to explain response measures needed (such as quarantine of a premises or depopulation of animals for disease control). Any of these situations will be stressful for the animal owner, making the need for effective communication across the language barrier that much more essential. </a:t>
            </a:r>
          </a:p>
          <a:p>
            <a:pPr defTabSz="956097">
              <a:defRPr/>
            </a:pPr>
            <a:endParaRPr lang="en-US" b="0" baseline="0" dirty="0" smtClean="0">
              <a:solidFill>
                <a:srgbClr val="000000"/>
              </a:solidFill>
            </a:endParaRPr>
          </a:p>
          <a:p>
            <a:pPr defTabSz="956097">
              <a:defRPr/>
            </a:pPr>
            <a:r>
              <a:rPr lang="en-US" b="0" baseline="0" dirty="0" smtClean="0">
                <a:solidFill>
                  <a:srgbClr val="000000"/>
                </a:solidFill>
              </a:rPr>
              <a:t>Another situation may involve the need for assistance from farm employees with response tasks such as animal handling or implementing biosecurity measures or safety precautions. In some situations, these employees may not speak or understand English, but their training and assistance may be essential. </a:t>
            </a:r>
          </a:p>
          <a:p>
            <a:endParaRPr lang="en-US" dirty="0" smtClean="0"/>
          </a:p>
          <a:p>
            <a:r>
              <a:rPr lang="en-US" dirty="0" smtClean="0"/>
              <a:t>Photo: Asian pet owners reunited with this pet cat following a disaster. http://www.telegraph.co.uk/news/worldnews/asia/japan/10824207/Cat-missing-since-Japan-tsunami-reunited-with-owners.html</a:t>
            </a:r>
          </a:p>
          <a:p>
            <a:pPr defTabSz="956097">
              <a:defRPr/>
            </a:pPr>
            <a:endParaRPr lang="en-US" b="0" baseline="0" dirty="0" smtClean="0">
              <a:solidFill>
                <a:srgbClr val="000000"/>
              </a:solidFill>
            </a:endParaRPr>
          </a:p>
        </p:txBody>
      </p:sp>
      <p:sp>
        <p:nvSpPr>
          <p:cNvPr id="4" name="Slide Number Placeholder 3"/>
          <p:cNvSpPr>
            <a:spLocks noGrp="1"/>
          </p:cNvSpPr>
          <p:nvPr>
            <p:ph type="sldNum" sz="quarter" idx="10"/>
          </p:nvPr>
        </p:nvSpPr>
        <p:spPr/>
        <p:txBody>
          <a:bodyPr/>
          <a:lstStyle/>
          <a:p>
            <a:fld id="{CA14255A-7794-4D3D-B6F2-612A3A7DD042}" type="slidenum">
              <a:rPr lang="en-US" smtClean="0"/>
              <a:pPr/>
              <a:t>2</a:t>
            </a:fld>
            <a:endParaRPr lang="en-US"/>
          </a:p>
        </p:txBody>
      </p:sp>
    </p:spTree>
    <p:extLst>
      <p:ext uri="{BB962C8B-B14F-4D97-AF65-F5344CB8AC3E}">
        <p14:creationId xmlns:p14="http://schemas.microsoft.com/office/powerpoint/2010/main" val="1037390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agriculture workforce has</a:t>
            </a:r>
            <a:r>
              <a:rPr lang="en-US" baseline="0" dirty="0" smtClean="0"/>
              <a:t> become </a:t>
            </a:r>
            <a:r>
              <a:rPr lang="en-US" dirty="0" smtClean="0"/>
              <a:t>increasingly diverse in language,</a:t>
            </a:r>
            <a:r>
              <a:rPr lang="en-US" baseline="0" dirty="0" smtClean="0"/>
              <a:t> culture and education. Many agricultural workers are immigrants who have limited English language skills. The majority are Hispanics from Latin America, particularly from Mexico; however a diverse number of other immigrants from Asian and European backgrounds may be included in language barrier situations.  A 2012 survey indicated 47 percent of farm laborers and supervisors were foreign-born; 50% of workers and supervisors were Hispanic and 31 percent had less than a 9</a:t>
            </a:r>
            <a:r>
              <a:rPr lang="en-US" baseline="30000" dirty="0" smtClean="0"/>
              <a:t>th</a:t>
            </a:r>
            <a:r>
              <a:rPr lang="en-US" baseline="0" dirty="0" smtClean="0"/>
              <a:t> grade education. Additionally, in U.S. homes, Spanish is the most spoken non-English language. Providing information and possibly training to these non-English speaking individuals will be challenging and require creative approaches to convey essential information during the response.</a:t>
            </a:r>
          </a:p>
          <a:p>
            <a:endParaRPr lang="en-US" baseline="0" dirty="0" smtClean="0"/>
          </a:p>
          <a:p>
            <a:r>
              <a:rPr lang="en-US" baseline="0" dirty="0" smtClean="0"/>
              <a:t>Source: The National Agricultural Workers Survey (NAWS) and USDA Economic Research Service </a:t>
            </a:r>
          </a:p>
          <a:p>
            <a:r>
              <a:rPr lang="en-US" baseline="0" dirty="0" smtClean="0"/>
              <a:t>http://www.ers.usda.gov/topics/farm-economy/farm-labor/background.aspx#demographic</a:t>
            </a:r>
          </a:p>
          <a:p>
            <a:endParaRPr lang="en-US" dirty="0" smtClean="0"/>
          </a:p>
          <a:p>
            <a:r>
              <a:rPr lang="en-US" dirty="0" smtClean="0"/>
              <a:t>Photo:</a:t>
            </a:r>
            <a:r>
              <a:rPr lang="en-US" baseline="0" dirty="0" smtClean="0"/>
              <a:t> </a:t>
            </a:r>
            <a:r>
              <a:rPr lang="en-US" dirty="0" smtClean="0"/>
              <a:t>University of Florida Agricultural Extension Agent Cesar </a:t>
            </a:r>
            <a:r>
              <a:rPr lang="en-US" dirty="0" err="1" smtClean="0"/>
              <a:t>Asuaje</a:t>
            </a:r>
            <a:r>
              <a:rPr lang="en-US" dirty="0" smtClean="0"/>
              <a:t> talking with a Hispanic</a:t>
            </a:r>
            <a:r>
              <a:rPr lang="en-US" baseline="0" dirty="0" smtClean="0"/>
              <a:t> agriculture worker. http://blogs.ifas.ufl.edu/global/2015/10/05/worker-safety-training/</a:t>
            </a:r>
            <a:r>
              <a:rPr lang="en-US" dirty="0" smtClean="0"/>
              <a:t> </a:t>
            </a:r>
          </a:p>
        </p:txBody>
      </p:sp>
      <p:sp>
        <p:nvSpPr>
          <p:cNvPr id="4" name="Slide Number Placeholder 3"/>
          <p:cNvSpPr>
            <a:spLocks noGrp="1"/>
          </p:cNvSpPr>
          <p:nvPr>
            <p:ph type="sldNum" sz="quarter" idx="10"/>
          </p:nvPr>
        </p:nvSpPr>
        <p:spPr/>
        <p:txBody>
          <a:bodyPr/>
          <a:lstStyle/>
          <a:p>
            <a:fld id="{CA14255A-7794-4D3D-B6F2-612A3A7DD042}" type="slidenum">
              <a:rPr lang="en-US" smtClean="0"/>
              <a:pPr/>
              <a:t>3</a:t>
            </a:fld>
            <a:endParaRPr lang="en-US"/>
          </a:p>
        </p:txBody>
      </p:sp>
    </p:spTree>
    <p:extLst>
      <p:ext uri="{BB962C8B-B14F-4D97-AF65-F5344CB8AC3E}">
        <p14:creationId xmlns:p14="http://schemas.microsoft.com/office/powerpoint/2010/main" val="4280025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some key strategies to addressing language barriers during animal health</a:t>
            </a:r>
            <a:r>
              <a:rPr lang="en-US" baseline="0" dirty="0" smtClean="0"/>
              <a:t> emergencies. One of the first steps is to identify an individual that speaks the language as well as English. This person can serve as an interpreter to convey your message. This might include a farm or crew supervisor, perhaps a respected community member or an interpreting service. Check with other agencies involved as well for bi-lingual responders. </a:t>
            </a:r>
          </a:p>
          <a:p>
            <a:endParaRPr lang="en-US" baseline="0" dirty="0" smtClean="0"/>
          </a:p>
          <a:p>
            <a:r>
              <a:rPr lang="en-US" dirty="0" smtClean="0"/>
              <a:t>Photo: A Hispanic</a:t>
            </a:r>
            <a:r>
              <a:rPr lang="en-US" baseline="0" dirty="0" smtClean="0"/>
              <a:t> dairy worker. http://umash.umn.edu/portfolio/multidisciplinary-network-to-address-agriculture-worker-health-and-safety-issues/</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4</a:t>
            </a:fld>
            <a:endParaRPr lang="en-US"/>
          </a:p>
        </p:txBody>
      </p:sp>
    </p:spTree>
    <p:extLst>
      <p:ext uri="{BB962C8B-B14F-4D97-AF65-F5344CB8AC3E}">
        <p14:creationId xmlns:p14="http://schemas.microsoft.com/office/powerpoint/2010/main" val="2358828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Once identified, this person should be uniformed with some type of visual indicator, such as a colored vest or colored tape on their protective outerwear, for easy identification when an interpreter in needed. </a:t>
            </a:r>
            <a:endParaRPr lang="en-US" dirty="0" smtClean="0"/>
          </a:p>
          <a:p>
            <a:endParaRPr lang="en-US" dirty="0" smtClean="0"/>
          </a:p>
          <a:p>
            <a:r>
              <a:rPr lang="en-US" dirty="0" smtClean="0"/>
              <a:t>Photo</a:t>
            </a:r>
            <a:r>
              <a:rPr lang="en-US" baseline="0" dirty="0" smtClean="0"/>
              <a:t> source: http://www.dupont.com/content/en_us/home/products-and-services/personal-protective-equipment/chemical-protective-garments/brands/tyvek-protective-apparel/products/tyvek-800-j/_jcr_content/openareapar/productanimation/images/image_2.img.png/1444396223698.png; http://www.fullsource.com/ml-kishigo-3704i/</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5</a:t>
            </a:fld>
            <a:endParaRPr lang="en-US"/>
          </a:p>
        </p:txBody>
      </p:sp>
    </p:spTree>
    <p:extLst>
      <p:ext uri="{BB962C8B-B14F-4D97-AF65-F5344CB8AC3E}">
        <p14:creationId xmlns:p14="http://schemas.microsoft.com/office/powerpoint/2010/main" val="1973987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baseline="0" dirty="0" smtClean="0"/>
              <a:t>As with anyone you may interact with during a response, remain calm and professional. If the individual does understand some English, speaking slowly and clearly can help provide them time to assimilate words you are saying. Emergency response tasks can contain a number of acronyms or disciplinary jargon, such as PPE or C&amp;D or donning and doffing. Try to avoid using these terms or explain them using everyday language. Repeat important information several times to emphasize the key points. Also be aware of cultural factors. For example, i</a:t>
            </a:r>
            <a:r>
              <a:rPr lang="en-US" dirty="0" smtClean="0"/>
              <a:t>mmigrants may be reluctant or apprehensive to</a:t>
            </a:r>
            <a:r>
              <a:rPr lang="en-US" baseline="0" dirty="0" smtClean="0"/>
              <a:t> communicate with </a:t>
            </a:r>
            <a:r>
              <a:rPr lang="en-US" dirty="0" smtClean="0"/>
              <a:t>governmental entities. Animal owners will be distraught following a</a:t>
            </a:r>
            <a:r>
              <a:rPr lang="en-US" baseline="0" dirty="0" smtClean="0"/>
              <a:t> emergency situation as well as from the loss of their pet or livestock. </a:t>
            </a:r>
            <a:r>
              <a:rPr lang="en-US" dirty="0" smtClean="0"/>
              <a:t>Be patient and communicate with respect</a:t>
            </a:r>
            <a:r>
              <a:rPr lang="en-US" baseline="0" dirty="0" smtClean="0"/>
              <a:t> to help build trust.</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6</a:t>
            </a:fld>
            <a:endParaRPr lang="en-US"/>
          </a:p>
        </p:txBody>
      </p:sp>
    </p:spTree>
    <p:extLst>
      <p:ext uri="{BB962C8B-B14F-4D97-AF65-F5344CB8AC3E}">
        <p14:creationId xmlns:p14="http://schemas.microsoft.com/office/powerpoint/2010/main" val="2358828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Provide information in small increments to allow processing and comprehension of the information. Frequently check for understanding and verify before continuing with additional information. Watch the individuals eyes, facial expression or body language for signs of comprehension, confusion, agreement or disagreement. </a:t>
            </a:r>
          </a:p>
        </p:txBody>
      </p:sp>
      <p:sp>
        <p:nvSpPr>
          <p:cNvPr id="4" name="Slide Number Placeholder 3"/>
          <p:cNvSpPr>
            <a:spLocks noGrp="1"/>
          </p:cNvSpPr>
          <p:nvPr>
            <p:ph type="sldNum" sz="quarter" idx="10"/>
          </p:nvPr>
        </p:nvSpPr>
        <p:spPr/>
        <p:txBody>
          <a:bodyPr/>
          <a:lstStyle/>
          <a:p>
            <a:fld id="{CA14255A-7794-4D3D-B6F2-612A3A7DD042}" type="slidenum">
              <a:rPr lang="en-US" smtClean="0"/>
              <a:pPr/>
              <a:t>7</a:t>
            </a:fld>
            <a:endParaRPr lang="en-US"/>
          </a:p>
        </p:txBody>
      </p:sp>
    </p:spTree>
    <p:extLst>
      <p:ext uri="{BB962C8B-B14F-4D97-AF65-F5344CB8AC3E}">
        <p14:creationId xmlns:p14="http://schemas.microsoft.com/office/powerpoint/2010/main" val="1582346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Whenever possible, provide information in various forms, including spoken and visual methods. Provide translated signage or handouts in the needed language whenever possible. Language boards can be helpful for communicating</a:t>
            </a:r>
            <a:r>
              <a:rPr lang="en-US" baseline="0" dirty="0" smtClean="0"/>
              <a:t> in the field, as can picture sets or drawings. These may be premade or drawn in the field. </a:t>
            </a:r>
          </a:p>
          <a:p>
            <a:endParaRPr lang="en-US" baseline="0" dirty="0" smtClean="0"/>
          </a:p>
          <a:p>
            <a:pPr defTabSz="956097">
              <a:defRPr/>
            </a:pPr>
            <a:r>
              <a:rPr lang="en-US" dirty="0" smtClean="0"/>
              <a:t>Photo: University of Florida Agricultural Extension Agent Cesar </a:t>
            </a:r>
            <a:r>
              <a:rPr lang="en-US" dirty="0" err="1" smtClean="0"/>
              <a:t>Asuaje</a:t>
            </a:r>
            <a:r>
              <a:rPr lang="en-US" dirty="0" smtClean="0"/>
              <a:t> talking with Hispanic</a:t>
            </a:r>
            <a:r>
              <a:rPr lang="en-US" baseline="0" dirty="0" smtClean="0"/>
              <a:t> agriculture workers. </a:t>
            </a:r>
            <a:r>
              <a:rPr lang="en-US" dirty="0" smtClean="0"/>
              <a:t>http://news.ifas.ufl.edu/wp-content/uploads/2014/10/Cesar-Asuaje.jpg.</a:t>
            </a:r>
          </a:p>
        </p:txBody>
      </p:sp>
      <p:sp>
        <p:nvSpPr>
          <p:cNvPr id="4" name="Slide Number Placeholder 3"/>
          <p:cNvSpPr>
            <a:spLocks noGrp="1"/>
          </p:cNvSpPr>
          <p:nvPr>
            <p:ph type="sldNum" sz="quarter" idx="10"/>
          </p:nvPr>
        </p:nvSpPr>
        <p:spPr/>
        <p:txBody>
          <a:bodyPr/>
          <a:lstStyle/>
          <a:p>
            <a:fld id="{CA14255A-7794-4D3D-B6F2-612A3A7DD042}" type="slidenum">
              <a:rPr lang="en-US" smtClean="0"/>
              <a:pPr/>
              <a:t>8</a:t>
            </a:fld>
            <a:endParaRPr lang="en-US"/>
          </a:p>
        </p:txBody>
      </p:sp>
    </p:spTree>
    <p:extLst>
      <p:ext uri="{BB962C8B-B14F-4D97-AF65-F5344CB8AC3E}">
        <p14:creationId xmlns:p14="http://schemas.microsoft.com/office/powerpoint/2010/main" val="320196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Information on overcoming language barriers during animal health emergencies</a:t>
            </a:r>
            <a:r>
              <a:rPr lang="en-US" baseline="0" dirty="0" smtClean="0"/>
              <a:t> is limited, however these resources address the topic for health and safety training, medical emergencies or law enforcement situations and can be applied to animal health. </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9</a:t>
            </a:fld>
            <a:endParaRPr lang="en-US"/>
          </a:p>
        </p:txBody>
      </p:sp>
    </p:spTree>
    <p:extLst>
      <p:ext uri="{BB962C8B-B14F-4D97-AF65-F5344CB8AC3E}">
        <p14:creationId xmlns:p14="http://schemas.microsoft.com/office/powerpoint/2010/main" val="369865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userDrawn="1"/>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userDrawn="1"/>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Language Barriers: Overview</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Language Barriers: Overview</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Language Barriers: Overview</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Language Barriers: Overview</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Language Barriers: Overview</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Language Barriers: Overview</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Language Barriers: Overview</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Language Barriers: Overview</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Language Barriers: Overview</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training.fema.gov/is/courseoverview.aspx?code=is-242.b"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ncbi.nlm.nih.gov/pmc/articles/PMC29143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Overcoming Language Barriers</a:t>
            </a:r>
            <a:endParaRPr lang="en-US" dirty="0"/>
          </a:p>
        </p:txBody>
      </p:sp>
      <p:sp>
        <p:nvSpPr>
          <p:cNvPr id="3" name="Subtitle 2"/>
          <p:cNvSpPr>
            <a:spLocks noGrp="1"/>
          </p:cNvSpPr>
          <p:nvPr>
            <p:ph type="subTitle" idx="1"/>
          </p:nvPr>
        </p:nvSpPr>
        <p:spPr/>
        <p:txBody>
          <a:bodyPr>
            <a:normAutofit/>
          </a:bodyPr>
          <a:lstStyle/>
          <a:p>
            <a:r>
              <a:rPr lang="en-US" dirty="0" smtClean="0"/>
              <a:t>During an Animal Health Emergency</a:t>
            </a:r>
            <a:endParaRPr lang="en-US" i="1" dirty="0" smtClean="0"/>
          </a:p>
          <a:p>
            <a:endParaRPr lang="en-US" dirty="0"/>
          </a:p>
        </p:txBody>
      </p:sp>
    </p:spTree>
    <p:extLst>
      <p:ext uri="{BB962C8B-B14F-4D97-AF65-F5344CB8AC3E}">
        <p14:creationId xmlns:p14="http://schemas.microsoft.com/office/powerpoint/2010/main" val="1305053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475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kumimoji="0" lang="en-US" sz="2900" b="0" i="0" u="none" strike="noStrike" kern="1200" cap="none" spc="0" normalizeH="0" baseline="0" noProof="0" dirty="0" smtClean="0">
                <a:ln>
                  <a:noFill/>
                </a:ln>
                <a:solidFill>
                  <a:schemeClr val="tx1">
                    <a:lumMod val="85000"/>
                    <a:lumOff val="15000"/>
                  </a:schemeClr>
                </a:solidFill>
                <a:effectLst/>
                <a:uLnTx/>
                <a:uFillTx/>
                <a:latin typeface="Verdana" pitchFamily="34" charset="0"/>
              </a:rPr>
              <a:t>Authors: </a:t>
            </a:r>
            <a:r>
              <a:rPr lang="en-US" sz="2900" dirty="0" smtClean="0">
                <a:solidFill>
                  <a:schemeClr val="tx1">
                    <a:lumMod val="85000"/>
                    <a:lumOff val="15000"/>
                  </a:schemeClr>
                </a:solidFill>
                <a:latin typeface="Verdana" pitchFamily="34" charset="0"/>
              </a:rPr>
              <a:t>Glenda Dvorak, DVM, MPH, DACVPM; Logan Kilburn</a:t>
            </a: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Barrier Issues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Animal owners</a:t>
            </a:r>
          </a:p>
          <a:p>
            <a:pPr lvl="1"/>
            <a:r>
              <a:rPr lang="en-US" dirty="0" smtClean="0"/>
              <a:t>Announcements, warnings</a:t>
            </a:r>
          </a:p>
          <a:p>
            <a:pPr lvl="1"/>
            <a:r>
              <a:rPr lang="en-US" dirty="0" smtClean="0"/>
              <a:t>Evacuation, sheltering</a:t>
            </a:r>
          </a:p>
          <a:p>
            <a:pPr marL="914400" lvl="2" indent="0">
              <a:buNone/>
            </a:pPr>
            <a:endParaRPr lang="en-US" dirty="0" smtClean="0"/>
          </a:p>
        </p:txBody>
      </p:sp>
      <p:sp>
        <p:nvSpPr>
          <p:cNvPr id="5" name="Content Placeholder 4"/>
          <p:cNvSpPr>
            <a:spLocks noGrp="1"/>
          </p:cNvSpPr>
          <p:nvPr>
            <p:ph sz="half" idx="2"/>
          </p:nvPr>
        </p:nvSpPr>
        <p:spPr/>
        <p:txBody>
          <a:bodyPr>
            <a:normAutofit fontScale="92500" lnSpcReduction="10000"/>
          </a:bodyPr>
          <a:lstStyle/>
          <a:p>
            <a:r>
              <a:rPr lang="en-US" dirty="0"/>
              <a:t>Livestock </a:t>
            </a:r>
            <a:r>
              <a:rPr lang="en-US" dirty="0" smtClean="0"/>
              <a:t>producers/workers</a:t>
            </a:r>
            <a:endParaRPr lang="en-US" dirty="0"/>
          </a:p>
          <a:p>
            <a:pPr lvl="1"/>
            <a:r>
              <a:rPr lang="en-US" dirty="0"/>
              <a:t>Explaining response steps needed</a:t>
            </a:r>
          </a:p>
          <a:p>
            <a:pPr lvl="2"/>
            <a:r>
              <a:rPr lang="en-US" dirty="0"/>
              <a:t>Quarantine</a:t>
            </a:r>
          </a:p>
          <a:p>
            <a:pPr lvl="2"/>
            <a:r>
              <a:rPr lang="en-US" dirty="0"/>
              <a:t>Depopulation</a:t>
            </a:r>
          </a:p>
          <a:p>
            <a:pPr lvl="2"/>
            <a:r>
              <a:rPr lang="en-US" dirty="0" smtClean="0"/>
              <a:t>Biosecurity</a:t>
            </a:r>
          </a:p>
          <a:p>
            <a:pPr lvl="1"/>
            <a:r>
              <a:rPr lang="en-US" dirty="0"/>
              <a:t>Animal health response tasks	</a:t>
            </a:r>
          </a:p>
          <a:p>
            <a:pPr lvl="2"/>
            <a:r>
              <a:rPr lang="en-US" dirty="0"/>
              <a:t>Animal handling</a:t>
            </a:r>
          </a:p>
          <a:p>
            <a:pPr lvl="2"/>
            <a:r>
              <a:rPr lang="en-US" dirty="0"/>
              <a:t>Biosecurity procedures</a:t>
            </a:r>
          </a:p>
          <a:p>
            <a:pPr lvl="2"/>
            <a:r>
              <a:rPr lang="en-US" dirty="0"/>
              <a:t>Safety </a:t>
            </a:r>
            <a:r>
              <a:rPr lang="en-US" dirty="0" smtClean="0"/>
              <a:t>precautions</a:t>
            </a:r>
            <a:endParaRPr lang="en-US" dirty="0"/>
          </a:p>
        </p:txBody>
      </p:sp>
      <p:sp>
        <p:nvSpPr>
          <p:cNvPr id="4" name="Date Placeholder 3"/>
          <p:cNvSpPr>
            <a:spLocks noGrp="1"/>
          </p:cNvSpPr>
          <p:nvPr>
            <p:ph type="dt" sz="half" idx="10"/>
          </p:nvPr>
        </p:nvSpPr>
        <p:spPr/>
        <p:txBody>
          <a:bodyPr/>
          <a:lstStyle/>
          <a:p>
            <a:r>
              <a:rPr lang="en-US" smtClean="0"/>
              <a:t>Just In Time Training</a:t>
            </a:r>
            <a:endParaRPr lang="en-US" dirty="0"/>
          </a:p>
        </p:txBody>
      </p:sp>
      <p:sp>
        <p:nvSpPr>
          <p:cNvPr id="7" name="Footer Placeholder 4"/>
          <p:cNvSpPr>
            <a:spLocks noGrp="1"/>
          </p:cNvSpPr>
          <p:nvPr>
            <p:ph type="ftr" sz="quarter" idx="3"/>
          </p:nvPr>
        </p:nvSpPr>
        <p:spPr/>
        <p:txBody>
          <a:bodyPr/>
          <a:lstStyle/>
          <a:p>
            <a:pPr algn="r"/>
            <a:r>
              <a:rPr lang="en-US" dirty="0" smtClean="0"/>
              <a:t>Language Barriers: Overview</a:t>
            </a:r>
            <a:endParaRPr lang="en-US" dirty="0"/>
          </a:p>
        </p:txBody>
      </p:sp>
      <p:pic>
        <p:nvPicPr>
          <p:cNvPr id="8" name="Picture 2" descr="Kazuko, left, and Takeo Yamagishi get to hold their pet cat, Suika in Ofunato, Jap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733800"/>
            <a:ext cx="3886200" cy="2425742"/>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915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Barrier Issues</a:t>
            </a:r>
            <a:endParaRPr lang="en-US" dirty="0"/>
          </a:p>
        </p:txBody>
      </p:sp>
      <p:sp>
        <p:nvSpPr>
          <p:cNvPr id="3" name="Content Placeholder 2"/>
          <p:cNvSpPr>
            <a:spLocks noGrp="1"/>
          </p:cNvSpPr>
          <p:nvPr>
            <p:ph sz="half" idx="1"/>
          </p:nvPr>
        </p:nvSpPr>
        <p:spPr>
          <a:xfrm>
            <a:off x="457200" y="1600200"/>
            <a:ext cx="7086600" cy="4525963"/>
          </a:xfrm>
        </p:spPr>
        <p:txBody>
          <a:bodyPr/>
          <a:lstStyle/>
          <a:p>
            <a:r>
              <a:rPr lang="en-US" dirty="0" smtClean="0"/>
              <a:t>Diverse workforce</a:t>
            </a:r>
          </a:p>
          <a:p>
            <a:pPr lvl="1"/>
            <a:r>
              <a:rPr lang="en-US" dirty="0" smtClean="0"/>
              <a:t>47% foreign-born</a:t>
            </a:r>
          </a:p>
          <a:p>
            <a:pPr lvl="1"/>
            <a:r>
              <a:rPr lang="en-US" dirty="0" smtClean="0"/>
              <a:t>50% Hispanic</a:t>
            </a:r>
          </a:p>
          <a:p>
            <a:pPr lvl="1"/>
            <a:r>
              <a:rPr lang="en-US" dirty="0" smtClean="0"/>
              <a:t>31% less than 9</a:t>
            </a:r>
            <a:r>
              <a:rPr lang="en-US" baseline="30000" dirty="0" smtClean="0"/>
              <a:t>th</a:t>
            </a:r>
            <a:r>
              <a:rPr lang="en-US" dirty="0" smtClean="0"/>
              <a:t> </a:t>
            </a:r>
            <a:br>
              <a:rPr lang="en-US" dirty="0" smtClean="0"/>
            </a:br>
            <a:r>
              <a:rPr lang="en-US" dirty="0" smtClean="0"/>
              <a:t>grade education</a:t>
            </a:r>
          </a:p>
          <a:p>
            <a:endParaRPr lang="en-US" dirty="0"/>
          </a:p>
        </p:txBody>
      </p:sp>
      <p:sp>
        <p:nvSpPr>
          <p:cNvPr id="7" name="Content Placeholder 6"/>
          <p:cNvSpPr>
            <a:spLocks noGrp="1"/>
          </p:cNvSpPr>
          <p:nvPr>
            <p:ph sz="half" idx="2"/>
          </p:nvPr>
        </p:nvSpPr>
        <p:spPr/>
        <p:txBody>
          <a:bodyPr/>
          <a:lstStyle/>
          <a:p>
            <a:r>
              <a:rPr lang="en-US" dirty="0"/>
              <a:t>Spanish most common </a:t>
            </a:r>
            <a:r>
              <a:rPr lang="en-US" dirty="0" smtClean="0"/>
              <a:t>non-English language in </a:t>
            </a:r>
            <a:br>
              <a:rPr lang="en-US" dirty="0" smtClean="0"/>
            </a:br>
            <a:r>
              <a:rPr lang="en-US" dirty="0" smtClean="0"/>
              <a:t>U.S. households</a:t>
            </a:r>
            <a:endParaRPr lang="en-US" dirty="0"/>
          </a:p>
          <a:p>
            <a:endParaRPr lang="en-US" dirty="0"/>
          </a:p>
        </p:txBody>
      </p:sp>
      <p:sp>
        <p:nvSpPr>
          <p:cNvPr id="4" name="Date Placeholder 3"/>
          <p:cNvSpPr>
            <a:spLocks noGrp="1"/>
          </p:cNvSpPr>
          <p:nvPr>
            <p:ph type="dt" sz="half" idx="10"/>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Language Barriers: Overview</a:t>
            </a:r>
            <a:endParaRPr lang="en-US" dirty="0"/>
          </a:p>
        </p:txBody>
      </p:sp>
      <p:pic>
        <p:nvPicPr>
          <p:cNvPr id="6" name="Picture 2" descr="Cesar Asuaje,right, travels to citrus groves, sugarcane fields, tomato farms and other agriculture enterprises throughout South Florida, teaching a one-day, on-the-job safety course to Spanish-speaking migrant workers."/>
          <p:cNvPicPr>
            <a:picLocks noChangeAspect="1" noChangeArrowheads="1"/>
          </p:cNvPicPr>
          <p:nvPr/>
        </p:nvPicPr>
        <p:blipFill rotWithShape="1">
          <a:blip r:embed="rId3">
            <a:extLst>
              <a:ext uri="{28A0092B-C50C-407E-A947-70E740481C1C}">
                <a14:useLocalDpi xmlns:a14="http://schemas.microsoft.com/office/drawing/2010/main" val="0"/>
              </a:ext>
            </a:extLst>
          </a:blip>
          <a:srcRect r="32504"/>
          <a:stretch/>
        </p:blipFill>
        <p:spPr bwMode="auto">
          <a:xfrm>
            <a:off x="2155898" y="3947160"/>
            <a:ext cx="4854502" cy="237744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320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Overcoming Language Barriers</a:t>
            </a:r>
            <a:endParaRPr lang="en-US" dirty="0"/>
          </a:p>
        </p:txBody>
      </p:sp>
      <p:sp>
        <p:nvSpPr>
          <p:cNvPr id="3" name="Content Placeholder 2"/>
          <p:cNvSpPr>
            <a:spLocks noGrp="1"/>
          </p:cNvSpPr>
          <p:nvPr>
            <p:ph sz="half" idx="1"/>
          </p:nvPr>
        </p:nvSpPr>
        <p:spPr>
          <a:xfrm>
            <a:off x="457200" y="1600200"/>
            <a:ext cx="5257800" cy="4525963"/>
          </a:xfrm>
        </p:spPr>
        <p:txBody>
          <a:bodyPr>
            <a:normAutofit/>
          </a:bodyPr>
          <a:lstStyle/>
          <a:p>
            <a:r>
              <a:rPr lang="en-US" sz="3200" dirty="0" smtClean="0"/>
              <a:t>Find someone </a:t>
            </a:r>
            <a:br>
              <a:rPr lang="en-US" sz="3200" dirty="0" smtClean="0"/>
            </a:br>
            <a:r>
              <a:rPr lang="en-US" sz="3200" dirty="0" smtClean="0"/>
              <a:t>that is bilingual</a:t>
            </a:r>
          </a:p>
          <a:p>
            <a:pPr lvl="1"/>
            <a:r>
              <a:rPr lang="en-US" sz="2800" dirty="0" smtClean="0"/>
              <a:t>Farm supervisor </a:t>
            </a:r>
            <a:br>
              <a:rPr lang="en-US" sz="2800" dirty="0" smtClean="0"/>
            </a:br>
            <a:r>
              <a:rPr lang="en-US" sz="2800" dirty="0" smtClean="0"/>
              <a:t>or crew leader</a:t>
            </a:r>
          </a:p>
          <a:p>
            <a:pPr lvl="1"/>
            <a:r>
              <a:rPr lang="en-US" sz="2800" dirty="0" smtClean="0"/>
              <a:t>Community member</a:t>
            </a:r>
          </a:p>
          <a:p>
            <a:pPr lvl="1"/>
            <a:r>
              <a:rPr lang="en-US" sz="2800" dirty="0" smtClean="0"/>
              <a:t>Interpreting service</a:t>
            </a:r>
          </a:p>
          <a:p>
            <a:pPr lvl="1"/>
            <a:r>
              <a:rPr lang="en-US" sz="2800" dirty="0" smtClean="0"/>
              <a:t>Other responding agencies</a:t>
            </a:r>
          </a:p>
        </p:txBody>
      </p:sp>
      <p:sp>
        <p:nvSpPr>
          <p:cNvPr id="4" name="Date Placeholder 3"/>
          <p:cNvSpPr>
            <a:spLocks noGrp="1"/>
          </p:cNvSpPr>
          <p:nvPr>
            <p:ph type="dt" sz="half" idx="10"/>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r>
              <a:rPr lang="en-US" smtClean="0"/>
              <a:t>Language Barriers: Overview</a:t>
            </a:r>
            <a:endParaRPr lang="en-US" dirty="0"/>
          </a:p>
        </p:txBody>
      </p:sp>
      <p:pic>
        <p:nvPicPr>
          <p:cNvPr id="11" name="Picture 2" descr="http://umash.umn.edu/wp-content/uploads/2015/12/dairy-surv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828800"/>
            <a:ext cx="3200400" cy="32004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765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Identification</a:t>
            </a:r>
            <a:endParaRPr lang="en-US" dirty="0"/>
          </a:p>
        </p:txBody>
      </p:sp>
      <p:sp>
        <p:nvSpPr>
          <p:cNvPr id="3" name="Content Placeholder 2"/>
          <p:cNvSpPr>
            <a:spLocks noGrp="1"/>
          </p:cNvSpPr>
          <p:nvPr>
            <p:ph idx="1"/>
          </p:nvPr>
        </p:nvSpPr>
        <p:spPr/>
        <p:txBody>
          <a:bodyPr/>
          <a:lstStyle/>
          <a:p>
            <a:r>
              <a:rPr lang="en-US" dirty="0"/>
              <a:t>Visual identification</a:t>
            </a:r>
          </a:p>
          <a:p>
            <a:pPr lvl="1"/>
            <a:r>
              <a:rPr lang="en-US" dirty="0"/>
              <a:t>Colored vest</a:t>
            </a:r>
          </a:p>
          <a:p>
            <a:pPr lvl="1"/>
            <a:r>
              <a:rPr lang="en-US" dirty="0"/>
              <a:t>Colored tape </a:t>
            </a:r>
            <a:r>
              <a:rPr lang="en-US" dirty="0" smtClean="0"/>
              <a:t/>
            </a:r>
            <a:br>
              <a:rPr lang="en-US" dirty="0" smtClean="0"/>
            </a:br>
            <a:r>
              <a:rPr lang="en-US" dirty="0" smtClean="0"/>
              <a:t>on </a:t>
            </a:r>
            <a:r>
              <a:rPr lang="en-US" dirty="0"/>
              <a:t>outerwear</a:t>
            </a:r>
          </a:p>
          <a:p>
            <a:pPr lvl="1"/>
            <a:endParaRPr lang="en-US" dirty="0"/>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Language Barriers: Overview</a:t>
            </a:r>
            <a:endParaRPr lang="en-US" dirty="0"/>
          </a:p>
        </p:txBody>
      </p:sp>
      <p:pic>
        <p:nvPicPr>
          <p:cNvPr id="6" name="Picture 2" descr="http://www.dupont.com/content/en_us/home/products-and-services/personal-protective-equipment/chemical-protective-garments/brands/tyvek-protective-apparel/products/tyvek-800-j/_jcr_content/openareapar/productanimation/images/image_2.img.png/144439622369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676400"/>
            <a:ext cx="2438400" cy="4547615"/>
          </a:xfrm>
          <a:prstGeom prst="rect">
            <a:avLst/>
          </a:prstGeom>
          <a:solidFill>
            <a:schemeClr val="bg1">
              <a:lumMod val="95000"/>
            </a:schemeClr>
          </a:solidFill>
          <a:ln w="28575">
            <a:solidFill>
              <a:srgbClr val="F26336"/>
            </a:solidFill>
          </a:ln>
        </p:spPr>
      </p:pic>
      <p:pic>
        <p:nvPicPr>
          <p:cNvPr id="8194" name="Picture 2" descr="http://cdn.fullsource.com/images/items/b/raw/MLK-3704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2707" y="3581400"/>
            <a:ext cx="2642615" cy="26426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50340" y="4248533"/>
            <a:ext cx="1152144" cy="523220"/>
          </a:xfrm>
          <a:prstGeom prst="rect">
            <a:avLst/>
          </a:prstGeom>
          <a:solidFill>
            <a:schemeClr val="bg1"/>
          </a:solidFill>
          <a:ln>
            <a:noFill/>
          </a:ln>
        </p:spPr>
        <p:txBody>
          <a:bodyPr wrap="square" lIns="0" tIns="0" rIns="0" bIns="0" rtlCol="0" anchor="ctr">
            <a:spAutoFit/>
          </a:bodyPr>
          <a:lstStyle/>
          <a:p>
            <a:pPr algn="ctr"/>
            <a:endParaRPr lang="en-US" sz="1000" b="1" dirty="0" smtClean="0"/>
          </a:p>
          <a:p>
            <a:pPr algn="ctr"/>
            <a:r>
              <a:rPr lang="en-US" sz="1400" b="1" dirty="0" smtClean="0"/>
              <a:t>INTERPRETER</a:t>
            </a:r>
          </a:p>
          <a:p>
            <a:pPr algn="ctr"/>
            <a:endParaRPr lang="en-US" sz="1000" b="1" dirty="0" smtClean="0"/>
          </a:p>
        </p:txBody>
      </p:sp>
    </p:spTree>
    <p:extLst>
      <p:ext uri="{BB962C8B-B14F-4D97-AF65-F5344CB8AC3E}">
        <p14:creationId xmlns:p14="http://schemas.microsoft.com/office/powerpoint/2010/main" val="787723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Communicating</a:t>
            </a:r>
            <a:endParaRPr lang="en-US" dirty="0"/>
          </a:p>
        </p:txBody>
      </p:sp>
      <p:sp>
        <p:nvSpPr>
          <p:cNvPr id="3" name="Content Placeholder 2"/>
          <p:cNvSpPr>
            <a:spLocks noGrp="1"/>
          </p:cNvSpPr>
          <p:nvPr>
            <p:ph idx="1"/>
          </p:nvPr>
        </p:nvSpPr>
        <p:spPr/>
        <p:txBody>
          <a:bodyPr>
            <a:normAutofit/>
          </a:bodyPr>
          <a:lstStyle/>
          <a:p>
            <a:r>
              <a:rPr lang="en-US" dirty="0" smtClean="0"/>
              <a:t>Remain calm and professional</a:t>
            </a:r>
          </a:p>
          <a:p>
            <a:r>
              <a:rPr lang="en-US" dirty="0"/>
              <a:t>Speak slowly and clearly</a:t>
            </a:r>
          </a:p>
          <a:p>
            <a:r>
              <a:rPr lang="en-US" dirty="0"/>
              <a:t>Avoid using acronyms or jargon </a:t>
            </a:r>
          </a:p>
          <a:p>
            <a:r>
              <a:rPr lang="en-US" dirty="0" smtClean="0"/>
              <a:t>Use everyday language</a:t>
            </a:r>
          </a:p>
          <a:p>
            <a:r>
              <a:rPr lang="en-US" dirty="0"/>
              <a:t>Repeat important information</a:t>
            </a:r>
          </a:p>
          <a:p>
            <a:r>
              <a:rPr lang="en-US" dirty="0" smtClean="0"/>
              <a:t>Be patient</a:t>
            </a:r>
          </a:p>
          <a:p>
            <a:r>
              <a:rPr lang="en-US" dirty="0" smtClean="0"/>
              <a:t>Communicate with respect</a:t>
            </a:r>
          </a:p>
          <a:p>
            <a:endParaRPr lang="en-US" dirty="0" smtClean="0"/>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Language Barriers: Overview</a:t>
            </a:r>
            <a:endParaRPr lang="en-US" dirty="0"/>
          </a:p>
        </p:txBody>
      </p:sp>
    </p:spTree>
    <p:extLst>
      <p:ext uri="{BB962C8B-B14F-4D97-AF65-F5344CB8AC3E}">
        <p14:creationId xmlns:p14="http://schemas.microsoft.com/office/powerpoint/2010/main" val="2304765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Tips for Communicating</a:t>
            </a:r>
            <a:endParaRPr lang="en-US" dirty="0"/>
          </a:p>
        </p:txBody>
      </p:sp>
      <p:sp>
        <p:nvSpPr>
          <p:cNvPr id="3" name="Content Placeholder 2"/>
          <p:cNvSpPr>
            <a:spLocks noGrp="1"/>
          </p:cNvSpPr>
          <p:nvPr>
            <p:ph idx="1"/>
          </p:nvPr>
        </p:nvSpPr>
        <p:spPr/>
        <p:txBody>
          <a:bodyPr/>
          <a:lstStyle/>
          <a:p>
            <a:r>
              <a:rPr lang="en-US" dirty="0" smtClean="0"/>
              <a:t>Give information in small parts</a:t>
            </a:r>
          </a:p>
          <a:p>
            <a:r>
              <a:rPr lang="en-US" dirty="0" smtClean="0"/>
              <a:t>Verify comprehension </a:t>
            </a:r>
            <a:br>
              <a:rPr lang="en-US" dirty="0" smtClean="0"/>
            </a:br>
            <a:r>
              <a:rPr lang="en-US" dirty="0" smtClean="0"/>
              <a:t>before continuing</a:t>
            </a:r>
          </a:p>
          <a:p>
            <a:r>
              <a:rPr lang="en-US" dirty="0" smtClean="0"/>
              <a:t>Frequently check for understanding</a:t>
            </a:r>
          </a:p>
          <a:p>
            <a:pPr lvl="1"/>
            <a:r>
              <a:rPr lang="en-US" dirty="0" smtClean="0"/>
              <a:t>Look for signs of confusion, agreement, or disagreement, apprehension</a:t>
            </a:r>
          </a:p>
          <a:p>
            <a:pPr lvl="1"/>
            <a:r>
              <a:rPr lang="en-US" dirty="0" smtClean="0"/>
              <a:t>Watch the eyes, facial expression, or body language </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r>
              <a:rPr lang="en-US" smtClean="0"/>
              <a:t>Language Barriers: Overview</a:t>
            </a:r>
            <a:endParaRPr lang="en-US" dirty="0"/>
          </a:p>
        </p:txBody>
      </p:sp>
    </p:spTree>
    <p:extLst>
      <p:ext uri="{BB962C8B-B14F-4D97-AF65-F5344CB8AC3E}">
        <p14:creationId xmlns:p14="http://schemas.microsoft.com/office/powerpoint/2010/main" val="4083050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Communication Tips</a:t>
            </a:r>
            <a:endParaRPr lang="en-US" dirty="0"/>
          </a:p>
        </p:txBody>
      </p:sp>
      <p:sp>
        <p:nvSpPr>
          <p:cNvPr id="3" name="Content Placeholder 2"/>
          <p:cNvSpPr>
            <a:spLocks noGrp="1"/>
          </p:cNvSpPr>
          <p:nvPr>
            <p:ph sz="half" idx="1"/>
          </p:nvPr>
        </p:nvSpPr>
        <p:spPr>
          <a:xfrm>
            <a:off x="457200" y="1600200"/>
            <a:ext cx="5791200" cy="4525963"/>
          </a:xfrm>
        </p:spPr>
        <p:txBody>
          <a:bodyPr>
            <a:noAutofit/>
          </a:bodyPr>
          <a:lstStyle/>
          <a:p>
            <a:r>
              <a:rPr lang="en-US" dirty="0" smtClean="0"/>
              <a:t>Information by </a:t>
            </a:r>
            <a:br>
              <a:rPr lang="en-US" dirty="0" smtClean="0"/>
            </a:br>
            <a:r>
              <a:rPr lang="en-US" dirty="0" smtClean="0"/>
              <a:t>various </a:t>
            </a:r>
            <a:r>
              <a:rPr lang="en-US" dirty="0"/>
              <a:t>methods</a:t>
            </a:r>
          </a:p>
          <a:p>
            <a:r>
              <a:rPr lang="en-US" smtClean="0"/>
              <a:t>Verbal </a:t>
            </a:r>
            <a:endParaRPr lang="en-US" dirty="0" smtClean="0"/>
          </a:p>
          <a:p>
            <a:r>
              <a:rPr lang="en-US" dirty="0" smtClean="0"/>
              <a:t>Visual</a:t>
            </a:r>
            <a:endParaRPr lang="en-US" dirty="0"/>
          </a:p>
          <a:p>
            <a:pPr lvl="1"/>
            <a:r>
              <a:rPr lang="en-US" dirty="0" smtClean="0"/>
              <a:t>Translated signage</a:t>
            </a:r>
            <a:br>
              <a:rPr lang="en-US" dirty="0" smtClean="0"/>
            </a:br>
            <a:r>
              <a:rPr lang="en-US" dirty="0" smtClean="0"/>
              <a:t>or handouts in</a:t>
            </a:r>
            <a:br>
              <a:rPr lang="en-US" dirty="0" smtClean="0"/>
            </a:br>
            <a:r>
              <a:rPr lang="en-US" dirty="0" smtClean="0"/>
              <a:t>various languages</a:t>
            </a:r>
            <a:endParaRPr lang="en-US" dirty="0"/>
          </a:p>
          <a:p>
            <a:pPr lvl="1"/>
            <a:r>
              <a:rPr lang="en-US" dirty="0" smtClean="0"/>
              <a:t>Language boards</a:t>
            </a:r>
          </a:p>
          <a:p>
            <a:pPr lvl="1"/>
            <a:r>
              <a:rPr lang="en-US" dirty="0" smtClean="0"/>
              <a:t>Picture sets or drawings</a:t>
            </a:r>
          </a:p>
          <a:p>
            <a:pPr lvl="2"/>
            <a:r>
              <a:rPr lang="en-US" dirty="0" smtClean="0"/>
              <a:t>Premade or paper/pencil</a:t>
            </a:r>
          </a:p>
        </p:txBody>
      </p:sp>
      <p:sp>
        <p:nvSpPr>
          <p:cNvPr id="4" name="Date Placeholder 3"/>
          <p:cNvSpPr>
            <a:spLocks noGrp="1"/>
          </p:cNvSpPr>
          <p:nvPr>
            <p:ph type="dt" sz="half" idx="10"/>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Language Barriers: Overview</a:t>
            </a:r>
            <a:endParaRPr lang="en-US" dirty="0"/>
          </a:p>
        </p:txBody>
      </p:sp>
      <p:pic>
        <p:nvPicPr>
          <p:cNvPr id="6" name="Picture 2" descr="http://news.ifas.ufl.edu/wp-content/uploads/2014/10/Cesar-Asuaj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7326" y="1752600"/>
            <a:ext cx="4169474" cy="301752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612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3" name="Content Placeholder 2"/>
          <p:cNvSpPr>
            <a:spLocks noGrp="1"/>
          </p:cNvSpPr>
          <p:nvPr>
            <p:ph idx="1"/>
          </p:nvPr>
        </p:nvSpPr>
        <p:spPr/>
        <p:txBody>
          <a:bodyPr>
            <a:normAutofit/>
          </a:bodyPr>
          <a:lstStyle/>
          <a:p>
            <a:r>
              <a:rPr lang="en-US" sz="2000" dirty="0" smtClean="0"/>
              <a:t>FEMA IS-242.B: Effective Communication. </a:t>
            </a:r>
            <a:r>
              <a:rPr lang="en-US" sz="2000" dirty="0"/>
              <a:t>February 2014. </a:t>
            </a:r>
            <a:r>
              <a:rPr lang="en-US" sz="2000" dirty="0">
                <a:hlinkClick r:id="rId3"/>
              </a:rPr>
              <a:t>https://</a:t>
            </a:r>
            <a:r>
              <a:rPr lang="en-US" sz="2000" dirty="0" smtClean="0">
                <a:hlinkClick r:id="rId3"/>
              </a:rPr>
              <a:t>training.fema.gov/is/courseoverview.aspx?code=is-242.b</a:t>
            </a:r>
            <a:r>
              <a:rPr lang="en-US" sz="2000" dirty="0" smtClean="0"/>
              <a:t> </a:t>
            </a:r>
            <a:endParaRPr lang="en-US" sz="2000" dirty="0"/>
          </a:p>
          <a:p>
            <a:r>
              <a:rPr lang="en-US" sz="2000" smtClean="0"/>
              <a:t>Arcury</a:t>
            </a:r>
            <a:r>
              <a:rPr lang="en-US" sz="2000" dirty="0" smtClean="0"/>
              <a:t> </a:t>
            </a:r>
            <a:r>
              <a:rPr lang="en-US" sz="2000" dirty="0"/>
              <a:t>TA, Estrada JM, </a:t>
            </a:r>
            <a:r>
              <a:rPr lang="en-US" sz="2000" dirty="0" err="1"/>
              <a:t>Quandt</a:t>
            </a:r>
            <a:r>
              <a:rPr lang="en-US" sz="2000" dirty="0"/>
              <a:t> SA. Overcoming Language and Literacy Barriers in Safety and Health Training of Agricultural Workers. J </a:t>
            </a:r>
            <a:r>
              <a:rPr lang="en-US" sz="2000" dirty="0" err="1"/>
              <a:t>Agromedicine</a:t>
            </a:r>
            <a:r>
              <a:rPr lang="en-US" sz="2000" dirty="0"/>
              <a:t>. 2010 Jul;15(3):236-248. </a:t>
            </a:r>
            <a:r>
              <a:rPr lang="en-US" sz="2000" dirty="0">
                <a:hlinkClick r:id="rId4"/>
              </a:rPr>
              <a:t>http://www.ncbi.nlm.nih.gov/pmc/articles/PMC2914347</a:t>
            </a:r>
            <a:r>
              <a:rPr lang="en-US" sz="2000" dirty="0" smtClean="0">
                <a:hlinkClick r:id="rId4"/>
              </a:rPr>
              <a:t>/</a:t>
            </a:r>
            <a:r>
              <a:rPr lang="en-US" sz="2000" dirty="0" smtClean="0"/>
              <a:t> </a:t>
            </a:r>
            <a:endParaRPr lang="en-US" sz="2000" dirty="0"/>
          </a:p>
          <a:p>
            <a:endParaRPr lang="en-US" dirty="0" smtClean="0"/>
          </a:p>
          <a:p>
            <a:pPr lvl="1"/>
            <a:endParaRPr lang="en-US" dirty="0" smtClean="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Language Barriers: Overview</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SP JIT PPT FINAL Template White 2012">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MSP JIT PPT FINAL Template White 2012</Template>
  <TotalTime>6664</TotalTime>
  <Words>1148</Words>
  <Application>Microsoft Office PowerPoint</Application>
  <PresentationFormat>On-screen Show (4:3)</PresentationFormat>
  <Paragraphs>114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Verdana</vt:lpstr>
      <vt:lpstr>Wingdings</vt:lpstr>
      <vt:lpstr>MSP JIT PPT FINAL Template White 2012</vt:lpstr>
      <vt:lpstr>Overcoming Language Barriers</vt:lpstr>
      <vt:lpstr>Language Barrier Issues</vt:lpstr>
      <vt:lpstr>Language Barrier Issues</vt:lpstr>
      <vt:lpstr>Overcoming Language Barriers</vt:lpstr>
      <vt:lpstr>Visual Identification</vt:lpstr>
      <vt:lpstr>Tips for Communicating</vt:lpstr>
      <vt:lpstr>Tips for Communicating</vt:lpstr>
      <vt:lpstr>Additional Communication Tips</vt:lpstr>
      <vt:lpstr>Resources</vt:lpstr>
      <vt:lpstr>Acknowledgments</vt:lpstr>
    </vt:vector>
  </TitlesOfParts>
  <Company>Iowa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Language Barriers</dc:title>
  <dc:subject>Just In Time Training Resources</dc:subject>
  <dc:creator>Glenda Dvorak, DVM, MPH, DACVPM</dc:creator>
  <dc:description>Developed June 2010
Reviewed by: JPMogan, DVM, L Cole, DVM,</dc:description>
  <cp:lastModifiedBy>Dvorak, Glenda D [CFSPH]</cp:lastModifiedBy>
  <cp:revision>409</cp:revision>
  <cp:lastPrinted>2016-01-04T16:40:50Z</cp:lastPrinted>
  <dcterms:created xsi:type="dcterms:W3CDTF">2010-02-26T02:19:00Z</dcterms:created>
  <dcterms:modified xsi:type="dcterms:W3CDTF">2016-06-28T17:23:12Z</dcterms:modified>
  <cp:category>MSP Just-In-Time Training</cp:category>
</cp:coreProperties>
</file>