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6"/>
  </p:notesMasterIdLst>
  <p:handoutMasterIdLst>
    <p:handoutMasterId r:id="rId17"/>
  </p:handoutMasterIdLst>
  <p:sldIdLst>
    <p:sldId id="372" r:id="rId2"/>
    <p:sldId id="404" r:id="rId3"/>
    <p:sldId id="407" r:id="rId4"/>
    <p:sldId id="420" r:id="rId5"/>
    <p:sldId id="408" r:id="rId6"/>
    <p:sldId id="409" r:id="rId7"/>
    <p:sldId id="417" r:id="rId8"/>
    <p:sldId id="421" r:id="rId9"/>
    <p:sldId id="415" r:id="rId10"/>
    <p:sldId id="410" r:id="rId11"/>
    <p:sldId id="419" r:id="rId12"/>
    <p:sldId id="414" r:id="rId13"/>
    <p:sldId id="390" r:id="rId14"/>
    <p:sldId id="391"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67403" autoAdjust="0"/>
  </p:normalViewPr>
  <p:slideViewPr>
    <p:cSldViewPr>
      <p:cViewPr varScale="1">
        <p:scale>
          <a:sx n="52" d="100"/>
          <a:sy n="52" d="100"/>
        </p:scale>
        <p:origin x="2016" y="60"/>
      </p:cViewPr>
      <p:guideLst>
        <p:guide orient="horz" pos="2160"/>
        <p:guide pos="2880"/>
      </p:guideLst>
    </p:cSldViewPr>
  </p:slideViewPr>
  <p:outlineViewPr>
    <p:cViewPr>
      <p:scale>
        <a:sx n="33" d="100"/>
        <a:sy n="33" d="100"/>
      </p:scale>
      <p:origin x="0" y="-374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8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550922" y="281941"/>
            <a:ext cx="3169920" cy="480060"/>
          </a:xfrm>
          <a:prstGeom prst="rect">
            <a:avLst/>
          </a:prstGeom>
        </p:spPr>
        <p:txBody>
          <a:bodyPr vert="horz" lIns="99471" tIns="49736" rIns="99471" bIns="49736" rtlCol="0"/>
          <a:lstStyle>
            <a:lvl1pPr algn="l">
              <a:defRPr sz="1400"/>
            </a:lvl1pPr>
          </a:lstStyle>
          <a:p>
            <a:pPr algn="r"/>
            <a:r>
              <a:rPr lang="en-US" sz="1000" dirty="0"/>
              <a:t>Communication: Handling Conflict </a:t>
            </a:r>
            <a:br>
              <a:rPr lang="en-US" sz="1000" dirty="0"/>
            </a:br>
            <a:r>
              <a:rPr lang="en-US" sz="1000" dirty="0"/>
              <a:t>During an Animal Health Emergency</a:t>
            </a:r>
          </a:p>
        </p:txBody>
      </p:sp>
      <p:sp>
        <p:nvSpPr>
          <p:cNvPr id="4" name="Footer Placeholder 3"/>
          <p:cNvSpPr>
            <a:spLocks noGrp="1"/>
          </p:cNvSpPr>
          <p:nvPr>
            <p:ph type="ftr" sz="quarter" idx="2"/>
          </p:nvPr>
        </p:nvSpPr>
        <p:spPr>
          <a:xfrm>
            <a:off x="243841" y="8990216"/>
            <a:ext cx="3169920" cy="480060"/>
          </a:xfrm>
          <a:prstGeom prst="rect">
            <a:avLst/>
          </a:prstGeom>
        </p:spPr>
        <p:txBody>
          <a:bodyPr vert="horz" lIns="99471" tIns="49736" rIns="99471" bIns="49736" rtlCol="0" anchor="b"/>
          <a:lstStyle>
            <a:lvl1pPr algn="l">
              <a:defRPr sz="1400"/>
            </a:lvl1pPr>
          </a:lstStyle>
          <a:p>
            <a:r>
              <a:rPr lang="en-US" sz="1000" dirty="0"/>
              <a:t>Multi-State Partnership for Security in Agriculture; </a:t>
            </a:r>
            <a:br>
              <a:rPr lang="en-US" sz="1000" dirty="0"/>
            </a:br>
            <a:r>
              <a:rPr lang="en-US" sz="1000" dirty="0"/>
              <a:t>Center of Food Security and Public Health</a:t>
            </a:r>
          </a:p>
        </p:txBody>
      </p:sp>
      <p:sp>
        <p:nvSpPr>
          <p:cNvPr id="5" name="Slide Number Placeholder 4"/>
          <p:cNvSpPr>
            <a:spLocks noGrp="1"/>
          </p:cNvSpPr>
          <p:nvPr>
            <p:ph type="sldNum" sz="quarter" idx="3"/>
          </p:nvPr>
        </p:nvSpPr>
        <p:spPr>
          <a:xfrm>
            <a:off x="3982722" y="8990216"/>
            <a:ext cx="3169920" cy="480060"/>
          </a:xfrm>
          <a:prstGeom prst="rect">
            <a:avLst/>
          </a:prstGeom>
        </p:spPr>
        <p:txBody>
          <a:bodyPr vert="horz" lIns="99471" tIns="49736" rIns="99471" bIns="49736" rtlCol="0" anchor="b"/>
          <a:lstStyle>
            <a:lvl1pPr algn="r">
              <a:defRPr sz="1400"/>
            </a:lvl1pPr>
          </a:lstStyle>
          <a:p>
            <a:r>
              <a:rPr lang="en-US" sz="1000" dirty="0"/>
              <a:t>June 2016</a:t>
            </a:r>
            <a:br>
              <a:rPr lang="en-US" sz="1000" dirty="0"/>
            </a:br>
            <a:fld id="{E43E7F44-CF60-445B-AADF-8F267F8193CA}" type="slidenum">
              <a:rPr lang="en-US" smtClean="0"/>
              <a:pPr/>
              <a:t>‹#›</a:t>
            </a:fld>
            <a:endParaRPr lang="en-US" dirty="0"/>
          </a:p>
        </p:txBody>
      </p:sp>
      <p:sp>
        <p:nvSpPr>
          <p:cNvPr id="6" name="Header Placeholder 1"/>
          <p:cNvSpPr txBox="1">
            <a:spLocks/>
          </p:cNvSpPr>
          <p:nvPr/>
        </p:nvSpPr>
        <p:spPr>
          <a:xfrm>
            <a:off x="396241" y="283327"/>
            <a:ext cx="3169920" cy="480060"/>
          </a:xfrm>
          <a:prstGeom prst="rect">
            <a:avLst/>
          </a:prstGeom>
        </p:spPr>
        <p:txBody>
          <a:bodyPr vert="horz" lIns="99471" tIns="49736" rIns="99471" bIns="49736" rtlCol="0"/>
          <a:lstStyle>
            <a:defPPr>
              <a:defRPr lang="en-US"/>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Just-In-Time Training for Animal Health Emergencies</a:t>
            </a:r>
            <a:endParaRPr lang="en-US" sz="1000"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169920" cy="480060"/>
          </a:xfrm>
          <a:prstGeom prst="rect">
            <a:avLst/>
          </a:prstGeom>
        </p:spPr>
        <p:txBody>
          <a:bodyPr vert="horz" lIns="99471" tIns="49736" rIns="99471" bIns="49736" rtlCol="0"/>
          <a:lstStyle>
            <a:lvl1pPr algn="l">
              <a:defRPr sz="1400"/>
            </a:lvl1pPr>
          </a:lstStyle>
          <a:p>
            <a:endParaRPr lang="en-US"/>
          </a:p>
        </p:txBody>
      </p:sp>
      <p:sp>
        <p:nvSpPr>
          <p:cNvPr id="3" name="Date Placeholder 2"/>
          <p:cNvSpPr>
            <a:spLocks noGrp="1"/>
          </p:cNvSpPr>
          <p:nvPr>
            <p:ph type="dt" idx="1"/>
          </p:nvPr>
        </p:nvSpPr>
        <p:spPr>
          <a:xfrm>
            <a:off x="4143588" y="6"/>
            <a:ext cx="3169920" cy="480060"/>
          </a:xfrm>
          <a:prstGeom prst="rect">
            <a:avLst/>
          </a:prstGeom>
        </p:spPr>
        <p:txBody>
          <a:bodyPr vert="horz" lIns="99471" tIns="49736" rIns="99471" bIns="49736" rtlCol="0"/>
          <a:lstStyle>
            <a:lvl1pPr algn="r">
              <a:defRPr sz="1400"/>
            </a:lvl1pPr>
          </a:lstStyle>
          <a:p>
            <a:fld id="{DE9B040C-8CD5-46F3-BED5-4281F216FF93}" type="datetimeFigureOut">
              <a:rPr lang="en-US" smtClean="0"/>
              <a:pPr/>
              <a:t>6/28/2016</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1" tIns="49736" rIns="99471" bIns="4973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1" tIns="49736" rIns="99471" bIns="4973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1" tIns="49736" rIns="99471" bIns="49736" rtlCol="0" anchor="b"/>
          <a:lstStyle>
            <a:lvl1pPr algn="l">
              <a:defRPr sz="14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1" tIns="49736" rIns="99471" bIns="49736" rtlCol="0" anchor="b"/>
          <a:lstStyle>
            <a:lvl1pPr algn="r">
              <a:defRPr sz="14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June 2016 </a:t>
            </a:r>
          </a:p>
          <a:p>
            <a:pPr algn="l"/>
            <a:r>
              <a:rPr lang="en-US" i="0" baseline="0" dirty="0" smtClean="0"/>
              <a:t>During an animal health emergency response, interactions with animal owners, the media and the public will occur. Some of these situations may result in tension or conflict. This Just-In-Time training presentation will overview ways to handle and possibly avoid conflict situations during an animal health emergency. </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a:t>
            </a:fld>
            <a:endParaRPr lang="en-US"/>
          </a:p>
        </p:txBody>
      </p:sp>
    </p:spTree>
    <p:extLst>
      <p:ext uri="{BB962C8B-B14F-4D97-AF65-F5344CB8AC3E}">
        <p14:creationId xmlns:p14="http://schemas.microsoft.com/office/powerpoint/2010/main" val="199084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7">
              <a:defRPr/>
            </a:pPr>
            <a:r>
              <a:rPr lang="en-US" baseline="0" dirty="0" smtClean="0"/>
              <a:t>If you are threatened, remain calm, avoid confrontation and leave immediately. Do not elevate the situation or put your safety at risk. Contact your supervisor immediately. Some situations may require State or Federal authorities, law enforcement or possibly legal action.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0390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conflict situation</a:t>
            </a:r>
            <a:r>
              <a:rPr lang="en-US" baseline="0" dirty="0" smtClean="0"/>
              <a:t> occurs, document the event. Provide detailed information. Forward this information to your supervisor.</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452992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7">
              <a:defRPr/>
            </a:pPr>
            <a:r>
              <a:rPr lang="en-US" dirty="0" smtClean="0"/>
              <a:t>Strategies</a:t>
            </a:r>
            <a:r>
              <a:rPr lang="en-US" baseline="0" dirty="0" smtClean="0"/>
              <a:t> for communicating include: staying focused on the issue; accept and respect the opinions of the owner and realize they may differ; do not force compliance, instead work to develop a common agreement if possible. If these strategies are not successful, leave and discuss the situation with your supervisor. </a:t>
            </a:r>
            <a:r>
              <a:rPr lang="en-US" dirty="0" smtClean="0"/>
              <a:t>To help with communication</a:t>
            </a:r>
            <a:r>
              <a:rPr lang="en-US" baseline="0" dirty="0" smtClean="0"/>
              <a:t> or conflict resolution, consider receiving formal training in these areas. </a:t>
            </a:r>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221929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resources</a:t>
            </a:r>
            <a:r>
              <a:rPr lang="en-US" baseline="0" dirty="0" smtClean="0"/>
              <a:t> provide communication and conflict resolution information. </a:t>
            </a:r>
            <a:r>
              <a:rPr lang="en-US" dirty="0" smtClean="0"/>
              <a:t>In this presentation,</a:t>
            </a:r>
            <a:r>
              <a:rPr lang="en-US" baseline="0" dirty="0" smtClean="0"/>
              <a:t> we briefly reviewed how to communication and handle conflict with animal owners during an animal health emergency. </a:t>
            </a:r>
            <a:r>
              <a:rPr lang="en-US" dirty="0" smtClean="0"/>
              <a:t>For more information on this topic, </a:t>
            </a:r>
            <a:r>
              <a:rPr lang="en-US" baseline="0" dirty="0" smtClean="0"/>
              <a:t>consult these additional resources.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2224699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498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extLst>
      <p:ext uri="{BB962C8B-B14F-4D97-AF65-F5344CB8AC3E}">
        <p14:creationId xmlns:p14="http://schemas.microsoft.com/office/powerpoint/2010/main" val="163654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any animal health emergency, conflict situations</a:t>
            </a:r>
            <a:r>
              <a:rPr lang="en-US" baseline="0" dirty="0" smtClean="0"/>
              <a:t> may arise. Animal owners may be angry with the situation, or fearful or distraught over the outcome. Differences in backgrounds, values or beliefs will occur. Some may have anti-government or anti-authority tendencies or philosophies, and the current situation may exasperate these feelings. Any of these situations may cause animal owners to be non-cooperative, belligerent or even </a:t>
            </a:r>
            <a:r>
              <a:rPr lang="en-US" baseline="0" dirty="0" smtClean="0"/>
              <a:t>threatening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88006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best way to handle these situations is to be proactive prior to the visit. First, learn as much as you can about the owner. What is the nature of the person and their expected behavior? Will they be cooperative or angered? Is there a real or perceived threat? Additionally determine if there are any generational or cultural issues. Different generations have different values. Certain religious sects or non-English speaking persons may have concerns based on their beliefs or culture of government or authority interaction. </a:t>
            </a:r>
          </a:p>
          <a:p>
            <a:endParaRPr lang="en-US" dirty="0"/>
          </a:p>
          <a:p>
            <a:r>
              <a:rPr lang="en-US" dirty="0"/>
              <a:t>[Photo: A cattle producer with his cows. Source: U.S. Department of Agriculture]</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9342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Tap into local personnel or acquaintances  who may know the owner. In some cases, bringing along the acquaintance or community member may help to bridge the gap or diffuse the situation. This may include a friend, neighbor, the local veterinarians, respected community member, or an industry representative.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293422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some history about the owner,</a:t>
            </a:r>
            <a:r>
              <a:rPr lang="en-US" baseline="0" dirty="0" smtClean="0"/>
              <a:t> and are ready to head to the site, follow these guidelines for your safety: Never go alone, especially on the first visit, unless absolutely necessary.  If possible travel in teams or at a minimum with a partner or “buddy”. If this is not feasible, use a call-in schedule with your supervisor. Establish a time when you will call-in, then be sure to implement it. Carry a cell phone and phone number list for supervisory personnel with you at all times. </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90760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7">
              <a:defRPr/>
            </a:pPr>
            <a:r>
              <a:rPr lang="en-US" dirty="0"/>
              <a:t>Upon arrival, handle all public interactions in a professional and respectful fashion. Introduce yourself and identify your agency or affiliation. Be aware you may be viewed as an intruder. Work to create or establish trust. Explain the purpose of your visit and why you are there. Provide the background of the situation (e.g., disease outbreak in the area). Explain the necessity of your visit or actions, such as to protect the animal health, public health, or food safety. Express your empathy for the owner and the situation. Realize the situation is hard for the animal owner. Listen with understanding and interest to their concerns. Express the goal to work cooperatively. If applicable, mention others who have cooperated or the benefit of cooperating.  Sometimes it can help emphasize the larger goal and impact. </a:t>
            </a:r>
          </a:p>
          <a:p>
            <a:pPr defTabSz="914377">
              <a:defRPr/>
            </a:pPr>
            <a:endParaRPr lang="en-US" dirty="0"/>
          </a:p>
          <a:p>
            <a:pPr defTabSz="914377">
              <a:defRPr/>
            </a:pPr>
            <a:r>
              <a:rPr lang="en-US" baseline="0" dirty="0" smtClean="0"/>
              <a:t>[Photo: Responder talking with a producer. Source: Jane </a:t>
            </a:r>
            <a:r>
              <a:rPr lang="en-US" baseline="0" dirty="0" err="1" smtClean="0"/>
              <a:t>Galyon</a:t>
            </a:r>
            <a:r>
              <a:rPr lang="en-US" baseline="0" dirty="0" smtClean="0"/>
              <a:t>/CFSPH Iowa State University]</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65656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a:t>
            </a:r>
            <a:r>
              <a:rPr lang="en-US" baseline="0" dirty="0" smtClean="0"/>
              <a:t> common beginning of conflict is misunderstanding. Take time to hear and address the animal owners concerns and questions. Listen without interrupting and gain a clear understanding of the concern or issue the producer may have.</a:t>
            </a:r>
          </a:p>
          <a:p>
            <a:endParaRPr lang="en-US" baseline="0" dirty="0" smtClean="0"/>
          </a:p>
          <a:p>
            <a:r>
              <a:rPr lang="en-US" baseline="0" dirty="0" smtClean="0"/>
              <a:t>[Photo: Responder talking with a producer. Source: Jane </a:t>
            </a:r>
            <a:r>
              <a:rPr lang="en-US" baseline="0" dirty="0" err="1" smtClean="0"/>
              <a:t>Galyon</a:t>
            </a:r>
            <a:r>
              <a:rPr lang="en-US" baseline="0" dirty="0" smtClean="0"/>
              <a:t>/CFSPH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95432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Avoid blaming, or being judgmental or accusatory. Focus on the issue and the goal of the action. Effective communication also includes nonverbal elements. Be aware of your visual cues such as posture, facial expressions, eye contact or hand gestures. Listen without interrupting. Have a clear understanding of the issue or concern.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95432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your visit, remain aware of your surroundings</a:t>
            </a:r>
            <a:r>
              <a:rPr lang="en-US" baseline="0" dirty="0" smtClean="0"/>
              <a:t> </a:t>
            </a:r>
            <a:r>
              <a:rPr lang="en-US" dirty="0" smtClean="0"/>
              <a:t>at all times, especially for any security or</a:t>
            </a:r>
            <a:r>
              <a:rPr lang="en-US" baseline="0" dirty="0" smtClean="0"/>
              <a:t> safety concerns. In these situations, personal safety is always a first priority. Conflict situations can escalate quickly and sometimes without warning. Watch for changes in behavior, language, posture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2643140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Handling Conflict</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Handling Conflict</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Handling Conflict</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Handling Conflict</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Handling Conflict</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Handling Conflict</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Handling Conflict</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Handling Conflict</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Handling Conflict</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raining.fema.gov/emiweb/downloads/is24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wfm.noaa.gov/workplace/ConflictResolution_Handout_3.pdf" TargetMode="External"/><Relationship Id="rId4" Type="http://schemas.openxmlformats.org/officeDocument/2006/relationships/hyperlink" Target="http://www.edcc.edu/counseling/documents/Conflict.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Handling Conflict </a:t>
            </a:r>
            <a:endParaRPr lang="en-US" dirty="0"/>
          </a:p>
        </p:txBody>
      </p:sp>
      <p:sp>
        <p:nvSpPr>
          <p:cNvPr id="3" name="Subtitle 2"/>
          <p:cNvSpPr>
            <a:spLocks noGrp="1"/>
          </p:cNvSpPr>
          <p:nvPr>
            <p:ph type="subTitle" idx="1"/>
          </p:nvPr>
        </p:nvSpPr>
        <p:spPr>
          <a:xfrm>
            <a:off x="1371600" y="3429000"/>
            <a:ext cx="6400800" cy="1066800"/>
          </a:xfrm>
        </p:spPr>
        <p:txBody>
          <a:bodyPr/>
          <a:lstStyle/>
          <a:p>
            <a:r>
              <a:rPr lang="en-US" dirty="0" smtClean="0"/>
              <a:t>During an </a:t>
            </a:r>
            <a:br>
              <a:rPr lang="en-US" dirty="0" smtClean="0"/>
            </a:br>
            <a:r>
              <a:rPr lang="en-US" dirty="0" smtClean="0"/>
              <a:t>Animal Health Emergency</a:t>
            </a:r>
            <a:endParaRPr lang="en-US" dirty="0"/>
          </a:p>
        </p:txBody>
      </p:sp>
    </p:spTree>
    <p:extLst>
      <p:ext uri="{BB962C8B-B14F-4D97-AF65-F5344CB8AC3E}">
        <p14:creationId xmlns:p14="http://schemas.microsoft.com/office/powerpoint/2010/main" val="3470650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Threatened</a:t>
            </a:r>
            <a:endParaRPr lang="en-US" dirty="0"/>
          </a:p>
        </p:txBody>
      </p:sp>
      <p:sp>
        <p:nvSpPr>
          <p:cNvPr id="3" name="Content Placeholder 2"/>
          <p:cNvSpPr>
            <a:spLocks noGrp="1"/>
          </p:cNvSpPr>
          <p:nvPr>
            <p:ph idx="1"/>
          </p:nvPr>
        </p:nvSpPr>
        <p:spPr/>
        <p:txBody>
          <a:bodyPr/>
          <a:lstStyle/>
          <a:p>
            <a:r>
              <a:rPr lang="en-US" dirty="0" smtClean="0"/>
              <a:t>Remain calm</a:t>
            </a:r>
          </a:p>
          <a:p>
            <a:r>
              <a:rPr lang="en-US" dirty="0" smtClean="0"/>
              <a:t>Leave immediately</a:t>
            </a:r>
          </a:p>
          <a:p>
            <a:r>
              <a:rPr lang="en-US" dirty="0" smtClean="0"/>
              <a:t>Do not elevate the situation or put your safety at risk</a:t>
            </a:r>
          </a:p>
          <a:p>
            <a:r>
              <a:rPr lang="en-US" dirty="0" smtClean="0"/>
              <a:t>Contact your supervisor immediately</a:t>
            </a:r>
          </a:p>
          <a:p>
            <a:r>
              <a:rPr lang="en-US" dirty="0" smtClean="0"/>
              <a:t>Some situations may require law enforcement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spTree>
    <p:extLst>
      <p:ext uri="{BB962C8B-B14F-4D97-AF65-F5344CB8AC3E}">
        <p14:creationId xmlns:p14="http://schemas.microsoft.com/office/powerpoint/2010/main" val="63123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an Incident</a:t>
            </a:r>
            <a:endParaRPr lang="en-US" dirty="0"/>
          </a:p>
        </p:txBody>
      </p:sp>
      <p:sp>
        <p:nvSpPr>
          <p:cNvPr id="3" name="Content Placeholder 2"/>
          <p:cNvSpPr>
            <a:spLocks noGrp="1"/>
          </p:cNvSpPr>
          <p:nvPr>
            <p:ph idx="1"/>
          </p:nvPr>
        </p:nvSpPr>
        <p:spPr>
          <a:xfrm>
            <a:off x="457200" y="1600200"/>
            <a:ext cx="5181600" cy="4648200"/>
          </a:xfrm>
        </p:spPr>
        <p:txBody>
          <a:bodyPr/>
          <a:lstStyle/>
          <a:p>
            <a:r>
              <a:rPr lang="en-US" dirty="0" smtClean="0"/>
              <a:t>Document the situation</a:t>
            </a:r>
          </a:p>
          <a:p>
            <a:r>
              <a:rPr lang="en-US" dirty="0" smtClean="0"/>
              <a:t>Provide detailed information</a:t>
            </a:r>
          </a:p>
          <a:p>
            <a:r>
              <a:rPr lang="en-US" dirty="0" smtClean="0"/>
              <a:t>Forward the information to your supervisor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pic>
        <p:nvPicPr>
          <p:cNvPr id="1028" name="Picture 4" descr="https://lh3.googleusercontent.com/proxy/OZTlpJNZ2qK6PEpGGLlWkY0K_Ru9VNY32k2gYwvNCiOfMtd9Oe4_b-P4Foqke1L-gZeIdSPHssPWXs1RB3kr4X8Xg_Y18mAn0J31wlDqam8KL4JTgg=w426-h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3886200" cy="2590800"/>
          </a:xfrm>
          <a:prstGeom prst="rect">
            <a:avLst/>
          </a:prstGeom>
          <a:ln w="28575">
            <a:solidFill>
              <a:srgbClr val="F4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15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Communication</a:t>
            </a:r>
            <a:endParaRPr lang="en-US" dirty="0"/>
          </a:p>
        </p:txBody>
      </p:sp>
      <p:sp>
        <p:nvSpPr>
          <p:cNvPr id="3" name="Content Placeholder 2"/>
          <p:cNvSpPr>
            <a:spLocks noGrp="1"/>
          </p:cNvSpPr>
          <p:nvPr>
            <p:ph idx="1"/>
          </p:nvPr>
        </p:nvSpPr>
        <p:spPr/>
        <p:txBody>
          <a:bodyPr/>
          <a:lstStyle/>
          <a:p>
            <a:r>
              <a:rPr lang="en-US" dirty="0" smtClean="0"/>
              <a:t>Focus on the issue</a:t>
            </a:r>
          </a:p>
          <a:p>
            <a:r>
              <a:rPr lang="en-US" dirty="0" smtClean="0"/>
              <a:t>Accept/respect opinions may differ</a:t>
            </a:r>
          </a:p>
          <a:p>
            <a:r>
              <a:rPr lang="en-US" dirty="0" smtClean="0"/>
              <a:t>Don’t force compliance</a:t>
            </a:r>
          </a:p>
          <a:p>
            <a:r>
              <a:rPr lang="en-US" dirty="0" smtClean="0"/>
              <a:t>Work to develop common agreement</a:t>
            </a:r>
          </a:p>
          <a:p>
            <a:r>
              <a:rPr lang="en-US" dirty="0" smtClean="0"/>
              <a:t>If not possible, discuss situation with supervisor</a:t>
            </a:r>
          </a:p>
          <a:p>
            <a:r>
              <a:rPr lang="en-US" dirty="0" smtClean="0"/>
              <a:t>Formal training prior to the response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spTree>
    <p:extLst>
      <p:ext uri="{BB962C8B-B14F-4D97-AF65-F5344CB8AC3E}">
        <p14:creationId xmlns:p14="http://schemas.microsoft.com/office/powerpoint/2010/main" val="119110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Effective Communication</a:t>
            </a:r>
          </a:p>
          <a:p>
            <a:pPr marL="401637" lvl="1" indent="0">
              <a:buNone/>
            </a:pPr>
            <a:r>
              <a:rPr lang="en-US" sz="1800" dirty="0">
                <a:hlinkClick r:id="rId3"/>
              </a:rPr>
              <a:t>https://training.fema.gov/emiweb/downloads/is242.pdf</a:t>
            </a:r>
            <a:endParaRPr lang="en-US" sz="1800" dirty="0"/>
          </a:p>
          <a:p>
            <a:r>
              <a:rPr lang="en-US" dirty="0" smtClean="0"/>
              <a:t>Conflict Resolution Skills</a:t>
            </a:r>
          </a:p>
          <a:p>
            <a:pPr lvl="1">
              <a:buNone/>
            </a:pPr>
            <a:r>
              <a:rPr lang="en-US" sz="1800" dirty="0" smtClean="0">
                <a:hlinkClick r:id="rId4"/>
              </a:rPr>
              <a:t>http</a:t>
            </a:r>
            <a:r>
              <a:rPr lang="en-US" sz="1800" dirty="0">
                <a:hlinkClick r:id="rId4"/>
              </a:rPr>
              <a:t>://</a:t>
            </a:r>
            <a:r>
              <a:rPr lang="en-US" sz="1800" dirty="0" smtClean="0">
                <a:hlinkClick r:id="rId4"/>
              </a:rPr>
              <a:t>www.edcc.edu/counseling/documents/Conflict.pdf</a:t>
            </a:r>
            <a:endParaRPr lang="en-US" sz="1800" dirty="0" smtClean="0"/>
          </a:p>
          <a:p>
            <a:pPr lvl="1">
              <a:buNone/>
            </a:pPr>
            <a:endParaRPr lang="en-US" sz="1800" dirty="0"/>
          </a:p>
          <a:p>
            <a:r>
              <a:rPr lang="en-US" dirty="0"/>
              <a:t>Conflict Resolution </a:t>
            </a:r>
            <a:r>
              <a:rPr lang="en-US" sz="1800" dirty="0" smtClean="0">
                <a:hlinkClick r:id="rId5"/>
              </a:rPr>
              <a:t>http</a:t>
            </a:r>
            <a:r>
              <a:rPr lang="en-US" sz="1800" dirty="0">
                <a:hlinkClick r:id="rId5"/>
              </a:rPr>
              <a:t>://</a:t>
            </a:r>
            <a:r>
              <a:rPr lang="en-US" sz="1800" dirty="0" smtClean="0">
                <a:hlinkClick r:id="rId5"/>
              </a:rPr>
              <a:t>www.wfm.noaa.gov/workplace/ConflictResolution_Handout_3.pdf</a:t>
            </a:r>
            <a:endParaRPr lang="en-US" sz="1800" dirty="0" smtClean="0"/>
          </a:p>
          <a:p>
            <a:endParaRPr lang="en-US" sz="1800" dirty="0" smtClean="0"/>
          </a:p>
          <a:p>
            <a:endParaRPr lang="en-US" sz="1800" dirty="0"/>
          </a:p>
          <a:p>
            <a:endParaRPr lang="en-US" sz="1800" dirty="0" smtClean="0"/>
          </a:p>
          <a:p>
            <a:endParaRPr lang="en-US" sz="1800" dirty="0" smtClean="0"/>
          </a:p>
          <a:p>
            <a:endParaRPr lang="en-US" sz="1800" dirty="0"/>
          </a:p>
          <a:p>
            <a:pPr lvl="1">
              <a:buNone/>
            </a:pPr>
            <a:endParaRPr lang="en-US" sz="1800" dirty="0" smtClean="0"/>
          </a:p>
          <a:p>
            <a:pPr lvl="1">
              <a:buNone/>
            </a:pPr>
            <a:endParaRPr lang="en-US" sz="1800" dirty="0"/>
          </a:p>
          <a:p>
            <a:pPr lvl="1">
              <a:buNone/>
            </a:pPr>
            <a:endParaRPr lang="en-US" sz="1800" dirty="0"/>
          </a:p>
          <a:p>
            <a:pPr lvl="1">
              <a:buNone/>
            </a:pPr>
            <a:endParaRPr lang="en-US" sz="1800" dirty="0" smtClean="0"/>
          </a:p>
          <a:p>
            <a:pPr marL="457200" lvl="1" indent="0">
              <a:buNone/>
            </a:pPr>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Handling Conflict</a:t>
            </a:r>
            <a:endParaRPr lang="en-US" dirty="0"/>
          </a:p>
        </p:txBody>
      </p:sp>
    </p:spTree>
    <p:extLst>
      <p:ext uri="{BB962C8B-B14F-4D97-AF65-F5344CB8AC3E}">
        <p14:creationId xmlns:p14="http://schemas.microsoft.com/office/powerpoint/2010/main" val="1702256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325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Glenda Dvorak, DVM, MPH,</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DACVPM; Logan Kilburn</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288971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Conflict Situations</a:t>
            </a:r>
            <a:endParaRPr lang="en-US" dirty="0"/>
          </a:p>
        </p:txBody>
      </p:sp>
      <p:sp>
        <p:nvSpPr>
          <p:cNvPr id="7" name="Content Placeholder 6"/>
          <p:cNvSpPr>
            <a:spLocks noGrp="1"/>
          </p:cNvSpPr>
          <p:nvPr>
            <p:ph idx="1"/>
          </p:nvPr>
        </p:nvSpPr>
        <p:spPr/>
        <p:txBody>
          <a:bodyPr>
            <a:normAutofit fontScale="92500"/>
          </a:bodyPr>
          <a:lstStyle/>
          <a:p>
            <a:r>
              <a:rPr lang="en-US" dirty="0" smtClean="0"/>
              <a:t>Angry</a:t>
            </a:r>
          </a:p>
          <a:p>
            <a:r>
              <a:rPr lang="en-US" dirty="0" smtClean="0"/>
              <a:t>Fearful</a:t>
            </a:r>
          </a:p>
          <a:p>
            <a:r>
              <a:rPr lang="en-US" dirty="0" smtClean="0"/>
              <a:t>Distraught</a:t>
            </a:r>
          </a:p>
          <a:p>
            <a:r>
              <a:rPr lang="en-US" dirty="0" smtClean="0"/>
              <a:t>Different backgrounds, values, beliefs</a:t>
            </a:r>
          </a:p>
          <a:p>
            <a:r>
              <a:rPr lang="en-US" dirty="0" smtClean="0"/>
              <a:t>Anti-government or anti-authority</a:t>
            </a:r>
          </a:p>
          <a:p>
            <a:r>
              <a:rPr lang="en-US" dirty="0"/>
              <a:t>Non-cooperative</a:t>
            </a:r>
          </a:p>
          <a:p>
            <a:r>
              <a:rPr lang="en-US" dirty="0" smtClean="0"/>
              <a:t>Belligerent</a:t>
            </a:r>
          </a:p>
          <a:p>
            <a:r>
              <a:rPr lang="en-US" dirty="0" smtClean="0"/>
              <a:t>Threatening</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spTree>
    <p:extLst>
      <p:ext uri="{BB962C8B-B14F-4D97-AF65-F5344CB8AC3E}">
        <p14:creationId xmlns:p14="http://schemas.microsoft.com/office/powerpoint/2010/main" val="275645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Before a Site </a:t>
            </a:r>
            <a:r>
              <a:rPr lang="en-US" dirty="0"/>
              <a:t>V</a:t>
            </a:r>
            <a:r>
              <a:rPr lang="en-US" dirty="0" smtClean="0"/>
              <a:t>isit</a:t>
            </a:r>
            <a:endParaRPr lang="en-US" dirty="0"/>
          </a:p>
        </p:txBody>
      </p:sp>
      <p:sp>
        <p:nvSpPr>
          <p:cNvPr id="7" name="Content Placeholder 6"/>
          <p:cNvSpPr>
            <a:spLocks noGrp="1"/>
          </p:cNvSpPr>
          <p:nvPr>
            <p:ph idx="1"/>
          </p:nvPr>
        </p:nvSpPr>
        <p:spPr>
          <a:xfrm>
            <a:off x="457200" y="1600200"/>
            <a:ext cx="8229600" cy="4876800"/>
          </a:xfrm>
        </p:spPr>
        <p:txBody>
          <a:bodyPr>
            <a:normAutofit/>
          </a:bodyPr>
          <a:lstStyle/>
          <a:p>
            <a:r>
              <a:rPr lang="en-US" dirty="0" smtClean="0"/>
              <a:t>Learn about the owner </a:t>
            </a:r>
          </a:p>
          <a:p>
            <a:pPr lvl="1"/>
            <a:r>
              <a:rPr lang="en-US" dirty="0" smtClean="0"/>
              <a:t>What is the nature of the person?</a:t>
            </a:r>
          </a:p>
          <a:p>
            <a:pPr lvl="1"/>
            <a:r>
              <a:rPr lang="en-US" dirty="0" smtClean="0"/>
              <a:t>What is their expected behavior?</a:t>
            </a:r>
          </a:p>
          <a:p>
            <a:pPr lvl="1"/>
            <a:r>
              <a:rPr lang="en-US" dirty="0" smtClean="0"/>
              <a:t>Is there a real or perceived threat?</a:t>
            </a:r>
          </a:p>
          <a:p>
            <a:pPr lvl="1"/>
            <a:r>
              <a:rPr lang="en-US" dirty="0"/>
              <a:t>Are there </a:t>
            </a:r>
            <a:r>
              <a:rPr lang="en-US" dirty="0" smtClean="0"/>
              <a:t>any </a:t>
            </a:r>
            <a:br>
              <a:rPr lang="en-US" dirty="0" smtClean="0"/>
            </a:br>
            <a:r>
              <a:rPr lang="en-US" dirty="0" smtClean="0"/>
              <a:t>generation </a:t>
            </a:r>
            <a:r>
              <a:rPr lang="en-US" dirty="0"/>
              <a:t>or </a:t>
            </a:r>
            <a:r>
              <a:rPr lang="en-US" dirty="0" smtClean="0"/>
              <a:t/>
            </a:r>
            <a:br>
              <a:rPr lang="en-US" dirty="0" smtClean="0"/>
            </a:br>
            <a:r>
              <a:rPr lang="en-US" dirty="0" smtClean="0"/>
              <a:t>cultural </a:t>
            </a:r>
            <a:r>
              <a:rPr lang="en-US" dirty="0"/>
              <a:t>issues</a:t>
            </a:r>
            <a:r>
              <a:rPr lang="en-US" dirty="0" smtClean="0"/>
              <a: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Handling Conflict</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3853477"/>
            <a:ext cx="4253948" cy="2394923"/>
          </a:xfrm>
          <a:prstGeom prst="rect">
            <a:avLst/>
          </a:prstGeom>
          <a:ln w="28575">
            <a:solidFill>
              <a:srgbClr val="F46336"/>
            </a:solidFill>
          </a:ln>
        </p:spPr>
      </p:pic>
    </p:spTree>
    <p:extLst>
      <p:ext uri="{BB962C8B-B14F-4D97-AF65-F5344CB8AC3E}">
        <p14:creationId xmlns:p14="http://schemas.microsoft.com/office/powerpoint/2010/main" val="394608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Before a Site </a:t>
            </a:r>
            <a:r>
              <a:rPr lang="en-US" dirty="0"/>
              <a:t>V</a:t>
            </a:r>
            <a:r>
              <a:rPr lang="en-US" dirty="0" smtClean="0"/>
              <a:t>isit</a:t>
            </a:r>
            <a:endParaRPr lang="en-US" dirty="0"/>
          </a:p>
        </p:txBody>
      </p:sp>
      <p:sp>
        <p:nvSpPr>
          <p:cNvPr id="7" name="Content Placeholder 6"/>
          <p:cNvSpPr>
            <a:spLocks noGrp="1"/>
          </p:cNvSpPr>
          <p:nvPr>
            <p:ph idx="1"/>
          </p:nvPr>
        </p:nvSpPr>
        <p:spPr>
          <a:xfrm>
            <a:off x="457200" y="1600200"/>
            <a:ext cx="8229600" cy="4876800"/>
          </a:xfrm>
        </p:spPr>
        <p:txBody>
          <a:bodyPr>
            <a:normAutofit/>
          </a:bodyPr>
          <a:lstStyle/>
          <a:p>
            <a:r>
              <a:rPr lang="en-US" dirty="0" smtClean="0"/>
              <a:t>Tap into local knowledge/acquaintances</a:t>
            </a:r>
          </a:p>
          <a:p>
            <a:pPr lvl="1"/>
            <a:r>
              <a:rPr lang="en-US" dirty="0" smtClean="0"/>
              <a:t>Friend or neighbor</a:t>
            </a:r>
          </a:p>
          <a:p>
            <a:pPr lvl="1"/>
            <a:r>
              <a:rPr lang="en-US" dirty="0" smtClean="0"/>
              <a:t>Local veterinarian, industry rep</a:t>
            </a:r>
          </a:p>
          <a:p>
            <a:pPr lvl="1"/>
            <a:r>
              <a:rPr lang="en-US" dirty="0" smtClean="0"/>
              <a:t>Community leader</a:t>
            </a:r>
          </a:p>
          <a:p>
            <a:r>
              <a:rPr lang="en-US" dirty="0" smtClean="0"/>
              <a:t>Consider having the acquaintance to come along if it will help diffuse the situation </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Handling Conflict</a:t>
            </a:r>
            <a:endParaRPr lang="en-US" dirty="0"/>
          </a:p>
        </p:txBody>
      </p:sp>
    </p:spTree>
    <p:extLst>
      <p:ext uri="{BB962C8B-B14F-4D97-AF65-F5344CB8AC3E}">
        <p14:creationId xmlns:p14="http://schemas.microsoft.com/office/powerpoint/2010/main" val="394608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 to the Site</a:t>
            </a:r>
            <a:endParaRPr lang="en-US" dirty="0"/>
          </a:p>
        </p:txBody>
      </p:sp>
      <p:sp>
        <p:nvSpPr>
          <p:cNvPr id="3" name="Content Placeholder 2"/>
          <p:cNvSpPr>
            <a:spLocks noGrp="1"/>
          </p:cNvSpPr>
          <p:nvPr>
            <p:ph idx="1"/>
          </p:nvPr>
        </p:nvSpPr>
        <p:spPr/>
        <p:txBody>
          <a:bodyPr>
            <a:normAutofit/>
          </a:bodyPr>
          <a:lstStyle/>
          <a:p>
            <a:r>
              <a:rPr lang="en-US" dirty="0"/>
              <a:t>Avoid going alone</a:t>
            </a:r>
          </a:p>
          <a:p>
            <a:pPr lvl="1"/>
            <a:r>
              <a:rPr lang="en-US" dirty="0" smtClean="0"/>
              <a:t>Travel in teams or with a partner</a:t>
            </a:r>
          </a:p>
          <a:p>
            <a:pPr lvl="1"/>
            <a:r>
              <a:rPr lang="en-US" dirty="0" smtClean="0"/>
              <a:t>Call-in schedule</a:t>
            </a:r>
          </a:p>
          <a:p>
            <a:r>
              <a:rPr lang="en-US" dirty="0" smtClean="0"/>
              <a:t>Carry a cell phone at all times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spTree>
    <p:extLst>
      <p:ext uri="{BB962C8B-B14F-4D97-AF65-F5344CB8AC3E}">
        <p14:creationId xmlns:p14="http://schemas.microsoft.com/office/powerpoint/2010/main" val="70191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Arrival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Professional and respectful</a:t>
            </a:r>
          </a:p>
          <a:p>
            <a:pPr lvl="1"/>
            <a:r>
              <a:rPr lang="en-US" dirty="0" smtClean="0"/>
              <a:t>Introduce/identify yourself</a:t>
            </a:r>
          </a:p>
          <a:p>
            <a:pPr lvl="1"/>
            <a:r>
              <a:rPr lang="en-US" dirty="0" smtClean="0"/>
              <a:t>Establish trust</a:t>
            </a:r>
          </a:p>
          <a:p>
            <a:r>
              <a:rPr lang="en-US" dirty="0" smtClean="0"/>
              <a:t>Explain purpose of visit</a:t>
            </a:r>
          </a:p>
          <a:p>
            <a:pPr lvl="1"/>
            <a:r>
              <a:rPr lang="en-US" dirty="0" smtClean="0"/>
              <a:t>Why you are there</a:t>
            </a:r>
          </a:p>
          <a:p>
            <a:pPr lvl="1"/>
            <a:r>
              <a:rPr lang="en-US" dirty="0"/>
              <a:t>Explain necessity of visit</a:t>
            </a:r>
          </a:p>
          <a:p>
            <a:pPr lvl="1"/>
            <a:r>
              <a:rPr lang="en-US" dirty="0" smtClean="0"/>
              <a:t>Provide background of the situation</a:t>
            </a:r>
          </a:p>
          <a:p>
            <a:r>
              <a:rPr lang="en-US" dirty="0" smtClean="0"/>
              <a:t>Express empathy for situation</a:t>
            </a:r>
          </a:p>
          <a:p>
            <a:pPr lvl="1"/>
            <a:r>
              <a:rPr lang="en-US" dirty="0" smtClean="0"/>
              <a:t>The situation is hard for owner</a:t>
            </a:r>
          </a:p>
          <a:p>
            <a:r>
              <a:rPr lang="en-US" dirty="0" smtClean="0"/>
              <a:t>Express goal to work cooperatively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209800"/>
            <a:ext cx="2743200" cy="2057400"/>
          </a:xfrm>
          <a:prstGeom prst="rect">
            <a:avLst/>
          </a:prstGeom>
          <a:ln w="28575">
            <a:solidFill>
              <a:srgbClr val="F46336"/>
            </a:solidFill>
          </a:ln>
        </p:spPr>
      </p:pic>
    </p:spTree>
    <p:extLst>
      <p:ext uri="{BB962C8B-B14F-4D97-AF65-F5344CB8AC3E}">
        <p14:creationId xmlns:p14="http://schemas.microsoft.com/office/powerpoint/2010/main" val="399813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Visit</a:t>
            </a:r>
            <a:endParaRPr lang="en-US" dirty="0"/>
          </a:p>
        </p:txBody>
      </p:sp>
      <p:sp>
        <p:nvSpPr>
          <p:cNvPr id="3" name="Content Placeholder 2"/>
          <p:cNvSpPr>
            <a:spLocks noGrp="1"/>
          </p:cNvSpPr>
          <p:nvPr>
            <p:ph idx="1"/>
          </p:nvPr>
        </p:nvSpPr>
        <p:spPr/>
        <p:txBody>
          <a:bodyPr>
            <a:normAutofit/>
          </a:bodyPr>
          <a:lstStyle/>
          <a:p>
            <a:r>
              <a:rPr lang="en-US" dirty="0" smtClean="0"/>
              <a:t>Conflict often due to misunderstanding</a:t>
            </a:r>
          </a:p>
          <a:p>
            <a:r>
              <a:rPr lang="en-US" dirty="0" smtClean="0"/>
              <a:t>Listen and address</a:t>
            </a:r>
            <a:br>
              <a:rPr lang="en-US" dirty="0" smtClean="0"/>
            </a:br>
            <a:r>
              <a:rPr lang="en-US" dirty="0" smtClean="0"/>
              <a:t>owners concerns</a:t>
            </a:r>
            <a:br>
              <a:rPr lang="en-US" dirty="0" smtClean="0"/>
            </a:br>
            <a:r>
              <a:rPr lang="en-US" dirty="0" smtClean="0"/>
              <a:t>and questions</a:t>
            </a:r>
          </a:p>
          <a:p>
            <a:pPr lvl="1"/>
            <a:r>
              <a:rPr lang="en-US" dirty="0" smtClean="0"/>
              <a:t>Listen without interrupting</a:t>
            </a:r>
          </a:p>
          <a:p>
            <a:pPr lvl="1"/>
            <a:r>
              <a:rPr lang="en-US" dirty="0" smtClean="0"/>
              <a:t>Have a clear understanding</a:t>
            </a:r>
            <a:br>
              <a:rPr lang="en-US" dirty="0" smtClean="0"/>
            </a:br>
            <a:r>
              <a:rPr lang="en-US" dirty="0" smtClean="0"/>
              <a:t>of the concern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Handling Conflict</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657350"/>
            <a:ext cx="3276600" cy="2457450"/>
          </a:xfrm>
          <a:prstGeom prst="rect">
            <a:avLst/>
          </a:prstGeom>
          <a:ln w="28575">
            <a:solidFill>
              <a:srgbClr val="F46336"/>
            </a:solidFill>
          </a:ln>
        </p:spPr>
      </p:pic>
    </p:spTree>
    <p:extLst>
      <p:ext uri="{BB962C8B-B14F-4D97-AF65-F5344CB8AC3E}">
        <p14:creationId xmlns:p14="http://schemas.microsoft.com/office/powerpoint/2010/main" val="169973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Visit</a:t>
            </a:r>
            <a:endParaRPr lang="en-US" dirty="0"/>
          </a:p>
        </p:txBody>
      </p:sp>
      <p:sp>
        <p:nvSpPr>
          <p:cNvPr id="3" name="Content Placeholder 2"/>
          <p:cNvSpPr>
            <a:spLocks noGrp="1"/>
          </p:cNvSpPr>
          <p:nvPr>
            <p:ph idx="1"/>
          </p:nvPr>
        </p:nvSpPr>
        <p:spPr/>
        <p:txBody>
          <a:bodyPr>
            <a:normAutofit/>
          </a:bodyPr>
          <a:lstStyle/>
          <a:p>
            <a:r>
              <a:rPr lang="en-US" dirty="0" smtClean="0"/>
              <a:t>Do not blame, judge or accuse</a:t>
            </a:r>
          </a:p>
          <a:p>
            <a:r>
              <a:rPr lang="en-US" dirty="0" smtClean="0"/>
              <a:t>Focus on issue and goal of action</a:t>
            </a:r>
          </a:p>
          <a:p>
            <a:r>
              <a:rPr lang="en-US" dirty="0" smtClean="0"/>
              <a:t>Be aware of nonverbal communication</a:t>
            </a:r>
          </a:p>
          <a:p>
            <a:pPr lvl="1"/>
            <a:r>
              <a:rPr lang="en-US" dirty="0" smtClean="0"/>
              <a:t>Posture, facial expressions, eye contact, hand gestures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spTree>
    <p:extLst>
      <p:ext uri="{BB962C8B-B14F-4D97-AF65-F5344CB8AC3E}">
        <p14:creationId xmlns:p14="http://schemas.microsoft.com/office/powerpoint/2010/main" val="169973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Visit</a:t>
            </a:r>
            <a:endParaRPr lang="en-US" dirty="0"/>
          </a:p>
        </p:txBody>
      </p:sp>
      <p:sp>
        <p:nvSpPr>
          <p:cNvPr id="3" name="Content Placeholder 2"/>
          <p:cNvSpPr>
            <a:spLocks noGrp="1"/>
          </p:cNvSpPr>
          <p:nvPr>
            <p:ph idx="1"/>
          </p:nvPr>
        </p:nvSpPr>
        <p:spPr/>
        <p:txBody>
          <a:bodyPr>
            <a:normAutofit lnSpcReduction="10000"/>
          </a:bodyPr>
          <a:lstStyle/>
          <a:p>
            <a:r>
              <a:rPr lang="en-US" dirty="0" smtClean="0"/>
              <a:t>Be aware of your surroundings </a:t>
            </a:r>
            <a:br>
              <a:rPr lang="en-US" dirty="0" smtClean="0"/>
            </a:br>
            <a:r>
              <a:rPr lang="en-US" dirty="0" smtClean="0"/>
              <a:t>at all times	</a:t>
            </a:r>
          </a:p>
          <a:p>
            <a:pPr lvl="1"/>
            <a:r>
              <a:rPr lang="en-US" dirty="0" smtClean="0"/>
              <a:t>Conflict situations can escalate quickly; often without warning</a:t>
            </a:r>
          </a:p>
          <a:p>
            <a:r>
              <a:rPr lang="en-US" dirty="0" smtClean="0"/>
              <a:t>Watch for any security or safety concerns</a:t>
            </a:r>
          </a:p>
          <a:p>
            <a:pPr lvl="1"/>
            <a:r>
              <a:rPr lang="en-US" dirty="0" smtClean="0"/>
              <a:t>Personal safety is always a first priority</a:t>
            </a:r>
          </a:p>
          <a:p>
            <a:r>
              <a:rPr lang="en-US" dirty="0" smtClean="0"/>
              <a:t>Watch for changes in behavior, language or posture</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Handling Conflict</a:t>
            </a:r>
            <a:endParaRPr lang="en-US" dirty="0"/>
          </a:p>
        </p:txBody>
      </p:sp>
    </p:spTree>
    <p:extLst>
      <p:ext uri="{BB962C8B-B14F-4D97-AF65-F5344CB8AC3E}">
        <p14:creationId xmlns:p14="http://schemas.microsoft.com/office/powerpoint/2010/main" val="1926240927"/>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7691</TotalTime>
  <Words>1376</Words>
  <Application>Microsoft Office PowerPoint</Application>
  <PresentationFormat>On-screen Show (4:3)</PresentationFormat>
  <Paragraphs>150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Just In Time 2014</vt:lpstr>
      <vt:lpstr>Handling Conflict </vt:lpstr>
      <vt:lpstr>Conflict Situations</vt:lpstr>
      <vt:lpstr>Before a Site Visit</vt:lpstr>
      <vt:lpstr>Before a Site Visit</vt:lpstr>
      <vt:lpstr>Heading to the Site</vt:lpstr>
      <vt:lpstr>Upon Arrival</vt:lpstr>
      <vt:lpstr>During the Visit</vt:lpstr>
      <vt:lpstr>During the Visit</vt:lpstr>
      <vt:lpstr>During the Visit</vt:lpstr>
      <vt:lpstr>If You Are Threatened</vt:lpstr>
      <vt:lpstr>Following an Incident</vt:lpstr>
      <vt:lpstr>Strategies for Communication</vt:lpstr>
      <vt:lpstr>Resources</vt:lpstr>
      <vt:lpstr>Acknowledgments</vt:lpstr>
    </vt:vector>
  </TitlesOfParts>
  <Company>Center for Food Security and Public Health, Iowa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Handling Conflict</dc:title>
  <dc:subject>Just In Time Training Resources</dc:subject>
  <dc:creator>Glenda Dvorak, DVM, MPH, DACVPM</dc:creator>
  <dc:description>Developed June 2010
Reviewed by: JPMogan, DVM, L Cole, DVM,</dc:description>
  <cp:lastModifiedBy>Dvorak, Glenda D [CFSPH]</cp:lastModifiedBy>
  <cp:revision>458</cp:revision>
  <cp:lastPrinted>2016-06-22T19:13:24Z</cp:lastPrinted>
  <dcterms:created xsi:type="dcterms:W3CDTF">2010-02-26T02:19:00Z</dcterms:created>
  <dcterms:modified xsi:type="dcterms:W3CDTF">2016-06-28T12:03:51Z</dcterms:modified>
  <cp:category>MSP Just-In-Time Training</cp:category>
</cp:coreProperties>
</file>