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8"/>
  </p:notesMasterIdLst>
  <p:handoutMasterIdLst>
    <p:handoutMasterId r:id="rId19"/>
  </p:handoutMasterIdLst>
  <p:sldIdLst>
    <p:sldId id="348" r:id="rId2"/>
    <p:sldId id="425" r:id="rId3"/>
    <p:sldId id="401" r:id="rId4"/>
    <p:sldId id="415" r:id="rId5"/>
    <p:sldId id="417" r:id="rId6"/>
    <p:sldId id="419" r:id="rId7"/>
    <p:sldId id="420" r:id="rId8"/>
    <p:sldId id="414" r:id="rId9"/>
    <p:sldId id="408" r:id="rId10"/>
    <p:sldId id="403" r:id="rId11"/>
    <p:sldId id="411" r:id="rId12"/>
    <p:sldId id="416" r:id="rId13"/>
    <p:sldId id="412" r:id="rId14"/>
    <p:sldId id="422" r:id="rId15"/>
    <p:sldId id="413" r:id="rId16"/>
    <p:sldId id="31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A7"/>
    <a:srgbClr val="C4E59F"/>
    <a:srgbClr val="C8DACB"/>
    <a:srgbClr val="9DBDA3"/>
    <a:srgbClr val="FFD357"/>
    <a:srgbClr val="FFFFFF"/>
    <a:srgbClr val="FFB39B"/>
    <a:srgbClr val="FF7F57"/>
    <a:srgbClr val="FAAA6E"/>
    <a:srgbClr val="C1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7" autoAdjust="0"/>
    <p:restoredTop sz="76277" autoAdjust="0"/>
  </p:normalViewPr>
  <p:slideViewPr>
    <p:cSldViewPr>
      <p:cViewPr varScale="1">
        <p:scale>
          <a:sx n="91" d="100"/>
          <a:sy n="91"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8" d="100"/>
          <a:sy n="88" d="100"/>
        </p:scale>
        <p:origin x="-1680" y="-10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smtClean="0"/>
              <a:t>Wildlife Management and Vector Control</a:t>
            </a:r>
            <a:endParaRPr lang="en-US" sz="1000" dirty="0"/>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a:t>
            </a:r>
          </a:p>
          <a:p>
            <a:r>
              <a:rPr lang="en-US" sz="1000" dirty="0"/>
              <a:t>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smtClean="0"/>
              <a:t>July 2015</a:t>
            </a:r>
            <a:br>
              <a:rPr lang="en-US" sz="1000" dirty="0" smtClean="0"/>
            </a:br>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7/6/2015</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Arial" pitchFamily="34" charset="0"/>
        <a:ea typeface="+mn-ea"/>
        <a:cs typeface="Arial" pitchFamily="34" charset="0"/>
      </a:defRPr>
    </a:lvl1pPr>
    <a:lvl2pPr marL="165100" indent="-158750" algn="l" defTabSz="914400" rtl="0" eaLnBrk="1" latinLnBrk="0" hangingPunct="1">
      <a:spcAft>
        <a:spcPts val="60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spcAft>
        <a:spcPts val="60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spcAft>
        <a:spcPts val="60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spcAft>
        <a:spcPts val="60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normAutofit/>
          </a:bodyPr>
          <a:lstStyle/>
          <a:p>
            <a:pPr eaLnBrk="1" hangingPunct="1"/>
            <a:r>
              <a:rPr lang="en-US" b="0" i="1" dirty="0" smtClean="0">
                <a:solidFill>
                  <a:srgbClr val="000000"/>
                </a:solidFill>
              </a:rPr>
              <a:t>June 2015</a:t>
            </a:r>
          </a:p>
          <a:p>
            <a:pPr defTabSz="956097">
              <a:spcAft>
                <a:spcPts val="0"/>
              </a:spcAft>
              <a:defRPr/>
            </a:pPr>
            <a:r>
              <a:rPr lang="en-US" sz="1300" dirty="0"/>
              <a:t>During an animal disease emergency, such as a foreign animal disease of livestock or poultry, controlling the spread of the disease to other animals or locations is essential. For some of these disease situations, wildlife or arthropod vectors may contribute to the spread of disease. In these situations, response efforts to manage or control these potential sources will need to be addressed. This Just-In-Time training presentation will provide a general overview of wildlife management and vector control principles as they relate to disease outbreak situations in domestic livestock or poultry. </a:t>
            </a: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normAutofit lnSpcReduction="10000"/>
          </a:bodyPr>
          <a:lstStyle/>
          <a:p>
            <a:r>
              <a:rPr lang="en-US" sz="1300" dirty="0"/>
              <a:t>In the short term, the foremost objective is to contain and control the outbreak in domestic livestock. However, longer-term objectives may focus on controlling or eliminating the disease from wildlife species. In some disease situations, the presence of a disease in wildlife can have international trade implications for livestock based on the role wildlife play in the transmission and maintenance of the disease. Demonstrating freedom from the disease in wildlife populations may be required for the resumption of trade. Additionally, the persistence of a disease in wildlife (or an arthropod vector) can pose a continual threat to livestock and poultry. Regardless of the management method used, short-term and long-term consequences must be evaluated. Assessment of any unintended consequences need to be considered, including impacts on wildlife populations and their ecosystems, environmental damage, as well as the public opinion or perception.</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42462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normAutofit fontScale="85000" lnSpcReduction="20000"/>
          </a:bodyPr>
          <a:lstStyle/>
          <a:p>
            <a:r>
              <a:rPr lang="en-US" sz="1300" dirty="0"/>
              <a:t>As mentioned previously, some important economic diseases of livestock and poultry, have an arthropod vector source in its transmission. </a:t>
            </a:r>
          </a:p>
          <a:p>
            <a:r>
              <a:rPr lang="en-US" sz="1300" dirty="0"/>
              <a:t>Vector control and elimination measures are an important consideration and component for many animal disease outbreak responses. Vector control begins with an understanding of the arthropod’s life cycle and the transmission potential. Insect life stages vary in their habitat and ability to transmit disease. Specific control measures will be needed based on the life stage. For instance the egg laying grounds for flies are different than that of mosquitoes and midges; one control method may not work of all. Limiting livestock and poultry exposure to arthropod vectors or their habitats can reduce infection risk. Excluding access of livestock (or wildlife) to vector habitat areas or avoiding exposure during peak vector activity times are examples.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57759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normAutofit lnSpcReduction="10000"/>
          </a:bodyPr>
          <a:lstStyle/>
          <a:p>
            <a:r>
              <a:rPr lang="en-US" sz="1300" dirty="0"/>
              <a:t>Reducing the source of the arthropod vectors consists of eliminating potential insect breeding areas and larval habitats. Generally, this involves removing standing water sources, such as tree holes or old tires, agitating any standing water sources, such as stock tanks or water troughs, or mowing vegetation to reduce habitat. Some insects require manure or organic material for development, so cleaning animal feeding areas, yards and barns can minimize these vectors. Sometimes biological agents or natural predators for a particular arthropod vector may be used to control the larval stages of other insects. Examples include bacterial toxins (e.g., </a:t>
            </a:r>
            <a:r>
              <a:rPr lang="en-US" sz="1300" i="1" dirty="0"/>
              <a:t>Bacillus thuringiensis</a:t>
            </a:r>
            <a:r>
              <a:rPr lang="en-US" sz="1300" dirty="0"/>
              <a:t>), mosquitofish, parasitic wasps, or dung beetles that feed on arthropod larvae. </a:t>
            </a:r>
          </a:p>
          <a:p>
            <a:endParaRPr lang="en-US" sz="1300" dirty="0"/>
          </a:p>
          <a:p>
            <a:r>
              <a:rPr lang="en-US" sz="1300" dirty="0"/>
              <a:t>Control for adult insects often involves the use of chemical insecticides. Some products are used in vector habitat areas, while others may be applied directly to animals. Fogging or knockdowns products may work to a limited extent. Baits and fly traps may also aid efforts. However, none of these should be used as the sole method of control, only as a supplemental measure. Controlling the egg and larval stages of the arthropod vector is generally more efficient than controlling adults. When using chemical pesticides, proper precautions must be taken when handling or applying them. It is a violation of State and Federal Law to use a pesticide in a manner that differs from the product label. Use only according to label directions. </a:t>
            </a:r>
          </a:p>
          <a:p>
            <a:endParaRPr lang="en-US" sz="130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113450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r>
              <a:rPr lang="en-US" sz="1300" dirty="0"/>
              <a:t>During wildlife management and vector control activities, many other disease control procedures will need to be implemented as part of an FAD response. These include quarantine and movement control, cleaning and disinfection, as well as use of personal protective equipment. Just-In-Time training presentations on these topics are available on the JIT training website. </a:t>
            </a:r>
          </a:p>
          <a:p>
            <a:endParaRPr lang="en-US" sz="1300" dirty="0"/>
          </a:p>
          <a:p>
            <a:r>
              <a:rPr lang="en-US" sz="1300" dirty="0"/>
              <a:t>[Photo: A disease control area warning sign. Source: A Ramirez, Iowa State University]</a:t>
            </a:r>
            <a:endParaRPr lang="en-US" sz="130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129303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pPr defTabSz="956097">
              <a:spcAft>
                <a:spcPts val="627"/>
              </a:spcAft>
              <a:defRPr/>
            </a:pPr>
            <a:r>
              <a:rPr lang="en-US" baseline="0" dirty="0" smtClean="0"/>
              <a:t>Safety should be a priority in all aspects of the outbreak response. Wildlife management and control measures may require the h</a:t>
            </a:r>
            <a:r>
              <a:rPr lang="en-US" dirty="0" smtClean="0"/>
              <a:t>andling </a:t>
            </a:r>
            <a:r>
              <a:rPr lang="en-US" dirty="0"/>
              <a:t>and restraint of </a:t>
            </a:r>
            <a:r>
              <a:rPr lang="en-US" dirty="0" smtClean="0"/>
              <a:t>animal, and the potential risk for injury. For the safety of</a:t>
            </a:r>
            <a:r>
              <a:rPr lang="en-US" baseline="0" dirty="0" smtClean="0"/>
              <a:t> the animals as well as the responder, h</a:t>
            </a:r>
            <a:r>
              <a:rPr lang="en-US" dirty="0" smtClean="0"/>
              <a:t>andling and restraint of wildlife should only be performed by trained personnel who have extensive experience and certification to perform these activities. Vector</a:t>
            </a:r>
            <a:r>
              <a:rPr lang="en-US" baseline="0" dirty="0" smtClean="0"/>
              <a:t> control methods may involve chemical exposure.</a:t>
            </a:r>
            <a:r>
              <a:rPr lang="en-US" sz="1300" dirty="0"/>
              <a:t> Additionally, many of the diseases carried by wildlife and/or arthropods can affect people also. It is essential responders be aware of any safety issues associated with wildlife management and vector control activities and take the proper precautions.</a:t>
            </a:r>
          </a:p>
          <a:p>
            <a:endParaRPr lang="en-US" sz="1300" dirty="0"/>
          </a:p>
          <a:p>
            <a:r>
              <a:rPr lang="en-US" sz="1300" dirty="0"/>
              <a:t>[Photo: A responder donning personnel protective equipment. Source: D </a:t>
            </a:r>
            <a:r>
              <a:rPr lang="en-US" sz="1300" dirty="0" err="1"/>
              <a:t>Ausen</a:t>
            </a:r>
            <a:r>
              <a:rPr lang="en-US" sz="1300" dirty="0"/>
              <a:t>, Iowa State University]</a:t>
            </a:r>
            <a:endParaRPr lang="en-US" i="0" dirty="0" smtClean="0"/>
          </a:p>
          <a:p>
            <a:pPr defTabSz="956097">
              <a:spcAft>
                <a:spcPts val="0"/>
              </a:spcAft>
              <a:defRPr/>
            </a:pPr>
            <a:endParaRPr lang="en-US" b="0" dirty="0" smtClean="0"/>
          </a:p>
        </p:txBody>
      </p:sp>
      <p:sp>
        <p:nvSpPr>
          <p:cNvPr id="4" name="Slide Number Placeholder 3"/>
          <p:cNvSpPr>
            <a:spLocks noGrp="1"/>
          </p:cNvSpPr>
          <p:nvPr>
            <p:ph type="sldNum" sz="quarter" idx="10"/>
          </p:nvPr>
        </p:nvSpPr>
        <p:spPr/>
        <p:txBody>
          <a:bodyPr/>
          <a:lstStyle/>
          <a:p>
            <a:fld id="{2A34B612-C066-4C7A-BB8D-FAE1012A3D1B}" type="slidenum">
              <a:rPr lang="en-US" smtClean="0"/>
              <a:t>14</a:t>
            </a:fld>
            <a:endParaRPr lang="en-US"/>
          </a:p>
        </p:txBody>
      </p:sp>
    </p:spTree>
    <p:extLst>
      <p:ext uri="{BB962C8B-B14F-4D97-AF65-F5344CB8AC3E}">
        <p14:creationId xmlns:p14="http://schemas.microsoft.com/office/powerpoint/2010/main" val="125142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pPr defTabSz="956097">
              <a:spcAft>
                <a:spcPts val="0"/>
              </a:spcAft>
              <a:defRPr/>
            </a:pPr>
            <a:r>
              <a:rPr lang="en-US" dirty="0" smtClean="0"/>
              <a:t>This presentation provided a brief overview of the potential involvement of wildlife and arthropod vectors in livestock or poultry</a:t>
            </a:r>
            <a:r>
              <a:rPr lang="en-US" baseline="0" dirty="0" smtClean="0"/>
              <a:t> disease outbreaks. It also described efforts that may be required to manage and control the spread of the disease through these populations. </a:t>
            </a:r>
            <a:r>
              <a:rPr lang="en-US" dirty="0" smtClean="0"/>
              <a:t>Additional information on wildlife</a:t>
            </a:r>
            <a:r>
              <a:rPr lang="en-US" baseline="0" dirty="0" smtClean="0"/>
              <a:t> management and vector control for a foreign animal disease in domestic livestock can be found in the USDA National Animal Health Emergency Management Guidelines </a:t>
            </a:r>
            <a:r>
              <a:rPr lang="en-US" dirty="0" smtClean="0"/>
              <a:t>available on the USDA website</a:t>
            </a:r>
            <a:r>
              <a:rPr lang="en-US" baseline="0" dirty="0" smtClean="0"/>
              <a:t> (</a:t>
            </a:r>
            <a:r>
              <a:rPr lang="en-US" sz="1300" dirty="0">
                <a:hlinkClick r:id="rId3"/>
              </a:rPr>
              <a:t>http://www.aphis.usda.gov/fadprep</a:t>
            </a:r>
            <a:r>
              <a:rPr lang="en-US" sz="1300" dirty="0"/>
              <a:t>).</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250763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a:xfrm>
            <a:off x="731521" y="4560571"/>
            <a:ext cx="5852160" cy="4320540"/>
          </a:xfrm>
          <a:prstGeom prst="rect">
            <a:avLst/>
          </a:prstGeom>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r>
              <a:rPr lang="en-US" sz="1300" dirty="0"/>
              <a:t>Many livestock and poultry diseases of economic concern have a wildlife and/or arthropod vector component. Depending on the production method used, domestic livestock or poultry may have interaction with a variety of wildlife species or arthropod vectors. These interactions become an important consideration in disease control response efforts. The following table shows a few examples of foreign animal diseases that affect domestic livestock and poultry (light blue) and relevant wildlife species (orange). The green columns show how the diseases can be spread, and the dark orange, those that involve an arthropod vector. It also shows that some of these diseases are considered zoonotic – or able to also affect people. A full reference table is available on the Just-In-Time website. </a:t>
            </a:r>
          </a:p>
          <a:p>
            <a:endParaRPr lang="en-US" sz="1300" dirty="0"/>
          </a:p>
          <a:p>
            <a:r>
              <a:rPr lang="en-US" sz="1300" dirty="0"/>
              <a:t>Table adapted from USDA FAD </a:t>
            </a:r>
            <a:r>
              <a:rPr lang="en-US" sz="1300" dirty="0" err="1"/>
              <a:t>PReP</a:t>
            </a:r>
            <a:r>
              <a:rPr lang="en-US" sz="1300" dirty="0"/>
              <a:t> Guidelines: Wildlife Management and Vector Control for a Foreign Animal Disease Response in Domestic Livestock.</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46799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r>
              <a:rPr lang="en-US" sz="1300" dirty="0"/>
              <a:t>Wildlife species can include any number of free ranging native mammals or birds, as well as feral domestic animals. These animals may interact with domestic livestock and poultry kept outdoors on pastures or through shared water sources. Scavenger species, such as rodents or birds, may enter production houses in search of food and nesting locations, and can be carriers of disease.</a:t>
            </a:r>
          </a:p>
          <a:p>
            <a:endParaRPr lang="en-US" sz="1300" dirty="0"/>
          </a:p>
          <a:p>
            <a:r>
              <a:rPr lang="en-US" sz="1300" dirty="0"/>
              <a:t>Depending on the disease of concern, wildlife species may become infected and ill with the disease, spreading it to other species; or they may become infected, without illness, but serve as a source (or a reservoir) to spread the disease agent to other locations and animals, including livestock or poultry. However, in other diseases, wildlife may simply be a reflection that the disease is already occurring in  domestic livestock or poultry in the area.</a:t>
            </a:r>
          </a:p>
          <a:p>
            <a:endParaRPr lang="en-US" sz="1300" dirty="0"/>
          </a:p>
          <a:p>
            <a:r>
              <a:rPr lang="en-US" sz="1300" dirty="0"/>
              <a:t>For example, feral swine are susceptible to and can serve as a reservoir of classical swine fever and African swine fever viruses that can also infect domestic swine or as seen more recently wild waterfowl can be a source and a reservoir for avian influenza viruses that affect domestic poultry.</a:t>
            </a:r>
          </a:p>
          <a:p>
            <a:endParaRPr lang="en-US" sz="1300" dirty="0"/>
          </a:p>
          <a:p>
            <a:r>
              <a:rPr lang="en-US" sz="1300" dirty="0"/>
              <a:t>Transmission of disease between wildlife and livestock, can occur directly (such as from nose-to-nose contact or exposure to body fluids/tissues, such as feces, urine or blood) or it can occur indirectly through contaminated environments (e.g., soil) or shared feed and water sources.</a:t>
            </a:r>
          </a:p>
          <a:p>
            <a:endParaRPr lang="en-US" sz="1300" dirty="0"/>
          </a:p>
          <a:p>
            <a:r>
              <a:rPr lang="en-US" sz="1300" dirty="0"/>
              <a:t>[Photos: (top left): deer from Bob Nichols/USDA; (top right): ducks flying over a water source from www.public-domain-image.com; (bottom left): mouse from Jim </a:t>
            </a:r>
            <a:r>
              <a:rPr lang="en-US" sz="1300" dirty="0" err="1"/>
              <a:t>McCormac</a:t>
            </a:r>
            <a:r>
              <a:rPr lang="en-US" sz="1300" dirty="0"/>
              <a:t>/Ohio DNR; (bottom right): feral pig from Wikimedia Commons.]</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374029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normAutofit fontScale="92500" lnSpcReduction="20000"/>
          </a:bodyPr>
          <a:lstStyle/>
          <a:p>
            <a:r>
              <a:rPr lang="en-US" sz="1300" dirty="0"/>
              <a:t>While a vector is technically defined as  any living organism that can carry disease causing agents between animals, disease carrying vectors are most commonly thought of as arthropods (members of the insect and arachnid families), such as mosquitoes, ticks, biting midges, or flies. </a:t>
            </a:r>
          </a:p>
          <a:p>
            <a:endParaRPr lang="en-US" sz="1300" dirty="0"/>
          </a:p>
          <a:p>
            <a:r>
              <a:rPr lang="en-US" sz="1300" dirty="0"/>
              <a:t>Vectors can transmit disease agents over relatively large distances, significantly complicating disease control efforts. Arthropods can transfer disease causing organisms through a bite while feeding on an animal, or sometimes simply by carrying the disease agent on their body, such as on the legs of certain fly species. Many animal diseases that are spread by arthropod vectors affect domestic livestock, as well as wildlife species. </a:t>
            </a:r>
          </a:p>
          <a:p>
            <a:endParaRPr lang="en-US" sz="1300" dirty="0"/>
          </a:p>
          <a:p>
            <a:r>
              <a:rPr lang="en-US" sz="1300" dirty="0"/>
              <a:t>[Photos: (top left) mosquito (</a:t>
            </a:r>
            <a:r>
              <a:rPr lang="en-US" sz="1300" i="1" dirty="0"/>
              <a:t>Aedes aegypti</a:t>
            </a:r>
            <a:r>
              <a:rPr lang="en-US" sz="1300" dirty="0"/>
              <a:t>) from James </a:t>
            </a:r>
            <a:r>
              <a:rPr lang="en-US" sz="1300" dirty="0" err="1"/>
              <a:t>Gathany</a:t>
            </a:r>
            <a:r>
              <a:rPr lang="en-US" sz="1300" dirty="0"/>
              <a:t>/CDC Public Health Image Library; (top right) tick (</a:t>
            </a:r>
            <a:r>
              <a:rPr lang="en-US" sz="1300" i="1" dirty="0"/>
              <a:t>Rhipicephalus sanguineus) </a:t>
            </a:r>
            <a:r>
              <a:rPr lang="en-US" sz="1300" dirty="0"/>
              <a:t>from James </a:t>
            </a:r>
            <a:r>
              <a:rPr lang="en-US" sz="1300" dirty="0" err="1"/>
              <a:t>Gathany</a:t>
            </a:r>
            <a:r>
              <a:rPr lang="en-US" sz="1300" dirty="0"/>
              <a:t>/CDC PHIL; (bottom left) biting midge (</a:t>
            </a:r>
            <a:r>
              <a:rPr lang="en-US" sz="1300" i="1" dirty="0"/>
              <a:t>Culicoides </a:t>
            </a:r>
            <a:r>
              <a:rPr lang="en-US" sz="1300" i="1" dirty="0" err="1"/>
              <a:t>sonorensis</a:t>
            </a:r>
            <a:r>
              <a:rPr lang="en-US" sz="1300" dirty="0"/>
              <a:t>) from Ed </a:t>
            </a:r>
            <a:r>
              <a:rPr lang="en-US" sz="1300" dirty="0" err="1"/>
              <a:t>Schmidtmann</a:t>
            </a:r>
            <a:r>
              <a:rPr lang="en-US" sz="1300" dirty="0"/>
              <a:t>/USDA ARS; (bottom right) horse fly (</a:t>
            </a:r>
            <a:r>
              <a:rPr lang="en-US" sz="1300" i="1" dirty="0"/>
              <a:t>Tabanus) </a:t>
            </a:r>
            <a:r>
              <a:rPr lang="en-US" sz="1300" dirty="0"/>
              <a:t>from Dennis Ray/Wikimedia Commons]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11338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pPr defTabSz="956097">
              <a:spcAft>
                <a:spcPts val="627"/>
              </a:spcAft>
              <a:defRPr/>
            </a:pPr>
            <a:r>
              <a:rPr lang="en-US" sz="1300" dirty="0"/>
              <a:t>For situations involving free-ranging wildlife, State fish and wildlife management agencies have primary authority and responsibility. However, the U.S. Department of Agriculture (USDA) has statutory authority in the Animal Health Protection Act to implement disease control and eradication actions for wildlife under certain conditions, such as when it impacts livestock or poultry. The Wildlife Services’ National Wildlife Disease Program is the primary emergency response contact point within USDA APHIS. Arthropod vector control is generally addressed by county or municipal governments, but public health departments may become involved when vector control issues affect human health. </a:t>
            </a:r>
          </a:p>
          <a:p>
            <a:pPr defTabSz="956097">
              <a:spcAft>
                <a:spcPts val="627"/>
              </a:spcAft>
              <a:defRPr/>
            </a:pPr>
            <a:endParaRPr lang="en-US" sz="1300" dirty="0"/>
          </a:p>
          <a:p>
            <a:pPr defTabSz="956097">
              <a:spcAft>
                <a:spcPts val="627"/>
              </a:spcAft>
              <a:defRPr/>
            </a:pPr>
            <a:r>
              <a:rPr lang="en-US" i="0" dirty="0" smtClean="0"/>
              <a:t>[Photo: Two USDA APHIS Wildlife Services employees gathering data on a raccoon. Source: USDA-APHIS]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71401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r>
              <a:rPr lang="en-US" sz="1300" dirty="0"/>
              <a:t>When responding to an animal disease emergency involving wildlife or arthropod vectors, assessment of the role and impact of these species will be needed. This will help determine any activities needed to prevent or stop further disease spread and transmission to additional animals or locations from these sources. Factors to consider include if the species are present in the Control Area, are they infected with (or carriers) of the disease agent, what is the potential for them to spread the disease agent, and what is the level or likelihood of interaction with domestic livestock.</a:t>
            </a:r>
          </a:p>
          <a:p>
            <a:endParaRPr lang="en-US" sz="1300" dirty="0"/>
          </a:p>
          <a:p>
            <a:pPr defTabSz="956097">
              <a:spcAft>
                <a:spcPts val="627"/>
              </a:spcAft>
              <a:defRPr/>
            </a:pPr>
            <a:r>
              <a:rPr lang="en-US" sz="1300" dirty="0"/>
              <a:t>[Photo: Geese populating a pond near a farm. Source: USDA Natural Resources Conservation Service (NRCS)]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368710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pPr defTabSz="956097">
              <a:spcAft>
                <a:spcPts val="627"/>
              </a:spcAft>
              <a:defRPr/>
            </a:pPr>
            <a:r>
              <a:rPr lang="en-US" sz="1300" dirty="0"/>
              <a:t>Assessment efforts will require various level of surveillance to determine the absence, presence, or potential spread, of the disease by a given wildlife or arthropod vector  population. Diagnostic sampling of wildlife may be necessary during surveillance activities. Disease samples can be obtained by a number of different methods including, but not limited to, live capture, observation, and carcass collection. These efforts may be dictated by the availability of resources and the feasibility of sampling wildlife. In particular it is important to survey the animal population to assess if the disease has spread between wildlife and domestic livestock or poultry populations, and if so the extent to which it has spread. Because wildlife species are likely to move into and out of the Control Area, this may pose challenges to developing an effective surveillance and control plan.</a:t>
            </a:r>
          </a:p>
          <a:p>
            <a:pPr defTabSz="956097">
              <a:spcAft>
                <a:spcPts val="627"/>
              </a:spcAft>
              <a:defRPr/>
            </a:pPr>
            <a:endParaRPr lang="en-US" sz="1300" dirty="0"/>
          </a:p>
          <a:p>
            <a:pPr defTabSz="956097">
              <a:spcAft>
                <a:spcPts val="627"/>
              </a:spcAft>
              <a:defRPr/>
            </a:pPr>
            <a:r>
              <a:rPr lang="en-US" sz="1300" dirty="0"/>
              <a:t>[Photo: Feral swine moving across a waterway. Source: USDA  APHIS]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4382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pPr defTabSz="956097">
              <a:spcAft>
                <a:spcPts val="627"/>
              </a:spcAft>
              <a:defRPr/>
            </a:pPr>
            <a:r>
              <a:rPr lang="en-US" sz="1300" dirty="0"/>
              <a:t>Once the level of involvement of wildlife and/or arthropod vectors in the disease outbreak is determined, measures to minimize spread to domestic livestock or poultry must be determined. The decision to implement control measures in wildlife will be based not only on the risk assessment and surveillance, but also the feasibility of conducting successful control measures. For wildlife management and control, factors such as the animal species involved, the distribution of animals, population density, habitat, and social organization will influence not only the role that wildlife play, but also the management and control method needed to prevent the further spread and transmission of disease. In all cases, wildlife management must be conducted within local laws and regulations.</a:t>
            </a:r>
          </a:p>
          <a:p>
            <a:endParaRPr lang="en-US" sz="1300" dirty="0"/>
          </a:p>
          <a:p>
            <a:r>
              <a:rPr lang="en-US" sz="1300" dirty="0"/>
              <a:t>[Photo: Turkey vultures roosting by an outdoor pig pen. Source: USDA APHIS Wildlife Services]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420065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320540"/>
          </a:xfrm>
          <a:prstGeom prst="rect">
            <a:avLst/>
          </a:prstGeom>
        </p:spPr>
        <p:txBody>
          <a:bodyPr/>
          <a:lstStyle/>
          <a:p>
            <a:r>
              <a:rPr lang="en-US" sz="1300" dirty="0"/>
              <a:t>The management and control of wildlife may involve the manipulation of the wildlife population or their habitat. This may include the removal or relocation of individual animals to lower the risk of transmission to domestic animals or the dispersal of wild populations. Alterations to a species habitat can be used to reduce attractiveness of certain areas for wildlife, eliminate food sources, or attract wildlife away from livestock or poultry locations. It can also be used to create buffer zones between infected and uninfected animals. Deterrence measures, such as natural or artificial barriers (fencing) can also be used to prevent interaction or to contain wildlife. Throughout response efforts, monitoring and surveillance should continue to determine the effectiveness of the program. Wildlife's ability to evade detection and disperse broadly can pose challenges to management efforts. </a:t>
            </a:r>
          </a:p>
          <a:p>
            <a:endParaRPr lang="en-US" sz="1300" dirty="0"/>
          </a:p>
          <a:p>
            <a:r>
              <a:rPr lang="en-US" sz="1300" dirty="0"/>
              <a:t>[Photo: Wire fencing used to prevent entry of wildlife. Source: USDA Forest Service]</a:t>
            </a:r>
          </a:p>
          <a:p>
            <a:endParaRPr lang="en-US" sz="130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547027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userDrawn="1"/>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Wildlife Management and Vector Control</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Wildlife Management and Vector Control</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Wildlife Management and Vector Control</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cfsph.iastate.edu/Emergency-Response/just-in-time-training.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2667000"/>
          </a:xfrm>
        </p:spPr>
        <p:txBody>
          <a:bodyPr>
            <a:normAutofit fontScale="90000"/>
          </a:bodyPr>
          <a:lstStyle/>
          <a:p>
            <a:r>
              <a:rPr lang="en-US" dirty="0" smtClean="0"/>
              <a:t>Wildlife Management</a:t>
            </a:r>
            <a:br>
              <a:rPr lang="en-US" dirty="0" smtClean="0"/>
            </a:br>
            <a:r>
              <a:rPr lang="en-US" dirty="0" smtClean="0"/>
              <a:t>and Vector Control</a:t>
            </a:r>
            <a:br>
              <a:rPr lang="en-US" dirty="0" smtClean="0"/>
            </a:br>
            <a:r>
              <a:rPr lang="en-US" sz="2200" dirty="0" smtClean="0"/>
              <a:t/>
            </a:r>
            <a:br>
              <a:rPr lang="en-US" sz="2200" dirty="0" smtClean="0"/>
            </a:br>
            <a:r>
              <a:rPr lang="en-US" sz="3100" i="1" dirty="0" smtClean="0"/>
              <a:t>During Livestock or Poultry</a:t>
            </a:r>
            <a:br>
              <a:rPr lang="en-US" sz="3100" i="1" dirty="0" smtClean="0"/>
            </a:br>
            <a:r>
              <a:rPr lang="en-US" sz="3100" i="1" dirty="0" smtClean="0"/>
              <a:t>Disease Outbreaks</a:t>
            </a:r>
            <a:r>
              <a:rPr lang="en-US" dirty="0" smtClean="0"/>
              <a:t/>
            </a:r>
            <a:br>
              <a:rPr lang="en-US" dirty="0" smtClean="0"/>
            </a:br>
            <a:endParaRPr lang="en-US" i="1"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Short-term and Long-term Goals</a:t>
            </a:r>
            <a:endParaRPr lang="en-US" dirty="0"/>
          </a:p>
        </p:txBody>
      </p:sp>
      <p:sp>
        <p:nvSpPr>
          <p:cNvPr id="3" name="Content Placeholder 2"/>
          <p:cNvSpPr>
            <a:spLocks noGrp="1"/>
          </p:cNvSpPr>
          <p:nvPr>
            <p:ph idx="1"/>
          </p:nvPr>
        </p:nvSpPr>
        <p:spPr/>
        <p:txBody>
          <a:bodyPr>
            <a:normAutofit lnSpcReduction="10000"/>
          </a:bodyPr>
          <a:lstStyle/>
          <a:p>
            <a:r>
              <a:rPr lang="en-US" dirty="0" smtClean="0"/>
              <a:t>Short term</a:t>
            </a:r>
          </a:p>
          <a:p>
            <a:pPr lvl="1"/>
            <a:r>
              <a:rPr lang="en-US" dirty="0" smtClean="0"/>
              <a:t>Contain, control outbreak in livestock</a:t>
            </a:r>
          </a:p>
          <a:p>
            <a:r>
              <a:rPr lang="en-US" dirty="0" smtClean="0"/>
              <a:t>Long term</a:t>
            </a:r>
          </a:p>
          <a:p>
            <a:pPr lvl="1"/>
            <a:r>
              <a:rPr lang="en-US" dirty="0" smtClean="0"/>
              <a:t>Control or eliminate disease from wildlife species</a:t>
            </a:r>
          </a:p>
          <a:p>
            <a:pPr lvl="1"/>
            <a:r>
              <a:rPr lang="en-US" dirty="0" smtClean="0"/>
              <a:t>May require extended management</a:t>
            </a:r>
          </a:p>
          <a:p>
            <a:r>
              <a:rPr lang="en-US" dirty="0" smtClean="0"/>
              <a:t>Consider consequences</a:t>
            </a:r>
            <a:endParaRPr lang="en-US" dirty="0"/>
          </a:p>
          <a:p>
            <a:pPr lvl="1"/>
            <a:r>
              <a:rPr lang="en-US" dirty="0" smtClean="0"/>
              <a:t>Ecosystem and environment</a:t>
            </a:r>
          </a:p>
          <a:p>
            <a:pPr lvl="1"/>
            <a:r>
              <a:rPr lang="en-US" dirty="0" smtClean="0"/>
              <a:t>Trade implications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Wildlife Management and Vector Control</a:t>
            </a:r>
            <a:endParaRPr lang="en-US" dirty="0"/>
          </a:p>
        </p:txBody>
      </p:sp>
    </p:spTree>
    <p:extLst>
      <p:ext uri="{BB962C8B-B14F-4D97-AF65-F5344CB8AC3E}">
        <p14:creationId xmlns:p14="http://schemas.microsoft.com/office/powerpoint/2010/main" val="2394124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Control</a:t>
            </a:r>
            <a:endParaRPr lang="en-US" dirty="0"/>
          </a:p>
        </p:txBody>
      </p:sp>
      <p:sp>
        <p:nvSpPr>
          <p:cNvPr id="3" name="Content Placeholder 2"/>
          <p:cNvSpPr>
            <a:spLocks noGrp="1"/>
          </p:cNvSpPr>
          <p:nvPr>
            <p:ph idx="1"/>
          </p:nvPr>
        </p:nvSpPr>
        <p:spPr>
          <a:xfrm>
            <a:off x="457200" y="1524000"/>
            <a:ext cx="4724400" cy="4953000"/>
          </a:xfrm>
        </p:spPr>
        <p:txBody>
          <a:bodyPr>
            <a:normAutofit fontScale="92500" lnSpcReduction="10000"/>
          </a:bodyPr>
          <a:lstStyle/>
          <a:p>
            <a:r>
              <a:rPr lang="en-US" dirty="0"/>
              <a:t>Understand life </a:t>
            </a:r>
            <a:r>
              <a:rPr lang="en-US" dirty="0" smtClean="0"/>
              <a:t>cycle</a:t>
            </a:r>
          </a:p>
          <a:p>
            <a:pPr lvl="1"/>
            <a:r>
              <a:rPr lang="en-US" dirty="0" smtClean="0"/>
              <a:t>Life stages </a:t>
            </a:r>
            <a:br>
              <a:rPr lang="en-US" dirty="0" smtClean="0"/>
            </a:br>
            <a:r>
              <a:rPr lang="en-US" dirty="0" smtClean="0"/>
              <a:t>vary in habitat </a:t>
            </a:r>
            <a:br>
              <a:rPr lang="en-US" dirty="0" smtClean="0"/>
            </a:br>
            <a:r>
              <a:rPr lang="en-US" dirty="0" smtClean="0"/>
              <a:t>and ability to </a:t>
            </a:r>
            <a:br>
              <a:rPr lang="en-US" dirty="0" smtClean="0"/>
            </a:br>
            <a:r>
              <a:rPr lang="en-US" dirty="0" smtClean="0"/>
              <a:t>transmit disease</a:t>
            </a:r>
          </a:p>
          <a:p>
            <a:r>
              <a:rPr lang="en-US" dirty="0"/>
              <a:t>Minimize contact </a:t>
            </a:r>
            <a:r>
              <a:rPr lang="en-US" dirty="0" smtClean="0"/>
              <a:t/>
            </a:r>
            <a:br>
              <a:rPr lang="en-US" dirty="0" smtClean="0"/>
            </a:br>
            <a:r>
              <a:rPr lang="en-US" dirty="0" smtClean="0"/>
              <a:t>with </a:t>
            </a:r>
            <a:r>
              <a:rPr lang="en-US" dirty="0"/>
              <a:t>vector</a:t>
            </a:r>
          </a:p>
          <a:p>
            <a:pPr lvl="1"/>
            <a:r>
              <a:rPr lang="en-US" dirty="0"/>
              <a:t>Keep animals away from vector habitat</a:t>
            </a:r>
          </a:p>
          <a:p>
            <a:pPr lvl="1"/>
            <a:r>
              <a:rPr lang="en-US" dirty="0"/>
              <a:t>Shelter during peak vector times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pic>
        <p:nvPicPr>
          <p:cNvPr id="2050" name="Picture 2" descr="H:\CFSPH\Communal Files\Photo Library\Biosecurity - PPE photos\dairy barn in Wiscons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29200" y="2438400"/>
            <a:ext cx="3658476" cy="310539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04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Control</a:t>
            </a:r>
            <a:endParaRPr lang="en-US" dirty="0"/>
          </a:p>
        </p:txBody>
      </p:sp>
      <p:sp>
        <p:nvSpPr>
          <p:cNvPr id="3" name="Content Placeholder 2"/>
          <p:cNvSpPr>
            <a:spLocks noGrp="1"/>
          </p:cNvSpPr>
          <p:nvPr>
            <p:ph sz="half" idx="1"/>
          </p:nvPr>
        </p:nvSpPr>
        <p:spPr>
          <a:xfrm>
            <a:off x="457200" y="1600200"/>
            <a:ext cx="4267200" cy="4525963"/>
          </a:xfrm>
        </p:spPr>
        <p:txBody>
          <a:bodyPr>
            <a:noAutofit/>
          </a:bodyPr>
          <a:lstStyle/>
          <a:p>
            <a:r>
              <a:rPr lang="en-US" sz="2800" dirty="0" smtClean="0"/>
              <a:t>Source reduction</a:t>
            </a:r>
          </a:p>
          <a:p>
            <a:pPr lvl="1"/>
            <a:r>
              <a:rPr lang="en-US" sz="2400" dirty="0" smtClean="0"/>
              <a:t>Habitat reduction/ elimination</a:t>
            </a:r>
          </a:p>
          <a:p>
            <a:pPr lvl="1"/>
            <a:r>
              <a:rPr lang="en-US" sz="2400" dirty="0" smtClean="0"/>
              <a:t>Parasitic or </a:t>
            </a:r>
            <a:br>
              <a:rPr lang="en-US" sz="2400" dirty="0" smtClean="0"/>
            </a:br>
            <a:r>
              <a:rPr lang="en-US" sz="2400" dirty="0" smtClean="0"/>
              <a:t>predatory insects</a:t>
            </a:r>
          </a:p>
          <a:p>
            <a:pPr lvl="1"/>
            <a:endParaRPr lang="en-US" dirty="0"/>
          </a:p>
        </p:txBody>
      </p:sp>
      <p:sp>
        <p:nvSpPr>
          <p:cNvPr id="6" name="Content Placeholder 5"/>
          <p:cNvSpPr>
            <a:spLocks noGrp="1"/>
          </p:cNvSpPr>
          <p:nvPr>
            <p:ph sz="half" idx="2"/>
          </p:nvPr>
        </p:nvSpPr>
        <p:spPr>
          <a:xfrm>
            <a:off x="4800600" y="1600200"/>
            <a:ext cx="4038600" cy="4525963"/>
          </a:xfrm>
        </p:spPr>
        <p:txBody>
          <a:bodyPr/>
          <a:lstStyle/>
          <a:p>
            <a:r>
              <a:rPr lang="en-US" dirty="0"/>
              <a:t>Control adults</a:t>
            </a:r>
          </a:p>
          <a:p>
            <a:pPr lvl="1"/>
            <a:r>
              <a:rPr lang="en-US" dirty="0" smtClean="0"/>
              <a:t>Chemical control </a:t>
            </a:r>
            <a:endParaRPr lang="en-US" dirty="0"/>
          </a:p>
          <a:p>
            <a:pPr lvl="2"/>
            <a:r>
              <a:rPr lang="en-US" dirty="0" smtClean="0"/>
              <a:t>Fogging, knockdown</a:t>
            </a:r>
            <a:endParaRPr lang="en-US" dirty="0"/>
          </a:p>
          <a:p>
            <a:pPr lvl="2"/>
            <a:r>
              <a:rPr lang="en-US" dirty="0"/>
              <a:t>Baits, fly </a:t>
            </a:r>
            <a:r>
              <a:rPr lang="en-US" dirty="0" smtClean="0"/>
              <a:t>traps</a:t>
            </a:r>
          </a:p>
          <a:p>
            <a:pPr lvl="2"/>
            <a:r>
              <a:rPr lang="en-US" dirty="0" smtClean="0"/>
              <a:t>Supplemental measure</a:t>
            </a:r>
            <a:endParaRPr lang="en-US" dirty="0"/>
          </a:p>
        </p:txBody>
      </p:sp>
      <p:sp>
        <p:nvSpPr>
          <p:cNvPr id="4" name="Date Placeholder 3"/>
          <p:cNvSpPr>
            <a:spLocks noGrp="1"/>
          </p:cNvSpPr>
          <p:nvPr>
            <p:ph type="dt" sz="half" idx="10"/>
          </p:nvPr>
        </p:nvSpPr>
        <p:spPr/>
        <p:txBody>
          <a:bodyPr/>
          <a:lstStyle/>
          <a:p>
            <a:r>
              <a:rPr lang="en-US" dirty="0"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sp>
        <p:nvSpPr>
          <p:cNvPr id="7" name="Rectangle 6"/>
          <p:cNvSpPr/>
          <p:nvPr/>
        </p:nvSpPr>
        <p:spPr>
          <a:xfrm>
            <a:off x="1143000" y="4267200"/>
            <a:ext cx="6858000" cy="1569660"/>
          </a:xfrm>
          <a:prstGeom prst="rect">
            <a:avLst/>
          </a:prstGeom>
          <a:solidFill>
            <a:srgbClr val="FFE8A7"/>
          </a:solidFill>
        </p:spPr>
        <p:txBody>
          <a:bodyPr wrap="square">
            <a:spAutoFit/>
          </a:bodyPr>
          <a:lstStyle/>
          <a:p>
            <a:pPr algn="ctr"/>
            <a:r>
              <a:rPr lang="en-US" sz="3200" dirty="0"/>
              <a:t>Controlling the egg and larval </a:t>
            </a:r>
            <a:r>
              <a:rPr lang="en-US" sz="3200" dirty="0" smtClean="0"/>
              <a:t>stages</a:t>
            </a:r>
            <a:br>
              <a:rPr lang="en-US" sz="3200" dirty="0" smtClean="0"/>
            </a:br>
            <a:r>
              <a:rPr lang="en-US" sz="3200" dirty="0" smtClean="0"/>
              <a:t>is </a:t>
            </a:r>
            <a:r>
              <a:rPr lang="en-US" sz="3200" dirty="0"/>
              <a:t>usually more efficient </a:t>
            </a:r>
            <a:r>
              <a:rPr lang="en-US" sz="3200" dirty="0" smtClean="0"/>
              <a:t/>
            </a:r>
            <a:br>
              <a:rPr lang="en-US" sz="3200" dirty="0" smtClean="0"/>
            </a:br>
            <a:r>
              <a:rPr lang="en-US" sz="3200" dirty="0" smtClean="0"/>
              <a:t>than </a:t>
            </a:r>
            <a:r>
              <a:rPr lang="en-US" sz="3200" dirty="0"/>
              <a:t>controlling adults</a:t>
            </a:r>
          </a:p>
        </p:txBody>
      </p:sp>
    </p:spTree>
    <p:extLst>
      <p:ext uri="{BB962C8B-B14F-4D97-AF65-F5344CB8AC3E}">
        <p14:creationId xmlns:p14="http://schemas.microsoft.com/office/powerpoint/2010/main" val="167412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Response Activities</a:t>
            </a:r>
            <a:endParaRPr lang="en-US" dirty="0"/>
          </a:p>
        </p:txBody>
      </p:sp>
      <p:sp>
        <p:nvSpPr>
          <p:cNvPr id="3" name="Content Placeholder 2"/>
          <p:cNvSpPr>
            <a:spLocks noGrp="1"/>
          </p:cNvSpPr>
          <p:nvPr>
            <p:ph idx="1"/>
          </p:nvPr>
        </p:nvSpPr>
        <p:spPr>
          <a:xfrm>
            <a:off x="457200" y="1600200"/>
            <a:ext cx="8223662" cy="4648200"/>
          </a:xfrm>
        </p:spPr>
        <p:txBody>
          <a:bodyPr>
            <a:normAutofit lnSpcReduction="10000"/>
          </a:bodyPr>
          <a:lstStyle/>
          <a:p>
            <a:r>
              <a:rPr lang="en-US" dirty="0" smtClean="0"/>
              <a:t>Many disease control</a:t>
            </a:r>
            <a:br>
              <a:rPr lang="en-US" dirty="0" smtClean="0"/>
            </a:br>
            <a:r>
              <a:rPr lang="en-US" dirty="0" smtClean="0"/>
              <a:t>activities implemented</a:t>
            </a:r>
            <a:br>
              <a:rPr lang="en-US" dirty="0" smtClean="0"/>
            </a:br>
            <a:r>
              <a:rPr lang="en-US" dirty="0" smtClean="0"/>
              <a:t>during response</a:t>
            </a:r>
          </a:p>
          <a:p>
            <a:pPr lvl="1"/>
            <a:r>
              <a:rPr lang="en-US" dirty="0"/>
              <a:t>Quarantine and </a:t>
            </a:r>
            <a:r>
              <a:rPr lang="en-US" dirty="0" smtClean="0"/>
              <a:t/>
            </a:r>
            <a:br>
              <a:rPr lang="en-US" dirty="0" smtClean="0"/>
            </a:br>
            <a:r>
              <a:rPr lang="en-US" dirty="0" smtClean="0"/>
              <a:t>Movement </a:t>
            </a:r>
            <a:r>
              <a:rPr lang="en-US" dirty="0"/>
              <a:t>Control</a:t>
            </a:r>
          </a:p>
          <a:p>
            <a:pPr lvl="1"/>
            <a:r>
              <a:rPr lang="en-US" dirty="0" smtClean="0"/>
              <a:t>Cleaning and Disinfection</a:t>
            </a:r>
          </a:p>
          <a:p>
            <a:pPr lvl="1"/>
            <a:r>
              <a:rPr lang="en-US" dirty="0" smtClean="0"/>
              <a:t>Personal Protective Equipment</a:t>
            </a:r>
          </a:p>
          <a:p>
            <a:r>
              <a:rPr lang="en-US" dirty="0" smtClean="0"/>
              <a:t>Other JIT presentations available</a:t>
            </a:r>
          </a:p>
          <a:p>
            <a:pPr lvl="1"/>
            <a:r>
              <a:rPr lang="en-US" sz="2000" dirty="0">
                <a:hlinkClick r:id="rId3"/>
              </a:rPr>
              <a:t>http://</a:t>
            </a:r>
            <a:r>
              <a:rPr lang="en-US" sz="2000" dirty="0" smtClean="0">
                <a:hlinkClick r:id="rId3"/>
              </a:rPr>
              <a:t>www.cfsph.iastate.edu/Emergency-Response/ just-in-time-</a:t>
            </a:r>
            <a:r>
              <a:rPr lang="en-US" sz="2000" dirty="0" err="1" smtClean="0">
                <a:hlinkClick r:id="rId3"/>
              </a:rPr>
              <a:t>training.php</a:t>
            </a:r>
            <a:r>
              <a:rPr lang="en-US" sz="2000" dirty="0" smtClean="0"/>
              <a:t>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pic>
        <p:nvPicPr>
          <p:cNvPr id="7170" name="Picture 2" descr="H:\CFSPH\NAHEMS\NAHEMS_Print\11_WILD\_Images\19_WILD\19_WILD_110906_BiosecuritySig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96397" y="1600200"/>
            <a:ext cx="2690403" cy="2743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16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a:bodyPr>
          <a:lstStyle/>
          <a:p>
            <a:r>
              <a:rPr lang="en-US" dirty="0" smtClean="0"/>
              <a:t>Safety is a priority</a:t>
            </a:r>
          </a:p>
          <a:p>
            <a:r>
              <a:rPr lang="en-US" dirty="0" smtClean="0"/>
              <a:t>Handling and </a:t>
            </a:r>
            <a:br>
              <a:rPr lang="en-US" dirty="0" smtClean="0"/>
            </a:br>
            <a:r>
              <a:rPr lang="en-US" dirty="0" smtClean="0"/>
              <a:t>restraint of wildlife</a:t>
            </a:r>
          </a:p>
          <a:p>
            <a:pPr lvl="1"/>
            <a:r>
              <a:rPr lang="en-US" dirty="0" smtClean="0"/>
              <a:t>Trained, experienced</a:t>
            </a:r>
            <a:br>
              <a:rPr lang="en-US" dirty="0" smtClean="0"/>
            </a:br>
            <a:r>
              <a:rPr lang="en-US" dirty="0" smtClean="0"/>
              <a:t>personnel</a:t>
            </a:r>
          </a:p>
          <a:p>
            <a:r>
              <a:rPr lang="en-US" dirty="0" smtClean="0"/>
              <a:t>Vector control </a:t>
            </a:r>
            <a:br>
              <a:rPr lang="en-US" dirty="0" smtClean="0"/>
            </a:br>
            <a:r>
              <a:rPr lang="en-US" dirty="0" smtClean="0"/>
              <a:t>chemicals</a:t>
            </a:r>
          </a:p>
          <a:p>
            <a:r>
              <a:rPr lang="en-US" dirty="0" smtClean="0"/>
              <a:t>Zoonotic disease </a:t>
            </a:r>
          </a:p>
          <a:p>
            <a:pPr lvl="1"/>
            <a:endParaRPr lang="en-US" dirty="0" smtClean="0"/>
          </a:p>
          <a:p>
            <a:endParaRPr lang="en-US" dirty="0"/>
          </a:p>
        </p:txBody>
      </p:sp>
      <p:sp>
        <p:nvSpPr>
          <p:cNvPr id="3" name="Date Placeholder 2"/>
          <p:cNvSpPr>
            <a:spLocks noGrp="1"/>
          </p:cNvSpPr>
          <p:nvPr>
            <p:ph type="dt" sz="half" idx="2"/>
          </p:nvPr>
        </p:nvSpPr>
        <p:spPr>
          <a:xfrm>
            <a:off x="5943600" y="6416675"/>
            <a:ext cx="2743200" cy="365125"/>
          </a:xfrm>
        </p:spPr>
        <p:txBody>
          <a:bodyPr/>
          <a:lstStyle/>
          <a:p>
            <a:pPr algn="r"/>
            <a:r>
              <a:rPr lang="en-US" dirty="0"/>
              <a:t>Wildlife Management and Vector Control</a:t>
            </a:r>
          </a:p>
        </p:txBody>
      </p:sp>
      <p:sp>
        <p:nvSpPr>
          <p:cNvPr id="4" name="Footer Placeholder 3"/>
          <p:cNvSpPr>
            <a:spLocks noGrp="1"/>
          </p:cNvSpPr>
          <p:nvPr>
            <p:ph type="ftr" sz="quarter" idx="3"/>
          </p:nvPr>
        </p:nvSpPr>
        <p:spPr>
          <a:xfrm>
            <a:off x="457200" y="6400800"/>
            <a:ext cx="4572000" cy="365125"/>
          </a:xfrm>
        </p:spPr>
        <p:txBody>
          <a:bodyPr/>
          <a:lstStyle/>
          <a:p>
            <a:pPr algn="l"/>
            <a:r>
              <a:rPr lang="en-US" dirty="0"/>
              <a:t>Just In Time Training</a:t>
            </a:r>
          </a:p>
        </p:txBody>
      </p:sp>
      <p:sp>
        <p:nvSpPr>
          <p:cNvPr id="6" name="Title 5"/>
          <p:cNvSpPr>
            <a:spLocks noGrp="1"/>
          </p:cNvSpPr>
          <p:nvPr>
            <p:ph type="title"/>
          </p:nvPr>
        </p:nvSpPr>
        <p:spPr/>
        <p:txBody>
          <a:bodyPr/>
          <a:lstStyle/>
          <a:p>
            <a:r>
              <a:rPr lang="en-US" dirty="0" smtClean="0"/>
              <a:t>Safety</a:t>
            </a:r>
            <a:endParaRPr lang="en-US" dirty="0"/>
          </a:p>
        </p:txBody>
      </p:sp>
      <p:pic>
        <p:nvPicPr>
          <p:cNvPr id="7" name="Picture 3" descr="H:\CFSPH\NAHEMS\NAHEMS_Print\11_WILD\_Images\13_WILD\_Process\vet_p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8918" y="1905000"/>
            <a:ext cx="3024106" cy="4038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50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a:t>
            </a:r>
            <a:endParaRPr lang="en-US" dirty="0"/>
          </a:p>
        </p:txBody>
      </p:sp>
      <p:sp>
        <p:nvSpPr>
          <p:cNvPr id="3" name="Content Placeholder 2"/>
          <p:cNvSpPr>
            <a:spLocks noGrp="1"/>
          </p:cNvSpPr>
          <p:nvPr>
            <p:ph idx="1"/>
          </p:nvPr>
        </p:nvSpPr>
        <p:spPr>
          <a:xfrm>
            <a:off x="457200" y="1600200"/>
            <a:ext cx="5029200" cy="4648200"/>
          </a:xfrm>
        </p:spPr>
        <p:txBody>
          <a:bodyPr>
            <a:normAutofit/>
          </a:bodyPr>
          <a:lstStyle/>
          <a:p>
            <a:r>
              <a:rPr lang="en-US" dirty="0" smtClean="0"/>
              <a:t>FAD </a:t>
            </a:r>
            <a:r>
              <a:rPr lang="en-US" dirty="0" err="1" smtClean="0"/>
              <a:t>PReP</a:t>
            </a:r>
            <a:r>
              <a:rPr lang="en-US" dirty="0" smtClean="0"/>
              <a:t>/NAHEMS Guidelines:</a:t>
            </a:r>
            <a:br>
              <a:rPr lang="en-US" dirty="0" smtClean="0"/>
            </a:br>
            <a:r>
              <a:rPr lang="en-US" dirty="0" smtClean="0"/>
              <a:t>Wildlife Management and Vector Control for an FAD Response in Domestic Livestock</a:t>
            </a:r>
          </a:p>
          <a:p>
            <a:pPr marL="0" indent="0">
              <a:buNone/>
            </a:pPr>
            <a:r>
              <a:rPr lang="en-US" sz="2000" dirty="0">
                <a:hlinkClick r:id="rId3"/>
              </a:rPr>
              <a:t>http://www.aphis.usda.gov/fadprep</a:t>
            </a:r>
            <a:endParaRPr lang="en-US" sz="2000"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143" y="1676400"/>
            <a:ext cx="2976657" cy="4038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468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Abbey Smith; 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FADs</a:t>
            </a:r>
            <a:br>
              <a:rPr lang="en-US" dirty="0" smtClean="0"/>
            </a:br>
            <a:r>
              <a:rPr lang="en-US" dirty="0" smtClean="0"/>
              <a:t>Arthropod Vectors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723342151"/>
              </p:ext>
            </p:extLst>
          </p:nvPr>
        </p:nvGraphicFramePr>
        <p:xfrm>
          <a:off x="342900" y="1828800"/>
          <a:ext cx="8458200" cy="4570810"/>
        </p:xfrm>
        <a:graphic>
          <a:graphicData uri="http://schemas.openxmlformats.org/drawingml/2006/table">
            <a:tbl>
              <a:tblPr firstRow="1" firstCol="1" bandRow="1"/>
              <a:tblGrid>
                <a:gridCol w="2034885"/>
                <a:gridCol w="289215"/>
                <a:gridCol w="304800"/>
                <a:gridCol w="381000"/>
                <a:gridCol w="381000"/>
                <a:gridCol w="381000"/>
                <a:gridCol w="381000"/>
                <a:gridCol w="381000"/>
                <a:gridCol w="381000"/>
                <a:gridCol w="381000"/>
                <a:gridCol w="381000"/>
                <a:gridCol w="381000"/>
                <a:gridCol w="381000"/>
                <a:gridCol w="1333500"/>
                <a:gridCol w="685800"/>
              </a:tblGrid>
              <a:tr h="838203">
                <a:tc>
                  <a:txBody>
                    <a:bodyPr/>
                    <a:lstStyle/>
                    <a:p>
                      <a:pPr marL="0" marR="0" algn="l">
                        <a:spcBef>
                          <a:spcPts val="0"/>
                        </a:spcBef>
                        <a:spcAft>
                          <a:spcPts val="0"/>
                        </a:spcAft>
                      </a:pPr>
                      <a:r>
                        <a:rPr lang="en-US" sz="1100" b="1" dirty="0">
                          <a:solidFill>
                            <a:srgbClr val="000000"/>
                          </a:solidFill>
                          <a:effectLst/>
                          <a:latin typeface="Myriad Pro" pitchFamily="34" charset="0"/>
                          <a:ea typeface="Times New Roman"/>
                          <a:cs typeface="Calibri"/>
                        </a:rPr>
                        <a:t> </a:t>
                      </a:r>
                      <a:endParaRPr lang="en-US" sz="1000" dirty="0">
                        <a:effectLst/>
                        <a:latin typeface="Myriad Pro" pitchFamily="34" charset="0"/>
                        <a:ea typeface="Calibri"/>
                        <a:cs typeface="Times New Roman"/>
                      </a:endParaRPr>
                    </a:p>
                  </a:txBody>
                  <a:tcPr marL="45720" marR="2730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27305" marR="0" algn="ctr" defTabSz="914400" rtl="0" eaLnBrk="1" latinLnBrk="0" hangingPunct="1">
                        <a:spcBef>
                          <a:spcPts val="0"/>
                        </a:spcBef>
                        <a:spcAft>
                          <a:spcPts val="0"/>
                        </a:spcAft>
                      </a:pPr>
                      <a:r>
                        <a:rPr lang="en-US" sz="1600" b="0" kern="1200" dirty="0">
                          <a:solidFill>
                            <a:srgbClr val="000000"/>
                          </a:solidFill>
                          <a:effectLst/>
                          <a:latin typeface="Myriad Pro" pitchFamily="34" charset="0"/>
                          <a:ea typeface="Times New Roman"/>
                          <a:cs typeface="Calibri"/>
                        </a:rPr>
                        <a:t>Relevant Wildlife</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27305" marR="0" algn="ctr" defTabSz="914400" rtl="0" eaLnBrk="1" latinLnBrk="0" hangingPunct="1">
                        <a:spcBef>
                          <a:spcPts val="0"/>
                        </a:spcBef>
                        <a:spcAft>
                          <a:spcPts val="0"/>
                        </a:spcAft>
                      </a:pPr>
                      <a:r>
                        <a:rPr lang="en-US" sz="2400" b="0" kern="1200" dirty="0">
                          <a:solidFill>
                            <a:srgbClr val="000000"/>
                          </a:solidFill>
                          <a:effectLst/>
                          <a:latin typeface="Myriad Pro" pitchFamily="34" charset="0"/>
                          <a:ea typeface="Times New Roman"/>
                          <a:cs typeface="Calibri"/>
                        </a:rPr>
                        <a:t>Domestic </a:t>
                      </a:r>
                      <a:r>
                        <a:rPr lang="en-US" sz="2400" b="0" kern="1200" dirty="0" smtClean="0">
                          <a:solidFill>
                            <a:srgbClr val="000000"/>
                          </a:solidFill>
                          <a:effectLst/>
                          <a:latin typeface="Myriad Pro" pitchFamily="34" charset="0"/>
                          <a:ea typeface="Times New Roman"/>
                          <a:cs typeface="Calibri"/>
                        </a:rPr>
                        <a:t/>
                      </a:r>
                      <a:br>
                        <a:rPr lang="en-US" sz="2400" b="0" kern="1200" dirty="0" smtClean="0">
                          <a:solidFill>
                            <a:srgbClr val="000000"/>
                          </a:solidFill>
                          <a:effectLst/>
                          <a:latin typeface="Myriad Pro" pitchFamily="34" charset="0"/>
                          <a:ea typeface="Times New Roman"/>
                          <a:cs typeface="Calibri"/>
                        </a:rPr>
                      </a:br>
                      <a:r>
                        <a:rPr lang="en-US" sz="2400" b="0" kern="1200" dirty="0" smtClean="0">
                          <a:solidFill>
                            <a:srgbClr val="000000"/>
                          </a:solidFill>
                          <a:effectLst/>
                          <a:latin typeface="Myriad Pro" pitchFamily="34" charset="0"/>
                          <a:ea typeface="Times New Roman"/>
                          <a:cs typeface="Calibri"/>
                        </a:rPr>
                        <a:t>Livestock</a:t>
                      </a:r>
                      <a:endParaRPr lang="en-US" sz="2400" b="0" kern="1200" dirty="0">
                        <a:solidFill>
                          <a:srgbClr val="000000"/>
                        </a:solidFill>
                        <a:effectLst/>
                        <a:latin typeface="Myriad Pro" pitchFamily="34" charset="0"/>
                        <a:ea typeface="Times New Roman"/>
                        <a:cs typeface="Calibri"/>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27305" marR="0" algn="ctr">
                        <a:spcBef>
                          <a:spcPts val="0"/>
                        </a:spcBef>
                        <a:spcAft>
                          <a:spcPts val="0"/>
                        </a:spcAft>
                      </a:pPr>
                      <a:r>
                        <a:rPr lang="en-US" sz="2400" b="0" dirty="0">
                          <a:solidFill>
                            <a:srgbClr val="000000"/>
                          </a:solidFill>
                          <a:effectLst/>
                          <a:latin typeface="Myriad Pro" pitchFamily="34" charset="0"/>
                          <a:ea typeface="Times New Roman"/>
                          <a:cs typeface="Calibri"/>
                        </a:rPr>
                        <a:t>Transmission </a:t>
                      </a:r>
                      <a:r>
                        <a:rPr lang="en-US" sz="2400" b="0" dirty="0" smtClean="0">
                          <a:solidFill>
                            <a:srgbClr val="000000"/>
                          </a:solidFill>
                          <a:effectLst/>
                          <a:latin typeface="Myriad Pro" pitchFamily="34" charset="0"/>
                          <a:ea typeface="Times New Roman"/>
                          <a:cs typeface="Calibri"/>
                        </a:rPr>
                        <a:t>Route</a:t>
                      </a:r>
                      <a:r>
                        <a:rPr lang="en-US" sz="1600" b="0" dirty="0">
                          <a:solidFill>
                            <a:srgbClr val="000000"/>
                          </a:solidFill>
                          <a:effectLst/>
                          <a:latin typeface="Myriad Pro" pitchFamily="34" charset="0"/>
                          <a:ea typeface="Times New Roman"/>
                          <a:cs typeface="Calibri"/>
                        </a:rPr>
                        <a:t> </a:t>
                      </a:r>
                      <a:endParaRPr lang="en-US" sz="2400" b="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7305" marR="0" algn="l">
                        <a:spcBef>
                          <a:spcPts val="0"/>
                        </a:spcBef>
                        <a:spcAft>
                          <a:spcPts val="0"/>
                        </a:spcAft>
                      </a:pPr>
                      <a:endParaRPr lang="en-US" sz="2400" b="0" dirty="0">
                        <a:effectLst/>
                        <a:latin typeface="Calibri"/>
                        <a:ea typeface="Calibri"/>
                        <a:cs typeface="Times New Roman"/>
                      </a:endParaRPr>
                    </a:p>
                  </a:txBody>
                  <a:tcPr marL="45720" marR="2730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4508">
                <a:tc>
                  <a:txBody>
                    <a:bodyPr/>
                    <a:lstStyle/>
                    <a:p>
                      <a:pPr marL="0" marR="0" algn="l">
                        <a:spcBef>
                          <a:spcPts val="0"/>
                        </a:spcBef>
                        <a:spcAft>
                          <a:spcPts val="0"/>
                        </a:spcAft>
                      </a:pPr>
                      <a:endParaRPr lang="en-US" sz="1400" b="1" dirty="0" smtClean="0">
                        <a:solidFill>
                          <a:srgbClr val="000000"/>
                        </a:solidFill>
                        <a:effectLst/>
                        <a:latin typeface="Myriad Pro" pitchFamily="34" charset="0"/>
                        <a:ea typeface="Times New Roman"/>
                        <a:cs typeface="Calibri"/>
                      </a:endParaRPr>
                    </a:p>
                    <a:p>
                      <a:pPr marL="0" marR="0" algn="l">
                        <a:spcBef>
                          <a:spcPts val="0"/>
                        </a:spcBef>
                        <a:spcAft>
                          <a:spcPts val="0"/>
                        </a:spcAft>
                      </a:pPr>
                      <a:endParaRPr lang="en-US" sz="1400" b="1" dirty="0" smtClean="0">
                        <a:solidFill>
                          <a:srgbClr val="000000"/>
                        </a:solidFill>
                        <a:effectLst/>
                        <a:latin typeface="Myriad Pro" pitchFamily="34" charset="0"/>
                        <a:ea typeface="Times New Roman"/>
                        <a:cs typeface="Calibri"/>
                      </a:endParaRPr>
                    </a:p>
                    <a:p>
                      <a:pPr marL="0" marR="0" algn="l">
                        <a:spcBef>
                          <a:spcPts val="0"/>
                        </a:spcBef>
                        <a:spcAft>
                          <a:spcPts val="0"/>
                        </a:spcAft>
                      </a:pPr>
                      <a:endParaRPr lang="en-US" sz="1400" b="1" dirty="0" smtClean="0">
                        <a:solidFill>
                          <a:srgbClr val="000000"/>
                        </a:solidFill>
                        <a:effectLst/>
                        <a:latin typeface="Myriad Pro" pitchFamily="34" charset="0"/>
                        <a:ea typeface="Times New Roman"/>
                        <a:cs typeface="Calibri"/>
                      </a:endParaRPr>
                    </a:p>
                    <a:p>
                      <a:pPr marL="0" marR="0" algn="l">
                        <a:spcBef>
                          <a:spcPts val="0"/>
                        </a:spcBef>
                        <a:spcAft>
                          <a:spcPts val="0"/>
                        </a:spcAft>
                      </a:pPr>
                      <a:endParaRPr lang="en-US" sz="1400" b="1" dirty="0" smtClean="0">
                        <a:solidFill>
                          <a:srgbClr val="000000"/>
                        </a:solidFill>
                        <a:effectLst/>
                        <a:latin typeface="Myriad Pro" pitchFamily="34" charset="0"/>
                        <a:ea typeface="Times New Roman"/>
                        <a:cs typeface="Calibri"/>
                      </a:endParaRPr>
                    </a:p>
                    <a:p>
                      <a:pPr marL="0" marR="0" algn="l">
                        <a:spcBef>
                          <a:spcPts val="0"/>
                        </a:spcBef>
                        <a:spcAft>
                          <a:spcPts val="0"/>
                        </a:spcAft>
                      </a:pPr>
                      <a:r>
                        <a:rPr lang="en-US" sz="1400" b="1" dirty="0" smtClean="0">
                          <a:solidFill>
                            <a:srgbClr val="000000"/>
                          </a:solidFill>
                          <a:effectLst/>
                          <a:latin typeface="Myriad Pro" pitchFamily="34" charset="0"/>
                          <a:ea typeface="Times New Roman"/>
                          <a:cs typeface="Calibri"/>
                        </a:rPr>
                        <a:t>Disease</a:t>
                      </a:r>
                      <a:endParaRPr lang="en-US" sz="11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Bird</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7BB"/>
                    </a:solidFill>
                  </a:tcPr>
                </a:tc>
                <a:tc>
                  <a:txBody>
                    <a:bodyPr/>
                    <a:lstStyle/>
                    <a:p>
                      <a:pPr marL="27305" marR="0" algn="l">
                        <a:spcBef>
                          <a:spcPts val="0"/>
                        </a:spcBef>
                        <a:spcAft>
                          <a:spcPts val="0"/>
                        </a:spcAft>
                      </a:pPr>
                      <a:r>
                        <a:rPr lang="en-US" sz="1400" b="0" spc="-20" dirty="0" smtClean="0">
                          <a:solidFill>
                            <a:srgbClr val="000000"/>
                          </a:solidFill>
                          <a:effectLst/>
                          <a:latin typeface="Myriad Pro" pitchFamily="34" charset="0"/>
                          <a:ea typeface="Times New Roman"/>
                          <a:cs typeface="Calibri"/>
                        </a:rPr>
                        <a:t>Feral Swine</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7BB"/>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Deer</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7BB"/>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Cattle</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FF"/>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Horses</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FF"/>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Pig</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FF"/>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Poultry</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FF"/>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Sheep/Goat</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FF"/>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Direct Contact</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59F"/>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Indirect/Fomites</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59F"/>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Ingestion</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59F"/>
                    </a:solidFill>
                  </a:tcPr>
                </a:tc>
                <a:tc>
                  <a:txBody>
                    <a:bodyPr/>
                    <a:lstStyle/>
                    <a:p>
                      <a:pPr marL="27305" marR="0" algn="l">
                        <a:spcBef>
                          <a:spcPts val="0"/>
                        </a:spcBef>
                        <a:spcAft>
                          <a:spcPts val="0"/>
                        </a:spcAft>
                      </a:pPr>
                      <a:r>
                        <a:rPr lang="en-US" sz="1400" b="0" dirty="0" smtClean="0">
                          <a:solidFill>
                            <a:srgbClr val="000000"/>
                          </a:solidFill>
                          <a:effectLst/>
                          <a:latin typeface="Myriad Pro" pitchFamily="34" charset="0"/>
                          <a:ea typeface="Times New Roman"/>
                          <a:cs typeface="Calibri"/>
                        </a:rPr>
                        <a:t>Inhaled/Aerosol</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59F"/>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Vector-borne</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57"/>
                    </a:solidFill>
                  </a:tcPr>
                </a:tc>
                <a:tc>
                  <a:txBody>
                    <a:bodyPr/>
                    <a:lstStyle/>
                    <a:p>
                      <a:pPr marL="27305" marR="0" algn="l">
                        <a:spcBef>
                          <a:spcPts val="0"/>
                        </a:spcBef>
                        <a:spcAft>
                          <a:spcPts val="0"/>
                        </a:spcAft>
                      </a:pPr>
                      <a:r>
                        <a:rPr lang="en-US" sz="1400" b="0" dirty="0">
                          <a:solidFill>
                            <a:srgbClr val="000000"/>
                          </a:solidFill>
                          <a:effectLst/>
                          <a:latin typeface="Myriad Pro" pitchFamily="34" charset="0"/>
                          <a:ea typeface="Times New Roman"/>
                          <a:cs typeface="Calibri"/>
                        </a:rPr>
                        <a:t>Zoonotic</a:t>
                      </a:r>
                      <a:endParaRPr lang="en-US" sz="2000" b="0" dirty="0">
                        <a:effectLst/>
                        <a:latin typeface="Myriad Pro" pitchFamily="34" charset="0"/>
                        <a:ea typeface="Calibri"/>
                        <a:cs typeface="Times New Roman"/>
                      </a:endParaRP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F1"/>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African swine fever</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r>
                        <a:rPr lang="en-US" sz="1400" dirty="0" smtClean="0">
                          <a:solidFill>
                            <a:srgbClr val="000000"/>
                          </a:solidFill>
                          <a:effectLst/>
                          <a:latin typeface="Myriad Pro" pitchFamily="34" charset="0"/>
                          <a:ea typeface="Times New Roman"/>
                          <a:cs typeface="Calibri"/>
                        </a:rPr>
                        <a:t>ticks</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A7"/>
                    </a:solidFill>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No</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Avian influenza</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1400">
                          <a:solidFill>
                            <a:srgbClr val="000000"/>
                          </a:solidFill>
                          <a:effectLst/>
                          <a:latin typeface="Myriad Pro" pitchFamily="34" charset="0"/>
                          <a:ea typeface="Times New Roman"/>
                          <a:cs typeface="Calibri"/>
                        </a:rPr>
                        <a:t> </a:t>
                      </a:r>
                      <a:endParaRPr lang="en-US" sz="180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Yes</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Classical swine fever</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No</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Foot-and-mouth disease</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No</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Rift Valley fever</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r>
                        <a:rPr lang="en-US" sz="1400" dirty="0" smtClean="0">
                          <a:solidFill>
                            <a:srgbClr val="000000"/>
                          </a:solidFill>
                          <a:effectLst/>
                          <a:latin typeface="Myriad Pro" pitchFamily="34" charset="0"/>
                          <a:ea typeface="Times New Roman"/>
                          <a:cs typeface="Calibri"/>
                        </a:rPr>
                        <a:t>mosquitoes</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A7"/>
                    </a:solidFill>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Yes</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Swine vesicular disease</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Yes</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31157">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Vesicular stomatitis</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A6E"/>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950">
                          <a:solidFill>
                            <a:srgbClr val="000000"/>
                          </a:solidFill>
                          <a:effectLst/>
                          <a:latin typeface="Myriad Pro" pitchFamily="34" charset="0"/>
                          <a:ea typeface="Times New Roman"/>
                          <a:cs typeface="Calibri"/>
                        </a:rPr>
                        <a:t> </a:t>
                      </a:r>
                      <a:endParaRPr lang="en-US" sz="110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950" dirty="0">
                          <a:solidFill>
                            <a:srgbClr val="000000"/>
                          </a:solidFill>
                          <a:effectLst/>
                          <a:latin typeface="Myriad Pro" pitchFamily="34" charset="0"/>
                          <a:ea typeface="Times New Roman"/>
                          <a:cs typeface="Calibri"/>
                        </a:rPr>
                        <a:t> </a:t>
                      </a:r>
                      <a:endParaRPr lang="en-US" sz="1100" dirty="0">
                        <a:effectLst/>
                        <a:latin typeface="Myriad Pro" pitchFamily="34" charset="0"/>
                        <a:ea typeface="Calibri"/>
                        <a:cs typeface="Times New Roman"/>
                      </a:endParaRPr>
                    </a:p>
                  </a:txBody>
                  <a:tcPr marL="45720" marR="273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Myriad Pro" pitchFamily="34" charset="0"/>
                          <a:ea typeface="Times New Roman"/>
                          <a:cs typeface="Calibri"/>
                        </a:rPr>
                        <a:t> </a:t>
                      </a:r>
                      <a:r>
                        <a:rPr lang="en-US" sz="1400" dirty="0" smtClean="0">
                          <a:solidFill>
                            <a:srgbClr val="000000"/>
                          </a:solidFill>
                          <a:effectLst/>
                          <a:latin typeface="Myriad Pro" pitchFamily="34" charset="0"/>
                          <a:ea typeface="Times New Roman"/>
                          <a:cs typeface="Calibri"/>
                        </a:rPr>
                        <a:t>biting midges</a:t>
                      </a:r>
                      <a:endParaRPr lang="en-US" sz="18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A7"/>
                    </a:solidFill>
                  </a:tcPr>
                </a:tc>
                <a:tc>
                  <a:txBody>
                    <a:bodyPr/>
                    <a:lstStyle/>
                    <a:p>
                      <a:pPr marL="0" marR="0" algn="ctr">
                        <a:spcBef>
                          <a:spcPts val="0"/>
                        </a:spcBef>
                        <a:spcAft>
                          <a:spcPts val="0"/>
                        </a:spcAft>
                      </a:pPr>
                      <a:r>
                        <a:rPr lang="en-US" sz="1400" dirty="0">
                          <a:solidFill>
                            <a:srgbClr val="000000"/>
                          </a:solidFill>
                          <a:effectLst/>
                          <a:latin typeface="Myriad Pro" pitchFamily="34" charset="0"/>
                          <a:ea typeface="Times New Roman"/>
                          <a:cs typeface="Calibri"/>
                        </a:rPr>
                        <a:t>Yes</a:t>
                      </a:r>
                      <a:endParaRPr lang="en-US" sz="2000" dirty="0">
                        <a:effectLst/>
                        <a:latin typeface="Myriad Pro" pitchFamily="34" charset="0"/>
                        <a:ea typeface="Calibri"/>
                        <a:cs typeface="Times New Roman"/>
                      </a:endParaRPr>
                    </a:p>
                  </a:txBody>
                  <a:tcPr marL="45720"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105946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a:t>
            </a:r>
            <a:endParaRPr lang="en-US" dirty="0"/>
          </a:p>
        </p:txBody>
      </p:sp>
      <p:sp>
        <p:nvSpPr>
          <p:cNvPr id="3" name="Content Placeholder 2"/>
          <p:cNvSpPr>
            <a:spLocks noGrp="1"/>
          </p:cNvSpPr>
          <p:nvPr>
            <p:ph idx="1"/>
          </p:nvPr>
        </p:nvSpPr>
        <p:spPr>
          <a:xfrm>
            <a:off x="457200" y="1600200"/>
            <a:ext cx="4800600" cy="4800600"/>
          </a:xfrm>
        </p:spPr>
        <p:txBody>
          <a:bodyPr>
            <a:normAutofit/>
          </a:bodyPr>
          <a:lstStyle/>
          <a:p>
            <a:r>
              <a:rPr lang="en-US" dirty="0" smtClean="0"/>
              <a:t>Free-ranging</a:t>
            </a:r>
          </a:p>
          <a:p>
            <a:r>
              <a:rPr lang="en-US" dirty="0" smtClean="0"/>
              <a:t>Native  or feral</a:t>
            </a:r>
          </a:p>
          <a:p>
            <a:r>
              <a:rPr lang="en-US" dirty="0" smtClean="0"/>
              <a:t>Wildlife can</a:t>
            </a:r>
          </a:p>
          <a:p>
            <a:pPr lvl="1"/>
            <a:r>
              <a:rPr lang="en-US" dirty="0" smtClean="0"/>
              <a:t>Be infected</a:t>
            </a:r>
          </a:p>
          <a:p>
            <a:pPr lvl="1"/>
            <a:r>
              <a:rPr lang="en-US" dirty="0" smtClean="0"/>
              <a:t>Serve as a reservoir</a:t>
            </a:r>
          </a:p>
          <a:p>
            <a:pPr lvl="1"/>
            <a:r>
              <a:rPr lang="en-US" dirty="0" smtClean="0"/>
              <a:t>Further spread pathogen</a:t>
            </a:r>
          </a:p>
          <a:p>
            <a:r>
              <a:rPr lang="en-US" dirty="0" smtClean="0"/>
              <a:t>Indicator of disease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Wildlife Management and Vector Control</a:t>
            </a:r>
            <a:endParaRPr lang="en-US" dirty="0"/>
          </a:p>
        </p:txBody>
      </p:sp>
      <p:grpSp>
        <p:nvGrpSpPr>
          <p:cNvPr id="7" name="Group 6"/>
          <p:cNvGrpSpPr/>
          <p:nvPr/>
        </p:nvGrpSpPr>
        <p:grpSpPr>
          <a:xfrm>
            <a:off x="5181600" y="1981201"/>
            <a:ext cx="3516748" cy="3657600"/>
            <a:chOff x="4508937" y="1663390"/>
            <a:chExt cx="3694842" cy="3842827"/>
          </a:xfrm>
        </p:grpSpPr>
        <p:pic>
          <p:nvPicPr>
            <p:cNvPr id="1027" name="Picture 3" descr="C:\Users\gdvorak\Pictures\Animals\BIRDS\ducks-flying-over-water._public-domain-image-c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48888" y="1663390"/>
              <a:ext cx="1851102" cy="2286000"/>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1028" name="Picture 4" descr="C:\Users\gdvorak\Pictures\Animals\WILDLIFE\whitefootedmouse_JimMcCormac-OhioDN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08937" y="3810000"/>
              <a:ext cx="2120463" cy="1694668"/>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1029" name="Picture 5" descr="C:\Users\gdvorak\Pictures\Animals\PIGS\wild pig-Florida_Wikimedia-common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28675" y="3668752"/>
              <a:ext cx="1975104" cy="1837465"/>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1026" name="Picture 2" descr="C:\Users\gdvorak\Pictures\Animals\DEER\deer_Bob Nichols-USDA-20120106-OC-AMW-014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08937" y="1663390"/>
              <a:ext cx="1860332" cy="2207172"/>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766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Arthropod Vectors</a:t>
            </a:r>
            <a:endParaRPr lang="en-US" dirty="0"/>
          </a:p>
        </p:txBody>
      </p:sp>
      <p:sp>
        <p:nvSpPr>
          <p:cNvPr id="3" name="Content Placeholder 2"/>
          <p:cNvSpPr>
            <a:spLocks noGrp="1"/>
          </p:cNvSpPr>
          <p:nvPr>
            <p:ph idx="1"/>
          </p:nvPr>
        </p:nvSpPr>
        <p:spPr/>
        <p:txBody>
          <a:bodyPr/>
          <a:lstStyle/>
          <a:p>
            <a:r>
              <a:rPr lang="en-US" dirty="0"/>
              <a:t>Living organism that carries disease agent between animals</a:t>
            </a:r>
          </a:p>
          <a:p>
            <a:r>
              <a:rPr lang="en-US" dirty="0" smtClean="0"/>
              <a:t>Arthropods</a:t>
            </a:r>
            <a:endParaRPr lang="en-US" dirty="0"/>
          </a:p>
          <a:p>
            <a:pPr lvl="1"/>
            <a:r>
              <a:rPr lang="en-US" dirty="0" smtClean="0"/>
              <a:t>Mosquitoes</a:t>
            </a:r>
          </a:p>
          <a:p>
            <a:pPr lvl="1"/>
            <a:r>
              <a:rPr lang="en-US" dirty="0" smtClean="0"/>
              <a:t>Ticks</a:t>
            </a:r>
          </a:p>
          <a:p>
            <a:pPr lvl="1"/>
            <a:r>
              <a:rPr lang="en-US" dirty="0" smtClean="0"/>
              <a:t>Biting midges</a:t>
            </a:r>
          </a:p>
          <a:p>
            <a:pPr lvl="1"/>
            <a:r>
              <a:rPr lang="en-US" dirty="0" smtClean="0"/>
              <a:t>Flies</a:t>
            </a:r>
          </a:p>
          <a:p>
            <a:r>
              <a:rPr lang="en-US" dirty="0" smtClean="0"/>
              <a:t>Bite </a:t>
            </a:r>
            <a:r>
              <a:rPr lang="en-US" dirty="0"/>
              <a:t>or </a:t>
            </a:r>
            <a:r>
              <a:rPr lang="en-US" dirty="0" smtClean="0"/>
              <a:t>body part</a:t>
            </a:r>
            <a:endParaRPr lang="en-US" dirty="0"/>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grpSp>
        <p:nvGrpSpPr>
          <p:cNvPr id="7" name="Group 6"/>
          <p:cNvGrpSpPr/>
          <p:nvPr/>
        </p:nvGrpSpPr>
        <p:grpSpPr>
          <a:xfrm>
            <a:off x="4572000" y="2819400"/>
            <a:ext cx="4096668" cy="3078479"/>
            <a:chOff x="4625887" y="1722121"/>
            <a:chExt cx="4096668" cy="3078479"/>
          </a:xfrm>
        </p:grpSpPr>
        <p:pic>
          <p:nvPicPr>
            <p:cNvPr id="6" name="Picture 3" descr="C:\Users\gdvorak\Pictures\Animals\Insects and Other Arthropods\Biting Midges\Culicoides sonorensis_EdSchmidtmann-USDA 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887" y="3398521"/>
              <a:ext cx="1936573" cy="1402079"/>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4098" name="Picture 2" descr="C:\Users\gdvorak\Pictures\Animals\Insects and Other Arthropods\Ticks\Rhipicephalus sanguineus_CDC PHIL_James Gathany_7646.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86600" y="1722121"/>
              <a:ext cx="1635955" cy="1676400"/>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4099" name="Picture 3" descr="C:\Users\gdvorak\Pictures\Animals\Insects and Other Arthropods\Mosquitoes\Aedes mosquito_CDC PHIL_92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887" y="1722121"/>
              <a:ext cx="2536913" cy="1676400"/>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pic>
          <p:nvPicPr>
            <p:cNvPr id="4100" name="Picture 4" descr="C:\Users\gdvorak\Pictures\Animals\Insects and Other Arthropods\Flies\Horse_fly_Tabanus_2_Dennis Ray-Wikimedia Common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62460" y="3398520"/>
              <a:ext cx="2160095" cy="1402079"/>
            </a:xfrm>
            <a:prstGeom prst="rect">
              <a:avLst/>
            </a:prstGeom>
            <a:noFill/>
            <a:ln w="12700">
              <a:solidFill>
                <a:srgbClr val="FBC093"/>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938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Involved</a:t>
            </a:r>
            <a:endParaRPr lang="en-US" dirty="0"/>
          </a:p>
        </p:txBody>
      </p:sp>
      <p:sp>
        <p:nvSpPr>
          <p:cNvPr id="3" name="Content Placeholder 2"/>
          <p:cNvSpPr>
            <a:spLocks noGrp="1"/>
          </p:cNvSpPr>
          <p:nvPr>
            <p:ph idx="1"/>
          </p:nvPr>
        </p:nvSpPr>
        <p:spPr>
          <a:xfrm>
            <a:off x="457200" y="1600200"/>
            <a:ext cx="5410200" cy="4648200"/>
          </a:xfrm>
        </p:spPr>
        <p:txBody>
          <a:bodyPr>
            <a:normAutofit fontScale="92500" lnSpcReduction="10000"/>
          </a:bodyPr>
          <a:lstStyle/>
          <a:p>
            <a:r>
              <a:rPr lang="en-US" dirty="0" smtClean="0"/>
              <a:t>Wildlife</a:t>
            </a:r>
          </a:p>
          <a:p>
            <a:pPr lvl="1"/>
            <a:r>
              <a:rPr lang="en-US" dirty="0" smtClean="0"/>
              <a:t>State and local </a:t>
            </a:r>
            <a:br>
              <a:rPr lang="en-US" dirty="0" smtClean="0"/>
            </a:br>
            <a:r>
              <a:rPr lang="en-US" dirty="0" smtClean="0"/>
              <a:t>wildlife management agencies</a:t>
            </a:r>
          </a:p>
          <a:p>
            <a:pPr lvl="1"/>
            <a:r>
              <a:rPr lang="en-US" dirty="0" smtClean="0"/>
              <a:t>USDA APHIS </a:t>
            </a:r>
            <a:br>
              <a:rPr lang="en-US" dirty="0" smtClean="0"/>
            </a:br>
            <a:r>
              <a:rPr lang="en-US" dirty="0" smtClean="0"/>
              <a:t>Wildlife Services</a:t>
            </a:r>
          </a:p>
          <a:p>
            <a:pPr lvl="2"/>
            <a:r>
              <a:rPr lang="en-US" dirty="0" smtClean="0"/>
              <a:t>National Wildlife</a:t>
            </a:r>
            <a:br>
              <a:rPr lang="en-US" dirty="0" smtClean="0"/>
            </a:br>
            <a:r>
              <a:rPr lang="en-US" dirty="0" smtClean="0"/>
              <a:t>Disease Program</a:t>
            </a:r>
          </a:p>
          <a:p>
            <a:r>
              <a:rPr lang="en-US" dirty="0" smtClean="0"/>
              <a:t>Arthropod vectors</a:t>
            </a:r>
          </a:p>
          <a:p>
            <a:pPr lvl="1"/>
            <a:r>
              <a:rPr lang="en-US" dirty="0" smtClean="0"/>
              <a:t>Public health </a:t>
            </a:r>
            <a:br>
              <a:rPr lang="en-US" dirty="0" smtClean="0"/>
            </a:br>
            <a:r>
              <a:rPr lang="en-US" dirty="0" smtClean="0"/>
              <a:t>if human impact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pic>
        <p:nvPicPr>
          <p:cNvPr id="6" name="Picture 5" descr="H:\CFSPH\NAHEMS\NAHEMS_Print\11_WILD\_Images\04_WILD\04_C&amp;D_110902_PersonnelCollectingData.jpg"/>
          <p:cNvPicPr/>
          <p:nvPr/>
        </p:nvPicPr>
        <p:blipFill rotWithShape="1">
          <a:blip r:embed="rId3" cstate="email">
            <a:extLst>
              <a:ext uri="{28A0092B-C50C-407E-A947-70E740481C1C}">
                <a14:useLocalDpi xmlns:a14="http://schemas.microsoft.com/office/drawing/2010/main" val="0"/>
              </a:ext>
            </a:extLst>
          </a:blip>
          <a:srcRect/>
          <a:stretch/>
        </p:blipFill>
        <p:spPr bwMode="auto">
          <a:xfrm>
            <a:off x="5486400" y="2438400"/>
            <a:ext cx="3200400" cy="2984158"/>
          </a:xfrm>
          <a:prstGeom prst="rect">
            <a:avLst/>
          </a:prstGeom>
          <a:noFill/>
          <a:ln w="28575">
            <a:solidFill>
              <a:srgbClr val="F26336"/>
            </a:solidFill>
          </a:ln>
        </p:spPr>
      </p:pic>
    </p:spTree>
    <p:extLst>
      <p:ext uri="{BB962C8B-B14F-4D97-AF65-F5344CB8AC3E}">
        <p14:creationId xmlns:p14="http://schemas.microsoft.com/office/powerpoint/2010/main" val="92996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457199" y="1600200"/>
            <a:ext cx="8268333" cy="4648200"/>
          </a:xfrm>
        </p:spPr>
        <p:txBody>
          <a:bodyPr>
            <a:normAutofit/>
          </a:bodyPr>
          <a:lstStyle/>
          <a:p>
            <a:r>
              <a:rPr lang="en-US" dirty="0" smtClean="0"/>
              <a:t>Determine if wildlife or arthropod vectors involved</a:t>
            </a:r>
          </a:p>
          <a:p>
            <a:pPr lvl="1"/>
            <a:r>
              <a:rPr lang="en-US" dirty="0" smtClean="0"/>
              <a:t>Species present</a:t>
            </a:r>
          </a:p>
          <a:p>
            <a:pPr lvl="1"/>
            <a:r>
              <a:rPr lang="en-US" dirty="0" smtClean="0"/>
              <a:t>Infected or carrier</a:t>
            </a:r>
            <a:endParaRPr lang="en-US" dirty="0"/>
          </a:p>
          <a:p>
            <a:pPr lvl="1"/>
            <a:r>
              <a:rPr lang="en-US" dirty="0" smtClean="0"/>
              <a:t>Potential spread</a:t>
            </a:r>
            <a:br>
              <a:rPr lang="en-US" dirty="0" smtClean="0"/>
            </a:br>
            <a:r>
              <a:rPr lang="en-US" dirty="0" smtClean="0"/>
              <a:t>of </a:t>
            </a:r>
            <a:r>
              <a:rPr lang="en-US" dirty="0"/>
              <a:t>disease agent</a:t>
            </a:r>
          </a:p>
          <a:p>
            <a:pPr lvl="1"/>
            <a:r>
              <a:rPr lang="en-US" dirty="0"/>
              <a:t>Level of </a:t>
            </a:r>
            <a:r>
              <a:rPr lang="en-US" dirty="0" smtClean="0"/>
              <a:t>interaction</a:t>
            </a:r>
          </a:p>
          <a:p>
            <a:r>
              <a:rPr lang="en-US" dirty="0" smtClean="0"/>
              <a:t>Determine risk</a:t>
            </a:r>
            <a:br>
              <a:rPr lang="en-US" dirty="0" smtClean="0"/>
            </a:br>
            <a:r>
              <a:rPr lang="en-US" dirty="0" smtClean="0"/>
              <a:t>to livestock or poultry</a:t>
            </a:r>
            <a:endParaRPr lang="en-US" dirty="0"/>
          </a:p>
          <a:p>
            <a:pPr lvl="2"/>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Wildlife Management and Vector Control</a:t>
            </a:r>
            <a:endParaRPr lang="en-US" dirty="0"/>
          </a:p>
        </p:txBody>
      </p:sp>
      <p:pic>
        <p:nvPicPr>
          <p:cNvPr id="6" name="Picture 2" descr="H:\CFSPH\NAHEMS\NAHEMS_Print\11_WILD\_Images\01_WILD\01_WILD_110902_GeeseOnFar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10200" y="2286000"/>
            <a:ext cx="3240081" cy="3352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6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Disease Surveillance</a:t>
            </a:r>
            <a:endParaRPr lang="en-US" dirty="0"/>
          </a:p>
        </p:txBody>
      </p:sp>
      <p:sp>
        <p:nvSpPr>
          <p:cNvPr id="3" name="Content Placeholder 2"/>
          <p:cNvSpPr>
            <a:spLocks noGrp="1"/>
          </p:cNvSpPr>
          <p:nvPr>
            <p:ph sz="half" idx="1"/>
          </p:nvPr>
        </p:nvSpPr>
        <p:spPr/>
        <p:txBody>
          <a:bodyPr>
            <a:normAutofit/>
          </a:bodyPr>
          <a:lstStyle/>
          <a:p>
            <a:r>
              <a:rPr lang="en-US" dirty="0" smtClean="0"/>
              <a:t>Determine absence, </a:t>
            </a:r>
            <a:br>
              <a:rPr lang="en-US" dirty="0" smtClean="0"/>
            </a:br>
            <a:r>
              <a:rPr lang="en-US" dirty="0" smtClean="0"/>
              <a:t>presence and potential spread</a:t>
            </a:r>
          </a:p>
          <a:p>
            <a:r>
              <a:rPr lang="en-US" dirty="0" smtClean="0"/>
              <a:t>Diagnostic sampling </a:t>
            </a:r>
          </a:p>
          <a:p>
            <a:pPr lvl="1"/>
            <a:r>
              <a:rPr lang="en-US" dirty="0" smtClean="0"/>
              <a:t>Live capture</a:t>
            </a:r>
          </a:p>
          <a:p>
            <a:pPr lvl="1"/>
            <a:r>
              <a:rPr lang="en-US" dirty="0" smtClean="0"/>
              <a:t>Observation</a:t>
            </a:r>
          </a:p>
          <a:p>
            <a:pPr lvl="1"/>
            <a:r>
              <a:rPr lang="en-US" dirty="0" smtClean="0"/>
              <a:t>Carcass collection</a:t>
            </a:r>
          </a:p>
        </p:txBody>
      </p:sp>
      <p:sp>
        <p:nvSpPr>
          <p:cNvPr id="10" name="Content Placeholder 9"/>
          <p:cNvSpPr>
            <a:spLocks noGrp="1"/>
          </p:cNvSpPr>
          <p:nvPr>
            <p:ph sz="half" idx="2"/>
          </p:nvPr>
        </p:nvSpPr>
        <p:spPr/>
        <p:txBody>
          <a:bodyPr>
            <a:normAutofit/>
          </a:bodyPr>
          <a:lstStyle/>
          <a:p>
            <a:r>
              <a:rPr lang="en-US" dirty="0"/>
              <a:t>Animal movement into and out of Control Area can pose challenges</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Wildlife Management and Vector Control</a:t>
            </a:r>
            <a:endParaRPr lang="en-US" dirty="0"/>
          </a:p>
        </p:txBody>
      </p:sp>
      <p:pic>
        <p:nvPicPr>
          <p:cNvPr id="11" name="Picture 10"/>
          <p:cNvPicPr/>
          <p:nvPr/>
        </p:nvPicPr>
        <p:blipFill rotWithShape="1">
          <a:blip r:embed="rId3" cstate="email">
            <a:extLst>
              <a:ext uri="{28A0092B-C50C-407E-A947-70E740481C1C}">
                <a14:useLocalDpi xmlns:a14="http://schemas.microsoft.com/office/drawing/2010/main" val="0"/>
              </a:ext>
            </a:extLst>
          </a:blip>
          <a:srcRect/>
          <a:stretch/>
        </p:blipFill>
        <p:spPr bwMode="auto">
          <a:xfrm>
            <a:off x="5181600" y="3573966"/>
            <a:ext cx="2971800" cy="2826834"/>
          </a:xfrm>
          <a:prstGeom prst="rect">
            <a:avLst/>
          </a:prstGeom>
          <a:noFill/>
          <a:ln w="28575">
            <a:solidFill>
              <a:srgbClr val="F26336"/>
            </a:solidFill>
          </a:ln>
        </p:spPr>
      </p:pic>
    </p:spTree>
    <p:extLst>
      <p:ext uri="{BB962C8B-B14F-4D97-AF65-F5344CB8AC3E}">
        <p14:creationId xmlns:p14="http://schemas.microsoft.com/office/powerpoint/2010/main" val="261361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Management</a:t>
            </a:r>
            <a:endParaRPr lang="en-US" dirty="0"/>
          </a:p>
        </p:txBody>
      </p:sp>
      <p:sp>
        <p:nvSpPr>
          <p:cNvPr id="6" name="Content Placeholder 5"/>
          <p:cNvSpPr>
            <a:spLocks noGrp="1"/>
          </p:cNvSpPr>
          <p:nvPr>
            <p:ph idx="1"/>
          </p:nvPr>
        </p:nvSpPr>
        <p:spPr>
          <a:xfrm>
            <a:off x="457200" y="1600200"/>
            <a:ext cx="5029200" cy="4648200"/>
          </a:xfrm>
        </p:spPr>
        <p:txBody>
          <a:bodyPr>
            <a:normAutofit lnSpcReduction="10000"/>
          </a:bodyPr>
          <a:lstStyle/>
          <a:p>
            <a:r>
              <a:rPr lang="en-US" dirty="0" smtClean="0"/>
              <a:t>Measures to minimize spread to domestic livestock</a:t>
            </a:r>
          </a:p>
          <a:p>
            <a:r>
              <a:rPr lang="en-US" dirty="0" smtClean="0"/>
              <a:t>Species present or involved</a:t>
            </a:r>
          </a:p>
          <a:p>
            <a:r>
              <a:rPr lang="en-US" dirty="0" smtClean="0"/>
              <a:t>Population density and distribution</a:t>
            </a:r>
          </a:p>
          <a:p>
            <a:r>
              <a:rPr lang="en-US" dirty="0" smtClean="0"/>
              <a:t>Habitat</a:t>
            </a:r>
          </a:p>
          <a:p>
            <a:r>
              <a:rPr lang="en-US" dirty="0" smtClean="0"/>
              <a:t>Social organization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Wildlife Management and Vector Control</a:t>
            </a:r>
            <a:endParaRPr lang="en-US" dirty="0"/>
          </a:p>
        </p:txBody>
      </p:sp>
      <p:pic>
        <p:nvPicPr>
          <p:cNvPr id="1026" name="Picture 2" descr="H:\CFSPH\NAHEMS\NAHEMS_Print\11_WILD\_Images\To use\vultures_pigs_lg_USDA APHIS W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313" y="2362200"/>
            <a:ext cx="3714750" cy="2971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8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Management</a:t>
            </a:r>
            <a:endParaRPr lang="en-US" dirty="0"/>
          </a:p>
        </p:txBody>
      </p:sp>
      <p:sp>
        <p:nvSpPr>
          <p:cNvPr id="3" name="Content Placeholder 2"/>
          <p:cNvSpPr>
            <a:spLocks noGrp="1"/>
          </p:cNvSpPr>
          <p:nvPr>
            <p:ph idx="1"/>
          </p:nvPr>
        </p:nvSpPr>
        <p:spPr>
          <a:xfrm>
            <a:off x="457200" y="1600200"/>
            <a:ext cx="4648200" cy="4648200"/>
          </a:xfrm>
        </p:spPr>
        <p:txBody>
          <a:bodyPr>
            <a:normAutofit/>
          </a:bodyPr>
          <a:lstStyle/>
          <a:p>
            <a:r>
              <a:rPr lang="en-US" dirty="0"/>
              <a:t>Removal and relocation</a:t>
            </a:r>
          </a:p>
          <a:p>
            <a:r>
              <a:rPr lang="en-US" dirty="0"/>
              <a:t>Dispersal</a:t>
            </a:r>
          </a:p>
          <a:p>
            <a:r>
              <a:rPr lang="en-US" dirty="0"/>
              <a:t>Habitat </a:t>
            </a:r>
            <a:r>
              <a:rPr lang="en-US" dirty="0" smtClean="0"/>
              <a:t>alteration</a:t>
            </a:r>
          </a:p>
          <a:p>
            <a:r>
              <a:rPr lang="en-US" dirty="0" smtClean="0"/>
              <a:t>Natural or </a:t>
            </a:r>
            <a:br>
              <a:rPr lang="en-US" dirty="0" smtClean="0"/>
            </a:br>
            <a:r>
              <a:rPr lang="en-US" dirty="0" smtClean="0"/>
              <a:t>artificial barriers</a:t>
            </a:r>
          </a:p>
          <a:p>
            <a:r>
              <a:rPr lang="en-US" dirty="0" smtClean="0"/>
              <a:t>Wildlife able to evade and disperse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Wildlife Management and Vector Control</a:t>
            </a:r>
            <a:endParaRPr lang="en-US" dirty="0"/>
          </a:p>
        </p:txBody>
      </p:sp>
      <p:pic>
        <p:nvPicPr>
          <p:cNvPr id="3075" name="Picture 3" descr="H:\CFSPH\NAHEMS\NAHEMS_Print\11_WILD\_Images\17_WILD\17_WILD_110906_WireWildlifeFenc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20640" y="1752601"/>
            <a:ext cx="3566160" cy="404464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48566"/>
      </p:ext>
    </p:extLst>
  </p:cSld>
  <p:clrMapOvr>
    <a:masterClrMapping/>
  </p:clrMapOvr>
</p:sld>
</file>

<file path=ppt/theme/theme1.xml><?xml version="1.0" encoding="utf-8"?>
<a:theme xmlns:a="http://schemas.openxmlformats.org/drawingml/2006/main" name="MSP JIT PPT FINAL Template Whit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MSP JIT PPT FINAL Template White 2012</Template>
  <TotalTime>8300</TotalTime>
  <Words>2795</Words>
  <Application>Microsoft Office PowerPoint</Application>
  <PresentationFormat>On-screen Show (4:3)</PresentationFormat>
  <Paragraphs>316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MSP JIT PPT FINAL Template White 2012</vt:lpstr>
      <vt:lpstr>Wildlife Management and Vector Control  During Livestock or Poultry Disease Outbreaks </vt:lpstr>
      <vt:lpstr>Example FADs Arthropod Vectors</vt:lpstr>
      <vt:lpstr>Wildlife</vt:lpstr>
      <vt:lpstr>Arthropod Vectors</vt:lpstr>
      <vt:lpstr>Agencies Involved</vt:lpstr>
      <vt:lpstr>Assessment</vt:lpstr>
      <vt:lpstr>Disease Surveillance</vt:lpstr>
      <vt:lpstr>Wildlife Management</vt:lpstr>
      <vt:lpstr>Wildlife Management</vt:lpstr>
      <vt:lpstr>Short-term and Long-term Goals</vt:lpstr>
      <vt:lpstr>Vector Control</vt:lpstr>
      <vt:lpstr>Vector Control</vt:lpstr>
      <vt:lpstr>Other Response Activities</vt:lpstr>
      <vt:lpstr>Safety</vt:lpstr>
      <vt:lpstr>Additional Resource</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Management and Vector Control for FAD</dc:title>
  <dc:subject>Just In Time Training Resources</dc:subject>
  <dc:creator>Glenda Dvorak, DVM, MPH, DACVPM</dc:creator>
  <dc:description>Developed June 2010
Reviewed by: JPMogan, DVM, L Cole, DVM,</dc:description>
  <cp:lastModifiedBy>Dvorak, Glenda D [CFSPH]</cp:lastModifiedBy>
  <cp:revision>517</cp:revision>
  <cp:lastPrinted>2012-06-08T20:48:48Z</cp:lastPrinted>
  <dcterms:created xsi:type="dcterms:W3CDTF">2010-02-26T02:19:00Z</dcterms:created>
  <dcterms:modified xsi:type="dcterms:W3CDTF">2015-07-06T15:49:58Z</dcterms:modified>
  <cp:category>MSP Just-In-Time Training</cp:category>
</cp:coreProperties>
</file>