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 id="2147483698" r:id="rId2"/>
  </p:sldMasterIdLst>
  <p:notesMasterIdLst>
    <p:notesMasterId r:id="rId30"/>
  </p:notesMasterIdLst>
  <p:handoutMasterIdLst>
    <p:handoutMasterId r:id="rId31"/>
  </p:handoutMasterIdLst>
  <p:sldIdLst>
    <p:sldId id="388" r:id="rId3"/>
    <p:sldId id="514" r:id="rId4"/>
    <p:sldId id="521" r:id="rId5"/>
    <p:sldId id="522" r:id="rId6"/>
    <p:sldId id="523" r:id="rId7"/>
    <p:sldId id="519" r:id="rId8"/>
    <p:sldId id="488" r:id="rId9"/>
    <p:sldId id="512" r:id="rId10"/>
    <p:sldId id="529" r:id="rId11"/>
    <p:sldId id="524" r:id="rId12"/>
    <p:sldId id="499" r:id="rId13"/>
    <p:sldId id="516" r:id="rId14"/>
    <p:sldId id="520" r:id="rId15"/>
    <p:sldId id="531" r:id="rId16"/>
    <p:sldId id="525" r:id="rId17"/>
    <p:sldId id="501" r:id="rId18"/>
    <p:sldId id="503" r:id="rId19"/>
    <p:sldId id="504" r:id="rId20"/>
    <p:sldId id="505" r:id="rId21"/>
    <p:sldId id="530" r:id="rId22"/>
    <p:sldId id="526" r:id="rId23"/>
    <p:sldId id="486" r:id="rId24"/>
    <p:sldId id="508" r:id="rId25"/>
    <p:sldId id="491" r:id="rId26"/>
    <p:sldId id="511" r:id="rId27"/>
    <p:sldId id="483" r:id="rId28"/>
    <p:sldId id="467"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vorak" initials="gd" lastIdx="22" clrIdx="0"/>
  <p:cmAuthor id="1" name="k steneroden"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D5A"/>
    <a:srgbClr val="F26336"/>
    <a:srgbClr val="FAAA6E"/>
    <a:srgbClr val="FBC093"/>
    <a:srgbClr val="FFE6B9"/>
    <a:srgbClr val="FFD07D"/>
    <a:srgbClr val="FFFF99"/>
    <a:srgbClr val="C1DDF5"/>
    <a:srgbClr val="F99951"/>
    <a:srgbClr val="F482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77" autoAdjust="0"/>
    <p:restoredTop sz="69877" autoAdjust="0"/>
  </p:normalViewPr>
  <p:slideViewPr>
    <p:cSldViewPr>
      <p:cViewPr varScale="1">
        <p:scale>
          <a:sx n="46" d="100"/>
          <a:sy n="46" d="100"/>
        </p:scale>
        <p:origin x="-1470" y="-90"/>
      </p:cViewPr>
      <p:guideLst>
        <p:guide orient="horz" pos="2160"/>
        <p:guide pos="2880"/>
      </p:guideLst>
    </p:cSldViewPr>
  </p:slideViewPr>
  <p:outlineViewPr>
    <p:cViewPr>
      <p:scale>
        <a:sx n="33" d="100"/>
        <a:sy n="33" d="100"/>
      </p:scale>
      <p:origin x="0" y="1173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76" d="100"/>
          <a:sy n="76" d="100"/>
        </p:scale>
        <p:origin x="-972"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43841" y="228226"/>
            <a:ext cx="3169920" cy="480060"/>
          </a:xfrm>
          <a:prstGeom prst="rect">
            <a:avLst/>
          </a:prstGeom>
        </p:spPr>
        <p:txBody>
          <a:bodyPr vert="horz" lIns="95053" tIns="47527" rIns="95053" bIns="47527" rtlCol="0"/>
          <a:lstStyle>
            <a:lvl1pPr algn="l">
              <a:defRPr sz="1200"/>
            </a:lvl1pPr>
          </a:lstStyle>
          <a:p>
            <a:r>
              <a:rPr lang="en-US" sz="1000" dirty="0"/>
              <a:t>Just-In-Time Training for Animal Disease Emergencies</a:t>
            </a:r>
          </a:p>
        </p:txBody>
      </p:sp>
      <p:sp>
        <p:nvSpPr>
          <p:cNvPr id="3" name="Date Placeholder 2"/>
          <p:cNvSpPr>
            <a:spLocks noGrp="1"/>
          </p:cNvSpPr>
          <p:nvPr>
            <p:ph type="dt" sz="quarter" idx="1"/>
          </p:nvPr>
        </p:nvSpPr>
        <p:spPr>
          <a:xfrm>
            <a:off x="3901441" y="228226"/>
            <a:ext cx="3169920" cy="480060"/>
          </a:xfrm>
          <a:prstGeom prst="rect">
            <a:avLst/>
          </a:prstGeom>
        </p:spPr>
        <p:txBody>
          <a:bodyPr vert="horz" lIns="95053" tIns="47527" rIns="95053" bIns="47527" rtlCol="0"/>
          <a:lstStyle>
            <a:lvl1pPr algn="r">
              <a:defRPr sz="1200"/>
            </a:lvl1pPr>
          </a:lstStyle>
          <a:p>
            <a:r>
              <a:rPr lang="en-US" sz="1000" dirty="0"/>
              <a:t>Euthanasia and Depopulation </a:t>
            </a:r>
            <a:br>
              <a:rPr lang="en-US" sz="1000" dirty="0"/>
            </a:br>
            <a:r>
              <a:rPr lang="en-US" sz="1000" dirty="0"/>
              <a:t>During Animal Health Emergencies</a:t>
            </a:r>
          </a:p>
        </p:txBody>
      </p:sp>
      <p:sp>
        <p:nvSpPr>
          <p:cNvPr id="4" name="Footer Placeholder 3"/>
          <p:cNvSpPr>
            <a:spLocks noGrp="1"/>
          </p:cNvSpPr>
          <p:nvPr>
            <p:ph type="ftr" sz="quarter" idx="2"/>
          </p:nvPr>
        </p:nvSpPr>
        <p:spPr>
          <a:xfrm>
            <a:off x="243841" y="8892915"/>
            <a:ext cx="3169920" cy="480060"/>
          </a:xfrm>
          <a:prstGeom prst="rect">
            <a:avLst/>
          </a:prstGeom>
        </p:spPr>
        <p:txBody>
          <a:bodyPr vert="horz" lIns="95053" tIns="47527" rIns="95053" bIns="47527" rtlCol="0" anchor="b"/>
          <a:lstStyle>
            <a:lvl1pPr algn="l">
              <a:defRPr sz="1200"/>
            </a:lvl1pPr>
          </a:lstStyle>
          <a:p>
            <a:r>
              <a:rPr lang="en-US" sz="1000" dirty="0"/>
              <a:t>Multi-State Partnership for Security in Agriculture;</a:t>
            </a:r>
          </a:p>
          <a:p>
            <a:r>
              <a:rPr lang="en-US" sz="1000" dirty="0"/>
              <a:t>Center for Food Security and Public Health</a:t>
            </a:r>
          </a:p>
        </p:txBody>
      </p:sp>
      <p:sp>
        <p:nvSpPr>
          <p:cNvPr id="5" name="Slide Number Placeholder 4"/>
          <p:cNvSpPr>
            <a:spLocks noGrp="1"/>
          </p:cNvSpPr>
          <p:nvPr>
            <p:ph type="sldNum" sz="quarter" idx="3"/>
          </p:nvPr>
        </p:nvSpPr>
        <p:spPr>
          <a:xfrm>
            <a:off x="3901441" y="8892915"/>
            <a:ext cx="3169920" cy="480060"/>
          </a:xfrm>
          <a:prstGeom prst="rect">
            <a:avLst/>
          </a:prstGeom>
        </p:spPr>
        <p:txBody>
          <a:bodyPr vert="horz" lIns="95053" tIns="47527" rIns="95053" bIns="47527" rtlCol="0" anchor="b"/>
          <a:lstStyle>
            <a:lvl1pPr algn="r">
              <a:defRPr sz="1200"/>
            </a:lvl1pPr>
          </a:lstStyle>
          <a:p>
            <a:r>
              <a:rPr lang="en-US" sz="1000" dirty="0"/>
              <a:t>December 2013</a:t>
            </a:r>
          </a:p>
          <a:p>
            <a:fld id="{E43E7F44-CF60-445B-AADF-8F267F8193CA}" type="slidenum">
              <a:rPr lang="en-US" sz="1000"/>
              <a:pPr/>
              <a:t>‹#›</a:t>
            </a:fld>
            <a:endParaRPr lang="en-US" sz="1000" dirty="0"/>
          </a:p>
        </p:txBody>
      </p:sp>
    </p:spTree>
    <p:extLst>
      <p:ext uri="{BB962C8B-B14F-4D97-AF65-F5344CB8AC3E}">
        <p14:creationId xmlns:p14="http://schemas.microsoft.com/office/powerpoint/2010/main" val="82331355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3169920" cy="480060"/>
          </a:xfrm>
          <a:prstGeom prst="rect">
            <a:avLst/>
          </a:prstGeom>
        </p:spPr>
        <p:txBody>
          <a:bodyPr vert="horz" lIns="95053" tIns="47527" rIns="95053" bIns="47527" rtlCol="0"/>
          <a:lstStyle>
            <a:lvl1pPr algn="l">
              <a:defRPr sz="1200"/>
            </a:lvl1pPr>
          </a:lstStyle>
          <a:p>
            <a:endParaRPr lang="en-US"/>
          </a:p>
        </p:txBody>
      </p:sp>
      <p:sp>
        <p:nvSpPr>
          <p:cNvPr id="3" name="Date Placeholder 2"/>
          <p:cNvSpPr>
            <a:spLocks noGrp="1"/>
          </p:cNvSpPr>
          <p:nvPr>
            <p:ph type="dt" idx="1"/>
          </p:nvPr>
        </p:nvSpPr>
        <p:spPr>
          <a:xfrm>
            <a:off x="4143587" y="7"/>
            <a:ext cx="3169920" cy="480060"/>
          </a:xfrm>
          <a:prstGeom prst="rect">
            <a:avLst/>
          </a:prstGeom>
        </p:spPr>
        <p:txBody>
          <a:bodyPr vert="horz" lIns="95053" tIns="47527" rIns="95053" bIns="47527" rtlCol="0"/>
          <a:lstStyle>
            <a:lvl1pPr algn="r">
              <a:defRPr sz="1200"/>
            </a:lvl1pPr>
          </a:lstStyle>
          <a:p>
            <a:fld id="{DE9B040C-8CD5-46F3-BED5-4281F216FF93}" type="datetimeFigureOut">
              <a:rPr lang="en-US" smtClean="0"/>
              <a:pPr/>
              <a:t>7/7/2014</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5053" tIns="47527" rIns="95053" bIns="47527"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5053" tIns="47527" rIns="95053" bIns="4752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119474"/>
            <a:ext cx="3169920" cy="480060"/>
          </a:xfrm>
          <a:prstGeom prst="rect">
            <a:avLst/>
          </a:prstGeom>
        </p:spPr>
        <p:txBody>
          <a:bodyPr vert="horz" lIns="95053" tIns="47527" rIns="95053" bIns="47527" rtlCol="0" anchor="b"/>
          <a:lstStyle>
            <a:lvl1pPr algn="l">
              <a:defRPr sz="1200"/>
            </a:lvl1pPr>
          </a:lstStyle>
          <a:p>
            <a:r>
              <a:rPr lang="en-US" smtClean="0"/>
              <a:t>MSP, CFSPH - 2010</a:t>
            </a: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053" tIns="47527" rIns="95053" bIns="47527" rtlCol="0" anchor="b"/>
          <a:lstStyle>
            <a:lvl1pPr algn="r">
              <a:defRPr sz="1200"/>
            </a:lvl1pPr>
          </a:lstStyle>
          <a:p>
            <a:fld id="{CA14255A-7794-4D3D-B6F2-612A3A7DD042}" type="slidenum">
              <a:rPr lang="en-US" smtClean="0"/>
              <a:pPr/>
              <a:t>‹#›</a:t>
            </a:fld>
            <a:endParaRPr lang="en-US"/>
          </a:p>
        </p:txBody>
      </p:sp>
    </p:spTree>
    <p:extLst>
      <p:ext uri="{BB962C8B-B14F-4D97-AF65-F5344CB8AC3E}">
        <p14:creationId xmlns:p14="http://schemas.microsoft.com/office/powerpoint/2010/main" val="141036936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165100" indent="-15875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0793">
              <a:defRPr/>
            </a:pPr>
            <a:r>
              <a:rPr lang="en-US" b="0" i="1" dirty="0" smtClean="0"/>
              <a:t>December 2013</a:t>
            </a:r>
          </a:p>
          <a:p>
            <a:pPr defTabSz="950793">
              <a:defRPr/>
            </a:pPr>
            <a:r>
              <a:rPr lang="en-US" b="0" i="0" dirty="0" smtClean="0"/>
              <a:t>During an animal health emergency, the euthanasia of</a:t>
            </a:r>
            <a:r>
              <a:rPr lang="en-US" b="0" i="0" baseline="0" dirty="0" smtClean="0"/>
              <a:t> large numbers of animals (or mass depopulation) may be necessary. This action, most commonly used during highly contagious disease outbreaks, can help </a:t>
            </a:r>
            <a:r>
              <a:rPr lang="en-US" b="0" i="0" dirty="0" smtClean="0"/>
              <a:t>minimize the spread of disease between animals </a:t>
            </a:r>
            <a:r>
              <a:rPr lang="en-US" b="0" i="0" baseline="0" dirty="0" smtClean="0"/>
              <a:t>in efforts to protect the nations’ agricultural and national economy and safeguard the health of the public. Following large-scale disaster events, euthanasia efforts may be needed to end the suffering of severely ill or injured animals. This Just-in-Time presentation will provide an overview  of considerations for euthanasia and mass depopulation measures that may be needed for an animal health emergency response.</a:t>
            </a:r>
            <a:endParaRPr lang="en-US" b="0" i="0" dirty="0" smtClean="0"/>
          </a:p>
        </p:txBody>
      </p:sp>
      <p:sp>
        <p:nvSpPr>
          <p:cNvPr id="4" name="Slide Number Placeholder 3"/>
          <p:cNvSpPr>
            <a:spLocks noGrp="1"/>
          </p:cNvSpPr>
          <p:nvPr>
            <p:ph type="sldNum" sz="quarter" idx="10"/>
          </p:nvPr>
        </p:nvSpPr>
        <p:spPr/>
        <p:txBody>
          <a:bodyPr/>
          <a:lstStyle/>
          <a:p>
            <a:fld id="{98E062CE-D889-4ED8-BA2A-A0A048CE1916}"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lets overview the</a:t>
            </a:r>
            <a:r>
              <a:rPr lang="en-US" baseline="0" dirty="0" smtClean="0"/>
              <a:t> particular methods of euthanasia that may be used for animal health emergency situations. Both physical and chemical means of euthanasia may be utilized in mass depopulation situations. </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10</a:t>
            </a:fld>
            <a:endParaRPr lang="en-US"/>
          </a:p>
        </p:txBody>
      </p:sp>
    </p:spTree>
    <p:extLst>
      <p:ext uri="{BB962C8B-B14F-4D97-AF65-F5344CB8AC3E}">
        <p14:creationId xmlns:p14="http://schemas.microsoft.com/office/powerpoint/2010/main" val="320562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93">
              <a:defRPr/>
            </a:pPr>
            <a:r>
              <a:rPr lang="en-US" baseline="0" dirty="0" smtClean="0"/>
              <a:t>Physical methods of euthanasia most commonly used for larger livestock species (i.e., cattle, other ruminants, horses, swine), includes captive bolt or gunshot. Both require adequate restraint, as proper placement of the device is critical. Animals should be within a few feet of the firearm operator, however gunshot from further distances may be considered in extenuating circumstances, such as stranded or starving sick animals on rangeland. Older types of captive bolts require an adjunct method of euthanasia (e.g., exsanguination or pithing) to ensure death. Newer models are more powerful and may not require adjunct methods to ensure death. Gun shot can cause immediate insensibility and a humane death. Using guns for euthanasia requires highly skilled and trained individuals. Close coordination with law enforcement agencies in the jurisdiction is essential. Additionally, a qualified individual (other than the person with the firearm, such as the Safety Officer) should be onsite during all firearm-related euthanasia activities. Additional methods that may be used either under special circumstances or as adjunct euthanasia methods for unconscious animals may include electrocution, cervical dislocation, decapitation and the adjunct methods of exsanguination and pithing. Electrocution (1000 volt) is largely impractical for mass euthanasia except for young swine where portable electrocution units have been developed; its use should be under highly controlled conditions. Cervical dislocation can be used for poultry and involves separation of the cervical vertebrae from the skull. This method requires a high degree of technical proficiency. Decapitation can be used in poultry and induces a rapid loss of consciousness; however, the handling and restraint that is required to carry out decapitation may be distressful for animals. Exsanguination and pithing should only be used as adjunct methods of euthanasia; these methods should only be used on unconscious animals to ensure death of the animal. Exsanguination may cause large volumes of blood to be put into the environment and may be a biosecurity concern especially with infectious or zoonotic disease. </a:t>
            </a:r>
          </a:p>
          <a:p>
            <a:endParaRPr lang="en-US" baseline="0" dirty="0" smtClean="0"/>
          </a:p>
          <a:p>
            <a:pPr defTabSz="950793">
              <a:defRPr/>
            </a:pPr>
            <a:r>
              <a:rPr lang="en-US" dirty="0"/>
              <a:t>[This photo shows a captive bolt gun typically used for livestock euthanasia. Photo source: Wikimedia Commons] </a:t>
            </a:r>
            <a:endParaRPr lang="en-US" dirty="0" smtClean="0"/>
          </a:p>
          <a:p>
            <a:endParaRPr lang="en-US" baseline="0" dirty="0" smtClean="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11</a:t>
            </a:fld>
            <a:endParaRPr lang="en-US"/>
          </a:p>
        </p:txBody>
      </p:sp>
    </p:spTree>
    <p:extLst>
      <p:ext uri="{BB962C8B-B14F-4D97-AF65-F5344CB8AC3E}">
        <p14:creationId xmlns:p14="http://schemas.microsoft.com/office/powerpoint/2010/main" val="1792908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Chemical methods of euthanasia can include the use of certain injectable drugs, such as barbiturates and barbituric acid derivatives, which cause central nervous system depression, followed by cessation of cardiac and/or respiratory function. The drugs are injected directly into the vascular system; there is rapid loss of consciousness and minimal pain associated with venipuncture. Disadvantages of using injectable drugs is the need for physical restraint of the animal. Many injectable chemical euthanasia drugs are classified as “controlled substance” requiring use only under the supervision of an individual holding a U.S.  Drug Enforcement Administration (DEA) license and the maintenance of careful records of the amounts used. </a:t>
            </a:r>
          </a:p>
          <a:p>
            <a:endParaRPr lang="en-US" baseline="0" dirty="0" smtClean="0"/>
          </a:p>
          <a:p>
            <a:r>
              <a:rPr lang="en-US" baseline="0" dirty="0" smtClean="0"/>
              <a:t>Overdoses of inhaled anesthetic gases have been used for euthanasia in small animals, but are rarely practical on a large scale. Carbon monoxide and carbon dioxide has been used for mass euthanasia in several species, particularly in poultry. Adjunct chemical methods such as the use of potassium chloride or magnesium salts should only be used on unconscious animals to ensure death. </a:t>
            </a:r>
          </a:p>
          <a:p>
            <a:endParaRPr lang="en-US" baseline="0" dirty="0" smtClean="0"/>
          </a:p>
          <a:p>
            <a:pPr defTabSz="950793">
              <a:defRPr/>
            </a:pPr>
            <a:r>
              <a:rPr lang="en-US" dirty="0"/>
              <a:t>[This photograph shows a veterinarian drawing up chemical euthanasia in a single-use syringe. Photo source: Andrew Kingsbury, Iowa State University]</a:t>
            </a:r>
            <a:endParaRPr lang="en-US" baseline="0" dirty="0" smtClean="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12</a:t>
            </a:fld>
            <a:endParaRPr lang="en-US"/>
          </a:p>
        </p:txBody>
      </p:sp>
    </p:spTree>
    <p:extLst>
      <p:ext uri="{BB962C8B-B14F-4D97-AF65-F5344CB8AC3E}">
        <p14:creationId xmlns:p14="http://schemas.microsoft.com/office/powerpoint/2010/main" val="1792908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properly used physical methods of euthanasia are quick, painless, humane and practical. Physical methods are used when chemical euthanasia is inappropriate due to chemical residue concerns or impractical due to volumes of chemical needed for euthanasia. Physical methods of euthanasia however require highly trained personnel in order to carry out activities in a safe and humane manner. </a:t>
            </a:r>
          </a:p>
          <a:p>
            <a:endParaRPr lang="en-US" baseline="0" dirty="0" smtClean="0"/>
          </a:p>
          <a:p>
            <a:r>
              <a:rPr lang="en-US" baseline="0" dirty="0" smtClean="0"/>
              <a:t>Chemical euthanasia methods are most commonly used in situations involving  pet livestock and companion animal species. Chemical methods for euthanasia are often not practical in mass euthanasia for livestock. Impracticality is due to carcass disposal issues, residue potential if carcasses must be rendered, the large volume of drugs that may be required to euthanize, the increased amount of animal handling required to inject drugs and the cost of chemical drugs.</a:t>
            </a:r>
          </a:p>
          <a:p>
            <a:endParaRPr lang="en-US" baseline="0" dirty="0" smtClean="0"/>
          </a:p>
          <a:p>
            <a:r>
              <a:rPr lang="en-US" baseline="0" dirty="0" smtClean="0"/>
              <a:t>Regardless of the method used, limit personnel to only those necessary for the procedure and/or handling and restraint of the animals. </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13</a:t>
            </a:fld>
            <a:endParaRPr lang="en-US"/>
          </a:p>
        </p:txBody>
      </p:sp>
    </p:spTree>
    <p:extLst>
      <p:ext uri="{BB962C8B-B14F-4D97-AF65-F5344CB8AC3E}">
        <p14:creationId xmlns:p14="http://schemas.microsoft.com/office/powerpoint/2010/main" val="2248720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number of methods that are considered</a:t>
            </a:r>
            <a:r>
              <a:rPr lang="en-US" baseline="0" dirty="0" smtClean="0"/>
              <a:t> unacceptable for the euthanasia of animals. These include any manually </a:t>
            </a:r>
            <a:r>
              <a:rPr lang="en-US" dirty="0" smtClean="0"/>
              <a:t>applied blunt trauma to the head, such as a large hammer; the injection of any chemical substance not labeled for use as a euthanasia agent; the injection of air into a blood vessel; or</a:t>
            </a:r>
            <a:r>
              <a:rPr lang="en-US" baseline="0" dirty="0" smtClean="0"/>
              <a:t> </a:t>
            </a:r>
            <a:r>
              <a:rPr lang="en-US" dirty="0" smtClean="0"/>
              <a:t>electrocution with a 120 or 220 volt electrical cord. </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14</a:t>
            </a:fld>
            <a:endParaRPr lang="en-US"/>
          </a:p>
        </p:txBody>
      </p:sp>
    </p:spTree>
    <p:extLst>
      <p:ext uri="{BB962C8B-B14F-4D97-AF65-F5344CB8AC3E}">
        <p14:creationId xmlns:p14="http://schemas.microsoft.com/office/powerpoint/2010/main" val="2910588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will overview the most common methods used for mass depopulation for particular</a:t>
            </a:r>
            <a:r>
              <a:rPr lang="en-US" baseline="0" dirty="0" smtClean="0"/>
              <a:t> livestock species during animal health emergencies. </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15</a:t>
            </a:fld>
            <a:endParaRPr lang="en-US"/>
          </a:p>
        </p:txBody>
      </p:sp>
    </p:spTree>
    <p:extLst>
      <p:ext uri="{BB962C8B-B14F-4D97-AF65-F5344CB8AC3E}">
        <p14:creationId xmlns:p14="http://schemas.microsoft.com/office/powerpoint/2010/main" val="1679186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93">
              <a:defRPr/>
            </a:pPr>
            <a:r>
              <a:rPr lang="en-US" dirty="0" smtClean="0"/>
              <a:t>Methods of euthanasia considered practical and</a:t>
            </a:r>
            <a:r>
              <a:rPr lang="en-US" baseline="0" dirty="0" smtClean="0"/>
              <a:t> humane for </a:t>
            </a:r>
            <a:r>
              <a:rPr lang="en-US" dirty="0" smtClean="0"/>
              <a:t>domestic bovines, sheep and goats in mass depopulation efforts</a:t>
            </a:r>
            <a:r>
              <a:rPr lang="en-US" baseline="0" dirty="0" smtClean="0"/>
              <a:t> include penetrating or non-penetrating captive bolt and gunshot. Adjunct methods, as previously mentioned, may be necessary if death does not result from the primary method. Under certain circumstances companion livestock (such as 4-H animals) may be euthanized by chemical injection (e.g., barbiturates). </a:t>
            </a:r>
            <a:r>
              <a:rPr lang="en-US" dirty="0"/>
              <a:t>Personnel present during euthanasia procedures should take appropriate safety precautions to avoid injury from the animal when it falls following euthanasia administration.</a:t>
            </a:r>
          </a:p>
          <a:p>
            <a:endParaRPr lang="en-US" baseline="0" dirty="0" smtClean="0"/>
          </a:p>
          <a:p>
            <a:pPr defTabSz="950793">
              <a:defRPr/>
            </a:pPr>
            <a:r>
              <a:rPr lang="en-US" dirty="0"/>
              <a:t>[These photos show the proper placement of a captive bolt or gunshot for a quick, painless euthanasia of ruminant species. Note the target area is NOT directly between the eyes. (Top) Anatomic site for gunshot or placement of a captive bolt in cattle (Middle) in sheep (Bottom) in goats. Source: AVMA  Guidelines for the Euthanasia of Animals: 2013 Edition, and Shearer JK, Ramirez A. Procedures for humane euthanasia. Iowa State University College of Veterinary Medicine. Available at: http://vetmed.iastate.edu/humaneeuthanasia/en/euthanasia-downloads#Index]</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16</a:t>
            </a:fld>
            <a:endParaRPr lang="en-US"/>
          </a:p>
        </p:txBody>
      </p:sp>
    </p:spTree>
    <p:extLst>
      <p:ext uri="{BB962C8B-B14F-4D97-AF65-F5344CB8AC3E}">
        <p14:creationId xmlns:p14="http://schemas.microsoft.com/office/powerpoint/2010/main" val="1973421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Practical</a:t>
            </a:r>
            <a:r>
              <a:rPr lang="en-US" baseline="0" dirty="0" smtClean="0"/>
              <a:t> and humane m</a:t>
            </a:r>
            <a:r>
              <a:rPr lang="en-US" dirty="0" smtClean="0"/>
              <a:t>ethods of</a:t>
            </a:r>
            <a:r>
              <a:rPr lang="en-US" baseline="0" dirty="0" smtClean="0"/>
              <a:t> euthanasia for equids should begin with sedation of the </a:t>
            </a:r>
            <a:r>
              <a:rPr lang="en-US" baseline="0" dirty="0" err="1" smtClean="0"/>
              <a:t>animalm</a:t>
            </a:r>
            <a:r>
              <a:rPr lang="en-US" baseline="0" dirty="0" smtClean="0"/>
              <a:t>, followed by captive bolt, gunshot, or intravenous administration of barbiturates. Euthanasia using injectable chemicals is generally performed on companion equine, especially if the owner insists on being present during the procedure. Placement of a jugular catheter is recommended. Adjunct methods may be necessary if death does not result from the primary method. </a:t>
            </a:r>
            <a:r>
              <a:rPr lang="en-US" dirty="0"/>
              <a:t>When euthanizing </a:t>
            </a:r>
            <a:r>
              <a:rPr lang="en-US" dirty="0" err="1"/>
              <a:t>equids</a:t>
            </a:r>
            <a:r>
              <a:rPr lang="en-US" dirty="0"/>
              <a:t>, consideration must be given to the unpredictability of the animal falling or thrashing. Most methods of euthanasia for </a:t>
            </a:r>
            <a:r>
              <a:rPr lang="en-US" dirty="0" err="1"/>
              <a:t>equids</a:t>
            </a:r>
            <a:r>
              <a:rPr lang="en-US" dirty="0"/>
              <a:t> will result in some degree of exaggerated muscular activity after the animal  falls. Personnel present during euthanasia procedures should take appropriate safety precautions to avoid injury from the animal when it falls following euthanasia administration.</a:t>
            </a:r>
          </a:p>
          <a:p>
            <a:pPr defTabSz="950793">
              <a:defRPr/>
            </a:pPr>
            <a:endParaRPr lang="en-US" dirty="0"/>
          </a:p>
          <a:p>
            <a:pPr defTabSz="950793">
              <a:defRPr/>
            </a:pPr>
            <a:r>
              <a:rPr lang="en-US" dirty="0"/>
              <a:t>[Photos: These graphics shows the proper placement for captive bolt or gunshot euthanasia in a horse. Again note the target area is NOT directly between the eyes. Source: AVMA  Guidelines for the Euthanasia of Animals: 2013 Edition and Shearer JK, Ramirez A. Procedures for humane euthanasia. Iowa State University College of Veterinary Medicine. Available at: http://vetmed.iastate.edu/humaneeuthanasia/en/euthanasia-downloads#Index]</a:t>
            </a:r>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17</a:t>
            </a:fld>
            <a:endParaRPr lang="en-US"/>
          </a:p>
        </p:txBody>
      </p:sp>
    </p:spTree>
    <p:extLst>
      <p:ext uri="{BB962C8B-B14F-4D97-AF65-F5344CB8AC3E}">
        <p14:creationId xmlns:p14="http://schemas.microsoft.com/office/powerpoint/2010/main" val="1079008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Methods of euthanasia considered practical and humane for swine</a:t>
            </a:r>
            <a:r>
              <a:rPr lang="en-US" baseline="0" dirty="0" smtClean="0"/>
              <a:t> include captive bolt or gunshot. With appropriate field equipment, carbon dioxide administration can be considered a humane euthanasia method for young swine. Adjunct methods should be available if death does not result from the primary method used. </a:t>
            </a:r>
          </a:p>
          <a:p>
            <a:endParaRPr lang="en-US" baseline="0" dirty="0" smtClean="0"/>
          </a:p>
          <a:p>
            <a:pPr defTabSz="950793">
              <a:defRPr/>
            </a:pPr>
            <a:r>
              <a:rPr lang="en-US" dirty="0"/>
              <a:t>[Photo: This graphic shows the proper placement of a captive bolt or gunshot for euthanasia in swine. Note the target area is slightly above the level of the eyes. Source: Source: AVMA  Guidelines for the Euthanasia of Animals: 2013 Edition and Shearer JK, Ramirez A. Procedures for humane euthanasia. Iowa State University College of Veterinary Medicine. Available at: http://vetmed.iastate.edu/humaneeuthanasia/en/euthanasia-downloads#Index]</a:t>
            </a:r>
            <a:endParaRPr lang="en-US" baseline="0" dirty="0" smtClean="0"/>
          </a:p>
          <a:p>
            <a:endParaRPr lang="en-US" baseline="0" dirty="0" smtClean="0"/>
          </a:p>
          <a:p>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18</a:t>
            </a:fld>
            <a:endParaRPr lang="en-US"/>
          </a:p>
        </p:txBody>
      </p:sp>
    </p:spTree>
    <p:extLst>
      <p:ext uri="{BB962C8B-B14F-4D97-AF65-F5344CB8AC3E}">
        <p14:creationId xmlns:p14="http://schemas.microsoft.com/office/powerpoint/2010/main" val="3408776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93">
              <a:defRPr/>
            </a:pPr>
            <a:r>
              <a:rPr lang="en-US" dirty="0" smtClean="0"/>
              <a:t>Methods of euthanasia considered practical and humane for poultry,</a:t>
            </a:r>
            <a:r>
              <a:rPr lang="en-US" baseline="0" dirty="0" smtClean="0"/>
              <a:t> include gas inhalation and cervical dislocation. Decapitation should only be used when other means are not available. Gunshot for wild birds and injectable agents for pet birds have also been used under special circumstances. Inhaled anesthetics, such as c</a:t>
            </a:r>
            <a:r>
              <a:rPr lang="en-US" dirty="0"/>
              <a:t>arbon dioxide gas or foam are most commonly used for mass euthanasia of poultry. This method results in faster euthanasia and requires substantially less handling of the birds by personnel, thereby minimizing stress. Safety measures for personnel, such as respirator equipment should be worn, as this method can be fatal to humans also. It has the added benefit of adding moisture to the carcasses if subsequent composting is anticipated. The addition of a disinfectant to the foam can aid in the decontamination of the immediate environment. Cervical dislocation by highly skilled personnel  is considered reasonable for smaller birds or if small numbers of poultry are being euthanized.</a:t>
            </a:r>
          </a:p>
          <a:p>
            <a:endParaRPr lang="en-US" dirty="0"/>
          </a:p>
          <a:p>
            <a:r>
              <a:rPr lang="en-US" dirty="0"/>
              <a:t>[Photo: This photo shows water-based foam being applied in a floor-housed broiler system. Source: Eric Benson, University of Delaware]</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19</a:t>
            </a:fld>
            <a:endParaRPr lang="en-US"/>
          </a:p>
        </p:txBody>
      </p:sp>
    </p:spTree>
    <p:extLst>
      <p:ext uri="{BB962C8B-B14F-4D97-AF65-F5344CB8AC3E}">
        <p14:creationId xmlns:p14="http://schemas.microsoft.com/office/powerpoint/2010/main" val="2896461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terms” e</a:t>
            </a:r>
            <a:r>
              <a:rPr lang="en-US" dirty="0" smtClean="0"/>
              <a:t>uthanasia” and “mass depopulation” may</a:t>
            </a:r>
            <a:r>
              <a:rPr lang="en-US" baseline="0" dirty="0" smtClean="0"/>
              <a:t> be used interchangeably in this presentation, but it is important to be aware of the difference in these terms as defined by the United States Department of Agriculture’s Animal Plant Health Inspection Service (USDA APHIS) and the American Veterinary Medical Association (AVMA). </a:t>
            </a:r>
            <a:r>
              <a:rPr lang="en-US" dirty="0" smtClean="0"/>
              <a:t>Euthanasia, taken from the Greek meaning</a:t>
            </a:r>
            <a:r>
              <a:rPr lang="en-US" baseline="0" dirty="0" smtClean="0"/>
              <a:t> “good death”, </a:t>
            </a:r>
            <a:r>
              <a:rPr lang="en-US" dirty="0" smtClean="0"/>
              <a:t>is the process of transitioning an animal to death as painlessly and stress-free as possible. It usually applies to an individual animal. Mass depopulation on the other hand is a method used in animal health emergencies</a:t>
            </a:r>
            <a:r>
              <a:rPr lang="en-US" baseline="0" dirty="0" smtClean="0"/>
              <a:t> by which large numbers of animals are destroyed quickly and efficiently with as much consideration given to the welfare of the animals as is feasible. Individuals handling and caring for animals have</a:t>
            </a:r>
            <a:r>
              <a:rPr lang="en-US" dirty="0"/>
              <a:t> a moral obligation to ensure the welfare of the animals under their care. Situations involving disease or injury can reduce an animal’s quality of life or result in pain in suffering of the animal. When effective medical treatment is not available or a viable option, euthanasia of the animal is indicated.</a:t>
            </a:r>
            <a:r>
              <a:rPr lang="en-US" baseline="0" dirty="0" smtClean="0"/>
              <a:t> While there are many different</a:t>
            </a:r>
            <a:r>
              <a:rPr lang="en-US" dirty="0" smtClean="0"/>
              <a:t> methods of euthanasia, our discussion in this presentation will be limited to those methods</a:t>
            </a:r>
            <a:r>
              <a:rPr lang="en-US" baseline="0" dirty="0" smtClean="0"/>
              <a:t> applicable to large scale animal health emergencies.</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2</a:t>
            </a:fld>
            <a:endParaRPr lang="en-US"/>
          </a:p>
        </p:txBody>
      </p:sp>
    </p:spTree>
    <p:extLst>
      <p:ext uri="{BB962C8B-B14F-4D97-AF65-F5344CB8AC3E}">
        <p14:creationId xmlns:p14="http://schemas.microsoft.com/office/powerpoint/2010/main" val="2657916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93">
              <a:defRPr/>
            </a:pPr>
            <a:r>
              <a:rPr lang="en-US" dirty="0" smtClean="0"/>
              <a:t>Regardless of the species</a:t>
            </a:r>
            <a:r>
              <a:rPr lang="en-US" baseline="0" dirty="0" smtClean="0"/>
              <a:t> of animal or method of euthanasia used, it is essential that death is confirmed on each individual animal. Parameters to use to determine death in the animal, include lack of a heartbeat, lack of respiration or breathing, lack of corneal reflex (or movement  of the </a:t>
            </a:r>
            <a:r>
              <a:rPr lang="en-US" dirty="0" smtClean="0"/>
              <a:t>eyelid when the cornea</a:t>
            </a:r>
            <a:r>
              <a:rPr lang="en-US" baseline="0" dirty="0" smtClean="0"/>
              <a:t> (eye surface) is touched lightly</a:t>
            </a:r>
            <a:r>
              <a:rPr lang="en-US" dirty="0" smtClean="0"/>
              <a:t>)</a:t>
            </a:r>
            <a:r>
              <a:rPr lang="en-US" baseline="0" dirty="0" smtClean="0"/>
              <a:t>  or the presence of rigor mortis (</a:t>
            </a:r>
            <a:r>
              <a:rPr lang="en-US" dirty="0"/>
              <a:t>stiffening</a:t>
            </a:r>
            <a:r>
              <a:rPr lang="en-US" dirty="0" smtClean="0"/>
              <a:t> </a:t>
            </a:r>
            <a:r>
              <a:rPr lang="en-US" dirty="0"/>
              <a:t>of</a:t>
            </a:r>
            <a:r>
              <a:rPr lang="en-US" dirty="0" smtClean="0"/>
              <a:t> </a:t>
            </a:r>
            <a:r>
              <a:rPr lang="en-US" dirty="0"/>
              <a:t>the</a:t>
            </a:r>
            <a:r>
              <a:rPr lang="en-US" dirty="0" smtClean="0"/>
              <a:t> </a:t>
            </a:r>
            <a:r>
              <a:rPr lang="en-US" dirty="0"/>
              <a:t>body</a:t>
            </a:r>
            <a:r>
              <a:rPr lang="en-US" dirty="0" smtClean="0"/>
              <a:t> </a:t>
            </a:r>
            <a:r>
              <a:rPr lang="en-US" dirty="0"/>
              <a:t>after</a:t>
            </a:r>
            <a:r>
              <a:rPr lang="en-US" dirty="0" smtClean="0"/>
              <a:t> </a:t>
            </a:r>
            <a:r>
              <a:rPr lang="en-US" dirty="0"/>
              <a:t>death)</a:t>
            </a:r>
            <a:r>
              <a:rPr lang="en-US" baseline="0" dirty="0" smtClean="0"/>
              <a:t>.</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20</a:t>
            </a:fld>
            <a:endParaRPr lang="en-US"/>
          </a:p>
        </p:txBody>
      </p:sp>
    </p:spTree>
    <p:extLst>
      <p:ext uri="{BB962C8B-B14F-4D97-AF65-F5344CB8AC3E}">
        <p14:creationId xmlns:p14="http://schemas.microsoft.com/office/powerpoint/2010/main" val="3341721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the</a:t>
            </a:r>
            <a:r>
              <a:rPr lang="en-US" baseline="0" dirty="0" smtClean="0"/>
              <a:t> concern for the welfare of the animal, the safety and welfare of response personnel is essential. Mass depopulation procedures will require highly skilled individuals. These responders should receive training on particular safety issues associated with the animal species and euthanasia method used for the situation. Awareness of the psychological impacts is also very important.</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21</a:t>
            </a:fld>
            <a:endParaRPr lang="en-US"/>
          </a:p>
        </p:txBody>
      </p:sp>
    </p:spTree>
    <p:extLst>
      <p:ext uri="{BB962C8B-B14F-4D97-AF65-F5344CB8AC3E}">
        <p14:creationId xmlns:p14="http://schemas.microsoft.com/office/powerpoint/2010/main" val="40148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mass depopulation</a:t>
            </a:r>
            <a:r>
              <a:rPr lang="en-US" baseline="0" dirty="0" smtClean="0"/>
              <a:t> efforts, i</a:t>
            </a:r>
            <a:r>
              <a:rPr lang="en-US" dirty="0" smtClean="0"/>
              <a:t>ndividuals</a:t>
            </a:r>
            <a:r>
              <a:rPr lang="en-US" baseline="0" dirty="0" smtClean="0"/>
              <a:t> trained and experienced in euthanasia as well as handling the species involved should be utilized. Information about the particular animal species, as well as the approved euthanasia method chosen should be provided. Additionally, safety issues and concerns must be disclosed. During disease outbreak situations, training on personal protective equipment, biosecurity considerations and approved cleaning  and disinfection procedures must be conducted.</a:t>
            </a:r>
          </a:p>
          <a:p>
            <a:endParaRPr lang="en-US" baseline="0" dirty="0" smtClean="0"/>
          </a:p>
          <a:p>
            <a:r>
              <a:rPr lang="en-US" baseline="0" dirty="0" smtClean="0"/>
              <a:t>[This photo shows a National Veterinary Response Team (</a:t>
            </a:r>
            <a:r>
              <a:rPr lang="en-US" dirty="0"/>
              <a:t>NVRT) team consulting on-site. Source: Kristi </a:t>
            </a:r>
            <a:r>
              <a:rPr lang="en-US" dirty="0" err="1"/>
              <a:t>Rodas-Niesen</a:t>
            </a:r>
            <a:r>
              <a:rPr lang="en-US" dirty="0"/>
              <a:t>/Renee Dewell, NVRT 3 Member]</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22</a:t>
            </a:fld>
            <a:endParaRPr lang="en-US"/>
          </a:p>
        </p:txBody>
      </p:sp>
    </p:spTree>
    <p:extLst>
      <p:ext uri="{BB962C8B-B14F-4D97-AF65-F5344CB8AC3E}">
        <p14:creationId xmlns:p14="http://schemas.microsoft.com/office/powerpoint/2010/main" val="1961640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 of response personnel during euthanasia</a:t>
            </a:r>
            <a:r>
              <a:rPr lang="en-US" baseline="0" dirty="0" smtClean="0"/>
              <a:t> activities is paramount. Depending on the animal species, the risk of injury may be great. Consideration of the animals size, weight and temperament must be considered. The animals familiarity and comfort with humans as well as the restraint methods available will be important considerations for the  safety of personnel. Animals that are generally regarded as being dangerous (e.g. bison, bulls, sows with litters, large boars, tusked boars and all </a:t>
            </a:r>
            <a:r>
              <a:rPr lang="en-US" baseline="0" dirty="0" err="1" smtClean="0"/>
              <a:t>cervid</a:t>
            </a:r>
            <a:r>
              <a:rPr lang="en-US" baseline="0" dirty="0" smtClean="0"/>
              <a:t> species) will require additional precautions and more experienced teams. </a:t>
            </a:r>
            <a:r>
              <a:rPr lang="en-US" dirty="0"/>
              <a:t>[This photo shows two bulls reflecting potentially dangerous large animals. Source: Reneé Dewell, Iowa State University ]</a:t>
            </a:r>
          </a:p>
          <a:p>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23</a:t>
            </a:fld>
            <a:endParaRPr lang="en-US"/>
          </a:p>
        </p:txBody>
      </p:sp>
    </p:spTree>
    <p:extLst>
      <p:ext uri="{BB962C8B-B14F-4D97-AF65-F5344CB8AC3E}">
        <p14:creationId xmlns:p14="http://schemas.microsoft.com/office/powerpoint/2010/main" val="4221486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950793">
              <a:defRPr/>
            </a:pPr>
            <a:r>
              <a:rPr lang="en-US" sz="1700" dirty="0"/>
              <a:t>It is important to recognize that mass depopulation activities will be psychologically distressing to all involved parties – responders carrying out the euthanasia, individuals witnessing mass depopulation, animal owners and caretakers, their families and their communities – will all be affected and impacted by the loss of animals. Compassion fatigue and post-traumatic stress disorder (PTSD) are recognized impacts for personnel working in animal disaster situations. Responders should be trained to recognize signs of stress in themselves and others, as well as basic psychological first aid, until counselors or mental health experts become available. Euthanasia personnel should be made aware of any mental health counselors available on-site. Critical to reducing stress on those carrying out euthanasia activities is training in implementing euthanasia quickly, humanely and effectively. The more confidence a worker feels in their ability to euthanize, the less stress they experience. Workers are encouraged to take frequent breaks, have regular meals, get adequate sleep and engage in after-hours stress relieving activities to help prevent fatigue and stress. If evidence of undue stress is observed, these individuals should be shifted to less traumatic roles in the animal emergency response effort and encouraged to talk with mental health counselors. Additional information on the psychological impact for responders can be found in the “Responder Psychosocial Impacts” Just-In-Time training presentation. </a:t>
            </a:r>
            <a:r>
              <a:rPr lang="en-US" dirty="0"/>
              <a:t>[This photo shows a lamb being euthanasia by a veterinarian via intracardiac lethal injection. Photo source: Center for Food Security and Public Health, Iowa State University]</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24</a:t>
            </a:fld>
            <a:endParaRPr lang="en-US"/>
          </a:p>
        </p:txBody>
      </p:sp>
    </p:spTree>
    <p:extLst>
      <p:ext uri="{BB962C8B-B14F-4D97-AF65-F5344CB8AC3E}">
        <p14:creationId xmlns:p14="http://schemas.microsoft.com/office/powerpoint/2010/main" val="1227524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93">
              <a:defRPr/>
            </a:pPr>
            <a:r>
              <a:rPr lang="en-US" dirty="0"/>
              <a:t>Mass euthanasia can be emotionally traumatic to those whose animals are being depopulated.  It is usually suggested that owners, the owner’s family and any employees not be present for mass depopulation, especially if the family includes young children or if they have a strong emotional bond with the animals. If owners chose to remain on the premises, they should be provided with a complete explanation of what to expect including the euthanasia method chosen and why it was selected; safety considerations including the need to confine domestic pets and other animals not intended to be killed and information on mental health and counseling services available to them during this animal health crisis. Helping animal owners and caretakers understand the necessity of the depopulation action can help them accept the situation. Often euthanasia is needed to relieve animal suffering, minimize economic impact or protect the health of the public. [This photo shows a  veterinarian talking with a producer on-site. Photo source: Danelle </a:t>
            </a:r>
            <a:r>
              <a:rPr lang="en-US" dirty="0" err="1"/>
              <a:t>Bickett</a:t>
            </a:r>
            <a:r>
              <a:rPr lang="en-US" dirty="0"/>
              <a:t>-Weddle, Iowa State University ]</a:t>
            </a:r>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25</a:t>
            </a:fld>
            <a:endParaRPr lang="en-US"/>
          </a:p>
        </p:txBody>
      </p:sp>
    </p:spTree>
    <p:extLst>
      <p:ext uri="{BB962C8B-B14F-4D97-AF65-F5344CB8AC3E}">
        <p14:creationId xmlns:p14="http://schemas.microsoft.com/office/powerpoint/2010/main" val="447462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detail on euthanasia</a:t>
            </a:r>
            <a:r>
              <a:rPr lang="en-US" baseline="0" dirty="0" smtClean="0"/>
              <a:t> and mass depopulation of livestock for animal health emergency situations can be found in these documents. </a:t>
            </a:r>
            <a:endParaRPr lang="en-US" dirty="0" smtClean="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26</a:t>
            </a:fld>
            <a:endParaRPr lang="en-US"/>
          </a:p>
        </p:txBody>
      </p:sp>
    </p:spTree>
    <p:extLst>
      <p:ext uri="{BB962C8B-B14F-4D97-AF65-F5344CB8AC3E}">
        <p14:creationId xmlns:p14="http://schemas.microsoft.com/office/powerpoint/2010/main" val="3501192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27</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50793">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Multi-State Partnership for Security in Agriculture.</a:t>
            </a:r>
            <a:endParaRPr lang="en-US" dirty="0" smtClean="0"/>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93">
              <a:defRPr/>
            </a:pPr>
            <a:r>
              <a:rPr lang="en-US" dirty="0"/>
              <a:t>The goals of euthanasia are to (a) provide humane treatment of animals at all times until they are euthanized; (b) select and use an acceptable form of euthanasia to be executed as quickly, efficiently, and humanely as possible; (c) minimize the negative emotional and psychological impact on animal owners, caretakers, and the public; (d) prevent or mitigate disease spread, and (e) prevent adulterated or potentially adulterated meat products from entering the food chain.</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3</a:t>
            </a:fld>
            <a:endParaRPr lang="en-US"/>
          </a:p>
        </p:txBody>
      </p:sp>
    </p:spTree>
    <p:extLst>
      <p:ext uri="{BB962C8B-B14F-4D97-AF65-F5344CB8AC3E}">
        <p14:creationId xmlns:p14="http://schemas.microsoft.com/office/powerpoint/2010/main" val="2582140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number</a:t>
            </a:r>
            <a:r>
              <a:rPr lang="en-US" baseline="0" dirty="0" smtClean="0"/>
              <a:t> of factors that must be considered before any mass depopulation effort is taken. These include following established euthanasia guidelines for selecting an appropriate method, ensuring animal welfare issues are addressed throughout the process, having appropriately trained personnel for the procedure, determining appropriate site selection, and remaining cognizant of public perception at all times. We will discuss each of these factors next.</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4</a:t>
            </a:fld>
            <a:endParaRPr lang="en-US"/>
          </a:p>
        </p:txBody>
      </p:sp>
    </p:spTree>
    <p:extLst>
      <p:ext uri="{BB962C8B-B14F-4D97-AF65-F5344CB8AC3E}">
        <p14:creationId xmlns:p14="http://schemas.microsoft.com/office/powerpoint/2010/main" val="2754262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93">
              <a:defRPr/>
            </a:pPr>
            <a:r>
              <a:rPr lang="en-US" dirty="0" smtClean="0"/>
              <a:t>When the decision is made to depopulate, planned actions</a:t>
            </a:r>
            <a:r>
              <a:rPr lang="en-US" baseline="0" dirty="0" smtClean="0"/>
              <a:t> should follow current recommendations for appropriate methods and approaches. Euthanasia methods must be appropriate to the species involved, legal for use in the jurisdiction and implemented according to current professional standards. Guidelines can be found in the following  documents: the American Veterinary Medical Association Guidelines for Euthanasia and the U.S. Department of Agriculture Foreign Animal Disease Preparedness and Response Plan Guidelines on Mass Depopulation and Euthanasia.</a:t>
            </a:r>
            <a:r>
              <a:rPr lang="en-US" dirty="0"/>
              <a:t> </a:t>
            </a:r>
            <a:r>
              <a:rPr lang="en-US" baseline="0" dirty="0" smtClean="0"/>
              <a:t>For events involving international trade, the World Organization for Animal Health (OIE) “Killing Animals for Disease Control Purposes” found in the OIE Terrestrial Animal Health Code can be helpful.</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5</a:t>
            </a:fld>
            <a:endParaRPr lang="en-US"/>
          </a:p>
        </p:txBody>
      </p:sp>
    </p:spTree>
    <p:extLst>
      <p:ext uri="{BB962C8B-B14F-4D97-AF65-F5344CB8AC3E}">
        <p14:creationId xmlns:p14="http://schemas.microsoft.com/office/powerpoint/2010/main" val="2612526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Different euthanasia methods are recommended based on the animal species involved. Much of this relates to the size and quantity of animals as well as the temperament of the animals. Additionally, the animals’ comfort level with humans and the ability of the animal(s) to be handled and/or restrained will factor into method selection. Most euthanasia methods require a high level of technical skill. Having an ample number of </a:t>
            </a:r>
            <a:r>
              <a:rPr lang="en-US" dirty="0" smtClean="0"/>
              <a:t>trained team members available will be an important consideration for euthanasia method selection. T</a:t>
            </a:r>
            <a:r>
              <a:rPr lang="en-US" baseline="0" dirty="0" smtClean="0"/>
              <a:t>he potential for chemical residue in the carcasses often eliminates the use of chemical euthanasia methods. Measures to ensure personnel safety during all euthanasia procedures must also implemented. In some instances, method selection may require consideration of the cost of the procedure. </a:t>
            </a:r>
            <a:r>
              <a:rPr lang="en-US" dirty="0"/>
              <a:t>Laws regarding acceptable methods of euthanasia vary from state to state, so the state’s legal authority should be consulted when selecting a depopulation method. </a:t>
            </a:r>
            <a:r>
              <a:rPr lang="en-US" baseline="0" dirty="0" smtClean="0"/>
              <a:t>[The top photo shows a feedlot of cattle. Source: Renee Dewell, Iowa State University/CFSPH; The bottom photos shows a flock of chickens. Source: Center for Food Security and Public Health] </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6</a:t>
            </a:fld>
            <a:endParaRPr lang="en-US"/>
          </a:p>
        </p:txBody>
      </p:sp>
    </p:spTree>
    <p:extLst>
      <p:ext uri="{BB962C8B-B14F-4D97-AF65-F5344CB8AC3E}">
        <p14:creationId xmlns:p14="http://schemas.microsoft.com/office/powerpoint/2010/main" val="2928217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Regardless of the method selected, all animals must be handled humanely throughout</a:t>
            </a:r>
            <a:r>
              <a:rPr lang="en-US" baseline="0" dirty="0" smtClean="0"/>
              <a:t> the entire euthanasia process. Hu</a:t>
            </a:r>
            <a:r>
              <a:rPr lang="en-US" dirty="0" smtClean="0"/>
              <a:t>mane euthanasia requires that animals be rendered unconscious quickly</a:t>
            </a:r>
            <a:r>
              <a:rPr lang="en-US" baseline="0" dirty="0" smtClean="0"/>
              <a:t> </a:t>
            </a:r>
            <a:r>
              <a:rPr lang="en-US" dirty="0" smtClean="0"/>
              <a:t>and with the least amount of pain and stress as possible. The ability to carry this out will be determined by the euthanasia method used as well as the skill,</a:t>
            </a:r>
            <a:r>
              <a:rPr lang="en-US" baseline="0" dirty="0" smtClean="0"/>
              <a:t> training and expertise of the team. In all cases, worker familiarity with the species is important. If euthanasia is not performed directly by a veterinarian, there should be close observation and supervision by veterinary personnel. Each animal should be checked at the conclusion of the procedure to ensure death has occurred. A backup method of euthanasia must be available if the primary euthanasia method fails. </a:t>
            </a:r>
            <a:r>
              <a:rPr lang="en-US" dirty="0" smtClean="0"/>
              <a:t>The location of the euthanasia procedures, especially for large animal species, must</a:t>
            </a:r>
            <a:r>
              <a:rPr lang="en-US" baseline="0" dirty="0" smtClean="0"/>
              <a:t> take into consideration the removal of carcasses for disposal. </a:t>
            </a:r>
          </a:p>
          <a:p>
            <a:endParaRPr lang="en-US" baseline="0" dirty="0" smtClean="0"/>
          </a:p>
          <a:p>
            <a:pPr defTabSz="950793">
              <a:defRPr/>
            </a:pPr>
            <a:r>
              <a:rPr lang="en-US" dirty="0" smtClean="0"/>
              <a:t>[This</a:t>
            </a:r>
            <a:r>
              <a:rPr lang="en-US" baseline="0" dirty="0" smtClean="0"/>
              <a:t> photo shows a group of finisher pigs. Source: Alex Ramirez, Iowa State University, VDPAM]</a:t>
            </a:r>
            <a:endParaRPr lang="en-US" dirty="0" smtClean="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7</a:t>
            </a:fld>
            <a:endParaRPr lang="en-US"/>
          </a:p>
        </p:txBody>
      </p:sp>
    </p:spTree>
    <p:extLst>
      <p:ext uri="{BB962C8B-B14F-4D97-AF65-F5344CB8AC3E}">
        <p14:creationId xmlns:p14="http://schemas.microsoft.com/office/powerpoint/2010/main" val="2890984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Euthanasia measures should take place in such a way as to minimize an animal’s</a:t>
            </a:r>
            <a:r>
              <a:rPr lang="en-US" baseline="0" dirty="0" smtClean="0"/>
              <a:t> stress and pain, therefore, a</a:t>
            </a:r>
            <a:r>
              <a:rPr lang="en-US" dirty="0" smtClean="0"/>
              <a:t>ppropriate animal handling and restraint is critical</a:t>
            </a:r>
            <a:r>
              <a:rPr lang="en-US" baseline="0" dirty="0" smtClean="0"/>
              <a:t>. Calm, gentle handling will help minimize animal stress and ensures the safety of euthanasia workers and others in the area. For animals accustomed to being handled, gentle restraint in a familiar environment can have a calming effect on animals.</a:t>
            </a:r>
            <a:r>
              <a:rPr lang="en-US" dirty="0"/>
              <a:t> Animals should be handled on non-slip surfaces, as quietly as possible; loud noises and shouting should be avoided.</a:t>
            </a:r>
            <a:r>
              <a:rPr lang="en-US" baseline="0" dirty="0" smtClean="0"/>
              <a:t> Animals that cannot be handled or moved may be euthanized in their customary housing with consideration given to access for removal of carcasses for disposal. </a:t>
            </a:r>
            <a:r>
              <a:rPr lang="en-US" dirty="0"/>
              <a:t>Non-ambulatory animals should be euthanized where they are. </a:t>
            </a:r>
            <a:r>
              <a:rPr lang="en-US" baseline="0" dirty="0" smtClean="0"/>
              <a:t>Just-In-Time presentations overviewing guidelines for the handling and restraint of various species are available.</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8</a:t>
            </a:fld>
            <a:endParaRPr lang="en-US"/>
          </a:p>
        </p:txBody>
      </p:sp>
    </p:spTree>
    <p:extLst>
      <p:ext uri="{BB962C8B-B14F-4D97-AF65-F5344CB8AC3E}">
        <p14:creationId xmlns:p14="http://schemas.microsoft.com/office/powerpoint/2010/main" val="2218175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response requiring the euthanasia of large numbers of animals will attract</a:t>
            </a:r>
            <a:r>
              <a:rPr lang="en-US" baseline="0" dirty="0" smtClean="0"/>
              <a:t> considerable attention from the media and public. When possible euthanasia sites should be conducted indoors away from public view. Animals should be treated humanely at all times. The media may be helpful in raising public awareness of the necessity of depopulation. Appropriately crafted media messages will help. A public information officer can provide these messages, as well as information and regular updates to the media and general public (i.e., stakeholders) to treat the situation proactively. </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9</a:t>
            </a:fld>
            <a:endParaRPr lang="en-US"/>
          </a:p>
        </p:txBody>
      </p:sp>
    </p:spTree>
    <p:extLst>
      <p:ext uri="{BB962C8B-B14F-4D97-AF65-F5344CB8AC3E}">
        <p14:creationId xmlns:p14="http://schemas.microsoft.com/office/powerpoint/2010/main" val="2812728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jpeg"/><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993" y="5410200"/>
            <a:ext cx="1066807" cy="1066807"/>
          </a:xfrm>
          <a:prstGeom prst="rect">
            <a:avLst/>
          </a:prstGeom>
        </p:spPr>
      </p:pic>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1000" y="381000"/>
            <a:ext cx="1752600" cy="1752600"/>
          </a:xfrm>
          <a:prstGeom prst="ellipse">
            <a:avLst/>
          </a:prstGeom>
        </p:spPr>
      </p:pic>
      <p:pic>
        <p:nvPicPr>
          <p:cNvPr id="8" name="Picture 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600200" y="5562600"/>
            <a:ext cx="1769532" cy="838200"/>
          </a:xfrm>
          <a:prstGeom prst="rect">
            <a:avLst/>
          </a:prstGeom>
        </p:spPr>
      </p:pic>
    </p:spTree>
    <p:extLst>
      <p:ext uri="{BB962C8B-B14F-4D97-AF65-F5344CB8AC3E}">
        <p14:creationId xmlns:p14="http://schemas.microsoft.com/office/powerpoint/2010/main" val="4005607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Euthanasia and Mass Depopulation</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495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81000" y="381000"/>
            <a:ext cx="1752600" cy="1752600"/>
          </a:xfrm>
          <a:prstGeom prst="ellipse">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Euthanasia and Mass Depopulation</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Euthanasia and Mass Depopulation</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Euthanasia and Mass Depopulation</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Euthanasia and Mass Depopulation</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Euthanasia and Mass Depopulation</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 In Time Training</a:t>
            </a:r>
            <a:endParaRPr lang="en-US"/>
          </a:p>
        </p:txBody>
      </p:sp>
      <p:sp>
        <p:nvSpPr>
          <p:cNvPr id="5" name="Footer Placeholder 4"/>
          <p:cNvSpPr>
            <a:spLocks noGrp="1"/>
          </p:cNvSpPr>
          <p:nvPr>
            <p:ph type="ftr" sz="quarter" idx="11"/>
          </p:nvPr>
        </p:nvSpPr>
        <p:spPr/>
        <p:txBody>
          <a:bodyPr/>
          <a:lstStyle/>
          <a:p>
            <a:pPr algn="r"/>
            <a:r>
              <a:rPr lang="en-US" smtClean="0"/>
              <a:t>Euthanasia and Mass Depopulation</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Euthanasia and Mass Depopulation</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Euthanasia and Mass Depopulation</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365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Euthanasia and Mass Depopulation</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Euthanasia and Mass Depopulation</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88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Euthanasia and Mass Depopulation</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090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Euthanasia and Mass Depopulation</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338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Euthanasia and Mass Depopulation</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33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 In Time Training</a:t>
            </a:r>
            <a:endParaRPr lang="en-US"/>
          </a:p>
        </p:txBody>
      </p:sp>
      <p:sp>
        <p:nvSpPr>
          <p:cNvPr id="5" name="Footer Placeholder 4"/>
          <p:cNvSpPr>
            <a:spLocks noGrp="1"/>
          </p:cNvSpPr>
          <p:nvPr>
            <p:ph type="ftr" sz="quarter" idx="11"/>
          </p:nvPr>
        </p:nvSpPr>
        <p:spPr/>
        <p:txBody>
          <a:bodyPr/>
          <a:lstStyle/>
          <a:p>
            <a:pPr algn="r"/>
            <a:r>
              <a:rPr lang="en-US" smtClean="0"/>
              <a:t>Euthanasia and Mass Depopulation</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01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Euthanasia and Mass Depopulation</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116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645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Euthanasia and Mass Depopulation</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extLst>
      <p:ext uri="{BB962C8B-B14F-4D97-AF65-F5344CB8AC3E}">
        <p14:creationId xmlns:p14="http://schemas.microsoft.com/office/powerpoint/2010/main" val="104808857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Euthanasia and Mass Depopulation</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www.avma.org/KB/Policies/Documents/euthanasia.pdf"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hyperlink" Target="http://www.oie.int/fileadmin/Home/eng/Health_standards/tahc/2010/en_chapitre_1.7.6.htm" TargetMode="External"/><Relationship Id="rId5" Type="http://schemas.openxmlformats.org/officeDocument/2006/relationships/hyperlink" Target="http://vetmed.iastate.edu/humaneeuthanasia/en/euthanasia-downloads#Index" TargetMode="External"/><Relationship Id="rId4" Type="http://schemas.openxmlformats.org/officeDocument/2006/relationships/hyperlink" Target="http://www.cfsph.iastate.edu/pdf/fad-prep-nahems-guidelines-mass-depopulation-and-euthanasia"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hyperlink" Target="http://www.cfsph.iastate.edu/Emergency-Response/just-in-time-training.php"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Euthanasia </a:t>
            </a:r>
            <a:br>
              <a:rPr lang="en-US" dirty="0" smtClean="0"/>
            </a:br>
            <a:r>
              <a:rPr lang="en-US" dirty="0" smtClean="0"/>
              <a:t>and Mass Depopulation</a:t>
            </a:r>
            <a:br>
              <a:rPr lang="en-US" dirty="0" smtClean="0"/>
            </a:br>
            <a:r>
              <a:rPr lang="en-US" sz="3600" dirty="0" smtClean="0"/>
              <a:t>During Animal Health Emergencies</a:t>
            </a:r>
            <a:r>
              <a:rPr lang="en-US" dirty="0" smtClean="0"/>
              <a:t/>
            </a:r>
            <a:br>
              <a:rPr lang="en-US" dirty="0" smtClean="0"/>
            </a:br>
            <a:r>
              <a:rPr lang="en-US" i="1" dirty="0" smtClean="0"/>
              <a:t> </a:t>
            </a:r>
            <a:endParaRPr lang="en-US" dirty="0"/>
          </a:p>
        </p:txBody>
      </p:sp>
      <p:sp>
        <p:nvSpPr>
          <p:cNvPr id="3" name="Subtitle 2"/>
          <p:cNvSpPr>
            <a:spLocks noGrp="1"/>
          </p:cNvSpPr>
          <p:nvPr>
            <p:ph type="subTitle" idx="1"/>
          </p:nvPr>
        </p:nvSpPr>
        <p:spPr>
          <a:xfrm>
            <a:off x="1371600" y="3810000"/>
            <a:ext cx="6400800" cy="1066800"/>
          </a:xfrm>
        </p:spPr>
        <p:txBody>
          <a:bodyPr/>
          <a:lstStyle/>
          <a:p>
            <a:r>
              <a:rPr lang="en-US" i="1" dirty="0" smtClean="0"/>
              <a:t>Overview and Considerations</a:t>
            </a:r>
            <a:endParaRPr 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Euthanasia Methods</a:t>
            </a:r>
            <a:endParaRPr lang="en-US" dirty="0"/>
          </a:p>
        </p:txBody>
      </p:sp>
      <p:sp>
        <p:nvSpPr>
          <p:cNvPr id="7" name="Text Placeholder 6"/>
          <p:cNvSpPr>
            <a:spLocks noGrp="1"/>
          </p:cNvSpPr>
          <p:nvPr>
            <p:ph type="body" idx="1"/>
          </p:nvPr>
        </p:nvSpPr>
        <p:spPr/>
        <p:txBody>
          <a:bodyPr/>
          <a:lstStyle/>
          <a:p>
            <a:r>
              <a:rPr lang="en-US" dirty="0" smtClean="0"/>
              <a:t>Physical</a:t>
            </a:r>
          </a:p>
          <a:p>
            <a:r>
              <a:rPr lang="en-US" dirty="0" smtClean="0"/>
              <a:t>Chemical</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Euthanasia and Mass Depopulation</a:t>
            </a:r>
            <a:endParaRPr lang="en-US" dirty="0"/>
          </a:p>
        </p:txBody>
      </p:sp>
    </p:spTree>
    <p:extLst>
      <p:ext uri="{BB962C8B-B14F-4D97-AF65-F5344CB8AC3E}">
        <p14:creationId xmlns:p14="http://schemas.microsoft.com/office/powerpoint/2010/main" val="296892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Physical Euthanasia </a:t>
            </a:r>
            <a:r>
              <a:rPr lang="en-US" dirty="0"/>
              <a:t>M</a:t>
            </a:r>
            <a:r>
              <a:rPr lang="en-US" dirty="0" smtClean="0"/>
              <a:t>ethods</a:t>
            </a:r>
            <a:endParaRPr lang="en-US" dirty="0"/>
          </a:p>
        </p:txBody>
      </p:sp>
      <p:sp>
        <p:nvSpPr>
          <p:cNvPr id="3" name="Content Placeholder 2"/>
          <p:cNvSpPr>
            <a:spLocks noGrp="1"/>
          </p:cNvSpPr>
          <p:nvPr>
            <p:ph idx="1"/>
          </p:nvPr>
        </p:nvSpPr>
        <p:spPr/>
        <p:txBody>
          <a:bodyPr>
            <a:normAutofit/>
          </a:bodyPr>
          <a:lstStyle/>
          <a:p>
            <a:r>
              <a:rPr lang="en-US" dirty="0" smtClean="0"/>
              <a:t>Captive bolt</a:t>
            </a:r>
          </a:p>
          <a:p>
            <a:r>
              <a:rPr lang="en-US" dirty="0" smtClean="0"/>
              <a:t>Gunshot</a:t>
            </a:r>
          </a:p>
          <a:p>
            <a:r>
              <a:rPr lang="en-US" dirty="0" smtClean="0"/>
              <a:t>Special circumstance</a:t>
            </a:r>
          </a:p>
          <a:p>
            <a:pPr lvl="1"/>
            <a:r>
              <a:rPr lang="en-US" dirty="0" smtClean="0"/>
              <a:t>Electrocution (swine)</a:t>
            </a:r>
          </a:p>
          <a:p>
            <a:pPr lvl="1"/>
            <a:r>
              <a:rPr lang="en-US" dirty="0" smtClean="0"/>
              <a:t>Cervical dislocation,</a:t>
            </a:r>
            <a:br>
              <a:rPr lang="en-US" dirty="0" smtClean="0"/>
            </a:br>
            <a:r>
              <a:rPr lang="en-US" dirty="0" smtClean="0"/>
              <a:t>decapitation (poultry)</a:t>
            </a:r>
          </a:p>
          <a:p>
            <a:r>
              <a:rPr lang="en-US" dirty="0" smtClean="0"/>
              <a:t>Adjunct physical methods</a:t>
            </a:r>
            <a:endParaRPr lang="en-US" dirty="0"/>
          </a:p>
          <a:p>
            <a:pPr lvl="1"/>
            <a:r>
              <a:rPr lang="en-US" dirty="0" smtClean="0"/>
              <a:t>Exsanguination and pithing</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Euthanasia and Mass Depopulation</a:t>
            </a:r>
            <a:endParaRPr lang="en-US" dirty="0"/>
          </a:p>
        </p:txBody>
      </p:sp>
      <p:pic>
        <p:nvPicPr>
          <p:cNvPr id="1026" name="Picture 2" descr="File:Cash's captive bolt pisto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2451" y="1607450"/>
            <a:ext cx="3165770" cy="2431150"/>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788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Chemical Euthanasia Methods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Injectable drugs</a:t>
            </a:r>
          </a:p>
          <a:p>
            <a:pPr lvl="1"/>
            <a:r>
              <a:rPr lang="en-US" dirty="0" smtClean="0"/>
              <a:t>Barbiturates/</a:t>
            </a:r>
            <a:br>
              <a:rPr lang="en-US" dirty="0" smtClean="0"/>
            </a:br>
            <a:r>
              <a:rPr lang="en-US" dirty="0" smtClean="0"/>
              <a:t>barbituric acid derivatives</a:t>
            </a:r>
          </a:p>
          <a:p>
            <a:pPr lvl="1"/>
            <a:r>
              <a:rPr lang="en-US" dirty="0" smtClean="0"/>
              <a:t>Documentation of </a:t>
            </a:r>
            <a:br>
              <a:rPr lang="en-US" dirty="0" smtClean="0"/>
            </a:br>
            <a:r>
              <a:rPr lang="en-US" dirty="0" smtClean="0"/>
              <a:t>controlled substances</a:t>
            </a:r>
          </a:p>
          <a:p>
            <a:r>
              <a:rPr lang="en-US" dirty="0" smtClean="0"/>
              <a:t>Gas</a:t>
            </a:r>
          </a:p>
          <a:p>
            <a:pPr lvl="1"/>
            <a:r>
              <a:rPr lang="en-US" dirty="0" smtClean="0"/>
              <a:t>Anesthetic gases</a:t>
            </a:r>
          </a:p>
          <a:p>
            <a:pPr lvl="1"/>
            <a:r>
              <a:rPr lang="en-US" dirty="0" smtClean="0"/>
              <a:t>Carbon monoxide</a:t>
            </a:r>
          </a:p>
          <a:p>
            <a:pPr lvl="1"/>
            <a:r>
              <a:rPr lang="en-US" dirty="0" smtClean="0"/>
              <a:t>Carbon dioxide</a:t>
            </a:r>
          </a:p>
          <a:p>
            <a:r>
              <a:rPr lang="en-US" dirty="0" smtClean="0"/>
              <a:t>Adjunct injectable chemical methods</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Euthanasia and Mass Depopulation</a:t>
            </a:r>
            <a:endParaRPr lang="en-US" dirty="0"/>
          </a:p>
        </p:txBody>
      </p:sp>
      <p:pic>
        <p:nvPicPr>
          <p:cNvPr id="7" name="Picture 6"/>
          <p:cNvPicPr>
            <a:picLocks noChangeAspect="1"/>
          </p:cNvPicPr>
          <p:nvPr/>
        </p:nvPicPr>
        <p:blipFill rotWithShape="1">
          <a:blip r:embed="rId3"/>
          <a:srcRect t="4429" b="5678"/>
          <a:stretch/>
        </p:blipFill>
        <p:spPr>
          <a:xfrm>
            <a:off x="5866282" y="1797803"/>
            <a:ext cx="2820518" cy="2850397"/>
          </a:xfrm>
          <a:prstGeom prst="rect">
            <a:avLst/>
          </a:prstGeom>
          <a:ln w="28575">
            <a:solidFill>
              <a:srgbClr val="F47D5A"/>
            </a:solidFill>
          </a:ln>
        </p:spPr>
      </p:pic>
    </p:spTree>
    <p:extLst>
      <p:ext uri="{BB962C8B-B14F-4D97-AF65-F5344CB8AC3E}">
        <p14:creationId xmlns:p14="http://schemas.microsoft.com/office/powerpoint/2010/main" val="1214991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Euthanasia</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Physical methods</a:t>
            </a:r>
          </a:p>
          <a:p>
            <a:pPr lvl="1"/>
            <a:r>
              <a:rPr lang="en-US" dirty="0" smtClean="0"/>
              <a:t>Quick, painless, humane, practical</a:t>
            </a:r>
          </a:p>
          <a:p>
            <a:pPr lvl="1"/>
            <a:r>
              <a:rPr lang="en-US" dirty="0" smtClean="0"/>
              <a:t>Require technical skill, highly trained personnel</a:t>
            </a:r>
          </a:p>
        </p:txBody>
      </p:sp>
      <p:sp>
        <p:nvSpPr>
          <p:cNvPr id="6" name="Content Placeholder 5"/>
          <p:cNvSpPr>
            <a:spLocks noGrp="1"/>
          </p:cNvSpPr>
          <p:nvPr>
            <p:ph sz="half" idx="2"/>
          </p:nvPr>
        </p:nvSpPr>
        <p:spPr/>
        <p:txBody>
          <a:bodyPr>
            <a:normAutofit lnSpcReduction="10000"/>
          </a:bodyPr>
          <a:lstStyle/>
          <a:p>
            <a:r>
              <a:rPr lang="en-US" dirty="0"/>
              <a:t>Chemical methods</a:t>
            </a:r>
          </a:p>
          <a:p>
            <a:pPr lvl="1"/>
            <a:r>
              <a:rPr lang="en-US" dirty="0"/>
              <a:t>Pet livestock, companion animals</a:t>
            </a:r>
          </a:p>
          <a:p>
            <a:pPr lvl="1"/>
            <a:r>
              <a:rPr lang="en-US" dirty="0"/>
              <a:t>Impractical for mass depopulation of livestock</a:t>
            </a:r>
          </a:p>
          <a:p>
            <a:pPr lvl="2"/>
            <a:r>
              <a:rPr lang="en-US" dirty="0"/>
              <a:t>Chemical residues</a:t>
            </a:r>
          </a:p>
          <a:p>
            <a:pPr lvl="2"/>
            <a:r>
              <a:rPr lang="en-US" dirty="0"/>
              <a:t>Large volume of drugs required</a:t>
            </a:r>
          </a:p>
          <a:p>
            <a:pPr lvl="2"/>
            <a:r>
              <a:rPr lang="en-US" dirty="0"/>
              <a:t>Increased handling </a:t>
            </a:r>
            <a:r>
              <a:rPr lang="en-US" dirty="0" smtClean="0"/>
              <a:t>to </a:t>
            </a:r>
            <a:r>
              <a:rPr lang="en-US" dirty="0"/>
              <a:t>inject drugs</a:t>
            </a:r>
          </a:p>
          <a:p>
            <a:pPr lvl="2"/>
            <a:r>
              <a:rPr lang="en-US" dirty="0"/>
              <a:t>Cost of </a:t>
            </a:r>
            <a:r>
              <a:rPr lang="en-US" dirty="0" smtClean="0"/>
              <a:t>chemicals</a:t>
            </a:r>
            <a:endParaRPr lang="en-US" dirty="0"/>
          </a:p>
        </p:txBody>
      </p:sp>
      <p:sp>
        <p:nvSpPr>
          <p:cNvPr id="4" name="Date Placeholder 3"/>
          <p:cNvSpPr>
            <a:spLocks noGrp="1"/>
          </p:cNvSpPr>
          <p:nvPr>
            <p:ph type="dt" sz="half" idx="10"/>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Euthanasia and Mass Depopulation</a:t>
            </a:r>
            <a:endParaRPr lang="en-US" dirty="0"/>
          </a:p>
        </p:txBody>
      </p:sp>
    </p:spTree>
    <p:extLst>
      <p:ext uri="{BB962C8B-B14F-4D97-AF65-F5344CB8AC3E}">
        <p14:creationId xmlns:p14="http://schemas.microsoft.com/office/powerpoint/2010/main" val="2906333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Unacceptable Methods</a:t>
            </a:r>
            <a:br>
              <a:rPr lang="en-US" dirty="0" smtClean="0"/>
            </a:br>
            <a:r>
              <a:rPr lang="en-US" dirty="0" smtClean="0"/>
              <a:t>of Euthanasia</a:t>
            </a:r>
            <a:endParaRPr lang="en-US" dirty="0"/>
          </a:p>
        </p:txBody>
      </p:sp>
      <p:sp>
        <p:nvSpPr>
          <p:cNvPr id="3" name="Content Placeholder 2"/>
          <p:cNvSpPr>
            <a:spLocks noGrp="1"/>
          </p:cNvSpPr>
          <p:nvPr>
            <p:ph idx="1"/>
          </p:nvPr>
        </p:nvSpPr>
        <p:spPr/>
        <p:txBody>
          <a:bodyPr/>
          <a:lstStyle/>
          <a:p>
            <a:r>
              <a:rPr lang="en-US" dirty="0" smtClean="0"/>
              <a:t>Manually applied blunt trauma</a:t>
            </a:r>
          </a:p>
          <a:p>
            <a:r>
              <a:rPr lang="en-US" dirty="0" smtClean="0"/>
              <a:t>Injection of any chemical not labeled for use as a euthanasia agent</a:t>
            </a:r>
          </a:p>
          <a:p>
            <a:r>
              <a:rPr lang="en-US" dirty="0" smtClean="0"/>
              <a:t>Injection of air into blood vessel</a:t>
            </a:r>
          </a:p>
          <a:p>
            <a:r>
              <a:rPr lang="en-US" dirty="0" smtClean="0"/>
              <a:t>Electrocution with a </a:t>
            </a:r>
            <a:br>
              <a:rPr lang="en-US" dirty="0" smtClean="0"/>
            </a:br>
            <a:r>
              <a:rPr lang="en-US" dirty="0" smtClean="0"/>
              <a:t>120 or 220 volt electrical cord</a:t>
            </a:r>
          </a:p>
          <a:p>
            <a:pPr marL="0" indent="0">
              <a:buNone/>
            </a:pP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Euthanasia and Mass Depopulation</a:t>
            </a:r>
            <a:endParaRPr lang="en-US" dirty="0"/>
          </a:p>
        </p:txBody>
      </p:sp>
    </p:spTree>
    <p:extLst>
      <p:ext uri="{BB962C8B-B14F-4D97-AF65-F5344CB8AC3E}">
        <p14:creationId xmlns:p14="http://schemas.microsoft.com/office/powerpoint/2010/main" val="2389731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Euthanasia methods by species</a:t>
            </a:r>
            <a:endParaRPr lang="en-US" dirty="0"/>
          </a:p>
        </p:txBody>
      </p:sp>
      <p:sp>
        <p:nvSpPr>
          <p:cNvPr id="7" name="Text Placeholder 6"/>
          <p:cNvSpPr>
            <a:spLocks noGrp="1"/>
          </p:cNvSpPr>
          <p:nvPr>
            <p:ph type="body" idx="1"/>
          </p:nvPr>
        </p:nvSpPr>
        <p:spPr/>
        <p:txBody>
          <a:bodyPr/>
          <a:lstStyle/>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Euthanasia and Mass Depopulation</a:t>
            </a:r>
            <a:endParaRPr lang="en-US" dirty="0"/>
          </a:p>
        </p:txBody>
      </p:sp>
    </p:spTree>
    <p:extLst>
      <p:ext uri="{BB962C8B-B14F-4D97-AF65-F5344CB8AC3E}">
        <p14:creationId xmlns:p14="http://schemas.microsoft.com/office/powerpoint/2010/main" val="3800809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Bovine, Sheep, Goat </a:t>
            </a:r>
            <a:r>
              <a:rPr lang="en-US" dirty="0"/>
              <a:t>E</a:t>
            </a:r>
            <a:r>
              <a:rPr lang="en-US" dirty="0" smtClean="0"/>
              <a:t>uthanasia</a:t>
            </a:r>
            <a:endParaRPr lang="en-US" dirty="0"/>
          </a:p>
        </p:txBody>
      </p:sp>
      <p:sp>
        <p:nvSpPr>
          <p:cNvPr id="8" name="Content Placeholder 7"/>
          <p:cNvSpPr>
            <a:spLocks noGrp="1"/>
          </p:cNvSpPr>
          <p:nvPr>
            <p:ph sz="half" idx="1"/>
          </p:nvPr>
        </p:nvSpPr>
        <p:spPr/>
        <p:txBody>
          <a:bodyPr>
            <a:normAutofit fontScale="92500"/>
          </a:bodyPr>
          <a:lstStyle/>
          <a:p>
            <a:r>
              <a:rPr lang="en-US" dirty="0" smtClean="0"/>
              <a:t>Primary methods </a:t>
            </a:r>
          </a:p>
          <a:p>
            <a:pPr lvl="1"/>
            <a:r>
              <a:rPr lang="en-US" dirty="0" smtClean="0"/>
              <a:t>Captive bolt</a:t>
            </a:r>
          </a:p>
          <a:p>
            <a:pPr lvl="1"/>
            <a:r>
              <a:rPr lang="en-US" dirty="0" smtClean="0"/>
              <a:t>Gun shot</a:t>
            </a:r>
          </a:p>
          <a:p>
            <a:r>
              <a:rPr lang="en-US" dirty="0" smtClean="0"/>
              <a:t>Adjunct methods</a:t>
            </a:r>
          </a:p>
          <a:p>
            <a:pPr lvl="1"/>
            <a:r>
              <a:rPr lang="en-US" dirty="0" smtClean="0"/>
              <a:t>KCL, </a:t>
            </a:r>
            <a:br>
              <a:rPr lang="en-US" dirty="0" smtClean="0"/>
            </a:br>
            <a:r>
              <a:rPr lang="en-US" dirty="0" smtClean="0"/>
              <a:t>Magnesium salts</a:t>
            </a:r>
          </a:p>
          <a:p>
            <a:pPr lvl="1"/>
            <a:r>
              <a:rPr lang="en-US" dirty="0" smtClean="0"/>
              <a:t>Exsanguination, pithing</a:t>
            </a:r>
          </a:p>
          <a:p>
            <a:r>
              <a:rPr lang="en-US" dirty="0" smtClean="0"/>
              <a:t>Companion </a:t>
            </a:r>
            <a:r>
              <a:rPr lang="en-US" dirty="0"/>
              <a:t>livestock</a:t>
            </a:r>
          </a:p>
          <a:p>
            <a:pPr lvl="1"/>
            <a:r>
              <a:rPr lang="en-US" dirty="0" smtClean="0"/>
              <a:t>Injectable drugs</a:t>
            </a:r>
          </a:p>
          <a:p>
            <a:pPr lvl="2"/>
            <a:r>
              <a:rPr lang="en-US" dirty="0" smtClean="0"/>
              <a:t>Barbiturates</a:t>
            </a:r>
          </a:p>
        </p:txBody>
      </p:sp>
      <p:sp>
        <p:nvSpPr>
          <p:cNvPr id="4" name="Date Placeholder 3"/>
          <p:cNvSpPr>
            <a:spLocks noGrp="1"/>
          </p:cNvSpPr>
          <p:nvPr>
            <p:ph type="dt" sz="half" idx="10"/>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Euthanasia and Mass Depopulation</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38"/>
          <a:stretch/>
        </p:blipFill>
        <p:spPr bwMode="auto">
          <a:xfrm>
            <a:off x="6452098" y="1554479"/>
            <a:ext cx="2329951" cy="1950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549768"/>
            <a:ext cx="2438400" cy="2250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344868"/>
            <a:ext cx="2048743" cy="2055932"/>
          </a:xfrm>
          <a:prstGeom prst="rect">
            <a:avLst/>
          </a:prstGeom>
          <a:noFill/>
          <a:ln w="2857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82583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Equine Euthanasia</a:t>
            </a:r>
            <a:endParaRPr lang="en-US" dirty="0"/>
          </a:p>
        </p:txBody>
      </p:sp>
      <p:sp>
        <p:nvSpPr>
          <p:cNvPr id="3" name="Content Placeholder 2"/>
          <p:cNvSpPr>
            <a:spLocks noGrp="1"/>
          </p:cNvSpPr>
          <p:nvPr>
            <p:ph sz="half" idx="1"/>
          </p:nvPr>
        </p:nvSpPr>
        <p:spPr/>
        <p:txBody>
          <a:bodyPr/>
          <a:lstStyle/>
          <a:p>
            <a:r>
              <a:rPr lang="en-US" dirty="0" smtClean="0"/>
              <a:t>Primary methods</a:t>
            </a:r>
          </a:p>
          <a:p>
            <a:pPr lvl="1"/>
            <a:r>
              <a:rPr lang="en-US" dirty="0" smtClean="0"/>
              <a:t>Sedation then barbiturate</a:t>
            </a:r>
          </a:p>
          <a:p>
            <a:pPr lvl="1"/>
            <a:r>
              <a:rPr lang="en-US" dirty="0" smtClean="0"/>
              <a:t>Captive bolt</a:t>
            </a:r>
          </a:p>
          <a:p>
            <a:pPr lvl="1"/>
            <a:r>
              <a:rPr lang="en-US" dirty="0" smtClean="0"/>
              <a:t>Gunshot</a:t>
            </a:r>
          </a:p>
          <a:p>
            <a:r>
              <a:rPr lang="en-US" dirty="0" smtClean="0"/>
              <a:t>Adjunct method</a:t>
            </a:r>
          </a:p>
          <a:p>
            <a:r>
              <a:rPr lang="en-US" dirty="0" smtClean="0"/>
              <a:t>Safety issues</a:t>
            </a:r>
          </a:p>
          <a:p>
            <a:pPr marL="0" indent="0">
              <a:buNone/>
            </a:pPr>
            <a:endParaRPr lang="en-US" dirty="0" smtClean="0"/>
          </a:p>
          <a:p>
            <a:pPr marL="0" indent="0">
              <a:buNone/>
            </a:pPr>
            <a:endParaRPr lang="en-US" dirty="0" smtClean="0"/>
          </a:p>
          <a:p>
            <a:pPr lvl="1"/>
            <a:endParaRPr lang="en-US" dirty="0"/>
          </a:p>
        </p:txBody>
      </p:sp>
      <p:sp>
        <p:nvSpPr>
          <p:cNvPr id="4" name="Date Placeholder 3"/>
          <p:cNvSpPr>
            <a:spLocks noGrp="1"/>
          </p:cNvSpPr>
          <p:nvPr>
            <p:ph type="dt" sz="half" idx="10"/>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Euthanasia and Mass Depopulation</a:t>
            </a:r>
            <a:endParaRPr lang="en-US"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35752"/>
          <a:stretch/>
        </p:blipFill>
        <p:spPr bwMode="auto">
          <a:xfrm>
            <a:off x="6672676" y="1600200"/>
            <a:ext cx="1890299" cy="3053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4248"/>
          <a:stretch/>
        </p:blipFill>
        <p:spPr bwMode="auto">
          <a:xfrm>
            <a:off x="4343400" y="3955671"/>
            <a:ext cx="2667000" cy="2397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09794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Swine Euthanasia</a:t>
            </a:r>
            <a:endParaRPr lang="en-US" dirty="0"/>
          </a:p>
        </p:txBody>
      </p:sp>
      <p:sp>
        <p:nvSpPr>
          <p:cNvPr id="3" name="Content Placeholder 2"/>
          <p:cNvSpPr>
            <a:spLocks noGrp="1"/>
          </p:cNvSpPr>
          <p:nvPr>
            <p:ph sz="half" idx="1"/>
          </p:nvPr>
        </p:nvSpPr>
        <p:spPr>
          <a:xfrm>
            <a:off x="457200" y="1600200"/>
            <a:ext cx="5791200" cy="4525963"/>
          </a:xfrm>
        </p:spPr>
        <p:txBody>
          <a:bodyPr>
            <a:normAutofit/>
          </a:bodyPr>
          <a:lstStyle/>
          <a:p>
            <a:r>
              <a:rPr lang="en-US" dirty="0" smtClean="0"/>
              <a:t>Primary methods</a:t>
            </a:r>
            <a:endParaRPr lang="en-US" dirty="0"/>
          </a:p>
          <a:p>
            <a:pPr lvl="1"/>
            <a:r>
              <a:rPr lang="en-US" dirty="0"/>
              <a:t>Captive bolt</a:t>
            </a:r>
          </a:p>
          <a:p>
            <a:pPr lvl="1"/>
            <a:r>
              <a:rPr lang="en-US" dirty="0" smtClean="0"/>
              <a:t>Gunshot</a:t>
            </a:r>
          </a:p>
          <a:p>
            <a:pPr lvl="1"/>
            <a:r>
              <a:rPr lang="en-US" dirty="0" smtClean="0"/>
              <a:t>Gas: Carbon dioxide (CO</a:t>
            </a:r>
            <a:r>
              <a:rPr lang="en-US" baseline="-25000" dirty="0" smtClean="0"/>
              <a:t>2</a:t>
            </a:r>
            <a:r>
              <a:rPr lang="en-US" dirty="0" smtClean="0"/>
              <a:t>)</a:t>
            </a:r>
          </a:p>
          <a:p>
            <a:pPr lvl="2"/>
            <a:r>
              <a:rPr lang="en-US" dirty="0" smtClean="0"/>
              <a:t>Only for smaller swine</a:t>
            </a:r>
            <a:endParaRPr lang="en-US" dirty="0"/>
          </a:p>
          <a:p>
            <a:r>
              <a:rPr lang="en-US" dirty="0">
                <a:solidFill>
                  <a:srgbClr val="000000"/>
                </a:solidFill>
              </a:rPr>
              <a:t>Adjunct methods</a:t>
            </a:r>
          </a:p>
          <a:p>
            <a:r>
              <a:rPr lang="en-US" dirty="0" smtClean="0"/>
              <a:t>Companion </a:t>
            </a:r>
            <a:r>
              <a:rPr lang="en-US" dirty="0"/>
              <a:t>livestock</a:t>
            </a:r>
          </a:p>
          <a:p>
            <a:pPr lvl="1"/>
            <a:r>
              <a:rPr lang="en-US" dirty="0" smtClean="0"/>
              <a:t>Injectable drugs</a:t>
            </a:r>
            <a:endParaRPr lang="en-US" dirty="0"/>
          </a:p>
        </p:txBody>
      </p:sp>
      <p:sp>
        <p:nvSpPr>
          <p:cNvPr id="4" name="Date Placeholder 3"/>
          <p:cNvSpPr>
            <a:spLocks noGrp="1"/>
          </p:cNvSpPr>
          <p:nvPr>
            <p:ph type="dt" sz="half" idx="10"/>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Euthanasia and Mass Depopulation</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600201"/>
            <a:ext cx="2514599" cy="2809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267200"/>
            <a:ext cx="2257425" cy="1981200"/>
          </a:xfrm>
          <a:prstGeom prst="rect">
            <a:avLst/>
          </a:prstGeom>
          <a:noFill/>
          <a:ln w="2857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8163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Poultry Euthanasia</a:t>
            </a:r>
            <a:endParaRPr lang="en-US" dirty="0"/>
          </a:p>
        </p:txBody>
      </p:sp>
      <p:sp>
        <p:nvSpPr>
          <p:cNvPr id="3" name="Content Placeholder 2"/>
          <p:cNvSpPr>
            <a:spLocks noGrp="1"/>
          </p:cNvSpPr>
          <p:nvPr>
            <p:ph idx="1"/>
          </p:nvPr>
        </p:nvSpPr>
        <p:spPr>
          <a:xfrm>
            <a:off x="457200" y="1600200"/>
            <a:ext cx="5257800" cy="4648200"/>
          </a:xfrm>
        </p:spPr>
        <p:txBody>
          <a:bodyPr>
            <a:normAutofit lnSpcReduction="10000"/>
          </a:bodyPr>
          <a:lstStyle/>
          <a:p>
            <a:r>
              <a:rPr lang="en-US" dirty="0" smtClean="0"/>
              <a:t>Methods</a:t>
            </a:r>
          </a:p>
          <a:p>
            <a:pPr lvl="1"/>
            <a:r>
              <a:rPr lang="en-US" dirty="0" smtClean="0"/>
              <a:t>Inhaled anesthetics</a:t>
            </a:r>
          </a:p>
          <a:p>
            <a:pPr lvl="2"/>
            <a:r>
              <a:rPr lang="en-US" dirty="0" smtClean="0"/>
              <a:t>Carbon </a:t>
            </a:r>
            <a:r>
              <a:rPr lang="en-US" dirty="0"/>
              <a:t>dioxide (CO</a:t>
            </a:r>
            <a:r>
              <a:rPr lang="en-US" baseline="-25000" dirty="0"/>
              <a:t>2</a:t>
            </a:r>
            <a:r>
              <a:rPr lang="en-US" dirty="0"/>
              <a:t>)</a:t>
            </a:r>
          </a:p>
          <a:p>
            <a:pPr lvl="2"/>
            <a:r>
              <a:rPr lang="en-US" dirty="0"/>
              <a:t>Water-based foam</a:t>
            </a:r>
          </a:p>
          <a:p>
            <a:pPr lvl="1"/>
            <a:r>
              <a:rPr lang="en-US" dirty="0" smtClean="0"/>
              <a:t>Injectable anesthetics</a:t>
            </a:r>
          </a:p>
          <a:p>
            <a:pPr lvl="1"/>
            <a:r>
              <a:rPr lang="en-US" dirty="0" smtClean="0"/>
              <a:t>Cervical dislocation</a:t>
            </a:r>
            <a:br>
              <a:rPr lang="en-US" dirty="0" smtClean="0"/>
            </a:br>
            <a:r>
              <a:rPr lang="en-US" dirty="0" smtClean="0"/>
              <a:t>for smaller birds</a:t>
            </a:r>
          </a:p>
          <a:p>
            <a:pPr lvl="1"/>
            <a:r>
              <a:rPr lang="en-US" dirty="0" smtClean="0"/>
              <a:t>Decapitation NOT recommended if                            other means available</a:t>
            </a:r>
          </a:p>
          <a:p>
            <a:pPr lvl="1"/>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Euthanasia and Mass Depopulation</a:t>
            </a: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t="4414" b="5554"/>
          <a:stretch/>
        </p:blipFill>
        <p:spPr>
          <a:xfrm>
            <a:off x="5715000" y="1676400"/>
            <a:ext cx="2971800" cy="2989385"/>
          </a:xfrm>
          <a:prstGeom prst="rect">
            <a:avLst/>
          </a:prstGeom>
          <a:noFill/>
          <a:ln w="28575">
            <a:solidFill>
              <a:srgbClr val="F47D5A"/>
            </a:solidFill>
          </a:ln>
        </p:spPr>
      </p:pic>
    </p:spTree>
    <p:extLst>
      <p:ext uri="{BB962C8B-B14F-4D97-AF65-F5344CB8AC3E}">
        <p14:creationId xmlns:p14="http://schemas.microsoft.com/office/powerpoint/2010/main" val="3581193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normAutofit/>
          </a:bodyPr>
          <a:lstStyle/>
          <a:p>
            <a:r>
              <a:rPr lang="en-US" dirty="0" smtClean="0"/>
              <a:t>Euthanasia</a:t>
            </a:r>
          </a:p>
          <a:p>
            <a:pPr lvl="1"/>
            <a:r>
              <a:rPr lang="en-US" dirty="0" smtClean="0"/>
              <a:t>“Good death” </a:t>
            </a:r>
          </a:p>
          <a:p>
            <a:pPr lvl="1"/>
            <a:r>
              <a:rPr lang="en-US" dirty="0" smtClean="0"/>
              <a:t>As painless and stress free as possible</a:t>
            </a:r>
          </a:p>
          <a:p>
            <a:r>
              <a:rPr lang="en-US" dirty="0" smtClean="0"/>
              <a:t>Mass depopulation</a:t>
            </a:r>
          </a:p>
          <a:p>
            <a:pPr lvl="1"/>
            <a:r>
              <a:rPr lang="en-US" dirty="0" smtClean="0"/>
              <a:t>Large numbers of animals</a:t>
            </a:r>
          </a:p>
          <a:p>
            <a:pPr lvl="1"/>
            <a:r>
              <a:rPr lang="en-US" dirty="0" smtClean="0"/>
              <a:t>Safely, quickly and efficiently destroyed</a:t>
            </a:r>
          </a:p>
          <a:p>
            <a:r>
              <a:rPr lang="en-US" dirty="0" smtClean="0"/>
              <a:t>Moral obligation to ensure welfare</a:t>
            </a:r>
          </a:p>
          <a:p>
            <a:pPr lvl="1"/>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Euthanasia and Mass Depopulation</a:t>
            </a:r>
            <a:endParaRPr lang="en-US" dirty="0"/>
          </a:p>
        </p:txBody>
      </p:sp>
    </p:spTree>
    <p:extLst>
      <p:ext uri="{BB962C8B-B14F-4D97-AF65-F5344CB8AC3E}">
        <p14:creationId xmlns:p14="http://schemas.microsoft.com/office/powerpoint/2010/main" val="1958578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Confirmation of Death</a:t>
            </a:r>
            <a:endParaRPr lang="en-US" dirty="0"/>
          </a:p>
        </p:txBody>
      </p:sp>
      <p:sp>
        <p:nvSpPr>
          <p:cNvPr id="3" name="Content Placeholder 2"/>
          <p:cNvSpPr>
            <a:spLocks noGrp="1"/>
          </p:cNvSpPr>
          <p:nvPr>
            <p:ph idx="1"/>
          </p:nvPr>
        </p:nvSpPr>
        <p:spPr/>
        <p:txBody>
          <a:bodyPr>
            <a:normAutofit/>
          </a:bodyPr>
          <a:lstStyle/>
          <a:p>
            <a:r>
              <a:rPr lang="en-US" dirty="0" smtClean="0"/>
              <a:t>Death must be confirmed on each individual animal</a:t>
            </a:r>
          </a:p>
          <a:p>
            <a:r>
              <a:rPr lang="en-US" dirty="0" smtClean="0"/>
              <a:t>Parameters</a:t>
            </a:r>
          </a:p>
          <a:p>
            <a:pPr lvl="1"/>
            <a:r>
              <a:rPr lang="en-US" dirty="0" smtClean="0"/>
              <a:t>Lack of heartbeat</a:t>
            </a:r>
          </a:p>
          <a:p>
            <a:pPr lvl="1"/>
            <a:r>
              <a:rPr lang="en-US" dirty="0" smtClean="0"/>
              <a:t>Lack of respiration</a:t>
            </a:r>
          </a:p>
          <a:p>
            <a:pPr lvl="1"/>
            <a:r>
              <a:rPr lang="en-US" dirty="0" smtClean="0"/>
              <a:t>Lack of corneal reflex</a:t>
            </a:r>
          </a:p>
          <a:p>
            <a:pPr lvl="2"/>
            <a:r>
              <a:rPr lang="en-US" dirty="0"/>
              <a:t>The eyelid is not closed when the cornea/eyeball surface is touched</a:t>
            </a:r>
          </a:p>
          <a:p>
            <a:pPr lvl="1"/>
            <a:r>
              <a:rPr lang="en-US" dirty="0" smtClean="0"/>
              <a:t>Presence of rigor mortis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Euthanasia and Mass Depopulation</a:t>
            </a:r>
            <a:endParaRPr lang="en-US" dirty="0"/>
          </a:p>
        </p:txBody>
      </p:sp>
    </p:spTree>
    <p:extLst>
      <p:ext uri="{BB962C8B-B14F-4D97-AF65-F5344CB8AC3E}">
        <p14:creationId xmlns:p14="http://schemas.microsoft.com/office/powerpoint/2010/main" val="28323962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Personnel</a:t>
            </a:r>
            <a:endParaRPr lang="en-US" dirty="0"/>
          </a:p>
        </p:txBody>
      </p:sp>
      <p:sp>
        <p:nvSpPr>
          <p:cNvPr id="7" name="Text Placeholder 6"/>
          <p:cNvSpPr>
            <a:spLocks noGrp="1"/>
          </p:cNvSpPr>
          <p:nvPr>
            <p:ph type="body" idx="1"/>
          </p:nvPr>
        </p:nvSpPr>
        <p:spPr/>
        <p:txBody>
          <a:bodyPr/>
          <a:lstStyle/>
          <a:p>
            <a:r>
              <a:rPr lang="en-US" dirty="0" smtClean="0"/>
              <a:t>Training</a:t>
            </a:r>
          </a:p>
          <a:p>
            <a:r>
              <a:rPr lang="en-US" dirty="0" smtClean="0"/>
              <a:t>Safety</a:t>
            </a:r>
          </a:p>
          <a:p>
            <a:r>
              <a:rPr lang="en-US" dirty="0" smtClean="0"/>
              <a:t>Psychological Impact</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Euthanasia and Mass Depopulation</a:t>
            </a:r>
            <a:endParaRPr lang="en-US" dirty="0"/>
          </a:p>
        </p:txBody>
      </p:sp>
    </p:spTree>
    <p:extLst>
      <p:ext uri="{BB962C8B-B14F-4D97-AF65-F5344CB8AC3E}">
        <p14:creationId xmlns:p14="http://schemas.microsoft.com/office/powerpoint/2010/main" val="24721538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Personnel Training</a:t>
            </a:r>
            <a:endParaRPr lang="en-US" dirty="0"/>
          </a:p>
        </p:txBody>
      </p:sp>
      <p:sp>
        <p:nvSpPr>
          <p:cNvPr id="3" name="Content Placeholder 2"/>
          <p:cNvSpPr>
            <a:spLocks noGrp="1"/>
          </p:cNvSpPr>
          <p:nvPr>
            <p:ph idx="1"/>
          </p:nvPr>
        </p:nvSpPr>
        <p:spPr>
          <a:xfrm>
            <a:off x="457200" y="1828800"/>
            <a:ext cx="8229600" cy="4419600"/>
          </a:xfrm>
        </p:spPr>
        <p:txBody>
          <a:bodyPr>
            <a:normAutofit/>
          </a:bodyPr>
          <a:lstStyle/>
          <a:p>
            <a:r>
              <a:rPr lang="en-US" dirty="0" smtClean="0"/>
              <a:t>Animal handling</a:t>
            </a:r>
          </a:p>
          <a:p>
            <a:r>
              <a:rPr lang="en-US" dirty="0" smtClean="0"/>
              <a:t>Approved euthanasia</a:t>
            </a:r>
            <a:br>
              <a:rPr lang="en-US" dirty="0" smtClean="0"/>
            </a:br>
            <a:r>
              <a:rPr lang="en-US" dirty="0" smtClean="0"/>
              <a:t>method to be used</a:t>
            </a:r>
          </a:p>
          <a:p>
            <a:r>
              <a:rPr lang="en-US" dirty="0" smtClean="0"/>
              <a:t>Safety issues</a:t>
            </a:r>
          </a:p>
          <a:p>
            <a:r>
              <a:rPr lang="en-US" dirty="0" smtClean="0"/>
              <a:t>PPE</a:t>
            </a:r>
          </a:p>
          <a:p>
            <a:r>
              <a:rPr lang="en-US" dirty="0" smtClean="0"/>
              <a:t>Biosecurity</a:t>
            </a:r>
          </a:p>
          <a:p>
            <a:r>
              <a:rPr lang="en-US" dirty="0" smtClean="0"/>
              <a:t>Cleaning and disinfection procedures</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Euthanasia and Mass Depopulation</a:t>
            </a:r>
            <a:endParaRPr lang="en-US" dirty="0"/>
          </a:p>
        </p:txBody>
      </p:sp>
      <p:pic>
        <p:nvPicPr>
          <p:cNvPr id="7170" name="Picture 2" descr="H:\CFSPH\NAHEMS\NAHEMS_Print\07_MDE\_Images\03_MDE_NVERT Team\03_MDE_100421_NVERTteam_Dewell.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4273" b="4102"/>
          <a:stretch/>
        </p:blipFill>
        <p:spPr bwMode="auto">
          <a:xfrm>
            <a:off x="5600700" y="1746738"/>
            <a:ext cx="3086100" cy="3141785"/>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5434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a:t>
            </a:r>
            <a:endParaRPr lang="en-US" dirty="0"/>
          </a:p>
        </p:txBody>
      </p:sp>
      <p:sp>
        <p:nvSpPr>
          <p:cNvPr id="3" name="Content Placeholder 2"/>
          <p:cNvSpPr>
            <a:spLocks noGrp="1"/>
          </p:cNvSpPr>
          <p:nvPr>
            <p:ph idx="1"/>
          </p:nvPr>
        </p:nvSpPr>
        <p:spPr/>
        <p:txBody>
          <a:bodyPr>
            <a:normAutofit/>
          </a:bodyPr>
          <a:lstStyle/>
          <a:p>
            <a:r>
              <a:rPr lang="en-US" dirty="0" smtClean="0"/>
              <a:t>Specific considerations</a:t>
            </a:r>
          </a:p>
          <a:p>
            <a:pPr lvl="1"/>
            <a:r>
              <a:rPr lang="en-US" dirty="0" smtClean="0"/>
              <a:t>Size, weight, </a:t>
            </a:r>
          </a:p>
          <a:p>
            <a:pPr lvl="1"/>
            <a:r>
              <a:rPr lang="en-US" dirty="0" smtClean="0"/>
              <a:t>Temperament</a:t>
            </a:r>
          </a:p>
          <a:p>
            <a:pPr lvl="2"/>
            <a:r>
              <a:rPr lang="en-US" dirty="0" smtClean="0"/>
              <a:t>Dangerous animals</a:t>
            </a:r>
          </a:p>
          <a:p>
            <a:pPr lvl="2"/>
            <a:r>
              <a:rPr lang="en-US" dirty="0" smtClean="0"/>
              <a:t>Animal familiarity                            with humans</a:t>
            </a:r>
          </a:p>
          <a:p>
            <a:pPr lvl="1"/>
            <a:r>
              <a:rPr lang="en-US" dirty="0" smtClean="0"/>
              <a:t>Restraint methods available</a:t>
            </a:r>
          </a:p>
          <a:p>
            <a:pPr lvl="1"/>
            <a:r>
              <a:rPr lang="en-US" dirty="0" smtClean="0"/>
              <a:t>Euthanasia method and/or </a:t>
            </a:r>
            <a:br>
              <a:rPr lang="en-US" dirty="0" smtClean="0"/>
            </a:br>
            <a:r>
              <a:rPr lang="en-US" dirty="0" smtClean="0"/>
              <a:t>equipment available</a:t>
            </a:r>
          </a:p>
          <a:p>
            <a:pPr lvl="1"/>
            <a:endParaRPr lang="en-US" dirty="0" smtClean="0"/>
          </a:p>
          <a:p>
            <a:pPr lvl="1"/>
            <a:endParaRPr lang="en-US" dirty="0" smtClean="0"/>
          </a:p>
          <a:p>
            <a:pPr lvl="1"/>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Euthanasia and Mass Depopulation</a:t>
            </a:r>
            <a:endParaRPr lang="en-US" dirty="0"/>
          </a:p>
        </p:txBody>
      </p:sp>
      <p:pic>
        <p:nvPicPr>
          <p:cNvPr id="8194" name="Picture 2" descr="H:\CFSPH\NAHEMS\NAHEMS_Print\07_MDE\_Images\04_MDE_Cows Fighting\04_MDE_100805_CowsFighting_RDewell_CFSPH.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3940" b="6379"/>
          <a:stretch/>
        </p:blipFill>
        <p:spPr bwMode="auto">
          <a:xfrm>
            <a:off x="5875020" y="1600200"/>
            <a:ext cx="2811780" cy="2801816"/>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6402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Psychological Impact:</a:t>
            </a:r>
            <a:br>
              <a:rPr lang="en-US" smtClean="0"/>
            </a:br>
            <a:r>
              <a:rPr lang="en-US" smtClean="0"/>
              <a:t>Responders</a:t>
            </a:r>
            <a:endParaRPr lang="en-US" dirty="0"/>
          </a:p>
        </p:txBody>
      </p:sp>
      <p:sp>
        <p:nvSpPr>
          <p:cNvPr id="3" name="Content Placeholder 2"/>
          <p:cNvSpPr>
            <a:spLocks noGrp="1"/>
          </p:cNvSpPr>
          <p:nvPr>
            <p:ph idx="1"/>
          </p:nvPr>
        </p:nvSpPr>
        <p:spPr>
          <a:xfrm>
            <a:off x="457200" y="1600200"/>
            <a:ext cx="8305800" cy="4648200"/>
          </a:xfrm>
        </p:spPr>
        <p:txBody>
          <a:bodyPr>
            <a:normAutofit/>
          </a:bodyPr>
          <a:lstStyle/>
          <a:p>
            <a:r>
              <a:rPr lang="en-US" dirty="0" smtClean="0"/>
              <a:t>Compassion fatigue </a:t>
            </a:r>
          </a:p>
          <a:p>
            <a:r>
              <a:rPr lang="en-US" dirty="0" smtClean="0"/>
              <a:t>Post-traumatic stress disorder (PTSD)</a:t>
            </a:r>
          </a:p>
          <a:p>
            <a:r>
              <a:rPr lang="en-US" dirty="0" smtClean="0"/>
              <a:t>Recognition in self </a:t>
            </a:r>
            <a:br>
              <a:rPr lang="en-US" dirty="0" smtClean="0"/>
            </a:br>
            <a:r>
              <a:rPr lang="en-US" dirty="0" smtClean="0"/>
              <a:t>and others</a:t>
            </a:r>
          </a:p>
          <a:p>
            <a:r>
              <a:rPr lang="en-US" dirty="0" smtClean="0"/>
              <a:t>Psychological first aid</a:t>
            </a:r>
          </a:p>
          <a:p>
            <a:r>
              <a:rPr lang="en-US" dirty="0" smtClean="0"/>
              <a:t>Counselors and mental                health experts should</a:t>
            </a:r>
            <a:br>
              <a:rPr lang="en-US" dirty="0" smtClean="0"/>
            </a:br>
            <a:r>
              <a:rPr lang="en-US" dirty="0" smtClean="0"/>
              <a:t>be available</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Euthanasia and Mass Depopulation</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l="3061" t="2807" b="6504"/>
          <a:stretch/>
        </p:blipFill>
        <p:spPr>
          <a:xfrm>
            <a:off x="5802923" y="3259015"/>
            <a:ext cx="2784264" cy="2860431"/>
          </a:xfrm>
          <a:prstGeom prst="rect">
            <a:avLst/>
          </a:prstGeom>
          <a:ln w="28575">
            <a:solidFill>
              <a:srgbClr val="F47D5A"/>
            </a:solidFill>
          </a:ln>
        </p:spPr>
      </p:pic>
    </p:spTree>
    <p:extLst>
      <p:ext uri="{BB962C8B-B14F-4D97-AF65-F5344CB8AC3E}">
        <p14:creationId xmlns:p14="http://schemas.microsoft.com/office/powerpoint/2010/main" val="42087380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Psychological Considerations: Owners and Stakeholders</a:t>
            </a:r>
            <a:endParaRPr lang="en-US" dirty="0"/>
          </a:p>
        </p:txBody>
      </p:sp>
      <p:sp>
        <p:nvSpPr>
          <p:cNvPr id="3" name="Content Placeholder 2"/>
          <p:cNvSpPr>
            <a:spLocks noGrp="1"/>
          </p:cNvSpPr>
          <p:nvPr>
            <p:ph idx="1"/>
          </p:nvPr>
        </p:nvSpPr>
        <p:spPr>
          <a:xfrm>
            <a:off x="457200" y="1600200"/>
            <a:ext cx="5218840" cy="4648200"/>
          </a:xfrm>
        </p:spPr>
        <p:txBody>
          <a:bodyPr>
            <a:normAutofit fontScale="85000" lnSpcReduction="10000"/>
          </a:bodyPr>
          <a:lstStyle/>
          <a:p>
            <a:r>
              <a:rPr lang="en-US" dirty="0" smtClean="0"/>
              <a:t>Owners should </a:t>
            </a:r>
            <a:br>
              <a:rPr lang="en-US" dirty="0" smtClean="0"/>
            </a:br>
            <a:r>
              <a:rPr lang="en-US" dirty="0" smtClean="0"/>
              <a:t>not be present</a:t>
            </a:r>
          </a:p>
          <a:p>
            <a:r>
              <a:rPr lang="en-US" dirty="0" smtClean="0"/>
              <a:t>If present, brief owners on </a:t>
            </a:r>
          </a:p>
          <a:p>
            <a:pPr lvl="1"/>
            <a:r>
              <a:rPr lang="en-US" dirty="0" smtClean="0"/>
              <a:t>Chosen euthanasia method</a:t>
            </a:r>
          </a:p>
          <a:p>
            <a:pPr lvl="1"/>
            <a:r>
              <a:rPr lang="en-US" dirty="0" smtClean="0"/>
              <a:t>Safety</a:t>
            </a:r>
          </a:p>
          <a:p>
            <a:pPr lvl="1"/>
            <a:r>
              <a:rPr lang="en-US" dirty="0" smtClean="0"/>
              <a:t>Counseling services</a:t>
            </a:r>
          </a:p>
          <a:p>
            <a:r>
              <a:rPr lang="en-US" dirty="0"/>
              <a:t>Public Information Office </a:t>
            </a:r>
            <a:r>
              <a:rPr lang="en-US" dirty="0" smtClean="0"/>
              <a:t>                in </a:t>
            </a:r>
            <a:r>
              <a:rPr lang="en-US" dirty="0"/>
              <a:t>charge of </a:t>
            </a:r>
            <a:r>
              <a:rPr lang="en-US" dirty="0" smtClean="0"/>
              <a:t>communications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Euthanasia and Mass Depopulation</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l="3112" t="3297" b="3297"/>
          <a:stretch/>
        </p:blipFill>
        <p:spPr>
          <a:xfrm>
            <a:off x="5767754" y="1781908"/>
            <a:ext cx="2855546" cy="2989384"/>
          </a:xfrm>
          <a:prstGeom prst="rect">
            <a:avLst/>
          </a:prstGeom>
          <a:ln w="28575">
            <a:solidFill>
              <a:srgbClr val="F47D5A"/>
            </a:solidFill>
          </a:ln>
        </p:spPr>
      </p:pic>
    </p:spTree>
    <p:extLst>
      <p:ext uri="{BB962C8B-B14F-4D97-AF65-F5344CB8AC3E}">
        <p14:creationId xmlns:p14="http://schemas.microsoft.com/office/powerpoint/2010/main" val="3414818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and Resources</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a:t>AVMA Guidelines for </a:t>
            </a:r>
            <a:r>
              <a:rPr lang="en-US" sz="2400" dirty="0" smtClean="0"/>
              <a:t>the Euthanasia of Animals</a:t>
            </a:r>
            <a:endParaRPr lang="en-US" sz="2400" dirty="0"/>
          </a:p>
          <a:p>
            <a:pPr lvl="1"/>
            <a:r>
              <a:rPr lang="en-US" sz="1800" dirty="0">
                <a:hlinkClick r:id="rId3"/>
              </a:rPr>
              <a:t>https://www.avma.org/KB/Policies/Documents/euthanasia.pdf</a:t>
            </a:r>
            <a:r>
              <a:rPr lang="en-US" sz="1800" dirty="0"/>
              <a:t> </a:t>
            </a:r>
          </a:p>
          <a:p>
            <a:r>
              <a:rPr lang="en-US" sz="2400" dirty="0" smtClean="0"/>
              <a:t>FAD Prep/NAHEMS Guidelines</a:t>
            </a:r>
            <a:br>
              <a:rPr lang="en-US" sz="2400" dirty="0" smtClean="0"/>
            </a:br>
            <a:r>
              <a:rPr lang="en-US" sz="2400" dirty="0" smtClean="0"/>
              <a:t>Mass Depopulation and Euthanasia</a:t>
            </a:r>
          </a:p>
          <a:p>
            <a:pPr lvl="1"/>
            <a:r>
              <a:rPr lang="en-US" sz="1800" dirty="0">
                <a:hlinkClick r:id="rId4"/>
              </a:rPr>
              <a:t>http://</a:t>
            </a:r>
            <a:r>
              <a:rPr lang="en-US" sz="1800" dirty="0" smtClean="0">
                <a:hlinkClick r:id="rId4"/>
              </a:rPr>
              <a:t>www.cfsph.iastate.edu/pdf/fad-prep-nahems-guidelines-mass-depopulation-and-euthanasia</a:t>
            </a:r>
            <a:r>
              <a:rPr lang="en-US" sz="1800" dirty="0" smtClean="0"/>
              <a:t> </a:t>
            </a:r>
            <a:endParaRPr lang="en-US" sz="1800" dirty="0"/>
          </a:p>
          <a:p>
            <a:r>
              <a:rPr lang="en-US" sz="2400" dirty="0" smtClean="0"/>
              <a:t>Procedures for Humane Euthanasia. Iowa State University College of Veterinary Medicine</a:t>
            </a:r>
          </a:p>
          <a:p>
            <a:pPr lvl="1"/>
            <a:r>
              <a:rPr lang="en-US" sz="2000" dirty="0">
                <a:hlinkClick r:id="rId5"/>
              </a:rPr>
              <a:t>http://</a:t>
            </a:r>
            <a:r>
              <a:rPr lang="en-US" sz="2000" dirty="0" smtClean="0">
                <a:hlinkClick r:id="rId5"/>
              </a:rPr>
              <a:t>vetmed.iastate.edu/humaneeuthanasia/en/euthanasia-downloads#Index</a:t>
            </a:r>
            <a:r>
              <a:rPr lang="en-US" sz="2000" dirty="0" smtClean="0"/>
              <a:t> </a:t>
            </a:r>
          </a:p>
          <a:p>
            <a:r>
              <a:rPr lang="en-US" sz="2400" dirty="0" smtClean="0"/>
              <a:t>World Organization for Animal Health (OIE) Terrestrial Animal Health Code</a:t>
            </a:r>
          </a:p>
          <a:p>
            <a:pPr lvl="1"/>
            <a:r>
              <a:rPr lang="en-US" sz="2000" dirty="0" smtClean="0"/>
              <a:t>Killing of Animals for Disease Control Purposes</a:t>
            </a:r>
          </a:p>
          <a:p>
            <a:pPr lvl="1"/>
            <a:r>
              <a:rPr lang="en-US" sz="1800" dirty="0" smtClean="0">
                <a:hlinkClick r:id="rId6"/>
              </a:rPr>
              <a:t>http</a:t>
            </a:r>
            <a:r>
              <a:rPr lang="en-US" sz="1800" dirty="0">
                <a:hlinkClick r:id="rId6"/>
              </a:rPr>
              <a:t>://</a:t>
            </a:r>
            <a:r>
              <a:rPr lang="en-US" sz="1800" dirty="0" smtClean="0">
                <a:hlinkClick r:id="rId6"/>
              </a:rPr>
              <a:t>www.oie.int/fileadmin/Home/eng/Health_standards/tahc/2010/en_chapitre_1.7.6.htm</a:t>
            </a:r>
            <a:endParaRPr lang="en-US" sz="1800" dirty="0" smtClean="0"/>
          </a:p>
          <a:p>
            <a:endParaRPr lang="en-US" sz="2400" dirty="0" smtClean="0"/>
          </a:p>
          <a:p>
            <a:endParaRPr lang="en-US" sz="2400" dirty="0" smtClean="0"/>
          </a:p>
          <a:p>
            <a:endParaRPr lang="en-US" sz="2400" dirty="0" smtClean="0"/>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Euthanasia and Mass Depopulation</a:t>
            </a:r>
            <a:endParaRPr lang="en-US" dirty="0"/>
          </a:p>
        </p:txBody>
      </p:sp>
    </p:spTree>
    <p:extLst>
      <p:ext uri="{BB962C8B-B14F-4D97-AF65-F5344CB8AC3E}">
        <p14:creationId xmlns:p14="http://schemas.microsoft.com/office/powerpoint/2010/main" val="40627951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2286000"/>
          </a:xfrm>
        </p:spPr>
        <p:txBody>
          <a:bodyPr>
            <a:normAutofit fontScale="70000" lnSpcReduction="20000"/>
          </a:bodyPr>
          <a:lstStyle/>
          <a:p>
            <a:pPr>
              <a:lnSpc>
                <a:spcPct val="170000"/>
              </a:lnSpc>
            </a:pPr>
            <a:r>
              <a:rPr lang="en-US" dirty="0" smtClean="0"/>
              <a:t>Development of this presentation was by the Center for Food Security and Public Health at Iowa State University through funding from the Multi-State Partnership for Security in Agriculture</a:t>
            </a:r>
          </a:p>
          <a:p>
            <a:pPr>
              <a:lnSpc>
                <a:spcPct val="170000"/>
              </a:lnSpc>
            </a:pPr>
            <a:endParaRPr lang="en-US" dirty="0" smtClean="0"/>
          </a:p>
          <a:p>
            <a:pPr>
              <a:lnSpc>
                <a:spcPct val="170000"/>
              </a:lnSpc>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vert="horz" lIns="91440" tIns="45720" rIns="91440" bIns="45720" rtlCol="0">
            <a:normAutofit fontScale="25000" lnSpcReduction="20000"/>
          </a:bodyPr>
          <a:lstStyle/>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Authors: Katie Steneroden,</a:t>
            </a:r>
            <a:r>
              <a:rPr kumimoji="0" lang="en-US" sz="5600" b="0" i="0" u="none" strike="noStrike" kern="1200" cap="none" spc="0" normalizeH="0" noProof="0" dirty="0" smtClean="0">
                <a:ln>
                  <a:noFill/>
                </a:ln>
                <a:solidFill>
                  <a:schemeClr val="tx1">
                    <a:lumMod val="85000"/>
                    <a:lumOff val="15000"/>
                  </a:schemeClr>
                </a:solidFill>
                <a:effectLst/>
                <a:uLnTx/>
                <a:uFillTx/>
                <a:latin typeface="Verdana" pitchFamily="34" charset="0"/>
                <a:ea typeface="+mn-ea"/>
                <a:cs typeface="+mn-cs"/>
              </a:rPr>
              <a:t> DVM, MPH, PhD, DACVPM</a:t>
            </a:r>
            <a:endPar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Reviewer: Glenda Dvorak, DVM, MPH, DACVPM</a:t>
            </a: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279233925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Euthanasia</a:t>
            </a:r>
            <a:endParaRPr lang="en-US" dirty="0"/>
          </a:p>
        </p:txBody>
      </p:sp>
      <p:sp>
        <p:nvSpPr>
          <p:cNvPr id="3" name="Content Placeholder 2"/>
          <p:cNvSpPr>
            <a:spLocks noGrp="1"/>
          </p:cNvSpPr>
          <p:nvPr>
            <p:ph idx="1"/>
          </p:nvPr>
        </p:nvSpPr>
        <p:spPr/>
        <p:txBody>
          <a:bodyPr>
            <a:normAutofit fontScale="92500"/>
          </a:bodyPr>
          <a:lstStyle/>
          <a:p>
            <a:r>
              <a:rPr lang="en-US" dirty="0" smtClean="0"/>
              <a:t>Humane treatment at all times</a:t>
            </a:r>
          </a:p>
          <a:p>
            <a:r>
              <a:rPr lang="en-US" dirty="0" smtClean="0"/>
              <a:t>Acceptable method</a:t>
            </a:r>
          </a:p>
          <a:p>
            <a:pPr lvl="1"/>
            <a:r>
              <a:rPr lang="en-US" dirty="0" smtClean="0"/>
              <a:t>Quick, efficient and humane</a:t>
            </a:r>
          </a:p>
          <a:p>
            <a:r>
              <a:rPr lang="en-US" dirty="0" smtClean="0"/>
              <a:t>Minimize negative psychological impact</a:t>
            </a:r>
          </a:p>
          <a:p>
            <a:pPr lvl="1"/>
            <a:r>
              <a:rPr lang="en-US" dirty="0" smtClean="0"/>
              <a:t>Animal owners and caretakers, </a:t>
            </a:r>
            <a:r>
              <a:rPr lang="en-US" dirty="0"/>
              <a:t/>
            </a:r>
            <a:br>
              <a:rPr lang="en-US" dirty="0"/>
            </a:br>
            <a:r>
              <a:rPr lang="en-US" dirty="0" smtClean="0"/>
              <a:t>responders, public</a:t>
            </a:r>
          </a:p>
          <a:p>
            <a:r>
              <a:rPr lang="en-US" dirty="0"/>
              <a:t>Prevent disease spread</a:t>
            </a:r>
          </a:p>
          <a:p>
            <a:r>
              <a:rPr lang="en-US" dirty="0" smtClean="0"/>
              <a:t>Prevent adulterated animal products from entering food chain</a:t>
            </a:r>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Euthanasia and Mass Depopulation</a:t>
            </a:r>
            <a:endParaRPr lang="en-US" dirty="0"/>
          </a:p>
        </p:txBody>
      </p:sp>
    </p:spTree>
    <p:extLst>
      <p:ext uri="{BB962C8B-B14F-4D97-AF65-F5344CB8AC3E}">
        <p14:creationId xmlns:p14="http://schemas.microsoft.com/office/powerpoint/2010/main" val="3692765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Considerations</a:t>
            </a:r>
            <a:endParaRPr lang="en-US" dirty="0"/>
          </a:p>
        </p:txBody>
      </p:sp>
      <p:sp>
        <p:nvSpPr>
          <p:cNvPr id="7" name="Text Placeholder 6"/>
          <p:cNvSpPr>
            <a:spLocks noGrp="1"/>
          </p:cNvSpPr>
          <p:nvPr>
            <p:ph type="body" idx="1"/>
          </p:nvPr>
        </p:nvSpPr>
        <p:spPr/>
        <p:txBody>
          <a:bodyPr>
            <a:normAutofit lnSpcReduction="10000"/>
          </a:bodyPr>
          <a:lstStyle/>
          <a:p>
            <a:r>
              <a:rPr lang="en-US" dirty="0" smtClean="0"/>
              <a:t>Guidelines</a:t>
            </a:r>
          </a:p>
          <a:p>
            <a:r>
              <a:rPr lang="en-US" dirty="0" smtClean="0"/>
              <a:t>Method Selection</a:t>
            </a:r>
          </a:p>
          <a:p>
            <a:r>
              <a:rPr lang="en-US" dirty="0" smtClean="0"/>
              <a:t>Procedure</a:t>
            </a:r>
          </a:p>
          <a:p>
            <a:r>
              <a:rPr lang="en-US" dirty="0"/>
              <a:t>Personnel</a:t>
            </a:r>
          </a:p>
          <a:p>
            <a:r>
              <a:rPr lang="en-US" dirty="0" smtClean="0"/>
              <a:t>Animal </a:t>
            </a:r>
            <a:r>
              <a:rPr lang="en-US" dirty="0"/>
              <a:t>Welfare</a:t>
            </a:r>
          </a:p>
          <a:p>
            <a:r>
              <a:rPr lang="en-US" dirty="0" smtClean="0"/>
              <a:t>Public Perception</a:t>
            </a:r>
          </a:p>
        </p:txBody>
      </p:sp>
      <p:sp>
        <p:nvSpPr>
          <p:cNvPr id="2" name="Date Placeholder 1"/>
          <p:cNvSpPr>
            <a:spLocks noGrp="1"/>
          </p:cNvSpPr>
          <p:nvPr>
            <p:ph type="dt" sz="half" idx="2"/>
          </p:nvPr>
        </p:nvSpPr>
        <p:spPr/>
        <p:txBody>
          <a:bodyPr/>
          <a:lstStyle/>
          <a:p>
            <a:r>
              <a:rPr lang="en-US" smtClean="0"/>
              <a:t>Just In Time Training</a:t>
            </a:r>
            <a:endParaRPr lang="en-US" dirty="0"/>
          </a:p>
        </p:txBody>
      </p:sp>
      <p:sp>
        <p:nvSpPr>
          <p:cNvPr id="3" name="Footer Placeholder 2"/>
          <p:cNvSpPr>
            <a:spLocks noGrp="1"/>
          </p:cNvSpPr>
          <p:nvPr>
            <p:ph type="ftr" sz="quarter" idx="3"/>
          </p:nvPr>
        </p:nvSpPr>
        <p:spPr/>
        <p:txBody>
          <a:bodyPr/>
          <a:lstStyle/>
          <a:p>
            <a:pPr algn="r"/>
            <a:r>
              <a:rPr lang="en-US" smtClean="0"/>
              <a:t>Euthanasia and Mass Depopulation</a:t>
            </a:r>
            <a:endParaRPr lang="en-US" dirty="0"/>
          </a:p>
        </p:txBody>
      </p:sp>
    </p:spTree>
    <p:extLst>
      <p:ext uri="{BB962C8B-B14F-4D97-AF65-F5344CB8AC3E}">
        <p14:creationId xmlns:p14="http://schemas.microsoft.com/office/powerpoint/2010/main" val="172269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Euthanasia Guidelines</a:t>
            </a:r>
            <a:endParaRPr lang="en-US" dirty="0"/>
          </a:p>
        </p:txBody>
      </p:sp>
      <p:sp>
        <p:nvSpPr>
          <p:cNvPr id="3" name="Content Placeholder 2"/>
          <p:cNvSpPr>
            <a:spLocks noGrp="1"/>
          </p:cNvSpPr>
          <p:nvPr>
            <p:ph idx="1"/>
          </p:nvPr>
        </p:nvSpPr>
        <p:spPr/>
        <p:txBody>
          <a:bodyPr>
            <a:normAutofit fontScale="92500"/>
          </a:bodyPr>
          <a:lstStyle/>
          <a:p>
            <a:r>
              <a:rPr lang="en-US" dirty="0" smtClean="0"/>
              <a:t>American Veterinary Medical Association</a:t>
            </a:r>
          </a:p>
          <a:p>
            <a:pPr lvl="1"/>
            <a:r>
              <a:rPr lang="en-US" dirty="0" smtClean="0"/>
              <a:t>Guidelines </a:t>
            </a:r>
            <a:r>
              <a:rPr lang="en-US" dirty="0"/>
              <a:t>on Euthanasia </a:t>
            </a:r>
            <a:r>
              <a:rPr lang="en-US" dirty="0" smtClean="0"/>
              <a:t>(2013)</a:t>
            </a:r>
          </a:p>
          <a:p>
            <a:r>
              <a:rPr lang="en-US" dirty="0"/>
              <a:t>FAD PReP/NAHEMS Guidelines: </a:t>
            </a:r>
          </a:p>
          <a:p>
            <a:pPr lvl="1"/>
            <a:r>
              <a:rPr lang="en-US" dirty="0"/>
              <a:t>Mass Depopulation and Euthanasia</a:t>
            </a:r>
            <a:endParaRPr lang="en-US" sz="3300" dirty="0"/>
          </a:p>
          <a:p>
            <a:r>
              <a:rPr lang="en-US" dirty="0" smtClean="0"/>
              <a:t>World Organization for Animal </a:t>
            </a:r>
            <a:br>
              <a:rPr lang="en-US" dirty="0" smtClean="0"/>
            </a:br>
            <a:r>
              <a:rPr lang="en-US" dirty="0" smtClean="0"/>
              <a:t>Health (OIE)</a:t>
            </a:r>
          </a:p>
          <a:p>
            <a:pPr lvl="1"/>
            <a:r>
              <a:rPr lang="en-US" dirty="0" smtClean="0"/>
              <a:t>Terrestrial </a:t>
            </a:r>
            <a:r>
              <a:rPr lang="en-US" dirty="0"/>
              <a:t>Animal Health </a:t>
            </a:r>
            <a:r>
              <a:rPr lang="en-US" dirty="0" smtClean="0"/>
              <a:t>Code (Ch. 7.6)</a:t>
            </a:r>
            <a:endParaRPr lang="en-US" dirty="0"/>
          </a:p>
          <a:p>
            <a:pPr lvl="2"/>
            <a:r>
              <a:rPr lang="en-US" sz="2600" dirty="0"/>
              <a:t>Killing Animals for Disease Control </a:t>
            </a:r>
            <a:r>
              <a:rPr lang="en-US" sz="2600" dirty="0" smtClean="0"/>
              <a:t>Purposes</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Euthanasia and Mass Depopulation</a:t>
            </a:r>
            <a:endParaRPr lang="en-US" dirty="0"/>
          </a:p>
        </p:txBody>
      </p:sp>
    </p:spTree>
    <p:extLst>
      <p:ext uri="{BB962C8B-B14F-4D97-AF65-F5344CB8AC3E}">
        <p14:creationId xmlns:p14="http://schemas.microsoft.com/office/powerpoint/2010/main" val="847617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Method Selection</a:t>
            </a:r>
            <a:endParaRPr lang="en-US" dirty="0"/>
          </a:p>
        </p:txBody>
      </p:sp>
      <p:sp>
        <p:nvSpPr>
          <p:cNvPr id="3" name="Content Placeholder 2"/>
          <p:cNvSpPr>
            <a:spLocks noGrp="1"/>
          </p:cNvSpPr>
          <p:nvPr>
            <p:ph idx="1"/>
          </p:nvPr>
        </p:nvSpPr>
        <p:spPr/>
        <p:txBody>
          <a:bodyPr>
            <a:normAutofit lnSpcReduction="10000"/>
          </a:bodyPr>
          <a:lstStyle/>
          <a:p>
            <a:r>
              <a:rPr lang="en-US" dirty="0" smtClean="0"/>
              <a:t>Species</a:t>
            </a:r>
          </a:p>
          <a:p>
            <a:r>
              <a:rPr lang="en-US" dirty="0" smtClean="0"/>
              <a:t>Number of animals</a:t>
            </a:r>
          </a:p>
          <a:p>
            <a:r>
              <a:rPr lang="en-US" dirty="0"/>
              <a:t>Handling and </a:t>
            </a:r>
            <a:r>
              <a:rPr lang="en-US" dirty="0" smtClean="0"/>
              <a:t>restraint</a:t>
            </a:r>
          </a:p>
          <a:p>
            <a:r>
              <a:rPr lang="en-US" dirty="0" smtClean="0"/>
              <a:t>Technical skill</a:t>
            </a:r>
          </a:p>
          <a:p>
            <a:r>
              <a:rPr lang="en-US" dirty="0" smtClean="0"/>
              <a:t>Cost</a:t>
            </a:r>
          </a:p>
          <a:p>
            <a:r>
              <a:rPr lang="en-US" dirty="0" smtClean="0"/>
              <a:t>Residues</a:t>
            </a:r>
          </a:p>
          <a:p>
            <a:r>
              <a:rPr lang="en-US" dirty="0" smtClean="0"/>
              <a:t>Personnel safety</a:t>
            </a:r>
          </a:p>
          <a:p>
            <a:r>
              <a:rPr lang="en-US" dirty="0" smtClean="0"/>
              <a:t>Regulations</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Euthanasia and Mass Depopulation</a:t>
            </a:r>
            <a:endParaRPr lang="en-US" dirty="0"/>
          </a:p>
        </p:txBody>
      </p:sp>
      <p:pic>
        <p:nvPicPr>
          <p:cNvPr id="1026" name="Picture 2" descr="H:\CFSPH\Communal Files\Photo Library\Bovine photos\Beef\Feedlot Photos - Renee Dewell\numerous feedlot cattle  - Renee Dewell.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67400" y="1600200"/>
            <a:ext cx="2819400" cy="2114550"/>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pic>
        <p:nvPicPr>
          <p:cNvPr id="1027" name="Picture 3" descr="H:\CFSPH\Communal Files\Photo Library\Poultry photos\Turkey barn_HEM.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867400" y="3810000"/>
            <a:ext cx="2819400" cy="2114903"/>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034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Procedure Considerations</a:t>
            </a:r>
            <a:endParaRPr lang="en-US" dirty="0"/>
          </a:p>
        </p:txBody>
      </p:sp>
      <p:sp>
        <p:nvSpPr>
          <p:cNvPr id="3" name="Content Placeholder 2"/>
          <p:cNvSpPr>
            <a:spLocks noGrp="1"/>
          </p:cNvSpPr>
          <p:nvPr>
            <p:ph idx="1"/>
          </p:nvPr>
        </p:nvSpPr>
        <p:spPr/>
        <p:txBody>
          <a:bodyPr>
            <a:normAutofit lnSpcReduction="10000"/>
          </a:bodyPr>
          <a:lstStyle/>
          <a:p>
            <a:r>
              <a:rPr lang="en-US" dirty="0" smtClean="0"/>
              <a:t>Humane treatment</a:t>
            </a:r>
          </a:p>
          <a:p>
            <a:pPr lvl="1"/>
            <a:r>
              <a:rPr lang="en-US" dirty="0" smtClean="0"/>
              <a:t>Quickly rendered </a:t>
            </a:r>
            <a:br>
              <a:rPr lang="en-US" dirty="0" smtClean="0"/>
            </a:br>
            <a:r>
              <a:rPr lang="en-US" dirty="0" smtClean="0"/>
              <a:t>unconscious</a:t>
            </a:r>
          </a:p>
          <a:p>
            <a:pPr lvl="1"/>
            <a:r>
              <a:rPr lang="en-US" dirty="0" smtClean="0"/>
              <a:t>Minimize pain </a:t>
            </a:r>
            <a:br>
              <a:rPr lang="en-US" dirty="0" smtClean="0"/>
            </a:br>
            <a:r>
              <a:rPr lang="en-US" dirty="0" smtClean="0"/>
              <a:t>and stress</a:t>
            </a:r>
          </a:p>
          <a:p>
            <a:r>
              <a:rPr lang="en-US" dirty="0" smtClean="0"/>
              <a:t>Skilled personnel</a:t>
            </a:r>
          </a:p>
          <a:p>
            <a:r>
              <a:rPr lang="en-US" dirty="0" smtClean="0"/>
              <a:t>Confirmation of death</a:t>
            </a:r>
          </a:p>
          <a:p>
            <a:pPr lvl="1"/>
            <a:r>
              <a:rPr lang="en-US" dirty="0" smtClean="0"/>
              <a:t>Back-up method</a:t>
            </a:r>
          </a:p>
          <a:p>
            <a:r>
              <a:rPr lang="en-US" dirty="0" smtClean="0"/>
              <a:t>Site </a:t>
            </a:r>
            <a:r>
              <a:rPr lang="en-US" dirty="0"/>
              <a:t>selection</a:t>
            </a:r>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Euthanasia and Mass Depopulation</a:t>
            </a:r>
            <a:endParaRPr lang="en-US" dirty="0" smtClean="0"/>
          </a:p>
        </p:txBody>
      </p:sp>
      <p:pic>
        <p:nvPicPr>
          <p:cNvPr id="6" name="Picture 2" descr="H:\CFSPH\NAHEMS\NAHEMS_Print\07_MDE\_Images\08_MDE_Modern Swine Facility\_Process\FinisherPigs_2.6_pg10_ISU-VDPAM.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5334000" y="1600200"/>
            <a:ext cx="3367088" cy="2525144"/>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683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Welfare</a:t>
            </a:r>
            <a:endParaRPr lang="en-US" dirty="0"/>
          </a:p>
        </p:txBody>
      </p:sp>
      <p:sp>
        <p:nvSpPr>
          <p:cNvPr id="3" name="Content Placeholder 2"/>
          <p:cNvSpPr>
            <a:spLocks noGrp="1"/>
          </p:cNvSpPr>
          <p:nvPr>
            <p:ph idx="1"/>
          </p:nvPr>
        </p:nvSpPr>
        <p:spPr/>
        <p:txBody>
          <a:bodyPr>
            <a:normAutofit lnSpcReduction="10000"/>
          </a:bodyPr>
          <a:lstStyle/>
          <a:p>
            <a:r>
              <a:rPr lang="en-US" dirty="0" smtClean="0"/>
              <a:t>Calm, gentle handling </a:t>
            </a:r>
          </a:p>
          <a:p>
            <a:r>
              <a:rPr lang="en-US" dirty="0" smtClean="0"/>
              <a:t>Non-slip </a:t>
            </a:r>
            <a:r>
              <a:rPr lang="en-US" dirty="0"/>
              <a:t>surfaces</a:t>
            </a:r>
          </a:p>
          <a:p>
            <a:r>
              <a:rPr lang="en-US" dirty="0"/>
              <a:t>Indoors – consider access for removal and disposal</a:t>
            </a:r>
          </a:p>
          <a:p>
            <a:r>
              <a:rPr lang="en-US" dirty="0"/>
              <a:t>Non-ambulatory animals euthanized where they </a:t>
            </a:r>
            <a:r>
              <a:rPr lang="en-US" dirty="0" smtClean="0"/>
              <a:t>are</a:t>
            </a:r>
          </a:p>
          <a:p>
            <a:r>
              <a:rPr lang="en-US" dirty="0" smtClean="0"/>
              <a:t>JIT Guidelines for handling/restraint</a:t>
            </a:r>
          </a:p>
          <a:p>
            <a:pPr lvl="1"/>
            <a:r>
              <a:rPr lang="en-US" sz="2400" dirty="0">
                <a:hlinkClick r:id="rId3"/>
              </a:rPr>
              <a:t>http://</a:t>
            </a:r>
            <a:r>
              <a:rPr lang="en-US" sz="2400" dirty="0" smtClean="0">
                <a:hlinkClick r:id="rId3"/>
              </a:rPr>
              <a:t>www.cfsph.iastate.edu/Emergency-Response/just-in-time-training.php</a:t>
            </a:r>
            <a:r>
              <a:rPr lang="en-US" sz="2400" dirty="0" smtClean="0"/>
              <a:t> </a:t>
            </a:r>
          </a:p>
          <a:p>
            <a:endParaRPr lang="en-US" dirty="0"/>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Euthanasia and Mass Depopulation</a:t>
            </a:r>
            <a:endParaRPr lang="en-US" dirty="0"/>
          </a:p>
        </p:txBody>
      </p:sp>
    </p:spTree>
    <p:extLst>
      <p:ext uri="{BB962C8B-B14F-4D97-AF65-F5344CB8AC3E}">
        <p14:creationId xmlns:p14="http://schemas.microsoft.com/office/powerpoint/2010/main" val="3400826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Perception</a:t>
            </a:r>
            <a:endParaRPr lang="en-US" dirty="0"/>
          </a:p>
        </p:txBody>
      </p:sp>
      <p:sp>
        <p:nvSpPr>
          <p:cNvPr id="3" name="Content Placeholder 2"/>
          <p:cNvSpPr>
            <a:spLocks noGrp="1"/>
          </p:cNvSpPr>
          <p:nvPr>
            <p:ph idx="1"/>
          </p:nvPr>
        </p:nvSpPr>
        <p:spPr/>
        <p:txBody>
          <a:bodyPr>
            <a:normAutofit lnSpcReduction="10000"/>
          </a:bodyPr>
          <a:lstStyle/>
          <a:p>
            <a:r>
              <a:rPr lang="en-US" dirty="0" smtClean="0"/>
              <a:t>Conduct indoors or away from public view</a:t>
            </a:r>
          </a:p>
          <a:p>
            <a:r>
              <a:rPr lang="en-US" dirty="0" smtClean="0"/>
              <a:t>Treat animals humanely at all times</a:t>
            </a:r>
          </a:p>
          <a:p>
            <a:r>
              <a:rPr lang="en-US" dirty="0" smtClean="0"/>
              <a:t>Media may help convey information</a:t>
            </a:r>
          </a:p>
          <a:p>
            <a:pPr lvl="1"/>
            <a:r>
              <a:rPr lang="en-US" dirty="0" smtClean="0"/>
              <a:t>Necessity of depopulation</a:t>
            </a:r>
          </a:p>
          <a:p>
            <a:pPr lvl="1"/>
            <a:r>
              <a:rPr lang="en-US" dirty="0" smtClean="0"/>
              <a:t>Updates</a:t>
            </a:r>
          </a:p>
          <a:p>
            <a:r>
              <a:rPr lang="en-US" dirty="0" smtClean="0"/>
              <a:t>Public Information Officer (PIO) should coordinate to treat the situation proactively</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Euthanasia and Mass Depopulation</a:t>
            </a:r>
            <a:endParaRPr lang="en-US" dirty="0"/>
          </a:p>
        </p:txBody>
      </p:sp>
    </p:spTree>
    <p:extLst>
      <p:ext uri="{BB962C8B-B14F-4D97-AF65-F5344CB8AC3E}">
        <p14:creationId xmlns:p14="http://schemas.microsoft.com/office/powerpoint/2010/main" val="3691861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SP JIT PPT FINAL Template White 2012">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18832</TotalTime>
  <Words>4552</Words>
  <Application>Microsoft Office PowerPoint</Application>
  <PresentationFormat>On-screen Show (4:3)</PresentationFormat>
  <Paragraphs>346</Paragraphs>
  <Slides>27</Slides>
  <Notes>27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1_MSP JIT PPT FINAL Template White 2012</vt:lpstr>
      <vt:lpstr>Just In Time 2014</vt:lpstr>
      <vt:lpstr>Euthanasia  and Mass Depopulation During Animal Health Emergencies  </vt:lpstr>
      <vt:lpstr>Definitions</vt:lpstr>
      <vt:lpstr>Goals of Euthanasia</vt:lpstr>
      <vt:lpstr>Considerations</vt:lpstr>
      <vt:lpstr>Euthanasia Guidelines</vt:lpstr>
      <vt:lpstr>Method Selection</vt:lpstr>
      <vt:lpstr>Procedure Considerations</vt:lpstr>
      <vt:lpstr>Animal Welfare</vt:lpstr>
      <vt:lpstr>Public Perception</vt:lpstr>
      <vt:lpstr>Euthanasia Methods</vt:lpstr>
      <vt:lpstr>Physical Euthanasia Methods</vt:lpstr>
      <vt:lpstr>Chemical Euthanasia Methods</vt:lpstr>
      <vt:lpstr>Methods of Euthanasia</vt:lpstr>
      <vt:lpstr>Unacceptable Methods of Euthanasia</vt:lpstr>
      <vt:lpstr>Euthanasia methods by species</vt:lpstr>
      <vt:lpstr>Bovine, Sheep, Goat Euthanasia</vt:lpstr>
      <vt:lpstr>Equine Euthanasia</vt:lpstr>
      <vt:lpstr>Swine Euthanasia</vt:lpstr>
      <vt:lpstr>Poultry Euthanasia</vt:lpstr>
      <vt:lpstr>Confirmation of Death</vt:lpstr>
      <vt:lpstr>Personnel</vt:lpstr>
      <vt:lpstr>Personnel Training</vt:lpstr>
      <vt:lpstr>Safety</vt:lpstr>
      <vt:lpstr>Psychological Impact: Responders</vt:lpstr>
      <vt:lpstr>Psychological Considerations: Owners and Stakeholders</vt:lpstr>
      <vt:lpstr>References and Resources</vt:lpstr>
      <vt:lpstr>Acknowledgments</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Euthanasia-Mass Depopulation</dc:title>
  <dc:subject>Just In Time Training Resources</dc:subject>
  <dc:creator>Katie Steneroden, DVM, MPH, PhD, DACVPM;Glenda Dvorak, DVM, MPH, DACVPM</dc:creator>
  <dc:description>Developed June 2010</dc:description>
  <cp:lastModifiedBy>Glenda Dvorak</cp:lastModifiedBy>
  <cp:revision>896</cp:revision>
  <cp:lastPrinted>2013-12-06T18:08:11Z</cp:lastPrinted>
  <dcterms:created xsi:type="dcterms:W3CDTF">2010-02-26T02:19:00Z</dcterms:created>
  <dcterms:modified xsi:type="dcterms:W3CDTF">2014-07-07T21:46:49Z</dcterms:modified>
</cp:coreProperties>
</file>