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25"/>
  </p:notesMasterIdLst>
  <p:handoutMasterIdLst>
    <p:handoutMasterId r:id="rId26"/>
  </p:handoutMasterIdLst>
  <p:sldIdLst>
    <p:sldId id="372" r:id="rId2"/>
    <p:sldId id="373" r:id="rId3"/>
    <p:sldId id="374" r:id="rId4"/>
    <p:sldId id="375" r:id="rId5"/>
    <p:sldId id="376" r:id="rId6"/>
    <p:sldId id="377" r:id="rId7"/>
    <p:sldId id="378" r:id="rId8"/>
    <p:sldId id="379" r:id="rId9"/>
    <p:sldId id="380" r:id="rId10"/>
    <p:sldId id="381" r:id="rId11"/>
    <p:sldId id="393" r:id="rId12"/>
    <p:sldId id="382" r:id="rId13"/>
    <p:sldId id="383" r:id="rId14"/>
    <p:sldId id="384" r:id="rId15"/>
    <p:sldId id="385" r:id="rId16"/>
    <p:sldId id="387" r:id="rId17"/>
    <p:sldId id="386" r:id="rId18"/>
    <p:sldId id="388" r:id="rId19"/>
    <p:sldId id="389" r:id="rId20"/>
    <p:sldId id="390" r:id="rId21"/>
    <p:sldId id="391" r:id="rId22"/>
    <p:sldId id="347" r:id="rId23"/>
    <p:sldId id="392"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00"/>
    <a:srgbClr val="EAEAEA"/>
    <a:srgbClr val="0099FF"/>
    <a:srgbClr val="FF3399"/>
    <a:srgbClr val="CCECFF"/>
    <a:srgbClr val="FF0066"/>
    <a:srgbClr val="FF0000"/>
    <a:srgbClr val="F26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1" autoAdjust="0"/>
    <p:restoredTop sz="84131" autoAdjust="0"/>
  </p:normalViewPr>
  <p:slideViewPr>
    <p:cSldViewPr>
      <p:cViewPr varScale="1">
        <p:scale>
          <a:sx n="57" d="100"/>
          <a:sy n="57" d="100"/>
        </p:scale>
        <p:origin x="-12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177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4475" y="131763"/>
            <a:ext cx="3168650" cy="479425"/>
          </a:xfrm>
          <a:prstGeom prst="rect">
            <a:avLst/>
          </a:prstGeom>
        </p:spPr>
        <p:txBody>
          <a:bodyPr vert="horz" lIns="99474" tIns="49737" rIns="99474" bIns="49737" rtlCol="0"/>
          <a:lstStyle>
            <a:lvl1pPr algn="l" fontAlgn="auto">
              <a:spcBef>
                <a:spcPts val="0"/>
              </a:spcBef>
              <a:spcAft>
                <a:spcPts val="0"/>
              </a:spcAft>
              <a:defRPr sz="1000" dirty="0">
                <a:latin typeface="+mn-lt"/>
                <a:cs typeface="+mn-cs"/>
              </a:defRPr>
            </a:lvl1pPr>
          </a:lstStyle>
          <a:p>
            <a:pPr>
              <a:defRPr/>
            </a:pPr>
            <a:r>
              <a:rPr lang="en-US"/>
              <a:t>Just-In-Time Training for Animal Health Emergencies</a:t>
            </a:r>
          </a:p>
        </p:txBody>
      </p:sp>
      <p:sp>
        <p:nvSpPr>
          <p:cNvPr id="3" name="Date Placeholder 2"/>
          <p:cNvSpPr>
            <a:spLocks noGrp="1"/>
          </p:cNvSpPr>
          <p:nvPr>
            <p:ph type="dt" sz="quarter" idx="1"/>
          </p:nvPr>
        </p:nvSpPr>
        <p:spPr>
          <a:xfrm>
            <a:off x="3902075" y="131763"/>
            <a:ext cx="3170238" cy="479425"/>
          </a:xfrm>
          <a:prstGeom prst="rect">
            <a:avLst/>
          </a:prstGeom>
        </p:spPr>
        <p:txBody>
          <a:bodyPr vert="horz" lIns="99474" tIns="49737" rIns="99474" bIns="49737" rtlCol="0"/>
          <a:lstStyle>
            <a:lvl1pPr algn="r" fontAlgn="auto">
              <a:spcBef>
                <a:spcPts val="0"/>
              </a:spcBef>
              <a:spcAft>
                <a:spcPts val="0"/>
              </a:spcAft>
              <a:defRPr sz="1000" dirty="0">
                <a:latin typeface="+mn-lt"/>
                <a:cs typeface="+mn-cs"/>
              </a:defRPr>
            </a:lvl1pPr>
          </a:lstStyle>
          <a:p>
            <a:pPr>
              <a:defRPr/>
            </a:pPr>
            <a:r>
              <a:rPr lang="en-US"/>
              <a:t>Quarantine Structure and Terminology</a:t>
            </a:r>
          </a:p>
        </p:txBody>
      </p:sp>
      <p:sp>
        <p:nvSpPr>
          <p:cNvPr id="4" name="Footer Placeholder 3"/>
          <p:cNvSpPr>
            <a:spLocks noGrp="1"/>
          </p:cNvSpPr>
          <p:nvPr>
            <p:ph type="ftr" sz="quarter" idx="2"/>
          </p:nvPr>
        </p:nvSpPr>
        <p:spPr>
          <a:xfrm>
            <a:off x="244475" y="8990013"/>
            <a:ext cx="3168650" cy="479425"/>
          </a:xfrm>
          <a:prstGeom prst="rect">
            <a:avLst/>
          </a:prstGeom>
        </p:spPr>
        <p:txBody>
          <a:bodyPr vert="horz" lIns="99474" tIns="49737" rIns="99474" bIns="49737" rtlCol="0" anchor="b"/>
          <a:lstStyle>
            <a:lvl1pPr algn="l" fontAlgn="auto">
              <a:spcBef>
                <a:spcPts val="0"/>
              </a:spcBef>
              <a:spcAft>
                <a:spcPts val="0"/>
              </a:spcAft>
              <a:defRPr sz="1000" dirty="0">
                <a:latin typeface="+mn-lt"/>
                <a:cs typeface="+mn-cs"/>
              </a:defRPr>
            </a:lvl1pPr>
          </a:lstStyle>
          <a:p>
            <a:pPr>
              <a:defRPr/>
            </a:pPr>
            <a:r>
              <a:rPr lang="en-US"/>
              <a:t>Multi-State Partnership for Security in Agriculture; </a:t>
            </a:r>
          </a:p>
          <a:p>
            <a:pPr>
              <a:defRPr/>
            </a:pPr>
            <a:r>
              <a:rPr lang="en-US"/>
              <a:t>Center for Food Security and Public Health</a:t>
            </a:r>
          </a:p>
        </p:txBody>
      </p:sp>
      <p:sp>
        <p:nvSpPr>
          <p:cNvPr id="5" name="Slide Number Placeholder 4"/>
          <p:cNvSpPr>
            <a:spLocks noGrp="1"/>
          </p:cNvSpPr>
          <p:nvPr>
            <p:ph type="sldNum" sz="quarter" idx="3"/>
          </p:nvPr>
        </p:nvSpPr>
        <p:spPr>
          <a:xfrm>
            <a:off x="3983038" y="8990013"/>
            <a:ext cx="3170237" cy="479425"/>
          </a:xfrm>
          <a:prstGeom prst="rect">
            <a:avLst/>
          </a:prstGeom>
        </p:spPr>
        <p:txBody>
          <a:bodyPr vert="horz" lIns="99474" tIns="49737" rIns="99474" bIns="49737" rtlCol="0" anchor="b"/>
          <a:lstStyle>
            <a:lvl1pPr algn="r" fontAlgn="auto">
              <a:spcBef>
                <a:spcPts val="0"/>
              </a:spcBef>
              <a:spcAft>
                <a:spcPts val="0"/>
              </a:spcAft>
              <a:defRPr sz="1300">
                <a:latin typeface="+mn-lt"/>
                <a:cs typeface="+mn-cs"/>
              </a:defRPr>
            </a:lvl1pPr>
          </a:lstStyle>
          <a:p>
            <a:pPr>
              <a:defRPr/>
            </a:pPr>
            <a:endParaRPr lang="en-US"/>
          </a:p>
          <a:p>
            <a:pPr>
              <a:defRPr/>
            </a:pPr>
            <a:r>
              <a:rPr lang="en-US" sz="1000"/>
              <a:t>June 2013</a:t>
            </a:r>
          </a:p>
          <a:p>
            <a:pPr>
              <a:defRPr/>
            </a:pPr>
            <a:fld id="{AFFA77CD-C317-4F50-AB72-02362F566FF7}" type="slidenum">
              <a:rPr lang="en-US" sz="1000"/>
              <a:pPr>
                <a:defRPr/>
              </a:pPr>
              <a:t>‹#›</a:t>
            </a:fld>
            <a:endParaRPr lang="en-US" sz="1000"/>
          </a:p>
        </p:txBody>
      </p:sp>
    </p:spTree>
    <p:extLst>
      <p:ext uri="{BB962C8B-B14F-4D97-AF65-F5344CB8AC3E}">
        <p14:creationId xmlns:p14="http://schemas.microsoft.com/office/powerpoint/2010/main" val="22837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9474" tIns="49737" rIns="99474" bIns="4973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9474" tIns="49737" rIns="99474" bIns="49737" rtlCol="0"/>
          <a:lstStyle>
            <a:lvl1pPr algn="r" fontAlgn="auto">
              <a:spcBef>
                <a:spcPts val="0"/>
              </a:spcBef>
              <a:spcAft>
                <a:spcPts val="0"/>
              </a:spcAft>
              <a:defRPr sz="1300">
                <a:latin typeface="+mn-lt"/>
                <a:cs typeface="+mn-cs"/>
              </a:defRPr>
            </a:lvl1pPr>
          </a:lstStyle>
          <a:p>
            <a:pPr>
              <a:defRPr/>
            </a:pPr>
            <a:fld id="{8CE11E4A-35BE-4647-9607-D2094FA886DA}" type="datetimeFigureOut">
              <a:rPr lang="en-US"/>
              <a:pPr>
                <a:defRPr/>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pPr lvl="0"/>
            <a:endParaRPr lang="en-US" noProof="0"/>
          </a:p>
        </p:txBody>
      </p:sp>
      <p:sp>
        <p:nvSpPr>
          <p:cNvPr id="5" name="Notes Placeholder 4"/>
          <p:cNvSpPr>
            <a:spLocks noGrp="1"/>
          </p:cNvSpPr>
          <p:nvPr>
            <p:ph type="body" sz="quarter" idx="3"/>
          </p:nvPr>
        </p:nvSpPr>
        <p:spPr>
          <a:xfrm>
            <a:off x="731838" y="4560888"/>
            <a:ext cx="5853112" cy="4321175"/>
          </a:xfrm>
          <a:prstGeom prst="rect">
            <a:avLst/>
          </a:prstGeom>
        </p:spPr>
        <p:txBody>
          <a:bodyPr vert="horz" lIns="99474" tIns="49737" rIns="99474" bIns="4973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8600"/>
            <a:ext cx="3170238" cy="481013"/>
          </a:xfrm>
          <a:prstGeom prst="rect">
            <a:avLst/>
          </a:prstGeom>
        </p:spPr>
        <p:txBody>
          <a:bodyPr vert="horz" lIns="99474" tIns="49737" rIns="99474" bIns="4973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9474" tIns="49737" rIns="99474" bIns="49737" rtlCol="0" anchor="b"/>
          <a:lstStyle>
            <a:lvl1pPr algn="r" fontAlgn="auto">
              <a:spcBef>
                <a:spcPts val="0"/>
              </a:spcBef>
              <a:spcAft>
                <a:spcPts val="0"/>
              </a:spcAft>
              <a:defRPr sz="1300">
                <a:latin typeface="+mn-lt"/>
                <a:cs typeface="+mn-cs"/>
              </a:defRPr>
            </a:lvl1pPr>
          </a:lstStyle>
          <a:p>
            <a:pPr>
              <a:defRPr/>
            </a:pPr>
            <a:fld id="{349F524E-8316-4C31-9985-2F4940DF7EA5}" type="slidenum">
              <a:rPr lang="en-US"/>
              <a:pPr>
                <a:defRPr/>
              </a:pPr>
              <a:t>‹#›</a:t>
            </a:fld>
            <a:endParaRPr lang="en-US"/>
          </a:p>
        </p:txBody>
      </p:sp>
    </p:spTree>
    <p:extLst>
      <p:ext uri="{BB962C8B-B14F-4D97-AF65-F5344CB8AC3E}">
        <p14:creationId xmlns:p14="http://schemas.microsoft.com/office/powerpoint/2010/main" val="3387026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latin typeface="Arial" charset="0"/>
                <a:cs typeface="Arial" charset="0"/>
              </a:rPr>
              <a:t>June 2013</a:t>
            </a:r>
          </a:p>
          <a:p>
            <a:pPr eaLnBrk="1" hangingPunct="1">
              <a:spcBef>
                <a:spcPct val="0"/>
              </a:spcBef>
            </a:pPr>
            <a:r>
              <a:rPr lang="en-US" altLang="en-US" smtClean="0">
                <a:latin typeface="Arial" charset="0"/>
                <a:cs typeface="Arial" charset="0"/>
              </a:rPr>
              <a:t>During animal health emergency situations, such as foreign animal disease (FAD) outbreaks, animals and premises may need to be quarantined and movement control measures may be needed to contain the pathogen for eradication and recovery. This Just-In-Time training presentation will focus on quarantine structure and terminology that may be used during animal health emergencies.</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FBF383-1010-4271-A40C-863DA7F58163}"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Monitored Premises are those that have objectively demonstrated that they do not have a positive case of the FAD or they do not have susceptible animals that have been exposed to or exhibiting clinical signs compatible with the FAD. By demonstrating that this location is not an Infected Premises, Contact Premises, or Suspect Premises, it can be then be designated as a Monitored Premises. Movement of animals, animal products, animal semen or embryos, and various fomites into, out of, or within Monitored Premises will be allowed but may require a permit and proper biosecurity practices. [This graphic depicts the various quarantine zones and premises that may be used during an animal health emergency. The Infected Premises is represented by a white circle in the center of the image. In this graphic, Monitored Premises are indicated in the white oval. Source: USDA APHIS NCAHEM]</a:t>
            </a:r>
          </a:p>
          <a:p>
            <a:pPr eaLnBrk="1" hangingPunct="1">
              <a:spcBef>
                <a:spcPct val="0"/>
              </a:spcBef>
            </a:pPr>
            <a:endParaRPr lang="en-US" altLang="en-US" i="1" smtClean="0">
              <a:latin typeface="Arial" charset="0"/>
              <a:cs typeface="Arial" charset="0"/>
            </a:endParaRPr>
          </a:p>
          <a:p>
            <a:pPr eaLnBrk="1" hangingPunct="1">
              <a:spcBef>
                <a:spcPct val="0"/>
              </a:spcBef>
            </a:pPr>
            <a:endParaRPr lang="en-US" altLang="en-US" smtClean="0">
              <a:latin typeface="Arial" charset="0"/>
              <a:cs typeface="Arial" charset="0"/>
            </a:endParaRPr>
          </a:p>
        </p:txBody>
      </p:sp>
      <p:sp>
        <p:nvSpPr>
          <p:cNvPr id="4608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608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315987-FFB8-48F0-9701-41F96C3A8DB0}"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 Vaccinated Premises is an area where emergency vaccination has been performed. This premises designation can be paired with other designations. [This graphic depicts the various quarantine zones and premises that may be used during an animal health emergency. The Infected Premises is represented by a white circle in the center of the image. In this graphic, Vaccinated Premises are indicated in the white oval. Source: USDA APHIS NCAHEM]</a:t>
            </a:r>
          </a:p>
          <a:p>
            <a:pPr eaLnBrk="1" hangingPunct="1">
              <a:spcBef>
                <a:spcPct val="0"/>
              </a:spcBef>
            </a:pPr>
            <a:endParaRPr lang="en-US" altLang="en-US" smtClean="0">
              <a:latin typeface="Arial" charset="0"/>
              <a:cs typeface="Arial" charset="0"/>
            </a:endParaRPr>
          </a:p>
          <a:p>
            <a:pPr eaLnBrk="1" hangingPunct="1">
              <a:spcBef>
                <a:spcPct val="0"/>
              </a:spcBef>
            </a:pPr>
            <a:endParaRPr lang="en-US" altLang="en-US" smtClean="0">
              <a:latin typeface="Arial" charset="0"/>
              <a:cs typeface="Arial" charset="0"/>
            </a:endParaRPr>
          </a:p>
        </p:txBody>
      </p:sp>
      <p:sp>
        <p:nvSpPr>
          <p:cNvPr id="4710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710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A3A8EA-9EAD-4765-A0DC-4CEA9ADB0EE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Sites that are found outside the Control Area and that are not considered an Infected Premises, Contact Premises or Suspect Premises, are designated a Free Premises. Movement of animals, animal products, animal semen or embryos, and various fomites into, out of, or within Free Premises will be allowed but may require a permit and proper biosecurity practices. [This graphic depicts the various quarantine zones and premises that may be used during an animal health emergency. The Infected Premises is represented by a white circle in the center of the image. Free Premises are indicated in the white oval. Source: USDA APHIS NCAHEM]</a:t>
            </a:r>
          </a:p>
          <a:p>
            <a:pPr eaLnBrk="1" hangingPunct="1">
              <a:spcBef>
                <a:spcPct val="0"/>
              </a:spcBef>
            </a:pPr>
            <a:endParaRPr lang="en-US" altLang="en-US" smtClean="0">
              <a:latin typeface="Arial" charset="0"/>
              <a:cs typeface="Arial" charset="0"/>
            </a:endParaRPr>
          </a:p>
        </p:txBody>
      </p:sp>
      <p:sp>
        <p:nvSpPr>
          <p:cNvPr id="4813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813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F145853-8850-45D1-BA00-16BCE3AD0B5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identification of a presumptive positive or confirmed positive case will lead to the establishment of particular response zones. This should occur as soon as possible after identification of these cases. Designation of these zones will be necessary to implement effective quarantine and movement controls and  ensure appropriate activities and levels of biosecurity are used. Response zones will change based on surveillance and epidemiological findings as the response progresses. Quarantine zone designations that will be used during an animal disease emergency, include the Infected Zone, Buffer Zone, Surveillance Zone, and Vaccination Zone. The size of these zones will be determined by many factors, including jurisdictional areas, physical boundaries, disease epidemiology, the environmental factors, including climate, and characteristics of premises within the particular zone.  </a:t>
            </a:r>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889E0C-598A-497B-BC9F-54E49E8533EB}"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Infected Zone (shown in pink) is the area that immediately surrounds an Infected Premises. The perimeter of this zone should be at least 3 kilometers (or approximately 1.86 miles) beyond the perimeter of the presumptive or confirmed Infected Premises. Exact distances will depend on the disease agent present and epidemiological circumstances. The Infected Zone boundaries may be redefined as the response efforts progress. [This graphic depicts the various quarantine zones that may be used during an animal health emergency. The Infected Premises is represented by a white circle in the center of the image. In this graphic, the Infected Zone is indicated by pink shading around the Infected Premises. Source: USDA APHIS NCAHEM]</a:t>
            </a:r>
          </a:p>
          <a:p>
            <a:pPr eaLnBrk="1" hangingPunct="1">
              <a:spcBef>
                <a:spcPct val="0"/>
              </a:spcBef>
            </a:pPr>
            <a:endParaRPr lang="en-US" altLang="en-US" smtClean="0">
              <a:latin typeface="Arial" charset="0"/>
              <a:cs typeface="Arial" charset="0"/>
            </a:endParaRP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DA5936-0458-45B1-984F-0A17AE7D9EFB}"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Buffer Zone (shown in blue) is an area that immediately surrounds the Infected Zone or a Contact Premises. The perimeter of this zone should be at least 7 kilometers (or approximately 4.35 miles) beyond the perimeter of the Infected Zone. This zone may also be redefined as the disease outbreak response continues. [This graphic depicts the various quarantine zones that may be used during an animal health emergency. The Infected Premises is represented by a white circle in the center of the image. In this graphic, the Buffer Zone is indicated by light blue shading around the pink Infected Zone. Source: USDA APHIS NCAHEM]</a:t>
            </a:r>
          </a:p>
          <a:p>
            <a:pPr eaLnBrk="1" hangingPunct="1">
              <a:spcBef>
                <a:spcPct val="0"/>
              </a:spcBef>
            </a:pPr>
            <a:endParaRPr lang="en-US" altLang="en-US" smtClean="0">
              <a:latin typeface="Arial" charset="0"/>
              <a:cs typeface="Arial" charset="0"/>
            </a:endParaRPr>
          </a:p>
        </p:txBody>
      </p:sp>
      <p:sp>
        <p:nvSpPr>
          <p:cNvPr id="5120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120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1FD2DC8-BE88-4209-BC67-B037FD39C32C}"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Vaccination Zone (shown in yellow) can be classified as either a Containment Vaccination Zone or a Protection Vaccination Zone based on the goal of the vaccination activities. A Containment Vaccination Zone is typically found with the Control Area – or the area encompassing the Infected and Buffer Zones), whereas a Protection Vaccination Zone is typically found outside of a Control Area. This zone designation can be secondary with another zone designation. [This graphic depicts the various quarantine zones that may be used during an animal health emergency. The Infected Premises is represented by a white circle in the center of the image. In this graphic, the Vaccination Zone is indicated by yellow shading around the Control Area. Source: USDA APHIS NCAHEM]</a:t>
            </a:r>
          </a:p>
          <a:p>
            <a:pPr eaLnBrk="1" hangingPunct="1">
              <a:spcBef>
                <a:spcPct val="0"/>
              </a:spcBef>
            </a:pPr>
            <a:endParaRPr lang="en-US" altLang="en-US" smtClean="0">
              <a:latin typeface="Arial" charset="0"/>
              <a:cs typeface="Arial" charset="0"/>
            </a:endParaRPr>
          </a:p>
        </p:txBody>
      </p:sp>
      <p:sp>
        <p:nvSpPr>
          <p:cNvPr id="5222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222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E14EB2-F0AD-4F4F-B5AB-FE81AA3F755A}"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Surveillance Zone (shown in grey) is the zone outside of and along the border of the Control Area. The perimeter of this zone should be at least 10 kilometers, or  approximately 6.21 miles, wide, but may be much larger. [This graphic depicts the various quarantine zones that may be used during an animal health emergency. The Infected Premises is represented by a white circle in the center of the image. In this graphic, the Surveillance Zone is indicated by light grey shading around the yellow Vaccination Zone. Source: USDA APHIS NCAHEM]</a:t>
            </a:r>
          </a:p>
          <a:p>
            <a:pPr eaLnBrk="1" hangingPunct="1">
              <a:spcBef>
                <a:spcPct val="0"/>
              </a:spcBef>
            </a:pPr>
            <a:endParaRPr lang="en-US" altLang="en-US" smtClean="0">
              <a:latin typeface="Arial" charset="0"/>
              <a:cs typeface="Arial" charset="0"/>
            </a:endParaRPr>
          </a:p>
          <a:p>
            <a:pPr eaLnBrk="1" hangingPunct="1">
              <a:spcBef>
                <a:spcPct val="0"/>
              </a:spcBef>
            </a:pPr>
            <a:endParaRPr lang="en-US" altLang="en-US" smtClean="0">
              <a:latin typeface="Arial" charset="0"/>
              <a:cs typeface="Arial" charset="0"/>
            </a:endParaRPr>
          </a:p>
        </p:txBody>
      </p:sp>
      <p:sp>
        <p:nvSpPr>
          <p:cNvPr id="5325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325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52224B-5322-43BF-A436-10DEC858ABD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Area designations are also made for the response, and include the Control Area and the Free Area. The size of these areas are determined by many factors, including jurisdictional areas, physical boundaries, disease epidemiology, environment factors, including climate, and characteristics of designated premises and response zones.  </a:t>
            </a:r>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0F22E5-DC38-4EBB-AC1E-A0F7E3C4074E}"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Control Area consists of the Infected Zone (pink) and the Buffer Zone (blue). The perimeter of this area should be at least 10 kilometers (approximately 6.21 miles) beyond the perimeter of the closest Infected Premises. The Control Area boundaries may be redefined as the response efforts progress. [This graphic shows the Control Area, which encompasses the Infected (pink) and Buffer Zones (blue). The Infected Premises is represented by a white circle in the center of the image. Source: USDA APHIS NCAHEM]</a:t>
            </a:r>
          </a:p>
          <a:p>
            <a:pPr eaLnBrk="1" hangingPunct="1">
              <a:spcBef>
                <a:spcPct val="0"/>
              </a:spcBef>
            </a:pPr>
            <a:endParaRPr lang="en-US" altLang="en-US" smtClean="0">
              <a:latin typeface="Arial" charset="0"/>
              <a:cs typeface="Arial" charset="0"/>
            </a:endParaRPr>
          </a:p>
        </p:txBody>
      </p:sp>
      <p:sp>
        <p:nvSpPr>
          <p:cNvPr id="5530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530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A0DF5E-9C0B-47E4-A514-FE66F0CF2C1F}"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 quarantine is the act of imposing restrictions on entering and leaving a premises, area, or region where disease is suspected or has been discovered. In the case of an FAD outbreak, a quarantine stops the movement of infected animals, contaminated animal products, and fomites (such as vehicles or equipment) between premises of different infection statuses. By isolating potentially exposed and confirmed infected animals, and contaminated sites and objects, quarantine areas work to protect agricultural resources near the infected location as well as resources of the community, state, region, and nation. </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80F37F-F17B-4F26-BC5B-A1401B928492}"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Free Area consists of the area that is not included in the Control Area. [This graphic shows the Free Area, which lies outside the Control Area. The Infected Premises is represented by a white circle in the center of the image. Source: USDA APHIS NCAHEM]</a:t>
            </a:r>
          </a:p>
          <a:p>
            <a:pPr eaLnBrk="1" hangingPunct="1">
              <a:spcBef>
                <a:spcPct val="0"/>
              </a:spcBef>
            </a:pPr>
            <a:endParaRPr lang="en-US" altLang="en-US" smtClean="0">
              <a:latin typeface="Arial" charset="0"/>
              <a:cs typeface="Arial" charset="0"/>
            </a:endParaRPr>
          </a:p>
        </p:txBody>
      </p:sp>
      <p:sp>
        <p:nvSpPr>
          <p:cNvPr id="5632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632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7CFA70-1B7C-415E-A23C-AFCD22EE7180}"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This figure reviews how each of the quarantine Zones, Areas, and Premises designations for an animal disease emergency relate. [Graphic depicts the various quarantine zones, areas and premises that may be used during an animal disease emergency. Source: USDA APHIS NCAHEM]</a:t>
            </a:r>
          </a:p>
        </p:txBody>
      </p:sp>
      <p:sp>
        <p:nvSpPr>
          <p:cNvPr id="573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573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8A8F0F-4EA6-409B-A479-E6E3F70F3E33}"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During an animal disease emergency, response zones, areas and premises will be designated. It is important for responders to be familiar with these terms and the limitations imposed by each designation. For additional information on animal disease emergency response structure, consult the USDA Foreign Animal Disease Response: Ready Reference Guide.</a:t>
            </a:r>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2B67DAC-758F-4953-B15B-3283288F998D}"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D66567-FD47-4627-8A1B-2051DF146D71}" type="slidenum">
              <a:rPr lang="en-US" smtClean="0"/>
              <a:pPr fontAlgn="base">
                <a:spcBef>
                  <a:spcPct val="0"/>
                </a:spcBef>
                <a:spcAft>
                  <a:spcPct val="0"/>
                </a:spcAft>
                <a:defRPr/>
              </a:pPr>
              <a:t>23</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Information provided in this presentation was developed by the Center for Food Security and Public Health at Iowa State University College of Veterinary Medicine, through funding from the Multi-State Partnership for Security in Agriculture.</a:t>
            </a:r>
          </a:p>
          <a:p>
            <a:pPr eaLnBrk="1" hangingPunct="1">
              <a:spcBef>
                <a:spcPct val="0"/>
              </a:spcBef>
            </a:pPr>
            <a:endParaRPr lang="en-US" alt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When a quarantine is put into place, common terminology will be used and is necessary to ensure appropriate activities and levels of biosecurity are implemented. Quarantine terminology may include zone, area, and premise designations. The terminology overviewed in this presentation has been outlined in the U.S. Department of Agriculture (USDA), National Center for Animal Health Emergency Management (NCAHEM), Premises and Zones Ready Reference Guide (April 2012). Appropriate designations during an FAD outbreak, will be determined by the Incident Commander.</a:t>
            </a:r>
          </a:p>
        </p:txBody>
      </p:sp>
      <p:sp>
        <p:nvSpPr>
          <p:cNvPr id="3891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891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A9F0386-A275-4E2D-9061-B89E301C0C1E}"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This figure shows the various Zones, Areas, and Premises terms that may be used during a animal health quarantine situation. We will discuss each of these on the following slides. [This graphic depicts the various quarantine zones, areas and premises that may be used during an animal health emergency. Source: USDA APHIS NCAHEM]</a:t>
            </a:r>
          </a:p>
          <a:p>
            <a:pPr eaLnBrk="1" hangingPunct="1">
              <a:spcBef>
                <a:spcPct val="0"/>
              </a:spcBef>
            </a:pPr>
            <a:endParaRPr lang="en-US" altLang="en-US" smtClean="0">
              <a:latin typeface="Arial" charset="0"/>
              <a:cs typeface="Arial" charset="0"/>
            </a:endParaRPr>
          </a:p>
        </p:txBody>
      </p:sp>
      <p:sp>
        <p:nvSpPr>
          <p:cNvPr id="3994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994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09E3D2-EA74-47CF-8AAE-37C68444C0D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Any animal disease outbreak will begin with the suspicion or detection of the disease on a particular premises. Based on the suspicion or confirmation of a disease at a location, a premises will be designated as a Infected Premises, Contact Premises, Suspect Premises, At-Risk Premises, Monitored Premises, Free Premises, or Vaccinated Premises. </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1113B8-9C24-4915-BDA8-800AC7B54587}"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An Infected Premises is a location where a presumptive positive case or confirmed positive case exists based on laboratory results, compatible clinical signs, case definition, and international standards. In general, the movement of animals, animal products (e.g., milk, eggs), animal semen or embryos, and various fomites, such as vehicles or equipment onto, out of, or within an Infected Premises will be prohibited, unless a specific permit is approved by Incident Command and appropriate biosecurity measures are used. [This graphic depicts the various quarantine zones and premises that may be used during an animal health emergency. The Infected Premises is represented by a white circle in the center of the image. Source: USDA APHIS NCAHEM]</a:t>
            </a:r>
          </a:p>
        </p:txBody>
      </p:sp>
      <p:sp>
        <p:nvSpPr>
          <p:cNvPr id="4198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198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46C641-79A3-4874-B46A-33056D38BA2F}"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 Contact Premises is a location with susceptible animals that may have been exposed to the foreign animal disease, either directly or indirectly. This may include exposure to animals, animal products, fomites, or people from an Infected Premises. The movement of animals, animal products, animal semen or embryos, and various fomites onto, out of, or within a Contact Premises will be prohibited, unless a specific permit is approved by Incident Command and appropriate biosecurity measures are used. [This graphic depicts the various quarantine zones and premises that may be used during an animal health emergency. The Infected Premises is represented by a white circle in the center of the image. In this graphic, the Contact Premises are indicated in the white oval. Source: USDA APHIS NCAHEM]</a:t>
            </a:r>
          </a:p>
        </p:txBody>
      </p:sp>
      <p:sp>
        <p:nvSpPr>
          <p:cNvPr id="4301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301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B48BE95-D3DE-4EB5-B55A-EE7BAF3C7CFA}"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 Suspect Premises is a location under investigation due to the presence of susceptible animals reported to have clinical signs compatible with the foreign animal disease. This designation is intended to be short-term, and the premises will later re-designated following investigation. The movement of animals, animal products, animal semen or embryos, and various fomites onto, out of, or within a Contact Premises will be prohibited, unless a specific permit is approved by Incident Command and appropriate biosecurity measures are used.  [This graphic depicts the various quarantine zones and premises that may be used during an animal health emergency. The Infected Premises is represented by a white circle in the center of the image. In this graphic, the Suspect Premises are indicated in the white oval. Source: USDA APHIS NCAHEM]</a:t>
            </a:r>
          </a:p>
        </p:txBody>
      </p:sp>
      <p:sp>
        <p:nvSpPr>
          <p:cNvPr id="4403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403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2748C4-D43C-49C6-8B76-516563FCFE5B}"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At-Risk Premises are locations that have susceptible animals; however, none of these animals exhibit signs compatible with the foreign animal disease. The movement of animals, animal products, animal semen or embryos, and various fomites onto, out of, or within an At-Risk Premises may be allowed with proper biosecurity measures; a permit from Incident Command may be required. [This graphic depicts the various quarantine zones and premises that may be used during an animal health emergency. The Infected Premises is represented by a white circle in the center of the image. In this graphic, the At-Risk Premises are indicated in the white oval. Source: USDA APHIS NCAHEM]</a:t>
            </a:r>
          </a:p>
        </p:txBody>
      </p:sp>
      <p:sp>
        <p:nvSpPr>
          <p:cNvPr id="4506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506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34AA059-F3EB-4B25-8D3E-5B1B9F2D8E12}"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Quarantine: Structure and Terminology</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191E1869-9DBC-4A13-8C2B-8FA698257318}"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Quarantine: Structure and Terminology</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BABA5AFA-2E47-4BA6-B4A6-2422B72F477E}"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Quarantine: Structure and Terminology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CE0090FE-C349-49ED-AFC1-2EF7F0B8DE43}"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Quarantine: Structure and Terminology</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BFB45E9A-BC76-4A8E-A64C-3CF59B440F75}"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Quarantine: Structure and Terminology</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13C89858-606D-4105-AE0E-2D3E93908127}"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Quarantine: Structure and Terminology</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D9309768-F5A6-47F9-9536-A01F0253FAC7}"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Quarantine: Structure and Terminology</a:t>
            </a:r>
            <a:endParaRPr lang="en-US" dirty="0"/>
          </a:p>
        </p:txBody>
      </p:sp>
      <p:sp>
        <p:nvSpPr>
          <p:cNvPr id="6" name="Slide Number Placeholder 5"/>
          <p:cNvSpPr>
            <a:spLocks noGrp="1"/>
          </p:cNvSpPr>
          <p:nvPr>
            <p:ph type="sldNum" sz="quarter" idx="12"/>
          </p:nvPr>
        </p:nvSpPr>
        <p:spPr/>
        <p:txBody>
          <a:bodyPr/>
          <a:lstStyle/>
          <a:p>
            <a:pPr>
              <a:defRPr/>
            </a:pPr>
            <a:fld id="{19153605-096D-4217-95AD-269BCD432D6B}"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Quarantine: Structure and Terminology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D5CB3672-4E85-4905-8141-7D4015DF8B01}"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Quarantine: Structure and Terminology</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F4571A73-F692-405D-B58D-2E56E2A0178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emergency_management/downloads/zone_area_premises_designation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altLang="en-US" smtClean="0"/>
              <a:t>Quarantine</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i="1" dirty="0" smtClean="0"/>
              <a:t>Structure and Terminology</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Monitored Premises</a:t>
            </a:r>
          </a:p>
        </p:txBody>
      </p:sp>
      <p:sp>
        <p:nvSpPr>
          <p:cNvPr id="6" name="Content Placeholder 5"/>
          <p:cNvSpPr>
            <a:spLocks noGrp="1"/>
          </p:cNvSpPr>
          <p:nvPr>
            <p:ph sz="half" idx="1"/>
          </p:nvPr>
        </p:nvSpPr>
        <p:spPr/>
        <p:txBody>
          <a:bodyPr rtlCol="0">
            <a:normAutofit fontScale="92500" lnSpcReduction="10000"/>
          </a:bodyPr>
          <a:lstStyle/>
          <a:p>
            <a:pPr eaLnBrk="1" fontAlgn="auto" hangingPunct="1">
              <a:spcAft>
                <a:spcPts val="0"/>
              </a:spcAft>
              <a:defRPr/>
            </a:pPr>
            <a:r>
              <a:rPr lang="en-US" dirty="0" smtClean="0"/>
              <a:t>Do not have</a:t>
            </a:r>
          </a:p>
          <a:p>
            <a:pPr lvl="1" eaLnBrk="1" fontAlgn="auto" hangingPunct="1">
              <a:spcAft>
                <a:spcPts val="0"/>
              </a:spcAft>
              <a:buFont typeface="Arial" pitchFamily="34" charset="0"/>
              <a:buChar char="–"/>
              <a:defRPr/>
            </a:pPr>
            <a:r>
              <a:rPr lang="en-US" dirty="0" smtClean="0"/>
              <a:t>Positive case of FAD</a:t>
            </a:r>
          </a:p>
          <a:p>
            <a:pPr lvl="1" eaLnBrk="1" fontAlgn="auto" hangingPunct="1">
              <a:spcAft>
                <a:spcPts val="0"/>
              </a:spcAft>
              <a:buFont typeface="Arial" pitchFamily="34" charset="0"/>
              <a:buChar char="–"/>
              <a:defRPr/>
            </a:pPr>
            <a:r>
              <a:rPr lang="en-US" dirty="0" smtClean="0"/>
              <a:t>Susceptible </a:t>
            </a:r>
            <a:br>
              <a:rPr lang="en-US" dirty="0" smtClean="0"/>
            </a:br>
            <a:r>
              <a:rPr lang="en-US" dirty="0" smtClean="0"/>
              <a:t>animals that have been exposed</a:t>
            </a:r>
          </a:p>
          <a:p>
            <a:pPr lvl="1" eaLnBrk="1" fontAlgn="auto" hangingPunct="1">
              <a:spcAft>
                <a:spcPts val="0"/>
              </a:spcAft>
              <a:buFont typeface="Arial" pitchFamily="34" charset="0"/>
              <a:buChar char="–"/>
              <a:defRPr/>
            </a:pPr>
            <a:r>
              <a:rPr lang="en-US" dirty="0" smtClean="0"/>
              <a:t>Susceptible </a:t>
            </a:r>
            <a:br>
              <a:rPr lang="en-US" dirty="0" smtClean="0"/>
            </a:br>
            <a:r>
              <a:rPr lang="en-US" dirty="0" smtClean="0"/>
              <a:t>animals exhibiting clinical signs</a:t>
            </a:r>
          </a:p>
          <a:p>
            <a:pPr eaLnBrk="1" fontAlgn="auto" hangingPunct="1">
              <a:spcAft>
                <a:spcPts val="0"/>
              </a:spcAft>
              <a:defRPr/>
            </a:pPr>
            <a:r>
              <a:rPr lang="en-US" dirty="0" smtClean="0"/>
              <a:t>Movement in, out, and within is allowed with permit, proper biosecurity practices</a:t>
            </a:r>
            <a:endParaRPr lang="en-US" dirty="0"/>
          </a:p>
        </p:txBody>
      </p:sp>
      <p:sp>
        <p:nvSpPr>
          <p:cNvPr id="15" name="Content Placeholder 14"/>
          <p:cNvSpPr>
            <a:spLocks noGrp="1"/>
          </p:cNvSpPr>
          <p:nvPr>
            <p:ph sz="half" idx="2"/>
          </p:nvPr>
        </p:nvSpPr>
        <p:spPr/>
        <p:txBody>
          <a:bodyPr rtlCol="0">
            <a:normAutofit fontScale="92500" lnSpcReduction="10000"/>
          </a:bodyPr>
          <a:lstStyle/>
          <a:p>
            <a:pPr eaLnBrk="1" fontAlgn="auto" hangingPunct="1">
              <a:spcAft>
                <a:spcPts val="0"/>
              </a:spcAft>
              <a:defRPr/>
            </a:pPr>
            <a:endParaRPr lang="en-US"/>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lgn="ctr">
              <a:defRPr/>
            </a:pPr>
            <a:r>
              <a:rPr lang="en-US"/>
              <a:t>Quarantine: Structure and Terminology</a:t>
            </a:r>
            <a:endParaRPr lang="en-US" dirty="0"/>
          </a:p>
        </p:txBody>
      </p:sp>
      <p:sp>
        <p:nvSpPr>
          <p:cNvPr id="21511" name="TextBox 9"/>
          <p:cNvSpPr txBox="1">
            <a:spLocks noChangeArrowheads="1"/>
          </p:cNvSpPr>
          <p:nvPr/>
        </p:nvSpPr>
        <p:spPr bwMode="auto">
          <a:xfrm>
            <a:off x="4740275" y="2297113"/>
            <a:ext cx="1584325"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1512" name="TextBox 10"/>
          <p:cNvSpPr>
            <a:spLocks noChangeArrowheads="1"/>
          </p:cNvSpPr>
          <p:nvPr/>
        </p:nvSpPr>
        <p:spPr bwMode="auto">
          <a:xfrm>
            <a:off x="6248400" y="3148013"/>
            <a:ext cx="354013" cy="346075"/>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21513"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038600" cy="3306763"/>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grpSp>
        <p:nvGrpSpPr>
          <p:cNvPr id="21514" name="Group 12"/>
          <p:cNvGrpSpPr>
            <a:grpSpLocks/>
          </p:cNvGrpSpPr>
          <p:nvPr/>
        </p:nvGrpSpPr>
        <p:grpSpPr bwMode="auto">
          <a:xfrm>
            <a:off x="4625975" y="5105400"/>
            <a:ext cx="2743200" cy="587375"/>
            <a:chOff x="441960" y="5791200"/>
            <a:chExt cx="4556760" cy="975360"/>
          </a:xfrm>
        </p:grpSpPr>
        <p:pic>
          <p:nvPicPr>
            <p:cNvPr id="215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 y="6278880"/>
              <a:ext cx="455676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 y="5791200"/>
              <a:ext cx="362712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515" name="TextBox 16"/>
          <p:cNvSpPr txBox="1">
            <a:spLocks noChangeArrowheads="1"/>
          </p:cNvSpPr>
          <p:nvPr/>
        </p:nvSpPr>
        <p:spPr bwMode="auto">
          <a:xfrm>
            <a:off x="5268913" y="4038600"/>
            <a:ext cx="1014412" cy="36988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9" name="Oval 18"/>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Arrow Connector 19"/>
          <p:cNvCxnSpPr/>
          <p:nvPr/>
        </p:nvCxnSpPr>
        <p:spPr>
          <a:xfrm flipV="1">
            <a:off x="5865813" y="3459163"/>
            <a:ext cx="295275" cy="579437"/>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518" name="TextBox 20"/>
          <p:cNvSpPr>
            <a:spLocks noChangeArrowheads="1"/>
          </p:cNvSpPr>
          <p:nvPr/>
        </p:nvSpPr>
        <p:spPr bwMode="auto">
          <a:xfrm>
            <a:off x="5997575" y="3255963"/>
            <a:ext cx="506413" cy="238125"/>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Vaccinated Premises</a:t>
            </a:r>
          </a:p>
        </p:txBody>
      </p:sp>
      <p:sp>
        <p:nvSpPr>
          <p:cNvPr id="22531" name="Content Placeholder 2"/>
          <p:cNvSpPr>
            <a:spLocks noGrp="1"/>
          </p:cNvSpPr>
          <p:nvPr>
            <p:ph sz="half" idx="1"/>
          </p:nvPr>
        </p:nvSpPr>
        <p:spPr/>
        <p:txBody>
          <a:bodyPr/>
          <a:lstStyle/>
          <a:p>
            <a:pPr eaLnBrk="1" hangingPunct="1"/>
            <a:r>
              <a:rPr lang="en-US" altLang="en-US" smtClean="0"/>
              <a:t>Emergency vaccination has been performed</a:t>
            </a:r>
          </a:p>
        </p:txBody>
      </p:sp>
      <p:sp>
        <p:nvSpPr>
          <p:cNvPr id="22532" name="Content Placeholder 5"/>
          <p:cNvSpPr>
            <a:spLocks noGrp="1"/>
          </p:cNvSpPr>
          <p:nvPr>
            <p:ph sz="half" idx="2"/>
          </p:nvPr>
        </p:nvSpPr>
        <p:spPr/>
        <p:txBody>
          <a:bodyPr/>
          <a:lstStyle/>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sp>
        <p:nvSpPr>
          <p:cNvPr id="22535" name="TextBox 8"/>
          <p:cNvSpPr txBox="1">
            <a:spLocks noChangeArrowheads="1"/>
          </p:cNvSpPr>
          <p:nvPr/>
        </p:nvSpPr>
        <p:spPr bwMode="auto">
          <a:xfrm>
            <a:off x="4740275" y="2297113"/>
            <a:ext cx="1584325"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2536" name="TextBox 9"/>
          <p:cNvSpPr>
            <a:spLocks noChangeArrowheads="1"/>
          </p:cNvSpPr>
          <p:nvPr/>
        </p:nvSpPr>
        <p:spPr bwMode="auto">
          <a:xfrm>
            <a:off x="6248400" y="3148013"/>
            <a:ext cx="354013" cy="346075"/>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22537"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038600" cy="3306763"/>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grpSp>
        <p:nvGrpSpPr>
          <p:cNvPr id="22538" name="Group 11"/>
          <p:cNvGrpSpPr>
            <a:grpSpLocks/>
          </p:cNvGrpSpPr>
          <p:nvPr/>
        </p:nvGrpSpPr>
        <p:grpSpPr bwMode="auto">
          <a:xfrm>
            <a:off x="4625975" y="5105400"/>
            <a:ext cx="2743200" cy="587375"/>
            <a:chOff x="441960" y="5791200"/>
            <a:chExt cx="4556760" cy="975360"/>
          </a:xfrm>
        </p:grpSpPr>
        <p:pic>
          <p:nvPicPr>
            <p:cNvPr id="225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 y="6278880"/>
              <a:ext cx="455676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 y="5791200"/>
              <a:ext cx="362712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539" name="TextBox 14"/>
          <p:cNvSpPr txBox="1">
            <a:spLocks noChangeArrowheads="1"/>
          </p:cNvSpPr>
          <p:nvPr/>
        </p:nvSpPr>
        <p:spPr bwMode="auto">
          <a:xfrm>
            <a:off x="7467600" y="3046413"/>
            <a:ext cx="990600"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2540" name="TextBox 15"/>
          <p:cNvSpPr>
            <a:spLocks noChangeArrowheads="1"/>
          </p:cNvSpPr>
          <p:nvPr/>
        </p:nvSpPr>
        <p:spPr bwMode="auto">
          <a:xfrm>
            <a:off x="6991350" y="2994025"/>
            <a:ext cx="476250" cy="274638"/>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7" name="Oval 16"/>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Free Premises</a:t>
            </a:r>
          </a:p>
        </p:txBody>
      </p:sp>
      <p:sp>
        <p:nvSpPr>
          <p:cNvPr id="23555" name="Content Placeholder 2"/>
          <p:cNvSpPr>
            <a:spLocks noGrp="1"/>
          </p:cNvSpPr>
          <p:nvPr>
            <p:ph sz="half" idx="1"/>
          </p:nvPr>
        </p:nvSpPr>
        <p:spPr/>
        <p:txBody>
          <a:bodyPr/>
          <a:lstStyle/>
          <a:p>
            <a:pPr eaLnBrk="1" hangingPunct="1"/>
            <a:r>
              <a:rPr lang="en-US" altLang="en-US" smtClean="0"/>
              <a:t>Outside Control Area</a:t>
            </a:r>
          </a:p>
          <a:p>
            <a:pPr eaLnBrk="1" hangingPunct="1"/>
            <a:r>
              <a:rPr lang="en-US" altLang="en-US" smtClean="0"/>
              <a:t>Not considered an</a:t>
            </a:r>
          </a:p>
          <a:p>
            <a:pPr lvl="1" eaLnBrk="1" hangingPunct="1"/>
            <a:r>
              <a:rPr lang="en-US" altLang="en-US" smtClean="0"/>
              <a:t>Infected Premises</a:t>
            </a:r>
          </a:p>
          <a:p>
            <a:pPr lvl="1" eaLnBrk="1" hangingPunct="1"/>
            <a:r>
              <a:rPr lang="en-US" altLang="en-US" smtClean="0"/>
              <a:t>Contact Premises</a:t>
            </a:r>
          </a:p>
          <a:p>
            <a:pPr lvl="1" eaLnBrk="1" hangingPunct="1"/>
            <a:r>
              <a:rPr lang="en-US" altLang="en-US" smtClean="0"/>
              <a:t>Suspect Premises</a:t>
            </a:r>
          </a:p>
        </p:txBody>
      </p:sp>
      <p:sp>
        <p:nvSpPr>
          <p:cNvPr id="23556" name="Content Placeholder 5"/>
          <p:cNvSpPr>
            <a:spLocks noGrp="1"/>
          </p:cNvSpPr>
          <p:nvPr>
            <p:ph sz="half" idx="2"/>
          </p:nvPr>
        </p:nvSpPr>
        <p:spPr/>
        <p:txBody>
          <a:bodyPr/>
          <a:lstStyle/>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sp>
        <p:nvSpPr>
          <p:cNvPr id="23559" name="TextBox 8"/>
          <p:cNvSpPr txBox="1">
            <a:spLocks noChangeArrowheads="1"/>
          </p:cNvSpPr>
          <p:nvPr/>
        </p:nvSpPr>
        <p:spPr bwMode="auto">
          <a:xfrm>
            <a:off x="4740275" y="2297113"/>
            <a:ext cx="1584325"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3560" name="TextBox 9"/>
          <p:cNvSpPr>
            <a:spLocks noChangeArrowheads="1"/>
          </p:cNvSpPr>
          <p:nvPr/>
        </p:nvSpPr>
        <p:spPr bwMode="auto">
          <a:xfrm>
            <a:off x="6248400" y="3148013"/>
            <a:ext cx="354013" cy="346075"/>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23561"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038600" cy="3306763"/>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grpSp>
        <p:nvGrpSpPr>
          <p:cNvPr id="23562" name="Group 11"/>
          <p:cNvGrpSpPr>
            <a:grpSpLocks/>
          </p:cNvGrpSpPr>
          <p:nvPr/>
        </p:nvGrpSpPr>
        <p:grpSpPr bwMode="auto">
          <a:xfrm>
            <a:off x="4625975" y="5105400"/>
            <a:ext cx="2743200" cy="587375"/>
            <a:chOff x="441960" y="5791200"/>
            <a:chExt cx="4556760" cy="975360"/>
          </a:xfrm>
        </p:grpSpPr>
        <p:pic>
          <p:nvPicPr>
            <p:cNvPr id="235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 y="6278880"/>
              <a:ext cx="455676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 y="5791200"/>
              <a:ext cx="362712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563" name="TextBox 14"/>
          <p:cNvSpPr txBox="1">
            <a:spLocks noChangeArrowheads="1"/>
          </p:cNvSpPr>
          <p:nvPr/>
        </p:nvSpPr>
        <p:spPr bwMode="auto">
          <a:xfrm>
            <a:off x="4800600" y="2936875"/>
            <a:ext cx="792163" cy="36988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3564" name="TextBox 15"/>
          <p:cNvSpPr>
            <a:spLocks noChangeArrowheads="1"/>
          </p:cNvSpPr>
          <p:nvPr/>
        </p:nvSpPr>
        <p:spPr bwMode="auto">
          <a:xfrm>
            <a:off x="5540375" y="2711450"/>
            <a:ext cx="381000" cy="42386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7" name="Oval 16"/>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eaLnBrk="1" fontAlgn="auto" hangingPunct="1">
              <a:spcAft>
                <a:spcPts val="0"/>
              </a:spcAft>
              <a:defRPr/>
            </a:pPr>
            <a:r>
              <a:rPr lang="en-US" dirty="0" smtClean="0"/>
              <a:t>Quarantine zones </a:t>
            </a:r>
            <a:endParaRPr lang="en-US" dirty="0"/>
          </a:p>
        </p:txBody>
      </p:sp>
      <p:sp>
        <p:nvSpPr>
          <p:cNvPr id="8" name="Text Placeholder 7"/>
          <p:cNvSpPr>
            <a:spLocks noGrp="1"/>
          </p:cNvSpPr>
          <p:nvPr>
            <p:ph type="body" idx="1"/>
          </p:nvPr>
        </p:nvSpPr>
        <p:spPr/>
        <p:txBody>
          <a:bodyPr rtlCol="0"/>
          <a:lstStyle/>
          <a:p>
            <a:pPr eaLnBrk="1" fontAlgn="auto" hangingPunct="1">
              <a:spcAft>
                <a:spcPts val="0"/>
              </a:spcAft>
              <a:defRPr/>
            </a:pPr>
            <a:r>
              <a:rPr lang="en-US" dirty="0" smtClean="0"/>
              <a:t>Infected Zone</a:t>
            </a:r>
          </a:p>
          <a:p>
            <a:pPr eaLnBrk="1" fontAlgn="auto" hangingPunct="1">
              <a:spcAft>
                <a:spcPts val="0"/>
              </a:spcAft>
              <a:defRPr/>
            </a:pPr>
            <a:r>
              <a:rPr lang="en-US" dirty="0" smtClean="0"/>
              <a:t>Buffer Zone</a:t>
            </a:r>
          </a:p>
          <a:p>
            <a:pPr eaLnBrk="1" fontAlgn="auto" hangingPunct="1">
              <a:spcAft>
                <a:spcPts val="0"/>
              </a:spcAft>
              <a:defRPr/>
            </a:pPr>
            <a:r>
              <a:rPr lang="en-US" dirty="0" smtClean="0"/>
              <a:t>Surveillance Zone</a:t>
            </a:r>
          </a:p>
          <a:p>
            <a:pPr eaLnBrk="1" fontAlgn="auto" hangingPunct="1">
              <a:spcAft>
                <a:spcPts val="0"/>
              </a:spcAft>
              <a:defRPr/>
            </a:pPr>
            <a:r>
              <a:rPr lang="en-US" dirty="0" smtClean="0"/>
              <a:t>Vaccination Zone</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9" name="Footer Placeholder 8"/>
          <p:cNvSpPr>
            <a:spLocks noGrp="1"/>
          </p:cNvSpPr>
          <p:nvPr>
            <p:ph type="ftr" sz="quarter" idx="3"/>
          </p:nvPr>
        </p:nvSpPr>
        <p:spPr/>
        <p:txBody>
          <a:bodyPr/>
          <a:lstStyle/>
          <a:p>
            <a:pPr>
              <a:defRPr/>
            </a:pPr>
            <a:r>
              <a:rPr lang="en-US" dirty="0"/>
              <a:t>Quarantine: Structure and Terminology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Infected Zone</a:t>
            </a:r>
          </a:p>
        </p:txBody>
      </p:sp>
      <p:sp>
        <p:nvSpPr>
          <p:cNvPr id="25603" name="Content Placeholder 2"/>
          <p:cNvSpPr>
            <a:spLocks noGrp="1"/>
          </p:cNvSpPr>
          <p:nvPr>
            <p:ph sz="half" idx="1"/>
          </p:nvPr>
        </p:nvSpPr>
        <p:spPr/>
        <p:txBody>
          <a:bodyPr/>
          <a:lstStyle/>
          <a:p>
            <a:pPr eaLnBrk="1" hangingPunct="1"/>
            <a:r>
              <a:rPr lang="en-US" altLang="en-US" smtClean="0"/>
              <a:t>Immediately surrounds </a:t>
            </a:r>
            <a:br>
              <a:rPr lang="en-US" altLang="en-US" smtClean="0"/>
            </a:br>
            <a:r>
              <a:rPr lang="en-US" altLang="en-US" smtClean="0"/>
              <a:t>Infected Premises</a:t>
            </a:r>
          </a:p>
          <a:p>
            <a:pPr eaLnBrk="1" hangingPunct="1"/>
            <a:r>
              <a:rPr lang="en-US" altLang="en-US" smtClean="0"/>
              <a:t>At least 3 km </a:t>
            </a:r>
            <a:br>
              <a:rPr lang="en-US" altLang="en-US" smtClean="0"/>
            </a:br>
            <a:r>
              <a:rPr lang="en-US" altLang="en-US" smtClean="0"/>
              <a:t>(1.86 mi) beyond the perimeter of presumptive or confirmed </a:t>
            </a:r>
            <a:br>
              <a:rPr lang="en-US" altLang="en-US" smtClean="0"/>
            </a:br>
            <a:r>
              <a:rPr lang="en-US" altLang="en-US" smtClean="0"/>
              <a:t>Infected Premises</a:t>
            </a:r>
          </a:p>
        </p:txBody>
      </p:sp>
      <p:pic>
        <p:nvPicPr>
          <p:cNvPr id="25604"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70425" y="1763713"/>
            <a:ext cx="4011613" cy="3265487"/>
          </a:xfrm>
          <a:ln w="28575">
            <a:solidFill>
              <a:srgbClr val="F4825E"/>
            </a:solidFill>
            <a:miter lim="800000"/>
            <a:headEnd/>
            <a:tailEnd/>
          </a:ln>
        </p:spPr>
      </p:pic>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sp>
        <p:nvSpPr>
          <p:cNvPr id="8" name="Oval 7"/>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8" name="TextBox 8"/>
          <p:cNvSpPr txBox="1">
            <a:spLocks noChangeArrowheads="1"/>
          </p:cNvSpPr>
          <p:nvPr/>
        </p:nvSpPr>
        <p:spPr bwMode="auto">
          <a:xfrm>
            <a:off x="5410200" y="2046288"/>
            <a:ext cx="1192213" cy="304800"/>
          </a:xfrm>
          <a:prstGeom prst="rect">
            <a:avLst/>
          </a:prstGeom>
          <a:noFill/>
          <a:ln w="5715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cxnSp>
        <p:nvCxnSpPr>
          <p:cNvPr id="10" name="Straight Arrow Connector 9"/>
          <p:cNvCxnSpPr/>
          <p:nvPr/>
        </p:nvCxnSpPr>
        <p:spPr>
          <a:xfrm>
            <a:off x="6324600" y="2351088"/>
            <a:ext cx="231775" cy="696912"/>
          </a:xfrm>
          <a:prstGeom prst="straightConnector1">
            <a:avLst/>
          </a:prstGeom>
          <a:ln w="76200">
            <a:solidFill>
              <a:srgbClr val="FF33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Buffer Zone</a:t>
            </a:r>
          </a:p>
        </p:txBody>
      </p:sp>
      <p:sp>
        <p:nvSpPr>
          <p:cNvPr id="26627" name="Content Placeholder 5"/>
          <p:cNvSpPr>
            <a:spLocks noGrp="1"/>
          </p:cNvSpPr>
          <p:nvPr>
            <p:ph sz="half" idx="1"/>
          </p:nvPr>
        </p:nvSpPr>
        <p:spPr/>
        <p:txBody>
          <a:bodyPr/>
          <a:lstStyle/>
          <a:p>
            <a:pPr eaLnBrk="1" hangingPunct="1"/>
            <a:r>
              <a:rPr lang="en-US" altLang="en-US" smtClean="0"/>
              <a:t>Immediately surrounds </a:t>
            </a:r>
            <a:br>
              <a:rPr lang="en-US" altLang="en-US" smtClean="0"/>
            </a:br>
            <a:r>
              <a:rPr lang="en-US" altLang="en-US" smtClean="0"/>
              <a:t>Infected Zone or </a:t>
            </a:r>
            <a:br>
              <a:rPr lang="en-US" altLang="en-US" smtClean="0"/>
            </a:br>
            <a:r>
              <a:rPr lang="en-US" altLang="en-US" smtClean="0"/>
              <a:t>Contact Premises</a:t>
            </a:r>
          </a:p>
          <a:p>
            <a:pPr eaLnBrk="1" hangingPunct="1"/>
            <a:r>
              <a:rPr lang="en-US" altLang="en-US" smtClean="0"/>
              <a:t>At least 7 km </a:t>
            </a:r>
            <a:br>
              <a:rPr lang="en-US" altLang="en-US" smtClean="0"/>
            </a:br>
            <a:r>
              <a:rPr lang="en-US" altLang="en-US" smtClean="0"/>
              <a:t>(4.35 mi) beyond perimeter of Infected Zone</a:t>
            </a:r>
          </a:p>
        </p:txBody>
      </p:sp>
      <p:sp>
        <p:nvSpPr>
          <p:cNvPr id="26630" name="Content Placeholder 2"/>
          <p:cNvSpPr>
            <a:spLocks noGrp="1"/>
          </p:cNvSpPr>
          <p:nvPr>
            <p:ph sz="half" idx="2"/>
          </p:nvPr>
        </p:nvSpPr>
        <p:spPr/>
        <p:txBody>
          <a:bodyPr/>
          <a:lstStyle/>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pic>
        <p:nvPicPr>
          <p:cNvPr id="26631"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1763713"/>
            <a:ext cx="4011613" cy="3265487"/>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3" name="TextBox 10"/>
          <p:cNvSpPr txBox="1">
            <a:spLocks noChangeArrowheads="1"/>
          </p:cNvSpPr>
          <p:nvPr/>
        </p:nvSpPr>
        <p:spPr bwMode="auto">
          <a:xfrm>
            <a:off x="6324600" y="1763713"/>
            <a:ext cx="947738" cy="30480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cxnSp>
        <p:nvCxnSpPr>
          <p:cNvPr id="12" name="Straight Arrow Connector 11"/>
          <p:cNvCxnSpPr/>
          <p:nvPr/>
        </p:nvCxnSpPr>
        <p:spPr>
          <a:xfrm>
            <a:off x="6845300" y="2068513"/>
            <a:ext cx="0" cy="827087"/>
          </a:xfrm>
          <a:prstGeom prst="straightConnector1">
            <a:avLst/>
          </a:prstGeom>
          <a:ln w="76200">
            <a:solidFill>
              <a:srgbClr val="0099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Vaccination Zone</a:t>
            </a:r>
          </a:p>
        </p:txBody>
      </p:sp>
      <p:sp>
        <p:nvSpPr>
          <p:cNvPr id="27651" name="Content Placeholder 2"/>
          <p:cNvSpPr>
            <a:spLocks noGrp="1"/>
          </p:cNvSpPr>
          <p:nvPr>
            <p:ph sz="half" idx="1"/>
          </p:nvPr>
        </p:nvSpPr>
        <p:spPr/>
        <p:txBody>
          <a:bodyPr/>
          <a:lstStyle/>
          <a:p>
            <a:pPr eaLnBrk="1" hangingPunct="1"/>
            <a:r>
              <a:rPr lang="en-US" altLang="en-US" smtClean="0"/>
              <a:t>Containment Vaccination Zone</a:t>
            </a:r>
          </a:p>
          <a:p>
            <a:pPr lvl="1" eaLnBrk="1" hangingPunct="1"/>
            <a:r>
              <a:rPr lang="en-US" altLang="en-US" smtClean="0"/>
              <a:t>Within the</a:t>
            </a:r>
            <a:br>
              <a:rPr lang="en-US" altLang="en-US" smtClean="0"/>
            </a:br>
            <a:r>
              <a:rPr lang="en-US" altLang="en-US" smtClean="0"/>
              <a:t>Control Area</a:t>
            </a:r>
          </a:p>
          <a:p>
            <a:pPr eaLnBrk="1" hangingPunct="1"/>
            <a:r>
              <a:rPr lang="en-US" altLang="en-US" smtClean="0"/>
              <a:t>Protection Vaccination Zone</a:t>
            </a:r>
          </a:p>
          <a:p>
            <a:pPr lvl="1" eaLnBrk="1" hangingPunct="1"/>
            <a:r>
              <a:rPr lang="en-US" altLang="en-US" smtClean="0"/>
              <a:t>Outside the </a:t>
            </a:r>
            <a:br>
              <a:rPr lang="en-US" altLang="en-US" smtClean="0"/>
            </a:br>
            <a:r>
              <a:rPr lang="en-US" altLang="en-US" smtClean="0"/>
              <a:t>Control Area</a:t>
            </a:r>
          </a:p>
        </p:txBody>
      </p:sp>
      <p:sp>
        <p:nvSpPr>
          <p:cNvPr id="27654" name="Content Placeholder 5"/>
          <p:cNvSpPr>
            <a:spLocks noGrp="1"/>
          </p:cNvSpPr>
          <p:nvPr>
            <p:ph sz="half" idx="2"/>
          </p:nvPr>
        </p:nvSpPr>
        <p:spPr/>
        <p:txBody>
          <a:bodyPr/>
          <a:lstStyle/>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pic>
        <p:nvPicPr>
          <p:cNvPr id="27655"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1763713"/>
            <a:ext cx="4011613" cy="3265487"/>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7" name="TextBox 9"/>
          <p:cNvSpPr txBox="1">
            <a:spLocks noChangeArrowheads="1"/>
          </p:cNvSpPr>
          <p:nvPr/>
        </p:nvSpPr>
        <p:spPr bwMode="auto">
          <a:xfrm>
            <a:off x="4699000" y="2613025"/>
            <a:ext cx="1320800" cy="304800"/>
          </a:xfrm>
          <a:prstGeom prst="rect">
            <a:avLst/>
          </a:prstGeom>
          <a:noFill/>
          <a:ln w="57150">
            <a:solidFill>
              <a:srgbClr val="F6F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cxnSp>
        <p:nvCxnSpPr>
          <p:cNvPr id="11" name="Straight Arrow Connector 10"/>
          <p:cNvCxnSpPr/>
          <p:nvPr/>
        </p:nvCxnSpPr>
        <p:spPr>
          <a:xfrm>
            <a:off x="5181600" y="2917825"/>
            <a:ext cx="838200" cy="358775"/>
          </a:xfrm>
          <a:prstGeom prst="straightConnector1">
            <a:avLst/>
          </a:prstGeom>
          <a:ln w="76200">
            <a:solidFill>
              <a:srgbClr val="F6F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Surveillance Zone</a:t>
            </a:r>
          </a:p>
        </p:txBody>
      </p:sp>
      <p:sp>
        <p:nvSpPr>
          <p:cNvPr id="28675" name="Content Placeholder 5"/>
          <p:cNvSpPr>
            <a:spLocks noGrp="1"/>
          </p:cNvSpPr>
          <p:nvPr>
            <p:ph sz="half" idx="1"/>
          </p:nvPr>
        </p:nvSpPr>
        <p:spPr/>
        <p:txBody>
          <a:bodyPr/>
          <a:lstStyle/>
          <a:p>
            <a:pPr eaLnBrk="1" hangingPunct="1"/>
            <a:r>
              <a:rPr lang="en-US" altLang="en-US" smtClean="0"/>
              <a:t>Surveillance Zone</a:t>
            </a:r>
          </a:p>
          <a:p>
            <a:pPr lvl="1" eaLnBrk="1" hangingPunct="1"/>
            <a:r>
              <a:rPr lang="en-US" altLang="en-US" smtClean="0"/>
              <a:t>Outside of and along border of Control Area</a:t>
            </a:r>
          </a:p>
          <a:p>
            <a:pPr lvl="1" eaLnBrk="1" hangingPunct="1"/>
            <a:r>
              <a:rPr lang="en-US" altLang="en-US" smtClean="0"/>
              <a:t>At least 10 km (6.21 mi) wide</a:t>
            </a:r>
          </a:p>
        </p:txBody>
      </p:sp>
      <p:sp>
        <p:nvSpPr>
          <p:cNvPr id="28678" name="Content Placeholder 2"/>
          <p:cNvSpPr>
            <a:spLocks noGrp="1"/>
          </p:cNvSpPr>
          <p:nvPr>
            <p:ph sz="half" idx="2"/>
          </p:nvPr>
        </p:nvSpPr>
        <p:spPr/>
        <p:txBody>
          <a:bodyPr/>
          <a:lstStyle/>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pic>
        <p:nvPicPr>
          <p:cNvPr id="28679"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1763713"/>
            <a:ext cx="4011613" cy="3265487"/>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1" name="TextBox 10"/>
          <p:cNvSpPr txBox="1">
            <a:spLocks noChangeArrowheads="1"/>
          </p:cNvSpPr>
          <p:nvPr/>
        </p:nvSpPr>
        <p:spPr bwMode="auto">
          <a:xfrm>
            <a:off x="7620000" y="2546350"/>
            <a:ext cx="990600" cy="457200"/>
          </a:xfrm>
          <a:prstGeom prst="rect">
            <a:avLst/>
          </a:prstGeom>
          <a:noFill/>
          <a:ln w="57150">
            <a:solidFill>
              <a:srgbClr val="EAEAE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cxnSp>
        <p:nvCxnSpPr>
          <p:cNvPr id="12" name="Straight Arrow Connector 11"/>
          <p:cNvCxnSpPr/>
          <p:nvPr/>
        </p:nvCxnSpPr>
        <p:spPr>
          <a:xfrm flipH="1">
            <a:off x="7315200" y="3003550"/>
            <a:ext cx="723900" cy="0"/>
          </a:xfrm>
          <a:prstGeom prst="straightConnector1">
            <a:avLst/>
          </a:prstGeom>
          <a:ln w="76200">
            <a:solidFill>
              <a:srgbClr val="EAEAE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eaLnBrk="1" fontAlgn="auto" hangingPunct="1">
              <a:spcAft>
                <a:spcPts val="0"/>
              </a:spcAft>
              <a:defRPr/>
            </a:pPr>
            <a:r>
              <a:rPr lang="en-US" dirty="0" smtClean="0"/>
              <a:t>Quarantine areas</a:t>
            </a:r>
            <a:endParaRPr lang="en-US" dirty="0"/>
          </a:p>
        </p:txBody>
      </p:sp>
      <p:sp>
        <p:nvSpPr>
          <p:cNvPr id="8" name="Text Placeholder 7"/>
          <p:cNvSpPr>
            <a:spLocks noGrp="1"/>
          </p:cNvSpPr>
          <p:nvPr>
            <p:ph type="body" idx="1"/>
          </p:nvPr>
        </p:nvSpPr>
        <p:spPr/>
        <p:txBody>
          <a:bodyPr rtlCol="0"/>
          <a:lstStyle/>
          <a:p>
            <a:pPr eaLnBrk="1" fontAlgn="auto" hangingPunct="1">
              <a:spcAft>
                <a:spcPts val="0"/>
              </a:spcAft>
              <a:defRPr/>
            </a:pPr>
            <a:r>
              <a:rPr lang="en-US" dirty="0" smtClean="0"/>
              <a:t>Control Area</a:t>
            </a:r>
          </a:p>
          <a:p>
            <a:pPr eaLnBrk="1" fontAlgn="auto" hangingPunct="1">
              <a:spcAft>
                <a:spcPts val="0"/>
              </a:spcAft>
              <a:defRPr/>
            </a:pPr>
            <a:r>
              <a:rPr lang="en-US" dirty="0" smtClean="0"/>
              <a:t>Free Area</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9" name="Footer Placeholder 8"/>
          <p:cNvSpPr>
            <a:spLocks noGrp="1"/>
          </p:cNvSpPr>
          <p:nvPr>
            <p:ph type="ftr" sz="quarter" idx="3"/>
          </p:nvPr>
        </p:nvSpPr>
        <p:spPr/>
        <p:txBody>
          <a:bodyPr/>
          <a:lstStyle/>
          <a:p>
            <a:pPr>
              <a:defRPr/>
            </a:pPr>
            <a:r>
              <a:rPr lang="en-US" dirty="0"/>
              <a:t>Quarantine: Structure and Terminology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Control Area</a:t>
            </a:r>
          </a:p>
        </p:txBody>
      </p:sp>
      <p:sp>
        <p:nvSpPr>
          <p:cNvPr id="30723" name="Content Placeholder 5"/>
          <p:cNvSpPr>
            <a:spLocks noGrp="1"/>
          </p:cNvSpPr>
          <p:nvPr>
            <p:ph sz="half" idx="1"/>
          </p:nvPr>
        </p:nvSpPr>
        <p:spPr/>
        <p:txBody>
          <a:bodyPr/>
          <a:lstStyle/>
          <a:p>
            <a:pPr eaLnBrk="1" hangingPunct="1"/>
            <a:r>
              <a:rPr lang="en-US" altLang="en-US" smtClean="0"/>
              <a:t>Infected Zone and Buffer Zone</a:t>
            </a:r>
          </a:p>
          <a:p>
            <a:pPr eaLnBrk="1" hangingPunct="1"/>
            <a:r>
              <a:rPr lang="en-US" altLang="en-US" smtClean="0"/>
              <a:t>At least 10 km (6.21 mi) </a:t>
            </a:r>
            <a:br>
              <a:rPr lang="en-US" altLang="en-US" smtClean="0"/>
            </a:br>
            <a:r>
              <a:rPr lang="en-US" altLang="en-US" smtClean="0"/>
              <a:t>beyond perimeter </a:t>
            </a:r>
            <a:br>
              <a:rPr lang="en-US" altLang="en-US" smtClean="0"/>
            </a:br>
            <a:r>
              <a:rPr lang="en-US" altLang="en-US" smtClean="0"/>
              <a:t>of closest </a:t>
            </a:r>
            <a:br>
              <a:rPr lang="en-US" altLang="en-US" smtClean="0"/>
            </a:br>
            <a:r>
              <a:rPr lang="en-US" altLang="en-US" smtClean="0"/>
              <a:t>Infected Premises</a:t>
            </a:r>
          </a:p>
        </p:txBody>
      </p:sp>
      <p:sp>
        <p:nvSpPr>
          <p:cNvPr id="30726" name="Content Placeholder 2"/>
          <p:cNvSpPr>
            <a:spLocks noGrp="1"/>
          </p:cNvSpPr>
          <p:nvPr>
            <p:ph sz="half" idx="2"/>
          </p:nvPr>
        </p:nvSpPr>
        <p:spPr/>
        <p:txBody>
          <a:bodyPr/>
          <a:lstStyle/>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pic>
        <p:nvPicPr>
          <p:cNvPr id="30727"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1763713"/>
            <a:ext cx="4011613" cy="3265487"/>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9" name="TextBox 10"/>
          <p:cNvSpPr txBox="1">
            <a:spLocks noChangeArrowheads="1"/>
          </p:cNvSpPr>
          <p:nvPr/>
        </p:nvSpPr>
        <p:spPr bwMode="auto">
          <a:xfrm>
            <a:off x="7239000" y="1735138"/>
            <a:ext cx="1219200" cy="627062"/>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Purpose of Quarantines</a:t>
            </a:r>
          </a:p>
        </p:txBody>
      </p:sp>
      <p:sp>
        <p:nvSpPr>
          <p:cNvPr id="13315" name="Content Placeholder 2"/>
          <p:cNvSpPr>
            <a:spLocks noGrp="1"/>
          </p:cNvSpPr>
          <p:nvPr>
            <p:ph idx="1"/>
          </p:nvPr>
        </p:nvSpPr>
        <p:spPr/>
        <p:txBody>
          <a:bodyPr/>
          <a:lstStyle/>
          <a:p>
            <a:pPr eaLnBrk="1" hangingPunct="1"/>
            <a:r>
              <a:rPr lang="en-US" altLang="en-US" dirty="0" smtClean="0"/>
              <a:t>Restrictions on entering </a:t>
            </a:r>
            <a:br>
              <a:rPr lang="en-US" altLang="en-US" dirty="0" smtClean="0"/>
            </a:br>
            <a:r>
              <a:rPr lang="en-US" altLang="en-US" dirty="0" smtClean="0"/>
              <a:t>and leaving premises</a:t>
            </a:r>
          </a:p>
          <a:p>
            <a:pPr eaLnBrk="1" hangingPunct="1"/>
            <a:r>
              <a:rPr lang="en-US" altLang="en-US" dirty="0" smtClean="0"/>
              <a:t>Stops movement of</a:t>
            </a:r>
          </a:p>
          <a:p>
            <a:pPr lvl="1" eaLnBrk="1" hangingPunct="1"/>
            <a:r>
              <a:rPr lang="en-US" altLang="en-US" dirty="0" smtClean="0"/>
              <a:t>Infected animals</a:t>
            </a:r>
          </a:p>
          <a:p>
            <a:pPr lvl="1" eaLnBrk="1" hangingPunct="1"/>
            <a:r>
              <a:rPr lang="en-US" altLang="en-US" dirty="0" smtClean="0"/>
              <a:t>Contaminated animal products</a:t>
            </a:r>
          </a:p>
          <a:p>
            <a:pPr lvl="1" eaLnBrk="1" hangingPunct="1"/>
            <a:r>
              <a:rPr lang="en-US" altLang="en-US" dirty="0" smtClean="0"/>
              <a:t>Fomites</a:t>
            </a:r>
          </a:p>
          <a:p>
            <a:pPr eaLnBrk="1" hangingPunct="1"/>
            <a:r>
              <a:rPr lang="en-US" altLang="en-US" dirty="0" smtClean="0"/>
              <a:t>Protects agricultural resources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Free Area</a:t>
            </a:r>
          </a:p>
        </p:txBody>
      </p:sp>
      <p:sp>
        <p:nvSpPr>
          <p:cNvPr id="31747" name="Content Placeholder 5"/>
          <p:cNvSpPr>
            <a:spLocks noGrp="1"/>
          </p:cNvSpPr>
          <p:nvPr>
            <p:ph sz="half" idx="1"/>
          </p:nvPr>
        </p:nvSpPr>
        <p:spPr/>
        <p:txBody>
          <a:bodyPr/>
          <a:lstStyle/>
          <a:p>
            <a:pPr eaLnBrk="1" hangingPunct="1"/>
            <a:r>
              <a:rPr lang="en-US" altLang="en-US" smtClean="0"/>
              <a:t>Free Area</a:t>
            </a:r>
          </a:p>
          <a:p>
            <a:pPr lvl="1" eaLnBrk="1" hangingPunct="1"/>
            <a:r>
              <a:rPr lang="en-US" altLang="en-US" smtClean="0"/>
              <a:t>Area not included in Control Area</a:t>
            </a:r>
          </a:p>
        </p:txBody>
      </p:sp>
      <p:sp>
        <p:nvSpPr>
          <p:cNvPr id="31750" name="Content Placeholder 2"/>
          <p:cNvSpPr>
            <a:spLocks noGrp="1"/>
          </p:cNvSpPr>
          <p:nvPr>
            <p:ph sz="half" idx="2"/>
          </p:nvPr>
        </p:nvSpPr>
        <p:spPr/>
        <p:txBody>
          <a:bodyPr/>
          <a:lstStyle/>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pic>
        <p:nvPicPr>
          <p:cNvPr id="31751"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1763713"/>
            <a:ext cx="4011613" cy="3265487"/>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3" name="TextBox 10"/>
          <p:cNvSpPr txBox="1">
            <a:spLocks noChangeArrowheads="1"/>
          </p:cNvSpPr>
          <p:nvPr/>
        </p:nvSpPr>
        <p:spPr bwMode="auto">
          <a:xfrm>
            <a:off x="4876800" y="3559175"/>
            <a:ext cx="914400" cy="228600"/>
          </a:xfrm>
          <a:prstGeom prst="rect">
            <a:avLst/>
          </a:prstGeom>
          <a:noFill/>
          <a:ln w="57150">
            <a:solidFill>
              <a:srgbClr val="EAEAE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Zones, Areas, and Premises</a:t>
            </a:r>
          </a:p>
        </p:txBody>
      </p:sp>
      <p:sp>
        <p:nvSpPr>
          <p:cNvPr id="32773" name="Content Placeholder 2"/>
          <p:cNvSpPr>
            <a:spLocks noGrp="1"/>
          </p:cNvSpPr>
          <p:nvPr>
            <p:ph idx="1"/>
          </p:nvPr>
        </p:nvSpPr>
        <p:spPr/>
        <p:txBody>
          <a:bodyPr/>
          <a:lstStyle/>
          <a:p>
            <a:pPr eaLnBrk="1" hangingPunct="1"/>
            <a:endParaRPr lang="en-US" altLang="en-US"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pic>
        <p:nvPicPr>
          <p:cNvPr id="3277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1636713"/>
            <a:ext cx="5632450" cy="4560887"/>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grpSp>
        <p:nvGrpSpPr>
          <p:cNvPr id="32775" name="Group 12"/>
          <p:cNvGrpSpPr>
            <a:grpSpLocks/>
          </p:cNvGrpSpPr>
          <p:nvPr/>
        </p:nvGrpSpPr>
        <p:grpSpPr bwMode="auto">
          <a:xfrm>
            <a:off x="457200" y="1752600"/>
            <a:ext cx="1414463" cy="1193800"/>
            <a:chOff x="457201" y="1752600"/>
            <a:chExt cx="1413932" cy="1194292"/>
          </a:xfrm>
        </p:grpSpPr>
        <p:grpSp>
          <p:nvGrpSpPr>
            <p:cNvPr id="32776" name="Group 13"/>
            <p:cNvGrpSpPr>
              <a:grpSpLocks/>
            </p:cNvGrpSpPr>
            <p:nvPr/>
          </p:nvGrpSpPr>
          <p:grpSpPr bwMode="auto">
            <a:xfrm>
              <a:off x="457201" y="1752600"/>
              <a:ext cx="1391355" cy="900705"/>
              <a:chOff x="457201" y="1752600"/>
              <a:chExt cx="1391355" cy="900705"/>
            </a:xfrm>
          </p:grpSpPr>
          <p:grpSp>
            <p:nvGrpSpPr>
              <p:cNvPr id="32778" name="Group 15"/>
              <p:cNvGrpSpPr>
                <a:grpSpLocks/>
              </p:cNvGrpSpPr>
              <p:nvPr/>
            </p:nvGrpSpPr>
            <p:grpSpPr bwMode="auto">
              <a:xfrm>
                <a:off x="457201" y="1752600"/>
                <a:ext cx="1391355" cy="900705"/>
                <a:chOff x="441962" y="5791200"/>
                <a:chExt cx="2311195" cy="1496169"/>
              </a:xfrm>
            </p:grpSpPr>
            <p:pic>
              <p:nvPicPr>
                <p:cNvPr id="327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2" y="6799689"/>
                  <a:ext cx="2311195"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8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2" y="5791200"/>
                  <a:ext cx="2072107" cy="52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277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1" y="2066131"/>
                <a:ext cx="1097843" cy="29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277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1" y="2653305"/>
              <a:ext cx="1413932" cy="29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Resources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USDA Foreign Animal Disease Response: Ready Reference Guide</a:t>
            </a:r>
          </a:p>
          <a:p>
            <a:pPr lvl="1" eaLnBrk="1" fontAlgn="auto" hangingPunct="1">
              <a:spcAft>
                <a:spcPts val="0"/>
              </a:spcAft>
              <a:buFont typeface="Arial" pitchFamily="34" charset="0"/>
              <a:buChar char="–"/>
              <a:defRPr/>
            </a:pPr>
            <a:r>
              <a:rPr lang="en-US" dirty="0">
                <a:hlinkClick r:id="rId3"/>
              </a:rPr>
              <a:t>http://</a:t>
            </a:r>
            <a:r>
              <a:rPr lang="en-US" dirty="0" smtClean="0">
                <a:hlinkClick r:id="rId3"/>
              </a:rPr>
              <a:t>www.aphis.usda.gov/animal_health/emergency_management/downloads/zone_area_premises_designations.pdf</a:t>
            </a:r>
            <a:endParaRPr lang="en-US" dirty="0" smtClean="0"/>
          </a:p>
          <a:p>
            <a:pPr marL="0" indent="0" eaLnBrk="1" fontAlgn="auto" hangingPunct="1">
              <a:spcAft>
                <a:spcPts val="0"/>
              </a:spcAft>
              <a:buFont typeface="Verdana" pitchFamily="34" charset="0"/>
              <a:buNone/>
              <a:defRPr/>
            </a:pPr>
            <a:endParaRPr lang="en-US" dirty="0" smtClean="0"/>
          </a:p>
          <a:p>
            <a:pPr lvl="1" eaLnBrk="1" fontAlgn="auto" hangingPunct="1">
              <a:spcAft>
                <a:spcPts val="0"/>
              </a:spcAft>
              <a:buFont typeface="Arial" pitchFamily="34" charset="0"/>
              <a:buChar char="–"/>
              <a:defRPr/>
            </a:pPr>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5"/>
          <p:cNvSpPr>
            <a:spLocks noGrp="1"/>
          </p:cNvSpPr>
          <p:nvPr>
            <p:ph type="ftr" sz="quarter" idx="3"/>
          </p:nvPr>
        </p:nvSpPr>
        <p:spPr/>
        <p:txBody>
          <a:bodyPr/>
          <a:lstStyle/>
          <a:p>
            <a:pPr>
              <a:defRPr/>
            </a:pPr>
            <a:r>
              <a:rPr lang="en-US"/>
              <a:t>Quarantine: Structure and Terminology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143000" y="457200"/>
            <a:ext cx="7772400" cy="1470025"/>
          </a:xfrm>
        </p:spPr>
        <p:txBody>
          <a:bodyPr/>
          <a:lstStyle/>
          <a:p>
            <a:pPr eaLnBrk="1" hangingPunct="1"/>
            <a:r>
              <a:rPr lang="en-US" alt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eaLnBrk="1" fontAlgn="auto" hangingPunct="1">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eaLnBrk="1" fontAlgn="auto" hangingPunct="1">
              <a:lnSpc>
                <a:spcPct val="170000"/>
              </a:lnSpc>
              <a:spcAft>
                <a:spcPts val="0"/>
              </a:spcAft>
              <a:defRPr/>
            </a:pPr>
            <a:endParaRPr lang="en-US" dirty="0" smtClean="0"/>
          </a:p>
          <a:p>
            <a:pPr eaLnBrk="1" fontAlgn="auto" hangingPunct="1">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Authors: Sarah </a:t>
            </a:r>
            <a:r>
              <a:rPr lang="en-US" sz="5600" dirty="0" err="1">
                <a:solidFill>
                  <a:schemeClr val="tx1">
                    <a:lumMod val="85000"/>
                    <a:lumOff val="15000"/>
                  </a:schemeClr>
                </a:solidFill>
                <a:latin typeface="Verdana" pitchFamily="34" charset="0"/>
                <a:cs typeface="+mn-cs"/>
              </a:rPr>
              <a:t>Weiland</a:t>
            </a:r>
            <a:endParaRPr lang="en-US" sz="56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Reviewers: Glenda Dvorak, DVM, MPH, DACVPM</a:t>
            </a: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Quarantine Terminology</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defRPr/>
            </a:pPr>
            <a:r>
              <a:rPr lang="en-US" dirty="0" smtClean="0"/>
              <a:t>Terminology for </a:t>
            </a:r>
          </a:p>
          <a:p>
            <a:pPr lvl="1" eaLnBrk="1" fontAlgn="auto" hangingPunct="1">
              <a:spcAft>
                <a:spcPts val="0"/>
              </a:spcAft>
              <a:buFont typeface="Arial" pitchFamily="34" charset="0"/>
              <a:buChar char="–"/>
              <a:defRPr/>
            </a:pPr>
            <a:r>
              <a:rPr lang="en-US" dirty="0" smtClean="0"/>
              <a:t>Zones</a:t>
            </a:r>
          </a:p>
          <a:p>
            <a:pPr lvl="1" eaLnBrk="1" fontAlgn="auto" hangingPunct="1">
              <a:spcAft>
                <a:spcPts val="0"/>
              </a:spcAft>
              <a:buFont typeface="Arial" pitchFamily="34" charset="0"/>
              <a:buChar char="–"/>
              <a:defRPr/>
            </a:pPr>
            <a:r>
              <a:rPr lang="en-US" dirty="0" smtClean="0"/>
              <a:t>Areas</a:t>
            </a:r>
          </a:p>
          <a:p>
            <a:pPr lvl="1" eaLnBrk="1" fontAlgn="auto" hangingPunct="1">
              <a:spcAft>
                <a:spcPts val="0"/>
              </a:spcAft>
              <a:buFont typeface="Arial" pitchFamily="34" charset="0"/>
              <a:buChar char="–"/>
              <a:defRPr/>
            </a:pPr>
            <a:r>
              <a:rPr lang="en-US" dirty="0" smtClean="0"/>
              <a:t>Premises</a:t>
            </a:r>
          </a:p>
          <a:p>
            <a:pPr eaLnBrk="1" fontAlgn="auto" hangingPunct="1">
              <a:spcAft>
                <a:spcPts val="0"/>
              </a:spcAft>
              <a:defRPr/>
            </a:pPr>
            <a:r>
              <a:rPr lang="en-US" dirty="0" smtClean="0"/>
              <a:t>Determines necessary activities and level of biosecurity</a:t>
            </a:r>
          </a:p>
          <a:p>
            <a:pPr eaLnBrk="1" fontAlgn="auto" hangingPunct="1">
              <a:spcAft>
                <a:spcPts val="0"/>
              </a:spcAft>
              <a:defRPr/>
            </a:pPr>
            <a:r>
              <a:rPr lang="en-US" dirty="0" smtClean="0"/>
              <a:t>Designations from Incident Commander</a:t>
            </a:r>
          </a:p>
          <a:p>
            <a:pPr eaLnBrk="1" fontAlgn="auto" hangingPunct="1">
              <a:spcAft>
                <a:spcPts val="0"/>
              </a:spcAft>
              <a:defRPr/>
            </a:pPr>
            <a:r>
              <a:rPr lang="en-US" dirty="0" smtClean="0"/>
              <a:t>Outlined in USDA NCAHEM</a:t>
            </a:r>
          </a:p>
          <a:p>
            <a:pPr lvl="1" eaLnBrk="1" fontAlgn="auto" hangingPunct="1">
              <a:spcAft>
                <a:spcPts val="0"/>
              </a:spcAft>
              <a:buFont typeface="Arial" pitchFamily="34" charset="0"/>
              <a:buChar char="–"/>
              <a:defRPr/>
            </a:pPr>
            <a:r>
              <a:rPr lang="en-US" dirty="0" smtClean="0"/>
              <a:t>Premises and Zones Ready Reference Guide</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Quarantine: Structure and Terminology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Zones, Areas, and Premises</a:t>
            </a:r>
          </a:p>
        </p:txBody>
      </p:sp>
      <p:pic>
        <p:nvPicPr>
          <p:cNvPr id="1536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9950" y="1636713"/>
            <a:ext cx="5632450" cy="4560887"/>
          </a:xfrm>
          <a:ln w="28575">
            <a:solidFill>
              <a:srgbClr val="F4825E"/>
            </a:solidFill>
            <a:miter lim="800000"/>
            <a:headEnd/>
            <a:tailEnd/>
          </a:ln>
        </p:spPr>
      </p:pic>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grpSp>
        <p:nvGrpSpPr>
          <p:cNvPr id="15366" name="Group 11"/>
          <p:cNvGrpSpPr>
            <a:grpSpLocks/>
          </p:cNvGrpSpPr>
          <p:nvPr/>
        </p:nvGrpSpPr>
        <p:grpSpPr bwMode="auto">
          <a:xfrm>
            <a:off x="457200" y="1752600"/>
            <a:ext cx="1414463" cy="1193800"/>
            <a:chOff x="457201" y="1752600"/>
            <a:chExt cx="1413932" cy="1194292"/>
          </a:xfrm>
        </p:grpSpPr>
        <p:grpSp>
          <p:nvGrpSpPr>
            <p:cNvPr id="15367" name="Group 2"/>
            <p:cNvGrpSpPr>
              <a:grpSpLocks/>
            </p:cNvGrpSpPr>
            <p:nvPr/>
          </p:nvGrpSpPr>
          <p:grpSpPr bwMode="auto">
            <a:xfrm>
              <a:off x="457201" y="1752600"/>
              <a:ext cx="1391355" cy="900705"/>
              <a:chOff x="457201" y="1752600"/>
              <a:chExt cx="1391355" cy="900705"/>
            </a:xfrm>
          </p:grpSpPr>
          <p:grpSp>
            <p:nvGrpSpPr>
              <p:cNvPr id="15369" name="Group 6"/>
              <p:cNvGrpSpPr>
                <a:grpSpLocks/>
              </p:cNvGrpSpPr>
              <p:nvPr/>
            </p:nvGrpSpPr>
            <p:grpSpPr bwMode="auto">
              <a:xfrm>
                <a:off x="457201" y="1752600"/>
                <a:ext cx="1391355" cy="900705"/>
                <a:chOff x="441962" y="5791200"/>
                <a:chExt cx="2311195" cy="1496169"/>
              </a:xfrm>
            </p:grpSpPr>
            <p:pic>
              <p:nvPicPr>
                <p:cNvPr id="153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2" y="6799689"/>
                  <a:ext cx="2311195"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2" y="5791200"/>
                  <a:ext cx="2072107" cy="52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1" y="2066131"/>
                <a:ext cx="1097843" cy="29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6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1" y="2653305"/>
              <a:ext cx="1413932" cy="29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eaLnBrk="1" fontAlgn="auto" hangingPunct="1">
              <a:spcAft>
                <a:spcPts val="0"/>
              </a:spcAft>
              <a:defRPr/>
            </a:pPr>
            <a:r>
              <a:rPr lang="en-US" dirty="0" smtClean="0"/>
              <a:t>Quarantine premises</a:t>
            </a:r>
            <a:endParaRPr lang="en-US" dirty="0"/>
          </a:p>
        </p:txBody>
      </p:sp>
      <p:sp>
        <p:nvSpPr>
          <p:cNvPr id="8" name="Text Placeholder 7"/>
          <p:cNvSpPr>
            <a:spLocks noGrp="1"/>
          </p:cNvSpPr>
          <p:nvPr>
            <p:ph type="body" idx="1"/>
          </p:nvPr>
        </p:nvSpPr>
        <p:spPr>
          <a:xfrm>
            <a:off x="1752600" y="2906713"/>
            <a:ext cx="6742113" cy="3265487"/>
          </a:xfrm>
        </p:spPr>
        <p:txBody>
          <a:bodyPr rtlCol="0">
            <a:normAutofit fontScale="92500" lnSpcReduction="10000"/>
          </a:bodyPr>
          <a:lstStyle/>
          <a:p>
            <a:pPr eaLnBrk="1" fontAlgn="auto" hangingPunct="1">
              <a:spcAft>
                <a:spcPts val="0"/>
              </a:spcAft>
              <a:defRPr/>
            </a:pPr>
            <a:r>
              <a:rPr lang="en-US" dirty="0" smtClean="0"/>
              <a:t>Infected Premises</a:t>
            </a:r>
          </a:p>
          <a:p>
            <a:pPr eaLnBrk="1" fontAlgn="auto" hangingPunct="1">
              <a:spcAft>
                <a:spcPts val="0"/>
              </a:spcAft>
              <a:defRPr/>
            </a:pPr>
            <a:r>
              <a:rPr lang="en-US" dirty="0" smtClean="0"/>
              <a:t>Contact Premises</a:t>
            </a:r>
          </a:p>
          <a:p>
            <a:pPr eaLnBrk="1" fontAlgn="auto" hangingPunct="1">
              <a:spcAft>
                <a:spcPts val="0"/>
              </a:spcAft>
              <a:defRPr/>
            </a:pPr>
            <a:r>
              <a:rPr lang="en-US" dirty="0" smtClean="0"/>
              <a:t>Suspect Premises</a:t>
            </a:r>
          </a:p>
          <a:p>
            <a:pPr eaLnBrk="1" fontAlgn="auto" hangingPunct="1">
              <a:spcAft>
                <a:spcPts val="0"/>
              </a:spcAft>
              <a:defRPr/>
            </a:pPr>
            <a:r>
              <a:rPr lang="en-US" dirty="0" smtClean="0"/>
              <a:t>At-Risk Premises</a:t>
            </a:r>
          </a:p>
          <a:p>
            <a:pPr eaLnBrk="1" fontAlgn="auto" hangingPunct="1">
              <a:spcAft>
                <a:spcPts val="0"/>
              </a:spcAft>
              <a:defRPr/>
            </a:pPr>
            <a:r>
              <a:rPr lang="en-US" dirty="0" smtClean="0"/>
              <a:t>Monitored Premises</a:t>
            </a:r>
          </a:p>
          <a:p>
            <a:pPr eaLnBrk="1" fontAlgn="auto" hangingPunct="1">
              <a:spcAft>
                <a:spcPts val="0"/>
              </a:spcAft>
              <a:defRPr/>
            </a:pPr>
            <a:r>
              <a:rPr lang="en-US" dirty="0" smtClean="0"/>
              <a:t>Free Premises</a:t>
            </a:r>
          </a:p>
          <a:p>
            <a:pPr eaLnBrk="1" fontAlgn="auto" hangingPunct="1">
              <a:spcAft>
                <a:spcPts val="0"/>
              </a:spcAft>
              <a:defRPr/>
            </a:pPr>
            <a:r>
              <a:rPr lang="en-US" dirty="0" smtClean="0"/>
              <a:t>Vaccinated Premises</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9" name="Footer Placeholder 8"/>
          <p:cNvSpPr>
            <a:spLocks noGrp="1"/>
          </p:cNvSpPr>
          <p:nvPr>
            <p:ph type="ftr" sz="quarter" idx="3"/>
          </p:nvPr>
        </p:nvSpPr>
        <p:spPr/>
        <p:txBody>
          <a:bodyPr/>
          <a:lstStyle/>
          <a:p>
            <a:pPr>
              <a:defRPr/>
            </a:pPr>
            <a:r>
              <a:rPr lang="en-US" dirty="0"/>
              <a:t>Quarantine: Structure and Terminology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Infected Premises</a:t>
            </a: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defRPr/>
            </a:pPr>
            <a:r>
              <a:rPr lang="en-US" dirty="0" smtClean="0"/>
              <a:t>Presumptive or confirmed positive</a:t>
            </a:r>
          </a:p>
          <a:p>
            <a:pPr eaLnBrk="1" fontAlgn="auto" hangingPunct="1">
              <a:spcAft>
                <a:spcPts val="0"/>
              </a:spcAft>
              <a:defRPr/>
            </a:pPr>
            <a:r>
              <a:rPr lang="en-US" dirty="0" smtClean="0"/>
              <a:t>Movement onto, </a:t>
            </a:r>
            <a:br>
              <a:rPr lang="en-US" dirty="0" smtClean="0"/>
            </a:br>
            <a:r>
              <a:rPr lang="en-US" dirty="0" smtClean="0"/>
              <a:t>out of, or within </a:t>
            </a:r>
            <a:br>
              <a:rPr lang="en-US" dirty="0" smtClean="0"/>
            </a:br>
            <a:r>
              <a:rPr lang="en-US" dirty="0" smtClean="0"/>
              <a:t>prohibited</a:t>
            </a:r>
          </a:p>
          <a:p>
            <a:pPr eaLnBrk="1" fontAlgn="auto" hangingPunct="1">
              <a:spcAft>
                <a:spcPts val="0"/>
              </a:spcAft>
              <a:defRPr/>
            </a:pPr>
            <a:r>
              <a:rPr lang="en-US" dirty="0" smtClean="0"/>
              <a:t>Exceptions</a:t>
            </a:r>
          </a:p>
          <a:p>
            <a:pPr lvl="1" eaLnBrk="1" fontAlgn="auto" hangingPunct="1">
              <a:spcAft>
                <a:spcPts val="0"/>
              </a:spcAft>
              <a:buFont typeface="Arial" pitchFamily="34" charset="0"/>
              <a:buChar char="–"/>
              <a:defRPr/>
            </a:pPr>
            <a:r>
              <a:rPr lang="en-US" dirty="0" smtClean="0"/>
              <a:t>Approved permit</a:t>
            </a:r>
          </a:p>
          <a:p>
            <a:pPr lvl="1" eaLnBrk="1" fontAlgn="auto" hangingPunct="1">
              <a:spcAft>
                <a:spcPts val="0"/>
              </a:spcAft>
              <a:buFont typeface="Arial" pitchFamily="34" charset="0"/>
              <a:buChar char="–"/>
              <a:defRPr/>
            </a:pPr>
            <a:r>
              <a:rPr lang="en-US" dirty="0" smtClean="0"/>
              <a:t>Equipment/vehicles with appropriate biosecurity measures</a:t>
            </a:r>
            <a:endParaRPr lang="en-US" dirty="0"/>
          </a:p>
        </p:txBody>
      </p:sp>
      <p:pic>
        <p:nvPicPr>
          <p:cNvPr id="17412"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752600"/>
            <a:ext cx="4038600" cy="3306763"/>
          </a:xfrm>
          <a:ln w="28575">
            <a:solidFill>
              <a:srgbClr val="F4825E"/>
            </a:solidFill>
            <a:miter lim="800000"/>
            <a:headEnd/>
            <a:tailEnd/>
          </a:ln>
        </p:spPr>
      </p:pic>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grpSp>
        <p:nvGrpSpPr>
          <p:cNvPr id="17415" name="Group 10"/>
          <p:cNvGrpSpPr>
            <a:grpSpLocks/>
          </p:cNvGrpSpPr>
          <p:nvPr/>
        </p:nvGrpSpPr>
        <p:grpSpPr bwMode="auto">
          <a:xfrm>
            <a:off x="4625975" y="5105400"/>
            <a:ext cx="2743200" cy="587375"/>
            <a:chOff x="441960" y="5791200"/>
            <a:chExt cx="4556760" cy="975360"/>
          </a:xfrm>
        </p:grpSpPr>
        <p:pic>
          <p:nvPicPr>
            <p:cNvPr id="174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 y="6278880"/>
              <a:ext cx="455676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 y="5791200"/>
              <a:ext cx="362712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416" name="TextBox 5"/>
          <p:cNvSpPr txBox="1">
            <a:spLocks noChangeArrowheads="1"/>
          </p:cNvSpPr>
          <p:nvPr/>
        </p:nvSpPr>
        <p:spPr bwMode="auto">
          <a:xfrm>
            <a:off x="4816475" y="2255838"/>
            <a:ext cx="1584325" cy="3683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7417" name="TextBox 13"/>
          <p:cNvSpPr>
            <a:spLocks noChangeArrowheads="1"/>
          </p:cNvSpPr>
          <p:nvPr/>
        </p:nvSpPr>
        <p:spPr bwMode="auto">
          <a:xfrm>
            <a:off x="6370638" y="3057525"/>
            <a:ext cx="354012" cy="346075"/>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cxnSp>
        <p:nvCxnSpPr>
          <p:cNvPr id="9" name="Straight Arrow Connector 8"/>
          <p:cNvCxnSpPr/>
          <p:nvPr/>
        </p:nvCxnSpPr>
        <p:spPr>
          <a:xfrm>
            <a:off x="5954713" y="2514600"/>
            <a:ext cx="479425" cy="59372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Contact Premises</a:t>
            </a:r>
          </a:p>
        </p:txBody>
      </p:sp>
      <p:sp>
        <p:nvSpPr>
          <p:cNvPr id="6" name="Content Placeholder 5"/>
          <p:cNvSpPr>
            <a:spLocks noGrp="1"/>
          </p:cNvSpPr>
          <p:nvPr>
            <p:ph sz="half" idx="1"/>
          </p:nvPr>
        </p:nvSpPr>
        <p:spPr/>
        <p:txBody>
          <a:bodyPr rtlCol="0">
            <a:normAutofit fontScale="92500" lnSpcReduction="20000"/>
          </a:bodyPr>
          <a:lstStyle/>
          <a:p>
            <a:pPr eaLnBrk="1" fontAlgn="auto" hangingPunct="1">
              <a:spcAft>
                <a:spcPts val="0"/>
              </a:spcAft>
              <a:defRPr/>
            </a:pPr>
            <a:r>
              <a:rPr lang="en-US" dirty="0" smtClean="0"/>
              <a:t>Susceptible animals possibly exposed </a:t>
            </a:r>
          </a:p>
          <a:p>
            <a:pPr lvl="1" eaLnBrk="1" fontAlgn="auto" hangingPunct="1">
              <a:spcAft>
                <a:spcPts val="0"/>
              </a:spcAft>
              <a:buFont typeface="Arial" pitchFamily="34" charset="0"/>
              <a:buChar char="–"/>
              <a:defRPr/>
            </a:pPr>
            <a:r>
              <a:rPr lang="en-US" dirty="0" smtClean="0"/>
              <a:t>Animals</a:t>
            </a:r>
          </a:p>
          <a:p>
            <a:pPr lvl="1" eaLnBrk="1" fontAlgn="auto" hangingPunct="1">
              <a:spcAft>
                <a:spcPts val="0"/>
              </a:spcAft>
              <a:buFont typeface="Arial" pitchFamily="34" charset="0"/>
              <a:buChar char="–"/>
              <a:defRPr/>
            </a:pPr>
            <a:r>
              <a:rPr lang="en-US" dirty="0" smtClean="0"/>
              <a:t>Animal products</a:t>
            </a:r>
          </a:p>
          <a:p>
            <a:pPr lvl="1" eaLnBrk="1" fontAlgn="auto" hangingPunct="1">
              <a:spcAft>
                <a:spcPts val="0"/>
              </a:spcAft>
              <a:buFont typeface="Arial" pitchFamily="34" charset="0"/>
              <a:buChar char="–"/>
              <a:defRPr/>
            </a:pPr>
            <a:r>
              <a:rPr lang="en-US" dirty="0" smtClean="0"/>
              <a:t>Fomites</a:t>
            </a:r>
          </a:p>
          <a:p>
            <a:pPr lvl="1" eaLnBrk="1" fontAlgn="auto" hangingPunct="1">
              <a:spcAft>
                <a:spcPts val="0"/>
              </a:spcAft>
              <a:buFont typeface="Arial" pitchFamily="34" charset="0"/>
              <a:buChar char="–"/>
              <a:defRPr/>
            </a:pPr>
            <a:r>
              <a:rPr lang="en-US" dirty="0" smtClean="0"/>
              <a:t>People </a:t>
            </a:r>
          </a:p>
          <a:p>
            <a:pPr eaLnBrk="1" fontAlgn="auto" hangingPunct="1">
              <a:spcAft>
                <a:spcPts val="0"/>
              </a:spcAft>
              <a:defRPr/>
            </a:pPr>
            <a:r>
              <a:rPr lang="en-US" dirty="0" smtClean="0"/>
              <a:t>Movement </a:t>
            </a:r>
            <a:r>
              <a:rPr lang="en-US" dirty="0"/>
              <a:t>onto, </a:t>
            </a:r>
            <a:br>
              <a:rPr lang="en-US" dirty="0"/>
            </a:br>
            <a:r>
              <a:rPr lang="en-US" dirty="0"/>
              <a:t>out of, or within </a:t>
            </a:r>
            <a:br>
              <a:rPr lang="en-US" dirty="0"/>
            </a:br>
            <a:r>
              <a:rPr lang="en-US" dirty="0" smtClean="0"/>
              <a:t>prohibited</a:t>
            </a:r>
          </a:p>
          <a:p>
            <a:pPr eaLnBrk="1" fontAlgn="auto" hangingPunct="1">
              <a:spcAft>
                <a:spcPts val="0"/>
              </a:spcAft>
              <a:defRPr/>
            </a:pPr>
            <a:r>
              <a:rPr lang="en-US" dirty="0" smtClean="0"/>
              <a:t>Exceptions</a:t>
            </a:r>
            <a:endParaRPr lang="en-US" dirty="0"/>
          </a:p>
          <a:p>
            <a:pPr lvl="1" eaLnBrk="1" fontAlgn="auto" hangingPunct="1">
              <a:spcAft>
                <a:spcPts val="0"/>
              </a:spcAft>
              <a:buFont typeface="Arial" pitchFamily="34" charset="0"/>
              <a:buChar char="–"/>
              <a:defRPr/>
            </a:pPr>
            <a:r>
              <a:rPr lang="en-US" dirty="0"/>
              <a:t>Approved permit</a:t>
            </a:r>
          </a:p>
          <a:p>
            <a:pPr lvl="1" eaLnBrk="1" fontAlgn="auto" hangingPunct="1">
              <a:spcAft>
                <a:spcPts val="0"/>
              </a:spcAft>
              <a:buFont typeface="Arial" pitchFamily="34" charset="0"/>
              <a:buChar char="–"/>
              <a:defRPr/>
            </a:pPr>
            <a:r>
              <a:rPr lang="en-US" dirty="0" smtClean="0"/>
              <a:t>Appropriate </a:t>
            </a:r>
            <a:r>
              <a:rPr lang="en-US" dirty="0"/>
              <a:t>biosecurity measures</a:t>
            </a:r>
          </a:p>
        </p:txBody>
      </p:sp>
      <p:sp>
        <p:nvSpPr>
          <p:cNvPr id="3" name="Content Placeholder 2"/>
          <p:cNvSpPr>
            <a:spLocks noGrp="1"/>
          </p:cNvSpPr>
          <p:nvPr>
            <p:ph sz="half" idx="2"/>
          </p:nvPr>
        </p:nvSpPr>
        <p:spPr/>
        <p:txBody>
          <a:bodyPr rtlCol="0">
            <a:normAutofit fontScale="92500" lnSpcReduction="20000"/>
          </a:bodyPr>
          <a:lstStyle/>
          <a:p>
            <a:pPr eaLnBrk="1" fontAlgn="auto" hangingPunct="1">
              <a:spcAft>
                <a:spcPts val="0"/>
              </a:spcAft>
              <a:defRPr/>
            </a:pPr>
            <a:endParaRPr lang="en-US"/>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sp>
        <p:nvSpPr>
          <p:cNvPr id="18439" name="TextBox 10"/>
          <p:cNvSpPr txBox="1">
            <a:spLocks noChangeArrowheads="1"/>
          </p:cNvSpPr>
          <p:nvPr/>
        </p:nvSpPr>
        <p:spPr bwMode="auto">
          <a:xfrm>
            <a:off x="4740275" y="2297113"/>
            <a:ext cx="1584325"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40" name="TextBox 11"/>
          <p:cNvSpPr>
            <a:spLocks noChangeArrowheads="1"/>
          </p:cNvSpPr>
          <p:nvPr/>
        </p:nvSpPr>
        <p:spPr bwMode="auto">
          <a:xfrm>
            <a:off x="6248400" y="3148013"/>
            <a:ext cx="354013" cy="346075"/>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18441"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038600" cy="3306763"/>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grpSp>
        <p:nvGrpSpPr>
          <p:cNvPr id="18442" name="Group 13"/>
          <p:cNvGrpSpPr>
            <a:grpSpLocks/>
          </p:cNvGrpSpPr>
          <p:nvPr/>
        </p:nvGrpSpPr>
        <p:grpSpPr bwMode="auto">
          <a:xfrm>
            <a:off x="4625975" y="5105400"/>
            <a:ext cx="2743200" cy="587375"/>
            <a:chOff x="441960" y="5791200"/>
            <a:chExt cx="4556760" cy="975360"/>
          </a:xfrm>
        </p:grpSpPr>
        <p:pic>
          <p:nvPicPr>
            <p:cNvPr id="184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 y="6278880"/>
              <a:ext cx="455676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 y="5791200"/>
              <a:ext cx="362712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443" name="TextBox 16"/>
          <p:cNvSpPr txBox="1">
            <a:spLocks noChangeArrowheads="1"/>
          </p:cNvSpPr>
          <p:nvPr/>
        </p:nvSpPr>
        <p:spPr bwMode="auto">
          <a:xfrm>
            <a:off x="7348538" y="3411538"/>
            <a:ext cx="881062"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44" name="TextBox 17"/>
          <p:cNvSpPr>
            <a:spLocks noChangeArrowheads="1"/>
          </p:cNvSpPr>
          <p:nvPr/>
        </p:nvSpPr>
        <p:spPr bwMode="auto">
          <a:xfrm>
            <a:off x="6629400" y="3092450"/>
            <a:ext cx="457200" cy="26035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cxnSp>
        <p:nvCxnSpPr>
          <p:cNvPr id="19" name="Straight Arrow Connector 18"/>
          <p:cNvCxnSpPr/>
          <p:nvPr/>
        </p:nvCxnSpPr>
        <p:spPr>
          <a:xfrm flipH="1" flipV="1">
            <a:off x="7019925" y="3298825"/>
            <a:ext cx="447675" cy="1793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Suspect Premises</a:t>
            </a:r>
          </a:p>
        </p:txBody>
      </p:sp>
      <p:sp>
        <p:nvSpPr>
          <p:cNvPr id="3" name="Content Placeholder 2"/>
          <p:cNvSpPr>
            <a:spLocks noGrp="1"/>
          </p:cNvSpPr>
          <p:nvPr>
            <p:ph sz="half" idx="1"/>
          </p:nvPr>
        </p:nvSpPr>
        <p:spPr/>
        <p:txBody>
          <a:bodyPr rtlCol="0">
            <a:normAutofit fontScale="92500" lnSpcReduction="10000"/>
          </a:bodyPr>
          <a:lstStyle/>
          <a:p>
            <a:pPr eaLnBrk="1" fontAlgn="auto" hangingPunct="1">
              <a:spcAft>
                <a:spcPts val="0"/>
              </a:spcAft>
              <a:defRPr/>
            </a:pPr>
            <a:r>
              <a:rPr lang="en-US" dirty="0" smtClean="0"/>
              <a:t>Susceptible animals reported to have clinical signs compatible with FAD</a:t>
            </a:r>
          </a:p>
          <a:p>
            <a:pPr eaLnBrk="1" fontAlgn="auto" hangingPunct="1">
              <a:spcAft>
                <a:spcPts val="0"/>
              </a:spcAft>
              <a:defRPr/>
            </a:pPr>
            <a:r>
              <a:rPr lang="en-US" dirty="0"/>
              <a:t>Movement onto, </a:t>
            </a:r>
            <a:br>
              <a:rPr lang="en-US" dirty="0"/>
            </a:br>
            <a:r>
              <a:rPr lang="en-US" dirty="0"/>
              <a:t>out of, or within </a:t>
            </a:r>
            <a:br>
              <a:rPr lang="en-US" dirty="0"/>
            </a:br>
            <a:r>
              <a:rPr lang="en-US" dirty="0"/>
              <a:t>prohibited</a:t>
            </a:r>
          </a:p>
          <a:p>
            <a:pPr eaLnBrk="1" fontAlgn="auto" hangingPunct="1">
              <a:spcAft>
                <a:spcPts val="0"/>
              </a:spcAft>
              <a:defRPr/>
            </a:pPr>
            <a:r>
              <a:rPr lang="en-US" dirty="0"/>
              <a:t>Exceptions</a:t>
            </a:r>
          </a:p>
          <a:p>
            <a:pPr lvl="1" eaLnBrk="1" fontAlgn="auto" hangingPunct="1">
              <a:spcAft>
                <a:spcPts val="0"/>
              </a:spcAft>
              <a:buFont typeface="Arial" pitchFamily="34" charset="0"/>
              <a:buChar char="–"/>
              <a:defRPr/>
            </a:pPr>
            <a:r>
              <a:rPr lang="en-US" dirty="0"/>
              <a:t>Approved permit</a:t>
            </a:r>
          </a:p>
          <a:p>
            <a:pPr lvl="1" eaLnBrk="1" fontAlgn="auto" hangingPunct="1">
              <a:spcAft>
                <a:spcPts val="0"/>
              </a:spcAft>
              <a:buFont typeface="Arial" pitchFamily="34" charset="0"/>
              <a:buChar char="–"/>
              <a:defRPr/>
            </a:pPr>
            <a:r>
              <a:rPr lang="en-US" dirty="0"/>
              <a:t>Appropriate biosecurity measures</a:t>
            </a:r>
          </a:p>
        </p:txBody>
      </p:sp>
      <p:sp>
        <p:nvSpPr>
          <p:cNvPr id="6" name="Content Placeholder 5"/>
          <p:cNvSpPr>
            <a:spLocks noGrp="1"/>
          </p:cNvSpPr>
          <p:nvPr>
            <p:ph sz="half" idx="2"/>
          </p:nvPr>
        </p:nvSpPr>
        <p:spPr/>
        <p:txBody>
          <a:bodyPr rtlCol="0">
            <a:normAutofit fontScale="92500" lnSpcReduction="10000"/>
          </a:bodyPr>
          <a:lstStyle/>
          <a:p>
            <a:pPr eaLnBrk="1" fontAlgn="auto" hangingPunct="1">
              <a:spcAft>
                <a:spcPts val="0"/>
              </a:spcAft>
              <a:defRPr/>
            </a:pPr>
            <a:endParaRPr lang="en-US"/>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sp>
        <p:nvSpPr>
          <p:cNvPr id="19463" name="TextBox 8"/>
          <p:cNvSpPr txBox="1">
            <a:spLocks noChangeArrowheads="1"/>
          </p:cNvSpPr>
          <p:nvPr/>
        </p:nvSpPr>
        <p:spPr bwMode="auto">
          <a:xfrm>
            <a:off x="4740275" y="2297113"/>
            <a:ext cx="1584325"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9464" name="TextBox 9"/>
          <p:cNvSpPr>
            <a:spLocks noChangeArrowheads="1"/>
          </p:cNvSpPr>
          <p:nvPr/>
        </p:nvSpPr>
        <p:spPr bwMode="auto">
          <a:xfrm>
            <a:off x="6248400" y="3148013"/>
            <a:ext cx="354013" cy="346075"/>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19465"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038600" cy="3306763"/>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grpSp>
        <p:nvGrpSpPr>
          <p:cNvPr id="19466" name="Group 11"/>
          <p:cNvGrpSpPr>
            <a:grpSpLocks/>
          </p:cNvGrpSpPr>
          <p:nvPr/>
        </p:nvGrpSpPr>
        <p:grpSpPr bwMode="auto">
          <a:xfrm>
            <a:off x="4625975" y="5105400"/>
            <a:ext cx="2743200" cy="587375"/>
            <a:chOff x="441960" y="5791200"/>
            <a:chExt cx="4556760" cy="975360"/>
          </a:xfrm>
        </p:grpSpPr>
        <p:pic>
          <p:nvPicPr>
            <p:cNvPr id="194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 y="6278880"/>
              <a:ext cx="455676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 y="5791200"/>
              <a:ext cx="362712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467" name="TextBox 14"/>
          <p:cNvSpPr txBox="1">
            <a:spLocks noChangeArrowheads="1"/>
          </p:cNvSpPr>
          <p:nvPr/>
        </p:nvSpPr>
        <p:spPr bwMode="auto">
          <a:xfrm>
            <a:off x="6808788" y="4027488"/>
            <a:ext cx="887412"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cxnSp>
        <p:nvCxnSpPr>
          <p:cNvPr id="17" name="Straight Arrow Connector 16"/>
          <p:cNvCxnSpPr/>
          <p:nvPr/>
        </p:nvCxnSpPr>
        <p:spPr>
          <a:xfrm flipH="1" flipV="1">
            <a:off x="6716713" y="3440113"/>
            <a:ext cx="525462" cy="58737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469" name="TextBox 18"/>
          <p:cNvSpPr>
            <a:spLocks noChangeArrowheads="1"/>
          </p:cNvSpPr>
          <p:nvPr/>
        </p:nvSpPr>
        <p:spPr bwMode="auto">
          <a:xfrm>
            <a:off x="6445250" y="3255963"/>
            <a:ext cx="565150" cy="18415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8" name="Oval 27"/>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At-Risk Premises</a:t>
            </a:r>
          </a:p>
        </p:txBody>
      </p:sp>
      <p:sp>
        <p:nvSpPr>
          <p:cNvPr id="3" name="Content Placeholder 2"/>
          <p:cNvSpPr>
            <a:spLocks noGrp="1"/>
          </p:cNvSpPr>
          <p:nvPr>
            <p:ph sz="half" idx="1"/>
          </p:nvPr>
        </p:nvSpPr>
        <p:spPr/>
        <p:txBody>
          <a:bodyPr rtlCol="0">
            <a:normAutofit fontScale="92500"/>
          </a:bodyPr>
          <a:lstStyle/>
          <a:p>
            <a:pPr eaLnBrk="1" fontAlgn="auto" hangingPunct="1">
              <a:spcAft>
                <a:spcPts val="0"/>
              </a:spcAft>
              <a:defRPr/>
            </a:pPr>
            <a:r>
              <a:rPr lang="en-US" dirty="0" smtClean="0"/>
              <a:t>Susceptible animals, none exhibit signs compatible with FAD</a:t>
            </a:r>
          </a:p>
          <a:p>
            <a:pPr eaLnBrk="1" fontAlgn="auto" hangingPunct="1">
              <a:spcAft>
                <a:spcPts val="0"/>
              </a:spcAft>
              <a:defRPr/>
            </a:pPr>
            <a:r>
              <a:rPr lang="en-US" dirty="0" smtClean="0"/>
              <a:t>Movement onto, </a:t>
            </a:r>
            <a:br>
              <a:rPr lang="en-US" dirty="0" smtClean="0"/>
            </a:br>
            <a:r>
              <a:rPr lang="en-US" dirty="0" smtClean="0"/>
              <a:t>out of, or within </a:t>
            </a:r>
            <a:br>
              <a:rPr lang="en-US" dirty="0" smtClean="0"/>
            </a:br>
            <a:r>
              <a:rPr lang="en-US" dirty="0" smtClean="0"/>
              <a:t>may be allowed with proper biosecurity </a:t>
            </a:r>
          </a:p>
          <a:p>
            <a:pPr eaLnBrk="1" fontAlgn="auto" hangingPunct="1">
              <a:spcAft>
                <a:spcPts val="0"/>
              </a:spcAft>
              <a:defRPr/>
            </a:pPr>
            <a:r>
              <a:rPr lang="en-US" dirty="0" smtClean="0"/>
              <a:t>Permit may be required</a:t>
            </a:r>
            <a:endParaRPr lang="en-US" dirty="0"/>
          </a:p>
        </p:txBody>
      </p:sp>
      <p:sp>
        <p:nvSpPr>
          <p:cNvPr id="6" name="Content Placeholder 5"/>
          <p:cNvSpPr>
            <a:spLocks noGrp="1"/>
          </p:cNvSpPr>
          <p:nvPr>
            <p:ph sz="half" idx="2"/>
          </p:nvPr>
        </p:nvSpPr>
        <p:spPr/>
        <p:txBody>
          <a:bodyPr rtlCol="0">
            <a:normAutofit fontScale="92500"/>
          </a:bodyPr>
          <a:lstStyle/>
          <a:p>
            <a:pPr eaLnBrk="1" fontAlgn="auto" hangingPunct="1">
              <a:spcAft>
                <a:spcPts val="0"/>
              </a:spcAft>
              <a:defRPr/>
            </a:pPr>
            <a:endParaRPr lang="en-US"/>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Quarantine: Structure and Terminology</a:t>
            </a:r>
          </a:p>
        </p:txBody>
      </p:sp>
      <p:sp>
        <p:nvSpPr>
          <p:cNvPr id="20487" name="TextBox 10"/>
          <p:cNvSpPr txBox="1">
            <a:spLocks noChangeArrowheads="1"/>
          </p:cNvSpPr>
          <p:nvPr/>
        </p:nvSpPr>
        <p:spPr bwMode="auto">
          <a:xfrm>
            <a:off x="4740275" y="2297113"/>
            <a:ext cx="1584325" cy="369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0488" name="TextBox 11"/>
          <p:cNvSpPr>
            <a:spLocks noChangeArrowheads="1"/>
          </p:cNvSpPr>
          <p:nvPr/>
        </p:nvSpPr>
        <p:spPr bwMode="auto">
          <a:xfrm>
            <a:off x="6248400" y="3148013"/>
            <a:ext cx="354013" cy="346075"/>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pic>
        <p:nvPicPr>
          <p:cNvPr id="20489"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038600" cy="3306763"/>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grpSp>
        <p:nvGrpSpPr>
          <p:cNvPr id="20490" name="Group 13"/>
          <p:cNvGrpSpPr>
            <a:grpSpLocks/>
          </p:cNvGrpSpPr>
          <p:nvPr/>
        </p:nvGrpSpPr>
        <p:grpSpPr bwMode="auto">
          <a:xfrm>
            <a:off x="4625975" y="5105400"/>
            <a:ext cx="2743200" cy="587375"/>
            <a:chOff x="441960" y="5791200"/>
            <a:chExt cx="4556760" cy="975360"/>
          </a:xfrm>
        </p:grpSpPr>
        <p:pic>
          <p:nvPicPr>
            <p:cNvPr id="204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 y="6278880"/>
              <a:ext cx="455676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 y="5791200"/>
              <a:ext cx="362712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491" name="TextBox 16"/>
          <p:cNvSpPr txBox="1">
            <a:spLocks noChangeArrowheads="1"/>
          </p:cNvSpPr>
          <p:nvPr/>
        </p:nvSpPr>
        <p:spPr bwMode="auto">
          <a:xfrm>
            <a:off x="5807075" y="4419600"/>
            <a:ext cx="1463675" cy="36988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9" name="Oval 18"/>
          <p:cNvSpPr/>
          <p:nvPr/>
        </p:nvSpPr>
        <p:spPr>
          <a:xfrm>
            <a:off x="6510338" y="3184525"/>
            <a:ext cx="92075" cy="920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Arrow Connector 19"/>
          <p:cNvCxnSpPr>
            <a:endCxn id="20494" idx="4"/>
          </p:cNvCxnSpPr>
          <p:nvPr/>
        </p:nvCxnSpPr>
        <p:spPr>
          <a:xfrm flipV="1">
            <a:off x="6324600" y="3733800"/>
            <a:ext cx="95250" cy="7620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494" name="TextBox 20"/>
          <p:cNvSpPr>
            <a:spLocks noChangeArrowheads="1"/>
          </p:cNvSpPr>
          <p:nvPr/>
        </p:nvSpPr>
        <p:spPr bwMode="auto">
          <a:xfrm>
            <a:off x="6248400" y="3270250"/>
            <a:ext cx="342900" cy="46355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6680</TotalTime>
  <Words>2836</Words>
  <Application>Microsoft Office PowerPoint</Application>
  <PresentationFormat>On-screen Show (4:3)</PresentationFormat>
  <Paragraphs>209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Arial</vt:lpstr>
      <vt:lpstr>Verdana</vt:lpstr>
      <vt:lpstr>Wingdings</vt:lpstr>
      <vt:lpstr>Just In Time 2014</vt:lpstr>
      <vt:lpstr>Quarantine</vt:lpstr>
      <vt:lpstr>Purpose of Quarantines</vt:lpstr>
      <vt:lpstr>Quarantine Terminology</vt:lpstr>
      <vt:lpstr>Zones, Areas, and Premises</vt:lpstr>
      <vt:lpstr>Quarantine premises</vt:lpstr>
      <vt:lpstr>Infected Premises</vt:lpstr>
      <vt:lpstr>Contact Premises</vt:lpstr>
      <vt:lpstr>Suspect Premises</vt:lpstr>
      <vt:lpstr>At-Risk Premises</vt:lpstr>
      <vt:lpstr>Monitored Premises</vt:lpstr>
      <vt:lpstr>Vaccinated Premises</vt:lpstr>
      <vt:lpstr>Free Premises</vt:lpstr>
      <vt:lpstr>Quarantine zones </vt:lpstr>
      <vt:lpstr>Infected Zone</vt:lpstr>
      <vt:lpstr>Buffer Zone</vt:lpstr>
      <vt:lpstr>Vaccination Zone</vt:lpstr>
      <vt:lpstr>Surveillance Zone</vt:lpstr>
      <vt:lpstr>Quarantine areas</vt:lpstr>
      <vt:lpstr>Control Area</vt:lpstr>
      <vt:lpstr>Free Area</vt:lpstr>
      <vt:lpstr>Zones, Areas, and Premises</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Quarantine Structure and Terminology</dc:title>
  <dc:subject>Just In Time Training Resources</dc:subject>
  <dc:creator>Glenda Dvorak, DVM, MPH, DACVPM</dc:creator>
  <dc:description>Developed June 2010
Reviewed by: JPMogan, DVM, L Cole, DVM,</dc:description>
  <cp:lastModifiedBy>Glenda Dvorak</cp:lastModifiedBy>
  <cp:revision>400</cp:revision>
  <cp:lastPrinted>2013-05-13T22:02:55Z</cp:lastPrinted>
  <dcterms:created xsi:type="dcterms:W3CDTF">2010-02-26T02:19:00Z</dcterms:created>
  <dcterms:modified xsi:type="dcterms:W3CDTF">2014-07-07T21:43:53Z</dcterms:modified>
  <cp:category>MSP Just-In-Time Training</cp:category>
</cp:coreProperties>
</file>