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22"/>
  </p:notesMasterIdLst>
  <p:handoutMasterIdLst>
    <p:handoutMasterId r:id="rId23"/>
  </p:handoutMasterIdLst>
  <p:sldIdLst>
    <p:sldId id="348" r:id="rId2"/>
    <p:sldId id="372" r:id="rId3"/>
    <p:sldId id="382" r:id="rId4"/>
    <p:sldId id="375" r:id="rId5"/>
    <p:sldId id="376" r:id="rId6"/>
    <p:sldId id="374" r:id="rId7"/>
    <p:sldId id="389" r:id="rId8"/>
    <p:sldId id="387" r:id="rId9"/>
    <p:sldId id="371" r:id="rId10"/>
    <p:sldId id="385" r:id="rId11"/>
    <p:sldId id="391" r:id="rId12"/>
    <p:sldId id="378" r:id="rId13"/>
    <p:sldId id="377" r:id="rId14"/>
    <p:sldId id="388" r:id="rId15"/>
    <p:sldId id="379" r:id="rId16"/>
    <p:sldId id="386" r:id="rId17"/>
    <p:sldId id="390" r:id="rId18"/>
    <p:sldId id="373" r:id="rId19"/>
    <p:sldId id="347" r:id="rId20"/>
    <p:sldId id="318" r:id="rId2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81849" autoAdjust="0"/>
  </p:normalViewPr>
  <p:slideViewPr>
    <p:cSldViewPr>
      <p:cViewPr varScale="1">
        <p:scale>
          <a:sx n="55" d="100"/>
          <a:sy n="55" d="100"/>
        </p:scale>
        <p:origin x="-12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662" y="-102"/>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3363" y="127000"/>
            <a:ext cx="3025775" cy="463550"/>
          </a:xfrm>
          <a:prstGeom prst="rect">
            <a:avLst/>
          </a:prstGeom>
        </p:spPr>
        <p:txBody>
          <a:bodyPr vert="horz" lIns="95136" tIns="47568" rIns="95136" bIns="47568" rtlCol="0"/>
          <a:lstStyle>
            <a:lvl1pPr algn="l" fontAlgn="auto">
              <a:spcBef>
                <a:spcPts val="0"/>
              </a:spcBef>
              <a:spcAft>
                <a:spcPts val="0"/>
              </a:spcAft>
              <a:defRPr sz="100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725863" y="127000"/>
            <a:ext cx="3027362" cy="463550"/>
          </a:xfrm>
          <a:prstGeom prst="rect">
            <a:avLst/>
          </a:prstGeom>
        </p:spPr>
        <p:txBody>
          <a:bodyPr vert="horz" lIns="95136" tIns="47568" rIns="95136" bIns="47568" rtlCol="0"/>
          <a:lstStyle>
            <a:lvl1pPr algn="r" fontAlgn="auto">
              <a:spcBef>
                <a:spcPts val="0"/>
              </a:spcBef>
              <a:spcAft>
                <a:spcPts val="0"/>
              </a:spcAft>
              <a:defRPr sz="1000">
                <a:latin typeface="+mn-lt"/>
                <a:cs typeface="+mn-cs"/>
              </a:defRPr>
            </a:lvl1pPr>
          </a:lstStyle>
          <a:p>
            <a:pPr>
              <a:defRPr/>
            </a:pPr>
            <a:r>
              <a:rPr lang="en-US"/>
              <a:t>Checkpoint Set-Up and Operation</a:t>
            </a:r>
          </a:p>
        </p:txBody>
      </p:sp>
      <p:sp>
        <p:nvSpPr>
          <p:cNvPr id="4" name="Footer Placeholder 3"/>
          <p:cNvSpPr>
            <a:spLocks noGrp="1"/>
          </p:cNvSpPr>
          <p:nvPr>
            <p:ph type="ftr" sz="quarter" idx="2"/>
          </p:nvPr>
        </p:nvSpPr>
        <p:spPr>
          <a:xfrm>
            <a:off x="233363" y="8693150"/>
            <a:ext cx="3025775" cy="463550"/>
          </a:xfrm>
          <a:prstGeom prst="rect">
            <a:avLst/>
          </a:prstGeom>
        </p:spPr>
        <p:txBody>
          <a:bodyPr vert="horz" lIns="95136" tIns="47568" rIns="95136" bIns="47568" rtlCol="0" anchor="b"/>
          <a:lstStyle>
            <a:lvl1pPr algn="l" fontAlgn="auto">
              <a:spcBef>
                <a:spcPts val="0"/>
              </a:spcBef>
              <a:spcAft>
                <a:spcPts val="0"/>
              </a:spcAft>
              <a:defRPr sz="1000">
                <a:latin typeface="+mn-lt"/>
                <a:cs typeface="+mn-cs"/>
              </a:defRPr>
            </a:lvl1pPr>
          </a:lstStyle>
          <a:p>
            <a:pPr>
              <a:defRPr/>
            </a:pPr>
            <a:r>
              <a:rPr lang="en-US"/>
              <a:t>Multi-State Partnership for Security in Agriculture; Center for Food Security and Public Health</a:t>
            </a:r>
          </a:p>
        </p:txBody>
      </p:sp>
      <p:sp>
        <p:nvSpPr>
          <p:cNvPr id="5" name="Slide Number Placeholder 4"/>
          <p:cNvSpPr>
            <a:spLocks noGrp="1"/>
          </p:cNvSpPr>
          <p:nvPr>
            <p:ph type="sldNum" sz="quarter" idx="3"/>
          </p:nvPr>
        </p:nvSpPr>
        <p:spPr>
          <a:xfrm>
            <a:off x="3802063" y="8693150"/>
            <a:ext cx="3028950" cy="463550"/>
          </a:xfrm>
          <a:prstGeom prst="rect">
            <a:avLst/>
          </a:prstGeom>
        </p:spPr>
        <p:txBody>
          <a:bodyPr vert="horz" lIns="95136" tIns="47568" rIns="95136" bIns="47568" rtlCol="0" anchor="b"/>
          <a:lstStyle>
            <a:lvl1pPr algn="r" fontAlgn="auto">
              <a:spcBef>
                <a:spcPts val="0"/>
              </a:spcBef>
              <a:spcAft>
                <a:spcPts val="0"/>
              </a:spcAft>
              <a:defRPr sz="1000">
                <a:latin typeface="+mn-lt"/>
                <a:cs typeface="+mn-cs"/>
              </a:defRPr>
            </a:lvl1pPr>
          </a:lstStyle>
          <a:p>
            <a:pPr>
              <a:defRPr/>
            </a:pPr>
            <a:r>
              <a:rPr lang="en-US"/>
              <a:t>June 2013</a:t>
            </a:r>
          </a:p>
          <a:p>
            <a:pPr>
              <a:defRPr/>
            </a:pPr>
            <a:fld id="{137C866C-0C5E-4B84-85B6-A70EC45F9523}" type="slidenum">
              <a:rPr lang="en-US"/>
              <a:pPr>
                <a:defRPr/>
              </a:pPr>
              <a:t>‹#›</a:t>
            </a:fld>
            <a:endParaRPr lang="en-US"/>
          </a:p>
        </p:txBody>
      </p:sp>
    </p:spTree>
    <p:extLst>
      <p:ext uri="{BB962C8B-B14F-4D97-AF65-F5344CB8AC3E}">
        <p14:creationId xmlns:p14="http://schemas.microsoft.com/office/powerpoint/2010/main" val="14341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5136" tIns="47568" rIns="95136" bIns="475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5136" tIns="47568" rIns="95136" bIns="47568" rtlCol="0"/>
          <a:lstStyle>
            <a:lvl1pPr algn="r" fontAlgn="auto">
              <a:spcBef>
                <a:spcPts val="0"/>
              </a:spcBef>
              <a:spcAft>
                <a:spcPts val="0"/>
              </a:spcAft>
              <a:defRPr sz="1200">
                <a:latin typeface="+mn-lt"/>
                <a:cs typeface="+mn-cs"/>
              </a:defRPr>
            </a:lvl1pPr>
          </a:lstStyle>
          <a:p>
            <a:pPr>
              <a:defRPr/>
            </a:pPr>
            <a:fld id="{68BFC16E-EFAC-4ADC-9A71-826A03444A90}" type="datetimeFigureOut">
              <a:rPr lang="en-US"/>
              <a:pPr>
                <a:defRPr/>
              </a:pPr>
              <a:t>7/7/2014</a:t>
            </a:fld>
            <a:endParaRPr lang="en-US"/>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5136" tIns="47568" rIns="95136" bIns="47568" rtlCol="0" anchor="ctr"/>
          <a:lstStyle/>
          <a:p>
            <a:pPr lvl="0"/>
            <a:endParaRPr lang="en-US" noProof="0"/>
          </a:p>
        </p:txBody>
      </p:sp>
      <p:sp>
        <p:nvSpPr>
          <p:cNvPr id="5" name="Notes Placeholder 4"/>
          <p:cNvSpPr>
            <a:spLocks noGrp="1"/>
          </p:cNvSpPr>
          <p:nvPr>
            <p:ph type="body" sz="quarter" idx="3"/>
          </p:nvPr>
        </p:nvSpPr>
        <p:spPr>
          <a:xfrm>
            <a:off x="700088" y="4410075"/>
            <a:ext cx="5588000" cy="4178300"/>
          </a:xfrm>
          <a:prstGeom prst="rect">
            <a:avLst/>
          </a:prstGeom>
        </p:spPr>
        <p:txBody>
          <a:bodyPr vert="horz" lIns="95136" tIns="47568" rIns="95136" bIns="47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16975"/>
            <a:ext cx="3027363" cy="465138"/>
          </a:xfrm>
          <a:prstGeom prst="rect">
            <a:avLst/>
          </a:prstGeom>
        </p:spPr>
        <p:txBody>
          <a:bodyPr vert="horz" lIns="95136" tIns="47568" rIns="95136" bIns="475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lIns="95136" tIns="47568" rIns="95136" bIns="47568" rtlCol="0" anchor="b"/>
          <a:lstStyle>
            <a:lvl1pPr algn="r" fontAlgn="auto">
              <a:spcBef>
                <a:spcPts val="0"/>
              </a:spcBef>
              <a:spcAft>
                <a:spcPts val="0"/>
              </a:spcAft>
              <a:defRPr sz="1200">
                <a:latin typeface="+mn-lt"/>
                <a:cs typeface="+mn-cs"/>
              </a:defRPr>
            </a:lvl1pPr>
          </a:lstStyle>
          <a:p>
            <a:pPr>
              <a:defRPr/>
            </a:pPr>
            <a:fld id="{5F44DC95-535F-4BF1-85D1-FB3B0BDA4E9F}" type="slidenum">
              <a:rPr lang="en-US"/>
              <a:pPr>
                <a:defRPr/>
              </a:pPr>
              <a:t>‹#›</a:t>
            </a:fld>
            <a:endParaRPr lang="en-US"/>
          </a:p>
        </p:txBody>
      </p:sp>
    </p:spTree>
    <p:extLst>
      <p:ext uri="{BB962C8B-B14F-4D97-AF65-F5344CB8AC3E}">
        <p14:creationId xmlns:p14="http://schemas.microsoft.com/office/powerpoint/2010/main" val="92263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solidFill>
                  <a:srgbClr val="000000"/>
                </a:solidFill>
                <a:latin typeface="Arial" charset="0"/>
                <a:cs typeface="Arial" charset="0"/>
              </a:rPr>
              <a:t>June 2013</a:t>
            </a:r>
          </a:p>
          <a:p>
            <a:pPr eaLnBrk="1" hangingPunct="1">
              <a:spcBef>
                <a:spcPct val="0"/>
              </a:spcBef>
            </a:pPr>
            <a:r>
              <a:rPr lang="en-US" altLang="en-US" smtClean="0">
                <a:solidFill>
                  <a:srgbClr val="000000"/>
                </a:solidFill>
                <a:latin typeface="Arial" charset="0"/>
                <a:cs typeface="Arial" charset="0"/>
              </a:rPr>
              <a:t>During animal disease emergencies the establishment of vehicle checkpoints may be necessary to monitor, screen, and guide animal transport vehicles. This Just-In-Time training presentation will overview the set-up and operation considerations for a vehicle checkpoint during animal disease emergency situation.</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A33E33-F4EE-48C0-9EBB-F0F6A168C747}"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latin typeface="Arial" charset="0"/>
                <a:cs typeface="Arial" charset="0"/>
              </a:rPr>
              <a:t>Records of vehicles entering the area will help animal health officials track and trace the movement of animals – including origin and destination – to determine areas of concern and help to determine the level of risk of exposure for the animals. It also allows contact of owners in case of outbreak changing criteria. Accurate record keeping at the checkpoint will be essential. Documentation may include: </a:t>
            </a:r>
          </a:p>
          <a:p>
            <a:pPr marL="171450" indent="-171450" eaLnBrk="1" hangingPunct="1">
              <a:buFont typeface="Arial" pitchFamily="34" charset="0"/>
              <a:buChar char="•"/>
              <a:defRPr/>
            </a:pPr>
            <a:r>
              <a:rPr lang="en-US" dirty="0" smtClean="0">
                <a:latin typeface="Arial" charset="0"/>
                <a:cs typeface="Arial" charset="0"/>
              </a:rPr>
              <a:t>Date/time arrived at checkpoint</a:t>
            </a:r>
          </a:p>
          <a:p>
            <a:pPr marL="171450" indent="-171450" eaLnBrk="1" hangingPunct="1">
              <a:buFont typeface="Arial" pitchFamily="34" charset="0"/>
              <a:buChar char="•"/>
              <a:defRPr/>
            </a:pPr>
            <a:r>
              <a:rPr lang="en-US" dirty="0" smtClean="0">
                <a:latin typeface="Arial" charset="0"/>
                <a:cs typeface="Arial" charset="0"/>
              </a:rPr>
              <a:t>Location (highway, mile marker) of checkpoint</a:t>
            </a:r>
          </a:p>
          <a:p>
            <a:pPr marL="171450" indent="-171450" eaLnBrk="1" hangingPunct="1">
              <a:buFont typeface="Arial" pitchFamily="34" charset="0"/>
              <a:buChar char="•"/>
              <a:defRPr/>
            </a:pPr>
            <a:r>
              <a:rPr lang="en-US" dirty="0" smtClean="0">
                <a:latin typeface="Arial" charset="0"/>
                <a:cs typeface="Arial" charset="0"/>
              </a:rPr>
              <a:t>Vehicle make and model, license number, state of licensure, vehicle US DOT number</a:t>
            </a:r>
          </a:p>
          <a:p>
            <a:pPr marL="171450" indent="-171450" eaLnBrk="1" hangingPunct="1">
              <a:buFont typeface="Arial" pitchFamily="34" charset="0"/>
              <a:buChar char="•"/>
              <a:defRPr/>
            </a:pPr>
            <a:r>
              <a:rPr lang="en-US" dirty="0" smtClean="0">
                <a:latin typeface="Arial" charset="0"/>
                <a:cs typeface="Arial" charset="0"/>
              </a:rPr>
              <a:t>Driver’s license number and state, contact information (address and phone) for the driver</a:t>
            </a:r>
          </a:p>
          <a:p>
            <a:pPr marL="171450" indent="-171450" eaLnBrk="1" hangingPunct="1">
              <a:buFont typeface="Arial" pitchFamily="34" charset="0"/>
              <a:buChar char="•"/>
              <a:defRPr/>
            </a:pPr>
            <a:r>
              <a:rPr lang="en-US" dirty="0" smtClean="0">
                <a:latin typeface="Arial" charset="0"/>
                <a:cs typeface="Arial" charset="0"/>
              </a:rPr>
              <a:t>Point of origin (place where animals were loaded), including  contact name, address and phone number, and premise ID# if possible</a:t>
            </a:r>
          </a:p>
          <a:p>
            <a:pPr marL="171450" indent="-171450" eaLnBrk="1" hangingPunct="1">
              <a:buFont typeface="Arial" pitchFamily="34" charset="0"/>
              <a:buChar char="•"/>
              <a:defRPr/>
            </a:pPr>
            <a:r>
              <a:rPr lang="en-US" dirty="0" smtClean="0">
                <a:latin typeface="Arial" charset="0"/>
                <a:cs typeface="Arial" charset="0"/>
              </a:rPr>
              <a:t>Types of health papers/shipping documents examined, include issuing state and any document number on the form</a:t>
            </a:r>
          </a:p>
          <a:p>
            <a:pPr marL="171450" indent="-171450" eaLnBrk="1" hangingPunct="1">
              <a:buFont typeface="Arial" pitchFamily="34" charset="0"/>
              <a:buChar char="•"/>
              <a:defRPr/>
            </a:pPr>
            <a:r>
              <a:rPr lang="en-US" dirty="0" smtClean="0">
                <a:latin typeface="Arial" charset="0"/>
                <a:cs typeface="Arial" charset="0"/>
              </a:rPr>
              <a:t>Description of the vehicle contents</a:t>
            </a:r>
          </a:p>
          <a:p>
            <a:pPr marL="336550" lvl="1" indent="-171450" eaLnBrk="1" hangingPunct="1">
              <a:buFont typeface="Arial" pitchFamily="34" charset="0"/>
              <a:buChar char="•"/>
              <a:defRPr/>
            </a:pPr>
            <a:r>
              <a:rPr lang="en-US" dirty="0" smtClean="0">
                <a:latin typeface="Arial" charset="0"/>
                <a:cs typeface="Arial" charset="0"/>
              </a:rPr>
              <a:t>Animal: species and number</a:t>
            </a:r>
          </a:p>
          <a:p>
            <a:pPr marL="336550" lvl="1" indent="-171450" eaLnBrk="1" hangingPunct="1">
              <a:buFont typeface="Arial" pitchFamily="34" charset="0"/>
              <a:buChar char="•"/>
              <a:defRPr/>
            </a:pPr>
            <a:r>
              <a:rPr lang="en-US" dirty="0" smtClean="0">
                <a:latin typeface="Arial" charset="0"/>
                <a:cs typeface="Arial" charset="0"/>
              </a:rPr>
              <a:t>Feed type (e.g., hay, grain)</a:t>
            </a:r>
          </a:p>
          <a:p>
            <a:pPr marL="336550" lvl="1" indent="-171450" eaLnBrk="1" hangingPunct="1">
              <a:buFont typeface="Arial" pitchFamily="34" charset="0"/>
              <a:buChar char="•"/>
              <a:defRPr/>
            </a:pPr>
            <a:r>
              <a:rPr lang="en-US" dirty="0" smtClean="0">
                <a:latin typeface="Arial" charset="0"/>
                <a:cs typeface="Arial" charset="0"/>
              </a:rPr>
              <a:t>Equipment (e.g., livestock panels)</a:t>
            </a:r>
          </a:p>
          <a:p>
            <a:pPr marL="171450" indent="-171450" eaLnBrk="1" hangingPunct="1">
              <a:buFont typeface="Arial" pitchFamily="34" charset="0"/>
              <a:buChar char="•"/>
              <a:defRPr/>
            </a:pPr>
            <a:r>
              <a:rPr lang="en-US" dirty="0" smtClean="0">
                <a:latin typeface="Arial" charset="0"/>
                <a:cs typeface="Arial" charset="0"/>
              </a:rPr>
              <a:t>Final destination of the load, contact name, address and phone number</a:t>
            </a:r>
          </a:p>
          <a:p>
            <a:pPr marL="171450" indent="-171450" eaLnBrk="1" hangingPunct="1">
              <a:buFont typeface="Arial" pitchFamily="34" charset="0"/>
              <a:buChar char="•"/>
              <a:defRPr/>
            </a:pPr>
            <a:r>
              <a:rPr lang="en-US" dirty="0" smtClean="0">
                <a:latin typeface="Arial" charset="0"/>
                <a:cs typeface="Arial" charset="0"/>
              </a:rPr>
              <a:t>Animal (or commodity) owner name, address and phone number</a:t>
            </a:r>
          </a:p>
          <a:p>
            <a:pPr eaLnBrk="1" hangingPunct="1">
              <a:buFont typeface="Arial" pitchFamily="34" charset="0"/>
              <a:buNone/>
              <a:defRPr/>
            </a:pPr>
            <a:r>
              <a:rPr lang="en-US" dirty="0" smtClean="0">
                <a:latin typeface="Arial" charset="0"/>
                <a:cs typeface="Arial" charset="0"/>
              </a:rPr>
              <a:t>The driver should provide a signature on the information sheet.</a:t>
            </a:r>
          </a:p>
          <a:p>
            <a:pPr eaLnBrk="1" hangingPunct="1">
              <a:buFont typeface="Arial" pitchFamily="34" charset="0"/>
              <a:buNone/>
              <a:defRPr/>
            </a:pPr>
            <a:r>
              <a:rPr lang="en-US" dirty="0" smtClean="0">
                <a:latin typeface="Arial" charset="0"/>
                <a:cs typeface="Arial" charset="0"/>
              </a:rPr>
              <a:t>It is also important to record if the vehicle was diverted to a temporary holding area to off-load, returned to its point of origin or allowed to proceed to its intended destination.</a:t>
            </a:r>
          </a:p>
          <a:p>
            <a:pPr eaLnBrk="1" hangingPunct="1">
              <a:buFont typeface="Arial" pitchFamily="34" charset="0"/>
              <a:buNone/>
              <a:defRPr/>
            </a:pPr>
            <a:endParaRPr lang="en-US" dirty="0" smtClean="0">
              <a:latin typeface="Arial" charset="0"/>
              <a:cs typeface="Arial" charset="0"/>
            </a:endParaRPr>
          </a:p>
          <a:p>
            <a:pPr eaLnBrk="1" hangingPunct="1">
              <a:defRPr/>
            </a:pPr>
            <a:r>
              <a:rPr lang="en-US" dirty="0" smtClean="0">
                <a:latin typeface="Arial" charset="0"/>
                <a:cs typeface="Arial" charset="0"/>
              </a:rPr>
              <a:t>In addition to transport vehicles and load information, documentation of resources used for traffic control, such as labor charges, equipment rental, cost of expendable equipment will be needed for reimbursement.</a:t>
            </a:r>
          </a:p>
        </p:txBody>
      </p:sp>
      <p:sp>
        <p:nvSpPr>
          <p:cNvPr id="4" name="Slide Number Placeholder 3"/>
          <p:cNvSpPr>
            <a:spLocks noGrp="1"/>
          </p:cNvSpPr>
          <p:nvPr>
            <p:ph type="sldNum" sz="quarter" idx="5"/>
          </p:nvPr>
        </p:nvSpPr>
        <p:spPr/>
        <p:txBody>
          <a:bodyPr/>
          <a:lstStyle/>
          <a:p>
            <a:pPr>
              <a:defRPr/>
            </a:pPr>
            <a:fld id="{A7842835-AB53-4566-BA41-85CEDC808C4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smtClean="0">
                <a:latin typeface="Arial" charset="0"/>
                <a:cs typeface="Arial" charset="0"/>
              </a:rPr>
              <a:t>Each vehicle checkpoint should have a means of communication with Incident Command. This may be via two-way radios or cell phones. Computers will also be needed to record and transmit document related information. </a:t>
            </a:r>
          </a:p>
          <a:p>
            <a:pPr>
              <a:defRPr/>
            </a:pPr>
            <a:endParaRPr lang="en-US" dirty="0" smtClean="0">
              <a:latin typeface="Arial" charset="0"/>
              <a:cs typeface="Arial" charset="0"/>
            </a:endParaRPr>
          </a:p>
          <a:p>
            <a:pPr>
              <a:defRPr/>
            </a:pPr>
            <a:r>
              <a:rPr lang="en-US" dirty="0" smtClean="0">
                <a:latin typeface="Arial" charset="0"/>
                <a:cs typeface="Arial" charset="0"/>
              </a:rPr>
              <a:t>Communication with the industry, associated/affiliated industries, such as trucking companies, and public regarding the vehicle checkpoint will be essential. </a:t>
            </a:r>
            <a:r>
              <a:rPr lang="en-US" dirty="0" smtClean="0">
                <a:solidFill>
                  <a:srgbClr val="000000"/>
                </a:solidFill>
                <a:latin typeface="Arial" charset="0"/>
                <a:cs typeface="Arial" charset="0"/>
              </a:rPr>
              <a:t>DOT message boards can be used to relay the necessary information and can improve patience with the checkpoint process. </a:t>
            </a:r>
            <a:r>
              <a:rPr lang="en-US" dirty="0" smtClean="0">
                <a:latin typeface="Arial" charset="0"/>
                <a:cs typeface="Arial" charset="0"/>
              </a:rPr>
              <a:t>A public awareness campaign explaining the situation can increase compliance with checkpoint procedures. Information sheets for distribution can aid in ensuring uniform information dissemination. Provide an explanation for the traffic control measures, how to obtain a permit for animal movement, alternative routes, if allowed, basic biosecurity measures. Additionally, media coverage can </a:t>
            </a:r>
            <a:r>
              <a:rPr lang="en-US" dirty="0" smtClean="0">
                <a:solidFill>
                  <a:srgbClr val="000000"/>
                </a:solidFill>
                <a:latin typeface="Arial" charset="0"/>
                <a:cs typeface="Arial" charset="0"/>
              </a:rPr>
              <a:t>aid in informing drivers of the checkpoint necessity and procedures.</a:t>
            </a:r>
            <a:endParaRPr lang="en-US" dirty="0"/>
          </a:p>
        </p:txBody>
      </p:sp>
      <p:sp>
        <p:nvSpPr>
          <p:cNvPr id="4" name="Slide Number Placeholder 3"/>
          <p:cNvSpPr>
            <a:spLocks noGrp="1"/>
          </p:cNvSpPr>
          <p:nvPr>
            <p:ph type="sldNum" sz="quarter" idx="5"/>
          </p:nvPr>
        </p:nvSpPr>
        <p:spPr/>
        <p:txBody>
          <a:bodyPr/>
          <a:lstStyle/>
          <a:p>
            <a:pPr>
              <a:defRPr/>
            </a:pPr>
            <a:fld id="{9378C64C-72C5-45F8-9C6F-36ED08443D9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Cleaning and disinfection may be a necessary step before transport vehicles can leave a checkpoint location. This infection control measure can reduce the risk for disease spread to additional areas. Most situations will involve spot C&amp;D, such as undercarriage and tire washes. If more intense C&amp;D is required, set-up should be established in a holding area at the checkpoint. Any material falling or leaking from stopped vehicles must be scooped up, absorbed and the area cleaned and disinfected.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Equipment and supplies needed for a C&amp;D station will include an effective disinfectant product as well as cleaning equipment such as brushes and buckets. Selection of disinfectant product will be dependent on particular disease being addressed. A running water source will be needed. Equipment such as berming materials (e.g., 4x4, sand tubes) and sump pump may be needed to redirect or contain wastewater generated.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The C&amp;D station should be manned by personnel knowledgeable in cleaning and disinfection, and biosecurity procedures. Any personnel in contact with vehicles should wash or disinfect their hands between vehicles and disinfect footwear before leaving the location. For more information on vehicle and personnel C&amp;D see the C&amp;D Just-In-Time training presentations (http://www.cfsph.iastate.edu/Emergency-Response/just-in-time-training.php).</a:t>
            </a:r>
          </a:p>
          <a:p>
            <a:pPr eaLnBrk="1" hangingPunct="1">
              <a:spcBef>
                <a:spcPct val="0"/>
              </a:spcBef>
            </a:pPr>
            <a:r>
              <a:rPr lang="en-US" altLang="en-US" smtClean="0">
                <a:latin typeface="Arial" charset="0"/>
                <a:cs typeface="Arial" charset="0"/>
              </a:rPr>
              <a:t>[Photo shows a feed truck having its tires cleaned and disinfected. Photo source: Danelle Bickett-Weddle, Iowa State University]</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426D9D-1A73-406F-8553-DC3BB691954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Any personnel working the C&amp;D station will need personal protection equipment such as water proof footwear and outerwear. PPE at C&amp;D stations not only protects personnel from possible zoonotic diseases but also from the chemical disinfectant exposure and getting wet. Masks and googles may be needed with mixing and applying disinfectant solutions. Gloves can protect hands. For more information on Personal Protective Equipment, see the PPE Just-In-Time training presentation.</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5E51A4-C18A-4542-8218-CC7C59E3D18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Animal welfare must be addressed at traffic checkpoint locations. One of the critical factors to consider is weather, particularly heat and humidity. Animals being transported in hot weather are dependent on the airflow created by a moving truck in order to keep cool. If trucks are stopped for an extended amount of time, the airflow is compromised and heat can begin to negatively affect the health and safety of these animals. It is important to keep checkpoint traffic moving as quickly and smoothly as possible, especially in hot weather. Swine are particularly sensitive to high temperatures and can succumb fairly quickly if mitigating actions are not taken. Portable fans and misting devices may be used to help keep the animals cool and comfortable. </a:t>
            </a:r>
            <a:r>
              <a:rPr lang="en-US" altLang="en-US" smtClean="0">
                <a:solidFill>
                  <a:srgbClr val="000000"/>
                </a:solidFill>
                <a:latin typeface="Arial" charset="0"/>
                <a:cs typeface="Arial" charset="0"/>
              </a:rPr>
              <a:t>[This photo shows a semi truck with an animal hauling trailer. Source: Renee Dewell, Iowa State University]</a:t>
            </a:r>
            <a:endParaRPr lang="en-US"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05A4411-CFB8-44CB-806E-7B861138129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Any waste generated at a checkpoint should be considered contaminated and disposed of properly. This primarily includes feces, urine, bedding material and any unwashable personal protective equipment. As previously mentioned any runoff water, detergent, and disinfectant must be contained or handled in such a manner to avoid environmental harm or impact. If veterinary activities such as drawing blood or collecting tissue samples are conducted at the checkpoint site, sharps such as needles or scalpel blades should be placed in an appropriate sharps container and dispose of according to proper biological waste disposal requirements.</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91AC01-F7F9-4BCA-9654-BC036F797EB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charset="0"/>
                <a:cs typeface="Arial" charset="0"/>
              </a:rPr>
              <a:t>All personnel working at a vehicle checkpoint should be familiar with the Incident Command System, and Quarantine terminology. Additionally, personnel must have a basic understanding of the state import regulations, the state response plan, basic biosecurity, safety issues, and the screening criteria for the checkpoint. More information on the Incident Command System, quarantine structure and terminology, and biosecurity can be found in the corresponding Just-In-Time presentations. (http://www.cfsph.iastate.edu/Emergency-Response/just-in-time-training.php)</a:t>
            </a:r>
          </a:p>
          <a:p>
            <a:pPr eaLnBrk="1" hangingPunct="1"/>
            <a:endParaRPr lang="en-US"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E981E16-25B6-4B19-AE57-475B37A57D1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latin typeface="Arial" charset="0"/>
                <a:cs typeface="Arial" charset="0"/>
              </a:rPr>
              <a:t>In a recent exercise testing vehicle checkpoint procedures for an interstate situation, many lessons were learned. First it was determined that the various species industry groups were grateful for the protection provided by vehicle checkpoint procedures. The process helped industries feel more confident in the role these actions had in keeping disease out of their state. As a result of this confidence, industry groups indicated they would aid in controlling vehicle and animal movement within their group.  [This photo shows a semi truck with an animal hauling trailer. Source: Veterinary Diagnostic and Production Animal Medicine, Iowa State University]</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D7EC70-2893-4C6F-A3FE-9C1D52A6A33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checkpoint locations are set up between two jurisdictions (e.g., states or counties), the coordination of efforts between the two will be necessary. Memorandums of Understanding, or MOUs, should be established to outline terms of agreement between the two jurisdictions, such as authorities, responsibilities, support, communication, financial accountability, limitations and termination of the agreement. </a:t>
            </a:r>
          </a:p>
          <a:p>
            <a:pPr eaLnBrk="1" hangingPunct="1">
              <a:spcBef>
                <a:spcPct val="0"/>
              </a:spcBef>
            </a:pPr>
            <a:endParaRPr lang="en-US" altLang="en-US" smtClean="0">
              <a:latin typeface="Arial" charset="0"/>
              <a:cs typeface="Arial" charset="0"/>
            </a:endParaRPr>
          </a:p>
          <a:p>
            <a:pPr eaLnBrk="1" hangingPunct="1">
              <a:spcBef>
                <a:spcPct val="0"/>
              </a:spcBef>
            </a:pPr>
            <a:endParaRPr lang="en-US" altLang="en-US" smtClean="0">
              <a:latin typeface="Arial" charset="0"/>
              <a:cs typeface="Arial" charset="0"/>
            </a:endParaRPr>
          </a:p>
          <a:p>
            <a:pPr eaLnBrk="1" hangingPunct="1">
              <a:spcBef>
                <a:spcPct val="0"/>
              </a:spcBef>
            </a:pPr>
            <a:endParaRPr lang="en-US" altLang="en-US" smtClean="0">
              <a:latin typeface="Arial" charset="0"/>
              <a:cs typeface="Arial" charset="0"/>
            </a:endParaRP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C9F1FF-5BAC-492C-88C3-B32EC0524CD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The establishment of checkpoint stations during an animal health emergency may be needed to identify affected vehicles, animals and commodities in efforts to control any disease spread and protect animal health. For more information on checkpoint set up and operation during an animal health emergency response, consult these resources.</a:t>
            </a: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10D1544-2B13-4379-AE01-9A29964508F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Vehicle checkpoints serve an important function during an animal disease outbreak situation. This process helps identify transport shipments that may contain infected or susceptible animals, blocks entry and redirects unaffected vehicles away from outbreak locations, and restricts the movement of vehicles with infected or potentially infected animals. Vehicle checkpoints also help to establish controlled entry and exit points at infected or suspect premises or state borders. [This photo shows several livestock truck and trailers lined up. Source: Renee Dewell, Iowa State University]</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F1BC9F-D3F2-4ECB-AFA6-F1B7D6542B6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A066468-9956-4DF5-B038-8908A129F481}" type="slidenum">
              <a:rPr lang="en-US" smtClean="0"/>
              <a:pPr fontAlgn="base">
                <a:spcBef>
                  <a:spcPct val="0"/>
                </a:spcBef>
                <a:spcAft>
                  <a:spcPct val="0"/>
                </a:spcAft>
                <a:defRPr/>
              </a:pPr>
              <a:t>20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913" eaLnBrk="1" hangingPunct="1">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setting up a vehicle checkpoint, several factors must be considered and determined prior to use for procedures to proceed smoothly. These include identifying site locations, obtaining equipment and supplies that will be needed, as well as gathering a sufficient number of personnel to man the checkpoint.</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00E853-A288-4BF5-83A3-4B5B9F243C5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Let’s first look at location. Vehicle checkpoints should be located on a public road or property. The site should be a well-traveled, easy-access location to ensure all incoming agricultural traffic driving on that road will go through the checkpoint. Secondary routes may need to be blocked to divert traffic to the checkpoint. The area should be large enough to allow for the volume of traffic and staff activities. Room for vehicle movement and spacing will be important to minimize potential transmission of disease between vehicles awaiting screening. Checkpoint locations should include holding areas for large vehicles. Cleaning and disinfection areas may also be needed.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The checkpoint should be located away from any animal production sites and should be useable for a variety of weather situations. Access to water, sanitary sewer, and electricity will be needed. Vehicle checkpoint site locations should be identified prior to an emergency situation.</a:t>
            </a:r>
          </a:p>
          <a:p>
            <a:pPr eaLnBrk="1" hangingPunct="1">
              <a:spcBef>
                <a:spcPct val="0"/>
              </a:spcBef>
            </a:pPr>
            <a:endParaRPr lang="en-US" altLang="en-US" smtClean="0">
              <a:latin typeface="Arial" charset="0"/>
              <a:cs typeface="Arial" charset="0"/>
            </a:endParaRP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9D5E1A-A31A-40BF-A78F-81D01B63E77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 wide variety of equipment and supplies will be needed for vehicle checkpoint operation. Road signs and traffic control equipment such as traffic cones and barricades will be needed to guide vehicles through the checkpoint, holding and C&amp;D areas. Standards for installing and maintaining traffic control devices for public roadways are outlined in the </a:t>
            </a:r>
            <a:r>
              <a:rPr lang="en-US" altLang="en-US" i="1" smtClean="0">
                <a:latin typeface="Arial" charset="0"/>
                <a:cs typeface="Arial" charset="0"/>
              </a:rPr>
              <a:t>Manual on Uniform Traffic Control Devices </a:t>
            </a:r>
            <a:r>
              <a:rPr lang="en-US" altLang="en-US" smtClean="0">
                <a:latin typeface="Arial" charset="0"/>
                <a:cs typeface="Arial" charset="0"/>
              </a:rPr>
              <a:t>(http://mutcd.fhwa.dot.gov/pdfs/2009r1r2/mutcd2009r1r2edition.pdf) and should be followed. This document is published by the Federal Highway Administration (FHWA) under the Code of Federal Regulations (CFR), Section 23, Part 655, Subpart F. Personnel working near the road or barricades will need reflective safety vests. All traffic control devices and signs should be lighted or reflective for night use. If vehicle control activities will be conducted at night, lighting for the checkpoint area should be set up. Generators, drop service, or batteries will be needed to keep the lighting working at all times. Checkpoint sites should have maps of the area, as these can be useful to help drivers that are being rerouted navigate their detour route.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In addition to traffic control equipment, supplies for the handling and welfare of any animals diverted will be necessary. Pens or housing for animals may be needed if animals are to be off-loaded. In these situations, equipment to herd or move the animals should be available. In hot weather situations, fans or water spray will be needed to keep the animals cool while moving through the checkpoint line. </a:t>
            </a:r>
          </a:p>
          <a:p>
            <a:pPr eaLnBrk="1" hangingPunct="1">
              <a:spcBef>
                <a:spcPct val="0"/>
              </a:spcBef>
            </a:pPr>
            <a:endParaRPr lang="en-US" altLang="en-US" smtClean="0">
              <a:latin typeface="Arial" charset="0"/>
              <a:cs typeface="Arial" charset="0"/>
            </a:endParaRPr>
          </a:p>
          <a:p>
            <a:pPr eaLnBrk="1" hangingPunct="1">
              <a:spcBef>
                <a:spcPct val="0"/>
              </a:spcBef>
            </a:pPr>
            <a:r>
              <a:rPr lang="en-US" altLang="en-US" smtClean="0">
                <a:latin typeface="Arial" charset="0"/>
                <a:cs typeface="Arial" charset="0"/>
              </a:rPr>
              <a:t>Additionally, general supplies, such as tables, chairs, water for workers, and sanitation facilities should be available. A means of communication, such as portable radios or cell phones, as well as computers to transmit document related information will also be needed.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BBA8AB-E802-45CF-BB48-369777986E23}"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sufficient number of personnel should be staffed at the vehicle checkpoint to handle the anticipated volume of traffic and minimize delays at the checkpoint. All checkpoints, at a bare minimum, should have two people to allow for backup in the case of emergency or injury.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Personnel staffed at the checkpoint may include individuals with training and expertise in animal health, law enforcement, cleaning and disinfection, as well as support personnel. </a:t>
            </a:r>
          </a:p>
          <a:p>
            <a:pPr marL="171450" indent="-171450" eaLnBrk="1" fontAlgn="auto" hangingPunct="1">
              <a:spcBef>
                <a:spcPts val="0"/>
              </a:spcBef>
              <a:spcAft>
                <a:spcPts val="0"/>
              </a:spcAft>
              <a:buFont typeface="Arial" pitchFamily="34" charset="0"/>
              <a:buChar char="•"/>
              <a:defRPr/>
            </a:pPr>
            <a:r>
              <a:rPr lang="en-US" dirty="0" smtClean="0"/>
              <a:t>The animal health personnel can be made up of local veterinarians and technicians, state veterinary response corps members, or extension specialists, all of whom are helpful in animal knowledge and proper animal movement paperwork. </a:t>
            </a:r>
          </a:p>
          <a:p>
            <a:pPr marL="171450" indent="-171450" eaLnBrk="1" fontAlgn="auto" hangingPunct="1">
              <a:spcBef>
                <a:spcPts val="0"/>
              </a:spcBef>
              <a:spcAft>
                <a:spcPts val="0"/>
              </a:spcAft>
              <a:buFont typeface="Arial" pitchFamily="34" charset="0"/>
              <a:buChar char="•"/>
              <a:defRPr/>
            </a:pPr>
            <a:r>
              <a:rPr lang="en-US" dirty="0" smtClean="0"/>
              <a:t>Law enforcement personnel present at the checkpoint can include local and state police departments, military police, National Guard, conservation officers, and park rangers. These officers will assist in containing and moving vehicles, and enforcing any laws associated with the checkpoint. </a:t>
            </a:r>
          </a:p>
          <a:p>
            <a:pPr marL="171450" indent="-171450" eaLnBrk="1" fontAlgn="auto" hangingPunct="1">
              <a:spcBef>
                <a:spcPts val="0"/>
              </a:spcBef>
              <a:spcAft>
                <a:spcPts val="0"/>
              </a:spcAft>
              <a:buFont typeface="Arial" pitchFamily="34" charset="0"/>
              <a:buChar char="•"/>
              <a:defRPr/>
            </a:pPr>
            <a:r>
              <a:rPr lang="en-US" dirty="0" smtClean="0"/>
              <a:t>Cleaning and disinfection personnel will be needed, and should be trained in proper cleaning and disinfection techniques for the given disease situation and when these techniques need to be used. Groups that may have this training and be of assistance include fire departments and </a:t>
            </a:r>
            <a:r>
              <a:rPr lang="en-US" dirty="0" err="1" smtClean="0"/>
              <a:t>HazMat</a:t>
            </a:r>
            <a:r>
              <a:rPr lang="en-US" dirty="0" smtClean="0"/>
              <a:t> Teams. </a:t>
            </a:r>
          </a:p>
          <a:p>
            <a:pPr marL="171450" indent="-171450" eaLnBrk="1" fontAlgn="auto" hangingPunct="1">
              <a:spcBef>
                <a:spcPts val="0"/>
              </a:spcBef>
              <a:spcAft>
                <a:spcPts val="0"/>
              </a:spcAft>
              <a:buFont typeface="Arial" pitchFamily="34" charset="0"/>
              <a:buChar char="•"/>
              <a:defRPr/>
            </a:pPr>
            <a:r>
              <a:rPr lang="en-US" dirty="0" smtClean="0"/>
              <a:t>Road crews or public works departments may also be helpful for setting up checkpoint locations</a:t>
            </a:r>
            <a:endParaRPr lang="en-US"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1E6EA1-C650-48A6-A24E-4E098A9D2C7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charset="0"/>
                <a:cs typeface="Arial" charset="0"/>
              </a:rPr>
              <a:t>While each vehicle checkpoint will have unique goals for a particular situation, a few basic steps apply to most situations.</a:t>
            </a:r>
          </a:p>
        </p:txBody>
      </p:sp>
      <p:sp>
        <p:nvSpPr>
          <p:cNvPr id="4" name="Slide Number Placeholder 3"/>
          <p:cNvSpPr>
            <a:spLocks noGrp="1"/>
          </p:cNvSpPr>
          <p:nvPr>
            <p:ph type="sldNum" sz="quarter" idx="5"/>
          </p:nvPr>
        </p:nvSpPr>
        <p:spPr/>
        <p:txBody>
          <a:bodyPr/>
          <a:lstStyle/>
          <a:p>
            <a:pPr>
              <a:defRPr/>
            </a:pPr>
            <a:fld id="{5433A95A-48CC-4CA5-A1FF-4CB697F519F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charset="0"/>
                <a:cs typeface="Arial" charset="0"/>
              </a:rPr>
              <a:t>First, the checkpoint will serve to identify vehicles with infected or susceptible animals. Monitoring and screening of vehicles and transport documentation will help determine the level of disease risk for the animals on the transport vehicle. </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The checkpoint should have individuals serving as flaggers – which identify vehicles and direct them to the checkpoint screening area – and screeners – who review checkpoint criteria or compliance with movement control orders. Additionally, staff will be needed to direct or guide the vehicle to the temporary holding area when warranted. Depending on the criteria for the checkpoint, vehicles will either be allowed to proceed to their destination, directed to return to their point of origin, or diverted to a temporary holding area for additional procedures, which may include cleaning and disinfection procedures, or off-loading of the animals. Due to the dynamic nature of an animal disease emergency, the defining criteria of a movement control order is likely to change. These changes will need to be communicated to checkpoint personnel in a timely and efficient manner.</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The state veterinarian, who will issue the movement control order, will specify the types of vehicles, commodities and animals that will need to be stopped and screened based on the particular incident. This will vary based on the disease of concern and the animals susceptible to the disease. [Inspecting a livestock trailer. Photo source: http://www.craigdailypress.com/photos/2009/aug/08/22213/]</a:t>
            </a:r>
          </a:p>
        </p:txBody>
      </p:sp>
      <p:sp>
        <p:nvSpPr>
          <p:cNvPr id="4" name="Slide Number Placeholder 3"/>
          <p:cNvSpPr>
            <a:spLocks noGrp="1"/>
          </p:cNvSpPr>
          <p:nvPr>
            <p:ph type="sldNum" sz="quarter" idx="5"/>
          </p:nvPr>
        </p:nvSpPr>
        <p:spPr/>
        <p:txBody>
          <a:bodyPr/>
          <a:lstStyle/>
          <a:p>
            <a:pPr>
              <a:defRPr/>
            </a:pPr>
            <a:fld id="{78BD2572-2026-4DF8-A5E9-08646BAA52E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Additional procedures that will be needed at the checkpoint, include documentation, communication, cleaning and disinfection measures, attention to animal welfare and waste management. All personnel should receive training prior to working at the checkpoint.</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C8344CE-3D1E-4AA2-BA18-49AD4507FD4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Checkpoint Set-Up and Operation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2A876CCA-5A39-4ABE-B022-A4BCF604D827}"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713F4293-5B12-4DCD-9D2F-4C813324770F}"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FF3A9735-2B26-4F95-9E46-05D8AF07860E}"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BF80A5A-4DAA-4FBA-A13C-AB96317612FB}"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7B680FC-AD53-4E72-A0EC-DBA69D08D933}"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544F7E34-806A-426B-81DA-96EA597B7488}"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Checkpoint Set-Up and Operation</a:t>
            </a:r>
            <a:endParaRPr lang="en-US" dirty="0"/>
          </a:p>
        </p:txBody>
      </p:sp>
      <p:sp>
        <p:nvSpPr>
          <p:cNvPr id="6" name="Slide Number Placeholder 5"/>
          <p:cNvSpPr>
            <a:spLocks noGrp="1"/>
          </p:cNvSpPr>
          <p:nvPr>
            <p:ph type="sldNum" sz="quarter" idx="12"/>
          </p:nvPr>
        </p:nvSpPr>
        <p:spPr/>
        <p:txBody>
          <a:bodyPr/>
          <a:lstStyle/>
          <a:p>
            <a:pPr>
              <a:defRPr/>
            </a:pPr>
            <a:fld id="{85C86FF6-4E37-4D3E-B350-E14F86B1EA88}"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9A46CEFE-82DE-4FE8-922C-574B48E93E12}"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Checkpoint Set-Up and Operation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587236B8-355B-4B6C-898C-0112E930161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p.edu/catalog.php?record_id=1418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nda.nebraska.gov/homeland_security/monograph_001.pdf" TargetMode="External"/><Relationship Id="rId4" Type="http://schemas.openxmlformats.org/officeDocument/2006/relationships/hyperlink" Target="http://www.nasda.org/File.aspx?id=407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Checkpoint </a:t>
            </a:r>
            <a:br>
              <a:rPr lang="en-US" dirty="0" smtClean="0"/>
            </a:br>
            <a:r>
              <a:rPr lang="en-US" dirty="0" smtClean="0"/>
              <a:t>Set-Up and Operation</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i="1"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Documentation</a:t>
            </a:r>
          </a:p>
        </p:txBody>
      </p:sp>
      <p:sp>
        <p:nvSpPr>
          <p:cNvPr id="21507" name="Content Placeholder 1"/>
          <p:cNvSpPr>
            <a:spLocks noGrp="1"/>
          </p:cNvSpPr>
          <p:nvPr>
            <p:ph sz="half" idx="1"/>
          </p:nvPr>
        </p:nvSpPr>
        <p:spPr/>
        <p:txBody>
          <a:bodyPr/>
          <a:lstStyle/>
          <a:p>
            <a:r>
              <a:rPr lang="en-US" altLang="en-US" smtClean="0"/>
              <a:t>Date/time at checkpoint</a:t>
            </a:r>
          </a:p>
          <a:p>
            <a:r>
              <a:rPr lang="en-US" altLang="en-US" smtClean="0"/>
              <a:t>Checkpoint location</a:t>
            </a:r>
          </a:p>
          <a:p>
            <a:r>
              <a:rPr lang="en-US" altLang="en-US" smtClean="0"/>
              <a:t>Vehicle and driver information</a:t>
            </a:r>
          </a:p>
          <a:p>
            <a:r>
              <a:rPr lang="en-US" altLang="en-US" smtClean="0"/>
              <a:t>Owners name</a:t>
            </a:r>
          </a:p>
          <a:p>
            <a:r>
              <a:rPr lang="en-US" altLang="en-US" smtClean="0"/>
              <a:t>Vehicle contents</a:t>
            </a:r>
          </a:p>
          <a:p>
            <a:r>
              <a:rPr lang="en-US" altLang="en-US" smtClean="0"/>
              <a:t>Point of origin</a:t>
            </a:r>
          </a:p>
          <a:p>
            <a:r>
              <a:rPr lang="en-US" altLang="en-US" smtClean="0"/>
              <a:t>Destination</a:t>
            </a:r>
          </a:p>
        </p:txBody>
      </p:sp>
      <p:sp>
        <p:nvSpPr>
          <p:cNvPr id="21508" name="Content Placeholder 2"/>
          <p:cNvSpPr>
            <a:spLocks noGrp="1"/>
          </p:cNvSpPr>
          <p:nvPr>
            <p:ph sz="half" idx="2"/>
          </p:nvPr>
        </p:nvSpPr>
        <p:spPr/>
        <p:txBody>
          <a:bodyPr/>
          <a:lstStyle/>
          <a:p>
            <a:r>
              <a:rPr lang="en-US" altLang="en-US" smtClean="0"/>
              <a:t>Health papers and shipping documents</a:t>
            </a:r>
          </a:p>
          <a:p>
            <a:r>
              <a:rPr lang="en-US" altLang="en-US" smtClean="0"/>
              <a:t>Action taken</a:t>
            </a:r>
          </a:p>
          <a:p>
            <a:pPr lvl="1"/>
            <a:r>
              <a:rPr lang="en-US" altLang="en-US" smtClean="0"/>
              <a:t>Allowed to proceed</a:t>
            </a:r>
          </a:p>
          <a:p>
            <a:pPr lvl="1"/>
            <a:r>
              <a:rPr lang="en-US" altLang="en-US" smtClean="0"/>
              <a:t>Returned to point of origin</a:t>
            </a:r>
          </a:p>
          <a:p>
            <a:pPr lvl="1"/>
            <a:r>
              <a:rPr lang="en-US" altLang="en-US" smtClean="0"/>
              <a:t>Diverted to temporary holding area</a:t>
            </a:r>
          </a:p>
          <a:p>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Communication</a:t>
            </a:r>
          </a:p>
        </p:txBody>
      </p:sp>
      <p:sp>
        <p:nvSpPr>
          <p:cNvPr id="22531" name="Content Placeholder 2"/>
          <p:cNvSpPr>
            <a:spLocks noGrp="1"/>
          </p:cNvSpPr>
          <p:nvPr>
            <p:ph idx="1"/>
          </p:nvPr>
        </p:nvSpPr>
        <p:spPr/>
        <p:txBody>
          <a:bodyPr/>
          <a:lstStyle/>
          <a:p>
            <a:r>
              <a:rPr lang="en-US" altLang="en-US" smtClean="0"/>
              <a:t>Checkpoint to Incident Command</a:t>
            </a:r>
          </a:p>
          <a:p>
            <a:pPr lvl="1"/>
            <a:r>
              <a:rPr lang="en-US" altLang="en-US" smtClean="0"/>
              <a:t>Two-way radios</a:t>
            </a:r>
          </a:p>
          <a:p>
            <a:pPr lvl="1"/>
            <a:r>
              <a:rPr lang="en-US" altLang="en-US" smtClean="0"/>
              <a:t>Cell phones</a:t>
            </a:r>
          </a:p>
          <a:p>
            <a:pPr lvl="1"/>
            <a:r>
              <a:rPr lang="en-US" altLang="en-US" smtClean="0"/>
              <a:t>Computers</a:t>
            </a:r>
          </a:p>
          <a:p>
            <a:r>
              <a:rPr lang="en-US" altLang="en-US" smtClean="0"/>
              <a:t>Industry stakeholders</a:t>
            </a:r>
          </a:p>
          <a:p>
            <a:r>
              <a:rPr lang="en-US" altLang="en-US" smtClean="0"/>
              <a:t>Media</a:t>
            </a:r>
          </a:p>
          <a:p>
            <a:r>
              <a:rPr lang="en-US" altLang="en-US" smtClean="0"/>
              <a:t>General public</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Cleaning and Disinfection</a:t>
            </a:r>
          </a:p>
        </p:txBody>
      </p:sp>
      <p:sp>
        <p:nvSpPr>
          <p:cNvPr id="23555" name="Content Placeholder 2"/>
          <p:cNvSpPr>
            <a:spLocks noGrp="1"/>
          </p:cNvSpPr>
          <p:nvPr>
            <p:ph idx="1"/>
          </p:nvPr>
        </p:nvSpPr>
        <p:spPr/>
        <p:txBody>
          <a:bodyPr/>
          <a:lstStyle/>
          <a:p>
            <a:pPr eaLnBrk="1" hangingPunct="1"/>
            <a:r>
              <a:rPr lang="en-US" altLang="en-US" smtClean="0"/>
              <a:t>Disinfectants</a:t>
            </a:r>
          </a:p>
          <a:p>
            <a:pPr lvl="1" eaLnBrk="1" hangingPunct="1"/>
            <a:r>
              <a:rPr lang="en-US" altLang="en-US" smtClean="0"/>
              <a:t>Determined by disease</a:t>
            </a:r>
          </a:p>
          <a:p>
            <a:pPr eaLnBrk="1" hangingPunct="1"/>
            <a:r>
              <a:rPr lang="en-US" altLang="en-US" smtClean="0"/>
              <a:t>Equipment</a:t>
            </a:r>
          </a:p>
          <a:p>
            <a:pPr lvl="1" eaLnBrk="1" hangingPunct="1"/>
            <a:r>
              <a:rPr lang="en-US" altLang="en-US" smtClean="0"/>
              <a:t>Brushes</a:t>
            </a:r>
          </a:p>
          <a:p>
            <a:pPr lvl="1" eaLnBrk="1" hangingPunct="1"/>
            <a:r>
              <a:rPr lang="en-US" altLang="en-US" smtClean="0"/>
              <a:t>Buckets</a:t>
            </a:r>
          </a:p>
          <a:p>
            <a:pPr lvl="1" eaLnBrk="1" hangingPunct="1"/>
            <a:r>
              <a:rPr lang="en-US" altLang="en-US" smtClean="0"/>
              <a:t>Berming material</a:t>
            </a:r>
          </a:p>
          <a:p>
            <a:pPr eaLnBrk="1" hangingPunct="1">
              <a:buFont typeface="Arial" charset="0"/>
              <a:buChar char="–"/>
            </a:pPr>
            <a:r>
              <a:rPr lang="en-US" altLang="en-US" smtClean="0"/>
              <a:t>Personnel</a:t>
            </a:r>
          </a:p>
          <a:p>
            <a:pPr lvl="1" eaLnBrk="1" hangingPunct="1"/>
            <a:r>
              <a:rPr lang="en-US" altLang="en-US" smtClean="0"/>
              <a:t>Disinfect between vehicles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pic>
        <p:nvPicPr>
          <p:cNvPr id="23558" name="Picture 6" descr="H:\CFSPH\Communal Files\Photo Library\Cleaning &amp; Disinfection\FeedTruckCleaning_DBW\DSC05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54313"/>
            <a:ext cx="3541713" cy="2655887"/>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Personal Protective Equipment</a:t>
            </a:r>
          </a:p>
        </p:txBody>
      </p:sp>
      <p:sp>
        <p:nvSpPr>
          <p:cNvPr id="24579" name="Content Placeholder 2"/>
          <p:cNvSpPr>
            <a:spLocks noGrp="1"/>
          </p:cNvSpPr>
          <p:nvPr>
            <p:ph idx="1"/>
          </p:nvPr>
        </p:nvSpPr>
        <p:spPr/>
        <p:txBody>
          <a:bodyPr/>
          <a:lstStyle/>
          <a:p>
            <a:pPr eaLnBrk="1" hangingPunct="1"/>
            <a:r>
              <a:rPr lang="en-US" altLang="en-US" smtClean="0"/>
              <a:t>Goggles or face shield</a:t>
            </a:r>
          </a:p>
          <a:p>
            <a:pPr eaLnBrk="1" hangingPunct="1"/>
            <a:r>
              <a:rPr lang="en-US" altLang="en-US" smtClean="0"/>
              <a:t>Disposable or </a:t>
            </a:r>
            <a:br>
              <a:rPr lang="en-US" altLang="en-US" smtClean="0"/>
            </a:br>
            <a:r>
              <a:rPr lang="en-US" altLang="en-US" smtClean="0"/>
              <a:t>washable coveralls</a:t>
            </a:r>
          </a:p>
          <a:p>
            <a:pPr eaLnBrk="1" hangingPunct="1"/>
            <a:r>
              <a:rPr lang="en-US" altLang="en-US" smtClean="0"/>
              <a:t>Gloves</a:t>
            </a:r>
          </a:p>
          <a:p>
            <a:pPr eaLnBrk="1" hangingPunct="1"/>
            <a:r>
              <a:rPr lang="en-US" altLang="en-US" smtClean="0"/>
              <a:t>Over boots</a:t>
            </a:r>
          </a:p>
          <a:p>
            <a:pPr eaLnBrk="1" hangingPunct="1"/>
            <a:r>
              <a:rPr lang="en-US" altLang="en-US" smtClean="0"/>
              <a:t>Extra sets available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Animal Welfare</a:t>
            </a:r>
          </a:p>
        </p:txBody>
      </p:sp>
      <p:sp>
        <p:nvSpPr>
          <p:cNvPr id="25603" name="Content Placeholder 2"/>
          <p:cNvSpPr>
            <a:spLocks noGrp="1"/>
          </p:cNvSpPr>
          <p:nvPr>
            <p:ph idx="1"/>
          </p:nvPr>
        </p:nvSpPr>
        <p:spPr/>
        <p:txBody>
          <a:bodyPr/>
          <a:lstStyle/>
          <a:p>
            <a:r>
              <a:rPr lang="en-US" altLang="en-US" smtClean="0"/>
              <a:t>Weather is critical factor</a:t>
            </a:r>
          </a:p>
          <a:p>
            <a:pPr lvl="1"/>
            <a:r>
              <a:rPr lang="en-US" altLang="en-US" smtClean="0"/>
              <a:t>Truck movement cools animals</a:t>
            </a:r>
          </a:p>
          <a:p>
            <a:pPr lvl="1"/>
            <a:r>
              <a:rPr lang="en-US" altLang="en-US" smtClean="0"/>
              <a:t>Stopping reduces this effect</a:t>
            </a:r>
          </a:p>
          <a:p>
            <a:pPr lvl="1"/>
            <a:r>
              <a:rPr lang="en-US" altLang="en-US" smtClean="0"/>
              <a:t>Can negatively affect animal health</a:t>
            </a:r>
          </a:p>
          <a:p>
            <a:pPr lvl="1"/>
            <a:r>
              <a:rPr lang="en-US" altLang="en-US" smtClean="0"/>
              <a:t>Keep traffic moving</a:t>
            </a:r>
            <a:br>
              <a:rPr lang="en-US" altLang="en-US" smtClean="0"/>
            </a:br>
            <a:r>
              <a:rPr lang="en-US" altLang="en-US" smtClean="0"/>
              <a:t>as quickly as possible</a:t>
            </a:r>
          </a:p>
          <a:p>
            <a:pPr lvl="1"/>
            <a:r>
              <a:rPr lang="en-US" altLang="en-US" smtClean="0"/>
              <a:t>Portable fans and </a:t>
            </a:r>
            <a:br>
              <a:rPr lang="en-US" altLang="en-US" smtClean="0"/>
            </a:br>
            <a:r>
              <a:rPr lang="en-US" altLang="en-US" smtClean="0"/>
              <a:t>misters may aid to</a:t>
            </a:r>
            <a:br>
              <a:rPr lang="en-US" altLang="en-US" smtClean="0"/>
            </a:br>
            <a:r>
              <a:rPr lang="en-US" altLang="en-US" smtClean="0"/>
              <a:t>keep animals cool</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pic>
        <p:nvPicPr>
          <p:cNvPr id="25606" name="Picture 6" descr="C:\Users\gdvorak\Pictures\CFSPH Just-In-Time All-Hazards\livestock trailer backed into chute  - Renee De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0"/>
            <a:ext cx="3251200" cy="24384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Waste Management</a:t>
            </a:r>
          </a:p>
        </p:txBody>
      </p:sp>
      <p:sp>
        <p:nvSpPr>
          <p:cNvPr id="26627" name="Content Placeholder 2"/>
          <p:cNvSpPr>
            <a:spLocks noGrp="1"/>
          </p:cNvSpPr>
          <p:nvPr>
            <p:ph idx="1"/>
          </p:nvPr>
        </p:nvSpPr>
        <p:spPr/>
        <p:txBody>
          <a:bodyPr/>
          <a:lstStyle/>
          <a:p>
            <a:pPr eaLnBrk="1" hangingPunct="1"/>
            <a:r>
              <a:rPr lang="en-US" altLang="en-US" smtClean="0"/>
              <a:t>All waste is considered contaminated</a:t>
            </a:r>
          </a:p>
          <a:p>
            <a:pPr lvl="1" eaLnBrk="1" hangingPunct="1"/>
            <a:r>
              <a:rPr lang="en-US" altLang="en-US" smtClean="0"/>
              <a:t>Feces, urine, bedding material</a:t>
            </a:r>
          </a:p>
          <a:p>
            <a:pPr lvl="1" eaLnBrk="1" hangingPunct="1"/>
            <a:r>
              <a:rPr lang="en-US" altLang="en-US" smtClean="0"/>
              <a:t>Personal protective equipment</a:t>
            </a:r>
          </a:p>
          <a:p>
            <a:pPr eaLnBrk="1" hangingPunct="1"/>
            <a:r>
              <a:rPr lang="en-US" altLang="en-US" smtClean="0"/>
              <a:t>Remove waste immediately and put in solid container for disposal</a:t>
            </a:r>
          </a:p>
          <a:p>
            <a:pPr eaLnBrk="1" hangingPunct="1"/>
            <a:r>
              <a:rPr lang="en-US" altLang="en-US" smtClean="0"/>
              <a:t>Do not dispose of any waste where it will harm environment</a:t>
            </a:r>
          </a:p>
          <a:p>
            <a:pPr eaLnBrk="1" hangingPunct="1"/>
            <a:r>
              <a:rPr lang="en-US" altLang="en-US" smtClean="0"/>
              <a:t>Provide sharps container for contaminated needles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Training</a:t>
            </a:r>
          </a:p>
        </p:txBody>
      </p:sp>
      <p:sp>
        <p:nvSpPr>
          <p:cNvPr id="27651" name="Content Placeholder 2"/>
          <p:cNvSpPr>
            <a:spLocks noGrp="1"/>
          </p:cNvSpPr>
          <p:nvPr>
            <p:ph idx="1"/>
          </p:nvPr>
        </p:nvSpPr>
        <p:spPr/>
        <p:txBody>
          <a:bodyPr/>
          <a:lstStyle/>
          <a:p>
            <a:pPr eaLnBrk="1" hangingPunct="1"/>
            <a:r>
              <a:rPr lang="en-US" altLang="en-US" smtClean="0"/>
              <a:t>Incident Command System (ICS)</a:t>
            </a:r>
          </a:p>
          <a:p>
            <a:pPr eaLnBrk="1" hangingPunct="1"/>
            <a:r>
              <a:rPr lang="en-US" altLang="en-US" smtClean="0"/>
              <a:t>Quarantine terminology</a:t>
            </a:r>
          </a:p>
          <a:p>
            <a:pPr eaLnBrk="1" hangingPunct="1"/>
            <a:r>
              <a:rPr lang="en-US" altLang="en-US" smtClean="0"/>
              <a:t>State import regulations</a:t>
            </a:r>
          </a:p>
          <a:p>
            <a:pPr eaLnBrk="1" hangingPunct="1"/>
            <a:r>
              <a:rPr lang="en-US" altLang="en-US" smtClean="0"/>
              <a:t>State response plan</a:t>
            </a:r>
          </a:p>
          <a:p>
            <a:pPr eaLnBrk="1" hangingPunct="1"/>
            <a:r>
              <a:rPr lang="en-US" altLang="en-US" smtClean="0"/>
              <a:t>Basic biosecurity</a:t>
            </a:r>
          </a:p>
          <a:p>
            <a:pPr eaLnBrk="1" hangingPunct="1"/>
            <a:r>
              <a:rPr lang="en-US" altLang="en-US" smtClean="0"/>
              <a:t>Safety issues</a:t>
            </a:r>
          </a:p>
          <a:p>
            <a:pPr eaLnBrk="1" hangingPunct="1"/>
            <a:r>
              <a:rPr lang="en-US" altLang="en-US" smtClean="0"/>
              <a:t>Screening criteria</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Lessons Learned from Previous Checkpoint Exercises</a:t>
            </a:r>
            <a:endParaRPr lang="en-US" dirty="0"/>
          </a:p>
        </p:txBody>
      </p:sp>
      <p:sp>
        <p:nvSpPr>
          <p:cNvPr id="3" name="Content Placeholder 2"/>
          <p:cNvSpPr>
            <a:spLocks noGrp="1"/>
          </p:cNvSpPr>
          <p:nvPr>
            <p:ph idx="1"/>
          </p:nvPr>
        </p:nvSpPr>
        <p:spPr>
          <a:xfrm>
            <a:off x="457200" y="1524000"/>
            <a:ext cx="4876800" cy="4876800"/>
          </a:xfrm>
        </p:spPr>
        <p:txBody>
          <a:bodyPr rtlCol="0">
            <a:normAutofit lnSpcReduction="10000"/>
          </a:bodyPr>
          <a:lstStyle/>
          <a:p>
            <a:pPr eaLnBrk="1" fontAlgn="auto" hangingPunct="1">
              <a:spcAft>
                <a:spcPts val="0"/>
              </a:spcAft>
              <a:defRPr/>
            </a:pPr>
            <a:r>
              <a:rPr lang="en-US" dirty="0" smtClean="0"/>
              <a:t>Industries were grateful for </a:t>
            </a:r>
            <a:br>
              <a:rPr lang="en-US" dirty="0" smtClean="0"/>
            </a:br>
            <a:r>
              <a:rPr lang="en-US" dirty="0" smtClean="0"/>
              <a:t>protection</a:t>
            </a:r>
          </a:p>
          <a:p>
            <a:pPr eaLnBrk="1" fontAlgn="auto" hangingPunct="1">
              <a:spcAft>
                <a:spcPts val="0"/>
              </a:spcAft>
              <a:defRPr/>
            </a:pPr>
            <a:r>
              <a:rPr lang="en-US" dirty="0"/>
              <a:t>Producers were </a:t>
            </a:r>
            <a:br>
              <a:rPr lang="en-US" dirty="0"/>
            </a:br>
            <a:r>
              <a:rPr lang="en-US" dirty="0"/>
              <a:t>more confident in </a:t>
            </a:r>
            <a:br>
              <a:rPr lang="en-US" dirty="0"/>
            </a:br>
            <a:r>
              <a:rPr lang="en-US" dirty="0"/>
              <a:t>herd’s protection</a:t>
            </a:r>
          </a:p>
          <a:p>
            <a:pPr eaLnBrk="1" fontAlgn="auto" hangingPunct="1">
              <a:spcAft>
                <a:spcPts val="0"/>
              </a:spcAft>
              <a:defRPr/>
            </a:pPr>
            <a:r>
              <a:rPr lang="en-US" dirty="0" smtClean="0"/>
              <a:t>Species industries will shut down themselves</a:t>
            </a:r>
          </a:p>
          <a:p>
            <a:pPr eaLnBrk="1" fontAlgn="auto" hangingPunct="1">
              <a:spcAft>
                <a:spcPts val="0"/>
              </a:spcAft>
              <a:defRPr/>
            </a:pPr>
            <a:r>
              <a:rPr lang="en-US" dirty="0" smtClean="0"/>
              <a:t>Well informed public</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pic>
        <p:nvPicPr>
          <p:cNvPr id="28678" name="Picture 2" descr="H:\CFSPH\Communal Files\Photo Library\Vehicles\LivestockTrailer_ISU-VDPAM.JPG"/>
          <p:cNvPicPr>
            <a:picLocks noChangeAspect="1" noChangeArrowheads="1"/>
          </p:cNvPicPr>
          <p:nvPr/>
        </p:nvPicPr>
        <p:blipFill>
          <a:blip r:embed="rId3">
            <a:extLst>
              <a:ext uri="{28A0092B-C50C-407E-A947-70E740481C1C}">
                <a14:useLocalDpi xmlns:a14="http://schemas.microsoft.com/office/drawing/2010/main" val="0"/>
              </a:ext>
            </a:extLst>
          </a:blip>
          <a:srcRect t="14798" b="14838"/>
          <a:stretch>
            <a:fillRect/>
          </a:stretch>
        </p:blipFill>
        <p:spPr bwMode="auto">
          <a:xfrm>
            <a:off x="4953000" y="2305050"/>
            <a:ext cx="3733800" cy="1970088"/>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Memorandums of Understanding</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For multi-jurisdictional collaboration</a:t>
            </a:r>
          </a:p>
          <a:p>
            <a:pPr lvl="1" eaLnBrk="1" fontAlgn="auto" hangingPunct="1">
              <a:spcAft>
                <a:spcPts val="0"/>
              </a:spcAft>
              <a:defRPr/>
            </a:pPr>
            <a:r>
              <a:rPr lang="en-US" dirty="0" smtClean="0"/>
              <a:t>Authorities</a:t>
            </a:r>
          </a:p>
          <a:p>
            <a:pPr lvl="2" eaLnBrk="1" fontAlgn="auto" hangingPunct="1">
              <a:spcAft>
                <a:spcPts val="0"/>
              </a:spcAft>
              <a:buFont typeface="Arial" pitchFamily="34" charset="0"/>
              <a:buChar char="–"/>
              <a:defRPr/>
            </a:pPr>
            <a:r>
              <a:rPr lang="en-US" dirty="0" smtClean="0"/>
              <a:t>Who will be in charge</a:t>
            </a:r>
          </a:p>
          <a:p>
            <a:pPr lvl="1" eaLnBrk="1" fontAlgn="auto" hangingPunct="1">
              <a:spcAft>
                <a:spcPts val="0"/>
              </a:spcAft>
              <a:defRPr/>
            </a:pPr>
            <a:r>
              <a:rPr lang="en-US" dirty="0" smtClean="0"/>
              <a:t>Responsibilities</a:t>
            </a:r>
          </a:p>
          <a:p>
            <a:pPr lvl="2" eaLnBrk="1" fontAlgn="auto" hangingPunct="1">
              <a:spcAft>
                <a:spcPts val="0"/>
              </a:spcAft>
              <a:buFont typeface="Arial" pitchFamily="34" charset="0"/>
              <a:buChar char="–"/>
              <a:defRPr/>
            </a:pPr>
            <a:r>
              <a:rPr lang="en-US" dirty="0" smtClean="0"/>
              <a:t>Individual state and collaborative tasks</a:t>
            </a:r>
          </a:p>
          <a:p>
            <a:pPr lvl="1" eaLnBrk="1" fontAlgn="auto" hangingPunct="1">
              <a:spcAft>
                <a:spcPts val="0"/>
              </a:spcAft>
              <a:defRPr/>
            </a:pPr>
            <a:r>
              <a:rPr lang="en-US" dirty="0" smtClean="0"/>
              <a:t>Support</a:t>
            </a:r>
          </a:p>
          <a:p>
            <a:pPr lvl="2" eaLnBrk="1" fontAlgn="auto" hangingPunct="1">
              <a:spcAft>
                <a:spcPts val="0"/>
              </a:spcAft>
              <a:buFont typeface="Arial" pitchFamily="34" charset="0"/>
              <a:buChar char="–"/>
              <a:defRPr/>
            </a:pPr>
            <a:r>
              <a:rPr lang="en-US" dirty="0" smtClean="0"/>
              <a:t>Checkpoint specifics and logistics</a:t>
            </a:r>
          </a:p>
          <a:p>
            <a:pPr lvl="1" eaLnBrk="1" fontAlgn="auto" hangingPunct="1">
              <a:spcAft>
                <a:spcPts val="0"/>
              </a:spcAft>
              <a:defRPr/>
            </a:pPr>
            <a:r>
              <a:rPr lang="en-US" dirty="0" smtClean="0"/>
              <a:t>Communication</a:t>
            </a:r>
          </a:p>
          <a:p>
            <a:pPr lvl="2" eaLnBrk="1" fontAlgn="auto" hangingPunct="1">
              <a:spcAft>
                <a:spcPts val="0"/>
              </a:spcAft>
              <a:buFont typeface="Arial" pitchFamily="34" charset="0"/>
              <a:buChar char="–"/>
              <a:defRPr/>
            </a:pPr>
            <a:r>
              <a:rPr lang="en-US" dirty="0" smtClean="0"/>
              <a:t>Disease dependent criteria</a:t>
            </a:r>
          </a:p>
          <a:p>
            <a:pPr lvl="1" eaLnBrk="1" fontAlgn="auto" hangingPunct="1">
              <a:spcAft>
                <a:spcPts val="0"/>
              </a:spcAft>
              <a:defRPr/>
            </a:pPr>
            <a:r>
              <a:rPr lang="en-US" dirty="0" smtClean="0"/>
              <a:t>Financial accountability</a:t>
            </a:r>
          </a:p>
          <a:p>
            <a:pPr lvl="1" eaLnBrk="1" fontAlgn="auto" hangingPunct="1">
              <a:spcAft>
                <a:spcPts val="0"/>
              </a:spcAft>
              <a:defRPr/>
            </a:pPr>
            <a:r>
              <a:rPr lang="en-US" dirty="0" smtClean="0"/>
              <a:t>Limitations and termination of agreement</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Resources</a:t>
            </a:r>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US" sz="1800" dirty="0" smtClean="0"/>
              <a:t>Graham JL, Hutton J, Cao S, </a:t>
            </a:r>
            <a:r>
              <a:rPr lang="en-US" sz="1800" dirty="0" err="1" smtClean="0"/>
              <a:t>Fagel</a:t>
            </a:r>
            <a:r>
              <a:rPr lang="en-US" sz="1800" dirty="0" smtClean="0"/>
              <a:t> M, Wright W. 2008</a:t>
            </a:r>
            <a:r>
              <a:rPr lang="en-US" sz="1800" dirty="0"/>
              <a:t>. </a:t>
            </a:r>
            <a:r>
              <a:rPr lang="en-US" sz="1800" dirty="0" smtClean="0"/>
              <a:t>National Cooperative Highway Research Program (NCHRP) Report 525, Volume 13: </a:t>
            </a:r>
            <a:r>
              <a:rPr lang="en-US" sz="1800" i="1" dirty="0" smtClean="0"/>
              <a:t>A guide to traffic control or rural roads in an agricultural emergency. </a:t>
            </a:r>
            <a:endParaRPr lang="en-US" sz="1800" dirty="0" smtClean="0"/>
          </a:p>
          <a:p>
            <a:pPr lvl="1" eaLnBrk="1" fontAlgn="auto" hangingPunct="1">
              <a:spcAft>
                <a:spcPts val="0"/>
              </a:spcAft>
              <a:buFont typeface="Arial" pitchFamily="34" charset="0"/>
              <a:buChar char="–"/>
              <a:defRPr/>
            </a:pPr>
            <a:r>
              <a:rPr lang="en-US" sz="1600" dirty="0">
                <a:hlinkClick r:id="rId3"/>
              </a:rPr>
              <a:t>http://</a:t>
            </a:r>
            <a:r>
              <a:rPr lang="en-US" sz="1600" dirty="0" smtClean="0">
                <a:hlinkClick r:id="rId3"/>
              </a:rPr>
              <a:t>www.nap.edu/catalog.php?record_id=14184</a:t>
            </a:r>
            <a:endParaRPr lang="en-US" sz="1600" dirty="0" smtClean="0"/>
          </a:p>
          <a:p>
            <a:pPr eaLnBrk="1" fontAlgn="auto" hangingPunct="1">
              <a:spcAft>
                <a:spcPts val="0"/>
              </a:spcAft>
              <a:defRPr/>
            </a:pPr>
            <a:endParaRPr lang="en-US" sz="1800" dirty="0" smtClean="0"/>
          </a:p>
          <a:p>
            <a:pPr eaLnBrk="1" fontAlgn="auto" hangingPunct="1">
              <a:spcAft>
                <a:spcPts val="0"/>
              </a:spcAft>
              <a:defRPr/>
            </a:pPr>
            <a:r>
              <a:rPr lang="en-US" sz="1800" dirty="0" smtClean="0"/>
              <a:t>Emergency </a:t>
            </a:r>
            <a:r>
              <a:rPr lang="en-US" sz="1800" dirty="0"/>
              <a:t>Agriculture Movement Control Checkpoint Selection Guidance. Multi-State Partnership for Security in Agriculture. </a:t>
            </a:r>
            <a:endParaRPr lang="en-US" sz="1800" dirty="0" smtClean="0"/>
          </a:p>
          <a:p>
            <a:pPr lvl="1" eaLnBrk="1" fontAlgn="auto" hangingPunct="1">
              <a:spcAft>
                <a:spcPts val="0"/>
              </a:spcAft>
              <a:buFont typeface="Arial" pitchFamily="34" charset="0"/>
              <a:buChar char="–"/>
              <a:defRPr/>
            </a:pPr>
            <a:r>
              <a:rPr lang="en-US" sz="1600" dirty="0">
                <a:hlinkClick r:id="rId4"/>
              </a:rPr>
              <a:t>http://</a:t>
            </a:r>
            <a:r>
              <a:rPr lang="en-US" sz="1600" dirty="0" smtClean="0">
                <a:hlinkClick r:id="rId4"/>
              </a:rPr>
              <a:t>www.nasda.org/File.aspx?id=4076</a:t>
            </a:r>
            <a:endParaRPr lang="en-US" sz="1600" dirty="0" smtClean="0"/>
          </a:p>
          <a:p>
            <a:pPr marL="457200" lvl="1" indent="0" eaLnBrk="1" fontAlgn="auto" hangingPunct="1">
              <a:spcAft>
                <a:spcPts val="0"/>
              </a:spcAft>
              <a:buFont typeface="Arial" pitchFamily="34" charset="0"/>
              <a:buNone/>
              <a:defRPr/>
            </a:pPr>
            <a:endParaRPr lang="en-US" sz="1800" dirty="0" smtClean="0"/>
          </a:p>
          <a:p>
            <a:pPr eaLnBrk="1" fontAlgn="auto" hangingPunct="1">
              <a:spcAft>
                <a:spcPts val="0"/>
              </a:spcAft>
              <a:defRPr/>
            </a:pPr>
            <a:r>
              <a:rPr lang="en-US" sz="1800" dirty="0" smtClean="0"/>
              <a:t>Traffic Control – Agricultural Response Monograph No</a:t>
            </a:r>
            <a:r>
              <a:rPr lang="en-US" sz="1800" dirty="0"/>
              <a:t>. </a:t>
            </a:r>
            <a:r>
              <a:rPr lang="en-US" sz="1800" dirty="0" smtClean="0"/>
              <a:t>001. Nebraska </a:t>
            </a:r>
            <a:r>
              <a:rPr lang="en-US" sz="1800" dirty="0"/>
              <a:t>Department of Agriculture</a:t>
            </a:r>
          </a:p>
          <a:p>
            <a:pPr lvl="1" eaLnBrk="1" fontAlgn="auto" hangingPunct="1">
              <a:spcAft>
                <a:spcPts val="0"/>
              </a:spcAft>
              <a:buFont typeface="Arial" pitchFamily="34" charset="0"/>
              <a:buChar char="–"/>
              <a:defRPr/>
            </a:pPr>
            <a:r>
              <a:rPr lang="en-US" sz="1600" dirty="0">
                <a:hlinkClick r:id="rId5"/>
              </a:rPr>
              <a:t>http://</a:t>
            </a:r>
            <a:r>
              <a:rPr lang="en-US" sz="1600" dirty="0" smtClean="0">
                <a:hlinkClick r:id="rId5"/>
              </a:rPr>
              <a:t>www.nda.nebraska.gov/homeland_security/monograph_001.pdf</a:t>
            </a:r>
            <a:endParaRPr lang="en-US" sz="1600" dirty="0" smtClean="0"/>
          </a:p>
          <a:p>
            <a:pPr lvl="1" eaLnBrk="1" fontAlgn="auto" hangingPunct="1">
              <a:spcAft>
                <a:spcPts val="0"/>
              </a:spcAft>
              <a:buFont typeface="Arial" pitchFamily="34" charset="0"/>
              <a:buChar char="–"/>
              <a:defRPr/>
            </a:pPr>
            <a:endParaRPr lang="en-US" sz="1600"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5"/>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Vehicle Checkpoints</a:t>
            </a:r>
          </a:p>
        </p:txBody>
      </p:sp>
      <p:sp>
        <p:nvSpPr>
          <p:cNvPr id="13315" name="Content Placeholder 2"/>
          <p:cNvSpPr>
            <a:spLocks noGrp="1"/>
          </p:cNvSpPr>
          <p:nvPr>
            <p:ph idx="1"/>
          </p:nvPr>
        </p:nvSpPr>
        <p:spPr/>
        <p:txBody>
          <a:bodyPr>
            <a:normAutofit lnSpcReduction="10000"/>
          </a:bodyPr>
          <a:lstStyle/>
          <a:p>
            <a:r>
              <a:rPr lang="en-US" altLang="en-US" smtClean="0"/>
              <a:t>Identify vehicles </a:t>
            </a:r>
            <a:br>
              <a:rPr lang="en-US" altLang="en-US" smtClean="0"/>
            </a:br>
            <a:r>
              <a:rPr lang="en-US" altLang="en-US" smtClean="0"/>
              <a:t>with infected</a:t>
            </a:r>
            <a:br>
              <a:rPr lang="en-US" altLang="en-US" smtClean="0"/>
            </a:br>
            <a:r>
              <a:rPr lang="en-US" altLang="en-US" smtClean="0"/>
              <a:t>or susceptible</a:t>
            </a:r>
            <a:br>
              <a:rPr lang="en-US" altLang="en-US" smtClean="0"/>
            </a:br>
            <a:r>
              <a:rPr lang="en-US" altLang="en-US" smtClean="0"/>
              <a:t>animals</a:t>
            </a:r>
          </a:p>
          <a:p>
            <a:r>
              <a:rPr lang="en-US" altLang="en-US" smtClean="0"/>
              <a:t>Restrict entry </a:t>
            </a:r>
            <a:br>
              <a:rPr lang="en-US" altLang="en-US" smtClean="0"/>
            </a:br>
            <a:r>
              <a:rPr lang="en-US" altLang="en-US" smtClean="0"/>
              <a:t>into disease areas</a:t>
            </a:r>
          </a:p>
          <a:p>
            <a:r>
              <a:rPr lang="en-US" altLang="en-US" smtClean="0"/>
              <a:t>Redirect vehicles</a:t>
            </a:r>
          </a:p>
          <a:p>
            <a:r>
              <a:rPr lang="en-US" altLang="en-US" smtClean="0"/>
              <a:t>Restrict vehicles with </a:t>
            </a:r>
            <a:br>
              <a:rPr lang="en-US" altLang="en-US" smtClean="0"/>
            </a:br>
            <a:r>
              <a:rPr lang="en-US" altLang="en-US" smtClean="0"/>
              <a:t>exposed or infected animals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Checkpoint Set-Up and Operation</a:t>
            </a:r>
          </a:p>
        </p:txBody>
      </p:sp>
      <p:pic>
        <p:nvPicPr>
          <p:cNvPr id="13318" name="Picture 2" descr="H:\CFSPH\Communal Files\Photo Library\Bovine photos\Beef\Feedlot Photos - Renee Dewell\livsetock trailers  - Renee Dewell.JPG"/>
          <p:cNvPicPr>
            <a:picLocks noChangeAspect="1" noChangeArrowheads="1"/>
          </p:cNvPicPr>
          <p:nvPr/>
        </p:nvPicPr>
        <p:blipFill>
          <a:blip r:embed="rId3">
            <a:extLst>
              <a:ext uri="{28A0092B-C50C-407E-A947-70E740481C1C}">
                <a14:useLocalDpi xmlns:a14="http://schemas.microsoft.com/office/drawing/2010/main" val="0"/>
              </a:ext>
            </a:extLst>
          </a:blip>
          <a:srcRect l="18088" t="8321" b="16797"/>
          <a:stretch>
            <a:fillRect/>
          </a:stretch>
        </p:blipFill>
        <p:spPr bwMode="auto">
          <a:xfrm>
            <a:off x="4797425" y="2235200"/>
            <a:ext cx="3965575" cy="27178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143000" y="457200"/>
            <a:ext cx="7772400" cy="1470025"/>
          </a:xfrm>
        </p:spPr>
        <p:txBody>
          <a:bodyPr/>
          <a:lstStyle/>
          <a:p>
            <a:pPr eaLnBrk="1" hangingPunct="1"/>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Abbey Smith; Glenda Dvorak, DVM, MPH, DACVPM</a:t>
            </a:r>
            <a:br>
              <a:rPr lang="en-US" sz="5600" dirty="0">
                <a:solidFill>
                  <a:schemeClr val="tx1">
                    <a:lumMod val="85000"/>
                    <a:lumOff val="15000"/>
                  </a:schemeClr>
                </a:solidFill>
                <a:latin typeface="Verdana" pitchFamily="34" charset="0"/>
                <a:cs typeface="+mn-cs"/>
              </a:rPr>
            </a:br>
            <a:endParaRPr lang="en-US" sz="56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eaLnBrk="1" fontAlgn="auto" hangingPunct="1">
              <a:spcAft>
                <a:spcPts val="0"/>
              </a:spcAft>
              <a:defRPr/>
            </a:pPr>
            <a:r>
              <a:rPr lang="en-US" dirty="0" smtClean="0"/>
              <a:t>Checkpoint Set-Up</a:t>
            </a:r>
            <a:endParaRPr lang="en-US" dirty="0"/>
          </a:p>
        </p:txBody>
      </p:sp>
      <p:sp>
        <p:nvSpPr>
          <p:cNvPr id="7" name="Text Placeholder 6"/>
          <p:cNvSpPr>
            <a:spLocks noGrp="1"/>
          </p:cNvSpPr>
          <p:nvPr>
            <p:ph type="body" idx="1"/>
          </p:nvPr>
        </p:nvSpPr>
        <p:spPr/>
        <p:txBody>
          <a:bodyPr rtlCol="0"/>
          <a:lstStyle/>
          <a:p>
            <a:pPr eaLnBrk="1" fontAlgn="auto" hangingPunct="1">
              <a:spcAft>
                <a:spcPts val="0"/>
              </a:spcAft>
              <a:defRPr/>
            </a:pPr>
            <a:r>
              <a:rPr lang="en-US" dirty="0" smtClean="0"/>
              <a:t>Location</a:t>
            </a:r>
          </a:p>
          <a:p>
            <a:pPr eaLnBrk="1" fontAlgn="auto" hangingPunct="1">
              <a:spcAft>
                <a:spcPts val="0"/>
              </a:spcAft>
              <a:defRPr/>
            </a:pPr>
            <a:r>
              <a:rPr lang="en-US" dirty="0" smtClean="0"/>
              <a:t>Equipment and Supplies</a:t>
            </a:r>
          </a:p>
          <a:p>
            <a:pPr eaLnBrk="1" fontAlgn="auto" hangingPunct="1">
              <a:spcAft>
                <a:spcPts val="0"/>
              </a:spcAft>
              <a:defRPr/>
            </a:pPr>
            <a:r>
              <a:rPr lang="en-US" dirty="0" smtClean="0"/>
              <a:t>Personnel</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Location</a:t>
            </a:r>
          </a:p>
        </p:txBody>
      </p:sp>
      <p:sp>
        <p:nvSpPr>
          <p:cNvPr id="15363" name="Content Placeholder 2"/>
          <p:cNvSpPr>
            <a:spLocks noGrp="1"/>
          </p:cNvSpPr>
          <p:nvPr>
            <p:ph idx="1"/>
          </p:nvPr>
        </p:nvSpPr>
        <p:spPr>
          <a:xfrm>
            <a:off x="457200" y="1600200"/>
            <a:ext cx="8229600" cy="4876800"/>
          </a:xfrm>
        </p:spPr>
        <p:txBody>
          <a:bodyPr>
            <a:normAutofit fontScale="92500" lnSpcReduction="10000"/>
          </a:bodyPr>
          <a:lstStyle/>
          <a:p>
            <a:pPr eaLnBrk="1" hangingPunct="1">
              <a:defRPr/>
            </a:pPr>
            <a:r>
              <a:rPr lang="en-US" dirty="0" smtClean="0"/>
              <a:t>Public road or property</a:t>
            </a:r>
          </a:p>
          <a:p>
            <a:pPr lvl="1" eaLnBrk="1" hangingPunct="1">
              <a:defRPr/>
            </a:pPr>
            <a:r>
              <a:rPr lang="en-US" dirty="0" smtClean="0"/>
              <a:t>Well-traveled, easy-access</a:t>
            </a:r>
          </a:p>
          <a:p>
            <a:pPr lvl="1" eaLnBrk="1" hangingPunct="1">
              <a:defRPr/>
            </a:pPr>
            <a:r>
              <a:rPr lang="en-US" dirty="0" smtClean="0"/>
              <a:t>Flat, straight section</a:t>
            </a:r>
          </a:p>
          <a:p>
            <a:pPr eaLnBrk="1" hangingPunct="1">
              <a:defRPr/>
            </a:pPr>
            <a:r>
              <a:rPr lang="en-US" dirty="0" smtClean="0"/>
              <a:t>Large enough area</a:t>
            </a:r>
          </a:p>
          <a:p>
            <a:pPr lvl="1" eaLnBrk="1" hangingPunct="1">
              <a:defRPr/>
            </a:pPr>
            <a:r>
              <a:rPr lang="en-US" dirty="0" smtClean="0"/>
              <a:t>Allow vehicle movement and spacing</a:t>
            </a:r>
          </a:p>
          <a:p>
            <a:pPr lvl="1" eaLnBrk="1" hangingPunct="1">
              <a:defRPr/>
            </a:pPr>
            <a:r>
              <a:rPr lang="en-US" dirty="0" smtClean="0"/>
              <a:t>Vehicle holding area</a:t>
            </a:r>
          </a:p>
          <a:p>
            <a:pPr lvl="1" eaLnBrk="1" hangingPunct="1">
              <a:defRPr/>
            </a:pPr>
            <a:r>
              <a:rPr lang="en-US" dirty="0" smtClean="0"/>
              <a:t>Cleaning and disinfection area</a:t>
            </a:r>
          </a:p>
          <a:p>
            <a:pPr eaLnBrk="1" hangingPunct="1">
              <a:defRPr/>
            </a:pPr>
            <a:r>
              <a:rPr lang="en-US" dirty="0"/>
              <a:t>Away from animal production sites</a:t>
            </a:r>
          </a:p>
          <a:p>
            <a:pPr eaLnBrk="1" hangingPunct="1">
              <a:defRPr/>
            </a:pPr>
            <a:r>
              <a:rPr lang="en-US" dirty="0" smtClean="0"/>
              <a:t>All-weather </a:t>
            </a:r>
          </a:p>
          <a:p>
            <a:pPr eaLnBrk="1" hangingPunct="1">
              <a:defRPr/>
            </a:pPr>
            <a:r>
              <a:rPr lang="en-US" dirty="0" smtClean="0"/>
              <a:t>Access to water, sewer, and electricity</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Equipment/Supplies</a:t>
            </a:r>
          </a:p>
        </p:txBody>
      </p:sp>
      <p:sp>
        <p:nvSpPr>
          <p:cNvPr id="16387" name="Content Placeholder 2"/>
          <p:cNvSpPr>
            <a:spLocks noGrp="1"/>
          </p:cNvSpPr>
          <p:nvPr>
            <p:ph sz="half" idx="1"/>
          </p:nvPr>
        </p:nvSpPr>
        <p:spPr/>
        <p:txBody>
          <a:bodyPr>
            <a:normAutofit lnSpcReduction="10000"/>
          </a:bodyPr>
          <a:lstStyle/>
          <a:p>
            <a:pPr eaLnBrk="1" hangingPunct="1"/>
            <a:r>
              <a:rPr lang="en-US" altLang="en-US" smtClean="0"/>
              <a:t>Road supplies</a:t>
            </a:r>
          </a:p>
          <a:p>
            <a:pPr lvl="1" eaLnBrk="1" hangingPunct="1"/>
            <a:r>
              <a:rPr lang="en-US" altLang="en-US" smtClean="0"/>
              <a:t>Traffic cones and barricades</a:t>
            </a:r>
          </a:p>
          <a:p>
            <a:pPr lvl="1" eaLnBrk="1" hangingPunct="1"/>
            <a:r>
              <a:rPr lang="en-US" altLang="en-US" smtClean="0"/>
              <a:t>Signage</a:t>
            </a:r>
          </a:p>
          <a:p>
            <a:pPr lvl="2" eaLnBrk="1" hangingPunct="1"/>
            <a:r>
              <a:rPr lang="en-US" altLang="en-US" smtClean="0"/>
              <a:t>Inform drivers</a:t>
            </a:r>
          </a:p>
          <a:p>
            <a:pPr lvl="1" eaLnBrk="1" hangingPunct="1"/>
            <a:r>
              <a:rPr lang="en-US" altLang="en-US" smtClean="0"/>
              <a:t>Reflective vests</a:t>
            </a:r>
          </a:p>
          <a:p>
            <a:pPr eaLnBrk="1" hangingPunct="1"/>
            <a:r>
              <a:rPr lang="en-US" altLang="en-US" smtClean="0"/>
              <a:t>Lighting</a:t>
            </a:r>
          </a:p>
          <a:p>
            <a:pPr eaLnBrk="1" hangingPunct="1"/>
            <a:r>
              <a:rPr lang="en-US" altLang="en-US" smtClean="0"/>
              <a:t>Maps</a:t>
            </a:r>
          </a:p>
        </p:txBody>
      </p:sp>
      <p:sp>
        <p:nvSpPr>
          <p:cNvPr id="16389" name="Content Placeholder 8"/>
          <p:cNvSpPr>
            <a:spLocks noGrp="1"/>
          </p:cNvSpPr>
          <p:nvPr>
            <p:ph sz="half" idx="2"/>
          </p:nvPr>
        </p:nvSpPr>
        <p:spPr/>
        <p:txBody>
          <a:bodyPr>
            <a:normAutofit lnSpcReduction="10000"/>
          </a:bodyPr>
          <a:lstStyle/>
          <a:p>
            <a:pPr eaLnBrk="1" hangingPunct="1"/>
            <a:r>
              <a:rPr lang="en-US" altLang="en-US" smtClean="0"/>
              <a:t>Animal supplies</a:t>
            </a:r>
          </a:p>
          <a:p>
            <a:pPr lvl="1" eaLnBrk="1" hangingPunct="1"/>
            <a:r>
              <a:rPr lang="en-US" altLang="en-US" smtClean="0"/>
              <a:t>Pens or shelter</a:t>
            </a:r>
          </a:p>
          <a:p>
            <a:pPr lvl="1" eaLnBrk="1" hangingPunct="1"/>
            <a:r>
              <a:rPr lang="en-US" altLang="en-US" smtClean="0"/>
              <a:t>Handling equipment</a:t>
            </a:r>
          </a:p>
          <a:p>
            <a:pPr lvl="1" eaLnBrk="1" hangingPunct="1"/>
            <a:r>
              <a:rPr lang="en-US" altLang="en-US" smtClean="0"/>
              <a:t>Shade or fans, or water spray</a:t>
            </a:r>
          </a:p>
          <a:p>
            <a:pPr eaLnBrk="1" hangingPunct="1"/>
            <a:r>
              <a:rPr lang="en-US" altLang="en-US" smtClean="0"/>
              <a:t>General supplies</a:t>
            </a:r>
          </a:p>
          <a:p>
            <a:pPr lvl="1" eaLnBrk="1" hangingPunct="1"/>
            <a:r>
              <a:rPr lang="en-US" altLang="en-US" smtClean="0"/>
              <a:t>Tables, chairs</a:t>
            </a:r>
          </a:p>
          <a:p>
            <a:pPr lvl="1" eaLnBrk="1" hangingPunct="1"/>
            <a:r>
              <a:rPr lang="en-US" altLang="en-US" smtClean="0"/>
              <a:t>Shelter </a:t>
            </a:r>
          </a:p>
          <a:p>
            <a:pPr lvl="1" eaLnBrk="1" hangingPunct="1"/>
            <a:r>
              <a:rPr lang="en-US" altLang="en-US" smtClean="0"/>
              <a:t>Communication devices</a:t>
            </a:r>
          </a:p>
          <a:p>
            <a:pPr lvl="1" eaLnBrk="1" hangingPunct="1"/>
            <a:r>
              <a:rPr lang="en-US" altLang="en-US" smtClean="0"/>
              <a:t>Water</a:t>
            </a:r>
          </a:p>
          <a:p>
            <a:pPr lvl="1" eaLnBrk="1" hangingPunct="1"/>
            <a:endParaRPr lang="en-US" altLang="en-US" smtClean="0"/>
          </a:p>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Checkpoint Personnel</a:t>
            </a:r>
          </a:p>
        </p:txBody>
      </p:sp>
      <p:sp>
        <p:nvSpPr>
          <p:cNvPr id="3" name="Content Placeholder 2"/>
          <p:cNvSpPr>
            <a:spLocks noGrp="1"/>
          </p:cNvSpPr>
          <p:nvPr>
            <p:ph idx="1"/>
          </p:nvPr>
        </p:nvSpPr>
        <p:spPr>
          <a:xfrm>
            <a:off x="457200" y="1600200"/>
            <a:ext cx="8382000" cy="4800600"/>
          </a:xfrm>
        </p:spPr>
        <p:txBody>
          <a:bodyPr rtlCol="0">
            <a:normAutofit fontScale="77500" lnSpcReduction="20000"/>
          </a:bodyPr>
          <a:lstStyle/>
          <a:p>
            <a:pPr eaLnBrk="1" fontAlgn="auto" hangingPunct="1">
              <a:spcAft>
                <a:spcPts val="0"/>
              </a:spcAft>
              <a:defRPr/>
            </a:pPr>
            <a:r>
              <a:rPr lang="en-US" dirty="0" smtClean="0"/>
              <a:t>At bare minimum – 2 people</a:t>
            </a:r>
          </a:p>
          <a:p>
            <a:pPr eaLnBrk="1" fontAlgn="auto" hangingPunct="1">
              <a:spcAft>
                <a:spcPts val="0"/>
              </a:spcAft>
              <a:defRPr/>
            </a:pPr>
            <a:r>
              <a:rPr lang="en-US" dirty="0" smtClean="0"/>
              <a:t>Animal health</a:t>
            </a:r>
          </a:p>
          <a:p>
            <a:pPr lvl="1" eaLnBrk="1" fontAlgn="auto" hangingPunct="1">
              <a:spcAft>
                <a:spcPts val="0"/>
              </a:spcAft>
              <a:buFont typeface="Arial" pitchFamily="34" charset="0"/>
              <a:buChar char="–"/>
              <a:defRPr/>
            </a:pPr>
            <a:r>
              <a:rPr lang="en-US" dirty="0" smtClean="0"/>
              <a:t>Veterinarians/technicians, extension specialists</a:t>
            </a:r>
          </a:p>
          <a:p>
            <a:pPr lvl="1" eaLnBrk="1" fontAlgn="auto" hangingPunct="1">
              <a:spcAft>
                <a:spcPts val="0"/>
              </a:spcAft>
              <a:buFont typeface="Arial" pitchFamily="34" charset="0"/>
              <a:buChar char="–"/>
              <a:defRPr/>
            </a:pPr>
            <a:r>
              <a:rPr lang="en-US" dirty="0" smtClean="0"/>
              <a:t>Provide animal and movement knowledge</a:t>
            </a:r>
            <a:endParaRPr lang="en-US" dirty="0"/>
          </a:p>
          <a:p>
            <a:pPr eaLnBrk="1" fontAlgn="auto" hangingPunct="1">
              <a:spcAft>
                <a:spcPts val="0"/>
              </a:spcAft>
              <a:defRPr/>
            </a:pPr>
            <a:r>
              <a:rPr lang="en-US" dirty="0" smtClean="0"/>
              <a:t>Law enforcement</a:t>
            </a:r>
          </a:p>
          <a:p>
            <a:pPr lvl="1" eaLnBrk="1" fontAlgn="auto" hangingPunct="1">
              <a:spcAft>
                <a:spcPts val="0"/>
              </a:spcAft>
              <a:buFont typeface="Arial" pitchFamily="34" charset="0"/>
              <a:buChar char="–"/>
              <a:defRPr/>
            </a:pPr>
            <a:r>
              <a:rPr lang="en-US" dirty="0" smtClean="0"/>
              <a:t>Police departments, military, conservation officers</a:t>
            </a:r>
          </a:p>
          <a:p>
            <a:pPr lvl="1" eaLnBrk="1" fontAlgn="auto" hangingPunct="1">
              <a:spcAft>
                <a:spcPts val="0"/>
              </a:spcAft>
              <a:buFont typeface="Arial" pitchFamily="34" charset="0"/>
              <a:buChar char="–"/>
              <a:defRPr/>
            </a:pPr>
            <a:r>
              <a:rPr lang="en-US" dirty="0" smtClean="0"/>
              <a:t>Containing and moving vehicles, enforcing laws</a:t>
            </a:r>
            <a:endParaRPr lang="en-US" dirty="0"/>
          </a:p>
          <a:p>
            <a:pPr eaLnBrk="1" fontAlgn="auto" hangingPunct="1">
              <a:spcAft>
                <a:spcPts val="0"/>
              </a:spcAft>
              <a:defRPr/>
            </a:pPr>
            <a:r>
              <a:rPr lang="en-US" dirty="0" smtClean="0"/>
              <a:t>Cleaning and disinfection</a:t>
            </a:r>
          </a:p>
          <a:p>
            <a:pPr lvl="1" eaLnBrk="1" fontAlgn="auto" hangingPunct="1">
              <a:spcAft>
                <a:spcPts val="0"/>
              </a:spcAft>
              <a:buFont typeface="Arial" pitchFamily="34" charset="0"/>
              <a:buChar char="–"/>
              <a:defRPr/>
            </a:pPr>
            <a:r>
              <a:rPr lang="en-US" dirty="0" smtClean="0"/>
              <a:t>Trained in cleaning procedures</a:t>
            </a:r>
          </a:p>
          <a:p>
            <a:pPr lvl="1" eaLnBrk="1" fontAlgn="auto" hangingPunct="1">
              <a:spcAft>
                <a:spcPts val="0"/>
              </a:spcAft>
              <a:buFont typeface="Arial" pitchFamily="34" charset="0"/>
              <a:buChar char="–"/>
              <a:defRPr/>
            </a:pPr>
            <a:r>
              <a:rPr lang="en-US" dirty="0" smtClean="0"/>
              <a:t>Fire departments and </a:t>
            </a:r>
            <a:r>
              <a:rPr lang="en-US" dirty="0" err="1" smtClean="0"/>
              <a:t>HazMat</a:t>
            </a:r>
            <a:r>
              <a:rPr lang="en-US" dirty="0" smtClean="0"/>
              <a:t> Teams</a:t>
            </a:r>
            <a:endParaRPr lang="en-US" dirty="0"/>
          </a:p>
          <a:p>
            <a:pPr eaLnBrk="1" fontAlgn="auto" hangingPunct="1">
              <a:spcAft>
                <a:spcPts val="0"/>
              </a:spcAft>
              <a:defRPr/>
            </a:pPr>
            <a:r>
              <a:rPr lang="en-US" dirty="0" smtClean="0"/>
              <a:t>Support</a:t>
            </a:r>
          </a:p>
          <a:p>
            <a:pPr lvl="1" eaLnBrk="1" fontAlgn="auto" hangingPunct="1">
              <a:spcAft>
                <a:spcPts val="0"/>
              </a:spcAft>
              <a:buFont typeface="Arial" pitchFamily="34" charset="0"/>
              <a:buChar char="–"/>
              <a:defRPr/>
            </a:pPr>
            <a:r>
              <a:rPr lang="en-US" dirty="0" smtClean="0"/>
              <a:t>Road crews, public works</a:t>
            </a:r>
          </a:p>
          <a:p>
            <a:pPr lvl="1" eaLnBrk="1" fontAlgn="auto" hangingPunct="1">
              <a:spcAft>
                <a:spcPts val="0"/>
              </a:spcAft>
              <a:buFont typeface="Arial" pitchFamily="34" charset="0"/>
              <a:buChar char="–"/>
              <a:defRPr/>
            </a:pPr>
            <a:r>
              <a:rPr lang="en-US" dirty="0" smtClean="0"/>
              <a:t>Set up, screening procedures, animal assistance</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Checkpoint Operation</a:t>
            </a:r>
            <a:endParaRPr lang="en-US" dirty="0"/>
          </a:p>
        </p:txBody>
      </p:sp>
      <p:sp>
        <p:nvSpPr>
          <p:cNvPr id="8" name="Text Placeholder 7"/>
          <p:cNvSpPr>
            <a:spLocks noGrp="1"/>
          </p:cNvSpPr>
          <p:nvPr>
            <p:ph type="body" idx="1"/>
          </p:nvPr>
        </p:nvSpPr>
        <p:spPr/>
        <p:txBody>
          <a:bodyPr/>
          <a:lstStyle/>
          <a:p>
            <a:pPr>
              <a:defRPr/>
            </a:pPr>
            <a:r>
              <a:rPr lang="en-US" dirty="0" smtClean="0"/>
              <a:t>Basic Steps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Checkpoint Operation</a:t>
            </a:r>
          </a:p>
        </p:txBody>
      </p:sp>
      <p:sp>
        <p:nvSpPr>
          <p:cNvPr id="18435" name="Content Placeholder 2"/>
          <p:cNvSpPr>
            <a:spLocks noGrp="1"/>
          </p:cNvSpPr>
          <p:nvPr>
            <p:ph idx="1"/>
          </p:nvPr>
        </p:nvSpPr>
        <p:spPr>
          <a:xfrm>
            <a:off x="457200" y="1600200"/>
            <a:ext cx="8458200" cy="4800600"/>
          </a:xfrm>
        </p:spPr>
        <p:txBody>
          <a:bodyPr>
            <a:normAutofit fontScale="92500" lnSpcReduction="10000"/>
          </a:bodyPr>
          <a:lstStyle/>
          <a:p>
            <a:pPr eaLnBrk="1" hangingPunct="1">
              <a:defRPr/>
            </a:pPr>
            <a:r>
              <a:rPr lang="en-US" dirty="0" smtClean="0"/>
              <a:t>Identify vehicles</a:t>
            </a:r>
          </a:p>
          <a:p>
            <a:pPr eaLnBrk="1" hangingPunct="1">
              <a:defRPr/>
            </a:pPr>
            <a:r>
              <a:rPr lang="en-US" dirty="0" smtClean="0"/>
              <a:t>Flaggers and screeners</a:t>
            </a:r>
          </a:p>
          <a:p>
            <a:pPr lvl="1" eaLnBrk="1" hangingPunct="1">
              <a:defRPr/>
            </a:pPr>
            <a:r>
              <a:rPr lang="en-US" dirty="0" smtClean="0"/>
              <a:t>Allowed to proceed</a:t>
            </a:r>
          </a:p>
          <a:p>
            <a:pPr lvl="1" eaLnBrk="1" hangingPunct="1">
              <a:defRPr/>
            </a:pPr>
            <a:r>
              <a:rPr lang="en-US" dirty="0" smtClean="0"/>
              <a:t>Returned to </a:t>
            </a:r>
            <a:br>
              <a:rPr lang="en-US" dirty="0" smtClean="0"/>
            </a:br>
            <a:r>
              <a:rPr lang="en-US" dirty="0" smtClean="0"/>
              <a:t>point of origin</a:t>
            </a:r>
          </a:p>
          <a:p>
            <a:pPr lvl="1" eaLnBrk="1" hangingPunct="1">
              <a:defRPr/>
            </a:pPr>
            <a:r>
              <a:rPr lang="en-US" dirty="0" smtClean="0"/>
              <a:t>Moved to temporary </a:t>
            </a:r>
            <a:br>
              <a:rPr lang="en-US" dirty="0" smtClean="0"/>
            </a:br>
            <a:r>
              <a:rPr lang="en-US" dirty="0" smtClean="0"/>
              <a:t>holding area</a:t>
            </a:r>
          </a:p>
          <a:p>
            <a:pPr lvl="2" eaLnBrk="1" hangingPunct="1">
              <a:defRPr/>
            </a:pPr>
            <a:r>
              <a:rPr lang="en-US" dirty="0" smtClean="0"/>
              <a:t>Cleaning and disinfection</a:t>
            </a:r>
          </a:p>
          <a:p>
            <a:pPr lvl="2" eaLnBrk="1" hangingPunct="1">
              <a:defRPr/>
            </a:pPr>
            <a:r>
              <a:rPr lang="en-US" dirty="0" smtClean="0"/>
              <a:t>Animals off-loaded</a:t>
            </a:r>
          </a:p>
          <a:p>
            <a:pPr eaLnBrk="1" hangingPunct="1">
              <a:defRPr/>
            </a:pPr>
            <a:r>
              <a:rPr lang="en-US" dirty="0" smtClean="0"/>
              <a:t>State veterinarian will specify</a:t>
            </a:r>
          </a:p>
          <a:p>
            <a:pPr lvl="1" eaLnBrk="1" hangingPunct="1">
              <a:defRPr/>
            </a:pPr>
            <a:r>
              <a:rPr lang="en-US" dirty="0" smtClean="0"/>
              <a:t>Vehicles, commodities, animals for screening</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pic>
        <p:nvPicPr>
          <p:cNvPr id="19462" name="Picture 7" descr="http://worldwest.media.clients.ellingtoncms.com/img/photos/2009/08/08/8-8Rustlers1RGB_t640.jpg?a6ea3ebd4438a44b86d2e9c39ecf7613005fe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2762250"/>
            <a:ext cx="3389312" cy="226695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a:bodyPr>
          <a:lstStyle/>
          <a:p>
            <a:pPr eaLnBrk="1" fontAlgn="auto" hangingPunct="1">
              <a:spcAft>
                <a:spcPts val="0"/>
              </a:spcAft>
              <a:defRPr/>
            </a:pPr>
            <a:r>
              <a:rPr lang="en-US" dirty="0" smtClean="0"/>
              <a:t>Operation Considerations</a:t>
            </a:r>
            <a:endParaRPr lang="en-US" dirty="0"/>
          </a:p>
        </p:txBody>
      </p:sp>
      <p:sp>
        <p:nvSpPr>
          <p:cNvPr id="10" name="Text Placeholder 9"/>
          <p:cNvSpPr>
            <a:spLocks noGrp="1"/>
          </p:cNvSpPr>
          <p:nvPr>
            <p:ph type="body" idx="1"/>
          </p:nvPr>
        </p:nvSpPr>
        <p:spPr/>
        <p:txBody>
          <a:bodyPr rtlCol="0">
            <a:normAutofit lnSpcReduction="10000"/>
          </a:bodyPr>
          <a:lstStyle/>
          <a:p>
            <a:pPr eaLnBrk="1" fontAlgn="auto" hangingPunct="1">
              <a:spcAft>
                <a:spcPts val="0"/>
              </a:spcAft>
              <a:defRPr/>
            </a:pPr>
            <a:r>
              <a:rPr lang="en-US" dirty="0" smtClean="0"/>
              <a:t>Documentation</a:t>
            </a:r>
          </a:p>
          <a:p>
            <a:pPr eaLnBrk="1" fontAlgn="auto" hangingPunct="1">
              <a:spcAft>
                <a:spcPts val="0"/>
              </a:spcAft>
              <a:defRPr/>
            </a:pPr>
            <a:r>
              <a:rPr lang="en-US" dirty="0"/>
              <a:t>Communication</a:t>
            </a:r>
          </a:p>
          <a:p>
            <a:pPr eaLnBrk="1" fontAlgn="auto" hangingPunct="1">
              <a:spcAft>
                <a:spcPts val="0"/>
              </a:spcAft>
              <a:defRPr/>
            </a:pPr>
            <a:r>
              <a:rPr lang="en-US" dirty="0" smtClean="0"/>
              <a:t>Cleaning and Disinfection</a:t>
            </a:r>
          </a:p>
          <a:p>
            <a:pPr eaLnBrk="1" fontAlgn="auto" hangingPunct="1">
              <a:spcAft>
                <a:spcPts val="0"/>
              </a:spcAft>
              <a:defRPr/>
            </a:pPr>
            <a:r>
              <a:rPr lang="en-US" dirty="0" smtClean="0"/>
              <a:t>Animal Welfare</a:t>
            </a:r>
          </a:p>
          <a:p>
            <a:pPr eaLnBrk="1" fontAlgn="auto" hangingPunct="1">
              <a:spcAft>
                <a:spcPts val="0"/>
              </a:spcAft>
              <a:defRPr/>
            </a:pPr>
            <a:r>
              <a:rPr lang="en-US" dirty="0" smtClean="0"/>
              <a:t>Waste Management</a:t>
            </a:r>
          </a:p>
          <a:p>
            <a:pPr eaLnBrk="1" fontAlgn="auto" hangingPunct="1">
              <a:spcAft>
                <a:spcPts val="0"/>
              </a:spcAft>
              <a:defRPr/>
            </a:pPr>
            <a:r>
              <a:rPr lang="en-US" dirty="0" smtClean="0"/>
              <a:t>Personnel Training</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Checkpoint Set-Up and Operation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8741</TotalTime>
  <Words>3248</Words>
  <Application>Microsoft Office PowerPoint</Application>
  <PresentationFormat>On-screen Show (4:3)</PresentationFormat>
  <Paragraphs>276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Verdana</vt:lpstr>
      <vt:lpstr>Wingdings</vt:lpstr>
      <vt:lpstr>Just In Time 2014</vt:lpstr>
      <vt:lpstr>Checkpoint  Set-Up and Operation</vt:lpstr>
      <vt:lpstr>Vehicle Checkpoints</vt:lpstr>
      <vt:lpstr>Checkpoint Set-Up</vt:lpstr>
      <vt:lpstr>Location</vt:lpstr>
      <vt:lpstr>Equipment/Supplies</vt:lpstr>
      <vt:lpstr>Checkpoint Personnel</vt:lpstr>
      <vt:lpstr>Checkpoint Operation</vt:lpstr>
      <vt:lpstr>Checkpoint Operation</vt:lpstr>
      <vt:lpstr>Operation Considerations</vt:lpstr>
      <vt:lpstr>Documentation</vt:lpstr>
      <vt:lpstr>Communication</vt:lpstr>
      <vt:lpstr>Cleaning and Disinfection</vt:lpstr>
      <vt:lpstr>Personal Protective Equipment</vt:lpstr>
      <vt:lpstr>Animal Welfare</vt:lpstr>
      <vt:lpstr>Waste Management</vt:lpstr>
      <vt:lpstr>Training</vt:lpstr>
      <vt:lpstr>Lessons Learned from Previous Checkpoint Exercises</vt:lpstr>
      <vt:lpstr>Memorandums of Understanding</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Point Setup</dc:title>
  <dc:subject>Just In Time Training Resources</dc:subject>
  <dc:creator>Glenda Dvorak, DVM, MPH, DACVPM</dc:creator>
  <dc:description>Developed June 2010
Reviewed by: JPMogan, DVM, L Cole, DVM,</dc:description>
  <cp:lastModifiedBy>Glenda Dvorak</cp:lastModifiedBy>
  <cp:revision>495</cp:revision>
  <cp:lastPrinted>2013-06-25T20:59:28Z</cp:lastPrinted>
  <dcterms:created xsi:type="dcterms:W3CDTF">2010-02-26T02:19:00Z</dcterms:created>
  <dcterms:modified xsi:type="dcterms:W3CDTF">2014-07-07T21:42:33Z</dcterms:modified>
  <cp:category>MSP Just-In-Time Training</cp:category>
</cp:coreProperties>
</file>