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22"/>
  </p:notesMasterIdLst>
  <p:handoutMasterIdLst>
    <p:handoutMasterId r:id="rId23"/>
  </p:handoutMasterIdLst>
  <p:sldIdLst>
    <p:sldId id="372" r:id="rId2"/>
    <p:sldId id="394" r:id="rId3"/>
    <p:sldId id="395" r:id="rId4"/>
    <p:sldId id="374" r:id="rId5"/>
    <p:sldId id="376" r:id="rId6"/>
    <p:sldId id="377" r:id="rId7"/>
    <p:sldId id="378" r:id="rId8"/>
    <p:sldId id="379" r:id="rId9"/>
    <p:sldId id="380" r:id="rId10"/>
    <p:sldId id="381" r:id="rId11"/>
    <p:sldId id="396" r:id="rId12"/>
    <p:sldId id="382" r:id="rId13"/>
    <p:sldId id="383" r:id="rId14"/>
    <p:sldId id="387" r:id="rId15"/>
    <p:sldId id="384" r:id="rId16"/>
    <p:sldId id="385" r:id="rId17"/>
    <p:sldId id="389" r:id="rId18"/>
    <p:sldId id="391" r:id="rId19"/>
    <p:sldId id="347" r:id="rId20"/>
    <p:sldId id="318" r:id="rId21"/>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336"/>
    <a:srgbClr val="FAAA6E"/>
    <a:srgbClr val="FBC093"/>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4" autoAdjust="0"/>
    <p:restoredTop sz="62541" autoAdjust="0"/>
  </p:normalViewPr>
  <p:slideViewPr>
    <p:cSldViewPr>
      <p:cViewPr varScale="1">
        <p:scale>
          <a:sx n="41" d="100"/>
          <a:sy n="41" d="100"/>
        </p:scale>
        <p:origin x="-14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562" y="-10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smtClean="0"/>
              <a:t>Vaccination for Animal Disease Emergencies: Overview</a:t>
            </a:r>
            <a:endParaRPr lang="en-US" sz="1000" dirty="0"/>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dirty="0" smtClean="0"/>
              <a:t>Multi-State Partnership for Security in Agriculture, </a:t>
            </a:r>
          </a:p>
          <a:p>
            <a:r>
              <a:rPr lang="en-US" sz="1000" dirty="0" smtClean="0"/>
              <a:t>Center for Food Security </a:t>
            </a:r>
            <a:r>
              <a:rPr lang="en-US" sz="1000" smtClean="0"/>
              <a:t>and Public Health, 2012</a:t>
            </a:r>
            <a:endParaRPr lang="en-US" sz="1000" dirty="0"/>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fld id="{E43E7F44-CF60-445B-AADF-8F267F8193CA}" type="slidenum">
              <a:rPr lang="en-US" smtClean="0"/>
              <a:pPr/>
              <a:t>‹#›</a:t>
            </a:fld>
            <a:endParaRPr lang="en-US"/>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June 2012</a:t>
            </a:r>
          </a:p>
          <a:p>
            <a:r>
              <a:rPr lang="en-US" b="0" dirty="0" smtClean="0"/>
              <a:t>During animal health emergency situations – whether a natural disaster or infectious disease outbreak response – vaccination procedures may be part of the response activities. Responders should have a basic understanding of vaccination principles to ensure effective efforts. This</a:t>
            </a:r>
            <a:r>
              <a:rPr lang="en-US" b="0" baseline="0" dirty="0" smtClean="0"/>
              <a:t> Just-In-Time training presentation will overview pertinent principles of animal vaccination, including vaccination delivery and handling.</a:t>
            </a:r>
          </a:p>
        </p:txBody>
      </p:sp>
      <p:sp>
        <p:nvSpPr>
          <p:cNvPr id="4" name="Slide Number Placeholder 3"/>
          <p:cNvSpPr>
            <a:spLocks noGrp="1"/>
          </p:cNvSpPr>
          <p:nvPr>
            <p:ph type="sldNum" sz="quarter" idx="10"/>
          </p:nvPr>
        </p:nvSpPr>
        <p:spPr/>
        <p:txBody>
          <a:bodyPr/>
          <a:lstStyle/>
          <a:p>
            <a:fld id="{98E062CE-D889-4ED8-BA2A-A0A048CE191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vaccines may be packaged</a:t>
            </a:r>
            <a:r>
              <a:rPr lang="en-US" baseline="0" dirty="0" smtClean="0"/>
              <a:t> in multi-dose vials.  To ensure each dose is safe and effective, it is important to prevent contamination of the bottle and store it as recommended by the manufacturer between uses.  Use sterile technique to withdraw each dose of vaccine from the vial. Never remove the rubber stopper from the bottle top.  Wipe the rubber stopper with an alcohol swab or appropriate antiseptic before piercing. Use a new sterile needle each time the rubber stopper is pierced. Clearly mark multi-dose vials with the date and time they were first opened or reconstituted and the user’s initials.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121261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Vaccine shipments should be inspected immediately upon arrival. Check</a:t>
            </a:r>
            <a:r>
              <a:rPr lang="en-US" baseline="0" dirty="0" smtClean="0"/>
              <a:t> the shipping container and contents for signs of physical damage. Ensure that the vaccines are not expired or close to their expiration date. Make sure that lyophilized vaccines have been shipped with sufficient diluent for their reconstitution. If cold chain monitors were included in the shipment, check them to determine if the vaccines have been exposed to temperatures outside the recommended range during transport.</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11</a:t>
            </a:fld>
            <a:endParaRPr lang="en-US"/>
          </a:p>
        </p:txBody>
      </p:sp>
    </p:spTree>
    <p:extLst>
      <p:ext uri="{BB962C8B-B14F-4D97-AF65-F5344CB8AC3E}">
        <p14:creationId xmlns:p14="http://schemas.microsoft.com/office/powerpoint/2010/main" val="4015952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When vaccines must be transported, ensure that the cold chain is maintained during shipping though appropriate packaging and insulation. Use freezer packs, dry ice, barriers such as bubble wrap, packing peanuts, or packing paper to maintain chilled temperatures. Monitor to ensure appropriate temperature is maintained. Care should be taken to prevent accidental freezing of vaccines that are meant to be maintained at refrigeration temperature. </a:t>
            </a:r>
            <a:r>
              <a:rPr lang="en-US" sz="1200" b="0" i="0" u="none" strike="noStrike" kern="1200" baseline="0" dirty="0" smtClean="0">
                <a:solidFill>
                  <a:schemeClr val="tx1"/>
                </a:solidFill>
                <a:latin typeface="Arial" pitchFamily="34" charset="0"/>
                <a:ea typeface="+mn-ea"/>
                <a:cs typeface="Arial" pitchFamily="34" charset="0"/>
              </a:rPr>
              <a:t>Diluents should travel with their corresponding vaccines at all times. Once at the needed destination, re-</a:t>
            </a:r>
            <a:r>
              <a:rPr lang="en-US" dirty="0" err="1" smtClean="0"/>
              <a:t>nspect</a:t>
            </a:r>
            <a:r>
              <a:rPr lang="en-US" dirty="0" smtClean="0"/>
              <a:t> all vaccine</a:t>
            </a:r>
            <a:r>
              <a:rPr lang="en-US" baseline="0" dirty="0" smtClean="0"/>
              <a:t> shipments immediately upon arrival.  Examine the shipping container and contents for signs of physical damage.  Make sure vaccines are not expired or close to their expiration dates. Minimize the number of times a vaccine is transported. </a:t>
            </a:r>
          </a:p>
          <a:p>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12</a:t>
            </a:fld>
            <a:endParaRPr lang="en-US"/>
          </a:p>
        </p:txBody>
      </p:sp>
    </p:spTree>
    <p:extLst>
      <p:ext uri="{BB962C8B-B14F-4D97-AF65-F5344CB8AC3E}">
        <p14:creationId xmlns:p14="http://schemas.microsoft.com/office/powerpoint/2010/main" val="3284768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there is any suspicion or indication that a vaccine has been subject to temperature excursions beyond the acceptable range either during shipment or storage, clearly mark the vaccine “DO NOT USE” and immediately return it to proper storage conditions. DO NOT IMMEDIATELY DISCARD THE VACCINE, as vaccine supplies may be short in the event of an outbreak. Contact your supervisor, an APHIS VS official within Incident Command, or a Center for Veterinary Biologics program official for instructions on how to proceed.</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13</a:t>
            </a:fld>
            <a:endParaRPr lang="en-US"/>
          </a:p>
        </p:txBody>
      </p:sp>
    </p:spTree>
    <p:extLst>
      <p:ext uri="{BB962C8B-B14F-4D97-AF65-F5344CB8AC3E}">
        <p14:creationId xmlns:p14="http://schemas.microsoft.com/office/powerpoint/2010/main" val="2154567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Vaccination strategies address efforts to effectively confine a disease outbreak while conserving vaccine, supplies, personnel hours, animals, and expenditure related to containment efforts. Vaccination</a:t>
            </a:r>
            <a:r>
              <a:rPr lang="en-US" baseline="0" dirty="0" smtClean="0"/>
              <a:t> strategies may be suppressive, in which the goal is to slow or stop pathogen transmission by decreasing the probability that an animal will become infected and/or reduce the shedding of pathogens from infected animals; or they may be targeted, in which specific populations of animals or uninfected areas are targeted. </a:t>
            </a:r>
            <a:r>
              <a:rPr lang="en-US" dirty="0" smtClean="0"/>
              <a:t>The vaccination strategy</a:t>
            </a:r>
            <a:r>
              <a:rPr lang="en-US" baseline="0" dirty="0" smtClean="0"/>
              <a:t> that is most appropriate for a given situation will depend on the disease of concern, the animal species, and number of animals. Additionally, trade requirements or restrictions can determine the use (or not) of vaccines, as can the a</a:t>
            </a:r>
            <a:r>
              <a:rPr lang="en-US" dirty="0" smtClean="0"/>
              <a:t>vailability (or lack of) resources, including vaccine and personnel. </a:t>
            </a:r>
            <a:r>
              <a:rPr lang="en-US" baseline="0" dirty="0" smtClean="0"/>
              <a:t>In some cases, depopulating animals without vaccinating may be the fastest way for a disease-free country to resume trade without restrictions, or in instances where vaccinated animals cannot be distinguished from naturally infected animals. </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14</a:t>
            </a:fld>
            <a:endParaRPr lang="en-US"/>
          </a:p>
        </p:txBody>
      </p:sp>
    </p:spTree>
    <p:extLst>
      <p:ext uri="{BB962C8B-B14F-4D97-AF65-F5344CB8AC3E}">
        <p14:creationId xmlns:p14="http://schemas.microsoft.com/office/powerpoint/2010/main" val="244435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As with other procedures where many animals are handled in a short period of time, any mass vaccination program has the potential to spread diseases from animal to animal or from premises to premises, if appropriate precautions are not taken. Although the animals intended for vaccination may not be infected with or exposed to the specific disease, other pathogens may be present. Personnel engaged in vaccination activities need to follow appropriate biosecurity measures to ensure they are not transmitting diseases from one animal population to another by way of equipment, clothing, hands, or vehicles. </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15</a:t>
            </a:fld>
            <a:endParaRPr lang="en-US"/>
          </a:p>
        </p:txBody>
      </p:sp>
    </p:spTree>
    <p:extLst>
      <p:ext uri="{BB962C8B-B14F-4D97-AF65-F5344CB8AC3E}">
        <p14:creationId xmlns:p14="http://schemas.microsoft.com/office/powerpoint/2010/main" val="1159994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General biosecurity guidelines for emergency personnel should be followed. Wash hands or change examination gloves between animals, barns, or pens. Use a new, sterile, disposable needle when concerned about spreading disease between animals within a group,</a:t>
            </a:r>
            <a:r>
              <a:rPr lang="en-US" baseline="0" dirty="0" smtClean="0"/>
              <a:t> and u</a:t>
            </a:r>
            <a:r>
              <a:rPr lang="en-US" dirty="0" smtClean="0"/>
              <a:t>se disposable equipment whenever possible. Dispose of any trash on site;</a:t>
            </a:r>
            <a:r>
              <a:rPr lang="en-US" baseline="0" dirty="0" smtClean="0"/>
              <a:t> d</a:t>
            </a:r>
            <a:r>
              <a:rPr lang="en-US" dirty="0" smtClean="0"/>
              <a:t>isinfect reusable equipment between animals and locations;</a:t>
            </a:r>
            <a:r>
              <a:rPr lang="en-US" baseline="0" dirty="0" smtClean="0"/>
              <a:t> p</a:t>
            </a:r>
            <a:r>
              <a:rPr lang="en-US" dirty="0" smtClean="0"/>
              <a:t>roperly clean and disinfect multi-dose syringes;</a:t>
            </a:r>
            <a:r>
              <a:rPr lang="en-US" baseline="0" dirty="0" smtClean="0"/>
              <a:t> s</a:t>
            </a:r>
            <a:r>
              <a:rPr lang="en-US" dirty="0" smtClean="0"/>
              <a:t>crub boots in a disinfectant footbath before entering and after leaving facilities; and</a:t>
            </a:r>
            <a:r>
              <a:rPr lang="en-US" baseline="0" dirty="0" smtClean="0"/>
              <a:t> f</a:t>
            </a:r>
            <a:r>
              <a:rPr lang="en-US" dirty="0" smtClean="0"/>
              <a:t>ollow all farm decontamination procedures for vehicles, equipment, and personal protective equipment. Wear disposable shoe covers or protective boots and</a:t>
            </a:r>
            <a:r>
              <a:rPr lang="en-US" baseline="0" dirty="0" smtClean="0"/>
              <a:t> </a:t>
            </a:r>
            <a:r>
              <a:rPr lang="en-US" dirty="0" smtClean="0"/>
              <a:t>remove debris from boots on site. [Image:</a:t>
            </a:r>
            <a:r>
              <a:rPr lang="en-US" baseline="0" dirty="0" smtClean="0"/>
              <a:t> This is a photo of a sign reminding personnel that frequent </a:t>
            </a:r>
            <a:r>
              <a:rPr lang="en-US" baseline="0" dirty="0" err="1" smtClean="0"/>
              <a:t>handwashing</a:t>
            </a:r>
            <a:r>
              <a:rPr lang="en-US" baseline="0" dirty="0" smtClean="0"/>
              <a:t> is a recommended biosecurity measure in livestock areas. Source: </a:t>
            </a:r>
            <a:r>
              <a:rPr lang="en-US" baseline="0" dirty="0" err="1" smtClean="0"/>
              <a:t>Danelle</a:t>
            </a:r>
            <a:r>
              <a:rPr lang="en-US" baseline="0" dirty="0" smtClean="0"/>
              <a:t> </a:t>
            </a:r>
            <a:r>
              <a:rPr lang="en-US" baseline="0" dirty="0" err="1" smtClean="0"/>
              <a:t>Bickett</a:t>
            </a:r>
            <a:r>
              <a:rPr lang="en-US" baseline="0" dirty="0" smtClean="0"/>
              <a:t>-Weddle, Iowa State University]</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16</a:t>
            </a:fld>
            <a:endParaRPr lang="en-US"/>
          </a:p>
        </p:txBody>
      </p:sp>
    </p:spTree>
    <p:extLst>
      <p:ext uri="{BB962C8B-B14F-4D97-AF65-F5344CB8AC3E}">
        <p14:creationId xmlns:p14="http://schemas.microsoft.com/office/powerpoint/2010/main" val="3860321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pitchFamily="34" charset="0"/>
                <a:ea typeface="+mn-ea"/>
                <a:cs typeface="Arial" pitchFamily="34" charset="0"/>
              </a:rPr>
              <a:t>Accurate and accessible record keeping is crucial to the success of any vaccination effort. Sufficient data must be recorded to determine which animal or herd was vaccinated on a specified date against a particular disease(s), as well as to trace the vaccine source and lot number.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Minimum information on a vaccination record should include: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the individual or group animal identification numbers (e.g., Radio Frequency Identification (RFID), brand, tattoo, ear notches, or ear tags),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owner’s name and mailing address,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animals’ signalment (species, age, sex, and breed),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vaccination date,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vaccination administration route and location,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and all vaccine information, including brand or manufacturer, product name or number, lot number, and expiration date.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smtClean="0"/>
              <a:t>Additionally, any withdrawal time information should be recorded for food-producing animals. For an emergency vaccination effort, instructions will be provided as to what information will be needed. A copy of the vaccination records may be kept with both the herdsman and a regional vaccine coordinator in the event of a highly contagious foreign animal disease outbreak. </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17</a:t>
            </a:fld>
            <a:endParaRPr lang="en-US"/>
          </a:p>
        </p:txBody>
      </p:sp>
    </p:spTree>
    <p:extLst>
      <p:ext uri="{BB962C8B-B14F-4D97-AF65-F5344CB8AC3E}">
        <p14:creationId xmlns:p14="http://schemas.microsoft.com/office/powerpoint/2010/main" val="1780767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Responder safety is the highest priority.</a:t>
            </a:r>
            <a:r>
              <a:rPr lang="en-US" baseline="0" dirty="0" smtClean="0"/>
              <a:t> Next we will review personal safety measures to keep in mind when vaccinating animals. </a:t>
            </a:r>
            <a:r>
              <a:rPr lang="en-US" dirty="0" smtClean="0"/>
              <a:t>Needlestick injuries are one of the most common hazards when vaccinating. To avoid injury and minimize risk,</a:t>
            </a:r>
            <a:r>
              <a:rPr lang="en-US" baseline="0" dirty="0" smtClean="0"/>
              <a:t> d</a:t>
            </a:r>
            <a:r>
              <a:rPr lang="en-US" dirty="0" smtClean="0"/>
              <a:t>o not recap needles.</a:t>
            </a:r>
            <a:r>
              <a:rPr lang="en-US" baseline="0" dirty="0" smtClean="0"/>
              <a:t> Some modified live vaccines can infect personnel and many killed vaccines use adjuvants which can cause severe tissue reactions. If a vaccine exposure is suspected, seek medical attention. Properly dispose of used needles in an approved sharps container. Use care and proper handling and restraint techniques when working around animals, and have sufficient assistance available when restraining animals for vaccination. Also beware of direct and indirect environmental hazards, such as falling due to slippery surfaces. Heat stress or cold-related illness may also occur due to temperature extremes. Be sure to comply with all incident-specific requirements regarding assigned outerwear, PPE, and equipment. </a:t>
            </a:r>
            <a:r>
              <a:rPr lang="en-US" dirty="0" smtClean="0"/>
              <a:t>[Image: This</a:t>
            </a:r>
            <a:r>
              <a:rPr lang="en-US" baseline="0" dirty="0" smtClean="0"/>
              <a:t> photo depicts personnel wearing protective gloves preparing vaccine for administration. Source: United States Department of Agriculture, Animal and Plant Health Inspection Service]</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18</a:t>
            </a:fld>
            <a:endParaRPr lang="en-US"/>
          </a:p>
        </p:txBody>
      </p:sp>
    </p:spTree>
    <p:extLst>
      <p:ext uri="{BB962C8B-B14F-4D97-AF65-F5344CB8AC3E}">
        <p14:creationId xmlns:p14="http://schemas.microsoft.com/office/powerpoint/2010/main" val="610753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on vaccination </a:t>
            </a:r>
            <a:r>
              <a:rPr lang="en-US" baseline="0" dirty="0" smtClean="0"/>
              <a:t>issues during an animal health emergency response, consult the USDA FAD </a:t>
            </a:r>
            <a:r>
              <a:rPr lang="en-US" baseline="0" dirty="0" err="1" smtClean="0"/>
              <a:t>PReP</a:t>
            </a:r>
            <a:r>
              <a:rPr lang="en-US" baseline="0" dirty="0" smtClean="0"/>
              <a:t> Vaccination for Contagious Diseases Guidelines.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Vaccination is an important intervention in disease prevention. Just as in humans, it serves to stimulate an animals immune system against a particular disease-causing organism, thereby minimizing the impacts (e.g., illness, shedding) of that particular disease. In the United States, vaccines (and other veterinary biologic products) produced in or imported into the country are regulated by the U.S. Department of Agriculture, Center for Veterinary Biologics. Veterinary biologics for commercial use must be produced at a USDA-approved establishment and be demonstrated to be pure, safe, potent, and efficacious.</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408314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20</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5161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2004 – through Homeland Security Presidential Directive</a:t>
            </a:r>
            <a:r>
              <a:rPr lang="en-US" baseline="0" dirty="0" smtClean="0"/>
              <a:t> 9 – the National Veterinary Stockpile was established to protect the nation’s food supply by maintaining sufficient amounts of countermeasures – including vaccines for certain diseases. The NVS intends to stockpile vaccines for animal diseases that would be most damaging to animal agriculture, human health and the U.S. economy. These materials would be capable of deployment within 24 hours to assist States, Tribes and Territories in responding to damaging animal disease outbreaks. </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2401562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Vaccines can be one of two forms. Modified live vaccines (MLV) contain organisms derived or modified from the original pathogen or from a closely related pathogen. As these vaccines contain live organisms, they must be handled carefully. Killed vaccines contain part or all of an inactivated pathogen. Both types of vaccines serve to stimulate the animals body into producing antibodies to the particular stimuli injected. Particular vaccines used will be determined by the disease of concern, species affected, and whether or not a vaccine is approved for use and available. </a:t>
            </a:r>
            <a:r>
              <a:rPr lang="en-US" sz="1200" b="0" i="0" u="none" strike="noStrike" kern="1200" baseline="0" dirty="0" smtClean="0">
                <a:solidFill>
                  <a:schemeClr val="tx1"/>
                </a:solidFill>
                <a:latin typeface="Arial" pitchFamily="34" charset="0"/>
                <a:ea typeface="+mn-ea"/>
                <a:cs typeface="Arial" pitchFamily="34" charset="0"/>
              </a:rPr>
              <a:t>Vaccines used in food animals are subject to mandatory withdrawal times before the animal can enter the food chain. Withdrawal times begin once a vaccine is administered. The withdrawal time for a particular vaccine will be specified in the vaccine product license. </a:t>
            </a:r>
            <a:r>
              <a:rPr lang="en-US" dirty="0" smtClean="0"/>
              <a:t>[Image: This photo</a:t>
            </a:r>
            <a:r>
              <a:rPr lang="en-US" baseline="0" dirty="0" smtClean="0"/>
              <a:t> shows the tops of multiple vaccine vials. Source: iStockphoto.com]</a:t>
            </a:r>
            <a:endParaRPr lang="en-US" b="0" i="0"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pitchFamily="34" charset="0"/>
                <a:ea typeface="+mn-ea"/>
                <a:cs typeface="Arial" pitchFamily="34" charset="0"/>
              </a:rPr>
              <a:t>Vaccines may be packaged as single-dose or multiple-dose vials. Delivery can occur by single use syringes, which are then discarded , automatic multi-dose syringes, or bottle-mount (or draw-off) multi-dose syringes. Automatic multi-dose vaccines are appropriate for vaccinating large number of livestock, such as cattle being run through a chute. Needles should be changed between each animal if there is concern about transmission of disease between animals. Bottle-mount syringes are similar to automatic multi-dose syringes in that they are appropriate for vaccinating large numbers of livestock. This type of syringe attaches directly to the vaccine vial via a length of flexible tubing, making repeating puncture of the vaccine vial unnecessary.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pitchFamily="34" charset="0"/>
                <a:ea typeface="+mn-ea"/>
                <a:cs typeface="Arial" pitchFamily="34" charset="0"/>
              </a:rPr>
              <a:t>Vaccine administration can occur by several methods. The majority are parenteral vaccines, or those that are delivered intramuscularly or subcutaneously. Other methods of administration include intranasal, needle-free injection, ocular, oral and spray or topical methods. Vaccine administration is determined by label instructions for the licensed vaccine and each licensed vaccine is intended only for delivery by the routes stated on its label. Always consult the vaccine insert for the appropriate dose and route of delivery for a particular vaccine.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Arial" pitchFamily="34" charset="0"/>
                <a:ea typeface="+mn-ea"/>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Arial" pitchFamily="34" charset="0"/>
              <a:ea typeface="+mn-ea"/>
              <a:cs typeface="Arial" pitchFamily="34" charset="0"/>
            </a:endParaRP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594522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Regardless of the</a:t>
            </a:r>
            <a:r>
              <a:rPr lang="en-US" baseline="0" dirty="0" smtClean="0"/>
              <a:t> administration method used, p</a:t>
            </a:r>
            <a:r>
              <a:rPr lang="en-US" dirty="0" smtClean="0"/>
              <a:t>roper handling of vaccines during</a:t>
            </a:r>
            <a:r>
              <a:rPr lang="en-US" baseline="0" dirty="0" smtClean="0"/>
              <a:t> transport, storage, reconstitution (when appropriate) and between administrations is critical to ensuring their safety and efficacy. Always refer to the vaccine manufacturer’s recommendations for specific handling requirements.  </a:t>
            </a:r>
            <a:endParaRPr lang="en-US" dirty="0" smtClean="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3015995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cold chain is the system</a:t>
            </a:r>
            <a:r>
              <a:rPr lang="en-US" baseline="0" dirty="0" smtClean="0"/>
              <a:t> used to ensure that vaccines stay within an appropriate temperature range from the manufacturer to the point of administration. Excessive heat or cold can damage a vaccine and reduce its potency or render it completely ineffective. Most vaccines do not have any readily detectable changes to their appearance that would indicate that they have been damaged or stored improperly. Devices are available for shipment with vaccines to indicate that temperatures have either exceeded or dropped below recommended ranges. Some vaccines are intended to be refrigerated, while others may be frozen. Do not freeze vaccines that are intended to be refrigerated. If vaccines may be frozen, repeated freeze-thaw cycles should be avoided. In addition, some vaccines are sensitive to light, so it is best to store them in their boxes until ready for use. </a:t>
            </a:r>
            <a:r>
              <a:rPr lang="en-US" dirty="0" smtClean="0"/>
              <a:t>[Image:</a:t>
            </a:r>
            <a:r>
              <a:rPr lang="en-US" baseline="0" dirty="0" smtClean="0"/>
              <a:t> This photo shows a heat indicator being removed from a package of recently shipped vaccine. Source: Randy </a:t>
            </a:r>
            <a:r>
              <a:rPr lang="en-US" baseline="0" dirty="0" err="1" smtClean="0"/>
              <a:t>Schawang</a:t>
            </a:r>
            <a:r>
              <a:rPr lang="en-US" baseline="0" dirty="0" smtClean="0"/>
              <a:t>, David City, Nebraska]</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7</a:t>
            </a:fld>
            <a:endParaRPr lang="en-US"/>
          </a:p>
        </p:txBody>
      </p:sp>
    </p:spTree>
    <p:extLst>
      <p:ext uri="{BB962C8B-B14F-4D97-AF65-F5344CB8AC3E}">
        <p14:creationId xmlns:p14="http://schemas.microsoft.com/office/powerpoint/2010/main" val="4224302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Refrigerators</a:t>
            </a:r>
            <a:r>
              <a:rPr lang="en-US" baseline="0" dirty="0" smtClean="0"/>
              <a:t> or freezers used to store vaccines should be dedicated to that purpose and should not house food or drink. To avoid temperature fluctuations inside the unit, limit the number of times the door is opened, and do not leave the door open longer than necessary. Vaccines should not be kept in the doors of refrigerators or freezers or in the vegetable drawers of household refrigerators. Temperatures inside the storage unit should be measured with a calibrated internal thermometer and recorded at least daily. Ensure a secure power supply and avoid plugging into a power strip or an outlet that is controlled by a wall switch, as these circuits may inadvertently be shut off. </a:t>
            </a:r>
            <a:r>
              <a:rPr lang="en-US" dirty="0" smtClean="0"/>
              <a:t>[Image:</a:t>
            </a:r>
            <a:r>
              <a:rPr lang="en-US" baseline="0" dirty="0" smtClean="0"/>
              <a:t> This is a photo of vaccines stored in a refrigerator. Source: Andrew Kingsbury, Iowa State University]</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1253836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 vaccines arrive from the manufacturer as a lyophilized (dried powder)</a:t>
            </a:r>
            <a:r>
              <a:rPr lang="en-US" baseline="0" dirty="0" smtClean="0"/>
              <a:t> component with an accompanying sterile diluent. The dried vaccine must then be reconstituted with the diluent provided by the manufacturer for that specific vaccine.  Diluents are not interchangeable between vaccine types or manufacturers.  Even different lot numbers of the same vaccine are not interchangeable. </a:t>
            </a:r>
            <a:r>
              <a:rPr lang="en-US" dirty="0" smtClean="0"/>
              <a:t>[Image:</a:t>
            </a:r>
            <a:r>
              <a:rPr lang="en-US" baseline="0" dirty="0" smtClean="0"/>
              <a:t> This is a graphic of a vial of sterile diluent for a lyophilized vaccine. Graphic illustration by: Travis </a:t>
            </a:r>
            <a:r>
              <a:rPr lang="en-US" baseline="0" dirty="0" err="1" smtClean="0"/>
              <a:t>Engelhaupt</a:t>
            </a:r>
            <a:r>
              <a:rPr lang="en-US" baseline="0" dirty="0" smtClean="0"/>
              <a:t>, Iowa State University]</a:t>
            </a:r>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9</a:t>
            </a:fld>
            <a:endParaRPr lang="en-US"/>
          </a:p>
        </p:txBody>
      </p:sp>
    </p:spTree>
    <p:extLst>
      <p:ext uri="{BB962C8B-B14F-4D97-AF65-F5344CB8AC3E}">
        <p14:creationId xmlns:p14="http://schemas.microsoft.com/office/powerpoint/2010/main" val="2299758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Vaccination During Animal Disease Emergencies</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Vaccination During Animal Disease Emergencies</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Vaccination During Animal Disease Emergencies</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Vaccination During Animal Disease Emergencies</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Vaccination During Animal Disease Emergencies</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Vaccination During Animal Disease Emergencies</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Vaccination During Animal Disease Emergencies</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Vaccination During Animal Disease Emergencies</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Vaccination During Animal Disease Emergencies</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aphis.usda.gov/animal_health/emrs/nahems.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Vaccination During Animal Disease Emergencies</a:t>
            </a:r>
            <a:endParaRPr lang="en-US" dirty="0"/>
          </a:p>
        </p:txBody>
      </p:sp>
      <p:sp>
        <p:nvSpPr>
          <p:cNvPr id="3" name="Subtitle 2"/>
          <p:cNvSpPr>
            <a:spLocks noGrp="1"/>
          </p:cNvSpPr>
          <p:nvPr>
            <p:ph type="subTitle" idx="1"/>
          </p:nvPr>
        </p:nvSpPr>
        <p:spPr/>
        <p:txBody>
          <a:bodyPr/>
          <a:lstStyle/>
          <a:p>
            <a:r>
              <a:rPr lang="en-US" i="1" dirty="0" smtClean="0"/>
              <a:t>Overview</a:t>
            </a:r>
            <a:br>
              <a:rPr lang="en-US" i="1" dirty="0" smtClean="0"/>
            </a:br>
            <a:r>
              <a:rPr lang="en-US" i="1" dirty="0" smtClean="0"/>
              <a:t>Basic Mechanics</a:t>
            </a:r>
            <a:endParaRPr lang="en-US" i="1" dirty="0"/>
          </a:p>
        </p:txBody>
      </p:sp>
    </p:spTree>
    <p:extLst>
      <p:ext uri="{BB962C8B-B14F-4D97-AF65-F5344CB8AC3E}">
        <p14:creationId xmlns:p14="http://schemas.microsoft.com/office/powerpoint/2010/main" val="2636103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Maintaining Sterility in</a:t>
            </a:r>
            <a:br>
              <a:rPr lang="en-US" dirty="0" smtClean="0"/>
            </a:br>
            <a:r>
              <a:rPr lang="en-US" dirty="0" smtClean="0"/>
              <a:t> Multi-Dose Vials</a:t>
            </a:r>
            <a:endParaRPr lang="en-US" dirty="0"/>
          </a:p>
        </p:txBody>
      </p:sp>
      <p:sp>
        <p:nvSpPr>
          <p:cNvPr id="3" name="Content Placeholder 2"/>
          <p:cNvSpPr>
            <a:spLocks noGrp="1"/>
          </p:cNvSpPr>
          <p:nvPr>
            <p:ph idx="1"/>
          </p:nvPr>
        </p:nvSpPr>
        <p:spPr/>
        <p:txBody>
          <a:bodyPr/>
          <a:lstStyle/>
          <a:p>
            <a:r>
              <a:rPr lang="en-US" dirty="0" smtClean="0"/>
              <a:t>Do not remove rubber stopper </a:t>
            </a:r>
          </a:p>
          <a:p>
            <a:r>
              <a:rPr lang="en-US" dirty="0" smtClean="0"/>
              <a:t>Antiseptic before piercing</a:t>
            </a:r>
          </a:p>
          <a:p>
            <a:r>
              <a:rPr lang="en-US" dirty="0" smtClean="0"/>
              <a:t>New needle before piercing</a:t>
            </a:r>
          </a:p>
          <a:p>
            <a:r>
              <a:rPr lang="en-US" dirty="0" smtClean="0"/>
              <a:t>Do not submerge vial into melted ice/water</a:t>
            </a:r>
          </a:p>
          <a:p>
            <a:r>
              <a:rPr lang="en-US" dirty="0" smtClean="0"/>
              <a:t>Label when opening/reconstituting</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Vaccination During Animal Disease Emergencies</a:t>
            </a:r>
            <a:endParaRPr lang="en-US" dirty="0"/>
          </a:p>
        </p:txBody>
      </p:sp>
    </p:spTree>
    <p:extLst>
      <p:ext uri="{BB962C8B-B14F-4D97-AF65-F5344CB8AC3E}">
        <p14:creationId xmlns:p14="http://schemas.microsoft.com/office/powerpoint/2010/main" val="100799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Receiving Vaccines</a:t>
            </a:r>
            <a:endParaRPr lang="en-US" dirty="0"/>
          </a:p>
        </p:txBody>
      </p:sp>
      <p:sp>
        <p:nvSpPr>
          <p:cNvPr id="3" name="Content Placeholder 2"/>
          <p:cNvSpPr>
            <a:spLocks noGrp="1"/>
          </p:cNvSpPr>
          <p:nvPr>
            <p:ph idx="1"/>
          </p:nvPr>
        </p:nvSpPr>
        <p:spPr/>
        <p:txBody>
          <a:bodyPr/>
          <a:lstStyle/>
          <a:p>
            <a:r>
              <a:rPr lang="en-US" dirty="0" smtClean="0"/>
              <a:t>Inspect immediately upon arrival</a:t>
            </a:r>
          </a:p>
          <a:p>
            <a:pPr lvl="1"/>
            <a:r>
              <a:rPr lang="en-US" dirty="0" smtClean="0"/>
              <a:t>Signs of physical damage</a:t>
            </a:r>
          </a:p>
          <a:p>
            <a:pPr lvl="1"/>
            <a:r>
              <a:rPr lang="en-US" dirty="0" smtClean="0"/>
              <a:t>Expiration date</a:t>
            </a:r>
          </a:p>
          <a:p>
            <a:pPr lvl="1"/>
            <a:r>
              <a:rPr lang="en-US" dirty="0" smtClean="0"/>
              <a:t>Sufficient diluent included</a:t>
            </a:r>
          </a:p>
          <a:p>
            <a:pPr lvl="1"/>
            <a:r>
              <a:rPr lang="en-US" dirty="0" smtClean="0"/>
              <a:t>Cold chain maintained</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Vaccination During Animal Disease Emergencies</a:t>
            </a:r>
            <a:endParaRPr lang="en-US" dirty="0"/>
          </a:p>
        </p:txBody>
      </p:sp>
    </p:spTree>
    <p:extLst>
      <p:ext uri="{BB962C8B-B14F-4D97-AF65-F5344CB8AC3E}">
        <p14:creationId xmlns:p14="http://schemas.microsoft.com/office/powerpoint/2010/main" val="177434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Transporting Vaccines</a:t>
            </a:r>
            <a:endParaRPr lang="en-US" dirty="0"/>
          </a:p>
        </p:txBody>
      </p:sp>
      <p:sp>
        <p:nvSpPr>
          <p:cNvPr id="3" name="Content Placeholder 2"/>
          <p:cNvSpPr>
            <a:spLocks noGrp="1"/>
          </p:cNvSpPr>
          <p:nvPr>
            <p:ph idx="1"/>
          </p:nvPr>
        </p:nvSpPr>
        <p:spPr/>
        <p:txBody>
          <a:bodyPr/>
          <a:lstStyle/>
          <a:p>
            <a:r>
              <a:rPr lang="en-US" dirty="0" smtClean="0"/>
              <a:t>Maintain cold chain</a:t>
            </a:r>
          </a:p>
          <a:p>
            <a:r>
              <a:rPr lang="en-US" dirty="0"/>
              <a:t>Diluents should travel </a:t>
            </a:r>
            <a:r>
              <a:rPr lang="en-US" dirty="0" smtClean="0"/>
              <a:t/>
            </a:r>
            <a:br>
              <a:rPr lang="en-US" dirty="0" smtClean="0"/>
            </a:br>
            <a:r>
              <a:rPr lang="en-US" dirty="0" smtClean="0"/>
              <a:t>with corresponding</a:t>
            </a:r>
            <a:br>
              <a:rPr lang="en-US" dirty="0" smtClean="0"/>
            </a:br>
            <a:r>
              <a:rPr lang="en-US" dirty="0" smtClean="0"/>
              <a:t>vaccines</a:t>
            </a:r>
            <a:endParaRPr lang="en-US" dirty="0"/>
          </a:p>
          <a:p>
            <a:r>
              <a:rPr lang="en-US" dirty="0" smtClean="0"/>
              <a:t>Note packing time</a:t>
            </a:r>
          </a:p>
          <a:p>
            <a:r>
              <a:rPr lang="en-US" dirty="0" smtClean="0"/>
              <a:t>Check for damage</a:t>
            </a:r>
          </a:p>
          <a:p>
            <a:r>
              <a:rPr lang="en-US" dirty="0" smtClean="0"/>
              <a:t>Expiration date</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Vaccination During Animal Disease Emergencies</a:t>
            </a:r>
            <a:endParaRPr lang="en-US" dirty="0"/>
          </a:p>
        </p:txBody>
      </p:sp>
      <p:pic>
        <p:nvPicPr>
          <p:cNvPr id="2050" name="Picture 2" descr="H:\CFSPH\NAHEMS\NAHEMS_Print\06_VaxCDz\_Images\03_VaxCDz_Packaged Vaccine Shipment\VaxCDz_03_100714_PackagedVaccineShipment.jpg"/>
          <p:cNvPicPr>
            <a:picLocks noChangeAspect="1" noChangeArrowheads="1"/>
          </p:cNvPicPr>
          <p:nvPr/>
        </p:nvPicPr>
        <p:blipFill rotWithShape="1">
          <a:blip r:embed="rId3">
            <a:extLst>
              <a:ext uri="{28A0092B-C50C-407E-A947-70E740481C1C}">
                <a14:useLocalDpi xmlns:a14="http://schemas.microsoft.com/office/drawing/2010/main" val="0"/>
              </a:ext>
            </a:extLst>
          </a:blip>
          <a:srcRect t="3672" b="4713"/>
          <a:stretch/>
        </p:blipFill>
        <p:spPr bwMode="auto">
          <a:xfrm>
            <a:off x="5562600" y="1676400"/>
            <a:ext cx="3124200" cy="3180217"/>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279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the Cold Chain is Broken</a:t>
            </a:r>
            <a:endParaRPr lang="en-US" dirty="0"/>
          </a:p>
        </p:txBody>
      </p:sp>
      <p:sp>
        <p:nvSpPr>
          <p:cNvPr id="3" name="Content Placeholder 2"/>
          <p:cNvSpPr>
            <a:spLocks noGrp="1"/>
          </p:cNvSpPr>
          <p:nvPr>
            <p:ph idx="1"/>
          </p:nvPr>
        </p:nvSpPr>
        <p:spPr/>
        <p:txBody>
          <a:bodyPr/>
          <a:lstStyle/>
          <a:p>
            <a:r>
              <a:rPr lang="en-US" dirty="0"/>
              <a:t>Any indication that a proper temperature has not been maintained:</a:t>
            </a:r>
          </a:p>
          <a:p>
            <a:pPr lvl="1"/>
            <a:r>
              <a:rPr lang="en-US" dirty="0"/>
              <a:t> Mark the vaccine “DO NOT USE”</a:t>
            </a:r>
          </a:p>
          <a:p>
            <a:pPr lvl="1"/>
            <a:r>
              <a:rPr lang="en-US" dirty="0"/>
              <a:t>Contact supervisor or other authority for further instructions</a:t>
            </a:r>
          </a:p>
          <a:p>
            <a:pPr lvl="1"/>
            <a:r>
              <a:rPr lang="en-US" dirty="0"/>
              <a:t>Do NOT immediately discard the vaccine unless directed to do so</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Vaccination During Animal Disease Emergencies</a:t>
            </a:r>
            <a:endParaRPr lang="en-US" dirty="0"/>
          </a:p>
        </p:txBody>
      </p:sp>
    </p:spTree>
    <p:extLst>
      <p:ext uri="{BB962C8B-B14F-4D97-AF65-F5344CB8AC3E}">
        <p14:creationId xmlns:p14="http://schemas.microsoft.com/office/powerpoint/2010/main" val="470550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Vaccination Strategies During </a:t>
            </a:r>
            <a:br>
              <a:rPr lang="en-US" dirty="0" smtClean="0"/>
            </a:br>
            <a:r>
              <a:rPr lang="en-US" dirty="0" smtClean="0"/>
              <a:t>an Outbreak</a:t>
            </a:r>
            <a:endParaRPr lang="en-US" dirty="0"/>
          </a:p>
        </p:txBody>
      </p:sp>
      <p:sp>
        <p:nvSpPr>
          <p:cNvPr id="7" name="Content Placeholder 6"/>
          <p:cNvSpPr>
            <a:spLocks noGrp="1"/>
          </p:cNvSpPr>
          <p:nvPr>
            <p:ph sz="half" idx="1"/>
          </p:nvPr>
        </p:nvSpPr>
        <p:spPr/>
        <p:txBody>
          <a:bodyPr>
            <a:normAutofit fontScale="92500"/>
          </a:bodyPr>
          <a:lstStyle/>
          <a:p>
            <a:r>
              <a:rPr lang="en-US" dirty="0"/>
              <a:t>Dependent upon</a:t>
            </a:r>
          </a:p>
          <a:p>
            <a:pPr lvl="1"/>
            <a:r>
              <a:rPr lang="en-US" dirty="0"/>
              <a:t>Scope of the outbreak</a:t>
            </a:r>
          </a:p>
          <a:p>
            <a:pPr lvl="1"/>
            <a:r>
              <a:rPr lang="en-US" dirty="0"/>
              <a:t>Objectives</a:t>
            </a:r>
          </a:p>
          <a:p>
            <a:pPr lvl="1"/>
            <a:r>
              <a:rPr lang="en-US" dirty="0"/>
              <a:t>Population at risk</a:t>
            </a:r>
          </a:p>
          <a:p>
            <a:pPr lvl="1"/>
            <a:r>
              <a:rPr lang="en-US" dirty="0"/>
              <a:t>Nature of the disease</a:t>
            </a:r>
          </a:p>
          <a:p>
            <a:pPr lvl="1"/>
            <a:r>
              <a:rPr lang="en-US" dirty="0"/>
              <a:t>Resource availability</a:t>
            </a:r>
          </a:p>
          <a:p>
            <a:pPr lvl="1"/>
            <a:r>
              <a:rPr lang="en-US" dirty="0"/>
              <a:t>Geographic considerations</a:t>
            </a:r>
          </a:p>
          <a:p>
            <a:pPr lvl="1"/>
            <a:r>
              <a:rPr lang="en-US" dirty="0"/>
              <a:t>Trade restrictions</a:t>
            </a:r>
          </a:p>
          <a:p>
            <a:pPr lvl="1"/>
            <a:r>
              <a:rPr lang="en-US" dirty="0"/>
              <a:t>Resource availability</a:t>
            </a:r>
          </a:p>
          <a:p>
            <a:endParaRPr lang="en-US" dirty="0"/>
          </a:p>
        </p:txBody>
      </p:sp>
      <p:sp>
        <p:nvSpPr>
          <p:cNvPr id="2" name="Content Placeholder 1"/>
          <p:cNvSpPr>
            <a:spLocks noGrp="1"/>
          </p:cNvSpPr>
          <p:nvPr>
            <p:ph sz="half" idx="2"/>
          </p:nvPr>
        </p:nvSpPr>
        <p:spPr/>
        <p:txBody>
          <a:bodyPr>
            <a:normAutofit fontScale="92500"/>
          </a:bodyPr>
          <a:lstStyle/>
          <a:p>
            <a:r>
              <a:rPr lang="en-US" dirty="0"/>
              <a:t>Suppressive vs. targeted vaccination</a:t>
            </a:r>
          </a:p>
          <a:p>
            <a:r>
              <a:rPr lang="en-US" dirty="0"/>
              <a:t>Depopulation</a:t>
            </a:r>
          </a:p>
          <a:p>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Vaccination During Animal Disease Emergencies</a:t>
            </a:r>
            <a:endParaRPr lang="en-US" dirty="0"/>
          </a:p>
        </p:txBody>
      </p:sp>
      <p:pic>
        <p:nvPicPr>
          <p:cNvPr id="8" name="Picture 7" descr="VaxCDz_08_100519_HorseRFIDtag.jpg"/>
          <p:cNvPicPr/>
          <p:nvPr/>
        </p:nvPicPr>
        <p:blipFill rotWithShape="1">
          <a:blip r:embed="rId3" cstate="print"/>
          <a:srcRect t="3644" b="4140"/>
          <a:stretch/>
        </p:blipFill>
        <p:spPr>
          <a:xfrm>
            <a:off x="5105400" y="3200400"/>
            <a:ext cx="3038196" cy="3097305"/>
          </a:xfrm>
          <a:prstGeom prst="rect">
            <a:avLst/>
          </a:prstGeom>
          <a:noFill/>
          <a:ln w="28575">
            <a:solidFill>
              <a:srgbClr val="F26336"/>
            </a:solidFill>
          </a:ln>
        </p:spPr>
      </p:pic>
    </p:spTree>
    <p:extLst>
      <p:ext uri="{BB962C8B-B14F-4D97-AF65-F5344CB8AC3E}">
        <p14:creationId xmlns:p14="http://schemas.microsoft.com/office/powerpoint/2010/main" val="85970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Preventing Disease Transmission During Vaccination</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Vaccination During Animal Disease Emergencies</a:t>
            </a:r>
            <a:endParaRPr lang="en-US" dirty="0"/>
          </a:p>
        </p:txBody>
      </p:sp>
    </p:spTree>
    <p:extLst>
      <p:ext uri="{BB962C8B-B14F-4D97-AF65-F5344CB8AC3E}">
        <p14:creationId xmlns:p14="http://schemas.microsoft.com/office/powerpoint/2010/main" val="27566626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Preventing Disease Transmission During Vaccination</a:t>
            </a:r>
            <a:endParaRPr lang="en-US" dirty="0"/>
          </a:p>
        </p:txBody>
      </p:sp>
      <p:sp>
        <p:nvSpPr>
          <p:cNvPr id="7" name="Content Placeholder 6"/>
          <p:cNvSpPr>
            <a:spLocks noGrp="1"/>
          </p:cNvSpPr>
          <p:nvPr>
            <p:ph idx="1"/>
          </p:nvPr>
        </p:nvSpPr>
        <p:spPr/>
        <p:txBody>
          <a:bodyPr/>
          <a:lstStyle/>
          <a:p>
            <a:r>
              <a:rPr lang="en-US" dirty="0" smtClean="0"/>
              <a:t>Biosecurity</a:t>
            </a:r>
          </a:p>
          <a:p>
            <a:pPr lvl="1"/>
            <a:r>
              <a:rPr lang="en-US" dirty="0" smtClean="0"/>
              <a:t>Wash hands</a:t>
            </a:r>
          </a:p>
          <a:p>
            <a:pPr lvl="1"/>
            <a:r>
              <a:rPr lang="en-US" dirty="0" smtClean="0"/>
              <a:t>Wear gloves</a:t>
            </a:r>
          </a:p>
          <a:p>
            <a:pPr lvl="1"/>
            <a:r>
              <a:rPr lang="en-US" dirty="0" smtClean="0"/>
              <a:t>Use new needle</a:t>
            </a:r>
          </a:p>
          <a:p>
            <a:pPr lvl="1"/>
            <a:r>
              <a:rPr lang="en-US" dirty="0" smtClean="0"/>
              <a:t>Disinfect reusable equipment</a:t>
            </a:r>
          </a:p>
          <a:p>
            <a:pPr lvl="1"/>
            <a:r>
              <a:rPr lang="en-US" dirty="0" smtClean="0"/>
              <a:t>Dispose of trash on-site</a:t>
            </a:r>
          </a:p>
          <a:p>
            <a:pPr lvl="1"/>
            <a:r>
              <a:rPr lang="en-US" dirty="0" smtClean="0"/>
              <a:t>Wear disposable shoe covers/boots</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Vaccination During Animal Disease Emergencies</a:t>
            </a:r>
            <a:endParaRPr lang="en-U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91200" y="1524001"/>
            <a:ext cx="2895600" cy="2173162"/>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6814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Keeping</a:t>
            </a:r>
            <a:endParaRPr lang="en-US" dirty="0"/>
          </a:p>
        </p:txBody>
      </p:sp>
      <p:sp>
        <p:nvSpPr>
          <p:cNvPr id="3" name="Content Placeholder 2"/>
          <p:cNvSpPr>
            <a:spLocks noGrp="1"/>
          </p:cNvSpPr>
          <p:nvPr>
            <p:ph idx="1"/>
          </p:nvPr>
        </p:nvSpPr>
        <p:spPr/>
        <p:txBody>
          <a:bodyPr/>
          <a:lstStyle/>
          <a:p>
            <a:r>
              <a:rPr lang="en-US" dirty="0" smtClean="0"/>
              <a:t>Individual and/or group animal IDs</a:t>
            </a:r>
          </a:p>
          <a:p>
            <a:r>
              <a:rPr lang="en-US" dirty="0" smtClean="0"/>
              <a:t>Name, address of animal owner</a:t>
            </a:r>
          </a:p>
          <a:p>
            <a:r>
              <a:rPr lang="en-US" dirty="0" smtClean="0"/>
              <a:t>Species, age, sex, breed of animals</a:t>
            </a:r>
          </a:p>
          <a:p>
            <a:r>
              <a:rPr lang="en-US" dirty="0" smtClean="0"/>
              <a:t>Date of vaccination</a:t>
            </a:r>
          </a:p>
          <a:p>
            <a:r>
              <a:rPr lang="en-US" dirty="0" smtClean="0"/>
              <a:t>Route, location of vaccination</a:t>
            </a:r>
          </a:p>
          <a:p>
            <a:r>
              <a:rPr lang="en-US" dirty="0" smtClean="0"/>
              <a:t>All vaccine information</a:t>
            </a:r>
          </a:p>
          <a:p>
            <a:pPr lvl="1"/>
            <a:r>
              <a:rPr lang="en-US" dirty="0" smtClean="0"/>
              <a:t>Include withdrawal time</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Vaccination During Animal Disease Emergencies</a:t>
            </a:r>
            <a:endParaRPr lang="en-US" dirty="0"/>
          </a:p>
        </p:txBody>
      </p:sp>
    </p:spTree>
    <p:extLst>
      <p:ext uri="{BB962C8B-B14F-4D97-AF65-F5344CB8AC3E}">
        <p14:creationId xmlns:p14="http://schemas.microsoft.com/office/powerpoint/2010/main" val="1974300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Personal Safety When Vaccinating</a:t>
            </a:r>
            <a:endParaRPr lang="en-US" dirty="0"/>
          </a:p>
        </p:txBody>
      </p:sp>
      <p:sp>
        <p:nvSpPr>
          <p:cNvPr id="3" name="Content Placeholder 2"/>
          <p:cNvSpPr>
            <a:spLocks noGrp="1"/>
          </p:cNvSpPr>
          <p:nvPr>
            <p:ph sz="half" idx="1"/>
          </p:nvPr>
        </p:nvSpPr>
        <p:spPr/>
        <p:txBody>
          <a:bodyPr/>
          <a:lstStyle/>
          <a:p>
            <a:r>
              <a:rPr lang="en-US" dirty="0"/>
              <a:t>Needle sticks</a:t>
            </a:r>
          </a:p>
          <a:p>
            <a:r>
              <a:rPr lang="en-US" dirty="0" smtClean="0"/>
              <a:t>Vaccine exposure</a:t>
            </a:r>
          </a:p>
          <a:p>
            <a:r>
              <a:rPr lang="en-US" dirty="0" smtClean="0"/>
              <a:t>Sharps disposal</a:t>
            </a:r>
          </a:p>
          <a:p>
            <a:r>
              <a:rPr lang="en-US" dirty="0" smtClean="0"/>
              <a:t>Animal hazards</a:t>
            </a:r>
          </a:p>
          <a:p>
            <a:pPr lvl="1"/>
            <a:r>
              <a:rPr lang="en-US" dirty="0" smtClean="0"/>
              <a:t>Livestock handling, restraint</a:t>
            </a:r>
          </a:p>
          <a:p>
            <a:r>
              <a:rPr lang="en-US" dirty="0" smtClean="0"/>
              <a:t>Environmental hazards</a:t>
            </a:r>
            <a:endParaRPr lang="en-US" dirty="0"/>
          </a:p>
        </p:txBody>
      </p:sp>
      <p:pic>
        <p:nvPicPr>
          <p:cNvPr id="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bwMode="auto">
          <a:xfrm>
            <a:off x="5039775" y="2590800"/>
            <a:ext cx="3498410" cy="2279548"/>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Vaccination During Animal Disease Emergencies</a:t>
            </a:r>
            <a:endParaRPr lang="en-US" dirty="0"/>
          </a:p>
        </p:txBody>
      </p:sp>
    </p:spTree>
    <p:extLst>
      <p:ext uri="{BB962C8B-B14F-4D97-AF65-F5344CB8AC3E}">
        <p14:creationId xmlns:p14="http://schemas.microsoft.com/office/powerpoint/2010/main" val="155247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lstStyle/>
          <a:p>
            <a:r>
              <a:rPr lang="en-US" dirty="0" smtClean="0"/>
              <a:t>USDA Foreign Animal Disease Preparedness (FAD </a:t>
            </a:r>
            <a:r>
              <a:rPr lang="en-US" dirty="0" err="1" smtClean="0"/>
              <a:t>PReP</a:t>
            </a:r>
            <a:r>
              <a:rPr lang="en-US" dirty="0" smtClean="0"/>
              <a:t>) Guidelines: Vaccination for Contagious Diseases</a:t>
            </a:r>
          </a:p>
          <a:p>
            <a:pPr lvl="1"/>
            <a:r>
              <a:rPr lang="en-US" sz="2000" dirty="0" smtClean="0">
                <a:hlinkClick r:id="rId3"/>
              </a:rPr>
              <a:t>http://www.aphis.usda.gov/animal_health/emrs/nahems.shtml</a:t>
            </a:r>
            <a:endParaRPr lang="en-US" dirty="0" smtClean="0"/>
          </a:p>
          <a:p>
            <a:pPr lvl="1"/>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6" name="Footer Placeholder 5"/>
          <p:cNvSpPr>
            <a:spLocks noGrp="1"/>
          </p:cNvSpPr>
          <p:nvPr>
            <p:ph type="ftr" sz="quarter" idx="3"/>
          </p:nvPr>
        </p:nvSpPr>
        <p:spPr/>
        <p:txBody>
          <a:bodyPr/>
          <a:lstStyle/>
          <a:p>
            <a:pPr algn="r"/>
            <a:r>
              <a:rPr lang="en-US" smtClean="0"/>
              <a:t>Vaccination During Animal Disease Emergencies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Vaccines in Animals</a:t>
            </a:r>
            <a:endParaRPr lang="en-US" dirty="0"/>
          </a:p>
        </p:txBody>
      </p:sp>
      <p:sp>
        <p:nvSpPr>
          <p:cNvPr id="7" name="Content Placeholder 6"/>
          <p:cNvSpPr>
            <a:spLocks noGrp="1"/>
          </p:cNvSpPr>
          <p:nvPr>
            <p:ph idx="1"/>
          </p:nvPr>
        </p:nvSpPr>
        <p:spPr/>
        <p:txBody>
          <a:bodyPr/>
          <a:lstStyle/>
          <a:p>
            <a:r>
              <a:rPr lang="en-US" dirty="0" smtClean="0"/>
              <a:t>Disease prevention intervention</a:t>
            </a:r>
          </a:p>
          <a:p>
            <a:r>
              <a:rPr lang="en-US" dirty="0" smtClean="0"/>
              <a:t>Regulated by the U.S. Department of Agriculture, Center for Veterinary Biologics</a:t>
            </a:r>
          </a:p>
          <a:p>
            <a:pPr lvl="1"/>
            <a:r>
              <a:rPr lang="en-US" dirty="0"/>
              <a:t>Veterinary biologics for commercial use must be produced at a USDA-approved establishment, and be demonstrated to be pure, safe, potent, and </a:t>
            </a:r>
            <a:r>
              <a:rPr lang="en-US" dirty="0" smtClean="0"/>
              <a:t>efficacious</a:t>
            </a:r>
            <a:endParaRPr lang="en-US" dirty="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Vaccination During Animal Disease Emergencies</a:t>
            </a:r>
            <a:endParaRPr lang="en-US" dirty="0"/>
          </a:p>
        </p:txBody>
      </p:sp>
    </p:spTree>
    <p:extLst>
      <p:ext uri="{BB962C8B-B14F-4D97-AF65-F5344CB8AC3E}">
        <p14:creationId xmlns:p14="http://schemas.microsoft.com/office/powerpoint/2010/main" val="3838560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lvl="0">
              <a:lnSpc>
                <a:spcPct val="170000"/>
              </a:lnSpc>
              <a:buClr>
                <a:srgbClr val="F47D5A"/>
              </a:buClr>
              <a:buSzPct val="100000"/>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a:t>
            </a:r>
            <a:r>
              <a:rPr lang="en-US" sz="5600" dirty="0" smtClean="0">
                <a:solidFill>
                  <a:schemeClr val="tx1">
                    <a:lumMod val="85000"/>
                    <a:lumOff val="15000"/>
                  </a:schemeClr>
                </a:solidFill>
                <a:latin typeface="Verdana" pitchFamily="34" charset="0"/>
              </a:rPr>
              <a:t>Molly Peebles, BS</a:t>
            </a: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
            </a:r>
            <a:b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b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Reviewer: Glenda </a:t>
            </a:r>
            <a:r>
              <a:rPr lang="en-US" sz="5600" dirty="0" smtClean="0">
                <a:solidFill>
                  <a:schemeClr val="tx1">
                    <a:lumMod val="85000"/>
                    <a:lumOff val="15000"/>
                  </a:schemeClr>
                </a:solidFill>
                <a:latin typeface="Verdana" pitchFamily="34" charset="0"/>
              </a:rPr>
              <a:t>Dvorak</a:t>
            </a:r>
            <a:r>
              <a:rPr lang="en-US" sz="5600" dirty="0">
                <a:solidFill>
                  <a:schemeClr val="tx1">
                    <a:lumMod val="85000"/>
                    <a:lumOff val="15000"/>
                  </a:schemeClr>
                </a:solidFill>
                <a:latin typeface="Verdana" pitchFamily="34" charset="0"/>
              </a:rPr>
              <a:t>, DVM, MPH, DACVPM</a:t>
            </a:r>
            <a:endPar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National Veterinary Stockpile</a:t>
            </a:r>
            <a:endParaRPr lang="en-US" dirty="0"/>
          </a:p>
        </p:txBody>
      </p:sp>
      <p:sp>
        <p:nvSpPr>
          <p:cNvPr id="3" name="Content Placeholder 2"/>
          <p:cNvSpPr>
            <a:spLocks noGrp="1"/>
          </p:cNvSpPr>
          <p:nvPr>
            <p:ph idx="1"/>
          </p:nvPr>
        </p:nvSpPr>
        <p:spPr>
          <a:xfrm>
            <a:off x="457200" y="1600200"/>
            <a:ext cx="5410200" cy="4648200"/>
          </a:xfrm>
        </p:spPr>
        <p:txBody>
          <a:bodyPr/>
          <a:lstStyle/>
          <a:p>
            <a:r>
              <a:rPr lang="en-US" dirty="0" smtClean="0"/>
              <a:t>Established through HSPD 9</a:t>
            </a:r>
          </a:p>
          <a:p>
            <a:r>
              <a:rPr lang="en-US" dirty="0" smtClean="0"/>
              <a:t>Countermeasures for damaging animal diseases</a:t>
            </a:r>
          </a:p>
          <a:p>
            <a:r>
              <a:rPr lang="en-US" dirty="0" smtClean="0"/>
              <a:t>Deployment </a:t>
            </a:r>
            <a:br>
              <a:rPr lang="en-US" dirty="0" smtClean="0"/>
            </a:br>
            <a:r>
              <a:rPr lang="en-US" dirty="0" smtClean="0"/>
              <a:t>within 24 hours</a:t>
            </a:r>
          </a:p>
          <a:p>
            <a:pPr lvl="1"/>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Vaccination During Animal Disease Emergencies</a:t>
            </a:r>
            <a:endParaRPr lang="en-US" dirty="0"/>
          </a:p>
        </p:txBody>
      </p:sp>
      <p:pic>
        <p:nvPicPr>
          <p:cNvPr id="1026" name="Picture 2" descr="http://www.nti.org/media/images/gsn/daily-issue_image_2011-03-07_nw_20110304_1526.jpg?_=12995132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300" y="4543424"/>
            <a:ext cx="2857500" cy="1933576"/>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028" name="Picture 4" descr="http://www.nti.org/media/images/gsn/daily-issue_image_2011-09-28_nw_20110927_4501.jpg?_=1317229059"/>
          <p:cNvPicPr>
            <a:picLocks noChangeAspect="1" noChangeArrowheads="1"/>
          </p:cNvPicPr>
          <p:nvPr/>
        </p:nvPicPr>
        <p:blipFill rotWithShape="1">
          <a:blip r:embed="rId4">
            <a:extLst>
              <a:ext uri="{28A0092B-C50C-407E-A947-70E740481C1C}">
                <a14:useLocalDpi xmlns:a14="http://schemas.microsoft.com/office/drawing/2010/main" val="0"/>
              </a:ext>
            </a:extLst>
          </a:blip>
          <a:srcRect t="6824"/>
          <a:stretch/>
        </p:blipFill>
        <p:spPr bwMode="auto">
          <a:xfrm>
            <a:off x="5843847" y="1609898"/>
            <a:ext cx="2857500" cy="2733502"/>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418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Vaccines</a:t>
            </a:r>
            <a:endParaRPr lang="en-US" dirty="0"/>
          </a:p>
        </p:txBody>
      </p:sp>
      <p:sp>
        <p:nvSpPr>
          <p:cNvPr id="3" name="Content Placeholder 2"/>
          <p:cNvSpPr>
            <a:spLocks noGrp="1"/>
          </p:cNvSpPr>
          <p:nvPr>
            <p:ph idx="1"/>
          </p:nvPr>
        </p:nvSpPr>
        <p:spPr/>
        <p:txBody>
          <a:bodyPr>
            <a:normAutofit lnSpcReduction="10000"/>
          </a:bodyPr>
          <a:lstStyle/>
          <a:p>
            <a:r>
              <a:rPr lang="en-US" dirty="0" smtClean="0"/>
              <a:t>Types</a:t>
            </a:r>
          </a:p>
          <a:p>
            <a:pPr lvl="1"/>
            <a:r>
              <a:rPr lang="en-US" dirty="0" smtClean="0"/>
              <a:t>Modified live vaccines (MLV)</a:t>
            </a:r>
          </a:p>
          <a:p>
            <a:pPr lvl="1"/>
            <a:r>
              <a:rPr lang="en-US" dirty="0" smtClean="0"/>
              <a:t>Killed inactivated vaccines</a:t>
            </a:r>
          </a:p>
          <a:p>
            <a:r>
              <a:rPr lang="en-US" dirty="0" smtClean="0"/>
              <a:t>Withdrawal times</a:t>
            </a:r>
          </a:p>
          <a:p>
            <a:r>
              <a:rPr lang="en-US" dirty="0" smtClean="0"/>
              <a:t>Use determined by</a:t>
            </a:r>
          </a:p>
          <a:p>
            <a:pPr lvl="1"/>
            <a:r>
              <a:rPr lang="en-US" dirty="0" smtClean="0"/>
              <a:t>Disease</a:t>
            </a:r>
          </a:p>
          <a:p>
            <a:pPr lvl="1"/>
            <a:r>
              <a:rPr lang="en-US" dirty="0" smtClean="0"/>
              <a:t>Species</a:t>
            </a:r>
          </a:p>
          <a:p>
            <a:pPr lvl="1"/>
            <a:r>
              <a:rPr lang="en-US" dirty="0" smtClean="0"/>
              <a:t>Vaccine availability</a:t>
            </a:r>
          </a:p>
          <a:p>
            <a:pPr lvl="1"/>
            <a:r>
              <a:rPr lang="en-US" dirty="0" smtClean="0"/>
              <a:t>Approval for use</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Vaccination During Animal Disease Emergencies</a:t>
            </a:r>
            <a:endParaRPr lang="en-U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281353" y="3124200"/>
            <a:ext cx="3329247" cy="2497975"/>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9308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Administration</a:t>
            </a:r>
            <a:endParaRPr lang="en-US" dirty="0"/>
          </a:p>
        </p:txBody>
      </p:sp>
      <p:sp>
        <p:nvSpPr>
          <p:cNvPr id="3" name="Content Placeholder 2"/>
          <p:cNvSpPr>
            <a:spLocks noGrp="1"/>
          </p:cNvSpPr>
          <p:nvPr>
            <p:ph sz="half" idx="1"/>
          </p:nvPr>
        </p:nvSpPr>
        <p:spPr/>
        <p:txBody>
          <a:bodyPr>
            <a:normAutofit/>
          </a:bodyPr>
          <a:lstStyle/>
          <a:p>
            <a:r>
              <a:rPr lang="en-US" dirty="0"/>
              <a:t>Single use disposable syringes</a:t>
            </a:r>
          </a:p>
          <a:p>
            <a:r>
              <a:rPr lang="en-US" dirty="0"/>
              <a:t>Automatic multi-dose syringes</a:t>
            </a:r>
          </a:p>
          <a:p>
            <a:r>
              <a:rPr lang="en-US" dirty="0"/>
              <a:t>Bottle-mount syringe (automatic self-filling syringe</a:t>
            </a:r>
            <a:r>
              <a:rPr lang="en-US" dirty="0" smtClean="0"/>
              <a:t>)</a:t>
            </a:r>
            <a:endParaRPr lang="en-US" dirty="0"/>
          </a:p>
        </p:txBody>
      </p:sp>
      <p:sp>
        <p:nvSpPr>
          <p:cNvPr id="6" name="Content Placeholder 5"/>
          <p:cNvSpPr>
            <a:spLocks noGrp="1"/>
          </p:cNvSpPr>
          <p:nvPr>
            <p:ph sz="half" idx="2"/>
          </p:nvPr>
        </p:nvSpPr>
        <p:spPr/>
        <p:txBody>
          <a:bodyPr>
            <a:normAutofit/>
          </a:bodyPr>
          <a:lstStyle/>
          <a:p>
            <a:r>
              <a:rPr lang="en-US" dirty="0"/>
              <a:t>Parenteral</a:t>
            </a:r>
          </a:p>
          <a:p>
            <a:pPr lvl="1"/>
            <a:r>
              <a:rPr lang="en-US" dirty="0"/>
              <a:t>Intramuscular</a:t>
            </a:r>
          </a:p>
          <a:p>
            <a:pPr lvl="1"/>
            <a:r>
              <a:rPr lang="en-US" dirty="0"/>
              <a:t>Subcutaneous</a:t>
            </a:r>
          </a:p>
          <a:p>
            <a:r>
              <a:rPr lang="en-US" dirty="0"/>
              <a:t>Intranasal</a:t>
            </a:r>
          </a:p>
          <a:p>
            <a:r>
              <a:rPr lang="en-US" dirty="0"/>
              <a:t>Needle-free injection</a:t>
            </a:r>
          </a:p>
          <a:p>
            <a:r>
              <a:rPr lang="en-US" dirty="0"/>
              <a:t>Ocular</a:t>
            </a:r>
          </a:p>
          <a:p>
            <a:r>
              <a:rPr lang="en-US" dirty="0"/>
              <a:t>Oral</a:t>
            </a:r>
          </a:p>
          <a:p>
            <a:r>
              <a:rPr lang="en-US" dirty="0"/>
              <a:t>Spray/topical</a:t>
            </a:r>
          </a:p>
          <a:p>
            <a:endParaRPr lang="en-US" dirty="0"/>
          </a:p>
        </p:txBody>
      </p:sp>
      <p:sp>
        <p:nvSpPr>
          <p:cNvPr id="4" name="Date Placeholder 3"/>
          <p:cNvSpPr>
            <a:spLocks noGrp="1"/>
          </p:cNvSpPr>
          <p:nvPr>
            <p:ph type="dt" sz="half" idx="10"/>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Vaccination During Animal Disease Emergencies</a:t>
            </a:r>
            <a:endParaRPr lang="en-US" dirty="0"/>
          </a:p>
        </p:txBody>
      </p:sp>
    </p:spTree>
    <p:extLst>
      <p:ext uri="{BB962C8B-B14F-4D97-AF65-F5344CB8AC3E}">
        <p14:creationId xmlns:p14="http://schemas.microsoft.com/office/powerpoint/2010/main" val="3423811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Vaccine Handling</a:t>
            </a:r>
            <a:endParaRPr lang="en-US" dirty="0"/>
          </a:p>
        </p:txBody>
      </p:sp>
      <p:sp>
        <p:nvSpPr>
          <p:cNvPr id="3" name="Text Placeholder 2"/>
          <p:cNvSpPr>
            <a:spLocks noGrp="1"/>
          </p:cNvSpPr>
          <p:nvPr>
            <p:ph type="body" idx="1"/>
          </p:nvPr>
        </p:nvSpPr>
        <p:spPr/>
        <p:txBody>
          <a:bodyPr/>
          <a:lstStyle/>
          <a:p>
            <a:endParaRPr lang="en-US"/>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Vaccination During Animal Disease Emergencies</a:t>
            </a:r>
            <a:endParaRPr lang="en-US" dirty="0"/>
          </a:p>
        </p:txBody>
      </p:sp>
    </p:spTree>
    <p:extLst>
      <p:ext uri="{BB962C8B-B14F-4D97-AF65-F5344CB8AC3E}">
        <p14:creationId xmlns:p14="http://schemas.microsoft.com/office/powerpoint/2010/main" val="268556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a Cold Chain</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Stays within</a:t>
            </a:r>
            <a:br>
              <a:rPr lang="en-US" dirty="0" smtClean="0"/>
            </a:br>
            <a:r>
              <a:rPr lang="en-US" dirty="0" smtClean="0"/>
              <a:t>appropriate</a:t>
            </a:r>
            <a:br>
              <a:rPr lang="en-US" dirty="0" smtClean="0"/>
            </a:br>
            <a:r>
              <a:rPr lang="en-US" dirty="0" smtClean="0"/>
              <a:t>temperature range</a:t>
            </a:r>
          </a:p>
          <a:p>
            <a:r>
              <a:rPr lang="en-US" dirty="0" smtClean="0"/>
              <a:t>If not…</a:t>
            </a:r>
          </a:p>
          <a:p>
            <a:pPr lvl="1"/>
            <a:r>
              <a:rPr lang="en-US" dirty="0" smtClean="0"/>
              <a:t>Loss of potency </a:t>
            </a:r>
            <a:br>
              <a:rPr lang="en-US" dirty="0" smtClean="0"/>
            </a:br>
            <a:r>
              <a:rPr lang="en-US" dirty="0" smtClean="0"/>
              <a:t>or effectiveness</a:t>
            </a:r>
            <a:endParaRPr lang="en-US" dirty="0"/>
          </a:p>
          <a:p>
            <a:pPr lvl="1"/>
            <a:r>
              <a:rPr lang="en-US" dirty="0" smtClean="0"/>
              <a:t>Changes not </a:t>
            </a:r>
            <a:br>
              <a:rPr lang="en-US" dirty="0" smtClean="0"/>
            </a:br>
            <a:r>
              <a:rPr lang="en-US" dirty="0" smtClean="0"/>
              <a:t>visually apparent</a:t>
            </a:r>
          </a:p>
          <a:p>
            <a:r>
              <a:rPr lang="en-US" dirty="0" smtClean="0"/>
              <a:t>Refrigeration, freezing</a:t>
            </a:r>
          </a:p>
          <a:p>
            <a:pPr lvl="1"/>
            <a:r>
              <a:rPr lang="en-US" dirty="0" smtClean="0"/>
              <a:t>Avoid freeze-thaw cycles</a:t>
            </a:r>
          </a:p>
          <a:p>
            <a:r>
              <a:rPr lang="en-US" dirty="0" smtClean="0"/>
              <a:t>Avoid light</a:t>
            </a:r>
          </a:p>
          <a:p>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Vaccination During Animal Disease Emergencies</a:t>
            </a:r>
            <a:endParaRPr lang="en-US" dirty="0"/>
          </a:p>
        </p:txBody>
      </p:sp>
      <p:pic>
        <p:nvPicPr>
          <p:cNvPr id="8" name="Picture 2"/>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t="2939" b="4801"/>
          <a:stretch/>
        </p:blipFill>
        <p:spPr bwMode="auto">
          <a:xfrm>
            <a:off x="6286500" y="1647825"/>
            <a:ext cx="2857500" cy="3076575"/>
          </a:xfrm>
          <a:prstGeom prst="rect">
            <a:avLst/>
          </a:prstGeom>
          <a:noFill/>
          <a:ln w="28575">
            <a:solidFill>
              <a:srgbClr val="F26336"/>
            </a:solid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206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Vaccine Storage Units</a:t>
            </a:r>
            <a:endParaRPr lang="en-US" dirty="0"/>
          </a:p>
        </p:txBody>
      </p:sp>
      <p:sp>
        <p:nvSpPr>
          <p:cNvPr id="3" name="Content Placeholder 2"/>
          <p:cNvSpPr>
            <a:spLocks noGrp="1"/>
          </p:cNvSpPr>
          <p:nvPr>
            <p:ph idx="1"/>
          </p:nvPr>
        </p:nvSpPr>
        <p:spPr/>
        <p:txBody>
          <a:bodyPr/>
          <a:lstStyle/>
          <a:p>
            <a:r>
              <a:rPr lang="en-US" dirty="0" smtClean="0"/>
              <a:t>Dedicated appliances </a:t>
            </a:r>
            <a:br>
              <a:rPr lang="en-US" dirty="0" smtClean="0"/>
            </a:br>
            <a:r>
              <a:rPr lang="en-US" dirty="0" smtClean="0"/>
              <a:t>to store vaccines</a:t>
            </a:r>
          </a:p>
          <a:p>
            <a:r>
              <a:rPr lang="en-US" dirty="0" smtClean="0"/>
              <a:t>Avoid door, drawer</a:t>
            </a:r>
          </a:p>
          <a:p>
            <a:r>
              <a:rPr lang="en-US" dirty="0" smtClean="0"/>
              <a:t>Limit door opening</a:t>
            </a:r>
          </a:p>
          <a:p>
            <a:r>
              <a:rPr lang="en-US" dirty="0" smtClean="0"/>
              <a:t>Monitor temperatures</a:t>
            </a:r>
          </a:p>
          <a:p>
            <a:r>
              <a:rPr lang="en-US" dirty="0" smtClean="0"/>
              <a:t>Secure power supply</a:t>
            </a:r>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r>
              <a:rPr lang="en-US" smtClean="0"/>
              <a:t>Vaccination During Animal Disease Emergencies</a:t>
            </a:r>
            <a:endParaRPr lang="en-US" dirty="0"/>
          </a:p>
        </p:txBody>
      </p:sp>
      <p:pic>
        <p:nvPicPr>
          <p:cNvPr id="8" name="Picture 2"/>
          <p:cNvPicPr>
            <a:picLocks noGrp="1" noChangeAspect="1" noChangeArrowheads="1"/>
          </p:cNvPicPr>
          <p:nvPr>
            <p:ph sz="half" idx="4294967295"/>
          </p:nvPr>
        </p:nvPicPr>
        <p:blipFill rotWithShape="1">
          <a:blip r:embed="rId3">
            <a:extLst>
              <a:ext uri="{28A0092B-C50C-407E-A947-70E740481C1C}">
                <a14:useLocalDpi xmlns:a14="http://schemas.microsoft.com/office/drawing/2010/main" val="0"/>
              </a:ext>
            </a:extLst>
          </a:blip>
          <a:srcRect l="6618" t="4459" b="5275"/>
          <a:stretch/>
        </p:blipFill>
        <p:spPr>
          <a:xfrm>
            <a:off x="6475413" y="2344738"/>
            <a:ext cx="2668587" cy="3008312"/>
          </a:xfrm>
          <a:prstGeom prst="rect">
            <a:avLst/>
          </a:prstGeom>
          <a:noFill/>
          <a:ln w="28575">
            <a:solidFill>
              <a:srgbClr val="F26336"/>
            </a:solidFill>
          </a:ln>
        </p:spPr>
      </p:pic>
    </p:spTree>
    <p:extLst>
      <p:ext uri="{BB962C8B-B14F-4D97-AF65-F5344CB8AC3E}">
        <p14:creationId xmlns:p14="http://schemas.microsoft.com/office/powerpoint/2010/main" val="827200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Diluents</a:t>
            </a:r>
            <a:endParaRPr lang="en-US" dirty="0"/>
          </a:p>
        </p:txBody>
      </p:sp>
      <p:sp>
        <p:nvSpPr>
          <p:cNvPr id="3" name="Content Placeholder 2"/>
          <p:cNvSpPr>
            <a:spLocks noGrp="1"/>
          </p:cNvSpPr>
          <p:nvPr>
            <p:ph idx="1"/>
          </p:nvPr>
        </p:nvSpPr>
        <p:spPr/>
        <p:txBody>
          <a:bodyPr>
            <a:normAutofit/>
          </a:bodyPr>
          <a:lstStyle/>
          <a:p>
            <a:r>
              <a:rPr lang="en-US" dirty="0" smtClean="0"/>
              <a:t>May be stored separate from vaccine </a:t>
            </a:r>
          </a:p>
          <a:p>
            <a:r>
              <a:rPr lang="en-US" dirty="0" smtClean="0"/>
              <a:t>Guidelines for reconstitution</a:t>
            </a:r>
          </a:p>
          <a:p>
            <a:r>
              <a:rPr lang="en-US" dirty="0"/>
              <a:t>Diluents are NOT </a:t>
            </a:r>
            <a:r>
              <a:rPr lang="en-US" dirty="0" smtClean="0"/>
              <a:t>interchangeable</a:t>
            </a:r>
          </a:p>
          <a:p>
            <a:pPr lvl="1"/>
            <a:r>
              <a:rPr lang="en-US" dirty="0" smtClean="0"/>
              <a:t>Between vaccine types</a:t>
            </a:r>
          </a:p>
          <a:p>
            <a:pPr lvl="1"/>
            <a:r>
              <a:rPr lang="en-US" dirty="0" smtClean="0"/>
              <a:t>Between manufacturers</a:t>
            </a:r>
          </a:p>
          <a:p>
            <a:pPr lvl="1"/>
            <a:r>
              <a:rPr lang="en-US" dirty="0" smtClean="0"/>
              <a:t>Between lots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Vaccination During Animal Disease Emergencies</a:t>
            </a:r>
            <a:endParaRPr lang="en-US" dirty="0"/>
          </a:p>
        </p:txBody>
      </p:sp>
      <p:pic>
        <p:nvPicPr>
          <p:cNvPr id="8" name="Picture 2"/>
          <p:cNvPicPr>
            <a:picLocks noGrp="1" noChangeAspect="1" noChangeArrowheads="1"/>
          </p:cNvPicPr>
          <p:nvPr>
            <p:ph sz="half" idx="4294967295"/>
          </p:nvPr>
        </p:nvPicPr>
        <p:blipFill rotWithShape="1">
          <a:blip r:embed="rId3" cstate="print">
            <a:extLst>
              <a:ext uri="{28A0092B-C50C-407E-A947-70E740481C1C}">
                <a14:useLocalDpi xmlns:a14="http://schemas.microsoft.com/office/drawing/2010/main" val="0"/>
              </a:ext>
            </a:extLst>
          </a:blip>
          <a:srcRect l="21515" t="14807" r="17781" b="-138"/>
          <a:stretch/>
        </p:blipFill>
        <p:spPr bwMode="auto">
          <a:xfrm>
            <a:off x="6756400" y="3573463"/>
            <a:ext cx="2387600" cy="2598737"/>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498189"/>
      </p:ext>
    </p:extLst>
  </p:cSld>
  <p:clrMapOvr>
    <a:masterClrMapping/>
  </p:clrMapOvr>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6352</TotalTime>
  <Words>3032</Words>
  <Application>Microsoft Office PowerPoint</Application>
  <PresentationFormat>On-screen Show (4:3)</PresentationFormat>
  <Paragraphs>225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Just In Time 2014</vt:lpstr>
      <vt:lpstr>Vaccination During Animal Disease Emergencies</vt:lpstr>
      <vt:lpstr>Vaccines in Animals</vt:lpstr>
      <vt:lpstr>National Veterinary Stockpile</vt:lpstr>
      <vt:lpstr>Types of Vaccines</vt:lpstr>
      <vt:lpstr>Vaccine Administration</vt:lpstr>
      <vt:lpstr>Vaccine Handling</vt:lpstr>
      <vt:lpstr>Maintaining a Cold Chain</vt:lpstr>
      <vt:lpstr>Vaccine Storage Units</vt:lpstr>
      <vt:lpstr>Diluents</vt:lpstr>
      <vt:lpstr>Maintaining Sterility in  Multi-Dose Vials</vt:lpstr>
      <vt:lpstr>Receiving Vaccines</vt:lpstr>
      <vt:lpstr>Transporting Vaccines</vt:lpstr>
      <vt:lpstr>If the Cold Chain is Broken</vt:lpstr>
      <vt:lpstr>Vaccination Strategies During  an Outbreak</vt:lpstr>
      <vt:lpstr>Preventing Disease Transmission During Vaccination</vt:lpstr>
      <vt:lpstr>Preventing Disease Transmission During Vaccination</vt:lpstr>
      <vt:lpstr>Record Keeping</vt:lpstr>
      <vt:lpstr>Personal Safety When Vaccinating</vt:lpstr>
      <vt:lpstr>Resources</vt:lpstr>
      <vt:lpstr>Acknowledgments</vt:lpstr>
    </vt:vector>
  </TitlesOfParts>
  <Company>Center for Food Security and Public Health, 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Vaccination: Overview, Basic Mechanics</dc:title>
  <dc:subject>Just In Time Training Resources</dc:subject>
  <dc:creator>mpeebles@iastate.edu;gdvorak@mail.iastate.edu</dc:creator>
  <dc:description>Developed June 2010
Reviewed by: JPMogan, DVM, L Cole, DVM,</dc:description>
  <cp:lastModifiedBy>Glenda Dvorak</cp:lastModifiedBy>
  <cp:revision>398</cp:revision>
  <cp:lastPrinted>2012-06-08T20:48:48Z</cp:lastPrinted>
  <dcterms:created xsi:type="dcterms:W3CDTF">2010-02-26T02:19:00Z</dcterms:created>
  <dcterms:modified xsi:type="dcterms:W3CDTF">2014-07-07T21:41:00Z</dcterms:modified>
  <cp:category>MSP Just-In-Time Training</cp:category>
</cp:coreProperties>
</file>