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5"/>
  </p:notesMasterIdLst>
  <p:handoutMasterIdLst>
    <p:handoutMasterId r:id="rId16"/>
  </p:handoutMasterIdLst>
  <p:sldIdLst>
    <p:sldId id="372" r:id="rId2"/>
    <p:sldId id="373" r:id="rId3"/>
    <p:sldId id="374" r:id="rId4"/>
    <p:sldId id="380" r:id="rId5"/>
    <p:sldId id="375" r:id="rId6"/>
    <p:sldId id="381" r:id="rId7"/>
    <p:sldId id="377" r:id="rId8"/>
    <p:sldId id="393" r:id="rId9"/>
    <p:sldId id="376" r:id="rId10"/>
    <p:sldId id="394" r:id="rId11"/>
    <p:sldId id="395" r:id="rId12"/>
    <p:sldId id="391" r:id="rId13"/>
    <p:sldId id="392" r:id="rId1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954"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Carcass Disposal</a:t>
            </a:r>
            <a:r>
              <a:rPr lang="en-US" sz="1000" smtClean="0"/>
              <a:t>: Burial</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a:t>Multi-State Partnership for Security in Agriculture;</a:t>
            </a:r>
          </a:p>
          <a:p>
            <a:r>
              <a:rPr lang="en-US" sz="1000" dirty="0"/>
              <a:t>Center for Food Security and Public Health</a:t>
            </a:r>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dirty="0"/>
              <a:t>December 2013</a:t>
            </a:r>
          </a:p>
          <a:p>
            <a:fld id="{E43E7F44-CF60-445B-AADF-8F267F8193CA}" type="slidenum">
              <a:rPr lang="en-US"/>
              <a:pPr/>
              <a:t>‹#›</a:t>
            </a:fld>
            <a:endParaRPr lang="en-US" dirty="0"/>
          </a:p>
        </p:txBody>
      </p:sp>
      <p:sp>
        <p:nvSpPr>
          <p:cNvPr id="6"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December 2013</a:t>
            </a:r>
          </a:p>
          <a:p>
            <a:r>
              <a:rPr lang="en-US" b="0" i="0" dirty="0" smtClean="0"/>
              <a:t>During animal health emergencies, such as catastrophic natural disasters or large-scale</a:t>
            </a:r>
            <a:r>
              <a:rPr lang="en-US" b="0" i="0" baseline="0" dirty="0" smtClean="0"/>
              <a:t> disease outbreaks, the disposal of a large number of dead animals in a timely, safe, </a:t>
            </a:r>
            <a:r>
              <a:rPr lang="en-US" b="0" i="0" baseline="0" dirty="0" err="1" smtClean="0"/>
              <a:t>biosecure</a:t>
            </a:r>
            <a:r>
              <a:rPr lang="en-US" b="0" i="0" baseline="0" dirty="0" smtClean="0"/>
              <a:t>, aesthetically acceptable, and environmentally responsible manner will be necessary. This Just-In-Time training presentation will overview principles of on-site burial as one method of carcass disposal during animal health emergencies.</a:t>
            </a:r>
            <a:endParaRPr lang="en-US" b="0" i="0" dirty="0" smtClean="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aseline="0" dirty="0" smtClean="0"/>
              <a:t>iosecurity measures for carcass disposal is of utmost importance to protecting against spread of infection as well as reducing risks to environmental and public health. Issues to address include the appropriate use of Personal Protective Equipment, implementing movement control procedures for personnel and all vehicles and the implementation of cleaning and disinfection procedures for vehicles, heavy machinery, and equipment used during carcass disposal procedures. Site security will also be important. Threats to site security may include any number of unauthorized persons (e.g., vandals, animal rights persons, angered landowners, curious public). Access to the disposal site should be limited to only those necessary to the response procedures. A log book should be maintained to record vehicles and individuals entering and exiting the disposal site. Warning or restriction signs should be posted in an obvious location at the perimeters and entrances to the disposal site to discourage unauthorized visitors. It may be necessary to have designated personnel responsible for maintaining site security and guarding perimeters, or even to involve law enforcement to protect the security of the disposal site. [Please Do Not Enter sign from Center for Food Security and Public Health, Iowa State University]</a:t>
            </a:r>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38120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Safety issues for responders will vary with the method of carcass disposal being performed.</a:t>
            </a:r>
            <a:r>
              <a:rPr lang="en-US" b="0" i="0" baseline="0" dirty="0" smtClean="0"/>
              <a:t> All carcass disposal methods will have physical demands and psychological impacts on responders. Depopulation and disposal of large numbers of animals will be mentally stressful. Additionally, weather conditions during the response can have physiological health impacts.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132769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provided a brief overview of on-site burial animal carcass disposal </a:t>
            </a:r>
            <a:r>
              <a:rPr lang="en-US" baseline="0" smtClean="0"/>
              <a:t>processes. </a:t>
            </a:r>
            <a:r>
              <a:rPr lang="en-US" smtClean="0"/>
              <a:t>For </a:t>
            </a:r>
            <a:r>
              <a:rPr lang="en-US" dirty="0" smtClean="0"/>
              <a:t>more information on carcass disposal </a:t>
            </a:r>
            <a:r>
              <a:rPr lang="en-US" baseline="0" dirty="0" smtClean="0"/>
              <a:t>issues during an animal health emergency response, consult the USDA FAD PReP Guidelines on Disposal and the Kansas State University Carcass Disposal Comprehensive Review.</a:t>
            </a:r>
            <a:endParaRPr lang="en-US"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369510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13</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r>
              <a:rPr lang="en-US" dirty="0" smtClean="0"/>
              <a:t>Information provided in this presentation was developed by the</a:t>
            </a:r>
            <a:r>
              <a:rPr lang="en-US" baseline="0" dirty="0" smtClean="0"/>
              <a:t> Center for Food Security and Public Health at Iowa State University College of Veterinary Medicine, through funding from the Multi-State Partnership for Security in Agriculture.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Burial is a common method used for dead animal disposal. This method involves the placement of carcasses into an </a:t>
            </a:r>
            <a:r>
              <a:rPr lang="en-US" baseline="0" dirty="0" smtClean="0"/>
              <a:t>excavated trench or pit, which is then covered with soil or backfill. The decomposition of the carcasses generates heat, which can destroy microorganisms. Eventually buried materials are degraded and broken down into minerals and organic material. The length of time required for carcass decomposition will vary and is generally dependent on the species and size, and the total number of carcasses, as well as the soil composition, temperature and moisture. The process can take weeks to years. </a:t>
            </a:r>
            <a:r>
              <a:rPr lang="en-US" b="0" i="0" dirty="0" smtClean="0"/>
              <a:t>[Photo from Environmental Health Services,</a:t>
            </a:r>
            <a:r>
              <a:rPr lang="en-US" b="0" i="0" baseline="0" dirty="0" smtClean="0"/>
              <a:t> </a:t>
            </a:r>
            <a:r>
              <a:rPr lang="en-US" b="0" i="0" dirty="0" smtClean="0"/>
              <a:t>Department of Public Health, Kings County</a:t>
            </a:r>
            <a:r>
              <a:rPr lang="en-US" b="0" i="0" baseline="0" dirty="0" smtClean="0"/>
              <a:t>, California]</a:t>
            </a:r>
            <a:endParaRPr lang="en-US" baseline="0"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220810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baseline="0" dirty="0" smtClean="0"/>
              <a:t>There are two types of burial that may be used – trench burial and mass burial. Both follow the same basic principles and are generally performed on-site. Trench burial is used more for daily mortalities and fewer number of carcasses which requires a smaller pits. This method is relatively inexpensive and conveniently carried out on or near areas where euthanasia occurs. Mass burial is used for large numbers of animal mortalities. This method also uses trapezoid shaped pits, however, b</a:t>
            </a:r>
            <a:r>
              <a:rPr lang="en-US" baseline="0" dirty="0" smtClean="0"/>
              <a:t>ecause of the large numbers of carcasses disposed of in mass burial sites pits are sealed with liners (usually clay) and drainage systems to manage and dispose of gas and leachate generated during decomposition to prevent environmental contamination. </a:t>
            </a:r>
            <a:r>
              <a:rPr lang="en-US" b="0" i="0" baseline="0" dirty="0" smtClean="0"/>
              <a:t>M</a:t>
            </a:r>
            <a:r>
              <a:rPr lang="en-US" baseline="0" dirty="0" smtClean="0"/>
              <a:t>ass burial sites are also held to stricter regulations and require more planning for development prior to disposal. Mass burial sites tend to be more costly and development is dependent on adequate land space availability; however this method is </a:t>
            </a:r>
            <a:r>
              <a:rPr lang="en-US" b="0" i="0" baseline="0" dirty="0" smtClean="0"/>
              <a:t>still considered a convenient method of carcass disposal. When proper procedures are used, burial can be a safe and effective method of carcass disposal. If managed improperly, carcasses may not decompose properly. </a:t>
            </a:r>
            <a:r>
              <a:rPr lang="en-US" baseline="0" dirty="0" smtClean="0"/>
              <a:t>[This photo shows a site being prepared for burial. Source: Danelle Bickett-Weddle, Iowa State University]</a:t>
            </a:r>
            <a:endParaRPr lang="en-US" b="0" i="0"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burial</a:t>
            </a:r>
            <a:r>
              <a:rPr lang="en-US" baseline="0" dirty="0" smtClean="0"/>
              <a:t> begins, determination of a suitable site is necessary. Considerations for the placement of burial pits or trenches must include soil properties, such as texture and permeability; the slope of the land; depth of the water table; and proximity to surface and ground water sources or public areas, such as roadways or homes. Ideally, the soil should be relatively impermeable and dense, such as a clay-sand mixture (which has low porosity and a small fine grain texture). The site should be one that is easily accessible. The projected future use of the site is also an important consideration.</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267807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Burial pits are excavated in a trapezoid shape, with the narrower side making up the base. </a:t>
            </a:r>
            <a:r>
              <a:rPr lang="en-US" dirty="0" smtClean="0"/>
              <a:t>The total excavation area required will be determined by the species</a:t>
            </a:r>
            <a:r>
              <a:rPr lang="en-US" baseline="0" dirty="0" smtClean="0"/>
              <a:t> and total number of carcasses to be buried. A 2001 APHIS guideline recommends 42 cubic feet (1.2 cubic yards) of space to bury 1 adult bovine, OR 5 pigs or 5 sheep, OR 40 chickens. It is estimated that for every additional 3 feet of trench depth, the number of carcasses can be doubled. Pits may be sealed with specially constructed liners and drainage systems to prevent leachate seepage. During any excavation procedures, caution must be used to avoid any underground lines or other hazards.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[This diagram shows the cross section of burial pit. Source: U.S. Department of Agriculture at http://www.aphis.usda.gov/emergency_response/tools/on-site/htdocs/osbtc/dispop/intro0110.html ]</a:t>
            </a:r>
            <a:endParaRPr lang="en-US" b="0" i="0"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389426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Trenches or pits may vary from 4-8 foot in dept</a:t>
            </a:r>
            <a:r>
              <a:rPr lang="en-US" b="0" i="0" baseline="0" dirty="0" smtClean="0"/>
              <a:t>h and are typically about 6 feet wide, so that at least two large animal carcasses may be placed side by side in the pit. Carcasses are layered (no more than 2 foot thick) with alternating layers of soil (up to 3 feet thick). </a:t>
            </a:r>
            <a:r>
              <a:rPr lang="en-US" baseline="0" dirty="0" smtClean="0"/>
              <a:t>Pits are then topped with approximately 4 feet of soil, again a relatively impermeable soil type must be used. Cover material is generally obtained from the excavation process and can then be reused as backfill to cover the carcasses. </a:t>
            </a:r>
            <a:r>
              <a:rPr lang="en-US" b="0" i="0" baseline="0" dirty="0" smtClean="0"/>
              <a:t>An important consideration when using burial methods is the development of gases during the decomposition process. This can lead to bloating of the carcasses, and subsequent displacement of the dirt covering layer. Therefore, carcasses, especially those of large animals, should be punctured or vented prior to burial to minimize the bloating process and the accumulation and entrapment of gases. Additionally, as the carcass mass decomposes over time, settlement of the site will occur. Additional backfill may be required to restore the natural land surfaces. </a:t>
            </a:r>
            <a:r>
              <a:rPr lang="en-US" baseline="0" dirty="0" smtClean="0"/>
              <a:t>This diagram shows burial dimensions. Source: Ontario Ministry of Agriculture and Food at http://www.omafra.gov.on.ca/english/engineer/facts/09-029.htm</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407349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Burial procedures can have environmental impacts if not conducted appropriately. These impacts can include issues affecting air quality, water quality, soil integrity and other environmental factors. During the decomposition process, carcasses produce a significant amount of waste in the form of leachate and gases such as methane, carbon dioxide, hydrogen sulfide. The quantity of these byproducts produced will relate to the volume of carcass material buried. These by-products are not only of no value, but remain at the burial site for a considerable amount of time, leading to potential contamination. This can also limit possibilities for the site to be used for future projects. The installation of groundwater monitoring wells and water sample collection and testing may be necessary. Control of scavenging animals is of paramount importance in controlling the spread of disease from the site. Insects, birds and animals that come in contact with the diseases carcasses can become vectors, spreading disease outside of the area. Materials that limit access, such as fencing or signage, should be considered. </a:t>
            </a:r>
            <a:r>
              <a:rPr lang="en-US" b="0" i="0" baseline="0" dirty="0" smtClean="0"/>
              <a:t>This illustration demonstrates the seepage of disposal by-products into groundwater and subsequently surface water sources. Source: U.S. Department of Agriculture at http://www.aphis.usda.gov/emergency_response/tools/on-site/htdocs/images/Figure_7.jpg</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202862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advantage</a:t>
            </a:r>
            <a:r>
              <a:rPr lang="en-US" baseline="0" dirty="0" smtClean="0"/>
              <a:t> of using a burial method for carcass disposal is that it is relatively quick, easy, and inexpensive, when adequate land space is available. Additionally, the equipment needed, such as backhoes, bulldozers, and dump trucks, is generally easy to obtain.</a:t>
            </a:r>
            <a:r>
              <a:rPr lang="en-US" b="0" i="0" baseline="0" dirty="0" smtClean="0"/>
              <a:t> Burial procedures are often carried out on or near the location where euthanasia of the animal occurs thereby minimizing transportation needs and reducing the </a:t>
            </a:r>
            <a:r>
              <a:rPr lang="en-US" baseline="0" dirty="0" smtClean="0"/>
              <a:t>further spread of potentially infectious material and breaks in biosecurity. </a:t>
            </a:r>
          </a:p>
          <a:p>
            <a:endParaRPr lang="en-US" baseline="0" dirty="0" smtClean="0"/>
          </a:p>
          <a:p>
            <a:r>
              <a:rPr lang="en-US" baseline="0" dirty="0" smtClean="0"/>
              <a:t>Disadvantages of the disposal method include the need for large areas of land, as well as the potential for detrimental environmental effects to water sources or air quality. Burial methods are more difficult to use in wet or frozen weather conditions. Public opposition to burial methods may limit their use.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69621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Burial methods have strict regulatory requirements that must be met, and care must be taken to protect the environment as well as the public from negative</a:t>
            </a:r>
            <a:r>
              <a:rPr lang="en-US" baseline="0" dirty="0" smtClean="0"/>
              <a:t> effects. Appropriate environmental regulatory agencies and stakeholders should be included in planning for disposal site selection. Burial methods can only be used where allowed by permit, and when depths of soil and water table are adequate. State regulations vary in terms of specific criteria required for a suitable burial site. Carcass burial may NOT be permitted in some States. States that do allow it may have regulations outlining burial factors such as site location, distance from waterways, trench or pit dimensions and capacity, as well as monitoring requirements. Burial sites will require long term monitoring, management and environmental testing. Measures to handle gas and leachate may be needed. Coordination with State and Federal natural resource department is essential. Global position system (GPS) of burial site should be recorded.</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216830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Carcass Disposal: On Site Burial</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On Site Burial</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On Site Burial</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On Site Burial</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On Site Burial</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On Site Burial</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Carcass Disposal: On Site Burial</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On Site Burial</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Carcass Disposal: On Site Burial</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phis.usda.gov/animal_health/emrs/nahems.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krex.k-state.edu/dspace/handle/2097/66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Carcass Disposal</a:t>
            </a:r>
            <a:endParaRPr lang="en-US" dirty="0"/>
          </a:p>
        </p:txBody>
      </p:sp>
      <p:sp>
        <p:nvSpPr>
          <p:cNvPr id="3" name="Subtitle 2"/>
          <p:cNvSpPr>
            <a:spLocks noGrp="1"/>
          </p:cNvSpPr>
          <p:nvPr>
            <p:ph type="subTitle" idx="1"/>
          </p:nvPr>
        </p:nvSpPr>
        <p:spPr/>
        <p:txBody>
          <a:bodyPr>
            <a:normAutofit/>
          </a:bodyPr>
          <a:lstStyle/>
          <a:p>
            <a:r>
              <a:rPr lang="en-US" i="1" dirty="0" smtClean="0"/>
              <a:t>On-Site Burial</a:t>
            </a:r>
          </a:p>
        </p:txBody>
      </p:sp>
    </p:spTree>
    <p:extLst>
      <p:ext uri="{BB962C8B-B14F-4D97-AF65-F5344CB8AC3E}">
        <p14:creationId xmlns:p14="http://schemas.microsoft.com/office/powerpoint/2010/main" val="424493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Biosecurity</a:t>
            </a:r>
            <a:endParaRPr lang="en-US" dirty="0"/>
          </a:p>
        </p:txBody>
      </p:sp>
      <p:sp>
        <p:nvSpPr>
          <p:cNvPr id="3" name="Content Placeholder 2"/>
          <p:cNvSpPr>
            <a:spLocks noGrp="1"/>
          </p:cNvSpPr>
          <p:nvPr>
            <p:ph idx="1"/>
          </p:nvPr>
        </p:nvSpPr>
        <p:spPr/>
        <p:txBody>
          <a:bodyPr>
            <a:normAutofit fontScale="92500" lnSpcReduction="10000"/>
          </a:bodyPr>
          <a:lstStyle/>
          <a:p>
            <a:r>
              <a:rPr lang="en-US" dirty="0"/>
              <a:t>Biosecurity</a:t>
            </a:r>
          </a:p>
          <a:p>
            <a:pPr lvl="1"/>
            <a:r>
              <a:rPr lang="en-US" dirty="0"/>
              <a:t>Personal </a:t>
            </a:r>
            <a:r>
              <a:rPr lang="en-US" dirty="0" smtClean="0"/>
              <a:t>protective</a:t>
            </a:r>
            <a:br>
              <a:rPr lang="en-US" dirty="0" smtClean="0"/>
            </a:br>
            <a:r>
              <a:rPr lang="en-US" dirty="0" smtClean="0"/>
              <a:t>equipment (PPE)</a:t>
            </a:r>
            <a:endParaRPr lang="en-US" dirty="0"/>
          </a:p>
          <a:p>
            <a:pPr lvl="1"/>
            <a:r>
              <a:rPr lang="en-US" dirty="0"/>
              <a:t>Movement control</a:t>
            </a:r>
          </a:p>
          <a:p>
            <a:pPr lvl="1"/>
            <a:r>
              <a:rPr lang="en-US" dirty="0"/>
              <a:t>Cleaning and disinfection</a:t>
            </a:r>
          </a:p>
          <a:p>
            <a:r>
              <a:rPr lang="en-US" dirty="0"/>
              <a:t>Site security</a:t>
            </a:r>
          </a:p>
          <a:p>
            <a:pPr lvl="1"/>
            <a:r>
              <a:rPr lang="en-US" dirty="0"/>
              <a:t>Unauthorized persons</a:t>
            </a:r>
          </a:p>
          <a:p>
            <a:pPr lvl="1"/>
            <a:r>
              <a:rPr lang="en-US" dirty="0"/>
              <a:t>Log book</a:t>
            </a:r>
          </a:p>
          <a:p>
            <a:pPr lvl="1"/>
            <a:r>
              <a:rPr lang="en-US" dirty="0"/>
              <a:t>Warning or restriction signs</a:t>
            </a:r>
          </a:p>
          <a:p>
            <a:pPr lvl="1"/>
            <a:r>
              <a:rPr lang="en-US" dirty="0"/>
              <a:t>Site security </a:t>
            </a:r>
            <a:r>
              <a:rPr lang="en-US" dirty="0" smtClean="0"/>
              <a:t>personnel</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67" t="1976"/>
          <a:stretch/>
        </p:blipFill>
        <p:spPr bwMode="auto">
          <a:xfrm>
            <a:off x="5785627" y="1600200"/>
            <a:ext cx="2888542" cy="3429000"/>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371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Safety</a:t>
            </a:r>
            <a:endParaRPr lang="en-US" dirty="0"/>
          </a:p>
        </p:txBody>
      </p:sp>
      <p:sp>
        <p:nvSpPr>
          <p:cNvPr id="3" name="Content Placeholder 2"/>
          <p:cNvSpPr>
            <a:spLocks noGrp="1"/>
          </p:cNvSpPr>
          <p:nvPr>
            <p:ph idx="1"/>
          </p:nvPr>
        </p:nvSpPr>
        <p:spPr/>
        <p:txBody>
          <a:bodyPr/>
          <a:lstStyle/>
          <a:p>
            <a:r>
              <a:rPr lang="en-US" dirty="0"/>
              <a:t>Safety Issues</a:t>
            </a:r>
          </a:p>
          <a:p>
            <a:pPr lvl="1"/>
            <a:r>
              <a:rPr lang="en-US" dirty="0" smtClean="0"/>
              <a:t>Physical demands</a:t>
            </a:r>
          </a:p>
          <a:p>
            <a:pPr lvl="2"/>
            <a:r>
              <a:rPr lang="en-US" dirty="0" smtClean="0"/>
              <a:t>Long hours</a:t>
            </a:r>
          </a:p>
          <a:p>
            <a:pPr lvl="2"/>
            <a:r>
              <a:rPr lang="en-US" dirty="0" smtClean="0"/>
              <a:t>Response activities</a:t>
            </a:r>
          </a:p>
          <a:p>
            <a:pPr lvl="1"/>
            <a:r>
              <a:rPr lang="en-US" dirty="0" smtClean="0"/>
              <a:t>Psychological impact</a:t>
            </a:r>
          </a:p>
          <a:p>
            <a:r>
              <a:rPr lang="en-US" dirty="0" smtClean="0"/>
              <a:t>Weather conditions</a:t>
            </a:r>
          </a:p>
          <a:p>
            <a:pPr lvl="2"/>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spTree>
    <p:extLst>
      <p:ext uri="{BB962C8B-B14F-4D97-AF65-F5344CB8AC3E}">
        <p14:creationId xmlns:p14="http://schemas.microsoft.com/office/powerpoint/2010/main" val="299958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for Carcass Disposal</a:t>
            </a:r>
            <a:endParaRPr lang="en-US" dirty="0"/>
          </a:p>
        </p:txBody>
      </p:sp>
      <p:sp>
        <p:nvSpPr>
          <p:cNvPr id="3" name="Content Placeholder 2"/>
          <p:cNvSpPr>
            <a:spLocks noGrp="1"/>
          </p:cNvSpPr>
          <p:nvPr>
            <p:ph idx="1"/>
          </p:nvPr>
        </p:nvSpPr>
        <p:spPr/>
        <p:txBody>
          <a:bodyPr>
            <a:normAutofit/>
          </a:bodyPr>
          <a:lstStyle/>
          <a:p>
            <a:r>
              <a:rPr lang="en-US" dirty="0" smtClean="0"/>
              <a:t>USDA Foreign Animal Disease Preparedness (FAD PReP) Guidelines: Disposal</a:t>
            </a:r>
          </a:p>
          <a:p>
            <a:pPr lvl="1"/>
            <a:r>
              <a:rPr lang="en-US" sz="2000" dirty="0">
                <a:hlinkClick r:id="rId3"/>
              </a:rPr>
              <a:t>http://www.aphis.usda.gov/animal_health/emrs/nahems.shtml</a:t>
            </a:r>
          </a:p>
          <a:p>
            <a:r>
              <a:rPr lang="en-US" dirty="0" smtClean="0"/>
              <a:t>Carcass Disposal: A Comprehensive Review. USDA and Kansas State University</a:t>
            </a:r>
          </a:p>
          <a:p>
            <a:pPr lvl="1"/>
            <a:r>
              <a:rPr lang="en-US" sz="2200" dirty="0">
                <a:hlinkClick r:id="rId4"/>
              </a:rPr>
              <a:t>https://</a:t>
            </a:r>
            <a:r>
              <a:rPr lang="en-US" sz="2200" dirty="0" smtClean="0">
                <a:hlinkClick r:id="rId4"/>
              </a:rPr>
              <a:t>krex.k-state.edu/dspace/handle/2097/662</a:t>
            </a:r>
            <a:r>
              <a:rPr lang="en-US" sz="2200" dirty="0" smtClean="0"/>
              <a:t> </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spTree>
    <p:extLst>
      <p:ext uri="{BB962C8B-B14F-4D97-AF65-F5344CB8AC3E}">
        <p14:creationId xmlns:p14="http://schemas.microsoft.com/office/powerpoint/2010/main" val="131401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914400" y="4343400"/>
            <a:ext cx="7772400" cy="838200"/>
          </a:xfrm>
          <a:prstGeom prst="rect">
            <a:avLst/>
          </a:prstGeom>
        </p:spPr>
        <p:txBody>
          <a:bodyPr vert="horz" lIns="91440" tIns="45720" rIns="91440" bIns="45720" rtlCol="0">
            <a:normAutofit fontScale="325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Melissa Lang</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BS; Glenda Dvorak, DVM, MPH,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9476787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Burial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Excavated trench or pit</a:t>
            </a:r>
          </a:p>
          <a:p>
            <a:pPr lvl="1"/>
            <a:r>
              <a:rPr lang="en-US" dirty="0" smtClean="0"/>
              <a:t>Decomposition</a:t>
            </a:r>
          </a:p>
          <a:p>
            <a:pPr lvl="1"/>
            <a:r>
              <a:rPr lang="en-US" dirty="0" smtClean="0"/>
              <a:t>Heat</a:t>
            </a:r>
          </a:p>
          <a:p>
            <a:r>
              <a:rPr lang="en-US" dirty="0" smtClean="0"/>
              <a:t>Length of time </a:t>
            </a:r>
            <a:br>
              <a:rPr lang="en-US" dirty="0" smtClean="0"/>
            </a:br>
            <a:r>
              <a:rPr lang="en-US" dirty="0" smtClean="0"/>
              <a:t>required varies</a:t>
            </a:r>
          </a:p>
          <a:p>
            <a:pPr lvl="1"/>
            <a:r>
              <a:rPr lang="en-US" dirty="0" smtClean="0"/>
              <a:t>Species and size</a:t>
            </a:r>
          </a:p>
          <a:p>
            <a:pPr lvl="1"/>
            <a:r>
              <a:rPr lang="en-US" dirty="0" smtClean="0"/>
              <a:t>Total volume</a:t>
            </a:r>
          </a:p>
          <a:p>
            <a:pPr lvl="1"/>
            <a:r>
              <a:rPr lang="en-US" dirty="0" smtClean="0"/>
              <a:t>Soil characteristics</a:t>
            </a:r>
          </a:p>
          <a:p>
            <a:r>
              <a:rPr lang="en-US" dirty="0" smtClean="0"/>
              <a:t>Settlement of the burial site</a:t>
            </a:r>
          </a:p>
          <a:p>
            <a:pPr lvl="1"/>
            <a:r>
              <a:rPr lang="en-US" dirty="0" smtClean="0"/>
              <a:t>Additional backfill </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pic>
        <p:nvPicPr>
          <p:cNvPr id="6" name="Picture 2" descr="H:\CFSPH\Communal Files\Photo Library\Disposal\Burial_BrianVanderLe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435" b="31727"/>
          <a:stretch/>
        </p:blipFill>
        <p:spPr bwMode="auto">
          <a:xfrm>
            <a:off x="5493765" y="2286000"/>
            <a:ext cx="3116835" cy="2362200"/>
          </a:xfrm>
          <a:prstGeom prst="rect">
            <a:avLst/>
          </a:prstGeom>
          <a:noFill/>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14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Burial Types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Trench burial</a:t>
            </a:r>
          </a:p>
          <a:p>
            <a:pPr lvl="1"/>
            <a:r>
              <a:rPr lang="en-US" dirty="0" smtClean="0"/>
              <a:t>Daily mortalities</a:t>
            </a:r>
          </a:p>
          <a:p>
            <a:pPr lvl="1"/>
            <a:r>
              <a:rPr lang="en-US" dirty="0" smtClean="0"/>
              <a:t>Trapezoid or </a:t>
            </a:r>
            <a:br>
              <a:rPr lang="en-US" dirty="0" smtClean="0"/>
            </a:br>
            <a:r>
              <a:rPr lang="en-US" dirty="0" smtClean="0"/>
              <a:t>vertical pits</a:t>
            </a:r>
          </a:p>
          <a:p>
            <a:pPr lvl="1"/>
            <a:r>
              <a:rPr lang="en-US" dirty="0" smtClean="0"/>
              <a:t>Inexpensive</a:t>
            </a:r>
          </a:p>
          <a:p>
            <a:pPr lvl="1"/>
            <a:r>
              <a:rPr lang="en-US" dirty="0" smtClean="0"/>
              <a:t>Convenient</a:t>
            </a:r>
          </a:p>
          <a:p>
            <a:r>
              <a:rPr lang="en-US" dirty="0" smtClean="0"/>
              <a:t>Mass burial</a:t>
            </a:r>
          </a:p>
          <a:p>
            <a:pPr lvl="1"/>
            <a:r>
              <a:rPr lang="en-US" dirty="0" smtClean="0"/>
              <a:t>Large numbers of animal mortalities</a:t>
            </a:r>
          </a:p>
          <a:p>
            <a:pPr lvl="1"/>
            <a:r>
              <a:rPr lang="en-US" dirty="0" smtClean="0"/>
              <a:t>Trapezoid pits with liners</a:t>
            </a:r>
          </a:p>
          <a:p>
            <a:pPr lvl="1"/>
            <a:r>
              <a:rPr lang="en-US" dirty="0" smtClean="0"/>
              <a:t>More expensive and time consuming</a:t>
            </a:r>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559" y="1600200"/>
            <a:ext cx="3938953" cy="2971800"/>
          </a:xfrm>
          <a:prstGeom prst="rect">
            <a:avLst/>
          </a:prstGeom>
        </p:spPr>
      </p:pic>
    </p:spTree>
    <p:extLst>
      <p:ext uri="{BB962C8B-B14F-4D97-AF65-F5344CB8AC3E}">
        <p14:creationId xmlns:p14="http://schemas.microsoft.com/office/powerpoint/2010/main" val="3487096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Site Selection</a:t>
            </a:r>
            <a:endParaRPr lang="en-US" dirty="0"/>
          </a:p>
        </p:txBody>
      </p:sp>
      <p:sp>
        <p:nvSpPr>
          <p:cNvPr id="7" name="Content Placeholder 6"/>
          <p:cNvSpPr>
            <a:spLocks noGrp="1"/>
          </p:cNvSpPr>
          <p:nvPr>
            <p:ph idx="1"/>
          </p:nvPr>
        </p:nvSpPr>
        <p:spPr/>
        <p:txBody>
          <a:bodyPr>
            <a:normAutofit fontScale="92500"/>
          </a:bodyPr>
          <a:lstStyle/>
          <a:p>
            <a:r>
              <a:rPr lang="en-US" dirty="0" smtClean="0"/>
              <a:t>Soil properties</a:t>
            </a:r>
          </a:p>
          <a:p>
            <a:pPr lvl="1"/>
            <a:r>
              <a:rPr lang="en-US" dirty="0" smtClean="0"/>
              <a:t>Texture and permeability</a:t>
            </a:r>
            <a:endParaRPr lang="en-US" dirty="0"/>
          </a:p>
          <a:p>
            <a:r>
              <a:rPr lang="en-US" dirty="0" smtClean="0"/>
              <a:t>Construction of the site</a:t>
            </a:r>
          </a:p>
          <a:p>
            <a:pPr lvl="1"/>
            <a:r>
              <a:rPr lang="en-US" dirty="0" smtClean="0"/>
              <a:t>Slope of land</a:t>
            </a:r>
          </a:p>
          <a:p>
            <a:pPr lvl="1"/>
            <a:r>
              <a:rPr lang="en-US" dirty="0" smtClean="0"/>
              <a:t>Depth of water table and bedrock</a:t>
            </a:r>
          </a:p>
          <a:p>
            <a:r>
              <a:rPr lang="en-US" dirty="0" smtClean="0"/>
              <a:t>Location of the site</a:t>
            </a:r>
          </a:p>
          <a:p>
            <a:pPr lvl="1"/>
            <a:r>
              <a:rPr lang="en-US" dirty="0" smtClean="0"/>
              <a:t>Proximity to water sources or public areas</a:t>
            </a:r>
          </a:p>
          <a:p>
            <a:pPr lvl="1"/>
            <a:r>
              <a:rPr lang="en-US" dirty="0" smtClean="0"/>
              <a:t>Accessibility </a:t>
            </a:r>
            <a:endParaRPr lang="en-US" dirty="0"/>
          </a:p>
          <a:p>
            <a:r>
              <a:rPr lang="en-US" dirty="0" smtClean="0"/>
              <a:t>Projected future use of the site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spTree>
    <p:extLst>
      <p:ext uri="{BB962C8B-B14F-4D97-AF65-F5344CB8AC3E}">
        <p14:creationId xmlns:p14="http://schemas.microsoft.com/office/powerpoint/2010/main" val="152765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Construction and Design</a:t>
            </a:r>
            <a:endParaRPr lang="en-US" dirty="0"/>
          </a:p>
        </p:txBody>
      </p:sp>
      <p:sp>
        <p:nvSpPr>
          <p:cNvPr id="7" name="Content Placeholder 6"/>
          <p:cNvSpPr>
            <a:spLocks noGrp="1"/>
          </p:cNvSpPr>
          <p:nvPr>
            <p:ph idx="1"/>
          </p:nvPr>
        </p:nvSpPr>
        <p:spPr/>
        <p:txBody>
          <a:bodyPr>
            <a:normAutofit lnSpcReduction="10000"/>
          </a:bodyPr>
          <a:lstStyle/>
          <a:p>
            <a:r>
              <a:rPr lang="en-US" dirty="0" smtClean="0"/>
              <a:t>Site size/area	</a:t>
            </a:r>
          </a:p>
          <a:p>
            <a:pPr lvl="1"/>
            <a:r>
              <a:rPr lang="en-US" dirty="0" smtClean="0"/>
              <a:t>Depends on species, age/size, quantity</a:t>
            </a:r>
          </a:p>
          <a:p>
            <a:r>
              <a:rPr lang="en-US" dirty="0"/>
              <a:t>Trapezoid shape pits</a:t>
            </a:r>
            <a:endParaRPr lang="en-US" dirty="0" smtClean="0"/>
          </a:p>
          <a:p>
            <a:pPr lvl="1"/>
            <a:r>
              <a:rPr lang="en-US" dirty="0" smtClean="0"/>
              <a:t>42 cubic feet per:</a:t>
            </a:r>
          </a:p>
          <a:p>
            <a:pPr lvl="2"/>
            <a:r>
              <a:rPr lang="en-US" dirty="0" smtClean="0"/>
              <a:t>1 adult bovine OR</a:t>
            </a:r>
          </a:p>
          <a:p>
            <a:pPr lvl="2"/>
            <a:r>
              <a:rPr lang="en-US" dirty="0" smtClean="0"/>
              <a:t>5 pigs/sheep OR</a:t>
            </a:r>
          </a:p>
          <a:p>
            <a:pPr lvl="2"/>
            <a:r>
              <a:rPr lang="en-US" dirty="0" smtClean="0"/>
              <a:t>40 chickens</a:t>
            </a:r>
          </a:p>
          <a:p>
            <a:r>
              <a:rPr lang="en-US" dirty="0" smtClean="0"/>
              <a:t>Liners to minimize seepage</a:t>
            </a:r>
          </a:p>
          <a:p>
            <a:r>
              <a:rPr lang="en-US" dirty="0" smtClean="0"/>
              <a:t>Caution during excavation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Carcass Disposal: On Site Burial</a:t>
            </a:r>
            <a:endParaRPr lang="en-US" dirty="0"/>
          </a:p>
        </p:txBody>
      </p:sp>
      <p:pic>
        <p:nvPicPr>
          <p:cNvPr id="9" name="Picture 2" descr="Trench burial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299" y="3236686"/>
            <a:ext cx="3961915" cy="1563914"/>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534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and Design</a:t>
            </a:r>
            <a:endParaRPr lang="en-US" dirty="0"/>
          </a:p>
        </p:txBody>
      </p:sp>
      <p:sp>
        <p:nvSpPr>
          <p:cNvPr id="3" name="Content Placeholder 2"/>
          <p:cNvSpPr>
            <a:spLocks noGrp="1"/>
          </p:cNvSpPr>
          <p:nvPr>
            <p:ph idx="1"/>
          </p:nvPr>
        </p:nvSpPr>
        <p:spPr>
          <a:xfrm>
            <a:off x="457200" y="1600200"/>
            <a:ext cx="4876800" cy="4648200"/>
          </a:xfrm>
        </p:spPr>
        <p:txBody>
          <a:bodyPr>
            <a:normAutofit fontScale="77500" lnSpcReduction="20000"/>
          </a:bodyPr>
          <a:lstStyle/>
          <a:p>
            <a:r>
              <a:rPr lang="en-US" dirty="0" smtClean="0"/>
              <a:t>Trench size</a:t>
            </a:r>
          </a:p>
          <a:p>
            <a:pPr lvl="1"/>
            <a:r>
              <a:rPr lang="en-US" dirty="0" smtClean="0"/>
              <a:t>4-8 feet deep</a:t>
            </a:r>
          </a:p>
          <a:p>
            <a:pPr lvl="1"/>
            <a:r>
              <a:rPr lang="en-US" dirty="0" smtClean="0"/>
              <a:t>6 feet wide</a:t>
            </a:r>
          </a:p>
          <a:p>
            <a:pPr lvl="1"/>
            <a:r>
              <a:rPr lang="en-US" dirty="0" smtClean="0"/>
              <a:t>Two large carcasses </a:t>
            </a:r>
            <a:br>
              <a:rPr lang="en-US" dirty="0" smtClean="0"/>
            </a:br>
            <a:r>
              <a:rPr lang="en-US" dirty="0" smtClean="0"/>
              <a:t>side by side</a:t>
            </a:r>
          </a:p>
          <a:p>
            <a:r>
              <a:rPr lang="en-US" dirty="0" smtClean="0"/>
              <a:t>May include liners</a:t>
            </a:r>
          </a:p>
          <a:p>
            <a:pPr lvl="1"/>
            <a:r>
              <a:rPr lang="en-US" dirty="0" smtClean="0"/>
              <a:t>Clay may be used</a:t>
            </a:r>
            <a:br>
              <a:rPr lang="en-US" dirty="0" smtClean="0"/>
            </a:br>
            <a:r>
              <a:rPr lang="en-US" dirty="0" smtClean="0"/>
              <a:t>as a base layer </a:t>
            </a:r>
          </a:p>
          <a:p>
            <a:r>
              <a:rPr lang="en-US" dirty="0" smtClean="0"/>
              <a:t>Vent large carcasses</a:t>
            </a:r>
          </a:p>
          <a:p>
            <a:r>
              <a:rPr lang="en-US" dirty="0" smtClean="0"/>
              <a:t>Settlement during decomposition</a:t>
            </a:r>
          </a:p>
          <a:p>
            <a:pPr lvl="1"/>
            <a:r>
              <a:rPr lang="en-US" dirty="0" smtClean="0"/>
              <a:t>May need additional backfill</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pic>
        <p:nvPicPr>
          <p:cNvPr id="3074" name="Picture 2" descr="Mounded soil on top of the deadstock reduces the chance of scavenging and allows for settling as the deadstock decomposes and soil falls into the voids."/>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53000" y="1676400"/>
            <a:ext cx="3724275" cy="3448051"/>
          </a:xfrm>
          <a:prstGeom prst="rect">
            <a:avLst/>
          </a:prstGeom>
          <a:noFill/>
          <a:ln>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77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Impacts</a:t>
            </a:r>
            <a:endParaRPr lang="en-US" dirty="0"/>
          </a:p>
        </p:txBody>
      </p:sp>
      <p:sp>
        <p:nvSpPr>
          <p:cNvPr id="3" name="Content Placeholder 2"/>
          <p:cNvSpPr>
            <a:spLocks noGrp="1"/>
          </p:cNvSpPr>
          <p:nvPr>
            <p:ph idx="1"/>
          </p:nvPr>
        </p:nvSpPr>
        <p:spPr/>
        <p:txBody>
          <a:bodyPr>
            <a:normAutofit/>
          </a:bodyPr>
          <a:lstStyle/>
          <a:p>
            <a:r>
              <a:rPr lang="en-US" dirty="0" smtClean="0"/>
              <a:t>Air quality</a:t>
            </a:r>
          </a:p>
          <a:p>
            <a:pPr lvl="1"/>
            <a:r>
              <a:rPr lang="en-US" dirty="0" smtClean="0"/>
              <a:t>Odor</a:t>
            </a:r>
          </a:p>
          <a:p>
            <a:r>
              <a:rPr lang="en-US" dirty="0" smtClean="0"/>
              <a:t>Water quality</a:t>
            </a:r>
          </a:p>
          <a:p>
            <a:pPr lvl="1"/>
            <a:r>
              <a:rPr lang="en-US" dirty="0" smtClean="0"/>
              <a:t>Leachate</a:t>
            </a:r>
          </a:p>
          <a:p>
            <a:r>
              <a:rPr lang="en-US" dirty="0" smtClean="0"/>
              <a:t>Gases</a:t>
            </a:r>
          </a:p>
          <a:p>
            <a:pPr lvl="1"/>
            <a:r>
              <a:rPr lang="en-US" dirty="0" smtClean="0"/>
              <a:t>Methane, carbon dioxide, </a:t>
            </a:r>
            <a:br>
              <a:rPr lang="en-US" dirty="0" smtClean="0"/>
            </a:br>
            <a:r>
              <a:rPr lang="en-US" dirty="0" smtClean="0"/>
              <a:t>hydrogen sulfide</a:t>
            </a:r>
          </a:p>
          <a:p>
            <a:r>
              <a:rPr lang="en-US" dirty="0" smtClean="0"/>
              <a:t>Scavengers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pic>
        <p:nvPicPr>
          <p:cNvPr id="2052" name="Picture 4" descr="http://www.aphis.usda.gov/emergency_response/tools/on-site/htdocs/images/Figure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225" y="1600200"/>
            <a:ext cx="41217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1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Comparison </a:t>
            </a:r>
            <a:br>
              <a:rPr lang="en-US" dirty="0" smtClean="0"/>
            </a:br>
            <a:r>
              <a:rPr lang="en-US" dirty="0" smtClean="0"/>
              <a:t>With Other Disposal Methods</a:t>
            </a:r>
            <a:endParaRPr lang="en-US" dirty="0"/>
          </a:p>
        </p:txBody>
      </p:sp>
      <p:sp>
        <p:nvSpPr>
          <p:cNvPr id="7" name="Content Placeholder 6"/>
          <p:cNvSpPr>
            <a:spLocks noGrp="1"/>
          </p:cNvSpPr>
          <p:nvPr>
            <p:ph sz="half" idx="1"/>
          </p:nvPr>
        </p:nvSpPr>
        <p:spPr/>
        <p:txBody>
          <a:bodyPr/>
          <a:lstStyle/>
          <a:p>
            <a:r>
              <a:rPr lang="en-US" dirty="0" smtClean="0"/>
              <a:t>Advantages</a:t>
            </a:r>
          </a:p>
          <a:p>
            <a:pPr lvl="1"/>
            <a:r>
              <a:rPr lang="en-US" dirty="0"/>
              <a:t>Quick, easy, inexpensive</a:t>
            </a:r>
          </a:p>
          <a:p>
            <a:pPr lvl="1"/>
            <a:r>
              <a:rPr lang="en-US" dirty="0"/>
              <a:t>Equipment generally </a:t>
            </a:r>
            <a:r>
              <a:rPr lang="en-US" dirty="0" smtClean="0"/>
              <a:t>readily</a:t>
            </a:r>
          </a:p>
          <a:p>
            <a:pPr lvl="1"/>
            <a:r>
              <a:rPr lang="en-US" dirty="0" smtClean="0"/>
              <a:t>On-site; limited transportation</a:t>
            </a:r>
            <a:endParaRPr lang="en-US" dirty="0"/>
          </a:p>
        </p:txBody>
      </p:sp>
      <p:sp>
        <p:nvSpPr>
          <p:cNvPr id="8" name="Content Placeholder 7"/>
          <p:cNvSpPr>
            <a:spLocks noGrp="1"/>
          </p:cNvSpPr>
          <p:nvPr>
            <p:ph sz="half" idx="2"/>
          </p:nvPr>
        </p:nvSpPr>
        <p:spPr/>
        <p:txBody>
          <a:bodyPr/>
          <a:lstStyle/>
          <a:p>
            <a:r>
              <a:rPr lang="en-US" dirty="0" smtClean="0"/>
              <a:t>Disadvantages</a:t>
            </a:r>
          </a:p>
          <a:p>
            <a:pPr lvl="1"/>
            <a:r>
              <a:rPr lang="en-US" dirty="0" smtClean="0"/>
              <a:t>Large </a:t>
            </a:r>
            <a:r>
              <a:rPr lang="en-US" dirty="0"/>
              <a:t>areas of land</a:t>
            </a:r>
          </a:p>
          <a:p>
            <a:pPr lvl="1"/>
            <a:r>
              <a:rPr lang="en-US" dirty="0"/>
              <a:t>Difficult in </a:t>
            </a:r>
            <a:r>
              <a:rPr lang="en-US" dirty="0" smtClean="0"/>
              <a:t>wet </a:t>
            </a:r>
            <a:br>
              <a:rPr lang="en-US" dirty="0" smtClean="0"/>
            </a:br>
            <a:r>
              <a:rPr lang="en-US" dirty="0" smtClean="0"/>
              <a:t>and cold </a:t>
            </a:r>
            <a:r>
              <a:rPr lang="en-US" dirty="0"/>
              <a:t>weather conditions</a:t>
            </a:r>
          </a:p>
          <a:p>
            <a:pPr lvl="1"/>
            <a:r>
              <a:rPr lang="en-US" dirty="0"/>
              <a:t>Environmental </a:t>
            </a:r>
            <a:r>
              <a:rPr lang="en-US" dirty="0" smtClean="0"/>
              <a:t>impacts</a:t>
            </a:r>
          </a:p>
          <a:p>
            <a:pPr lvl="1"/>
            <a:r>
              <a:rPr lang="en-US" dirty="0"/>
              <a:t>Public </a:t>
            </a:r>
            <a:r>
              <a:rPr lang="en-US" dirty="0" smtClean="0"/>
              <a:t>opposition</a:t>
            </a:r>
            <a:endParaRPr lang="en-US" dirty="0"/>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spTree>
    <p:extLst>
      <p:ext uri="{BB962C8B-B14F-4D97-AF65-F5344CB8AC3E}">
        <p14:creationId xmlns:p14="http://schemas.microsoft.com/office/powerpoint/2010/main" val="2141579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Regulations and Monitoring</a:t>
            </a:r>
            <a:endParaRPr lang="en-US" dirty="0"/>
          </a:p>
        </p:txBody>
      </p:sp>
      <p:sp>
        <p:nvSpPr>
          <p:cNvPr id="3" name="Content Placeholder 2"/>
          <p:cNvSpPr>
            <a:spLocks noGrp="1"/>
          </p:cNvSpPr>
          <p:nvPr>
            <p:ph idx="1"/>
          </p:nvPr>
        </p:nvSpPr>
        <p:spPr/>
        <p:txBody>
          <a:bodyPr/>
          <a:lstStyle/>
          <a:p>
            <a:r>
              <a:rPr lang="en-US" dirty="0" smtClean="0"/>
              <a:t>Consult State regulations</a:t>
            </a:r>
          </a:p>
          <a:p>
            <a:pPr lvl="1"/>
            <a:r>
              <a:rPr lang="en-US" dirty="0" smtClean="0"/>
              <a:t>Sites highly regulated</a:t>
            </a:r>
          </a:p>
          <a:p>
            <a:pPr lvl="1"/>
            <a:r>
              <a:rPr lang="en-US" dirty="0" smtClean="0"/>
              <a:t>Depth, width, length, max size</a:t>
            </a:r>
          </a:p>
          <a:p>
            <a:r>
              <a:rPr lang="en-US" dirty="0" smtClean="0"/>
              <a:t>Environmental impact</a:t>
            </a:r>
          </a:p>
          <a:p>
            <a:pPr lvl="1"/>
            <a:r>
              <a:rPr lang="en-US" dirty="0" smtClean="0"/>
              <a:t>Groundwater monitoring</a:t>
            </a:r>
          </a:p>
          <a:p>
            <a:pPr lvl="1"/>
            <a:r>
              <a:rPr lang="en-US" dirty="0" smtClean="0"/>
              <a:t>Surface water sources</a:t>
            </a:r>
          </a:p>
          <a:p>
            <a:pPr lvl="1"/>
            <a:r>
              <a:rPr lang="en-US" dirty="0" smtClean="0"/>
              <a:t>Air quality/odor</a:t>
            </a:r>
          </a:p>
          <a:p>
            <a:r>
              <a:rPr lang="en-US" dirty="0" smtClean="0"/>
              <a:t>Record site GPS location</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Carcass Disposal: On Site Burial</a:t>
            </a:r>
            <a:endParaRPr lang="en-US" dirty="0"/>
          </a:p>
        </p:txBody>
      </p:sp>
    </p:spTree>
    <p:extLst>
      <p:ext uri="{BB962C8B-B14F-4D97-AF65-F5344CB8AC3E}">
        <p14:creationId xmlns:p14="http://schemas.microsoft.com/office/powerpoint/2010/main" val="4272444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6456</TotalTime>
  <Words>2168</Words>
  <Application>Microsoft Office PowerPoint</Application>
  <PresentationFormat>On-screen Show (4:3)</PresentationFormat>
  <Paragraphs>167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Just In Time 2014</vt:lpstr>
      <vt:lpstr>Carcass Disposal</vt:lpstr>
      <vt:lpstr>On-Site Burial</vt:lpstr>
      <vt:lpstr>Burial Types</vt:lpstr>
      <vt:lpstr>Site Selection</vt:lpstr>
      <vt:lpstr>Construction and Design</vt:lpstr>
      <vt:lpstr>Construction and Design</vt:lpstr>
      <vt:lpstr>Environmental Impacts</vt:lpstr>
      <vt:lpstr>Comparison  With Other Disposal Methods</vt:lpstr>
      <vt:lpstr>Regulations and Monitoring</vt:lpstr>
      <vt:lpstr>Biosecurity</vt:lpstr>
      <vt:lpstr>Personnel Safety</vt:lpstr>
      <vt:lpstr>Resources for Carcass Disposal</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Carcass Disposal: On Site Burial</dc:title>
  <dc:subject>Just In Time Training Resources</dc:subject>
  <dc:creator>Melissa Lang, BS;Glenda Dvorak, DVM, MPH, DACVPM</dc:creator>
  <dc:description>Developed June 2010
Reviewed by: JPMogan, DVM, L Cole, DVM,</dc:description>
  <cp:lastModifiedBy>Glenda Dvorak</cp:lastModifiedBy>
  <cp:revision>390</cp:revision>
  <cp:lastPrinted>2012-06-08T20:48:48Z</cp:lastPrinted>
  <dcterms:created xsi:type="dcterms:W3CDTF">2010-02-26T02:19:00Z</dcterms:created>
  <dcterms:modified xsi:type="dcterms:W3CDTF">2014-07-07T21:37:50Z</dcterms:modified>
  <cp:category>MSP Just-In-Time Training</cp:category>
</cp:coreProperties>
</file>