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21"/>
  </p:notesMasterIdLst>
  <p:handoutMasterIdLst>
    <p:handoutMasterId r:id="rId22"/>
  </p:handoutMasterIdLst>
  <p:sldIdLst>
    <p:sldId id="372" r:id="rId2"/>
    <p:sldId id="394" r:id="rId3"/>
    <p:sldId id="373" r:id="rId4"/>
    <p:sldId id="393" r:id="rId5"/>
    <p:sldId id="378" r:id="rId6"/>
    <p:sldId id="400" r:id="rId7"/>
    <p:sldId id="379" r:id="rId8"/>
    <p:sldId id="397" r:id="rId9"/>
    <p:sldId id="403" r:id="rId10"/>
    <p:sldId id="398" r:id="rId11"/>
    <p:sldId id="384" r:id="rId12"/>
    <p:sldId id="386" r:id="rId13"/>
    <p:sldId id="387" r:id="rId14"/>
    <p:sldId id="388" r:id="rId15"/>
    <p:sldId id="402" r:id="rId16"/>
    <p:sldId id="404" r:id="rId17"/>
    <p:sldId id="390" r:id="rId18"/>
    <p:sldId id="391" r:id="rId19"/>
    <p:sldId id="385"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0128" autoAdjust="0"/>
  </p:normalViewPr>
  <p:slideViewPr>
    <p:cSldViewPr>
      <p:cViewPr varScale="1">
        <p:scale>
          <a:sx n="46" d="100"/>
          <a:sy n="46"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548"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131763"/>
            <a:ext cx="3168650" cy="479425"/>
          </a:xfrm>
          <a:prstGeom prst="rect">
            <a:avLst/>
          </a:prstGeom>
        </p:spPr>
        <p:txBody>
          <a:bodyPr vert="horz" lIns="99474" tIns="49737" rIns="99474" bIns="49737" rtlCol="0"/>
          <a:lstStyle>
            <a:lvl1pPr algn="l" fontAlgn="auto">
              <a:spcBef>
                <a:spcPts val="0"/>
              </a:spcBef>
              <a:spcAft>
                <a:spcPts val="0"/>
              </a:spcAft>
              <a:defRPr sz="1000" dirty="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902075" y="131763"/>
            <a:ext cx="3170238" cy="479425"/>
          </a:xfrm>
          <a:prstGeom prst="rect">
            <a:avLst/>
          </a:prstGeom>
        </p:spPr>
        <p:txBody>
          <a:bodyPr vert="horz" lIns="99474" tIns="49737" rIns="99474" bIns="49737" rtlCol="0"/>
          <a:lstStyle>
            <a:lvl1pPr algn="r" fontAlgn="auto">
              <a:spcBef>
                <a:spcPts val="0"/>
              </a:spcBef>
              <a:spcAft>
                <a:spcPts val="0"/>
              </a:spcAft>
              <a:defRPr sz="1000" dirty="0" smtClean="0">
                <a:latin typeface="+mn-lt"/>
                <a:cs typeface="+mn-cs"/>
              </a:defRPr>
            </a:lvl1pPr>
          </a:lstStyle>
          <a:p>
            <a:pPr>
              <a:defRPr/>
            </a:pPr>
            <a:r>
              <a:rPr lang="en-US"/>
              <a:t>Carcass Disposal: Off-Site Locations and Transporting</a:t>
            </a:r>
          </a:p>
        </p:txBody>
      </p:sp>
      <p:sp>
        <p:nvSpPr>
          <p:cNvPr id="4" name="Footer Placeholder 3"/>
          <p:cNvSpPr>
            <a:spLocks noGrp="1"/>
          </p:cNvSpPr>
          <p:nvPr>
            <p:ph type="ftr" sz="quarter" idx="2"/>
          </p:nvPr>
        </p:nvSpPr>
        <p:spPr>
          <a:xfrm>
            <a:off x="244475" y="8990013"/>
            <a:ext cx="3168650" cy="479425"/>
          </a:xfrm>
          <a:prstGeom prst="rect">
            <a:avLst/>
          </a:prstGeom>
        </p:spPr>
        <p:txBody>
          <a:bodyPr vert="horz" lIns="99474" tIns="49737" rIns="99474" bIns="49737" rtlCol="0" anchor="b"/>
          <a:lstStyle>
            <a:lvl1pPr algn="l" fontAlgn="auto">
              <a:spcBef>
                <a:spcPts val="0"/>
              </a:spcBef>
              <a:spcAft>
                <a:spcPts val="0"/>
              </a:spcAft>
              <a:defRPr sz="1000" dirty="0" smtClean="0">
                <a:latin typeface="+mn-lt"/>
                <a:cs typeface="+mn-cs"/>
              </a:defRPr>
            </a:lvl1pPr>
          </a:lstStyle>
          <a:p>
            <a:pPr>
              <a:defRPr/>
            </a:pPr>
            <a:r>
              <a:rPr lang="en-US"/>
              <a:t>Multi-State Partnership for Security in Agriculture; Center for Food Security and Public Health</a:t>
            </a:r>
          </a:p>
        </p:txBody>
      </p:sp>
      <p:sp>
        <p:nvSpPr>
          <p:cNvPr id="5" name="Slide Number Placeholder 4"/>
          <p:cNvSpPr>
            <a:spLocks noGrp="1"/>
          </p:cNvSpPr>
          <p:nvPr>
            <p:ph type="sldNum" sz="quarter" idx="3"/>
          </p:nvPr>
        </p:nvSpPr>
        <p:spPr>
          <a:xfrm>
            <a:off x="3983038" y="8990013"/>
            <a:ext cx="3170237" cy="479425"/>
          </a:xfrm>
          <a:prstGeom prst="rect">
            <a:avLst/>
          </a:prstGeom>
        </p:spPr>
        <p:txBody>
          <a:bodyPr vert="horz" lIns="99474" tIns="49737" rIns="99474" bIns="49737" rtlCol="0" anchor="b"/>
          <a:lstStyle>
            <a:lvl1pPr algn="r" fontAlgn="auto">
              <a:spcBef>
                <a:spcPts val="0"/>
              </a:spcBef>
              <a:spcAft>
                <a:spcPts val="0"/>
              </a:spcAft>
              <a:defRPr sz="1000" dirty="0">
                <a:latin typeface="+mn-lt"/>
                <a:cs typeface="+mn-cs"/>
              </a:defRPr>
            </a:lvl1pPr>
          </a:lstStyle>
          <a:p>
            <a:pPr>
              <a:defRPr/>
            </a:pPr>
            <a:endParaRPr lang="en-US" sz="1300"/>
          </a:p>
          <a:p>
            <a:pPr>
              <a:defRPr/>
            </a:pPr>
            <a:r>
              <a:rPr lang="en-US"/>
              <a:t>December 2012</a:t>
            </a:r>
          </a:p>
          <a:p>
            <a:pPr>
              <a:defRPr/>
            </a:pPr>
            <a:fld id="{69D10F3D-214C-4D61-B9FB-EAB94BAEBF1E}" type="slidenum">
              <a:rPr lang="en-US"/>
              <a:pPr>
                <a:defRPr/>
              </a:pPr>
              <a:t>‹#›</a:t>
            </a:fld>
            <a:endParaRPr lang="en-US"/>
          </a:p>
        </p:txBody>
      </p:sp>
    </p:spTree>
    <p:extLst>
      <p:ext uri="{BB962C8B-B14F-4D97-AF65-F5344CB8AC3E}">
        <p14:creationId xmlns:p14="http://schemas.microsoft.com/office/powerpoint/2010/main" val="271193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9474" tIns="49737" rIns="99474" bIns="4973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9474" tIns="49737" rIns="99474" bIns="49737" rtlCol="0"/>
          <a:lstStyle>
            <a:lvl1pPr algn="r" fontAlgn="auto">
              <a:spcBef>
                <a:spcPts val="0"/>
              </a:spcBef>
              <a:spcAft>
                <a:spcPts val="0"/>
              </a:spcAft>
              <a:defRPr sz="1300">
                <a:latin typeface="+mn-lt"/>
                <a:cs typeface="+mn-cs"/>
              </a:defRPr>
            </a:lvl1pPr>
          </a:lstStyle>
          <a:p>
            <a:pPr>
              <a:defRPr/>
            </a:pPr>
            <a:fld id="{670DABC0-D7BC-4C3D-A473-CB7D38ED4759}"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pPr lvl="0"/>
            <a:endParaRPr lang="en-US" noProof="0"/>
          </a:p>
        </p:txBody>
      </p:sp>
      <p:sp>
        <p:nvSpPr>
          <p:cNvPr id="5" name="Notes Placeholder 4"/>
          <p:cNvSpPr>
            <a:spLocks noGrp="1"/>
          </p:cNvSpPr>
          <p:nvPr>
            <p:ph type="body" sz="quarter" idx="3"/>
          </p:nvPr>
        </p:nvSpPr>
        <p:spPr>
          <a:xfrm>
            <a:off x="731838" y="4560888"/>
            <a:ext cx="5853112" cy="4321175"/>
          </a:xfrm>
          <a:prstGeom prst="rect">
            <a:avLst/>
          </a:prstGeom>
        </p:spPr>
        <p:txBody>
          <a:bodyPr vert="horz" lIns="99474" tIns="49737" rIns="99474" bIns="4973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70238" cy="481013"/>
          </a:xfrm>
          <a:prstGeom prst="rect">
            <a:avLst/>
          </a:prstGeom>
        </p:spPr>
        <p:txBody>
          <a:bodyPr vert="horz" lIns="99474" tIns="49737" rIns="99474" bIns="4973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fld id="{E91D947E-674D-40F9-AB79-BEC8B36A7D60}" type="slidenum">
              <a:rPr lang="en-US"/>
              <a:pPr>
                <a:defRPr/>
              </a:pPr>
              <a:t>‹#›</a:t>
            </a:fld>
            <a:endParaRPr lang="en-US"/>
          </a:p>
        </p:txBody>
      </p:sp>
    </p:spTree>
    <p:extLst>
      <p:ext uri="{BB962C8B-B14F-4D97-AF65-F5344CB8AC3E}">
        <p14:creationId xmlns:p14="http://schemas.microsoft.com/office/powerpoint/2010/main" val="3312332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latin typeface="Arial" charset="0"/>
                <a:cs typeface="Arial" charset="0"/>
              </a:rPr>
              <a:t>December 2012</a:t>
            </a:r>
          </a:p>
          <a:p>
            <a:pPr eaLnBrk="1" hangingPunct="1">
              <a:spcBef>
                <a:spcPct val="0"/>
              </a:spcBef>
            </a:pPr>
            <a:r>
              <a:rPr lang="en-US" smtClean="0">
                <a:latin typeface="Arial" charset="0"/>
                <a:cs typeface="Arial" charset="0"/>
              </a:rPr>
              <a:t>Catastrophic natural disasters or large-scale disease outbreaks can result in a large number of dead animals. In these situations, the disposal of animal carcasses and related materials in a timely, safe, biosecure, aesthetically acceptable and environmentally responsible manner will be necessary to prevent the spread of disease. This Just-In-Time training presentation will discuss two off-site methods of carcass disposal – rendering and landfills - as well as discuss biosecurity issues associated with the transport of carcasses to these off-site locations. </a:t>
            </a: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5FF0A7-48F6-4F75-BC34-439EF35E49E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smtClean="0">
                <a:latin typeface="Arial" charset="0"/>
                <a:cs typeface="Arial" charset="0"/>
              </a:rPr>
              <a:t>One advantage of using preexisting landfill locations is the immediate availability of a well designed disposal site. Depending on space available, the landfill may have the ability to dispose of large quantities of carcasses; however, it is generally at the landfill operator’s discretion as to whether or not carcass materials will be accepted. Public perception and opposition may present issues for obtaining approval for disposal on publically owned landfills. Many smaller or medium sized landfills may decline carcasses and will not participate in emergency disposal operations because of lack of personnel, equipment and stockpiled soil to rapidly cover the sudden influx of carcasses. When possible, a pre-catastrophe agreement with the landfill management/ownership for use of a landfill if necessary during an animal health emergency should be obtained. When using landfill locations, the transportation of carcasses to landfill sites will be needed. This will involve not only the logistics of obtaining a sufficient number of large trucks suitable for transporting carcasses, but also planning to ensure biosecurity measures (e.g., leakage or pathogen transfer). Security and traffic control may be needed. Carcass processing is likely to require additional staff at the landfill site and extended hours of operation. Training for landfill employees on the biosecurity measures necessary to prevent the spread of an FAD may be needed. </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9B34CE-BBE9-4582-8065-04A2B87620E2}"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Since rendering plants and landfills are both off-site processes, transportation of the infected animal carcasses to these locations will be necessary. </a:t>
            </a:r>
          </a:p>
        </p:txBody>
      </p:sp>
      <p:sp>
        <p:nvSpPr>
          <p:cNvPr id="4198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198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161834-0A2E-4EA8-A6D1-5B32E8F53960}"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defTabSz="956097" eaLnBrk="1" fontAlgn="auto" hangingPunct="1">
              <a:spcBef>
                <a:spcPts val="0"/>
              </a:spcBef>
              <a:spcAft>
                <a:spcPts val="0"/>
              </a:spcAft>
              <a:defRPr/>
            </a:pPr>
            <a:r>
              <a:rPr lang="en-US" dirty="0" smtClean="0">
                <a:latin typeface="Arial" charset="0"/>
                <a:cs typeface="Arial" charset="0"/>
              </a:rPr>
              <a:t>The transportation of carcasses off-site will require thoughtful planning to ensure good biosecurity measures are used to prevent further spread of disease. </a:t>
            </a:r>
            <a:r>
              <a:rPr lang="en-US" dirty="0" smtClean="0"/>
              <a:t>All personnel involved with the loading, transport and unloading of animal carcasses, including supervisors, equipment operators, and drivers, should be trained and provided guidelines for biosecurity procedures, the use of personal protective equipment, methods for handling carcasses, and the completion of required transportation documentation. </a:t>
            </a:r>
            <a:r>
              <a:rPr lang="en-US" dirty="0" smtClean="0">
                <a:latin typeface="Arial" charset="0"/>
                <a:cs typeface="Arial" charset="0"/>
              </a:rPr>
              <a:t>With off-site </a:t>
            </a:r>
            <a:r>
              <a:rPr lang="en-US" dirty="0" smtClean="0"/>
              <a:t>transport of carcasses, obtaining a sufficient number of large trucks suitable for transporting carcasses is often a limiting factor. Careful planning is also necessary as carcasses must be transported in a timely manner so that excessive decay has not set in. Careful route selection as well as alternate route plans should be established in case of a transport emergency. The route should be as direct as possible with few stops to ensure an efficient transportation operation. Vehicles must be cleaned and disinfected before they leave the affected premises and again after the material has been unloaded at the disposal site. Large quantities of cleaning and disinfecting supplies and personal protective equipment will be needed for the biosecurity movement of trucks and personnel. Each state or local government may have different documents that are required for the movement of infectious substances. </a:t>
            </a: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94C788-DA86-4C5C-AC55-B0DFE988FD0D}"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Biohazardous waste must be transported in closed, leak-proof containers or trucks. Additional or secondary containment may  be necessary. Containers must be liquid tight and equipped with an absorption or liquid collection system. Containers for hauling the carcasses should be double lined. Polyethylene plastic is commonly used for lining containers. The liners should be laid in the container so that there is sufficient material overlap on all sides so it can be folded over to “wrap” the carcass material. Approximately one foot of wood shavings, or other absorbent material, should be distributed on the floor of the container with a heavier concentration near the rear door, to absorb any liquid in the container.</a:t>
            </a:r>
            <a:endParaRPr lang="en-US" dirty="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D9F668-8858-430D-B9C6-84C91C05E4E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dirty="0" smtClean="0">
                <a:latin typeface="Arial" charset="0"/>
                <a:cs typeface="Arial" charset="0"/>
              </a:rPr>
              <a:t>Before loading the carcasses, closely examine the container. Look for any breaches, holes, large cracks, or sharp edges. It may be possible to seal small holes with several layers of duct tape or caulking. If any holes or cracks are too large to seal, do not use the container. Fill the container approximately one foot from the top of the container or until it reaches its maximum weight limit. Seal the load by folding the inner plastic lining over itself and securing the liner with duct tape and then fold the outer liner over itself and secure it using duct tape. If the container does not have a lid, use tarpaulin covers and additional polyethylene sheeting to fully cover the container. Tarpaulin covers are often torn in transit, so multiple liner layers to cover the tarpaulin will be needed. Load the container using a skid steer or front end loader. Carcasses should not be placed on the ground prior to loading in the container (to minimize disease transmission). Load contents evenly into the container. It will be difficult to rearrange carcasses once they have been loaded. Secure the edges of the plastic to the exterior walls and ends of the container with duct tape to prevent the plastic from slipping during the loading process. </a:t>
            </a:r>
          </a:p>
          <a:p>
            <a:pPr defTabSz="955675" eaLnBrk="1" hangingPunct="1">
              <a:spcBef>
                <a:spcPct val="0"/>
              </a:spcBef>
            </a:pPr>
            <a:endParaRPr lang="en-US" dirty="0" smtClean="0">
              <a:latin typeface="Arial" charset="0"/>
              <a:cs typeface="Arial" charset="0"/>
            </a:endParaRPr>
          </a:p>
          <a:p>
            <a:pPr defTabSz="955675" eaLnBrk="1" hangingPunct="1">
              <a:spcBef>
                <a:spcPct val="0"/>
              </a:spcBef>
            </a:pPr>
            <a:r>
              <a:rPr lang="en-US" dirty="0" smtClean="0">
                <a:latin typeface="Arial" charset="0"/>
                <a:cs typeface="Arial" charset="0"/>
              </a:rPr>
              <a:t>Attention to personnel safety will be necessary. Equipment and the general work areas will likely be slippery due to the accumulation of blood, grease, excrement from the carcasses. Clean and or degrease the work area and all equipment when necessary to reduce the risk of injury. Personnel, including truck drivers, should wear personal protective equipment when working with carcasses. Truck drivers should remain within the vehicle while the truck is loaded with all windows and doors closed. After loading, inspect the container for leaks or dripping, and ensuring the integrity of the lid or cover before departing the loading area. Before the container is transported offsite, the outside of both the truck and trailer should be cleaned and disinfected. [This photo shows carcasses being loaded into a transport container. Source: U.S. Department of Agriculture]</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A399E0-398F-4D22-8515-644A30E73207}"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The transportation of contaminated disposal materials from affected premises to off-site locations requires that special procedures be followed. Compliance with all applicable laws and regulations should be maintained. Regulations for the handling and transport of infectious materials on public roads are outlined by the Environmental Protection Agency and the U.S. Department of Transportation (DOT Hazardous Materials Program Definitions and General Procedures in the Code of Federal Regulations, 49 CFR Part 105). The carcasses may be considered a hazardous waste and require special permitting from regulatory agencies. A number of official documents (e.g., movement permit, certificate of disinfection) will be required by federal, state, and local authorities for the movement of infectious substances, and must accompany any trucks that are transporting these materials. Depending on State law, special escort vehicles may also be required. </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38D157-8747-4886-BD59-B1D9886A4159}"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smtClean="0">
                <a:latin typeface="Arial" charset="0"/>
                <a:cs typeface="Arial" charset="0"/>
              </a:rPr>
              <a:t>When transporting carcasses or byproducts, travel on the routes designated. Do not make any unplanned stops, unless for an emergency. Ensure the truck is fully fueled and when travelling long distances, have drivers take occasional breaks. Do not exceed the posted speed limits. Ensure you have a means to contact the drivers in case you need to re-route the vehicle. Two-way communications should be maintained throughout transit.</a:t>
            </a:r>
          </a:p>
        </p:txBody>
      </p:sp>
      <p:sp>
        <p:nvSpPr>
          <p:cNvPr id="4" name="Slide Number Placeholder 3"/>
          <p:cNvSpPr>
            <a:spLocks noGrp="1"/>
          </p:cNvSpPr>
          <p:nvPr>
            <p:ph type="sldNum" sz="quarter" idx="5"/>
          </p:nvPr>
        </p:nvSpPr>
        <p:spPr/>
        <p:txBody>
          <a:bodyPr/>
          <a:lstStyle/>
          <a:p>
            <a:pPr>
              <a:defRPr/>
            </a:pPr>
            <a:fld id="{2CB18E97-A0DB-4EA1-B62F-5C9F21EF03E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Drivers must follow the unloading methods specified by the facility. Before unloading, check again for any leaks and the integrity of the lid or cover. Unloading of the vehicle should be conducted at or as close to the disposal site as practical. All biosecurity measures used to contain the pathogenic organism when loading must continue until disposal is complete. After unloading a container, the vehicle interior, exterior, and undercarriage must again be cleaned and disinfected. After delivering the last load of their shift, drivers should remove and properly dispose of PPE at the designated location and follow personnel cleaning and decontamination procedures outlined for the response situation. If facilities are available, drivers should shower and change into clean clothes before leaving their shift. Workers should also clean and disinfect any tools or equipment at the facility used during the loading process.</a:t>
            </a: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1557BD-7409-4AEA-9D00-B65B7524A6F5}"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This presentation provided a brief overview of the off-site animal carcass disposal processes of rendering and landfilling as well as biosecurity considerations for the transport of carcasses to these locations. For additional information on these topics, see any of these resources.</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D4E04C-9684-42E5-8904-FC2BC08D17F9}"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DB788B-DA89-4F12-93DC-3478C6BC8463}" type="slidenum">
              <a:rPr lang="en-US" smtClean="0"/>
              <a:pPr fontAlgn="base">
                <a:spcBef>
                  <a:spcPct val="0"/>
                </a:spcBef>
                <a:spcAft>
                  <a:spcPct val="0"/>
                </a:spcAft>
                <a:defRPr/>
              </a:pPr>
              <a:t>19</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The use of rendering facilities or landfills may be necessary for carcass disposal when on-site methods, such as burial or burning, are not feasible or are not permitted. Additionally, determination for the use of the off-site methods will depend on the species of animal involved, the number or quantity of carcasses in need of disposal, the pathogen of concern and its ability to persist in the environment or spread to additional locations, as well as any local, state, or federal regulations on carcass disposal methods.</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8E546D-A9EB-46CB-B77E-7E0DFB746A52}"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Let’s first look at rendering as an off-site carcass disposal method for animal health emergencies. </a:t>
            </a:r>
          </a:p>
        </p:txBody>
      </p:sp>
      <p:sp>
        <p:nvSpPr>
          <p:cNvPr id="3379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379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84FE4C-EBB9-4AB3-907A-E57D3225814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The rendering process uses heat to convert carcasses into protein-based solids (meat and bone meal), melted fat (or tallow) and water. These end products may be used for additional purposes such as an ingredient for certain animal feeds, for the manufacturing of soaps, or for use as fertilizer. Rendering plants may be independent or integrated with existing packing or poultry processing plants. Some can efficiently transport and process one million or more pounds of raw animal per day. Rendering is considered an environmentally safe method of carcass disposal and permitted for use in many states within the U.S.  The number of rendering plants has declined in the last 30 years. In the United States and Canada, there are approximately 200 rendering plants. Some areas no longer have local rendering plants, necessitating long distance transport in specially designed trucks. The National Renderers Association (www.renderers.org) maintains a list of rendering plants. [This photo shows a rendering plant. Source: David Meeker, National Renderers Association]</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F5521D-832B-4911-9F15-E0E351A9B65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The rendering process may be performed using a continuous or batch process. Batch processing is not generally recommended for carcass rendering during animal disease emergencies since this process can result in the release of contaminated fat particles during the transfer of material between processing vessels. With continuous rendering, a single cooking vessel is used for the entire process. The breakdown of the carcasses and the heating process occur simultaneously. During the heating process, temperatures can reach 240-275 </a:t>
            </a:r>
            <a:r>
              <a:rPr lang="en-US" baseline="30000" dirty="0" err="1" smtClean="0"/>
              <a:t>o</a:t>
            </a:r>
            <a:r>
              <a:rPr lang="en-US" dirty="0" err="1" smtClean="0"/>
              <a:t>F</a:t>
            </a:r>
            <a:r>
              <a:rPr lang="en-US" dirty="0" smtClean="0"/>
              <a:t>. As a result, moisture from the carcass is converted to steam which can destroy most harmful pathogens. The time required to complete the rendering process depends greatly on the temperature and air pressure inside the system. The average cooking time (after processing for the cooker) is about 3-1/2 hours. Most continuous rendering systems require little to no manual operation; they are generally equipped with automatic controls for both time and temperature. </a:t>
            </a:r>
            <a:endParaRPr lang="en-US" dirty="0"/>
          </a:p>
        </p:txBody>
      </p:sp>
      <p:sp>
        <p:nvSpPr>
          <p:cNvPr id="3584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584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0E0C2D-1818-4AB7-B750-C333A9E8C64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If rendering is chosen as a disposal method during an animal health emergency, careful consideration and planning are critical. A plan for the final disposal of the product generated must be developed. Once the carcasses have been rendered, the end product is generally considered biosecure. Landfilling or burial may be options. Biosecure transport of carcasses in leak-proof containers must be arranged. Carcass transport coordination is also essential, so as not to overwhelm the facility. Many rendering plants may be operating at or near capacity as part of normal business operations and the surge capacity may be limited. Plans for temporary storage may be needed if carcasses cannot be rendered right away. Rendering facilities typically have established biosecurity procedures in place to minimize risk of pathogen transmission. Some may have procedures in place for dealing with wastewater and other byproducts generated during rendering process. It is important to share with the rendering facility the cause of death of the animals. This is especially important when chemicals have been used to euthanize animals (e.g., depopulation) as there may be issues with chemical tissue residue. Rendering will most likely not be used if barbiturates have been used for chemical euthanasia. Rendering facilities are closely regulated to maintain environmental safety. Only rendering facilities that comply with applicable regulations should be considered. There are restrictions on the rendering of sheep, goats, cattle, and farm-raised deer or elk in some areas due to concerns about the transmission of the spongiform encephalopathies, the most notable of which is BSE (Bovine Spongiform Encephalopathy), associated with cattle.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1A7812-EEEB-4407-8199-4395D8C2875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Another off-site carcass disposal method that may be an option during animal health emergencies is the use of a pre-existing landfill. In many states, disposal of animal carcasses in landfills is an allowed option.</a:t>
            </a:r>
          </a:p>
        </p:txBody>
      </p:sp>
      <p:sp>
        <p:nvSpPr>
          <p:cNvPr id="3789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789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3E8A61-FBCC-40F1-A051-795BED8C615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Landfill sites may be privately owned or operated by municipalities. Approximately 1,600 solid waste landfills currently operate in the U.S.  (A listing of landfills can be obtained from the EPA’s I-WASTE tool at www2.ergweb.com/bdrtool/)</a:t>
            </a:r>
          </a:p>
          <a:p>
            <a:pPr eaLnBrk="1" hangingPunct="1">
              <a:spcBef>
                <a:spcPct val="0"/>
              </a:spcBef>
            </a:pPr>
            <a:r>
              <a:rPr lang="en-US" dirty="0" smtClean="0">
                <a:latin typeface="Arial" charset="0"/>
                <a:cs typeface="Arial" charset="0"/>
              </a:rPr>
              <a:t>Similar to burial methods, carcasses are layered in the landfill between compacted soil and solid waste materials. Landfills are usually located at sites specifically selected to minimize potential risks to groundwater, surface water and other environmentally sensitive areas. Additionally, landfill design generally incorporates liners, leachate containment systems and gas collections systems to minimize environmental impacts. Smaller or older landfills (the type most likely to be found in rural areas) may not met these criteria. Carcass decomposition in landfills will have widely varying temperatures which can slow biochemical reactions in the carcasses. Therefore, carcass degradation at a landfill may take longer as compared to burial methods. Long term management of the waste material will be required. [This photo shows a truck dumping in a landfill area. Source: David Meeker National Renderers Association]</a:t>
            </a:r>
          </a:p>
        </p:txBody>
      </p:sp>
      <p:sp>
        <p:nvSpPr>
          <p:cNvPr id="3891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891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912516-EC12-4CF4-992E-7DD3095F955D}"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charset="0"/>
                <a:cs typeface="Arial" charset="0"/>
              </a:rPr>
              <a:t>Landfills are highly regulated, and those used for carcass disposal must be in compliance with Federal criteria, and meet design and operating standards outlined in Subtitle D of the Resource Conservation and Recovery Act (RCRA) [ Title 40 Code of Federal Regulations – Parts 239-299]. </a:t>
            </a:r>
          </a:p>
        </p:txBody>
      </p:sp>
      <p:sp>
        <p:nvSpPr>
          <p:cNvPr id="4" name="Slide Number Placeholder 3"/>
          <p:cNvSpPr>
            <a:spLocks noGrp="1"/>
          </p:cNvSpPr>
          <p:nvPr>
            <p:ph type="sldNum" sz="quarter" idx="5"/>
          </p:nvPr>
        </p:nvSpPr>
        <p:spPr/>
        <p:txBody>
          <a:bodyPr/>
          <a:lstStyle/>
          <a:p>
            <a:pPr>
              <a:defRPr/>
            </a:pPr>
            <a:fld id="{36A345E0-5BD1-4470-AF27-9BDDDD7D15A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Off-Site Carcass Disposal</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0427B5A1-623B-4F41-9D7E-6AF3EFADEC96}"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Off-Site Carcass Disposal</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B5DFA659-0B12-4014-BA7D-EA752DA466AF}"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Off-Site Carcass Disposal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8A53D39D-5940-44A8-BDE5-ED6153ECA079}"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Off-Site Carcass Disposal</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09737C83-354B-44ED-B0C8-512FF953C119}"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Off-Site Carcass Disposal</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03251D1D-6FB2-40F7-88AC-84808D0A43C4}"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Off-Site Carcass Disposal</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399F845-5E29-41C8-818E-02D661F76EB9}"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Off-Site Carcass Disposal</a:t>
            </a:r>
            <a:endParaRPr lang="en-US" dirty="0"/>
          </a:p>
        </p:txBody>
      </p:sp>
      <p:sp>
        <p:nvSpPr>
          <p:cNvPr id="6" name="Slide Number Placeholder 5"/>
          <p:cNvSpPr>
            <a:spLocks noGrp="1"/>
          </p:cNvSpPr>
          <p:nvPr>
            <p:ph type="sldNum" sz="quarter" idx="12"/>
          </p:nvPr>
        </p:nvSpPr>
        <p:spPr/>
        <p:txBody>
          <a:bodyPr/>
          <a:lstStyle/>
          <a:p>
            <a:pPr>
              <a:defRPr/>
            </a:pPr>
            <a:fld id="{74E4AC3B-EF35-4DB6-9D6C-E40921898D53}"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Off-Site Carcass Disposal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7E596447-B9A7-43E7-849D-760D9BA901FA}"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Off-Site Carcass Disposal</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5A75715-8005-4DB5-8B1E-48914056C9C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phis.usda.gov/animal_health/emergency_management/nahems_guideline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fss.kstate.edu/FeaturedContent/CarcassDisposal/CarcassDisposal.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smtClean="0"/>
              <a:t>Carcass Disposal</a:t>
            </a:r>
          </a:p>
        </p:txBody>
      </p:sp>
      <p:sp>
        <p:nvSpPr>
          <p:cNvPr id="3" name="Subtitle 2"/>
          <p:cNvSpPr>
            <a:spLocks noGrp="1"/>
          </p:cNvSpPr>
          <p:nvPr>
            <p:ph type="subTitle" idx="1"/>
          </p:nvPr>
        </p:nvSpPr>
        <p:spPr>
          <a:xfrm>
            <a:off x="1371600" y="3733800"/>
            <a:ext cx="6400800" cy="1371600"/>
          </a:xfrm>
        </p:spPr>
        <p:txBody>
          <a:bodyPr rtlCol="0">
            <a:noAutofit/>
          </a:bodyPr>
          <a:lstStyle/>
          <a:p>
            <a:pPr eaLnBrk="1" fontAlgn="auto" hangingPunct="1">
              <a:spcAft>
                <a:spcPts val="0"/>
              </a:spcAft>
              <a:defRPr/>
            </a:pPr>
            <a:r>
              <a:rPr lang="en-US" sz="2800" i="1" dirty="0" smtClean="0"/>
              <a:t>Off-Site Locations </a:t>
            </a:r>
            <a:br>
              <a:rPr lang="en-US" sz="2800" i="1" dirty="0" smtClean="0"/>
            </a:br>
            <a:r>
              <a:rPr lang="en-US" sz="2800" i="1" dirty="0" smtClean="0"/>
              <a:t>(Rendering and Landfills) </a:t>
            </a:r>
            <a:br>
              <a:rPr lang="en-US" sz="2800" i="1" dirty="0" smtClean="0"/>
            </a:br>
            <a:r>
              <a:rPr lang="en-US" sz="2800" i="1" dirty="0" smtClean="0"/>
              <a:t>and Transportation Biosecurity</a:t>
            </a:r>
            <a:endParaRPr lang="en-US" sz="2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hangingPunct="1"/>
            <a:r>
              <a:rPr lang="en-US" smtClean="0"/>
              <a:t>Landfills: Considerations</a:t>
            </a:r>
          </a:p>
        </p:txBody>
      </p:sp>
      <p:sp>
        <p:nvSpPr>
          <p:cNvPr id="21507" name="Content Placeholder 6"/>
          <p:cNvSpPr>
            <a:spLocks noGrp="1"/>
          </p:cNvSpPr>
          <p:nvPr>
            <p:ph idx="1"/>
          </p:nvPr>
        </p:nvSpPr>
        <p:spPr/>
        <p:txBody>
          <a:bodyPr/>
          <a:lstStyle/>
          <a:p>
            <a:pPr eaLnBrk="1" hangingPunct="1"/>
            <a:r>
              <a:rPr lang="en-US" smtClean="0"/>
              <a:t>Immediately available</a:t>
            </a:r>
          </a:p>
          <a:p>
            <a:pPr eaLnBrk="1" hangingPunct="1"/>
            <a:r>
              <a:rPr lang="en-US" smtClean="0"/>
              <a:t>Minimal environmental risk</a:t>
            </a:r>
          </a:p>
          <a:p>
            <a:pPr eaLnBrk="1" hangingPunct="1"/>
            <a:r>
              <a:rPr lang="en-US" smtClean="0"/>
              <a:t>May have limited capacity</a:t>
            </a:r>
          </a:p>
          <a:p>
            <a:pPr eaLnBrk="1" hangingPunct="1"/>
            <a:r>
              <a:rPr lang="en-US" smtClean="0"/>
              <a:t>Owner acceptance and terms of use</a:t>
            </a:r>
          </a:p>
          <a:p>
            <a:pPr eaLnBrk="1" hangingPunct="1"/>
            <a:r>
              <a:rPr lang="en-US" smtClean="0"/>
              <a:t>Transportation</a:t>
            </a:r>
          </a:p>
          <a:p>
            <a:pPr lvl="1" eaLnBrk="1" hangingPunct="1"/>
            <a:r>
              <a:rPr lang="en-US" smtClean="0"/>
              <a:t>Biosecurity</a:t>
            </a:r>
          </a:p>
          <a:p>
            <a:pPr lvl="1" eaLnBrk="1" hangingPunct="1"/>
            <a:r>
              <a:rPr lang="en-US" smtClean="0"/>
              <a:t>Cost</a:t>
            </a:r>
          </a:p>
          <a:p>
            <a:pPr eaLnBrk="1" hangingPunct="1"/>
            <a:r>
              <a:rPr lang="en-US" smtClean="0"/>
              <a:t>Public opposition</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Off-Site Carcass Disposal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Transportation</a:t>
            </a:r>
            <a:endParaRPr lang="en-US" dirty="0"/>
          </a:p>
        </p:txBody>
      </p:sp>
      <p:sp>
        <p:nvSpPr>
          <p:cNvPr id="3" name="Text Placeholder 2"/>
          <p:cNvSpPr>
            <a:spLocks noGrp="1"/>
          </p:cNvSpPr>
          <p:nvPr>
            <p:ph type="body" idx="1"/>
          </p:nvPr>
        </p:nvSpPr>
        <p:spPr/>
        <p:txBody>
          <a:bodyPr rtlCol="0"/>
          <a:lstStyle/>
          <a:p>
            <a:pPr eaLnBrk="1" fontAlgn="auto" hangingPunct="1">
              <a:spcAft>
                <a:spcPts val="0"/>
              </a:spcAft>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Carcass Transport: Planning</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eaLnBrk="1" fontAlgn="auto" hangingPunct="1">
              <a:spcAft>
                <a:spcPts val="0"/>
              </a:spcAft>
              <a:defRPr/>
            </a:pPr>
            <a:r>
              <a:rPr lang="en-US" dirty="0" smtClean="0"/>
              <a:t>Training &amp; guidelines</a:t>
            </a:r>
          </a:p>
          <a:p>
            <a:pPr lvl="1" eaLnBrk="1" fontAlgn="auto" hangingPunct="1">
              <a:spcAft>
                <a:spcPts val="0"/>
              </a:spcAft>
              <a:buFont typeface="Arial" pitchFamily="34" charset="0"/>
              <a:buChar char="–"/>
              <a:defRPr/>
            </a:pPr>
            <a:r>
              <a:rPr lang="en-US" dirty="0" smtClean="0"/>
              <a:t>Supervisors, operators, drivers</a:t>
            </a:r>
          </a:p>
          <a:p>
            <a:pPr eaLnBrk="1" fontAlgn="auto" hangingPunct="1">
              <a:spcAft>
                <a:spcPts val="0"/>
              </a:spcAft>
              <a:defRPr/>
            </a:pPr>
            <a:r>
              <a:rPr lang="en-US" dirty="0" smtClean="0"/>
              <a:t>Obtain transport vehicles</a:t>
            </a:r>
          </a:p>
          <a:p>
            <a:pPr eaLnBrk="1" fontAlgn="auto" hangingPunct="1">
              <a:spcAft>
                <a:spcPts val="0"/>
              </a:spcAft>
              <a:defRPr/>
            </a:pPr>
            <a:r>
              <a:rPr lang="en-US" dirty="0" smtClean="0"/>
              <a:t>Determine travel route</a:t>
            </a:r>
          </a:p>
          <a:p>
            <a:pPr lvl="1" eaLnBrk="1" fontAlgn="auto" hangingPunct="1">
              <a:spcAft>
                <a:spcPts val="0"/>
              </a:spcAft>
              <a:buFont typeface="Arial" pitchFamily="34" charset="0"/>
              <a:buChar char="–"/>
              <a:defRPr/>
            </a:pPr>
            <a:r>
              <a:rPr lang="en-US" dirty="0" smtClean="0"/>
              <a:t>Direct as possible</a:t>
            </a:r>
          </a:p>
          <a:p>
            <a:pPr eaLnBrk="1" fontAlgn="auto" hangingPunct="1">
              <a:spcAft>
                <a:spcPts val="0"/>
              </a:spcAft>
              <a:defRPr/>
            </a:pPr>
            <a:r>
              <a:rPr lang="en-US" dirty="0" smtClean="0"/>
              <a:t>Supplies</a:t>
            </a:r>
          </a:p>
          <a:p>
            <a:pPr lvl="1" eaLnBrk="1" fontAlgn="auto" hangingPunct="1">
              <a:spcAft>
                <a:spcPts val="0"/>
              </a:spcAft>
              <a:defRPr/>
            </a:pPr>
            <a:r>
              <a:rPr lang="en-US" dirty="0" smtClean="0"/>
              <a:t>Cleaning and disinfection</a:t>
            </a:r>
          </a:p>
          <a:p>
            <a:pPr lvl="1" eaLnBrk="1" fontAlgn="auto" hangingPunct="1">
              <a:spcAft>
                <a:spcPts val="0"/>
              </a:spcAft>
              <a:defRPr/>
            </a:pPr>
            <a:r>
              <a:rPr lang="en-US" dirty="0" smtClean="0"/>
              <a:t>Personal protective equipment</a:t>
            </a:r>
          </a:p>
          <a:p>
            <a:pPr eaLnBrk="1" fontAlgn="auto" hangingPunct="1">
              <a:spcAft>
                <a:spcPts val="0"/>
              </a:spcAft>
              <a:defRPr/>
            </a:pPr>
            <a:r>
              <a:rPr lang="en-US" dirty="0" smtClean="0"/>
              <a:t>Permits &amp; official documents</a:t>
            </a:r>
          </a:p>
          <a:p>
            <a:pPr lvl="1" eaLnBrk="1" fontAlgn="auto" hangingPunct="1">
              <a:spcAft>
                <a:spcPts val="0"/>
              </a:spcAft>
              <a:buFont typeface="Arial" pitchFamily="34" charset="0"/>
              <a:buChar char="–"/>
              <a:defRPr/>
            </a:pPr>
            <a:r>
              <a:rPr lang="en-US" dirty="0" smtClean="0"/>
              <a:t>Federal, state &amp; local</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Transport Containers</a:t>
            </a:r>
          </a:p>
        </p:txBody>
      </p:sp>
      <p:sp>
        <p:nvSpPr>
          <p:cNvPr id="24579" name="Content Placeholder 2"/>
          <p:cNvSpPr>
            <a:spLocks noGrp="1"/>
          </p:cNvSpPr>
          <p:nvPr>
            <p:ph idx="1"/>
          </p:nvPr>
        </p:nvSpPr>
        <p:spPr/>
        <p:txBody>
          <a:bodyPr/>
          <a:lstStyle/>
          <a:p>
            <a:pPr eaLnBrk="1" hangingPunct="1"/>
            <a:r>
              <a:rPr lang="en-US" dirty="0" smtClean="0"/>
              <a:t>Liquid tight</a:t>
            </a:r>
          </a:p>
          <a:p>
            <a:pPr lvl="1" eaLnBrk="1" hangingPunct="1"/>
            <a:r>
              <a:rPr lang="en-US" dirty="0" smtClean="0"/>
              <a:t>Seal holes &amp; cracks </a:t>
            </a:r>
          </a:p>
          <a:p>
            <a:pPr lvl="1" eaLnBrk="1" hangingPunct="1"/>
            <a:r>
              <a:rPr lang="en-US" dirty="0" smtClean="0"/>
              <a:t>Layers of duct tape &amp; plastic</a:t>
            </a:r>
          </a:p>
          <a:p>
            <a:pPr eaLnBrk="1" hangingPunct="1"/>
            <a:r>
              <a:rPr lang="en-US" dirty="0" smtClean="0"/>
              <a:t>Lining material</a:t>
            </a:r>
          </a:p>
          <a:p>
            <a:pPr lvl="1" eaLnBrk="1" hangingPunct="1"/>
            <a:r>
              <a:rPr lang="en-US" dirty="0" smtClean="0"/>
              <a:t>Polyethylene plastic</a:t>
            </a:r>
          </a:p>
          <a:p>
            <a:pPr lvl="1" eaLnBrk="1" hangingPunct="1"/>
            <a:r>
              <a:rPr lang="en-US" dirty="0" smtClean="0"/>
              <a:t>Sufficient material on all sides</a:t>
            </a:r>
          </a:p>
          <a:p>
            <a:pPr eaLnBrk="1" hangingPunct="1"/>
            <a:r>
              <a:rPr lang="en-US" dirty="0" smtClean="0"/>
              <a:t>Absorbent material</a:t>
            </a:r>
          </a:p>
          <a:p>
            <a:pPr lvl="1" eaLnBrk="1" hangingPunct="1"/>
            <a:r>
              <a:rPr lang="en-US" dirty="0" smtClean="0"/>
              <a:t>Wood shavings</a:t>
            </a:r>
          </a:p>
          <a:p>
            <a:pPr lvl="1" eaLnBrk="1" hangingPunct="1"/>
            <a:endParaRPr lang="en-US" dirty="0" smtClean="0"/>
          </a:p>
          <a:p>
            <a:pPr eaLnBrk="1" hangingPunct="1"/>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Loading the Containers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Fill container</a:t>
            </a:r>
          </a:p>
          <a:p>
            <a:pPr lvl="1" eaLnBrk="1" fontAlgn="auto" hangingPunct="1">
              <a:spcAft>
                <a:spcPts val="0"/>
              </a:spcAft>
              <a:buFont typeface="Arial" pitchFamily="34" charset="0"/>
              <a:buChar char="–"/>
              <a:defRPr/>
            </a:pPr>
            <a:r>
              <a:rPr lang="en-US" dirty="0" smtClean="0"/>
              <a:t>One foot from top </a:t>
            </a:r>
          </a:p>
          <a:p>
            <a:pPr lvl="1" eaLnBrk="1" fontAlgn="auto" hangingPunct="1">
              <a:spcAft>
                <a:spcPts val="0"/>
              </a:spcAft>
              <a:buFont typeface="Arial" pitchFamily="34" charset="0"/>
              <a:buChar char="–"/>
              <a:defRPr/>
            </a:pPr>
            <a:r>
              <a:rPr lang="en-US" dirty="0" smtClean="0"/>
              <a:t>Maximum weight limit</a:t>
            </a:r>
          </a:p>
          <a:p>
            <a:pPr eaLnBrk="1" fontAlgn="auto" hangingPunct="1">
              <a:spcAft>
                <a:spcPts val="0"/>
              </a:spcAft>
              <a:defRPr/>
            </a:pPr>
            <a:r>
              <a:rPr lang="en-US" dirty="0" smtClean="0"/>
              <a:t>Spray with disinfectant</a:t>
            </a:r>
          </a:p>
          <a:p>
            <a:pPr eaLnBrk="1" fontAlgn="auto" hangingPunct="1">
              <a:spcAft>
                <a:spcPts val="0"/>
              </a:spcAft>
              <a:defRPr/>
            </a:pPr>
            <a:r>
              <a:rPr lang="en-US" dirty="0" smtClean="0"/>
              <a:t>Wrap and seal load</a:t>
            </a:r>
          </a:p>
          <a:p>
            <a:pPr eaLnBrk="1" fontAlgn="auto" hangingPunct="1">
              <a:spcAft>
                <a:spcPts val="0"/>
              </a:spcAft>
              <a:defRPr/>
            </a:pPr>
            <a:r>
              <a:rPr lang="en-US" dirty="0" smtClean="0"/>
              <a:t>Cover the container</a:t>
            </a:r>
          </a:p>
          <a:p>
            <a:pPr eaLnBrk="1" fontAlgn="auto" hangingPunct="1">
              <a:spcAft>
                <a:spcPts val="0"/>
              </a:spcAft>
              <a:defRPr/>
            </a:pPr>
            <a:r>
              <a:rPr lang="en-US" dirty="0" smtClean="0"/>
              <a:t>Check for leaks</a:t>
            </a:r>
          </a:p>
          <a:p>
            <a:pPr eaLnBrk="1" fontAlgn="auto" hangingPunct="1">
              <a:spcAft>
                <a:spcPts val="0"/>
              </a:spcAft>
              <a:defRPr/>
            </a:pPr>
            <a:r>
              <a:rPr lang="en-US" dirty="0" smtClean="0"/>
              <a:t>Clean and disinfect </a:t>
            </a:r>
            <a:br>
              <a:rPr lang="en-US" dirty="0" smtClean="0"/>
            </a:br>
            <a:r>
              <a:rPr lang="en-US" dirty="0" smtClean="0"/>
              <a:t>before leaving the site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324225" cy="2867025"/>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Regulations</a:t>
            </a:r>
          </a:p>
        </p:txBody>
      </p:sp>
      <p:sp>
        <p:nvSpPr>
          <p:cNvPr id="26627" name="Content Placeholder 2"/>
          <p:cNvSpPr>
            <a:spLocks noGrp="1"/>
          </p:cNvSpPr>
          <p:nvPr>
            <p:ph idx="1"/>
          </p:nvPr>
        </p:nvSpPr>
        <p:spPr>
          <a:xfrm>
            <a:off x="457200" y="1600200"/>
            <a:ext cx="5257800" cy="4648200"/>
          </a:xfrm>
        </p:spPr>
        <p:txBody>
          <a:bodyPr/>
          <a:lstStyle/>
          <a:p>
            <a:pPr eaLnBrk="1" hangingPunct="1"/>
            <a:r>
              <a:rPr lang="en-US" smtClean="0"/>
              <a:t>Environmental Protection Agency</a:t>
            </a:r>
          </a:p>
          <a:p>
            <a:pPr eaLnBrk="1" hangingPunct="1"/>
            <a:r>
              <a:rPr lang="en-US" smtClean="0"/>
              <a:t>Department of Transportation</a:t>
            </a:r>
          </a:p>
          <a:p>
            <a:pPr lvl="1" eaLnBrk="1" hangingPunct="1"/>
            <a:r>
              <a:rPr lang="en-US" smtClean="0"/>
              <a:t>DOT Hazardous Materials Program Definitions and General Procedures </a:t>
            </a:r>
          </a:p>
          <a:p>
            <a:pPr lvl="2" eaLnBrk="1" hangingPunct="1"/>
            <a:r>
              <a:rPr lang="en-US" smtClean="0"/>
              <a:t>49 CFR Part 105</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pic>
        <p:nvPicPr>
          <p:cNvPr id="26630" name="Picture 7" descr="http://images.amazon.com/images/P/0160816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381250" cy="3743325"/>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Transport Process</a:t>
            </a:r>
          </a:p>
        </p:txBody>
      </p:sp>
      <p:sp>
        <p:nvSpPr>
          <p:cNvPr id="3" name="Content Placeholder 2"/>
          <p:cNvSpPr>
            <a:spLocks noGrp="1"/>
          </p:cNvSpPr>
          <p:nvPr>
            <p:ph idx="1"/>
          </p:nvPr>
        </p:nvSpPr>
        <p:spPr/>
        <p:txBody>
          <a:bodyPr/>
          <a:lstStyle/>
          <a:p>
            <a:pPr eaLnBrk="1" hangingPunct="1">
              <a:defRPr/>
            </a:pPr>
            <a:r>
              <a:rPr lang="en-US" dirty="0" smtClean="0"/>
              <a:t>Use designated routes</a:t>
            </a:r>
          </a:p>
          <a:p>
            <a:pPr eaLnBrk="1" hangingPunct="1">
              <a:defRPr/>
            </a:pPr>
            <a:r>
              <a:rPr lang="en-US" dirty="0" smtClean="0"/>
              <a:t>Avoid unplanned stops</a:t>
            </a:r>
          </a:p>
          <a:p>
            <a:pPr eaLnBrk="1" hangingPunct="1">
              <a:defRPr/>
            </a:pPr>
            <a:r>
              <a:rPr lang="en-US" dirty="0" smtClean="0"/>
              <a:t>Have drivers take breaks on long distance trips</a:t>
            </a:r>
          </a:p>
          <a:p>
            <a:pPr eaLnBrk="1" hangingPunct="1">
              <a:defRPr/>
            </a:pPr>
            <a:r>
              <a:rPr lang="en-US" dirty="0" smtClean="0"/>
              <a:t>Two-way communication at all times</a:t>
            </a:r>
          </a:p>
          <a:p>
            <a:pPr marL="0" indent="0" eaLnBrk="1" hangingPunct="1">
              <a:buFont typeface="Verdana" pitchFamily="34" charset="0"/>
              <a:buNone/>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Off-Site Carcass Disposal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Unloading</a:t>
            </a:r>
          </a:p>
        </p:txBody>
      </p:sp>
      <p:sp>
        <p:nvSpPr>
          <p:cNvPr id="3" name="Content Placeholder 2"/>
          <p:cNvSpPr>
            <a:spLocks noGrp="1"/>
          </p:cNvSpPr>
          <p:nvPr>
            <p:ph idx="1"/>
          </p:nvPr>
        </p:nvSpPr>
        <p:spPr>
          <a:xfrm>
            <a:off x="457200" y="1600200"/>
            <a:ext cx="4879975" cy="4648200"/>
          </a:xfrm>
        </p:spPr>
        <p:txBody>
          <a:bodyPr rtlCol="0">
            <a:normAutofit fontScale="85000" lnSpcReduction="20000"/>
          </a:bodyPr>
          <a:lstStyle/>
          <a:p>
            <a:pPr eaLnBrk="1" fontAlgn="auto" hangingPunct="1">
              <a:spcAft>
                <a:spcPts val="0"/>
              </a:spcAft>
              <a:defRPr/>
            </a:pPr>
            <a:r>
              <a:rPr lang="en-US" dirty="0" smtClean="0"/>
              <a:t>Unloading procedures specified by facility</a:t>
            </a:r>
          </a:p>
          <a:p>
            <a:pPr eaLnBrk="1" fontAlgn="auto" hangingPunct="1">
              <a:spcAft>
                <a:spcPts val="0"/>
              </a:spcAft>
              <a:defRPr/>
            </a:pPr>
            <a:r>
              <a:rPr lang="en-US" dirty="0" smtClean="0"/>
              <a:t>Unload close to the disposal site</a:t>
            </a:r>
          </a:p>
          <a:p>
            <a:pPr eaLnBrk="1" fontAlgn="auto" hangingPunct="1">
              <a:spcAft>
                <a:spcPts val="0"/>
              </a:spcAft>
              <a:defRPr/>
            </a:pPr>
            <a:r>
              <a:rPr lang="en-US" dirty="0" smtClean="0"/>
              <a:t>Check for leaks </a:t>
            </a:r>
            <a:br>
              <a:rPr lang="en-US" dirty="0" smtClean="0"/>
            </a:br>
            <a:r>
              <a:rPr lang="en-US" dirty="0" smtClean="0"/>
              <a:t>and cover integrity</a:t>
            </a:r>
          </a:p>
          <a:p>
            <a:pPr eaLnBrk="1" fontAlgn="auto" hangingPunct="1">
              <a:spcAft>
                <a:spcPts val="0"/>
              </a:spcAft>
              <a:defRPr/>
            </a:pPr>
            <a:r>
              <a:rPr lang="en-US" dirty="0" smtClean="0"/>
              <a:t>Clean and disinfect after unloading</a:t>
            </a:r>
          </a:p>
          <a:p>
            <a:pPr lvl="1" eaLnBrk="1" fontAlgn="auto" hangingPunct="1">
              <a:spcAft>
                <a:spcPts val="0"/>
              </a:spcAft>
              <a:buFont typeface="Arial" pitchFamily="34" charset="0"/>
              <a:buChar char="–"/>
              <a:defRPr/>
            </a:pPr>
            <a:r>
              <a:rPr lang="en-US" dirty="0" smtClean="0"/>
              <a:t>Interior, exterior, undercarriage</a:t>
            </a:r>
          </a:p>
          <a:p>
            <a:pPr lvl="1" eaLnBrk="1" fontAlgn="auto" hangingPunct="1">
              <a:spcAft>
                <a:spcPts val="0"/>
              </a:spcAft>
              <a:buFont typeface="Arial" pitchFamily="34" charset="0"/>
              <a:buChar char="–"/>
              <a:defRPr/>
            </a:pPr>
            <a:r>
              <a:rPr lang="en-US" dirty="0" smtClean="0"/>
              <a:t>Tools and equipment</a:t>
            </a:r>
          </a:p>
          <a:p>
            <a:pPr lvl="1" eaLnBrk="1" fontAlgn="auto" hangingPunct="1">
              <a:spcAft>
                <a:spcPts val="0"/>
              </a:spcAft>
              <a:buFont typeface="Arial" pitchFamily="34" charset="0"/>
              <a:buChar char="–"/>
              <a:defRPr/>
            </a:pPr>
            <a:r>
              <a:rPr lang="en-US" dirty="0" smtClean="0"/>
              <a:t>Dispose of PPE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75" y="1600200"/>
            <a:ext cx="3349625" cy="3505200"/>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Resources for Off-Site Disposal and Transport</a:t>
            </a:r>
            <a:endParaRPr lang="en-US" dirty="0"/>
          </a:p>
        </p:txBody>
      </p:sp>
      <p:sp>
        <p:nvSpPr>
          <p:cNvPr id="29699" name="Content Placeholder 2"/>
          <p:cNvSpPr>
            <a:spLocks noGrp="1"/>
          </p:cNvSpPr>
          <p:nvPr>
            <p:ph idx="1"/>
          </p:nvPr>
        </p:nvSpPr>
        <p:spPr/>
        <p:txBody>
          <a:bodyPr/>
          <a:lstStyle/>
          <a:p>
            <a:pPr eaLnBrk="1" hangingPunct="1"/>
            <a:r>
              <a:rPr lang="en-US" dirty="0" smtClean="0"/>
              <a:t>USDA Foreign Animal Disease Preparedness (FAD PReP) Guidelines: Disposal</a:t>
            </a:r>
          </a:p>
          <a:p>
            <a:pPr lvl="1" eaLnBrk="1" hangingPunct="1"/>
            <a:r>
              <a:rPr lang="en-US" sz="2200" dirty="0" smtClean="0">
                <a:hlinkClick r:id="rId3"/>
              </a:rPr>
              <a:t>http://www.aphis.usda.gov/animal_health/</a:t>
            </a:r>
            <a:br>
              <a:rPr lang="en-US" sz="2200" dirty="0" smtClean="0">
                <a:hlinkClick r:id="rId3"/>
              </a:rPr>
            </a:br>
            <a:r>
              <a:rPr lang="en-US" sz="2200" dirty="0" err="1" smtClean="0">
                <a:hlinkClick r:id="rId3"/>
              </a:rPr>
              <a:t>emergency_management</a:t>
            </a:r>
            <a:r>
              <a:rPr lang="en-US" sz="2200" dirty="0" smtClean="0">
                <a:hlinkClick r:id="rId3"/>
              </a:rPr>
              <a:t>/nahems_guidelines.shtml</a:t>
            </a:r>
            <a:endParaRPr lang="en-US" sz="2200" dirty="0" smtClean="0"/>
          </a:p>
          <a:p>
            <a:pPr eaLnBrk="1" hangingPunct="1"/>
            <a:r>
              <a:rPr lang="en-US" dirty="0" smtClean="0"/>
              <a:t>Carcass Disposal: A Comprehensive Review. USDA and Kansas State University</a:t>
            </a:r>
          </a:p>
          <a:p>
            <a:pPr lvl="1" eaLnBrk="1" hangingPunct="1"/>
            <a:r>
              <a:rPr lang="en-US" sz="2200" dirty="0" smtClean="0">
                <a:hlinkClick r:id="rId4"/>
              </a:rPr>
              <a:t>http://fss.kstate.edu/FeaturedContent/</a:t>
            </a:r>
            <a:br>
              <a:rPr lang="en-US" sz="2200" dirty="0" smtClean="0">
                <a:hlinkClick r:id="rId4"/>
              </a:rPr>
            </a:br>
            <a:r>
              <a:rPr lang="en-US" sz="2200" dirty="0" err="1" smtClean="0">
                <a:hlinkClick r:id="rId4"/>
              </a:rPr>
              <a:t>CarcassDisposal</a:t>
            </a:r>
            <a:r>
              <a:rPr lang="en-US" sz="2200" dirty="0" smtClean="0">
                <a:hlinkClick r:id="rId4"/>
              </a:rPr>
              <a:t>/CarcassDisposal.htm</a:t>
            </a:r>
            <a:endParaRPr lang="en-US" sz="2200"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143000" y="457200"/>
            <a:ext cx="7772400" cy="1470025"/>
          </a:xfrm>
        </p:spPr>
        <p:txBody>
          <a:bodyPr/>
          <a:lstStyle/>
          <a:p>
            <a:pPr eaLnBrk="1" hangingPunct="1"/>
            <a:r>
              <a:rPr 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325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Melissa Lang; Glenda Dvorak, DVM, MPH, DACVPM</a:t>
            </a: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Off-Site Carcass Disposal</a:t>
            </a:r>
          </a:p>
        </p:txBody>
      </p:sp>
      <p:sp>
        <p:nvSpPr>
          <p:cNvPr id="13315" name="Content Placeholder 2"/>
          <p:cNvSpPr>
            <a:spLocks noGrp="1"/>
          </p:cNvSpPr>
          <p:nvPr>
            <p:ph idx="1"/>
          </p:nvPr>
        </p:nvSpPr>
        <p:spPr/>
        <p:txBody>
          <a:bodyPr/>
          <a:lstStyle/>
          <a:p>
            <a:pPr eaLnBrk="1" hangingPunct="1"/>
            <a:r>
              <a:rPr lang="en-US" smtClean="0"/>
              <a:t>Rendering Facility or Landfills</a:t>
            </a:r>
          </a:p>
          <a:p>
            <a:pPr eaLnBrk="1" hangingPunct="1"/>
            <a:r>
              <a:rPr lang="en-US" smtClean="0"/>
              <a:t>Use depends on</a:t>
            </a:r>
          </a:p>
          <a:p>
            <a:pPr lvl="1" eaLnBrk="1" hangingPunct="1"/>
            <a:r>
              <a:rPr lang="en-US" smtClean="0"/>
              <a:t>Animal species</a:t>
            </a:r>
          </a:p>
          <a:p>
            <a:pPr lvl="1" eaLnBrk="1" hangingPunct="1"/>
            <a:r>
              <a:rPr lang="en-US" smtClean="0"/>
              <a:t>Quantity of carcasses</a:t>
            </a:r>
          </a:p>
          <a:p>
            <a:pPr lvl="1" eaLnBrk="1" hangingPunct="1"/>
            <a:r>
              <a:rPr lang="en-US" smtClean="0"/>
              <a:t>Pathogen of concern</a:t>
            </a:r>
          </a:p>
          <a:p>
            <a:pPr lvl="2" eaLnBrk="1" hangingPunct="1"/>
            <a:r>
              <a:rPr lang="en-US" smtClean="0"/>
              <a:t>Persistence</a:t>
            </a:r>
          </a:p>
          <a:p>
            <a:pPr lvl="2" eaLnBrk="1" hangingPunct="1"/>
            <a:r>
              <a:rPr lang="en-US" smtClean="0"/>
              <a:t>Ability to spread</a:t>
            </a:r>
          </a:p>
          <a:p>
            <a:pPr lvl="1" eaLnBrk="1" hangingPunct="1"/>
            <a:r>
              <a:rPr lang="en-US" smtClean="0"/>
              <a:t>Regulations</a:t>
            </a:r>
          </a:p>
          <a:p>
            <a:pPr lvl="2" eaLnBrk="1" hangingPunct="1"/>
            <a:r>
              <a:rPr lang="en-US" smtClean="0"/>
              <a:t>Local, state, federal</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mtClean="0"/>
              <a:t>Rendering</a:t>
            </a:r>
            <a:endParaRPr lang="en-US" dirty="0"/>
          </a:p>
        </p:txBody>
      </p:sp>
      <p:sp>
        <p:nvSpPr>
          <p:cNvPr id="14" name="Text Placeholder 13"/>
          <p:cNvSpPr>
            <a:spLocks noGrp="1"/>
          </p:cNvSpPr>
          <p:nvPr>
            <p:ph type="body" idx="1"/>
          </p:nvPr>
        </p:nvSpPr>
        <p:spPr/>
        <p:txBody>
          <a:bodyPr rtlCol="0"/>
          <a:lstStyle/>
          <a:p>
            <a:pPr eaLnBrk="1" fontAlgn="auto" hangingPunct="1">
              <a:spcAft>
                <a:spcPts val="0"/>
              </a:spcAft>
              <a:defRPr/>
            </a:pPr>
            <a:endParaRPr lang="en-US"/>
          </a:p>
        </p:txBody>
      </p:sp>
      <p:sp>
        <p:nvSpPr>
          <p:cNvPr id="3" name="Date Placeholder 2"/>
          <p:cNvSpPr>
            <a:spLocks noGrp="1"/>
          </p:cNvSpPr>
          <p:nvPr>
            <p:ph type="dt" sz="half" idx="2"/>
          </p:nvPr>
        </p:nvSpPr>
        <p:spPr/>
        <p:txBody>
          <a:bodyPr/>
          <a:lstStyle/>
          <a:p>
            <a:r>
              <a:rPr lang="en-US" smtClean="0"/>
              <a:t>Just In Time Training</a:t>
            </a:r>
            <a:endParaRPr lang="en-US" dirty="0"/>
          </a:p>
        </p:txBody>
      </p:sp>
      <p:sp>
        <p:nvSpPr>
          <p:cNvPr id="4" name="Footer Placeholder 3"/>
          <p:cNvSpPr>
            <a:spLocks noGrp="1"/>
          </p:cNvSpPr>
          <p:nvPr>
            <p:ph type="ftr" sz="quarter" idx="3"/>
          </p:nvPr>
        </p:nvSpPr>
        <p:spPr/>
        <p:txBody>
          <a:bodyPr/>
          <a:lstStyle/>
          <a:p>
            <a:pPr algn="r"/>
            <a:r>
              <a:rPr lang="en-US" smtClean="0"/>
              <a:t>Off-Site Carcass Disposal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Rendering</a:t>
            </a:r>
          </a:p>
        </p:txBody>
      </p:sp>
      <p:sp>
        <p:nvSpPr>
          <p:cNvPr id="15363" name="Content Placeholder 2"/>
          <p:cNvSpPr>
            <a:spLocks noGrp="1"/>
          </p:cNvSpPr>
          <p:nvPr>
            <p:ph idx="1"/>
          </p:nvPr>
        </p:nvSpPr>
        <p:spPr/>
        <p:txBody>
          <a:bodyPr/>
          <a:lstStyle/>
          <a:p>
            <a:pPr eaLnBrk="1" hangingPunct="1"/>
            <a:r>
              <a:rPr lang="en-US" dirty="0" smtClean="0"/>
              <a:t>Heat conversion of </a:t>
            </a:r>
            <a:br>
              <a:rPr lang="en-US" dirty="0" smtClean="0"/>
            </a:br>
            <a:r>
              <a:rPr lang="en-US" dirty="0" smtClean="0"/>
              <a:t>animal carcasses </a:t>
            </a:r>
            <a:br>
              <a:rPr lang="en-US" dirty="0" smtClean="0"/>
            </a:br>
            <a:r>
              <a:rPr lang="en-US" dirty="0" smtClean="0"/>
              <a:t>into useable products </a:t>
            </a:r>
          </a:p>
          <a:p>
            <a:pPr lvl="1" eaLnBrk="1" hangingPunct="1"/>
            <a:r>
              <a:rPr lang="en-US" dirty="0" smtClean="0"/>
              <a:t>Meat and bone meal</a:t>
            </a:r>
            <a:br>
              <a:rPr lang="en-US" dirty="0" smtClean="0"/>
            </a:br>
            <a:r>
              <a:rPr lang="en-US" dirty="0" smtClean="0"/>
              <a:t>(protein-based solids)</a:t>
            </a:r>
          </a:p>
          <a:p>
            <a:pPr lvl="1" eaLnBrk="1" hangingPunct="1"/>
            <a:r>
              <a:rPr lang="en-US" dirty="0" smtClean="0"/>
              <a:t>Melted fat  (tallow)</a:t>
            </a:r>
          </a:p>
          <a:p>
            <a:pPr lvl="1" eaLnBrk="1" hangingPunct="1"/>
            <a:r>
              <a:rPr lang="en-US" dirty="0" smtClean="0"/>
              <a:t>Water</a:t>
            </a:r>
          </a:p>
          <a:p>
            <a:pPr eaLnBrk="1" hangingPunct="1"/>
            <a:r>
              <a:rPr lang="en-US" dirty="0" smtClean="0"/>
              <a:t>200 rendering plants</a:t>
            </a:r>
            <a:br>
              <a:rPr lang="en-US" dirty="0" smtClean="0"/>
            </a:br>
            <a:r>
              <a:rPr lang="en-US" dirty="0" smtClean="0"/>
              <a:t>throughout US and Canada</a:t>
            </a:r>
          </a:p>
          <a:p>
            <a:pPr eaLnBrk="1" hangingPunct="1"/>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Off-Site Carcass Disposal</a:t>
            </a:r>
          </a:p>
        </p:txBody>
      </p:sp>
      <p:pic>
        <p:nvPicPr>
          <p:cNvPr id="15366" name="Picture 2" descr="H:\CFSPH\NAHEMS\NAHEMS_Print\08_DISP\_Images\11_3.3_DISP_Rendering_Plant\11_3.3_DISP_120423_Rendering_Plant_Print.jpg"/>
          <p:cNvPicPr>
            <a:picLocks noChangeAspect="1" noChangeArrowheads="1"/>
          </p:cNvPicPr>
          <p:nvPr/>
        </p:nvPicPr>
        <p:blipFill>
          <a:blip r:embed="rId3">
            <a:extLst>
              <a:ext uri="{28A0092B-C50C-407E-A947-70E740481C1C}">
                <a14:useLocalDpi xmlns:a14="http://schemas.microsoft.com/office/drawing/2010/main" val="0"/>
              </a:ext>
            </a:extLst>
          </a:blip>
          <a:srcRect t="3839" b="4051"/>
          <a:stretch>
            <a:fillRect/>
          </a:stretch>
        </p:blipFill>
        <p:spPr bwMode="auto">
          <a:xfrm>
            <a:off x="5807075" y="1951038"/>
            <a:ext cx="2879725" cy="2947987"/>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Rendering Process</a:t>
            </a:r>
          </a:p>
        </p:txBody>
      </p:sp>
      <p:sp>
        <p:nvSpPr>
          <p:cNvPr id="16387" name="Content Placeholder 2"/>
          <p:cNvSpPr>
            <a:spLocks noGrp="1"/>
          </p:cNvSpPr>
          <p:nvPr>
            <p:ph idx="1"/>
          </p:nvPr>
        </p:nvSpPr>
        <p:spPr/>
        <p:txBody>
          <a:bodyPr/>
          <a:lstStyle/>
          <a:p>
            <a:pPr eaLnBrk="1" hangingPunct="1"/>
            <a:r>
              <a:rPr lang="en-US" dirty="0" smtClean="0"/>
              <a:t>Continuous rendering system</a:t>
            </a:r>
          </a:p>
          <a:p>
            <a:pPr lvl="1" eaLnBrk="1" hangingPunct="1"/>
            <a:r>
              <a:rPr lang="en-US" dirty="0" smtClean="0"/>
              <a:t>One vessel used for entire process</a:t>
            </a:r>
          </a:p>
          <a:p>
            <a:pPr lvl="1" eaLnBrk="1" hangingPunct="1"/>
            <a:r>
              <a:rPr lang="en-US" dirty="0" smtClean="0"/>
              <a:t>Processes are simultaneous </a:t>
            </a:r>
          </a:p>
          <a:p>
            <a:pPr lvl="1" eaLnBrk="1" hangingPunct="1"/>
            <a:r>
              <a:rPr lang="en-US" dirty="0" smtClean="0"/>
              <a:t>Little to no manual operation</a:t>
            </a:r>
          </a:p>
          <a:p>
            <a:pPr eaLnBrk="1" hangingPunct="1"/>
            <a:r>
              <a:rPr lang="en-US" dirty="0" smtClean="0"/>
              <a:t>Moisture converted to steam</a:t>
            </a:r>
          </a:p>
          <a:p>
            <a:pPr lvl="1" eaLnBrk="1" hangingPunct="1"/>
            <a:r>
              <a:rPr lang="en-US" dirty="0" smtClean="0"/>
              <a:t>Temperature between 240-275°F</a:t>
            </a:r>
          </a:p>
          <a:p>
            <a:pPr lvl="1" eaLnBrk="1" hangingPunct="1"/>
            <a:r>
              <a:rPr lang="en-US" dirty="0" smtClean="0"/>
              <a:t>Destroys harmful pathogens</a:t>
            </a:r>
          </a:p>
          <a:p>
            <a:pPr lvl="1" eaLnBrk="1" hangingPunct="1"/>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Off-Site Carcass Disposal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pPr eaLnBrk="1" hangingPunct="1"/>
            <a:r>
              <a:rPr lang="en-US" smtClean="0"/>
              <a:t>Rendering: Considerations</a:t>
            </a:r>
          </a:p>
        </p:txBody>
      </p:sp>
      <p:sp>
        <p:nvSpPr>
          <p:cNvPr id="17411" name="Content Placeholder 6"/>
          <p:cNvSpPr>
            <a:spLocks noGrp="1"/>
          </p:cNvSpPr>
          <p:nvPr>
            <p:ph idx="1"/>
          </p:nvPr>
        </p:nvSpPr>
        <p:spPr/>
        <p:txBody>
          <a:bodyPr/>
          <a:lstStyle/>
          <a:p>
            <a:pPr eaLnBrk="1" hangingPunct="1"/>
            <a:r>
              <a:rPr lang="en-US" dirty="0" smtClean="0"/>
              <a:t>Disposal of final product</a:t>
            </a:r>
          </a:p>
          <a:p>
            <a:pPr lvl="1" eaLnBrk="1" hangingPunct="1"/>
            <a:r>
              <a:rPr lang="en-US" dirty="0" smtClean="0"/>
              <a:t>Landfill</a:t>
            </a:r>
          </a:p>
          <a:p>
            <a:pPr lvl="1" eaLnBrk="1" hangingPunct="1"/>
            <a:r>
              <a:rPr lang="en-US" dirty="0" smtClean="0"/>
              <a:t>Burial</a:t>
            </a:r>
          </a:p>
          <a:p>
            <a:pPr eaLnBrk="1" hangingPunct="1"/>
            <a:r>
              <a:rPr lang="en-US" dirty="0" smtClean="0"/>
              <a:t>Coordinate transport to facilities</a:t>
            </a:r>
          </a:p>
          <a:p>
            <a:pPr eaLnBrk="1" hangingPunct="1"/>
            <a:r>
              <a:rPr lang="en-US" dirty="0" smtClean="0"/>
              <a:t>Surge capacity</a:t>
            </a:r>
          </a:p>
          <a:p>
            <a:pPr eaLnBrk="1" hangingPunct="1"/>
            <a:r>
              <a:rPr lang="en-US" dirty="0" smtClean="0"/>
              <a:t>Biosecurity and wastewater procedures</a:t>
            </a:r>
          </a:p>
          <a:p>
            <a:pPr eaLnBrk="1" hangingPunct="1"/>
            <a:r>
              <a:rPr lang="en-US" dirty="0" smtClean="0"/>
              <a:t>Process closely regulated</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Off-Site Carcass Disposal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mtClean="0"/>
              <a:t>Landfills</a:t>
            </a:r>
            <a:endParaRPr lang="en-US" dirty="0"/>
          </a:p>
        </p:txBody>
      </p:sp>
      <p:sp>
        <p:nvSpPr>
          <p:cNvPr id="10" name="Text Placeholder 9"/>
          <p:cNvSpPr>
            <a:spLocks noGrp="1"/>
          </p:cNvSpPr>
          <p:nvPr>
            <p:ph type="body" idx="1"/>
          </p:nvPr>
        </p:nvSpPr>
        <p:spPr/>
        <p:txBody>
          <a:bodyPr rtlCol="0"/>
          <a:lstStyle/>
          <a:p>
            <a:pPr eaLnBrk="1" fontAlgn="auto" hangingPunct="1">
              <a:spcAft>
                <a:spcPts val="0"/>
              </a:spcAft>
              <a:defRPr/>
            </a:pPr>
            <a:endParaRPr lang="en-US"/>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Off-Site Carcass Disposal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Landfills</a:t>
            </a:r>
          </a:p>
        </p:txBody>
      </p:sp>
      <p:sp>
        <p:nvSpPr>
          <p:cNvPr id="19459" name="Content Placeholder 2"/>
          <p:cNvSpPr>
            <a:spLocks noGrp="1"/>
          </p:cNvSpPr>
          <p:nvPr>
            <p:ph idx="1"/>
          </p:nvPr>
        </p:nvSpPr>
        <p:spPr>
          <a:xfrm>
            <a:off x="457200" y="1600200"/>
            <a:ext cx="8229600" cy="4800600"/>
          </a:xfrm>
        </p:spPr>
        <p:txBody>
          <a:bodyPr/>
          <a:lstStyle/>
          <a:p>
            <a:pPr eaLnBrk="1" hangingPunct="1"/>
            <a:r>
              <a:rPr lang="en-US" smtClean="0"/>
              <a:t>Public and </a:t>
            </a:r>
            <a:br>
              <a:rPr lang="en-US" smtClean="0"/>
            </a:br>
            <a:r>
              <a:rPr lang="en-US" smtClean="0"/>
              <a:t>privately owned</a:t>
            </a:r>
          </a:p>
          <a:p>
            <a:pPr lvl="1" eaLnBrk="1" hangingPunct="1"/>
            <a:r>
              <a:rPr lang="en-US" smtClean="0"/>
              <a:t>EPA’s I-WASTE tool</a:t>
            </a:r>
          </a:p>
          <a:p>
            <a:pPr eaLnBrk="1" hangingPunct="1"/>
            <a:r>
              <a:rPr lang="en-US" smtClean="0"/>
              <a:t>Existing site</a:t>
            </a:r>
          </a:p>
          <a:p>
            <a:pPr lvl="1" eaLnBrk="1" hangingPunct="1"/>
            <a:r>
              <a:rPr lang="en-US" smtClean="0"/>
              <a:t>Liners</a:t>
            </a:r>
          </a:p>
          <a:p>
            <a:pPr lvl="1" eaLnBrk="1" hangingPunct="1"/>
            <a:r>
              <a:rPr lang="en-US" smtClean="0"/>
              <a:t>Leachate and gas </a:t>
            </a:r>
            <a:br>
              <a:rPr lang="en-US" smtClean="0"/>
            </a:br>
            <a:r>
              <a:rPr lang="en-US" smtClean="0"/>
              <a:t>collection systems</a:t>
            </a:r>
          </a:p>
          <a:p>
            <a:pPr lvl="1" eaLnBrk="1" hangingPunct="1"/>
            <a:r>
              <a:rPr lang="en-US" smtClean="0"/>
              <a:t>Minimal environmental risk</a:t>
            </a:r>
          </a:p>
          <a:p>
            <a:pPr eaLnBrk="1" hangingPunct="1"/>
            <a:r>
              <a:rPr lang="en-US" smtClean="0"/>
              <a:t>Carcass degradation may take longer</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Off-Site Carcass Disposal</a:t>
            </a:r>
            <a:endParaRPr lang="en-US" dirty="0"/>
          </a:p>
        </p:txBody>
      </p:sp>
      <p:pic>
        <p:nvPicPr>
          <p:cNvPr id="19462" name="Picture 2" descr="H:\CFSPH\NAHEMS\NAHEMS_Print\08_DISP\_Images\13_3.4.1_DISP_Landfill\13_3.4.1_DISP_120906_Landfill_Print.jpg"/>
          <p:cNvPicPr>
            <a:picLocks noChangeAspect="1" noChangeArrowheads="1"/>
          </p:cNvPicPr>
          <p:nvPr/>
        </p:nvPicPr>
        <p:blipFill>
          <a:blip r:embed="rId3" cstate="print">
            <a:extLst>
              <a:ext uri="{28A0092B-C50C-407E-A947-70E740481C1C}">
                <a14:useLocalDpi xmlns:a14="http://schemas.microsoft.com/office/drawing/2010/main" val="0"/>
              </a:ext>
            </a:extLst>
          </a:blip>
          <a:srcRect t="4268" b="3535"/>
          <a:stretch>
            <a:fillRect/>
          </a:stretch>
        </p:blipFill>
        <p:spPr bwMode="auto">
          <a:xfrm>
            <a:off x="5943600" y="1806575"/>
            <a:ext cx="2743200" cy="2809875"/>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Landfill: Regulations</a:t>
            </a:r>
          </a:p>
        </p:txBody>
      </p:sp>
      <p:sp>
        <p:nvSpPr>
          <p:cNvPr id="20483" name="Content Placeholder 2"/>
          <p:cNvSpPr>
            <a:spLocks noGrp="1"/>
          </p:cNvSpPr>
          <p:nvPr>
            <p:ph idx="1"/>
          </p:nvPr>
        </p:nvSpPr>
        <p:spPr>
          <a:xfrm>
            <a:off x="457200" y="1600200"/>
            <a:ext cx="5410200" cy="4648200"/>
          </a:xfrm>
        </p:spPr>
        <p:txBody>
          <a:bodyPr/>
          <a:lstStyle/>
          <a:p>
            <a:pPr eaLnBrk="1" hangingPunct="1"/>
            <a:r>
              <a:rPr lang="en-US" dirty="0" smtClean="0"/>
              <a:t>Highly regulated</a:t>
            </a:r>
          </a:p>
          <a:p>
            <a:pPr lvl="1" eaLnBrk="1" hangingPunct="1"/>
            <a:r>
              <a:rPr lang="en-US" dirty="0" smtClean="0"/>
              <a:t>Resources Conservation and Recovery Act (RCRA)</a:t>
            </a:r>
          </a:p>
          <a:p>
            <a:pPr lvl="2" eaLnBrk="1" hangingPunct="1">
              <a:buFont typeface="Arial" charset="0"/>
              <a:buChar char="–"/>
            </a:pPr>
            <a:r>
              <a:rPr lang="en-US" dirty="0" smtClean="0"/>
              <a:t>Title 40 Code of Federal Regulations </a:t>
            </a:r>
            <a:br>
              <a:rPr lang="en-US" dirty="0" smtClean="0"/>
            </a:br>
            <a:r>
              <a:rPr lang="en-US" dirty="0" smtClean="0"/>
              <a:t>Parts 239-299</a:t>
            </a:r>
          </a:p>
          <a:p>
            <a:pPr eaLnBrk="1" hangingPunct="1"/>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Off-Site Carcass Disposal</a:t>
            </a:r>
            <a:endParaRPr lang="en-US" dirty="0"/>
          </a:p>
        </p:txBody>
      </p:sp>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2495550" cy="3867150"/>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7408</TotalTime>
  <Words>3075</Words>
  <Application>Microsoft Office PowerPoint</Application>
  <PresentationFormat>On-screen Show (4:3)</PresentationFormat>
  <Paragraphs>195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Just In Time 2014</vt:lpstr>
      <vt:lpstr>Carcass Disposal</vt:lpstr>
      <vt:lpstr>Off-Site Carcass Disposal</vt:lpstr>
      <vt:lpstr>Rendering</vt:lpstr>
      <vt:lpstr>Rendering</vt:lpstr>
      <vt:lpstr>Rendering Process</vt:lpstr>
      <vt:lpstr>Rendering: Considerations</vt:lpstr>
      <vt:lpstr>Landfills</vt:lpstr>
      <vt:lpstr>Landfills</vt:lpstr>
      <vt:lpstr>Landfill: Regulations</vt:lpstr>
      <vt:lpstr>Landfills: Considerations</vt:lpstr>
      <vt:lpstr>Transportation</vt:lpstr>
      <vt:lpstr>Carcass Transport: Planning</vt:lpstr>
      <vt:lpstr>Transport Containers</vt:lpstr>
      <vt:lpstr>Loading the Containers</vt:lpstr>
      <vt:lpstr>Regulations</vt:lpstr>
      <vt:lpstr>Transport Process</vt:lpstr>
      <vt:lpstr>Unloading</vt:lpstr>
      <vt:lpstr>Resources for Off-Site Disposal and Transport</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Carcass Disposal: Off-site Locations and Transportatoin</dc:title>
  <dc:subject>Just In Time Training Resources</dc:subject>
  <dc:creator>Melissa Lang, BS;Glenda Dvorak, DVM, MPH, DACVPM</dc:creator>
  <dc:description>Developed June 2010
Reviewed by: JPMogan, DVM, L Cole, DVM,</dc:description>
  <cp:lastModifiedBy>Glenda Dvorak</cp:lastModifiedBy>
  <cp:revision>444</cp:revision>
  <cp:lastPrinted>2013-05-11T13:25:07Z</cp:lastPrinted>
  <dcterms:created xsi:type="dcterms:W3CDTF">2010-02-26T02:19:00Z</dcterms:created>
  <dcterms:modified xsi:type="dcterms:W3CDTF">2014-07-07T21:36:06Z</dcterms:modified>
  <cp:category>MSP Just-In-Time Training</cp:category>
</cp:coreProperties>
</file>