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 id="2147483704" r:id="rId2"/>
  </p:sldMasterIdLst>
  <p:notesMasterIdLst>
    <p:notesMasterId r:id="rId14"/>
  </p:notesMasterIdLst>
  <p:handoutMasterIdLst>
    <p:handoutMasterId r:id="rId15"/>
  </p:handoutMasterIdLst>
  <p:sldIdLst>
    <p:sldId id="269" r:id="rId3"/>
    <p:sldId id="257" r:id="rId4"/>
    <p:sldId id="258" r:id="rId5"/>
    <p:sldId id="259" r:id="rId6"/>
    <p:sldId id="260" r:id="rId7"/>
    <p:sldId id="261" r:id="rId8"/>
    <p:sldId id="262" r:id="rId9"/>
    <p:sldId id="263" r:id="rId10"/>
    <p:sldId id="264" r:id="rId11"/>
    <p:sldId id="266"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6336"/>
    <a:srgbClr val="FBC093"/>
    <a:srgbClr val="F46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3" autoAdjust="0"/>
    <p:restoredTop sz="64019" autoAdjust="0"/>
  </p:normalViewPr>
  <p:slideViewPr>
    <p:cSldViewPr snapToGrid="0">
      <p:cViewPr varScale="1">
        <p:scale>
          <a:sx n="65" d="100"/>
          <a:sy n="65" d="100"/>
        </p:scale>
        <p:origin x="1374" y="60"/>
      </p:cViewPr>
      <p:guideLst/>
    </p:cSldViewPr>
  </p:slideViewPr>
  <p:outlineViewPr>
    <p:cViewPr>
      <p:scale>
        <a:sx n="33" d="100"/>
        <a:sy n="33" d="100"/>
      </p:scale>
      <p:origin x="0" y="-5592"/>
    </p:cViewPr>
  </p:outlineViewPr>
  <p:notesTextViewPr>
    <p:cViewPr>
      <p:scale>
        <a:sx n="1" d="1"/>
        <a:sy n="1" d="1"/>
      </p:scale>
      <p:origin x="0" y="0"/>
    </p:cViewPr>
  </p:notesTextViewPr>
  <p:notesViewPr>
    <p:cSldViewPr snapToGrid="0">
      <p:cViewPr varScale="1">
        <p:scale>
          <a:sx n="79" d="100"/>
          <a:sy n="79" d="100"/>
        </p:scale>
        <p:origin x="229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3476780" y="257557"/>
            <a:ext cx="3169920" cy="480060"/>
          </a:xfrm>
          <a:prstGeom prst="rect">
            <a:avLst/>
          </a:prstGeom>
        </p:spPr>
        <p:txBody>
          <a:bodyPr vert="horz" lIns="99471" tIns="49736" rIns="99471" bIns="49736" rtlCol="0"/>
          <a:lstStyle>
            <a:lvl1pPr algn="l">
              <a:defRPr sz="1400"/>
            </a:lvl1pPr>
          </a:lstStyle>
          <a:p>
            <a:pPr algn="r"/>
            <a:r>
              <a:rPr lang="en-US" sz="1000" dirty="0" smtClean="0"/>
              <a:t>Animal Welfare During Animal Health Emergencies: Poultry</a:t>
            </a:r>
            <a:endParaRPr lang="en-US" sz="1000" dirty="0"/>
          </a:p>
        </p:txBody>
      </p:sp>
      <p:sp>
        <p:nvSpPr>
          <p:cNvPr id="7" name="Header Placeholder 1"/>
          <p:cNvSpPr txBox="1">
            <a:spLocks/>
          </p:cNvSpPr>
          <p:nvPr/>
        </p:nvSpPr>
        <p:spPr>
          <a:xfrm>
            <a:off x="322099" y="258943"/>
            <a:ext cx="3169920" cy="480060"/>
          </a:xfrm>
          <a:prstGeom prst="rect">
            <a:avLst/>
          </a:prstGeom>
        </p:spPr>
        <p:txBody>
          <a:bodyPr vert="horz" lIns="99471" tIns="49736" rIns="99471" bIns="49736" rtlCol="0"/>
          <a:lstStyle>
            <a:defPPr>
              <a:defRPr lang="en-US"/>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Just-In-Time Training for Animal Health Emergencies</a:t>
            </a:r>
          </a:p>
        </p:txBody>
      </p:sp>
      <p:sp>
        <p:nvSpPr>
          <p:cNvPr id="8" name="Footer Placeholder 3"/>
          <p:cNvSpPr>
            <a:spLocks noGrp="1"/>
          </p:cNvSpPr>
          <p:nvPr>
            <p:ph type="ftr" sz="quarter" idx="2"/>
          </p:nvPr>
        </p:nvSpPr>
        <p:spPr>
          <a:xfrm>
            <a:off x="243841" y="8497595"/>
            <a:ext cx="3169920" cy="480060"/>
          </a:xfrm>
          <a:prstGeom prst="rect">
            <a:avLst/>
          </a:prstGeom>
        </p:spPr>
        <p:txBody>
          <a:bodyPr vert="horz" lIns="99471" tIns="49736" rIns="99471" bIns="49736" rtlCol="0" anchor="b"/>
          <a:lstStyle>
            <a:lvl1pPr algn="l">
              <a:defRPr sz="1400"/>
            </a:lvl1pPr>
          </a:lstStyle>
          <a:p>
            <a:r>
              <a:rPr lang="en-US" sz="1000" dirty="0"/>
              <a:t>Multi-State Partnership for Security in Agriculture; </a:t>
            </a:r>
            <a:br>
              <a:rPr lang="en-US" sz="1000" dirty="0"/>
            </a:br>
            <a:r>
              <a:rPr lang="en-US" sz="1000" dirty="0"/>
              <a:t>Center of Food Security and Public Health</a:t>
            </a:r>
          </a:p>
        </p:txBody>
      </p:sp>
      <p:sp>
        <p:nvSpPr>
          <p:cNvPr id="9" name="Slide Number Placeholder 4"/>
          <p:cNvSpPr>
            <a:spLocks noGrp="1"/>
          </p:cNvSpPr>
          <p:nvPr>
            <p:ph type="sldNum" sz="quarter" idx="3"/>
          </p:nvPr>
        </p:nvSpPr>
        <p:spPr>
          <a:xfrm>
            <a:off x="3463736" y="8497595"/>
            <a:ext cx="3169920" cy="480060"/>
          </a:xfrm>
          <a:prstGeom prst="rect">
            <a:avLst/>
          </a:prstGeom>
        </p:spPr>
        <p:txBody>
          <a:bodyPr vert="horz" lIns="99471" tIns="49736" rIns="99471" bIns="49736" rtlCol="0" anchor="b"/>
          <a:lstStyle>
            <a:lvl1pPr algn="r">
              <a:defRPr sz="1400"/>
            </a:lvl1pPr>
          </a:lstStyle>
          <a:p>
            <a:r>
              <a:rPr lang="en-US" sz="1000" dirty="0"/>
              <a:t>June 2016</a:t>
            </a:r>
            <a:br>
              <a:rPr lang="en-US" sz="1000" dirty="0"/>
            </a:br>
            <a:fld id="{E43E7F44-CF60-445B-AADF-8F267F8193CA}" type="slidenum">
              <a:rPr lang="en-US" smtClean="0"/>
              <a:pPr/>
              <a:t>‹#›</a:t>
            </a:fld>
            <a:endParaRPr lang="en-US" dirty="0"/>
          </a:p>
        </p:txBody>
      </p:sp>
    </p:spTree>
    <p:extLst>
      <p:ext uri="{BB962C8B-B14F-4D97-AF65-F5344CB8AC3E}">
        <p14:creationId xmlns:p14="http://schemas.microsoft.com/office/powerpoint/2010/main" val="4059286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B11F2-1C8B-4BB9-87FD-D68912543E6C}" type="datetimeFigureOut">
              <a:rPr lang="en-US" smtClean="0"/>
              <a:t>6/22/2016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4AE7F-1C6F-42C8-B733-E32A4E04E7DA}" type="slidenum">
              <a:rPr lang="en-US" smtClean="0"/>
              <a:t>‹#›</a:t>
            </a:fld>
            <a:endParaRPr lang="en-US"/>
          </a:p>
        </p:txBody>
      </p:sp>
    </p:spTree>
    <p:extLst>
      <p:ext uri="{BB962C8B-B14F-4D97-AF65-F5344CB8AC3E}">
        <p14:creationId xmlns:p14="http://schemas.microsoft.com/office/powerpoint/2010/main" val="3115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i="1" dirty="0" smtClean="0">
                <a:solidFill>
                  <a:srgbClr val="000000"/>
                </a:solidFill>
              </a:rPr>
              <a:t>June 2016</a:t>
            </a:r>
          </a:p>
          <a:p>
            <a:pPr defTabSz="956097">
              <a:defRPr/>
            </a:pPr>
            <a:r>
              <a:rPr lang="en-US" b="0" dirty="0" smtClean="0"/>
              <a:t>During animal health emergency situations – whether a natural disaster or infectious disease outbreak response – animal welfare issues must be considered and addressed. This</a:t>
            </a:r>
            <a:r>
              <a:rPr lang="en-US" b="0" baseline="0" dirty="0" smtClean="0"/>
              <a:t> Just-In-Time training will overview some of the pertinent animal welfare considerations for poultry during animal health emergencies. </a:t>
            </a:r>
            <a:endParaRPr lang="en-US" b="0" dirty="0" smtClean="0"/>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6614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presentation,</a:t>
            </a:r>
            <a:r>
              <a:rPr lang="en-US" baseline="0" dirty="0" smtClean="0"/>
              <a:t> we briefly reviewed some of the poultry animal welfare considerations during an animal health emergency. </a:t>
            </a:r>
            <a:r>
              <a:rPr lang="en-US" dirty="0" smtClean="0"/>
              <a:t>For more information on this topic, </a:t>
            </a:r>
            <a:r>
              <a:rPr lang="en-US" baseline="0" dirty="0" smtClean="0"/>
              <a:t>consult these additional resources.</a:t>
            </a:r>
            <a:endParaRPr lang="en-US" dirty="0" smtClean="0"/>
          </a:p>
        </p:txBody>
      </p:sp>
      <p:sp>
        <p:nvSpPr>
          <p:cNvPr id="4" name="Slide Number Placeholder 3"/>
          <p:cNvSpPr>
            <a:spLocks noGrp="1"/>
          </p:cNvSpPr>
          <p:nvPr>
            <p:ph type="sldNum" sz="quarter" idx="10"/>
          </p:nvPr>
        </p:nvSpPr>
        <p:spPr/>
        <p:txBody>
          <a:bodyPr/>
          <a:lstStyle/>
          <a:p>
            <a:fld id="{DA24AE7F-1C6F-42C8-B733-E32A4E04E7DA}" type="slidenum">
              <a:rPr lang="en-US" smtClean="0"/>
              <a:t>10</a:t>
            </a:fld>
            <a:endParaRPr lang="en-US"/>
          </a:p>
        </p:txBody>
      </p:sp>
    </p:spTree>
    <p:extLst>
      <p:ext uri="{BB962C8B-B14F-4D97-AF65-F5344CB8AC3E}">
        <p14:creationId xmlns:p14="http://schemas.microsoft.com/office/powerpoint/2010/main" val="1818626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11</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5627">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a:p>
            <a:endParaRPr lang="en-US" dirty="0"/>
          </a:p>
        </p:txBody>
      </p:sp>
    </p:spTree>
    <p:extLst>
      <p:ext uri="{BB962C8B-B14F-4D97-AF65-F5344CB8AC3E}">
        <p14:creationId xmlns:p14="http://schemas.microsoft.com/office/powerpoint/2010/main" val="423458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Animal welfare is the ethical responsibility of ensuring</a:t>
            </a:r>
            <a:r>
              <a:rPr lang="en-US" b="0" baseline="0" dirty="0" smtClean="0"/>
              <a:t> the well-being of animals. It refers to the physical and mental state of the animal and includes consideration of the animal’s health, behavior and biological function. </a:t>
            </a:r>
            <a:r>
              <a:rPr lang="en-US" b="0" dirty="0" smtClean="0"/>
              <a:t>[Definition source: AVMA and American</a:t>
            </a:r>
            <a:r>
              <a:rPr lang="en-US" b="0" baseline="0" dirty="0" smtClean="0"/>
              <a:t> College of Animal Welfare] </a:t>
            </a:r>
            <a:r>
              <a:rPr lang="en-US" baseline="0" dirty="0" smtClean="0"/>
              <a:t>Responders should </a:t>
            </a:r>
            <a:r>
              <a:rPr lang="en-US" b="0" baseline="0" dirty="0" smtClean="0"/>
              <a:t>continuously evaluate animal welfare issues throughout the response and refine situations as needed.  </a:t>
            </a:r>
            <a:r>
              <a:rPr lang="en-US" b="0" baseline="0" dirty="0" smtClean="0">
                <a:solidFill>
                  <a:srgbClr val="000000"/>
                </a:solidFill>
              </a:rPr>
              <a:t>[Photo: This photo shows a group of young chicks. Source: </a:t>
            </a:r>
            <a:r>
              <a:rPr lang="en-US" baseline="0" dirty="0" smtClean="0"/>
              <a:t>United States Department of Agriculture</a:t>
            </a:r>
            <a:r>
              <a:rPr lang="en-US" b="0" baseline="0" dirty="0" smtClean="0">
                <a:solidFill>
                  <a:srgbClr val="000000"/>
                </a:solidFill>
              </a:rPr>
              <a:t>]</a:t>
            </a:r>
          </a:p>
        </p:txBody>
      </p:sp>
      <p:sp>
        <p:nvSpPr>
          <p:cNvPr id="4" name="Slide Number Placeholder 3"/>
          <p:cNvSpPr>
            <a:spLocks noGrp="1"/>
          </p:cNvSpPr>
          <p:nvPr>
            <p:ph type="sldNum" sz="quarter" idx="10"/>
          </p:nvPr>
        </p:nvSpPr>
        <p:spPr/>
        <p:txBody>
          <a:bodyPr/>
          <a:lstStyle/>
          <a:p>
            <a:fld id="{DA24AE7F-1C6F-42C8-B733-E32A4E04E7DA}" type="slidenum">
              <a:rPr lang="en-US" smtClean="0"/>
              <a:t>2</a:t>
            </a:fld>
            <a:endParaRPr lang="en-US"/>
          </a:p>
        </p:txBody>
      </p:sp>
    </p:spTree>
    <p:extLst>
      <p:ext uri="{BB962C8B-B14F-4D97-AF65-F5344CB8AC3E}">
        <p14:creationId xmlns:p14="http://schemas.microsoft.com/office/powerpoint/2010/main" val="365245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“five freedoms” are internationally recognized </a:t>
            </a:r>
            <a:r>
              <a:rPr lang="en-US" b="0" baseline="0" dirty="0" smtClean="0"/>
              <a:t>ideal states of the welfare of animals. These principles can </a:t>
            </a:r>
            <a:r>
              <a:rPr lang="en-US" b="0" baseline="0" dirty="0" smtClean="0">
                <a:solidFill>
                  <a:schemeClr val="accent2">
                    <a:lumMod val="75000"/>
                  </a:schemeClr>
                </a:solidFill>
              </a:rPr>
              <a:t>p</a:t>
            </a:r>
            <a:r>
              <a:rPr lang="en-US" b="0" baseline="0" dirty="0" smtClean="0"/>
              <a:t>rovide </a:t>
            </a:r>
            <a:r>
              <a:rPr lang="en-US" baseline="0" dirty="0" smtClean="0"/>
              <a:t>responders </a:t>
            </a:r>
            <a:r>
              <a:rPr lang="en-US" b="0" baseline="0" dirty="0" smtClean="0"/>
              <a:t>valuable guidance and a framework for determining and assessing animal welfare situations during animal health emergencies. The five freedoms include </a:t>
            </a:r>
            <a:r>
              <a:rPr lang="en-US" baseline="0" dirty="0" smtClean="0"/>
              <a:t>freedom from hunger and thirst, freedom from discomfort, freedom from pain, injury and disease, freedom to express normal behavior, and freedom from fear and distress. </a:t>
            </a:r>
            <a:endParaRPr lang="en-US" strike="sngStrike" dirty="0" smtClean="0"/>
          </a:p>
        </p:txBody>
      </p:sp>
      <p:sp>
        <p:nvSpPr>
          <p:cNvPr id="4" name="Slide Number Placeholder 3"/>
          <p:cNvSpPr>
            <a:spLocks noGrp="1"/>
          </p:cNvSpPr>
          <p:nvPr>
            <p:ph type="sldNum" sz="quarter" idx="10"/>
          </p:nvPr>
        </p:nvSpPr>
        <p:spPr/>
        <p:txBody>
          <a:bodyPr/>
          <a:lstStyle/>
          <a:p>
            <a:fld id="{DA24AE7F-1C6F-42C8-B733-E32A4E04E7DA}" type="slidenum">
              <a:rPr lang="en-US" smtClean="0"/>
              <a:t>3</a:t>
            </a:fld>
            <a:endParaRPr lang="en-US"/>
          </a:p>
        </p:txBody>
      </p:sp>
    </p:spTree>
    <p:extLst>
      <p:ext uri="{BB962C8B-B14F-4D97-AF65-F5344CB8AC3E}">
        <p14:creationId xmlns:p14="http://schemas.microsoft.com/office/powerpoint/2010/main" val="21050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charset="0"/>
                <a:cs typeface="Arial" charset="0"/>
              </a:rPr>
              <a:t>Freedom from hunger and thirst addresses the provision of ready access to</a:t>
            </a:r>
            <a:r>
              <a:rPr lang="en-US" altLang="en-US" baseline="0" dirty="0" smtClean="0">
                <a:latin typeface="Arial" charset="0"/>
                <a:cs typeface="Arial" charset="0"/>
              </a:rPr>
              <a:t> fresh water and diet to maintain health. </a:t>
            </a:r>
            <a:r>
              <a:rPr lang="en-US" altLang="en-US" dirty="0" smtClean="0">
                <a:latin typeface="Arial" charset="0"/>
                <a:cs typeface="Arial" charset="0"/>
              </a:rPr>
              <a:t>During animal health</a:t>
            </a:r>
            <a:r>
              <a:rPr lang="en-US" altLang="en-US" baseline="0" dirty="0" smtClean="0">
                <a:latin typeface="Arial" charset="0"/>
                <a:cs typeface="Arial" charset="0"/>
              </a:rPr>
              <a:t> emergencies, poultry</a:t>
            </a:r>
            <a:r>
              <a:rPr lang="en-US" altLang="en-US" dirty="0" smtClean="0">
                <a:latin typeface="Arial" charset="0"/>
                <a:cs typeface="Arial" charset="0"/>
              </a:rPr>
              <a:t> quarantined or housed in temporary shelters will require food and water. </a:t>
            </a:r>
            <a:r>
              <a:rPr lang="en-US" sz="1200" kern="1200" dirty="0" smtClean="0">
                <a:solidFill>
                  <a:schemeClr val="tx1"/>
                </a:solidFill>
                <a:effectLst/>
                <a:latin typeface="+mn-lt"/>
                <a:ea typeface="+mn-ea"/>
                <a:cs typeface="+mn-cs"/>
              </a:rPr>
              <a:t>When possible a commercial feed appropriate for the age and species of bird should be feed. Feed given should be of the proper ration for the stage of production birds are in. Feed consumption will vary with the age of the bird, as well as production type (e.g., broilers vs. layers). Approximate daily feed and water needs for poultry are shown on this slide. Clean, potable water should be supplied. When possible, waterers should be elevated to minimize waste from getting into the water. </a:t>
            </a:r>
            <a:r>
              <a:rPr lang="en-US" dirty="0" smtClean="0"/>
              <a:t>Water consumption for poultry</a:t>
            </a:r>
            <a:r>
              <a:rPr lang="en-US" baseline="0" dirty="0" smtClean="0"/>
              <a:t> </a:t>
            </a:r>
            <a:r>
              <a:rPr lang="en-US" dirty="0" smtClean="0"/>
              <a:t>will increase with hot weather conditions. Feed consumption will increase</a:t>
            </a:r>
            <a:r>
              <a:rPr lang="en-US" baseline="0" dirty="0" smtClean="0"/>
              <a:t> with e</a:t>
            </a:r>
            <a:r>
              <a:rPr lang="en-US" altLang="en-US" dirty="0" smtClean="0">
                <a:latin typeface="Arial" charset="0"/>
                <a:cs typeface="Arial" charset="0"/>
              </a:rPr>
              <a:t>xtreme cold temperatures</a:t>
            </a:r>
            <a:r>
              <a:rPr lang="en-US" baseline="0" dirty="0" smtClean="0"/>
              <a:t>. Younger birds may have additional nutritional requirements. Poultry </a:t>
            </a:r>
            <a:r>
              <a:rPr lang="en-US" altLang="en-US" dirty="0" smtClean="0">
                <a:latin typeface="Arial" charset="0"/>
                <a:cs typeface="Arial" charset="0"/>
              </a:rPr>
              <a:t>may not eat in stressful situations. </a:t>
            </a:r>
            <a:r>
              <a:rPr lang="en-US" baseline="0" dirty="0" smtClean="0"/>
              <a:t>Feed and water intake should be monitored daily. Since poultry are housed in large numbers, several water and feed sources should be available to reduce exclusion among the birds.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Water and feed requirements from the AVMA Emergency Preparedness and Response Guide at https://ebusiness.avma.org/login.aspx?rid=03&amp;sid=193.</a:t>
            </a:r>
            <a:endParaRPr lang="en-US" baseline="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DA24AE7F-1C6F-42C8-B733-E32A4E04E7DA}" type="slidenum">
              <a:rPr lang="en-US" smtClean="0"/>
              <a:t>4</a:t>
            </a:fld>
            <a:endParaRPr lang="en-US"/>
          </a:p>
        </p:txBody>
      </p:sp>
    </p:spTree>
    <p:extLst>
      <p:ext uri="{BB962C8B-B14F-4D97-AF65-F5344CB8AC3E}">
        <p14:creationId xmlns:p14="http://schemas.microsoft.com/office/powerpoint/2010/main" val="229877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Freedom</a:t>
            </a:r>
            <a:r>
              <a:rPr lang="en-US" baseline="0" dirty="0" smtClean="0"/>
              <a:t> from discomfort involves providing an appropriate environment, including shelter and a comfortable resting area. Most poultry, with the exception of backyard flocks, are housed indoors in a variety of cage types or on a bedded floor. Shelter for birds should provide protection from the elements, including inclement weather and predators. Housing should be large enough to accommodate the number of birds contained; multiple housing units may be needed. If birds are housed in cages, no bedding is required. If birds are housed on the floor, bedding or litter should be used to cover the floor. This litter can be made of a variety of materials, such as wood shavings, paper by-products, rice hulls, peanut hulls, ground corncobs, or chopped straw. Litter choices may depend on the region of the country. Overcrowded conditions should be avoided to reduce stress to the animals as well as decrease the potential of disease transmission. Ventilation and temperature must be controlled as they can contribute to both animal discomfort and  mortality if not properly set and maintained. Proper air flow through the building should be ensured. </a:t>
            </a:r>
            <a:r>
              <a:rPr lang="en-US" sz="1200" kern="1200" dirty="0" smtClean="0">
                <a:solidFill>
                  <a:schemeClr val="tx1"/>
                </a:solidFill>
                <a:effectLst/>
                <a:latin typeface="+mn-lt"/>
                <a:ea typeface="+mn-ea"/>
                <a:cs typeface="+mn-cs"/>
              </a:rPr>
              <a:t>Poultry are very temperature sensitive. Environmental temperature should be monitored to ensure proper settings. Extremes in temperatures can lead to animal mortalities. Animals should be routinely monitored for signs of heat stress in the summer or hypothermia in the winter. If signs are noted, prompt treatment should be initiated. If environmental conditions are cold, deep bedding will help birds withstand cold weather. </a:t>
            </a:r>
            <a:r>
              <a:rPr lang="en-US" baseline="0" dirty="0" smtClean="0"/>
              <a:t>Waste generated from the birds and litter should be disposed of properly and not allowed to pile up, causing problems.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charset="0"/>
                <a:cs typeface="Arial" charset="0"/>
              </a:rPr>
              <a:t>[Photo: Turkey housed indoors. Source: Pam Zaabel/Iowa State University]</a:t>
            </a:r>
            <a:endParaRPr lang="en-US" alt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DA24AE7F-1C6F-42C8-B733-E32A4E04E7DA}" type="slidenum">
              <a:rPr lang="en-US" smtClean="0"/>
              <a:t>5</a:t>
            </a:fld>
            <a:endParaRPr lang="en-US"/>
          </a:p>
        </p:txBody>
      </p:sp>
    </p:spTree>
    <p:extLst>
      <p:ext uri="{BB962C8B-B14F-4D97-AF65-F5344CB8AC3E}">
        <p14:creationId xmlns:p14="http://schemas.microsoft.com/office/powerpoint/2010/main" val="4124179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en-US" dirty="0" smtClean="0">
                <a:latin typeface="Arial" charset="0"/>
                <a:cs typeface="Arial" charset="0"/>
              </a:rPr>
              <a:t>Animal welfare considerations</a:t>
            </a:r>
            <a:r>
              <a:rPr lang="en-US" altLang="en-US" baseline="0" dirty="0" smtClean="0">
                <a:latin typeface="Arial" charset="0"/>
                <a:cs typeface="Arial" charset="0"/>
              </a:rPr>
              <a:t> </a:t>
            </a:r>
            <a:r>
              <a:rPr lang="en-US" altLang="en-US" dirty="0" smtClean="0">
                <a:latin typeface="Arial" charset="0"/>
                <a:cs typeface="Arial" charset="0"/>
              </a:rPr>
              <a:t>should also address freedom</a:t>
            </a:r>
            <a:r>
              <a:rPr lang="en-US" altLang="en-US" baseline="0" dirty="0" smtClean="0">
                <a:latin typeface="Arial" charset="0"/>
                <a:cs typeface="Arial" charset="0"/>
              </a:rPr>
              <a:t> from pain, injury and disease. </a:t>
            </a:r>
            <a:r>
              <a:rPr lang="en-US" altLang="en-US" dirty="0" smtClean="0">
                <a:latin typeface="Arial" charset="0"/>
                <a:cs typeface="Arial" charset="0"/>
              </a:rPr>
              <a:t>Birds entering and exiting the shelter should be examined upon arrival by a veterinarian for any signs of disease or injury. </a:t>
            </a:r>
            <a:r>
              <a:rPr lang="en-US" baseline="0" dirty="0" smtClean="0"/>
              <a:t>Before placing poultry in the housing area, check for any items that might cause physical injury (e.g., nails, sharp objects, hazardous materials). When illness, injury, or other conditions threatening an animal’s welfare are noted, appropriate actions should be taken. This may include medical treatment or some situations may warrant humane euthanasia to end suffering. Be aware there may be a delay between the time of actual injury and the animal showing signs. Monitoring animal health before, during, and after sheltering is essential. </a:t>
            </a:r>
            <a:r>
              <a:rPr lang="en-US" sz="1200" kern="1200" dirty="0" smtClean="0">
                <a:solidFill>
                  <a:schemeClr val="tx1"/>
                </a:solidFill>
                <a:effectLst/>
                <a:latin typeface="+mn-lt"/>
                <a:ea typeface="+mn-ea"/>
                <a:cs typeface="+mn-cs"/>
              </a:rPr>
              <a:t>Euthanasia may also be necessary to stop the spread of disease. When euthanasia  is necessary, only approved methods should be used. The AVMA has guidelines on acceptable humane euthanasia methods for various animal species. When performing euthanasia procedures, it is of the upmost importance to ensure all activities are conducted in a humane manner, from animal restraint to methodology.</a:t>
            </a:r>
            <a:endParaRPr lang="en-US" baseline="0" dirty="0" smtClean="0"/>
          </a:p>
        </p:txBody>
      </p:sp>
      <p:sp>
        <p:nvSpPr>
          <p:cNvPr id="4" name="Slide Number Placeholder 3"/>
          <p:cNvSpPr>
            <a:spLocks noGrp="1"/>
          </p:cNvSpPr>
          <p:nvPr>
            <p:ph type="sldNum" sz="quarter" idx="10"/>
          </p:nvPr>
        </p:nvSpPr>
        <p:spPr/>
        <p:txBody>
          <a:bodyPr/>
          <a:lstStyle/>
          <a:p>
            <a:fld id="{DA24AE7F-1C6F-42C8-B733-E32A4E04E7DA}" type="slidenum">
              <a:rPr lang="en-US" smtClean="0"/>
              <a:t>6</a:t>
            </a:fld>
            <a:endParaRPr lang="en-US"/>
          </a:p>
        </p:txBody>
      </p:sp>
    </p:spTree>
    <p:extLst>
      <p:ext uri="{BB962C8B-B14F-4D97-AF65-F5344CB8AC3E}">
        <p14:creationId xmlns:p14="http://schemas.microsoft.com/office/powerpoint/2010/main" val="369068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animal welfare state is the freedom to express normal behavior, both individually and in groups. Animal behavior can be abnormal in times of stress, such as animal health emergencies. New surroundings coupled with an increase in handling and transport may increase </a:t>
            </a:r>
            <a:r>
              <a:rPr lang="en-US" altLang="en-US" dirty="0" smtClean="0">
                <a:latin typeface="Arial" charset="0"/>
                <a:cs typeface="Arial" charset="0"/>
              </a:rPr>
              <a:t>stress on animals and </a:t>
            </a:r>
            <a:r>
              <a:rPr lang="en-US" baseline="0" dirty="0" smtClean="0"/>
              <a:t>alter the way an animal acts. Poultry tend to gather in groups and stay together as a flock. </a:t>
            </a:r>
            <a:r>
              <a:rPr lang="en-US" b="0" baseline="0" dirty="0" smtClean="0"/>
              <a:t>Poultry have the natural behavior to preen their feathers or dust bathe as grooming rituals, forage for food, nest for egg laying, or perch on various surfaces. Birds </a:t>
            </a:r>
            <a:r>
              <a:rPr lang="en-US" dirty="0" smtClean="0"/>
              <a:t>should be grouped</a:t>
            </a:r>
            <a:r>
              <a:rPr lang="en-US" baseline="0" dirty="0" smtClean="0"/>
              <a:t> based by their farm of origin and whenever possible, any pre-established groupings. Mixing of flocks should be avoided. </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[Photo: (Top) Pre-established group of ducklings. Source: Pam Zaabel/CFSPH, Iowa State University; (Bottom): A pre-established group of chickens. Source: </a:t>
            </a:r>
            <a:r>
              <a:rPr lang="en-US" baseline="0" dirty="0" smtClean="0"/>
              <a:t>United States Department of Agriculture</a:t>
            </a:r>
            <a:r>
              <a:rPr lang="en-US" b="0" baseline="0" dirty="0" smtClean="0"/>
              <a:t>]</a:t>
            </a:r>
          </a:p>
        </p:txBody>
      </p:sp>
      <p:sp>
        <p:nvSpPr>
          <p:cNvPr id="4" name="Slide Number Placeholder 3"/>
          <p:cNvSpPr>
            <a:spLocks noGrp="1"/>
          </p:cNvSpPr>
          <p:nvPr>
            <p:ph type="sldNum" sz="quarter" idx="10"/>
          </p:nvPr>
        </p:nvSpPr>
        <p:spPr/>
        <p:txBody>
          <a:bodyPr/>
          <a:lstStyle/>
          <a:p>
            <a:fld id="{DA24AE7F-1C6F-42C8-B733-E32A4E04E7DA}" type="slidenum">
              <a:rPr lang="en-US" smtClean="0"/>
              <a:t>7</a:t>
            </a:fld>
            <a:endParaRPr lang="en-US"/>
          </a:p>
        </p:txBody>
      </p:sp>
    </p:spTree>
    <p:extLst>
      <p:ext uri="{BB962C8B-B14F-4D97-AF65-F5344CB8AC3E}">
        <p14:creationId xmlns:p14="http://schemas.microsoft.com/office/powerpoint/2010/main" val="350818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charset="0"/>
                <a:cs typeface="Arial" charset="0"/>
              </a:rPr>
              <a:t>Finally, the freedom from fear and distress</a:t>
            </a:r>
            <a:r>
              <a:rPr lang="en-US" altLang="en-US" baseline="0" dirty="0" smtClean="0">
                <a:latin typeface="Arial" charset="0"/>
                <a:cs typeface="Arial" charset="0"/>
              </a:rPr>
              <a:t> addresses the conditions and treatment which avoids mental suffering, and includes humane handling and, when needed, humane euthanasia. </a:t>
            </a:r>
            <a:r>
              <a:rPr lang="en-US" baseline="0" dirty="0" smtClean="0"/>
              <a:t>Appropriate handling can minimize stress and leads to better overall health and welfare. Only experienced handlers should with poultry should handle these animals in animal emergency situations, so animals are under the least amount of stress as possible. When moving poultry, use gentle movements. </a:t>
            </a:r>
            <a:r>
              <a:rPr lang="en-US" sz="1200" kern="1200" dirty="0" smtClean="0">
                <a:solidFill>
                  <a:schemeClr val="tx1"/>
                </a:solidFill>
                <a:effectLst/>
                <a:latin typeface="+mn-lt"/>
                <a:ea typeface="+mn-ea"/>
                <a:cs typeface="+mn-cs"/>
              </a:rPr>
              <a:t>Sudden movements can panic the entire flock. This can result in “piling up”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potential injury or suffocation of the birds on the bottom of the pile.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If</a:t>
            </a:r>
            <a:r>
              <a:rPr lang="en-US" b="0" baseline="0" dirty="0" smtClean="0"/>
              <a:t> poultry are to be transported from one site to another, o</a:t>
            </a:r>
            <a:r>
              <a:rPr lang="en-US" baseline="0" dirty="0" smtClean="0"/>
              <a:t>nly transport vehicles appropriate for the species should be used and should not be overcrowded.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A</a:t>
            </a:r>
            <a:r>
              <a:rPr lang="en-US" baseline="0" dirty="0" smtClean="0"/>
              <a:t> group of chicks being transported in a basket. Source: United States Department of Agriculture</a:t>
            </a:r>
            <a:r>
              <a:rPr lang="en-US" dirty="0" smtClean="0"/>
              <a:t>]</a:t>
            </a:r>
          </a:p>
        </p:txBody>
      </p:sp>
      <p:sp>
        <p:nvSpPr>
          <p:cNvPr id="4" name="Slide Number Placeholder 3"/>
          <p:cNvSpPr>
            <a:spLocks noGrp="1"/>
          </p:cNvSpPr>
          <p:nvPr>
            <p:ph type="sldNum" sz="quarter" idx="10"/>
          </p:nvPr>
        </p:nvSpPr>
        <p:spPr/>
        <p:txBody>
          <a:bodyPr/>
          <a:lstStyle/>
          <a:p>
            <a:fld id="{DA24AE7F-1C6F-42C8-B733-E32A4E04E7DA}" type="slidenum">
              <a:rPr lang="en-US" smtClean="0"/>
              <a:t>8</a:t>
            </a:fld>
            <a:endParaRPr lang="en-US"/>
          </a:p>
        </p:txBody>
      </p:sp>
    </p:spTree>
    <p:extLst>
      <p:ext uri="{BB962C8B-B14F-4D97-AF65-F5344CB8AC3E}">
        <p14:creationId xmlns:p14="http://schemas.microsoft.com/office/powerpoint/2010/main" val="193101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In times of emergency,</a:t>
            </a:r>
            <a:r>
              <a:rPr lang="en-US" b="0" baseline="0" dirty="0" smtClean="0"/>
              <a:t> stress is on the rise for all involved; emergency responders are no exception. Their mental health can be adversely affected by long hours, emotional stress, and the seriousness of the disaster. When responders begin to succumb to these factors, it can adversely affect animal welfare. This may manifest itself in responder apathy, fatigue, uncompleted tasks, carelessness </a:t>
            </a:r>
            <a:r>
              <a:rPr lang="en-US" b="0" strike="noStrike" baseline="0" dirty="0" smtClean="0"/>
              <a:t>of</a:t>
            </a:r>
            <a:r>
              <a:rPr lang="en-US" b="0" baseline="0" dirty="0" smtClean="0"/>
              <a:t> tasks, and forgetting the overall welfare needs of the animals involved.  Know how to recognize signs of stress and fatigue in yourself and others. Take appropriate actions to reduce stress. [</a:t>
            </a:r>
            <a:r>
              <a:rPr lang="en-US" baseline="0" dirty="0" smtClean="0"/>
              <a:t>Photo: Veterinarian interacting with poultry in a stressful situation. </a:t>
            </a:r>
            <a:r>
              <a:rPr lang="en-US" i="0" baseline="0" dirty="0" smtClean="0"/>
              <a:t>Source: Don Ritter]</a:t>
            </a:r>
          </a:p>
        </p:txBody>
      </p:sp>
      <p:sp>
        <p:nvSpPr>
          <p:cNvPr id="4" name="Slide Number Placeholder 3"/>
          <p:cNvSpPr>
            <a:spLocks noGrp="1"/>
          </p:cNvSpPr>
          <p:nvPr>
            <p:ph type="sldNum" sz="quarter" idx="10"/>
          </p:nvPr>
        </p:nvSpPr>
        <p:spPr/>
        <p:txBody>
          <a:bodyPr/>
          <a:lstStyle/>
          <a:p>
            <a:fld id="{DA24AE7F-1C6F-42C8-B733-E32A4E04E7DA}" type="slidenum">
              <a:rPr lang="en-US" smtClean="0"/>
              <a:t>9</a:t>
            </a:fld>
            <a:endParaRPr lang="en-US"/>
          </a:p>
        </p:txBody>
      </p:sp>
    </p:spTree>
    <p:extLst>
      <p:ext uri="{BB962C8B-B14F-4D97-AF65-F5344CB8AC3E}">
        <p14:creationId xmlns:p14="http://schemas.microsoft.com/office/powerpoint/2010/main" val="2100197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solidFill>
                  <a:prstClr val="black">
                    <a:tint val="75000"/>
                  </a:prstClr>
                </a:solidFill>
              </a:rPr>
              <a:t>Just In Time Training</a:t>
            </a:r>
            <a:endParaRPr lang="en-US" dirty="0">
              <a:solidFill>
                <a:prstClr val="black">
                  <a:tint val="75000"/>
                </a:prstClr>
              </a:solidFill>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extLst>
      <p:ext uri="{BB962C8B-B14F-4D97-AF65-F5344CB8AC3E}">
        <p14:creationId xmlns:p14="http://schemas.microsoft.com/office/powerpoint/2010/main" val="370066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solidFill>
                  <a:prstClr val="black">
                    <a:tint val="75000"/>
                  </a:prstClr>
                </a:solidFill>
              </a:rPr>
              <a:t>Animal Welfare: Equine</a:t>
            </a:r>
            <a:endParaRPr lang="en-US" dirty="0">
              <a:solidFill>
                <a:prstClr val="black">
                  <a:tint val="75000"/>
                </a:prstClr>
              </a:solidFill>
            </a:endParaRPr>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9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extLst>
      <p:ext uri="{BB962C8B-B14F-4D97-AF65-F5344CB8AC3E}">
        <p14:creationId xmlns:p14="http://schemas.microsoft.com/office/powerpoint/2010/main" val="2071833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solidFill>
                  <a:prstClr val="black">
                    <a:tint val="75000"/>
                  </a:prstClr>
                </a:solidFill>
              </a:rPr>
              <a:t>Just in Time Training</a:t>
            </a:r>
            <a:endParaRPr lang="en-US">
              <a:solidFill>
                <a:prstClr val="black">
                  <a:tint val="75000"/>
                </a:prstClr>
              </a:solidFill>
            </a:endParaRPr>
          </a:p>
        </p:txBody>
      </p:sp>
      <p:sp>
        <p:nvSpPr>
          <p:cNvPr id="13" name="Footer Placeholder 4"/>
          <p:cNvSpPr>
            <a:spLocks noGrp="1"/>
          </p:cNvSpPr>
          <p:nvPr>
            <p:ph type="ftr" sz="quarter" idx="3"/>
          </p:nvPr>
        </p:nvSpPr>
        <p:spPr>
          <a:xfrm>
            <a:off x="5486400" y="6477000"/>
            <a:ext cx="32004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solidFill>
                  <a:prstClr val="black">
                    <a:tint val="75000"/>
                  </a:prstClr>
                </a:solidFill>
              </a:rPr>
              <a:t>Water-based Foam for Poultry Depopulation</a:t>
            </a:r>
            <a:endParaRPr lang="en-US" dirty="0" smtClean="0">
              <a:solidFill>
                <a:prstClr val="black">
                  <a:tint val="75000"/>
                </a:prstClr>
              </a:solidFill>
            </a:endParaRPr>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951AE356-693A-4BD1-8D76-90B9A3EAC00D}"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89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solidFill>
                  <a:prstClr val="black">
                    <a:tint val="75000"/>
                  </a:prstClr>
                </a:solidFill>
              </a:rPr>
              <a:t>Just in Time Training</a:t>
            </a:r>
            <a:endParaRPr lang="en-US">
              <a:solidFill>
                <a:prstClr val="black">
                  <a:tint val="75000"/>
                </a:prstClr>
              </a:solidFill>
            </a:endParaRPr>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smtClean="0">
                <a:solidFill>
                  <a:prstClr val="black">
                    <a:tint val="75000"/>
                  </a:prstClr>
                </a:solidFill>
              </a:rPr>
              <a:t>Water-based Foam for Poultry Depopulation</a:t>
            </a:r>
            <a:endParaRPr lang="en-US">
              <a:solidFill>
                <a:prstClr val="black">
                  <a:tint val="75000"/>
                </a:prstClr>
              </a:solidFill>
            </a:endParaRPr>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951AE356-693A-4BD1-8D76-90B9A3EAC00D}" type="slidenum">
              <a:rPr lang="en-US" smtClean="0">
                <a:solidFill>
                  <a:prstClr val="black">
                    <a:tint val="75000"/>
                  </a:prstClr>
                </a:solidFill>
              </a:rPr>
              <a:pPr/>
              <a:t>‹#›</a:t>
            </a:fld>
            <a:endParaRPr lang="en-US">
              <a:solidFill>
                <a:prstClr val="black">
                  <a:tint val="75000"/>
                </a:prstClr>
              </a:solidFill>
            </a:endParaRPr>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98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solidFill>
                  <a:prstClr val="black">
                    <a:tint val="75000"/>
                  </a:prstClr>
                </a:solidFill>
              </a:rPr>
              <a:t>Just in Time Training</a:t>
            </a:r>
            <a:endParaRPr lang="en-US">
              <a:solidFill>
                <a:prstClr val="black">
                  <a:tint val="75000"/>
                </a:prstClr>
              </a:solidFill>
            </a:endParaRPr>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smtClean="0">
                <a:solidFill>
                  <a:prstClr val="black">
                    <a:tint val="75000"/>
                  </a:prstClr>
                </a:solidFill>
              </a:rPr>
              <a:t>Water-based Foam for Poultry Depopulation</a:t>
            </a:r>
            <a:endParaRPr lang="en-US">
              <a:solidFill>
                <a:prstClr val="black">
                  <a:tint val="75000"/>
                </a:prstClr>
              </a:solidFill>
            </a:endParaRPr>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951AE356-693A-4BD1-8D76-90B9A3EAC00D}" type="slidenum">
              <a:rPr lang="en-US" smtClean="0">
                <a:solidFill>
                  <a:prstClr val="black">
                    <a:tint val="75000"/>
                  </a:prstClr>
                </a:solidFill>
              </a:rPr>
              <a:pPr/>
              <a:t>‹#›</a:t>
            </a:fld>
            <a:endParaRPr lang="en-US">
              <a:solidFill>
                <a:prstClr val="black">
                  <a:tint val="75000"/>
                </a:prstClr>
              </a:solidFill>
            </a:endParaRPr>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43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solidFill>
                  <a:prstClr val="black">
                    <a:tint val="75000"/>
                  </a:prstClr>
                </a:solidFill>
              </a:rPr>
              <a:t>Just in Time Training</a:t>
            </a:r>
            <a:endParaRPr lang="en-US">
              <a:solidFill>
                <a:prstClr val="black">
                  <a:tint val="75000"/>
                </a:prstClr>
              </a:solidFill>
            </a:endParaRPr>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smtClean="0">
                <a:solidFill>
                  <a:prstClr val="black">
                    <a:tint val="75000"/>
                  </a:prstClr>
                </a:solidFill>
              </a:rPr>
              <a:t>Water-based Foam for Poultry Depopulation</a:t>
            </a:r>
            <a:endParaRPr lang="en-US">
              <a:solidFill>
                <a:prstClr val="black">
                  <a:tint val="75000"/>
                </a:prstClr>
              </a:solidFill>
            </a:endParaRPr>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951AE356-693A-4BD1-8D76-90B9A3EAC00D}"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432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solidFill>
                  <a:prstClr val="black">
                    <a:tint val="75000"/>
                  </a:prstClr>
                </a:solidFill>
              </a:rPr>
              <a:t>Just in Time Training</a:t>
            </a:r>
            <a:endParaRPr lang="en-US">
              <a:solidFill>
                <a:prstClr val="black">
                  <a:tint val="75000"/>
                </a:prstClr>
              </a:solidFill>
            </a:endParaRPr>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smtClean="0">
                <a:solidFill>
                  <a:prstClr val="black">
                    <a:tint val="75000"/>
                  </a:prstClr>
                </a:solidFill>
              </a:rPr>
              <a:t>Water-based Foam for Poultry Depopulation</a:t>
            </a:r>
            <a:endParaRPr lang="en-US">
              <a:solidFill>
                <a:prstClr val="black">
                  <a:tint val="75000"/>
                </a:prstClr>
              </a:solidFill>
            </a:endParaRPr>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951AE356-693A-4BD1-8D76-90B9A3EAC00D}"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275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Just in Time Training</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Water-based Foam for Poultry Depopulation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1AE356-693A-4BD1-8D76-90B9A3EAC00D}" type="slidenum">
              <a:rPr lang="en-US" smtClean="0">
                <a:solidFill>
                  <a:prstClr val="black">
                    <a:tint val="75000"/>
                  </a:prstClr>
                </a:solidFill>
              </a:rPr>
              <a:pPr/>
              <a:t>‹#›</a:t>
            </a:fld>
            <a:endParaRPr lang="en-US">
              <a:solidFill>
                <a:prstClr val="black">
                  <a:tint val="75000"/>
                </a:prstClr>
              </a:solidFill>
            </a:endParaRPr>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651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solidFill>
                  <a:prstClr val="black">
                    <a:tint val="75000"/>
                  </a:prstClr>
                </a:solidFill>
              </a:rPr>
              <a:t>Just in Time Training</a:t>
            </a:r>
            <a:endParaRPr lang="en-US">
              <a:solidFill>
                <a:prstClr val="black">
                  <a:tint val="75000"/>
                </a:prstClr>
              </a:solidFill>
            </a:endParaRPr>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smtClean="0">
                <a:solidFill>
                  <a:prstClr val="black">
                    <a:tint val="75000"/>
                  </a:prstClr>
                </a:solidFill>
              </a:rPr>
              <a:t>Water-based Foam for Poultry Depopulation</a:t>
            </a:r>
            <a:endParaRPr lang="en-US">
              <a:solidFill>
                <a:prstClr val="black">
                  <a:tint val="75000"/>
                </a:prstClr>
              </a:solidFill>
            </a:endParaRPr>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951AE356-693A-4BD1-8D76-90B9A3EAC00D}" type="slidenum">
              <a:rPr lang="en-US" smtClean="0">
                <a:solidFill>
                  <a:prstClr val="black">
                    <a:tint val="75000"/>
                  </a:prstClr>
                </a:solidFill>
              </a:rPr>
              <a:pPr/>
              <a:t>‹#›</a:t>
            </a:fld>
            <a:endParaRPr lang="en-US">
              <a:solidFill>
                <a:prstClr val="black">
                  <a:tint val="75000"/>
                </a:prstClr>
              </a:solidFill>
            </a:endParaRPr>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558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online image</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7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solidFill>
                  <a:prstClr val="black">
                    <a:tint val="75000"/>
                  </a:prstClr>
                </a:solidFill>
              </a:rPr>
              <a:t>Just In Time Training</a:t>
            </a:r>
            <a:endParaRPr lang="en-US" dirty="0">
              <a:solidFill>
                <a:prstClr val="black">
                  <a:tint val="75000"/>
                </a:prstClr>
              </a:solidFill>
            </a:endParaRPr>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solidFill>
                  <a:prstClr val="black">
                    <a:tint val="75000"/>
                  </a:prstClr>
                </a:solidFill>
              </a:rPr>
              <a:t>Animal Welfare: Equine</a:t>
            </a:r>
            <a:endParaRPr lang="en-US" dirty="0">
              <a:solidFill>
                <a:prstClr val="black">
                  <a:tint val="75000"/>
                </a:prstClr>
              </a:solidFill>
            </a:endParaRPr>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155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r>
              <a:rPr lang="en-US" smtClean="0">
                <a:solidFill>
                  <a:prstClr val="black">
                    <a:tint val="75000"/>
                  </a:prstClr>
                </a:solidFill>
              </a:rPr>
              <a:t>Water-based Foam for Poultry Depopulation</a:t>
            </a:r>
            <a:endParaRPr lang="en-US">
              <a:solidFill>
                <a:prstClr val="black">
                  <a:tint val="75000"/>
                </a:prstClr>
              </a:solidFill>
            </a:endParaRPr>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951AE356-693A-4BD1-8D76-90B9A3EAC00D}" type="slidenum">
              <a:rPr lang="en-US" smtClean="0">
                <a:solidFill>
                  <a:prstClr val="black">
                    <a:tint val="75000"/>
                  </a:prstClr>
                </a:solidFill>
              </a:rPr>
              <a:pPr/>
              <a:t>‹#›</a:t>
            </a:fld>
            <a:endParaRPr lang="en-US">
              <a:solidFill>
                <a:prstClr val="black">
                  <a:tint val="75000"/>
                </a:prstClr>
              </a:solidFill>
            </a:endParaRPr>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73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solidFill>
                  <a:prstClr val="black">
                    <a:tint val="75000"/>
                  </a:prstClr>
                </a:solidFill>
              </a:rPr>
              <a:t>Just In Time Training</a:t>
            </a:r>
            <a:endParaRPr lang="en-US" dirty="0">
              <a:solidFill>
                <a:prstClr val="black">
                  <a:tint val="75000"/>
                </a:prstClr>
              </a:solidFill>
            </a:endParaRPr>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solidFill>
                  <a:prstClr val="black">
                    <a:tint val="75000"/>
                  </a:prstClr>
                </a:solidFill>
              </a:rPr>
              <a:t>Animal Welfare: Equine</a:t>
            </a:r>
            <a:endParaRPr lang="en-US" dirty="0">
              <a:solidFill>
                <a:prstClr val="black">
                  <a:tint val="75000"/>
                </a:prstClr>
              </a:solidFill>
            </a:endParaRPr>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solidFill>
                  <a:prstClr val="black">
                    <a:tint val="75000"/>
                  </a:prstClr>
                </a:solidFill>
              </a:rPr>
              <a:pPr/>
              <a:t>‹#›</a:t>
            </a:fld>
            <a:endParaRPr lang="en-US" dirty="0">
              <a:solidFill>
                <a:prstClr val="black">
                  <a:tint val="75000"/>
                </a:prstClr>
              </a:solidFill>
            </a:endParaRPr>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82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solidFill>
                  <a:prstClr val="black">
                    <a:tint val="75000"/>
                  </a:prstClr>
                </a:solidFill>
              </a:rPr>
              <a:t>Just In Time Training</a:t>
            </a:r>
            <a:endParaRPr lang="en-US" dirty="0">
              <a:solidFill>
                <a:prstClr val="black">
                  <a:tint val="75000"/>
                </a:prstClr>
              </a:solidFill>
            </a:endParaRPr>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solidFill>
                  <a:prstClr val="black">
                    <a:tint val="75000"/>
                  </a:prstClr>
                </a:solidFill>
              </a:rPr>
              <a:t>Animal Welfare: Equine</a:t>
            </a:r>
            <a:endParaRPr lang="en-US" dirty="0">
              <a:solidFill>
                <a:prstClr val="black">
                  <a:tint val="75000"/>
                </a:prstClr>
              </a:solidFill>
            </a:endParaRPr>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46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solidFill>
                  <a:prstClr val="black">
                    <a:tint val="75000"/>
                  </a:prstClr>
                </a:solidFill>
              </a:rPr>
              <a:t>Just In Time Training</a:t>
            </a:r>
            <a:endParaRPr lang="en-US" dirty="0">
              <a:solidFill>
                <a:prstClr val="black">
                  <a:tint val="75000"/>
                </a:prstClr>
              </a:solidFill>
            </a:endParaRPr>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solidFill>
                  <a:prstClr val="black">
                    <a:tint val="75000"/>
                  </a:prstClr>
                </a:solidFill>
              </a:rPr>
              <a:t>Animal Welfare: Equine</a:t>
            </a:r>
            <a:endParaRPr lang="en-US" dirty="0">
              <a:solidFill>
                <a:prstClr val="black">
                  <a:tint val="75000"/>
                </a:prstClr>
              </a:solidFill>
            </a:endParaRPr>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20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solidFill>
                  <a:prstClr val="black">
                    <a:tint val="75000"/>
                  </a:prstClr>
                </a:solidFill>
              </a:rPr>
              <a:t>Just In Time Training</a:t>
            </a:r>
            <a:endParaRPr lang="en-US" dirty="0">
              <a:solidFill>
                <a:prstClr val="black">
                  <a:tint val="75000"/>
                </a:prstClr>
              </a:solidFill>
            </a:endParaRPr>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solidFill>
                  <a:prstClr val="black">
                    <a:tint val="75000"/>
                  </a:prstClr>
                </a:solidFill>
              </a:rPr>
              <a:t>Animal Welfare: Equine</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70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Just In Time Training</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lgn="r"/>
            <a:r>
              <a:rPr lang="en-US" smtClean="0">
                <a:solidFill>
                  <a:prstClr val="black">
                    <a:tint val="75000"/>
                  </a:prstClr>
                </a:solidFill>
              </a:rPr>
              <a:t>Animal Welfare: Equine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7E31B7-8F30-4DAE-A42D-15C2A7FAB87F}" type="slidenum">
              <a:rPr lang="en-US" smtClean="0">
                <a:solidFill>
                  <a:prstClr val="black">
                    <a:tint val="75000"/>
                  </a:prstClr>
                </a:solidFill>
              </a:rPr>
              <a:pPr/>
              <a:t>‹#›</a:t>
            </a:fld>
            <a:endParaRPr lang="en-US">
              <a:solidFill>
                <a:prstClr val="black">
                  <a:tint val="75000"/>
                </a:prstClr>
              </a:solidFill>
            </a:endParaRPr>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48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solidFill>
                  <a:prstClr val="black">
                    <a:tint val="75000"/>
                  </a:prstClr>
                </a:solidFill>
              </a:rPr>
              <a:t>Just In Time Training</a:t>
            </a:r>
            <a:endParaRPr lang="en-US" dirty="0">
              <a:solidFill>
                <a:prstClr val="black">
                  <a:tint val="75000"/>
                </a:prstClr>
              </a:solidFill>
            </a:endParaRPr>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solidFill>
                  <a:prstClr val="black">
                    <a:tint val="75000"/>
                  </a:prstClr>
                </a:solidFill>
              </a:rPr>
              <a:t>Animal Welfare: Equine</a:t>
            </a:r>
            <a:endParaRPr lang="en-US" dirty="0">
              <a:solidFill>
                <a:prstClr val="black">
                  <a:tint val="75000"/>
                </a:prstClr>
              </a:solidFill>
            </a:endParaRPr>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solidFill>
                  <a:prstClr val="black">
                    <a:tint val="75000"/>
                  </a:prstClr>
                </a:solidFill>
              </a:rPr>
              <a:pPr/>
              <a:t>‹#›</a:t>
            </a:fld>
            <a:endParaRPr lang="en-US" dirty="0">
              <a:solidFill>
                <a:prstClr val="black">
                  <a:tint val="75000"/>
                </a:prstClr>
              </a:solidFill>
            </a:endParaRPr>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43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solidFill>
                  <a:prstClr val="black">
                    <a:tint val="75000"/>
                  </a:prstClr>
                </a:solidFill>
              </a:rPr>
              <a:t>Just In Time Training</a:t>
            </a:r>
            <a:endParaRPr lang="en-US" dirty="0">
              <a:solidFill>
                <a:prstClr val="black">
                  <a:tint val="75000"/>
                </a:prstClr>
              </a:solidFill>
            </a:endParaRPr>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solidFill>
                  <a:prstClr val="black">
                    <a:tint val="75000"/>
                  </a:prstClr>
                </a:solidFill>
              </a:rPr>
              <a:t>Animal Welfare: Equine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86289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solidFill>
                  <a:prstClr val="black">
                    <a:tint val="75000"/>
                  </a:prstClr>
                </a:solidFill>
              </a:rPr>
              <a:t>Just in Time Training</a:t>
            </a:r>
            <a:endParaRPr lang="en-US">
              <a:solidFill>
                <a:prstClr val="black">
                  <a:tint val="75000"/>
                </a:prstClr>
              </a:solidFill>
            </a:endParaRPr>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smtClean="0">
                <a:solidFill>
                  <a:prstClr val="black">
                    <a:tint val="75000"/>
                  </a:prstClr>
                </a:solidFill>
              </a:rPr>
              <a:t>Water-based Foam for Poultry Depopulation</a:t>
            </a:r>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951AE356-693A-4BD1-8D76-90B9A3EAC0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8273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vma.org/products/animal_welfare/welfare.pdf" TargetMode="External"/><Relationship Id="rId7" Type="http://schemas.openxmlformats.org/officeDocument/2006/relationships/hyperlink" Target="http://www.acaw.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oie.int/" TargetMode="External"/><Relationship Id="rId5" Type="http://schemas.openxmlformats.org/officeDocument/2006/relationships/hyperlink" Target="http://awic.nal.usda.gov/" TargetMode="External"/><Relationship Id="rId4" Type="http://schemas.openxmlformats.org/officeDocument/2006/relationships/hyperlink" Target="http://www.avma.org/issues/animal_welfare/euthanasia.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Animal Welfare</a:t>
            </a:r>
            <a:br>
              <a:rPr lang="en-US" dirty="0" smtClean="0"/>
            </a:br>
            <a:r>
              <a:rPr lang="en-US" sz="3100" dirty="0" smtClean="0"/>
              <a:t>During Animal Health Emergencies</a:t>
            </a:r>
            <a:endParaRPr lang="en-US" sz="3100" dirty="0"/>
          </a:p>
        </p:txBody>
      </p:sp>
      <p:sp>
        <p:nvSpPr>
          <p:cNvPr id="3" name="Subtitle 2"/>
          <p:cNvSpPr>
            <a:spLocks noGrp="1"/>
          </p:cNvSpPr>
          <p:nvPr>
            <p:ph type="subTitle" idx="1"/>
          </p:nvPr>
        </p:nvSpPr>
        <p:spPr/>
        <p:txBody>
          <a:bodyPr>
            <a:normAutofit/>
          </a:bodyPr>
          <a:lstStyle/>
          <a:p>
            <a:r>
              <a:rPr lang="en-US" i="1" dirty="0" smtClean="0"/>
              <a:t>Poultry</a:t>
            </a:r>
          </a:p>
          <a:p>
            <a:endParaRPr lang="en-US" dirty="0"/>
          </a:p>
        </p:txBody>
      </p:sp>
    </p:spTree>
    <p:extLst>
      <p:ext uri="{BB962C8B-B14F-4D97-AF65-F5344CB8AC3E}">
        <p14:creationId xmlns:p14="http://schemas.microsoft.com/office/powerpoint/2010/main" val="3444547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6" name="Content Placeholder 2"/>
          <p:cNvSpPr>
            <a:spLocks noGrp="1"/>
          </p:cNvSpPr>
          <p:nvPr>
            <p:ph idx="1"/>
          </p:nvPr>
        </p:nvSpPr>
        <p:spPr/>
        <p:txBody>
          <a:bodyPr>
            <a:normAutofit fontScale="85000" lnSpcReduction="20000"/>
          </a:bodyPr>
          <a:lstStyle/>
          <a:p>
            <a:r>
              <a:rPr lang="en-US" dirty="0" smtClean="0"/>
              <a:t>American Veterinary Medical Association </a:t>
            </a:r>
          </a:p>
          <a:p>
            <a:pPr lvl="1"/>
            <a:r>
              <a:rPr lang="en-US" dirty="0" smtClean="0"/>
              <a:t>The veterinarian’s role in animal welfare</a:t>
            </a:r>
          </a:p>
          <a:p>
            <a:pPr lvl="2"/>
            <a:r>
              <a:rPr lang="en-US" dirty="0" smtClean="0">
                <a:hlinkClick r:id="rId3"/>
              </a:rPr>
              <a:t>www.avma.org/products/animal_welfare/welfare.pdf</a:t>
            </a:r>
            <a:endParaRPr lang="en-US" dirty="0" smtClean="0"/>
          </a:p>
          <a:p>
            <a:pPr lvl="1"/>
            <a:r>
              <a:rPr lang="en-US" dirty="0" smtClean="0"/>
              <a:t>AVMA Guidelines on Euthanasia</a:t>
            </a:r>
          </a:p>
          <a:p>
            <a:pPr lvl="2"/>
            <a:r>
              <a:rPr lang="en-US" dirty="0" smtClean="0">
                <a:hlinkClick r:id="rId4"/>
              </a:rPr>
              <a:t>www.avma.org/issues/animal_welfare/euthanasia.pdf</a:t>
            </a:r>
            <a:endParaRPr lang="en-US" dirty="0" smtClean="0"/>
          </a:p>
          <a:p>
            <a:r>
              <a:rPr lang="en-US" dirty="0" smtClean="0"/>
              <a:t>USDA Animal Welfare Information Center </a:t>
            </a:r>
          </a:p>
          <a:p>
            <a:pPr lvl="1"/>
            <a:r>
              <a:rPr lang="en-US" dirty="0" smtClean="0">
                <a:hlinkClick r:id="rId5"/>
              </a:rPr>
              <a:t>http://awic.nal.usda.gov</a:t>
            </a:r>
            <a:endParaRPr lang="en-US" dirty="0" smtClean="0"/>
          </a:p>
          <a:p>
            <a:r>
              <a:rPr lang="en-US" dirty="0" smtClean="0"/>
              <a:t>OIE Animal Welfare Guidelines</a:t>
            </a:r>
          </a:p>
          <a:p>
            <a:pPr lvl="1"/>
            <a:r>
              <a:rPr lang="en-US" dirty="0" smtClean="0"/>
              <a:t>Terrestrial Animal Health Code</a:t>
            </a:r>
          </a:p>
          <a:p>
            <a:pPr lvl="2"/>
            <a:r>
              <a:rPr lang="en-US" dirty="0" smtClean="0">
                <a:hlinkClick r:id="rId6"/>
              </a:rPr>
              <a:t>www.oie.int</a:t>
            </a:r>
            <a:endParaRPr lang="en-US" dirty="0" smtClean="0"/>
          </a:p>
          <a:p>
            <a:r>
              <a:rPr lang="en-US" dirty="0" smtClean="0"/>
              <a:t>American College of Animal Welfare</a:t>
            </a:r>
          </a:p>
          <a:p>
            <a:pPr lvl="1"/>
            <a:r>
              <a:rPr lang="en-US" dirty="0" smtClean="0">
                <a:hlinkClick r:id="rId7"/>
              </a:rPr>
              <a:t>www.acaw.org</a:t>
            </a:r>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a:p>
        </p:txBody>
      </p:sp>
      <p:sp>
        <p:nvSpPr>
          <p:cNvPr id="5" name="Footer Placeholder 4"/>
          <p:cNvSpPr>
            <a:spLocks noGrp="1"/>
          </p:cNvSpPr>
          <p:nvPr>
            <p:ph type="ftr" sz="quarter" idx="3"/>
          </p:nvPr>
        </p:nvSpPr>
        <p:spPr/>
        <p:txBody>
          <a:bodyPr/>
          <a:lstStyle/>
          <a:p>
            <a:pPr algn="r"/>
            <a:r>
              <a:rPr lang="en-US" dirty="0" smtClean="0"/>
              <a:t>Animal Welfare: Poultry</a:t>
            </a:r>
            <a:endParaRPr lang="en-US" dirty="0"/>
          </a:p>
        </p:txBody>
      </p:sp>
    </p:spTree>
    <p:extLst>
      <p:ext uri="{BB962C8B-B14F-4D97-AF65-F5344CB8AC3E}">
        <p14:creationId xmlns:p14="http://schemas.microsoft.com/office/powerpoint/2010/main" val="311272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2000250" y="1200151"/>
            <a:ext cx="5829300" cy="1102519"/>
          </a:xfrm>
        </p:spPr>
        <p:txBody>
          <a:bodyPr>
            <a:normAutofit/>
          </a:bodyPr>
          <a:lstStyle/>
          <a:p>
            <a:r>
              <a:rPr lang="en-US" sz="4000" dirty="0" smtClean="0"/>
              <a:t>Acknowledgments</a:t>
            </a:r>
            <a:endParaRPr lang="en-US" sz="4000" dirty="0"/>
          </a:p>
        </p:txBody>
      </p:sp>
      <p:sp>
        <p:nvSpPr>
          <p:cNvPr id="883715" name="Rectangle 3"/>
          <p:cNvSpPr>
            <a:spLocks noGrp="1" noChangeArrowheads="1"/>
          </p:cNvSpPr>
          <p:nvPr>
            <p:ph type="subTitle" idx="1"/>
          </p:nvPr>
        </p:nvSpPr>
        <p:spPr>
          <a:xfrm>
            <a:off x="782426" y="2457449"/>
            <a:ext cx="7880808" cy="2439775"/>
          </a:xfrm>
        </p:spPr>
        <p:txBody>
          <a:bodyPr>
            <a:noAutofit/>
          </a:bodyPr>
          <a:lstStyle/>
          <a:p>
            <a:pPr>
              <a:lnSpc>
                <a:spcPct val="170000"/>
              </a:lnSpc>
            </a:pPr>
            <a:r>
              <a:rPr lang="en-US" sz="2200"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sz="2200" dirty="0" smtClean="0"/>
          </a:p>
          <a:p>
            <a:pPr>
              <a:lnSpc>
                <a:spcPct val="170000"/>
              </a:lnSpc>
            </a:pPr>
            <a:endParaRPr lang="en-US" sz="2200" dirty="0"/>
          </a:p>
        </p:txBody>
      </p:sp>
      <p:sp>
        <p:nvSpPr>
          <p:cNvPr id="12" name="Rectangle 3"/>
          <p:cNvSpPr txBox="1">
            <a:spLocks noChangeArrowheads="1"/>
          </p:cNvSpPr>
          <p:nvPr/>
        </p:nvSpPr>
        <p:spPr>
          <a:xfrm>
            <a:off x="1754565" y="4897224"/>
            <a:ext cx="5936529" cy="628650"/>
          </a:xfrm>
          <a:prstGeom prst="rect">
            <a:avLst/>
          </a:prstGeom>
        </p:spPr>
        <p:txBody>
          <a:bodyPr vert="horz" lIns="68580" tIns="34290" rIns="68580" bIns="34290" rtlCol="0">
            <a:normAutofit fontScale="25000" lnSpcReduction="20000"/>
          </a:bodyPr>
          <a:lstStyle/>
          <a:p>
            <a:pPr algn="ctr">
              <a:lnSpc>
                <a:spcPct val="170000"/>
              </a:lnSpc>
              <a:spcBef>
                <a:spcPct val="20000"/>
              </a:spcBef>
              <a:buClr>
                <a:srgbClr val="F47D5A"/>
              </a:buClr>
              <a:buSzPct val="100000"/>
              <a:defRPr/>
            </a:pPr>
            <a:endParaRPr lang="en-US" sz="2400" dirty="0">
              <a:solidFill>
                <a:prstClr val="black">
                  <a:lumMod val="85000"/>
                  <a:lumOff val="15000"/>
                </a:prstClr>
              </a:solidFill>
              <a:latin typeface="Verdana" pitchFamily="34" charset="0"/>
            </a:endParaRPr>
          </a:p>
          <a:p>
            <a:pPr>
              <a:lnSpc>
                <a:spcPct val="170000"/>
              </a:lnSpc>
              <a:buClr>
                <a:srgbClr val="F47D5A"/>
              </a:buClr>
              <a:buSzPct val="100000"/>
              <a:defRPr/>
            </a:pPr>
            <a:r>
              <a:rPr lang="en-US" sz="5600" dirty="0">
                <a:solidFill>
                  <a:prstClr val="black">
                    <a:lumMod val="85000"/>
                    <a:lumOff val="15000"/>
                  </a:prstClr>
                </a:solidFill>
                <a:latin typeface="Verdana" pitchFamily="34" charset="0"/>
              </a:rPr>
              <a:t>Authors: Abbey Smith, BS; Glenda Dvorak, DVM, MPH, DACVPM</a:t>
            </a:r>
          </a:p>
          <a:p>
            <a:pPr algn="ctr">
              <a:lnSpc>
                <a:spcPct val="170000"/>
              </a:lnSpc>
              <a:spcBef>
                <a:spcPct val="20000"/>
              </a:spcBef>
              <a:buClr>
                <a:srgbClr val="F47D5A"/>
              </a:buClr>
              <a:buSzPct val="100000"/>
              <a:defRPr/>
            </a:pPr>
            <a:endParaRPr lang="en-US" sz="2400" dirty="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defRPr/>
            </a:pPr>
            <a:endParaRPr lang="en-US" sz="24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23541062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Animal Welfare</a:t>
            </a:r>
            <a:endParaRPr lang="en-US" dirty="0"/>
          </a:p>
        </p:txBody>
      </p:sp>
      <p:sp>
        <p:nvSpPr>
          <p:cNvPr id="6" name="Content Placeholder 2"/>
          <p:cNvSpPr>
            <a:spLocks noGrp="1"/>
          </p:cNvSpPr>
          <p:nvPr>
            <p:ph idx="1"/>
          </p:nvPr>
        </p:nvSpPr>
        <p:spPr/>
        <p:txBody>
          <a:bodyPr/>
          <a:lstStyle/>
          <a:p>
            <a:r>
              <a:rPr lang="en-US" dirty="0" smtClean="0"/>
              <a:t>Ethical responsibility</a:t>
            </a:r>
          </a:p>
          <a:p>
            <a:r>
              <a:rPr lang="en-US" dirty="0" smtClean="0"/>
              <a:t>Ensuring animal well being</a:t>
            </a:r>
          </a:p>
          <a:p>
            <a:pPr lvl="1"/>
            <a:r>
              <a:rPr lang="en-US" dirty="0" smtClean="0"/>
              <a:t>Physical and mental</a:t>
            </a:r>
          </a:p>
          <a:p>
            <a:r>
              <a:rPr lang="en-US" dirty="0" smtClean="0"/>
              <a:t>Consideration of </a:t>
            </a:r>
          </a:p>
          <a:p>
            <a:pPr lvl="1"/>
            <a:r>
              <a:rPr lang="en-US" dirty="0" smtClean="0"/>
              <a:t>Health</a:t>
            </a:r>
          </a:p>
          <a:p>
            <a:pPr lvl="1"/>
            <a:r>
              <a:rPr lang="en-US" dirty="0" smtClean="0"/>
              <a:t>Behavior</a:t>
            </a:r>
          </a:p>
          <a:p>
            <a:pPr lvl="1"/>
            <a:r>
              <a:rPr lang="en-US" dirty="0" smtClean="0"/>
              <a:t>Biological function</a:t>
            </a:r>
          </a:p>
          <a:p>
            <a:r>
              <a:rPr lang="en-US" dirty="0" smtClean="0"/>
              <a:t>Continuously evaluate</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a:p>
        </p:txBody>
      </p:sp>
      <p:sp>
        <p:nvSpPr>
          <p:cNvPr id="5" name="Footer Placeholder 4"/>
          <p:cNvSpPr>
            <a:spLocks noGrp="1"/>
          </p:cNvSpPr>
          <p:nvPr>
            <p:ph type="ftr" sz="quarter" idx="3"/>
          </p:nvPr>
        </p:nvSpPr>
        <p:spPr/>
        <p:txBody>
          <a:bodyPr/>
          <a:lstStyle/>
          <a:p>
            <a:pPr algn="r"/>
            <a:r>
              <a:rPr lang="en-US" dirty="0" smtClean="0"/>
              <a:t>Animal Welfare: Poultry</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2610" y="2882481"/>
            <a:ext cx="2212780" cy="3365919"/>
          </a:xfrm>
          <a:prstGeom prst="rect">
            <a:avLst/>
          </a:prstGeom>
          <a:ln w="28575">
            <a:solidFill>
              <a:srgbClr val="F46336"/>
            </a:solidFill>
          </a:ln>
        </p:spPr>
      </p:pic>
    </p:spTree>
    <p:extLst>
      <p:ext uri="{BB962C8B-B14F-4D97-AF65-F5344CB8AC3E}">
        <p14:creationId xmlns:p14="http://schemas.microsoft.com/office/powerpoint/2010/main" val="333435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Five Freedoms</a:t>
            </a:r>
            <a:endParaRPr lang="en-US" dirty="0"/>
          </a:p>
        </p:txBody>
      </p:sp>
      <p:sp>
        <p:nvSpPr>
          <p:cNvPr id="3" name="Content Placeholder 2"/>
          <p:cNvSpPr>
            <a:spLocks noGrp="1"/>
          </p:cNvSpPr>
          <p:nvPr>
            <p:ph idx="1"/>
          </p:nvPr>
        </p:nvSpPr>
        <p:spPr/>
        <p:txBody>
          <a:bodyPr/>
          <a:lstStyle/>
          <a:p>
            <a:r>
              <a:rPr lang="en-US" dirty="0" smtClean="0"/>
              <a:t>Define ideal states of welfare</a:t>
            </a:r>
          </a:p>
          <a:p>
            <a:r>
              <a:rPr lang="en-US" dirty="0" smtClean="0"/>
              <a:t>Framework for analysis of welfare</a:t>
            </a:r>
          </a:p>
          <a:p>
            <a:pPr lvl="1"/>
            <a:r>
              <a:rPr lang="en-US" dirty="0" smtClean="0"/>
              <a:t>Freedom from hunger and thirst </a:t>
            </a:r>
          </a:p>
          <a:p>
            <a:pPr lvl="1"/>
            <a:r>
              <a:rPr lang="en-US" dirty="0" smtClean="0"/>
              <a:t>Freedom from discomfort</a:t>
            </a:r>
          </a:p>
          <a:p>
            <a:pPr lvl="1"/>
            <a:r>
              <a:rPr lang="en-US" dirty="0" smtClean="0"/>
              <a:t>Freedom from pain, injury, and disease</a:t>
            </a:r>
          </a:p>
          <a:p>
            <a:pPr lvl="1"/>
            <a:r>
              <a:rPr lang="en-US" dirty="0" smtClean="0"/>
              <a:t>Freedom to express normal behavior</a:t>
            </a:r>
          </a:p>
          <a:p>
            <a:pPr lvl="1"/>
            <a:r>
              <a:rPr lang="en-US" dirty="0" smtClean="0"/>
              <a:t>Freedom from fear and distress</a:t>
            </a:r>
          </a:p>
        </p:txBody>
      </p:sp>
      <p:sp>
        <p:nvSpPr>
          <p:cNvPr id="4" name="Date Placeholder 3"/>
          <p:cNvSpPr>
            <a:spLocks noGrp="1"/>
          </p:cNvSpPr>
          <p:nvPr>
            <p:ph type="dt" sz="half" idx="2"/>
          </p:nvPr>
        </p:nvSpPr>
        <p:spPr/>
        <p:txBody>
          <a:bodyPr/>
          <a:lstStyle/>
          <a:p>
            <a:r>
              <a:rPr lang="en-US" smtClean="0"/>
              <a:t>Just in Time Training</a:t>
            </a:r>
            <a:endParaRPr lang="en-US"/>
          </a:p>
        </p:txBody>
      </p:sp>
      <p:sp>
        <p:nvSpPr>
          <p:cNvPr id="5" name="Footer Placeholder 4"/>
          <p:cNvSpPr>
            <a:spLocks noGrp="1"/>
          </p:cNvSpPr>
          <p:nvPr>
            <p:ph type="ftr" sz="quarter" idx="3"/>
          </p:nvPr>
        </p:nvSpPr>
        <p:spPr/>
        <p:txBody>
          <a:bodyPr/>
          <a:lstStyle/>
          <a:p>
            <a:pPr algn="r"/>
            <a:r>
              <a:rPr lang="en-US" dirty="0" smtClean="0"/>
              <a:t>Animal Welfare: Poultry</a:t>
            </a:r>
            <a:endParaRPr lang="en-US" dirty="0"/>
          </a:p>
        </p:txBody>
      </p:sp>
    </p:spTree>
    <p:extLst>
      <p:ext uri="{BB962C8B-B14F-4D97-AF65-F5344CB8AC3E}">
        <p14:creationId xmlns:p14="http://schemas.microsoft.com/office/powerpoint/2010/main" val="199669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Freedom from </a:t>
            </a:r>
            <a:br>
              <a:rPr lang="en-US" smtClean="0"/>
            </a:br>
            <a:r>
              <a:rPr lang="en-US" smtClean="0"/>
              <a:t>Hunger and Thirst</a:t>
            </a:r>
            <a:endParaRPr lang="en-US" dirty="0"/>
          </a:p>
        </p:txBody>
      </p:sp>
      <p:sp>
        <p:nvSpPr>
          <p:cNvPr id="3" name="Content Placeholder 2"/>
          <p:cNvSpPr>
            <a:spLocks noGrp="1"/>
          </p:cNvSpPr>
          <p:nvPr>
            <p:ph idx="1"/>
          </p:nvPr>
        </p:nvSpPr>
        <p:spPr/>
        <p:txBody>
          <a:bodyPr/>
          <a:lstStyle/>
          <a:p>
            <a:r>
              <a:rPr lang="en-US" dirty="0" smtClean="0"/>
              <a:t>Daily requirements vary</a:t>
            </a:r>
            <a:br>
              <a:rPr lang="en-US" dirty="0" smtClean="0"/>
            </a:br>
            <a:r>
              <a:rPr lang="en-US" dirty="0" smtClean="0"/>
              <a:t>with species and age</a:t>
            </a:r>
          </a:p>
          <a:p>
            <a:r>
              <a:rPr lang="en-US" dirty="0" smtClean="0"/>
              <a:t>Monitor feed/water intake</a:t>
            </a:r>
          </a:p>
          <a:p>
            <a:endParaRPr lang="en-US" dirty="0" smtClean="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a:p>
        </p:txBody>
      </p:sp>
      <p:sp>
        <p:nvSpPr>
          <p:cNvPr id="5" name="Footer Placeholder 4"/>
          <p:cNvSpPr>
            <a:spLocks noGrp="1"/>
          </p:cNvSpPr>
          <p:nvPr>
            <p:ph type="ftr" sz="quarter" idx="3"/>
          </p:nvPr>
        </p:nvSpPr>
        <p:spPr/>
        <p:txBody>
          <a:bodyPr/>
          <a:lstStyle/>
          <a:p>
            <a:pPr algn="r"/>
            <a:r>
              <a:rPr lang="en-US" dirty="0" smtClean="0"/>
              <a:t>Animal Welfare: Poultry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56018718"/>
              </p:ext>
            </p:extLst>
          </p:nvPr>
        </p:nvGraphicFramePr>
        <p:xfrm>
          <a:off x="1588744" y="3586612"/>
          <a:ext cx="5966511" cy="2377439"/>
        </p:xfrm>
        <a:graphic>
          <a:graphicData uri="http://schemas.openxmlformats.org/drawingml/2006/table">
            <a:tbl>
              <a:tblPr firstRow="1" bandRow="1">
                <a:tableStyleId>{5C22544A-7EE6-4342-B048-85BDC9FD1C3A}</a:tableStyleId>
              </a:tblPr>
              <a:tblGrid>
                <a:gridCol w="2208300"/>
                <a:gridCol w="1890634"/>
                <a:gridCol w="1867577"/>
              </a:tblGrid>
              <a:tr h="985172">
                <a:tc>
                  <a:txBody>
                    <a:bodyPr/>
                    <a:lstStyle/>
                    <a:p>
                      <a:pPr algn="ctr"/>
                      <a:endParaRPr lang="en-US" sz="2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093"/>
                    </a:solidFill>
                  </a:tcPr>
                </a:tc>
                <a:tc>
                  <a:txBody>
                    <a:bodyPr/>
                    <a:lstStyle/>
                    <a:p>
                      <a:pPr algn="ctr"/>
                      <a:r>
                        <a:rPr lang="en-US" sz="2400" dirty="0" smtClean="0">
                          <a:solidFill>
                            <a:schemeClr val="tx1"/>
                          </a:solidFill>
                        </a:rPr>
                        <a:t>Water</a:t>
                      </a:r>
                      <a:r>
                        <a:rPr lang="en-US" sz="1100" baseline="0" dirty="0" smtClean="0">
                          <a:solidFill>
                            <a:schemeClr val="tx1"/>
                          </a:solidFill>
                        </a:rPr>
                        <a:t> </a:t>
                      </a:r>
                      <a:br>
                        <a:rPr lang="en-US" sz="1100" baseline="0" dirty="0" smtClean="0">
                          <a:solidFill>
                            <a:schemeClr val="tx1"/>
                          </a:solidFill>
                        </a:rPr>
                      </a:br>
                      <a:r>
                        <a:rPr lang="en-US" sz="1600" baseline="0" dirty="0" smtClean="0">
                          <a:solidFill>
                            <a:schemeClr val="tx1"/>
                          </a:solidFill>
                        </a:rPr>
                        <a:t>(per 100 birds </a:t>
                      </a:r>
                      <a:br>
                        <a:rPr lang="en-US" sz="1600" baseline="0" dirty="0" smtClean="0">
                          <a:solidFill>
                            <a:schemeClr val="tx1"/>
                          </a:solidFill>
                        </a:rPr>
                      </a:br>
                      <a:r>
                        <a:rPr lang="en-US" sz="1600" baseline="0" dirty="0" smtClean="0">
                          <a:solidFill>
                            <a:schemeClr val="tx1"/>
                          </a:solidFill>
                        </a:rPr>
                        <a:t>per day)</a:t>
                      </a:r>
                      <a:endParaRPr lang="en-US" sz="16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093"/>
                    </a:solidFill>
                  </a:tcPr>
                </a:tc>
                <a:tc>
                  <a:txBody>
                    <a:bodyPr/>
                    <a:lstStyle/>
                    <a:p>
                      <a:pPr algn="ctr"/>
                      <a:r>
                        <a:rPr lang="en-US" sz="2400" dirty="0" smtClean="0">
                          <a:solidFill>
                            <a:schemeClr val="tx1"/>
                          </a:solidFill>
                        </a:rPr>
                        <a:t>Feed </a:t>
                      </a:r>
                      <a:br>
                        <a:rPr lang="en-US" sz="2400" dirty="0" smtClean="0">
                          <a:solidFill>
                            <a:schemeClr val="tx1"/>
                          </a:solidFill>
                        </a:rPr>
                      </a:br>
                      <a:r>
                        <a:rPr lang="en-US" sz="1600" dirty="0" smtClean="0">
                          <a:solidFill>
                            <a:schemeClr val="tx1"/>
                          </a:solidFill>
                        </a:rPr>
                        <a:t>(per 100 birds </a:t>
                      </a:r>
                      <a:br>
                        <a:rPr lang="en-US" sz="1600" dirty="0" smtClean="0">
                          <a:solidFill>
                            <a:schemeClr val="tx1"/>
                          </a:solidFill>
                        </a:rPr>
                      </a:br>
                      <a:r>
                        <a:rPr lang="en-US" sz="1600" dirty="0" smtClean="0">
                          <a:solidFill>
                            <a:schemeClr val="tx1"/>
                          </a:solidFill>
                        </a:rPr>
                        <a:t>per</a:t>
                      </a:r>
                      <a:r>
                        <a:rPr lang="en-US" sz="1600" baseline="0" dirty="0" smtClean="0">
                          <a:solidFill>
                            <a:schemeClr val="tx1"/>
                          </a:solidFill>
                        </a:rPr>
                        <a:t> day)</a:t>
                      </a:r>
                      <a:endParaRPr lang="en-US" sz="16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093"/>
                    </a:solidFill>
                  </a:tcPr>
                </a:tc>
              </a:tr>
              <a:tr h="464089">
                <a:tc>
                  <a:txBody>
                    <a:bodyPr/>
                    <a:lstStyle/>
                    <a:p>
                      <a:r>
                        <a:rPr lang="en-US" sz="2400" dirty="0" smtClean="0"/>
                        <a:t>Layer</a:t>
                      </a:r>
                      <a:r>
                        <a:rPr lang="en-US" sz="2400" baseline="0" dirty="0" smtClean="0"/>
                        <a:t> Chickens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5 gallons</a:t>
                      </a:r>
                      <a:endParaRPr 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17 pounds</a:t>
                      </a:r>
                      <a:endParaRPr 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089">
                <a:tc>
                  <a:txBody>
                    <a:bodyPr/>
                    <a:lstStyle/>
                    <a:p>
                      <a:r>
                        <a:rPr lang="en-US" sz="2400" dirty="0" smtClean="0"/>
                        <a:t>Broiler</a:t>
                      </a:r>
                      <a:r>
                        <a:rPr lang="en-US" sz="2400" baseline="0" dirty="0" smtClean="0"/>
                        <a:t> Chickens</a:t>
                      </a:r>
                      <a:endParaRPr 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5 gallons</a:t>
                      </a:r>
                      <a:endParaRPr 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10 pounds</a:t>
                      </a:r>
                      <a:endParaRPr 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089">
                <a:tc>
                  <a:txBody>
                    <a:bodyPr/>
                    <a:lstStyle/>
                    <a:p>
                      <a:r>
                        <a:rPr lang="en-US" sz="2400" dirty="0" smtClean="0"/>
                        <a:t>Turkeys</a:t>
                      </a:r>
                      <a:endParaRPr 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12 gallons</a:t>
                      </a:r>
                      <a:endParaRPr 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40 pounds</a:t>
                      </a:r>
                      <a:endParaRPr 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0468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Freedom from </a:t>
            </a:r>
            <a:br>
              <a:rPr lang="en-US" smtClean="0"/>
            </a:br>
            <a:r>
              <a:rPr lang="en-US" smtClean="0"/>
              <a:t>Discomfort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Appropriately sized confinement space</a:t>
            </a:r>
          </a:p>
          <a:p>
            <a:pPr lvl="1"/>
            <a:r>
              <a:rPr lang="en-US" dirty="0" smtClean="0"/>
              <a:t>Indoor housing</a:t>
            </a:r>
          </a:p>
          <a:p>
            <a:pPr lvl="1"/>
            <a:r>
              <a:rPr lang="en-US" dirty="0" smtClean="0"/>
              <a:t>Protection from elements</a:t>
            </a:r>
          </a:p>
          <a:p>
            <a:pPr lvl="1"/>
            <a:r>
              <a:rPr lang="en-US" dirty="0" smtClean="0"/>
              <a:t>Ventilation</a:t>
            </a:r>
          </a:p>
          <a:p>
            <a:pPr lvl="1"/>
            <a:r>
              <a:rPr lang="en-US" dirty="0" smtClean="0"/>
              <a:t>Temperature</a:t>
            </a:r>
          </a:p>
          <a:p>
            <a:r>
              <a:rPr lang="en-US" dirty="0" smtClean="0"/>
              <a:t>Clean litter</a:t>
            </a:r>
          </a:p>
          <a:p>
            <a:pPr lvl="1"/>
            <a:r>
              <a:rPr lang="en-US" dirty="0" smtClean="0"/>
              <a:t>Wood shavings, paper by-products, </a:t>
            </a:r>
            <a:br>
              <a:rPr lang="en-US" dirty="0" smtClean="0"/>
            </a:br>
            <a:r>
              <a:rPr lang="en-US" dirty="0" smtClean="0"/>
              <a:t>hulls, ground corncobs, chopped straw</a:t>
            </a:r>
          </a:p>
          <a:p>
            <a:r>
              <a:rPr lang="en-US" dirty="0" smtClean="0"/>
              <a:t>Avoid overcrowding</a:t>
            </a:r>
          </a:p>
          <a:p>
            <a:r>
              <a:rPr lang="en-US" dirty="0" smtClean="0"/>
              <a:t>Waste Management</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a:p>
        </p:txBody>
      </p:sp>
      <p:sp>
        <p:nvSpPr>
          <p:cNvPr id="5" name="Footer Placeholder 4"/>
          <p:cNvSpPr>
            <a:spLocks noGrp="1"/>
          </p:cNvSpPr>
          <p:nvPr>
            <p:ph type="ftr" sz="quarter" idx="3"/>
          </p:nvPr>
        </p:nvSpPr>
        <p:spPr/>
        <p:txBody>
          <a:bodyPr/>
          <a:lstStyle/>
          <a:p>
            <a:pPr algn="r"/>
            <a:r>
              <a:rPr lang="en-US" dirty="0" smtClean="0"/>
              <a:t>Animal Welfare: Poultry</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3737" t="8151"/>
          <a:stretch/>
        </p:blipFill>
        <p:spPr>
          <a:xfrm>
            <a:off x="5759725" y="2179839"/>
            <a:ext cx="2927075" cy="2086337"/>
          </a:xfrm>
          <a:prstGeom prst="rect">
            <a:avLst/>
          </a:prstGeom>
          <a:ln w="28575">
            <a:solidFill>
              <a:srgbClr val="F46336"/>
            </a:solidFill>
          </a:ln>
        </p:spPr>
      </p:pic>
    </p:spTree>
    <p:extLst>
      <p:ext uri="{BB962C8B-B14F-4D97-AF65-F5344CB8AC3E}">
        <p14:creationId xmlns:p14="http://schemas.microsoft.com/office/powerpoint/2010/main" val="320949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Freedom from </a:t>
            </a:r>
            <a:br>
              <a:rPr lang="en-US" smtClean="0"/>
            </a:br>
            <a:r>
              <a:rPr lang="en-US" smtClean="0"/>
              <a:t>Pain, Injury, Disease</a:t>
            </a:r>
            <a:endParaRPr lang="en-US" dirty="0"/>
          </a:p>
        </p:txBody>
      </p:sp>
      <p:sp>
        <p:nvSpPr>
          <p:cNvPr id="6" name="Content Placeholder 2"/>
          <p:cNvSpPr>
            <a:spLocks noGrp="1"/>
          </p:cNvSpPr>
          <p:nvPr>
            <p:ph idx="1"/>
          </p:nvPr>
        </p:nvSpPr>
        <p:spPr/>
        <p:txBody>
          <a:bodyPr>
            <a:normAutofit lnSpcReduction="10000"/>
          </a:bodyPr>
          <a:lstStyle/>
          <a:p>
            <a:r>
              <a:rPr lang="en-US" dirty="0" smtClean="0"/>
              <a:t>Examine upon entry/exit</a:t>
            </a:r>
          </a:p>
          <a:p>
            <a:pPr lvl="1"/>
            <a:r>
              <a:rPr lang="en-US" dirty="0" smtClean="0"/>
              <a:t>Illness</a:t>
            </a:r>
          </a:p>
          <a:p>
            <a:pPr lvl="1"/>
            <a:r>
              <a:rPr lang="en-US" dirty="0" smtClean="0"/>
              <a:t>Injury</a:t>
            </a:r>
          </a:p>
          <a:p>
            <a:pPr lvl="1"/>
            <a:r>
              <a:rPr lang="en-US" dirty="0" smtClean="0"/>
              <a:t>Nutritional well-being</a:t>
            </a:r>
          </a:p>
          <a:p>
            <a:r>
              <a:rPr lang="en-US" dirty="0" smtClean="0"/>
              <a:t>Treat appropriately</a:t>
            </a:r>
          </a:p>
          <a:p>
            <a:pPr lvl="1"/>
            <a:r>
              <a:rPr lang="en-US" dirty="0" smtClean="0"/>
              <a:t>Medical, surgical</a:t>
            </a:r>
          </a:p>
          <a:p>
            <a:pPr lvl="1"/>
            <a:r>
              <a:rPr lang="en-US" dirty="0" smtClean="0"/>
              <a:t>Euthanasia</a:t>
            </a:r>
          </a:p>
          <a:p>
            <a:r>
              <a:rPr lang="en-US" dirty="0" smtClean="0"/>
              <a:t>Monitor</a:t>
            </a:r>
          </a:p>
          <a:p>
            <a:r>
              <a:rPr lang="en-US" dirty="0" smtClean="0"/>
              <a:t>May have delay in showing signs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a:p>
        </p:txBody>
      </p:sp>
      <p:sp>
        <p:nvSpPr>
          <p:cNvPr id="5" name="Footer Placeholder 4"/>
          <p:cNvSpPr>
            <a:spLocks noGrp="1"/>
          </p:cNvSpPr>
          <p:nvPr>
            <p:ph type="ftr" sz="quarter" idx="3"/>
          </p:nvPr>
        </p:nvSpPr>
        <p:spPr/>
        <p:txBody>
          <a:bodyPr/>
          <a:lstStyle/>
          <a:p>
            <a:pPr algn="r"/>
            <a:r>
              <a:rPr lang="en-US" dirty="0" smtClean="0"/>
              <a:t>Animal Welfare: Poultry</a:t>
            </a:r>
            <a:endParaRPr lang="en-US" dirty="0"/>
          </a:p>
        </p:txBody>
      </p:sp>
    </p:spTree>
    <p:extLst>
      <p:ext uri="{BB962C8B-B14F-4D97-AF65-F5344CB8AC3E}">
        <p14:creationId xmlns:p14="http://schemas.microsoft.com/office/powerpoint/2010/main" val="408753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Freedom to </a:t>
            </a:r>
            <a:br>
              <a:rPr lang="en-US" smtClean="0"/>
            </a:br>
            <a:r>
              <a:rPr lang="en-US" smtClean="0"/>
              <a:t>Express Normal Behavior</a:t>
            </a:r>
            <a:endParaRPr lang="en-US" dirty="0"/>
          </a:p>
        </p:txBody>
      </p:sp>
      <p:sp>
        <p:nvSpPr>
          <p:cNvPr id="3" name="Content Placeholder 2"/>
          <p:cNvSpPr>
            <a:spLocks noGrp="1"/>
          </p:cNvSpPr>
          <p:nvPr>
            <p:ph idx="1"/>
          </p:nvPr>
        </p:nvSpPr>
        <p:spPr/>
        <p:txBody>
          <a:bodyPr>
            <a:normAutofit lnSpcReduction="10000"/>
          </a:bodyPr>
          <a:lstStyle/>
          <a:p>
            <a:r>
              <a:rPr lang="en-US" dirty="0" smtClean="0"/>
              <a:t>Flock animals</a:t>
            </a:r>
          </a:p>
          <a:p>
            <a:pPr lvl="1"/>
            <a:r>
              <a:rPr lang="en-US" dirty="0" smtClean="0"/>
              <a:t>Hierarchy</a:t>
            </a:r>
          </a:p>
          <a:p>
            <a:r>
              <a:rPr lang="en-US" dirty="0" smtClean="0"/>
              <a:t>Natural behavior</a:t>
            </a:r>
          </a:p>
          <a:p>
            <a:pPr lvl="1"/>
            <a:r>
              <a:rPr lang="en-US" dirty="0" smtClean="0"/>
              <a:t>Preening, dust bathing</a:t>
            </a:r>
          </a:p>
          <a:p>
            <a:pPr lvl="1"/>
            <a:r>
              <a:rPr lang="en-US" dirty="0" smtClean="0"/>
              <a:t>Foraging</a:t>
            </a:r>
          </a:p>
          <a:p>
            <a:pPr lvl="1"/>
            <a:r>
              <a:rPr lang="en-US" dirty="0" smtClean="0"/>
              <a:t>Nesting, perching</a:t>
            </a:r>
          </a:p>
          <a:p>
            <a:r>
              <a:rPr lang="en-US" dirty="0" smtClean="0"/>
              <a:t>Separate birds by</a:t>
            </a:r>
          </a:p>
          <a:p>
            <a:pPr lvl="1"/>
            <a:r>
              <a:rPr lang="en-US" dirty="0" smtClean="0"/>
              <a:t>Farm of origin</a:t>
            </a:r>
          </a:p>
          <a:p>
            <a:pPr lvl="1"/>
            <a:r>
              <a:rPr lang="en-US" dirty="0" smtClean="0"/>
              <a:t>Pre-established groups</a:t>
            </a:r>
          </a:p>
        </p:txBody>
      </p:sp>
      <p:sp>
        <p:nvSpPr>
          <p:cNvPr id="4" name="Date Placeholder 3"/>
          <p:cNvSpPr>
            <a:spLocks noGrp="1"/>
          </p:cNvSpPr>
          <p:nvPr>
            <p:ph type="dt" sz="half" idx="2"/>
          </p:nvPr>
        </p:nvSpPr>
        <p:spPr/>
        <p:txBody>
          <a:bodyPr/>
          <a:lstStyle/>
          <a:p>
            <a:r>
              <a:rPr lang="en-US" smtClean="0"/>
              <a:t>Just in Time Training</a:t>
            </a:r>
            <a:endParaRPr lang="en-US"/>
          </a:p>
        </p:txBody>
      </p:sp>
      <p:sp>
        <p:nvSpPr>
          <p:cNvPr id="5" name="Footer Placeholder 4"/>
          <p:cNvSpPr>
            <a:spLocks noGrp="1"/>
          </p:cNvSpPr>
          <p:nvPr>
            <p:ph type="ftr" sz="quarter" idx="3"/>
          </p:nvPr>
        </p:nvSpPr>
        <p:spPr/>
        <p:txBody>
          <a:bodyPr/>
          <a:lstStyle/>
          <a:p>
            <a:pPr algn="r"/>
            <a:r>
              <a:rPr lang="en-US" dirty="0" smtClean="0"/>
              <a:t>Animal Welfare: Poultry</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722" y="1790114"/>
            <a:ext cx="2575135" cy="1731681"/>
          </a:xfrm>
          <a:prstGeom prst="rect">
            <a:avLst/>
          </a:prstGeom>
          <a:ln w="28575">
            <a:solidFill>
              <a:srgbClr val="F46336"/>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4722" y="3750395"/>
            <a:ext cx="2592078" cy="1944059"/>
          </a:xfrm>
          <a:prstGeom prst="rect">
            <a:avLst/>
          </a:prstGeom>
          <a:ln w="28575">
            <a:solidFill>
              <a:srgbClr val="F46336"/>
            </a:solidFill>
          </a:ln>
        </p:spPr>
      </p:pic>
    </p:spTree>
    <p:extLst>
      <p:ext uri="{BB962C8B-B14F-4D97-AF65-F5344CB8AC3E}">
        <p14:creationId xmlns:p14="http://schemas.microsoft.com/office/powerpoint/2010/main" val="209438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Freedom from </a:t>
            </a:r>
            <a:br>
              <a:rPr lang="en-US" smtClean="0"/>
            </a:br>
            <a:r>
              <a:rPr lang="en-US" smtClean="0"/>
              <a:t>Fear and Distress</a:t>
            </a:r>
            <a:endParaRPr lang="en-US" dirty="0"/>
          </a:p>
        </p:txBody>
      </p:sp>
      <p:sp>
        <p:nvSpPr>
          <p:cNvPr id="3" name="Content Placeholder 2"/>
          <p:cNvSpPr>
            <a:spLocks noGrp="1"/>
          </p:cNvSpPr>
          <p:nvPr>
            <p:ph idx="1"/>
          </p:nvPr>
        </p:nvSpPr>
        <p:spPr>
          <a:xfrm>
            <a:off x="457200" y="1600200"/>
            <a:ext cx="7040880" cy="4648200"/>
          </a:xfrm>
        </p:spPr>
        <p:txBody>
          <a:bodyPr>
            <a:normAutofit fontScale="92500" lnSpcReduction="10000"/>
          </a:bodyPr>
          <a:lstStyle/>
          <a:p>
            <a:r>
              <a:rPr lang="en-US" dirty="0" smtClean="0"/>
              <a:t>Humane handling</a:t>
            </a:r>
          </a:p>
          <a:p>
            <a:pPr lvl="1"/>
            <a:r>
              <a:rPr lang="en-US" dirty="0" smtClean="0"/>
              <a:t>Experienced handlers</a:t>
            </a:r>
          </a:p>
          <a:p>
            <a:r>
              <a:rPr lang="en-US" dirty="0" smtClean="0"/>
              <a:t>Humane euthanasia</a:t>
            </a:r>
          </a:p>
          <a:p>
            <a:r>
              <a:rPr lang="en-US" dirty="0" smtClean="0"/>
              <a:t>Avoid startling or</a:t>
            </a:r>
            <a:br>
              <a:rPr lang="en-US" dirty="0" smtClean="0"/>
            </a:br>
            <a:r>
              <a:rPr lang="en-US" dirty="0" smtClean="0"/>
              <a:t>sudden movements</a:t>
            </a:r>
          </a:p>
          <a:p>
            <a:pPr lvl="1"/>
            <a:r>
              <a:rPr lang="en-US" dirty="0" smtClean="0"/>
              <a:t>“Pile ups” can cause </a:t>
            </a:r>
            <a:br>
              <a:rPr lang="en-US" dirty="0" smtClean="0"/>
            </a:br>
            <a:r>
              <a:rPr lang="en-US" dirty="0" smtClean="0"/>
              <a:t>injury or suffocation </a:t>
            </a:r>
            <a:br>
              <a:rPr lang="en-US" dirty="0" smtClean="0"/>
            </a:br>
            <a:r>
              <a:rPr lang="en-US" dirty="0" smtClean="0"/>
              <a:t>of birds on the bottom</a:t>
            </a:r>
          </a:p>
          <a:p>
            <a:r>
              <a:rPr lang="en-US" dirty="0" smtClean="0"/>
              <a:t>Safe transport</a:t>
            </a:r>
          </a:p>
          <a:p>
            <a:pPr lvl="1"/>
            <a:r>
              <a:rPr lang="en-US" dirty="0" smtClean="0"/>
              <a:t>Avoid overcrowding</a:t>
            </a:r>
          </a:p>
        </p:txBody>
      </p:sp>
      <p:sp>
        <p:nvSpPr>
          <p:cNvPr id="4" name="Date Placeholder 3"/>
          <p:cNvSpPr>
            <a:spLocks noGrp="1"/>
          </p:cNvSpPr>
          <p:nvPr>
            <p:ph type="dt" sz="half" idx="2"/>
          </p:nvPr>
        </p:nvSpPr>
        <p:spPr/>
        <p:txBody>
          <a:bodyPr/>
          <a:lstStyle/>
          <a:p>
            <a:r>
              <a:rPr lang="en-US" smtClean="0"/>
              <a:t>Just in Time Training</a:t>
            </a:r>
            <a:endParaRPr lang="en-US"/>
          </a:p>
        </p:txBody>
      </p:sp>
      <p:sp>
        <p:nvSpPr>
          <p:cNvPr id="5" name="Footer Placeholder 4"/>
          <p:cNvSpPr>
            <a:spLocks noGrp="1"/>
          </p:cNvSpPr>
          <p:nvPr>
            <p:ph type="ftr" sz="quarter" idx="3"/>
          </p:nvPr>
        </p:nvSpPr>
        <p:spPr/>
        <p:txBody>
          <a:bodyPr/>
          <a:lstStyle/>
          <a:p>
            <a:pPr algn="r"/>
            <a:r>
              <a:rPr lang="en-US" dirty="0" smtClean="0"/>
              <a:t>Animal Welfare: Poultry</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59018" y="1880174"/>
            <a:ext cx="3627782" cy="2720837"/>
          </a:xfrm>
          <a:prstGeom prst="rect">
            <a:avLst/>
          </a:prstGeom>
          <a:ln w="28575">
            <a:solidFill>
              <a:srgbClr val="F46336"/>
            </a:solidFill>
          </a:ln>
        </p:spPr>
      </p:pic>
    </p:spTree>
    <p:extLst>
      <p:ext uri="{BB962C8B-B14F-4D97-AF65-F5344CB8AC3E}">
        <p14:creationId xmlns:p14="http://schemas.microsoft.com/office/powerpoint/2010/main" val="135176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Responders:</a:t>
            </a:r>
            <a:br>
              <a:rPr lang="en-US" smtClean="0"/>
            </a:br>
            <a:r>
              <a:rPr lang="en-US" smtClean="0"/>
              <a:t>Mental Health and Animals</a:t>
            </a:r>
            <a:endParaRPr lang="en-US" dirty="0"/>
          </a:p>
        </p:txBody>
      </p:sp>
      <p:sp>
        <p:nvSpPr>
          <p:cNvPr id="3" name="Content Placeholder 2"/>
          <p:cNvSpPr>
            <a:spLocks noGrp="1"/>
          </p:cNvSpPr>
          <p:nvPr>
            <p:ph idx="1"/>
          </p:nvPr>
        </p:nvSpPr>
        <p:spPr/>
        <p:txBody>
          <a:bodyPr>
            <a:normAutofit lnSpcReduction="10000"/>
          </a:bodyPr>
          <a:lstStyle/>
          <a:p>
            <a:r>
              <a:rPr lang="en-US" dirty="0" smtClean="0"/>
              <a:t>Response stress</a:t>
            </a:r>
          </a:p>
          <a:p>
            <a:pPr lvl="1"/>
            <a:r>
              <a:rPr lang="en-US" dirty="0" smtClean="0"/>
              <a:t>Can affect</a:t>
            </a:r>
            <a:br>
              <a:rPr lang="en-US" dirty="0" smtClean="0"/>
            </a:br>
            <a:r>
              <a:rPr lang="en-US" dirty="0" smtClean="0"/>
              <a:t>responder</a:t>
            </a:r>
            <a:br>
              <a:rPr lang="en-US" dirty="0" smtClean="0"/>
            </a:br>
            <a:r>
              <a:rPr lang="en-US" dirty="0" smtClean="0"/>
              <a:t>mental health</a:t>
            </a:r>
          </a:p>
          <a:p>
            <a:pPr lvl="1"/>
            <a:r>
              <a:rPr lang="en-US" dirty="0" smtClean="0"/>
              <a:t>May affect </a:t>
            </a:r>
            <a:br>
              <a:rPr lang="en-US" dirty="0" smtClean="0"/>
            </a:br>
            <a:r>
              <a:rPr lang="en-US" dirty="0" smtClean="0"/>
              <a:t>animal welfare</a:t>
            </a:r>
          </a:p>
          <a:p>
            <a:pPr lvl="2"/>
            <a:r>
              <a:rPr lang="en-US" dirty="0" smtClean="0"/>
              <a:t>Responder apathy</a:t>
            </a:r>
          </a:p>
          <a:p>
            <a:pPr lvl="2"/>
            <a:r>
              <a:rPr lang="en-US" dirty="0" smtClean="0"/>
              <a:t>Responder fatigue</a:t>
            </a:r>
          </a:p>
          <a:p>
            <a:pPr lvl="2"/>
            <a:r>
              <a:rPr lang="en-US" dirty="0" smtClean="0"/>
              <a:t>Uncompleted tasks</a:t>
            </a:r>
          </a:p>
          <a:p>
            <a:pPr lvl="2"/>
            <a:r>
              <a:rPr lang="en-US" dirty="0" smtClean="0"/>
              <a:t>Carelessness of tasks</a:t>
            </a:r>
          </a:p>
          <a:p>
            <a:pPr lvl="2"/>
            <a:r>
              <a:rPr lang="en-US" dirty="0" smtClean="0"/>
              <a:t>Forgetting overall welfare needs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a:p>
        </p:txBody>
      </p:sp>
      <p:sp>
        <p:nvSpPr>
          <p:cNvPr id="5" name="Footer Placeholder 4"/>
          <p:cNvSpPr>
            <a:spLocks noGrp="1"/>
          </p:cNvSpPr>
          <p:nvPr>
            <p:ph type="ftr" sz="quarter" idx="3"/>
          </p:nvPr>
        </p:nvSpPr>
        <p:spPr/>
        <p:txBody>
          <a:bodyPr/>
          <a:lstStyle/>
          <a:p>
            <a:pPr algn="r"/>
            <a:r>
              <a:rPr lang="en-US" dirty="0" smtClean="0"/>
              <a:t>Animal Welfare: Poultry</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3043"/>
          <a:stretch/>
        </p:blipFill>
        <p:spPr>
          <a:xfrm>
            <a:off x="4891582" y="1625816"/>
            <a:ext cx="3806687" cy="2482622"/>
          </a:xfrm>
          <a:prstGeom prst="rect">
            <a:avLst/>
          </a:prstGeom>
          <a:ln w="28575">
            <a:solidFill>
              <a:srgbClr val="F46336"/>
            </a:solidFill>
          </a:ln>
        </p:spPr>
      </p:pic>
    </p:spTree>
    <p:extLst>
      <p:ext uri="{BB962C8B-B14F-4D97-AF65-F5344CB8AC3E}">
        <p14:creationId xmlns:p14="http://schemas.microsoft.com/office/powerpoint/2010/main" val="3972173682"/>
      </p:ext>
    </p:extLst>
  </p:cSld>
  <p:clrMapOvr>
    <a:masterClrMapping/>
  </p:clrMapOvr>
</p:sld>
</file>

<file path=ppt/theme/theme1.xml><?xml version="1.0" encoding="utf-8"?>
<a:theme xmlns:a="http://schemas.openxmlformats.org/drawingml/2006/main" name="1_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P_JIT_PPT_Theme">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P_JIT_PPT_Theme" id="{90D53BC7-7F13-45C2-9A72-A182B9A3BF66}" vid="{D5097D65-1B64-41D4-92C3-22B57257B7A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1086</TotalTime>
  <Words>1782</Words>
  <Application>Microsoft Office PowerPoint</Application>
  <PresentationFormat>On-screen Show (4:3)</PresentationFormat>
  <Paragraphs>147</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Verdana</vt:lpstr>
      <vt:lpstr>Wingdings</vt:lpstr>
      <vt:lpstr>1_Just In Time 2014</vt:lpstr>
      <vt:lpstr>MSP_JIT_PPT_Theme</vt:lpstr>
      <vt:lpstr>Animal Welfare During Animal Health Emergencies</vt:lpstr>
      <vt:lpstr>Animal Welfare</vt:lpstr>
      <vt:lpstr>The Five Freedoms</vt:lpstr>
      <vt:lpstr>Freedom from  Hunger and Thirst</vt:lpstr>
      <vt:lpstr>Freedom from  Discomfort</vt:lpstr>
      <vt:lpstr>Freedom from  Pain, Injury, Disease</vt:lpstr>
      <vt:lpstr>Freedom to  Express Normal Behavior</vt:lpstr>
      <vt:lpstr>Freedom from  Fear and Distress</vt:lpstr>
      <vt:lpstr>Responders: Mental Health and Animals</vt:lpstr>
      <vt:lpstr>Resources</vt:lpstr>
      <vt:lpstr>Acknowledgments</vt:lpstr>
    </vt:vector>
  </TitlesOfParts>
  <Company>College of Veterinary Medicine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Welfare During Animal Health Emergencies</dc:title>
  <dc:creator>Smith, Abbey L</dc:creator>
  <cp:lastModifiedBy>Dvorak, Glenda D [CFSPH]</cp:lastModifiedBy>
  <cp:revision>50</cp:revision>
  <dcterms:created xsi:type="dcterms:W3CDTF">2015-11-10T17:11:19Z</dcterms:created>
  <dcterms:modified xsi:type="dcterms:W3CDTF">2016-06-22T19:26:54Z</dcterms:modified>
</cp:coreProperties>
</file>