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1"/>
  </p:notesMasterIdLst>
  <p:handoutMasterIdLst>
    <p:handoutMasterId r:id="rId22"/>
  </p:handoutMasterIdLst>
  <p:sldIdLst>
    <p:sldId id="37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2830" autoAdjust="0"/>
  </p:normalViewPr>
  <p:slideViewPr>
    <p:cSldViewPr>
      <p:cViewPr varScale="1">
        <p:scale>
          <a:sx n="48" d="100"/>
          <a:sy n="48" d="100"/>
        </p:scale>
        <p:origin x="-12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292"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a:t>Health and Safety: Overview</a:t>
            </a:r>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a:t>MSP, CFSPH - 2010</a:t>
            </a:r>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fld id="{E43E7F44-CF60-445B-AADF-8F267F8193CA}" type="slidenum">
              <a:rPr lang="en-US" smtClean="0"/>
              <a:pPr/>
              <a:t>‹#›</a:t>
            </a:fld>
            <a:endParaRPr lang="en-US"/>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October 2010</a:t>
            </a:r>
          </a:p>
          <a:p>
            <a:r>
              <a:rPr lang="en-US" b="0" dirty="0" smtClean="0"/>
              <a:t>During animal health emergency situations – whether a natural disaster or infectious disease outbreak response – animal welfare issues must be considered and addressed. This</a:t>
            </a:r>
            <a:r>
              <a:rPr lang="en-US" b="0" baseline="0" dirty="0" smtClean="0"/>
              <a:t> Just-In-Time training will overview some of the pertinent animal welfare considerations during animal health emergencies. </a:t>
            </a:r>
            <a:endParaRPr lang="en-US" b="0"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let’s look</a:t>
            </a:r>
            <a:r>
              <a:rPr lang="en-US" baseline="0" dirty="0" smtClean="0"/>
              <a:t> at some of the environmental considerations relating to animal welfare issues. These include transport, facilities, quarantine, and the separation of groups.</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If</a:t>
            </a:r>
            <a:r>
              <a:rPr lang="en-US" b="0" baseline="0" dirty="0" smtClean="0"/>
              <a:t> animals are to be transported from one site to another location (e.g., animal evacuations) certain welfare aspects need to be addressed, monitored, and implemented</a:t>
            </a:r>
            <a:r>
              <a:rPr lang="en-US" baseline="0" dirty="0" smtClean="0"/>
              <a:t>. There are many issues to consider when transporting animals. Adequate identification</a:t>
            </a:r>
            <a:r>
              <a:rPr lang="en-US" b="1" baseline="0" dirty="0" smtClean="0"/>
              <a:t> </a:t>
            </a:r>
            <a:r>
              <a:rPr lang="en-US" b="0" baseline="0" dirty="0" smtClean="0"/>
              <a:t>of the animals </a:t>
            </a:r>
            <a:r>
              <a:rPr lang="en-US" baseline="0" dirty="0" smtClean="0"/>
              <a:t>is vital to a successful evacuation. Grouping of some species of animals may be helpful in preventing chaos during transport. However, only familiar animals should be grouped together while mixing should be avoiding. Proper handling is key and movement of animals should be done with the least amount of stress possible. This is accomplished by ensuring that only properly training responders </a:t>
            </a:r>
            <a:r>
              <a:rPr lang="en-US" b="0" baseline="0" dirty="0" smtClean="0"/>
              <a:t>handle</a:t>
            </a:r>
            <a:r>
              <a:rPr lang="en-US" b="1" baseline="0" dirty="0" smtClean="0"/>
              <a:t> </a:t>
            </a:r>
            <a:r>
              <a:rPr lang="en-US" baseline="0" dirty="0" smtClean="0"/>
              <a:t>animals. Ramps, shoots, trucks, crates and other equipment used in transporting animals should be safe so that animals do not injure themselves. Anytime unfamiliar people move animals to unfamiliar places </a:t>
            </a:r>
            <a:r>
              <a:rPr lang="en-US" strike="noStrike" baseline="0" dirty="0" smtClean="0"/>
              <a:t>panic</a:t>
            </a:r>
            <a:r>
              <a:rPr lang="en-US" baseline="0" dirty="0" smtClean="0"/>
              <a:t> may be increased, which can lead to unpredictable actions. Therefore, one must remain cautious when transporting animals. </a:t>
            </a:r>
            <a:endParaRPr lang="en-US"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Facilities will play a large role in </a:t>
            </a:r>
            <a:r>
              <a:rPr lang="en-US" i="0" dirty="0" smtClean="0"/>
              <a:t>animal evacuations and quarantines</a:t>
            </a:r>
            <a:r>
              <a:rPr lang="en-US" dirty="0" smtClean="0"/>
              <a:t>. Whether using a makeshift facility</a:t>
            </a:r>
            <a:r>
              <a:rPr lang="en-US" baseline="0" dirty="0" smtClean="0"/>
              <a:t> as </a:t>
            </a:r>
            <a:r>
              <a:rPr lang="en-US" dirty="0" smtClean="0"/>
              <a:t>temporarily</a:t>
            </a:r>
            <a:r>
              <a:rPr lang="en-US" baseline="0" dirty="0" smtClean="0"/>
              <a:t> housing or using an animal’s existing shelter for quarantine, several elements needs to be considered. Food and water will be essential for the health and well-being of the animal. Fencing of the are will be needed to prevent the escaping as well as keeping wildlife and predators out. In addition to keeping the animal confined, stalls must allow for enough space for the animal to be comfortable and must provide enough separation from other animals, especially with dealing with intact males. Ventilation and temperature must be controlled as they can contribute to both animal discomfort and mortality if not properly set and maintained. The site should be scanned for foreign objects before animals are housed there. Foreign objects may include things like metal scraps or other hazardous materials that may injure the animal. Finally, sites must possess equipment that is used to maintain animals. A prime example of this is having adequate milking equipment when housing dairy animals.  (Photo courtesy of the USDA).</a:t>
            </a:r>
            <a:endParaRPr lang="en-US"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important consideration when moving and sheltering animals is to separate them out into</a:t>
            </a:r>
            <a:r>
              <a:rPr lang="en-US" baseline="0" dirty="0" smtClean="0"/>
              <a:t> the appropriate groups. Separation, or lack thereof, can directly affect welfare. Different species will have different grouping requirements. Horses may require individual housing while cattle can usually be grouped together. The sex of the animal also needs to also be considered, as it is usually inappropriate to house intact males together or with females. Life stage is another important consideration. Neonates need to be housed with their mothers for most species, such as beef cattle. Likewise, pregnant animals will need special housing and grouping. Finally, grouping by health status is vital to maintain herd health status. Sick animals should be kept away from healthy ones and exposed animals need to be completely separated from both sick and healthy animals. (Photo courtesy of Dr. Buss)</a:t>
            </a:r>
            <a:endParaRPr lang="en-US"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Human interaction with animals also plays into animal</a:t>
            </a:r>
            <a:r>
              <a:rPr lang="en-US" baseline="0" dirty="0" smtClean="0"/>
              <a:t> welfare issues. Humane handling of animals at all times is essential. This may become an issue during the strain and stress of emergency response situations.</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Proper handling is key when dealing with animal welfare</a:t>
            </a:r>
            <a:r>
              <a:rPr lang="en-US" baseline="0" dirty="0" smtClean="0"/>
              <a:t> during </a:t>
            </a:r>
            <a:r>
              <a:rPr lang="en-US" b="0" baseline="0" dirty="0" smtClean="0"/>
              <a:t>emergency response </a:t>
            </a:r>
            <a:r>
              <a:rPr lang="en-US" baseline="0" dirty="0" smtClean="0"/>
              <a:t>situations. The animals are already stressed when being moved or handled. Appropriate handling minimizes the level of stress and leads to better overall health and welfare. Responders that are responsible for moving animals need to have experience handling the species they are working with. Experience lends itself to proper handling and keeps both the animal and the responder safe. Responders also need to recognize situations that require moving unique animals (e.g., elk, bison) and consult an expert who has experience with the species. </a:t>
            </a:r>
            <a:endParaRPr lang="en-US" strike="sngStrike"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In times of emergency,</a:t>
            </a:r>
            <a:r>
              <a:rPr lang="en-US" b="0" baseline="0" dirty="0" smtClean="0"/>
              <a:t> stress is on the rise for all involved. Emergency responders are no exception. Their mental health can be adversely affected by long hours, emotional stress, and the seriousness of the disaster. When responders begin to succumb to these factors, it can adversely affect animal welfare. This may manifest itself in responder apathy, fatigue, uncompleted tasks, carelessness </a:t>
            </a:r>
            <a:r>
              <a:rPr lang="en-US" b="0" strike="noStrike" baseline="0" dirty="0" smtClean="0"/>
              <a:t>of</a:t>
            </a:r>
            <a:r>
              <a:rPr lang="en-US" b="0" baseline="0" dirty="0" smtClean="0"/>
              <a:t> tasks, and forgetting the overall welfare needs of the animals involved.  </a:t>
            </a:r>
            <a:endParaRPr lang="en-US" b="0"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presentation,</a:t>
            </a:r>
            <a:r>
              <a:rPr lang="en-US" baseline="0" dirty="0" smtClean="0"/>
              <a:t> we briefly reviewed some of the animal welfare considerations during an animal health emergency. Using the five freedoms, evaluation of animal welfare issues during the response can easily be assessed. Aspects involved include the various animal and environmental considerations as well as issue involving human interaction.</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additional information on animal welfare issues in general, and as they pertain to animal health emergencies,</a:t>
            </a:r>
            <a:r>
              <a:rPr lang="en-US" baseline="0" dirty="0" smtClean="0"/>
              <a:t> consult these additional resources.</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19</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5627">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Animal welfare is the ethical responsibility of ensuring</a:t>
            </a:r>
            <a:r>
              <a:rPr lang="en-US" b="0" baseline="0" dirty="0" smtClean="0"/>
              <a:t> the well-being of animals. It refers to the physical and mental state of the animal and includes consideration of the animal’s health, behavior and biological function. </a:t>
            </a:r>
            <a:r>
              <a:rPr lang="en-US" b="0" dirty="0" smtClean="0"/>
              <a:t>[Definition source: AVMA and American</a:t>
            </a:r>
            <a:r>
              <a:rPr lang="en-US" b="0" baseline="0" dirty="0" smtClean="0"/>
              <a:t> College of Animal Welfare] (Photo courtesy of Dr. Danelle Bickett-Weddle, Iowa State University)</a:t>
            </a:r>
            <a:endParaRPr lang="en-US" b="0" i="1"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 internationally recognized</a:t>
            </a:r>
            <a:r>
              <a:rPr lang="en-US" b="0" baseline="0" dirty="0" smtClean="0"/>
              <a:t> ‘five freedoms’ define the ideal states of the welfare of animals, but provide valuable guidance and a framework for determining and assessing animal welfare situations. The five freedoms are </a:t>
            </a:r>
            <a:r>
              <a:rPr lang="en-US" baseline="0" dirty="0" smtClean="0"/>
              <a:t>freedom from hunger and thirst (by providing ready access to fresh water and a diet to maintain health a vigor), freedom from discomfort (by providing an appropriate environment, including shelter and a comfortable resting area), freedom from pain, injury and disease (by prevention or rapid diagnosis and treatment), freedom to express normal behavior (by providing sufficient space, proper facilities and company of the animal’s own kind), and freedom from fear and distress (by ensuring conditions and treatment which avoid mental suffering, such as humane handling and humane euthanasia). </a:t>
            </a:r>
            <a:endParaRPr lang="en-US" strike="sngStrike"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Let’s look at these aspects as they apply to animal health emergency situations. Note that animal welfare issues should be continuously evaluated throughout the response and when indicated, refined or replaced as necessary. </a:t>
            </a:r>
            <a:r>
              <a:rPr lang="en-US" dirty="0" smtClean="0"/>
              <a:t>Animal welfare</a:t>
            </a:r>
            <a:r>
              <a:rPr lang="en-US" baseline="0" dirty="0" smtClean="0"/>
              <a:t> evaluations during emergency situations can be broken into three broad categories. First, welfare must be looked at from the animals’ perspective. Aspects such as behavior, comfort, health, and humane euthanasia must be addressed. Secondly, facilities in which animals are transported and held must be evaluated. Transport vehicles, fencing, restraint, and food and water need to be adequate. Finally, the way in which responders and handlers interact with the animals should be addressed. Experience and training are vital in protecting the welfare of animals. Responder mental health can also affect animal welfare factors. </a:t>
            </a:r>
            <a:r>
              <a:rPr lang="en-US" b="0" baseline="0" dirty="0" smtClean="0"/>
              <a:t>These will be explained further in the next slides.</a:t>
            </a:r>
            <a:endParaRPr lang="en-US" b="0"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Welfare</a:t>
            </a:r>
            <a:r>
              <a:rPr lang="en-US" b="0" baseline="0" dirty="0" smtClean="0"/>
              <a:t> factors addressing animal considerations include behavior, health, comfort and maintenance and euthanasia issues.</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627"/>
            <a:r>
              <a:rPr lang="en-US" b="0" dirty="0" smtClean="0">
                <a:latin typeface="Arial" pitchFamily="34" charset="0"/>
                <a:cs typeface="Arial" pitchFamily="34" charset="0"/>
              </a:rPr>
              <a:t>Knowledge and understanding</a:t>
            </a:r>
            <a:r>
              <a:rPr lang="en-US" b="0" baseline="0" dirty="0" smtClean="0">
                <a:latin typeface="Arial" pitchFamily="34" charset="0"/>
                <a:cs typeface="Arial" pitchFamily="34" charset="0"/>
              </a:rPr>
              <a:t> of normal behavioral patterns (e.g., herd versus solitary behavior) may help to determine and anticipate the reactions of animals in emergency situations, as well as aid in minimizing levels of stress. </a:t>
            </a:r>
            <a:r>
              <a:rPr lang="en-US" b="0" dirty="0" smtClean="0">
                <a:latin typeface="Arial" pitchFamily="34" charset="0"/>
                <a:cs typeface="Arial" pitchFamily="34" charset="0"/>
              </a:rPr>
              <a:t>Animal behavior</a:t>
            </a:r>
            <a:r>
              <a:rPr lang="en-US" b="0" baseline="0" dirty="0" smtClean="0">
                <a:latin typeface="Arial" pitchFamily="34" charset="0"/>
                <a:cs typeface="Arial" pitchFamily="34" charset="0"/>
              </a:rPr>
              <a:t> can be abnormal in times of stress. The resulting heightened sense of </a:t>
            </a:r>
            <a:r>
              <a:rPr lang="en-US" b="0" strike="noStrike" baseline="0" dirty="0" smtClean="0">
                <a:latin typeface="Arial" pitchFamily="34" charset="0"/>
                <a:cs typeface="Arial" pitchFamily="34" charset="0"/>
              </a:rPr>
              <a:t>awareness </a:t>
            </a:r>
            <a:r>
              <a:rPr lang="en-US" b="0" baseline="0" dirty="0" smtClean="0">
                <a:latin typeface="Arial" pitchFamily="34" charset="0"/>
                <a:cs typeface="Arial" pitchFamily="34" charset="0"/>
              </a:rPr>
              <a:t>can easily cascade into panic. If one animal in herd panics the rest of the animals may follow suit. New surroundings coupled with an increase in handling and transport may alter the way animals act. The resulting unpredictable actions may be harmful not only to the animal but also other animals in the group as well as responders. </a:t>
            </a:r>
            <a:r>
              <a:rPr lang="en-US" b="0" i="0" baseline="0" dirty="0" smtClean="0">
                <a:solidFill>
                  <a:srgbClr val="FF0000"/>
                </a:solidFill>
                <a:latin typeface="Arial" pitchFamily="34" charset="0"/>
                <a:cs typeface="Arial" pitchFamily="34" charset="0"/>
              </a:rPr>
              <a:t>B</a:t>
            </a:r>
            <a:r>
              <a:rPr lang="en-US" b="0" baseline="0" dirty="0" smtClean="0">
                <a:latin typeface="Arial" pitchFamily="34" charset="0"/>
                <a:cs typeface="Arial" pitchFamily="34" charset="0"/>
              </a:rPr>
              <a:t>ehavioral responses to stressful situations will vary among species. Therefore, </a:t>
            </a:r>
            <a:r>
              <a:rPr lang="en-US" b="0" i="0" baseline="0" dirty="0" smtClean="0">
                <a:latin typeface="Arial" pitchFamily="34" charset="0"/>
                <a:cs typeface="Arial" pitchFamily="34" charset="0"/>
              </a:rPr>
              <a:t>it is important </a:t>
            </a:r>
            <a:r>
              <a:rPr lang="en-US" b="0" baseline="0" dirty="0" smtClean="0">
                <a:latin typeface="Arial" pitchFamily="34" charset="0"/>
                <a:cs typeface="Arial" pitchFamily="34" charset="0"/>
              </a:rPr>
              <a:t>to be watchful and prepared for unpredictable animal behavior, regardless of the species you are working with and make efforts to minimize stress on the animals being handled.</a:t>
            </a:r>
          </a:p>
        </p:txBody>
      </p:sp>
      <p:sp>
        <p:nvSpPr>
          <p:cNvPr id="4" name="Slide Number Placeholder 3"/>
          <p:cNvSpPr>
            <a:spLocks noGrp="1"/>
          </p:cNvSpPr>
          <p:nvPr>
            <p:ph type="sldNum" sz="quarter" idx="10"/>
          </p:nvPr>
        </p:nvSpPr>
        <p:spPr/>
        <p:txBody>
          <a:bodyPr/>
          <a:lstStyle/>
          <a:p>
            <a:fld id="{98E062CE-D889-4ED8-BA2A-A0A048CE191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Health</a:t>
            </a:r>
            <a:r>
              <a:rPr lang="en-US" b="0" baseline="0" dirty="0" smtClean="0"/>
              <a:t> m</a:t>
            </a:r>
            <a:r>
              <a:rPr lang="en-US" b="0" dirty="0" smtClean="0"/>
              <a:t>onitoring of the animals must be conducted throughout the </a:t>
            </a:r>
            <a:r>
              <a:rPr lang="en-US" b="0" strike="noStrike" dirty="0" smtClean="0"/>
              <a:t>response.</a:t>
            </a:r>
            <a:r>
              <a:rPr lang="en-US" b="0" strike="noStrike" baseline="0" dirty="0" smtClean="0"/>
              <a:t> </a:t>
            </a:r>
            <a:r>
              <a:rPr lang="en-US" b="0" strike="noStrike" dirty="0" smtClean="0">
                <a:solidFill>
                  <a:srgbClr val="FF0000"/>
                </a:solidFill>
              </a:rPr>
              <a:t>Routine</a:t>
            </a:r>
            <a:r>
              <a:rPr lang="en-US" b="0" dirty="0" smtClean="0">
                <a:solidFill>
                  <a:srgbClr val="FF0000"/>
                </a:solidFill>
              </a:rPr>
              <a:t> non-invasive</a:t>
            </a:r>
            <a:r>
              <a:rPr lang="en-US" b="0" baseline="0" dirty="0" smtClean="0">
                <a:solidFill>
                  <a:srgbClr val="FF0000"/>
                </a:solidFill>
              </a:rPr>
              <a:t> monitoring will reveal subtle signs of illness in the individual and the herd. Signs of injury should also be looked for. In addition, monitoring of pregnant, or potentially pregnant, animals is essential. </a:t>
            </a:r>
            <a:r>
              <a:rPr lang="en-US" baseline="0" dirty="0" smtClean="0"/>
              <a:t>Some animals may show a delay between the time of actual injury and showing signs due to a phenomenon known as stress analgesia. Therefore, you must be extra aware of animal health before, during, and after transport and sheltering. The sooner illnesses and injuries are seen, the less suffering an animal will endure. When illnesses, injuries, and other situations threatening to the animal’s welfare are noted, the appropriate actions should be taken. The appropriate action may range from medical treatment to surgical treatment to euthanasia. </a:t>
            </a:r>
            <a:r>
              <a:rPr lang="en-US" b="0" baseline="0" dirty="0" smtClean="0">
                <a:solidFill>
                  <a:srgbClr val="FF0000"/>
                </a:solidFill>
              </a:rPr>
              <a:t>(Photo courtesy of Dr. Danelle Bickett-Weddle)</a:t>
            </a:r>
            <a:endParaRPr lang="en-US" b="0" strike="sngStrike" baseline="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Welfare consideration must address</a:t>
            </a:r>
            <a:r>
              <a:rPr lang="en-US" b="0" baseline="0" dirty="0" smtClean="0"/>
              <a:t> the</a:t>
            </a:r>
            <a:r>
              <a:rPr lang="en-US" b="0" dirty="0" smtClean="0"/>
              <a:t> </a:t>
            </a:r>
            <a:r>
              <a:rPr lang="en-US" b="0" baseline="0" dirty="0" smtClean="0"/>
              <a:t>c</a:t>
            </a:r>
            <a:r>
              <a:rPr lang="en-US" dirty="0" smtClean="0"/>
              <a:t>omfort and</a:t>
            </a:r>
            <a:r>
              <a:rPr lang="en-US" baseline="0" dirty="0" smtClean="0"/>
              <a:t> maintenance for the animals being housed or sheltered. Animal density of animals should be assessed; these will vary with species. Overcrowding situations should be avoided to allow for reduced stress to the animals as well as decreased disease transmission. Stalls should be suited to the sheltered species and should be regularly maintained by providing bedding and removing manure. Environmental temperature should be monitored to ensure proper settings. Extremes in temperatures can lead to animal mortalities. Animals should be routinely monitored for signs of heat stress in the summer or hypothermia in the winter. If signs are noted, prompt treatment should be initiated. Some animals that will be housed during animal health emergencies will have specific maintenance needs to address. Lactating animals, such as dairy cattle, will need to be milked; some equines may require exercising. (Photo courtesy of Dr. </a:t>
            </a:r>
            <a:r>
              <a:rPr lang="en-US" baseline="0" dirty="0" err="1" smtClean="0"/>
              <a:t>Danelle</a:t>
            </a:r>
            <a:r>
              <a:rPr lang="en-US" baseline="0" dirty="0" smtClean="0"/>
              <a:t> </a:t>
            </a:r>
            <a:r>
              <a:rPr lang="en-US" baseline="0" dirty="0" err="1" smtClean="0"/>
              <a:t>Bickett</a:t>
            </a:r>
            <a:r>
              <a:rPr lang="en-US" baseline="0" dirty="0" smtClean="0"/>
              <a:t>-Weddle)</a:t>
            </a:r>
            <a:endParaRPr lang="en-US"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In some animal health emergency situations,</a:t>
            </a:r>
            <a:r>
              <a:rPr lang="en-US" b="0" baseline="0" dirty="0" smtClean="0"/>
              <a:t> e</a:t>
            </a:r>
            <a:r>
              <a:rPr lang="en-US" b="0" dirty="0" smtClean="0"/>
              <a:t>uthanasia </a:t>
            </a:r>
            <a:r>
              <a:rPr lang="en-US" baseline="0" dirty="0" smtClean="0"/>
              <a:t>may be necessary to stop the spread of disease or minimize suffering. When euthanasia  is necessary, only approved methods should be used also with proper technique. The AVMA has guidelines on acceptable humane euthanasia methods for various animal species. When performing euthanasia procedures, it is of the upmost importance to ensure </a:t>
            </a:r>
            <a:r>
              <a:rPr lang="en-US" b="0" baseline="0" dirty="0" smtClean="0"/>
              <a:t>all activities are conducted in a humane manner, from animal restraint to methodology. </a:t>
            </a:r>
            <a:r>
              <a:rPr lang="en-US" baseline="0" dirty="0" smtClean="0"/>
              <a:t>Incomplete euthanasia can lead to profound suffering and must to be avoided. In times of mass depopulation, a third person observer may be necessary to ensure that euthanasia is being performed properly and that animal welfare remains a concern throughout the process. At times, the difficult decision of whether to evacuate or euthanize a healthy animal may have to be made. When this situation arises, it is important to weigh the potential for future suffering. (Photo: Foam euthanasia product courtesy of Dr. Dan Wilson, North Carolina)</a:t>
            </a:r>
            <a:endParaRPr lang="en-US"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Animal Welfare: Overview</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Overview</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Overview</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Overview</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Overview</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Animal Welfare: Overview</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Overview</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Overview</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vma.org/products/animal_welfare/welfare.pdf" TargetMode="External"/><Relationship Id="rId7" Type="http://schemas.openxmlformats.org/officeDocument/2006/relationships/hyperlink" Target="http://www.acaw.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oie.int/" TargetMode="External"/><Relationship Id="rId5" Type="http://schemas.openxmlformats.org/officeDocument/2006/relationships/hyperlink" Target="http://awic.nal.usda.gov/" TargetMode="External"/><Relationship Id="rId4" Type="http://schemas.openxmlformats.org/officeDocument/2006/relationships/hyperlink" Target="http://www.avma.org/issues/animal_welfare/euthanasia.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Animal Welfare </a:t>
            </a:r>
            <a:br>
              <a:rPr lang="en-US" dirty="0" smtClean="0"/>
            </a:br>
            <a:r>
              <a:rPr lang="en-US" sz="3100" dirty="0" smtClean="0"/>
              <a:t>During Animal Health Emergencies</a:t>
            </a:r>
            <a:endParaRPr lang="en-US" sz="3100" dirty="0"/>
          </a:p>
        </p:txBody>
      </p:sp>
    </p:spTree>
    <p:extLst>
      <p:ext uri="{BB962C8B-B14F-4D97-AF65-F5344CB8AC3E}">
        <p14:creationId xmlns:p14="http://schemas.microsoft.com/office/powerpoint/2010/main" val="121240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Environmental Considerations</a:t>
            </a:r>
            <a:endParaRPr lang="en-US" dirty="0"/>
          </a:p>
        </p:txBody>
      </p:sp>
      <p:sp>
        <p:nvSpPr>
          <p:cNvPr id="7" name="Text Placeholder 6"/>
          <p:cNvSpPr>
            <a:spLocks noGrp="1"/>
          </p:cNvSpPr>
          <p:nvPr>
            <p:ph type="body" idx="1"/>
          </p:nvPr>
        </p:nvSpPr>
        <p:spPr/>
        <p:txBody>
          <a:bodyPr/>
          <a:lstStyle/>
          <a:p>
            <a:r>
              <a:rPr lang="en-US" dirty="0" smtClean="0"/>
              <a:t>Transport</a:t>
            </a:r>
          </a:p>
          <a:p>
            <a:r>
              <a:rPr lang="en-US" dirty="0" smtClean="0"/>
              <a:t>Facilities</a:t>
            </a:r>
          </a:p>
          <a:p>
            <a:r>
              <a:rPr lang="en-US" dirty="0" smtClean="0"/>
              <a:t>Separation of Groups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Overview</a:t>
            </a:r>
            <a:endParaRPr lang="en-US" dirty="0"/>
          </a:p>
        </p:txBody>
      </p:sp>
    </p:spTree>
    <p:extLst>
      <p:ext uri="{BB962C8B-B14F-4D97-AF65-F5344CB8AC3E}">
        <p14:creationId xmlns:p14="http://schemas.microsoft.com/office/powerpoint/2010/main" val="371312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t>
            </a:r>
            <a:br>
              <a:rPr lang="en-US" dirty="0" smtClean="0"/>
            </a:br>
            <a:r>
              <a:rPr lang="en-US" dirty="0" smtClean="0"/>
              <a:t> </a:t>
            </a:r>
            <a:r>
              <a:rPr lang="en-US" sz="3800" dirty="0" smtClean="0"/>
              <a:t>Transport</a:t>
            </a:r>
            <a:endParaRPr lang="en-US" sz="3800" dirty="0"/>
          </a:p>
        </p:txBody>
      </p:sp>
      <p:sp>
        <p:nvSpPr>
          <p:cNvPr id="3" name="Content Placeholder 2"/>
          <p:cNvSpPr>
            <a:spLocks noGrp="1"/>
          </p:cNvSpPr>
          <p:nvPr>
            <p:ph idx="1"/>
          </p:nvPr>
        </p:nvSpPr>
        <p:spPr/>
        <p:txBody>
          <a:bodyPr>
            <a:normAutofit lnSpcReduction="10000"/>
          </a:bodyPr>
          <a:lstStyle/>
          <a:p>
            <a:r>
              <a:rPr lang="en-US" dirty="0" smtClean="0"/>
              <a:t>Identification</a:t>
            </a:r>
          </a:p>
          <a:p>
            <a:pPr lvl="1"/>
            <a:r>
              <a:rPr lang="en-US" dirty="0" smtClean="0"/>
              <a:t>Consistent with Incident Action Plan</a:t>
            </a:r>
          </a:p>
          <a:p>
            <a:r>
              <a:rPr lang="en-US" dirty="0" smtClean="0"/>
              <a:t>Grouping</a:t>
            </a:r>
          </a:p>
          <a:p>
            <a:pPr lvl="1"/>
            <a:r>
              <a:rPr lang="en-US" dirty="0" smtClean="0"/>
              <a:t>Familiar animals, no mixing</a:t>
            </a:r>
          </a:p>
          <a:p>
            <a:r>
              <a:rPr lang="en-US" dirty="0" smtClean="0"/>
              <a:t>Proper handling</a:t>
            </a:r>
          </a:p>
          <a:p>
            <a:pPr lvl="1"/>
            <a:r>
              <a:rPr lang="en-US" dirty="0" smtClean="0"/>
              <a:t>Prevent panic with quiet handling</a:t>
            </a:r>
          </a:p>
          <a:p>
            <a:r>
              <a:rPr lang="en-US" dirty="0" smtClean="0"/>
              <a:t>Safe equipment</a:t>
            </a:r>
          </a:p>
          <a:p>
            <a:pPr lvl="1"/>
            <a:r>
              <a:rPr lang="en-US" dirty="0" smtClean="0"/>
              <a:t>Ramps, trucks, crates</a:t>
            </a:r>
          </a:p>
          <a:p>
            <a:r>
              <a:rPr lang="en-US" dirty="0" smtClean="0"/>
              <a:t>Increased panic = unpredictability</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Welfare: Overview</a:t>
            </a:r>
            <a:endParaRPr lang="en-US" dirty="0"/>
          </a:p>
        </p:txBody>
      </p:sp>
    </p:spTree>
    <p:extLst>
      <p:ext uri="{BB962C8B-B14F-4D97-AF65-F5344CB8AC3E}">
        <p14:creationId xmlns:p14="http://schemas.microsoft.com/office/powerpoint/2010/main" val="748690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Environment: </a:t>
            </a:r>
            <a:br>
              <a:rPr lang="en-US" smtClean="0"/>
            </a:br>
            <a:r>
              <a:rPr lang="en-US" smtClean="0"/>
              <a:t>Facilities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Food, water</a:t>
            </a:r>
          </a:p>
          <a:p>
            <a:r>
              <a:rPr lang="en-US" dirty="0" smtClean="0"/>
              <a:t>Fencing</a:t>
            </a:r>
          </a:p>
          <a:p>
            <a:pPr lvl="1"/>
            <a:r>
              <a:rPr lang="en-US" dirty="0" smtClean="0"/>
              <a:t>Keep animals in</a:t>
            </a:r>
          </a:p>
          <a:p>
            <a:pPr lvl="1"/>
            <a:r>
              <a:rPr lang="en-US" dirty="0" smtClean="0"/>
              <a:t>Keeps wildlife out</a:t>
            </a:r>
          </a:p>
          <a:p>
            <a:r>
              <a:rPr lang="en-US" dirty="0" smtClean="0"/>
              <a:t>Stalls</a:t>
            </a:r>
          </a:p>
          <a:p>
            <a:pPr lvl="1"/>
            <a:r>
              <a:rPr lang="en-US" dirty="0" smtClean="0"/>
              <a:t>Adequate space</a:t>
            </a:r>
          </a:p>
          <a:p>
            <a:pPr lvl="1"/>
            <a:r>
              <a:rPr lang="en-US" dirty="0" smtClean="0"/>
              <a:t>Separation</a:t>
            </a:r>
          </a:p>
          <a:p>
            <a:r>
              <a:rPr lang="en-US" dirty="0" smtClean="0"/>
              <a:t>Environmental concerns</a:t>
            </a:r>
          </a:p>
          <a:p>
            <a:pPr lvl="1"/>
            <a:r>
              <a:rPr lang="en-US" dirty="0" smtClean="0"/>
              <a:t>Temperature</a:t>
            </a:r>
          </a:p>
          <a:p>
            <a:pPr lvl="1"/>
            <a:r>
              <a:rPr lang="en-US" dirty="0" smtClean="0"/>
              <a:t>Ventilation </a:t>
            </a:r>
          </a:p>
          <a:p>
            <a:r>
              <a:rPr lang="en-US" dirty="0" smtClean="0"/>
              <a:t>Foreign objects</a:t>
            </a:r>
          </a:p>
          <a:p>
            <a:pPr lvl="1"/>
            <a:r>
              <a:rPr lang="en-US" dirty="0" smtClean="0"/>
              <a:t>Metal and other hazardous material</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Welfare: Overview</a:t>
            </a:r>
            <a:endParaRPr lang="en-US" dirty="0"/>
          </a:p>
        </p:txBody>
      </p:sp>
      <p:pic>
        <p:nvPicPr>
          <p:cNvPr id="5122" name="Picture 2" descr="H:\CFSPH\Communal Files\Photo Library\Poultry photos\Photos from Lara Durben\Turkeys 2_LDurben.jpg"/>
          <p:cNvPicPr>
            <a:picLocks noChangeAspect="1" noChangeArrowheads="1"/>
          </p:cNvPicPr>
          <p:nvPr/>
        </p:nvPicPr>
        <p:blipFill>
          <a:blip r:embed="rId3" cstate="print"/>
          <a:srcRect/>
          <a:stretch>
            <a:fillRect/>
          </a:stretch>
        </p:blipFill>
        <p:spPr bwMode="auto">
          <a:xfrm>
            <a:off x="5105399" y="1661496"/>
            <a:ext cx="3429001" cy="2724756"/>
          </a:xfrm>
          <a:prstGeom prst="rect">
            <a:avLst/>
          </a:prstGeom>
          <a:noFill/>
          <a:ln w="19050">
            <a:solidFill>
              <a:srgbClr val="F26336"/>
            </a:solidFill>
          </a:ln>
        </p:spPr>
      </p:pic>
    </p:spTree>
    <p:extLst>
      <p:ext uri="{BB962C8B-B14F-4D97-AF65-F5344CB8AC3E}">
        <p14:creationId xmlns:p14="http://schemas.microsoft.com/office/powerpoint/2010/main" val="49522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t>
            </a:r>
            <a:br>
              <a:rPr lang="en-US" dirty="0" smtClean="0"/>
            </a:br>
            <a:r>
              <a:rPr lang="en-US" sz="3800" dirty="0" smtClean="0"/>
              <a:t>Separation of Groups</a:t>
            </a:r>
            <a:endParaRPr lang="en-US" sz="3800" dirty="0"/>
          </a:p>
        </p:txBody>
      </p:sp>
      <p:sp>
        <p:nvSpPr>
          <p:cNvPr id="3" name="Content Placeholder 2"/>
          <p:cNvSpPr>
            <a:spLocks noGrp="1"/>
          </p:cNvSpPr>
          <p:nvPr>
            <p:ph idx="1"/>
          </p:nvPr>
        </p:nvSpPr>
        <p:spPr/>
        <p:txBody>
          <a:bodyPr>
            <a:normAutofit lnSpcReduction="10000"/>
          </a:bodyPr>
          <a:lstStyle/>
          <a:p>
            <a:r>
              <a:rPr lang="en-US" dirty="0" smtClean="0"/>
              <a:t>Consideration</a:t>
            </a:r>
            <a:br>
              <a:rPr lang="en-US" dirty="0" smtClean="0"/>
            </a:br>
            <a:r>
              <a:rPr lang="en-US" dirty="0" smtClean="0"/>
              <a:t>when sheltering</a:t>
            </a:r>
          </a:p>
          <a:p>
            <a:pPr lvl="1"/>
            <a:r>
              <a:rPr lang="en-US" dirty="0" smtClean="0"/>
              <a:t>Species dependent</a:t>
            </a:r>
          </a:p>
          <a:p>
            <a:pPr lvl="2"/>
            <a:r>
              <a:rPr lang="en-US" dirty="0" smtClean="0"/>
              <a:t>Cattle vs. Horses</a:t>
            </a:r>
          </a:p>
          <a:p>
            <a:pPr lvl="1"/>
            <a:r>
              <a:rPr lang="en-US" dirty="0" smtClean="0"/>
              <a:t>Sex dependent</a:t>
            </a:r>
          </a:p>
          <a:p>
            <a:pPr lvl="2"/>
            <a:r>
              <a:rPr lang="en-US" dirty="0" smtClean="0"/>
              <a:t>Intact males</a:t>
            </a:r>
          </a:p>
          <a:p>
            <a:pPr lvl="1"/>
            <a:r>
              <a:rPr lang="en-US" dirty="0" smtClean="0"/>
              <a:t>Life Stage dependent</a:t>
            </a:r>
          </a:p>
          <a:p>
            <a:pPr lvl="2"/>
            <a:r>
              <a:rPr lang="en-US" dirty="0" smtClean="0"/>
              <a:t>Neonates, pregnant animals</a:t>
            </a:r>
          </a:p>
          <a:p>
            <a:pPr lvl="1"/>
            <a:r>
              <a:rPr lang="en-US" dirty="0" smtClean="0"/>
              <a:t>Health and at-risk status</a:t>
            </a:r>
          </a:p>
          <a:p>
            <a:pPr lvl="2"/>
            <a:r>
              <a:rPr lang="en-US" dirty="0" smtClean="0"/>
              <a:t>Sick vs. healthy vs. exposed</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Welfare: Overview</a:t>
            </a:r>
            <a:endParaRPr lang="en-US" dirty="0"/>
          </a:p>
        </p:txBody>
      </p:sp>
      <p:pic>
        <p:nvPicPr>
          <p:cNvPr id="9219" name="Picture 3"/>
          <p:cNvPicPr>
            <a:picLocks noChangeAspect="1" noChangeArrowheads="1"/>
          </p:cNvPicPr>
          <p:nvPr/>
        </p:nvPicPr>
        <p:blipFill>
          <a:blip r:embed="rId3" cstate="print"/>
          <a:srcRect/>
          <a:stretch>
            <a:fillRect/>
          </a:stretch>
        </p:blipFill>
        <p:spPr bwMode="auto">
          <a:xfrm>
            <a:off x="5283200" y="1676400"/>
            <a:ext cx="3352800" cy="2514600"/>
          </a:xfrm>
          <a:prstGeom prst="rect">
            <a:avLst/>
          </a:prstGeom>
          <a:noFill/>
          <a:ln w="19050">
            <a:solidFill>
              <a:srgbClr val="F26336"/>
            </a:solidFill>
            <a:miter lim="800000"/>
            <a:headEnd/>
            <a:tailEnd/>
          </a:ln>
          <a:effectLst/>
        </p:spPr>
      </p:pic>
    </p:spTree>
    <p:extLst>
      <p:ext uri="{BB962C8B-B14F-4D97-AF65-F5344CB8AC3E}">
        <p14:creationId xmlns:p14="http://schemas.microsoft.com/office/powerpoint/2010/main" val="748056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Human interaction</a:t>
            </a:r>
            <a:endParaRPr lang="en-US" dirty="0"/>
          </a:p>
        </p:txBody>
      </p:sp>
      <p:sp>
        <p:nvSpPr>
          <p:cNvPr id="7" name="Text Placeholder 6"/>
          <p:cNvSpPr>
            <a:spLocks noGrp="1"/>
          </p:cNvSpPr>
          <p:nvPr>
            <p:ph type="body" idx="1"/>
          </p:nvPr>
        </p:nvSpPr>
        <p:spPr/>
        <p:txBody>
          <a:bodyPr/>
          <a:lstStyle/>
          <a:p>
            <a:r>
              <a:rPr lang="en-US" dirty="0" smtClean="0"/>
              <a:t>Handling</a:t>
            </a:r>
          </a:p>
          <a:p>
            <a:r>
              <a:rPr lang="en-US" dirty="0" smtClean="0"/>
              <a:t>Mental Health</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Overview</a:t>
            </a:r>
            <a:endParaRPr lang="en-US" dirty="0"/>
          </a:p>
        </p:txBody>
      </p:sp>
    </p:spTree>
    <p:extLst>
      <p:ext uri="{BB962C8B-B14F-4D97-AF65-F5344CB8AC3E}">
        <p14:creationId xmlns:p14="http://schemas.microsoft.com/office/powerpoint/2010/main" val="2871347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 Interaction:</a:t>
            </a:r>
            <a:br>
              <a:rPr lang="en-US" dirty="0" smtClean="0"/>
            </a:br>
            <a:r>
              <a:rPr lang="en-US" sz="3800" dirty="0" smtClean="0"/>
              <a:t>Handling</a:t>
            </a:r>
            <a:r>
              <a:rPr lang="en-US" dirty="0" smtClean="0"/>
              <a:t> </a:t>
            </a:r>
            <a:endParaRPr lang="en-US" dirty="0"/>
          </a:p>
        </p:txBody>
      </p:sp>
      <p:sp>
        <p:nvSpPr>
          <p:cNvPr id="3" name="Content Placeholder 2"/>
          <p:cNvSpPr>
            <a:spLocks noGrp="1"/>
          </p:cNvSpPr>
          <p:nvPr>
            <p:ph idx="1"/>
          </p:nvPr>
        </p:nvSpPr>
        <p:spPr/>
        <p:txBody>
          <a:bodyPr/>
          <a:lstStyle/>
          <a:p>
            <a:r>
              <a:rPr lang="en-US" dirty="0" smtClean="0"/>
              <a:t>Proper handling minimizes stress</a:t>
            </a:r>
          </a:p>
          <a:p>
            <a:r>
              <a:rPr lang="en-US" dirty="0" smtClean="0"/>
              <a:t>Responders with experience</a:t>
            </a:r>
          </a:p>
          <a:p>
            <a:pPr lvl="1"/>
            <a:r>
              <a:rPr lang="en-US" dirty="0" smtClean="0"/>
              <a:t>Need to know species</a:t>
            </a:r>
          </a:p>
          <a:p>
            <a:r>
              <a:rPr lang="en-US" dirty="0" smtClean="0"/>
              <a:t>Recognize unique situations</a:t>
            </a:r>
          </a:p>
          <a:p>
            <a:pPr lvl="1"/>
            <a:r>
              <a:rPr lang="en-US" dirty="0" smtClean="0"/>
              <a:t>Do not hesitate to consult expert</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Welfare: Overview</a:t>
            </a:r>
            <a:endParaRPr lang="en-US" dirty="0"/>
          </a:p>
        </p:txBody>
      </p:sp>
    </p:spTree>
    <p:extLst>
      <p:ext uri="{BB962C8B-B14F-4D97-AF65-F5344CB8AC3E}">
        <p14:creationId xmlns:p14="http://schemas.microsoft.com/office/powerpoint/2010/main" val="1584729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 Interaction:</a:t>
            </a:r>
            <a:br>
              <a:rPr lang="en-US" dirty="0" smtClean="0"/>
            </a:br>
            <a:r>
              <a:rPr lang="en-US" sz="3800" dirty="0" smtClean="0"/>
              <a:t>Mental Health and Animals</a:t>
            </a:r>
            <a:endParaRPr lang="en-US" sz="3800" dirty="0"/>
          </a:p>
        </p:txBody>
      </p:sp>
      <p:sp>
        <p:nvSpPr>
          <p:cNvPr id="3" name="Content Placeholder 2"/>
          <p:cNvSpPr>
            <a:spLocks noGrp="1"/>
          </p:cNvSpPr>
          <p:nvPr>
            <p:ph idx="1"/>
          </p:nvPr>
        </p:nvSpPr>
        <p:spPr/>
        <p:txBody>
          <a:bodyPr/>
          <a:lstStyle/>
          <a:p>
            <a:r>
              <a:rPr lang="en-US" dirty="0" smtClean="0"/>
              <a:t>Response stress can affect mental health of responders</a:t>
            </a:r>
          </a:p>
          <a:p>
            <a:r>
              <a:rPr lang="en-US" dirty="0" smtClean="0"/>
              <a:t>May affect animals welfare</a:t>
            </a:r>
          </a:p>
          <a:p>
            <a:pPr lvl="1"/>
            <a:r>
              <a:rPr lang="en-US" dirty="0" smtClean="0"/>
              <a:t>Responder apathy</a:t>
            </a:r>
          </a:p>
          <a:p>
            <a:pPr lvl="1"/>
            <a:r>
              <a:rPr lang="en-US" dirty="0" smtClean="0"/>
              <a:t>Responder fatigue</a:t>
            </a:r>
          </a:p>
          <a:p>
            <a:pPr lvl="1"/>
            <a:r>
              <a:rPr lang="en-US" dirty="0" smtClean="0"/>
              <a:t>Uncompleted tasks</a:t>
            </a:r>
          </a:p>
          <a:p>
            <a:pPr lvl="1"/>
            <a:r>
              <a:rPr lang="en-US" dirty="0" smtClean="0"/>
              <a:t>Increased carelessness of tasks</a:t>
            </a:r>
          </a:p>
          <a:p>
            <a:pPr lvl="1"/>
            <a:r>
              <a:rPr lang="en-US" dirty="0" smtClean="0"/>
              <a:t>Forgetting overall welfare needs</a:t>
            </a:r>
          </a:p>
          <a:p>
            <a:pPr lvl="2"/>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Welfare: Overview</a:t>
            </a:r>
            <a:endParaRPr lang="en-US" dirty="0"/>
          </a:p>
        </p:txBody>
      </p:sp>
    </p:spTree>
    <p:extLst>
      <p:ext uri="{BB962C8B-B14F-4D97-AF65-F5344CB8AC3E}">
        <p14:creationId xmlns:p14="http://schemas.microsoft.com/office/powerpoint/2010/main" val="3392521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lstStyle/>
          <a:p>
            <a:r>
              <a:rPr lang="en-US" dirty="0" smtClean="0"/>
              <a:t>Animal welfare during emergencies</a:t>
            </a:r>
          </a:p>
          <a:p>
            <a:pPr lvl="1"/>
            <a:r>
              <a:rPr lang="en-US" dirty="0" smtClean="0"/>
              <a:t>Five Freedoms</a:t>
            </a:r>
          </a:p>
          <a:p>
            <a:pPr lvl="1"/>
            <a:r>
              <a:rPr lang="en-US" dirty="0" smtClean="0"/>
              <a:t>Animal considerations</a:t>
            </a:r>
          </a:p>
          <a:p>
            <a:pPr lvl="1"/>
            <a:r>
              <a:rPr lang="en-US" dirty="0" smtClean="0"/>
              <a:t>Environment</a:t>
            </a:r>
          </a:p>
          <a:p>
            <a:pPr lvl="1"/>
            <a:r>
              <a:rPr lang="en-US" dirty="0" smtClean="0"/>
              <a:t>Human Interactions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Welfare: Overview</a:t>
            </a:r>
            <a:endParaRPr lang="en-US" dirty="0"/>
          </a:p>
        </p:txBody>
      </p:sp>
    </p:spTree>
    <p:extLst>
      <p:ext uri="{BB962C8B-B14F-4D97-AF65-F5344CB8AC3E}">
        <p14:creationId xmlns:p14="http://schemas.microsoft.com/office/powerpoint/2010/main" val="783935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noAutofit/>
          </a:bodyPr>
          <a:lstStyle/>
          <a:p>
            <a:r>
              <a:rPr lang="en-US" sz="2400" dirty="0" smtClean="0"/>
              <a:t>American Veterinary Medical Association </a:t>
            </a:r>
          </a:p>
          <a:p>
            <a:pPr lvl="1"/>
            <a:r>
              <a:rPr lang="en-US" sz="1600" dirty="0" smtClean="0"/>
              <a:t>The veterinarian’s role in animal welfare</a:t>
            </a:r>
          </a:p>
          <a:p>
            <a:pPr lvl="2">
              <a:buNone/>
            </a:pPr>
            <a:r>
              <a:rPr lang="en-US" sz="1600" dirty="0" smtClean="0">
                <a:hlinkClick r:id="rId3"/>
              </a:rPr>
              <a:t>www.avma.org/products/animal_welfare/welfare.pdf</a:t>
            </a:r>
            <a:endParaRPr lang="en-US" sz="1600" dirty="0" smtClean="0"/>
          </a:p>
          <a:p>
            <a:pPr lvl="1"/>
            <a:r>
              <a:rPr lang="en-US" sz="1600" dirty="0" smtClean="0"/>
              <a:t>AVMA Guidelines on Euthanasia</a:t>
            </a:r>
          </a:p>
          <a:p>
            <a:pPr lvl="2">
              <a:buNone/>
            </a:pPr>
            <a:r>
              <a:rPr lang="en-US" sz="1600" dirty="0" smtClean="0">
                <a:hlinkClick r:id="rId4"/>
              </a:rPr>
              <a:t>www.avma.org/issues/animal_welfare/euthanasia.pdf</a:t>
            </a:r>
            <a:endParaRPr lang="en-US" sz="1600" dirty="0" smtClean="0"/>
          </a:p>
          <a:p>
            <a:r>
              <a:rPr lang="en-US" sz="2400" dirty="0" smtClean="0"/>
              <a:t>USDA Animal Welfare Information Center </a:t>
            </a:r>
          </a:p>
          <a:p>
            <a:pPr lvl="1"/>
            <a:r>
              <a:rPr lang="en-US" sz="1600" dirty="0" smtClean="0">
                <a:hlinkClick r:id="rId5"/>
              </a:rPr>
              <a:t>http://awic.nal.usda.gov</a:t>
            </a:r>
            <a:endParaRPr lang="en-US" sz="1600" dirty="0" smtClean="0"/>
          </a:p>
          <a:p>
            <a:r>
              <a:rPr lang="en-US" sz="2400" dirty="0" smtClean="0"/>
              <a:t>OIE Animal Welfare Guidelines</a:t>
            </a:r>
          </a:p>
          <a:p>
            <a:pPr lvl="1"/>
            <a:r>
              <a:rPr lang="en-US" sz="1600" dirty="0" smtClean="0"/>
              <a:t>Terrestrial Animal Health Code</a:t>
            </a:r>
          </a:p>
          <a:p>
            <a:pPr lvl="2">
              <a:buNone/>
            </a:pPr>
            <a:r>
              <a:rPr lang="en-US" sz="1600" dirty="0" smtClean="0">
                <a:hlinkClick r:id="rId6"/>
              </a:rPr>
              <a:t>www.oie.int</a:t>
            </a:r>
            <a:endParaRPr lang="en-US" sz="1600" dirty="0" smtClean="0"/>
          </a:p>
          <a:p>
            <a:r>
              <a:rPr lang="en-US" sz="2400" dirty="0" smtClean="0"/>
              <a:t>American College of Animal Welfare</a:t>
            </a:r>
          </a:p>
          <a:p>
            <a:pPr lvl="1"/>
            <a:r>
              <a:rPr lang="en-US" sz="1600" dirty="0" smtClean="0">
                <a:hlinkClick r:id="rId7"/>
              </a:rPr>
              <a:t>www.acaw.org</a:t>
            </a:r>
            <a:endParaRPr lang="en-US" sz="1600" dirty="0" smtClean="0"/>
          </a:p>
          <a:p>
            <a:pPr lvl="1"/>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Welfare: Overview</a:t>
            </a:r>
            <a:endParaRPr lang="en-US" dirty="0"/>
          </a:p>
        </p:txBody>
      </p:sp>
    </p:spTree>
    <p:extLst>
      <p:ext uri="{BB962C8B-B14F-4D97-AF65-F5344CB8AC3E}">
        <p14:creationId xmlns:p14="http://schemas.microsoft.com/office/powerpoint/2010/main" val="3106188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Dan Taylor, DVM, MPH, Glenda Dvorak, DVM, MPH, DACVPM</a:t>
            </a: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Reviewers: Suzanne</a:t>
            </a:r>
            <a:r>
              <a:rPr kumimoji="0" lang="en-US" sz="5600" b="0" i="0" u="none" strike="noStrike" kern="1200" cap="none" spc="0" normalizeH="0" noProof="0" dirty="0" smtClean="0">
                <a:ln>
                  <a:noFill/>
                </a:ln>
                <a:solidFill>
                  <a:schemeClr val="tx1">
                    <a:lumMod val="85000"/>
                    <a:lumOff val="15000"/>
                  </a:schemeClr>
                </a:solidFill>
                <a:effectLst/>
                <a:uLnTx/>
                <a:uFillTx/>
                <a:latin typeface="Verdana" pitchFamily="34" charset="0"/>
                <a:ea typeface="+mn-ea"/>
                <a:cs typeface="+mn-cs"/>
              </a:rPr>
              <a:t> </a:t>
            </a:r>
            <a:r>
              <a:rPr kumimoji="0" lang="en-US" sz="5600" b="0" i="0" u="none" strike="noStrike" kern="1200" cap="none" spc="0" normalizeH="0" noProof="0" dirty="0" err="1" smtClean="0">
                <a:ln>
                  <a:noFill/>
                </a:ln>
                <a:solidFill>
                  <a:schemeClr val="tx1">
                    <a:lumMod val="85000"/>
                    <a:lumOff val="15000"/>
                  </a:schemeClr>
                </a:solidFill>
                <a:effectLst/>
                <a:uLnTx/>
                <a:uFillTx/>
                <a:latin typeface="Verdana" pitchFamily="34" charset="0"/>
                <a:ea typeface="+mn-ea"/>
                <a:cs typeface="+mn-cs"/>
              </a:rPr>
              <a:t>Millman</a:t>
            </a:r>
            <a:r>
              <a:rPr kumimoji="0" lang="en-US" sz="5600" b="0" i="0" u="none" strike="noStrike" kern="1200" cap="none" spc="0" normalizeH="0" noProof="0" dirty="0" smtClean="0">
                <a:ln>
                  <a:noFill/>
                </a:ln>
                <a:solidFill>
                  <a:schemeClr val="tx1">
                    <a:lumMod val="85000"/>
                    <a:lumOff val="15000"/>
                  </a:schemeClr>
                </a:solidFill>
                <a:effectLst/>
                <a:uLnTx/>
                <a:uFillTx/>
                <a:latin typeface="Verdana" pitchFamily="34" charset="0"/>
                <a:ea typeface="+mn-ea"/>
                <a:cs typeface="+mn-cs"/>
              </a:rPr>
              <a:t>, PhD; Jan </a:t>
            </a:r>
            <a:r>
              <a:rPr lang="en-US" sz="5600" dirty="0" smtClean="0">
                <a:solidFill>
                  <a:schemeClr val="tx1">
                    <a:lumMod val="85000"/>
                    <a:lumOff val="15000"/>
                  </a:schemeClr>
                </a:solidFill>
                <a:latin typeface="Verdana" pitchFamily="34" charset="0"/>
              </a:rPr>
              <a:t>Shearer, PhD</a:t>
            </a: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19441440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Animal Welfare</a:t>
            </a:r>
            <a:endParaRPr lang="en-US" dirty="0"/>
          </a:p>
        </p:txBody>
      </p:sp>
      <p:sp>
        <p:nvSpPr>
          <p:cNvPr id="3" name="Content Placeholder 2"/>
          <p:cNvSpPr>
            <a:spLocks noGrp="1"/>
          </p:cNvSpPr>
          <p:nvPr>
            <p:ph idx="1"/>
          </p:nvPr>
        </p:nvSpPr>
        <p:spPr>
          <a:xfrm>
            <a:off x="457200" y="1600200"/>
            <a:ext cx="5638800" cy="4648200"/>
          </a:xfrm>
        </p:spPr>
        <p:txBody>
          <a:bodyPr>
            <a:normAutofit lnSpcReduction="10000"/>
          </a:bodyPr>
          <a:lstStyle/>
          <a:p>
            <a:r>
              <a:rPr lang="en-US" dirty="0" smtClean="0"/>
              <a:t>Ethical responsibility</a:t>
            </a:r>
          </a:p>
          <a:p>
            <a:r>
              <a:rPr lang="en-US" dirty="0" smtClean="0"/>
              <a:t>Ensuring animal well being</a:t>
            </a:r>
          </a:p>
          <a:p>
            <a:r>
              <a:rPr lang="en-US" dirty="0" smtClean="0"/>
              <a:t>Physical and mental</a:t>
            </a:r>
          </a:p>
          <a:p>
            <a:r>
              <a:rPr lang="en-US" dirty="0" smtClean="0"/>
              <a:t>Consideration of animal’s</a:t>
            </a:r>
          </a:p>
          <a:p>
            <a:pPr lvl="1"/>
            <a:r>
              <a:rPr lang="en-US" dirty="0" smtClean="0"/>
              <a:t>Health</a:t>
            </a:r>
          </a:p>
          <a:p>
            <a:pPr lvl="1"/>
            <a:r>
              <a:rPr lang="en-US" dirty="0" smtClean="0"/>
              <a:t>Behavior</a:t>
            </a:r>
          </a:p>
          <a:p>
            <a:pPr lvl="1"/>
            <a:r>
              <a:rPr lang="en-US" dirty="0" smtClean="0"/>
              <a:t>Biological function</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Welfare: Overview</a:t>
            </a:r>
            <a:endParaRPr lang="en-US" dirty="0"/>
          </a:p>
        </p:txBody>
      </p:sp>
      <p:pic>
        <p:nvPicPr>
          <p:cNvPr id="11" name="Picture 4" descr="H:\CFSPH\Communal Files\Photo Library\Bovine photos\Beef\2004Dec Cows\DSC03177_DBW.JPG"/>
          <p:cNvPicPr>
            <a:picLocks noChangeAspect="1" noChangeArrowheads="1"/>
          </p:cNvPicPr>
          <p:nvPr/>
        </p:nvPicPr>
        <p:blipFill>
          <a:blip r:embed="rId3" cstate="print"/>
          <a:srcRect l="10000" r="22500"/>
          <a:stretch>
            <a:fillRect/>
          </a:stretch>
        </p:blipFill>
        <p:spPr bwMode="auto">
          <a:xfrm>
            <a:off x="5562600" y="1676400"/>
            <a:ext cx="3086100" cy="3429000"/>
          </a:xfrm>
          <a:prstGeom prst="rect">
            <a:avLst/>
          </a:prstGeom>
          <a:noFill/>
          <a:ln w="19050">
            <a:solidFill>
              <a:srgbClr val="F26336"/>
            </a:solidFill>
          </a:ln>
        </p:spPr>
      </p:pic>
    </p:spTree>
    <p:extLst>
      <p:ext uri="{BB962C8B-B14F-4D97-AF65-F5344CB8AC3E}">
        <p14:creationId xmlns:p14="http://schemas.microsoft.com/office/powerpoint/2010/main" val="3400068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Five Freedoms</a:t>
            </a:r>
          </a:p>
        </p:txBody>
      </p:sp>
      <p:sp>
        <p:nvSpPr>
          <p:cNvPr id="3" name="Content Placeholder 2"/>
          <p:cNvSpPr>
            <a:spLocks noGrp="1"/>
          </p:cNvSpPr>
          <p:nvPr>
            <p:ph idx="1"/>
          </p:nvPr>
        </p:nvSpPr>
        <p:spPr/>
        <p:txBody>
          <a:bodyPr/>
          <a:lstStyle/>
          <a:p>
            <a:r>
              <a:rPr lang="en-US" dirty="0" smtClean="0"/>
              <a:t>Define ideal states of welfare</a:t>
            </a:r>
          </a:p>
          <a:p>
            <a:r>
              <a:rPr lang="en-US" dirty="0" smtClean="0"/>
              <a:t>Framework for analysis of welfare</a:t>
            </a:r>
          </a:p>
          <a:p>
            <a:pPr lvl="1"/>
            <a:r>
              <a:rPr lang="en-US" dirty="0" smtClean="0"/>
              <a:t>Freedom from hunger and thirst </a:t>
            </a:r>
          </a:p>
          <a:p>
            <a:pPr lvl="1"/>
            <a:r>
              <a:rPr lang="en-US" dirty="0" smtClean="0"/>
              <a:t>Freedom from discomfort</a:t>
            </a:r>
          </a:p>
          <a:p>
            <a:pPr lvl="1"/>
            <a:r>
              <a:rPr lang="en-US" dirty="0" smtClean="0"/>
              <a:t>Freedom from pain, injury and disease</a:t>
            </a:r>
          </a:p>
          <a:p>
            <a:pPr lvl="1"/>
            <a:r>
              <a:rPr lang="en-US" dirty="0" smtClean="0"/>
              <a:t>Freedom to express normal behavior</a:t>
            </a:r>
          </a:p>
          <a:p>
            <a:pPr lvl="1"/>
            <a:r>
              <a:rPr lang="en-US" dirty="0" smtClean="0"/>
              <a:t>Freedom from fear and distress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Welfare: Overview</a:t>
            </a:r>
            <a:endParaRPr lang="en-US" dirty="0"/>
          </a:p>
        </p:txBody>
      </p:sp>
    </p:spTree>
    <p:extLst>
      <p:ext uri="{BB962C8B-B14F-4D97-AF65-F5344CB8AC3E}">
        <p14:creationId xmlns:p14="http://schemas.microsoft.com/office/powerpoint/2010/main" val="3296371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Welfare During Emergencies</a:t>
            </a:r>
            <a:endParaRPr lang="en-US" dirty="0"/>
          </a:p>
        </p:txBody>
      </p:sp>
      <p:sp>
        <p:nvSpPr>
          <p:cNvPr id="3" name="Content Placeholder 2"/>
          <p:cNvSpPr>
            <a:spLocks noGrp="1"/>
          </p:cNvSpPr>
          <p:nvPr>
            <p:ph idx="1"/>
          </p:nvPr>
        </p:nvSpPr>
        <p:spPr/>
        <p:txBody>
          <a:bodyPr/>
          <a:lstStyle/>
          <a:p>
            <a:r>
              <a:rPr lang="en-US" dirty="0" smtClean="0"/>
              <a:t>Animals</a:t>
            </a:r>
          </a:p>
          <a:p>
            <a:pPr lvl="1"/>
            <a:r>
              <a:rPr lang="en-US" dirty="0" smtClean="0"/>
              <a:t>Behavior, health, comfort, euthanasia</a:t>
            </a:r>
          </a:p>
          <a:p>
            <a:r>
              <a:rPr lang="en-US" dirty="0" smtClean="0"/>
              <a:t>Environment</a:t>
            </a:r>
          </a:p>
          <a:p>
            <a:pPr lvl="1"/>
            <a:r>
              <a:rPr lang="en-US" dirty="0" smtClean="0"/>
              <a:t>Transport, fencing, restraint, food/water</a:t>
            </a:r>
          </a:p>
          <a:p>
            <a:r>
              <a:rPr lang="en-US" dirty="0" smtClean="0"/>
              <a:t>Human Interaction</a:t>
            </a:r>
          </a:p>
          <a:p>
            <a:pPr lvl="1"/>
            <a:r>
              <a:rPr lang="en-US" dirty="0" smtClean="0"/>
              <a:t>Experience, proper training, </a:t>
            </a:r>
            <a:br>
              <a:rPr lang="en-US" dirty="0" smtClean="0"/>
            </a:br>
            <a:r>
              <a:rPr lang="en-US" dirty="0" smtClean="0"/>
              <a:t>mental health</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Welfare: Overview</a:t>
            </a:r>
            <a:endParaRPr lang="en-US" dirty="0"/>
          </a:p>
        </p:txBody>
      </p:sp>
    </p:spTree>
    <p:extLst>
      <p:ext uri="{BB962C8B-B14F-4D97-AF65-F5344CB8AC3E}">
        <p14:creationId xmlns:p14="http://schemas.microsoft.com/office/powerpoint/2010/main" val="92170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Considerations</a:t>
            </a:r>
            <a:endParaRPr lang="en-US" dirty="0"/>
          </a:p>
        </p:txBody>
      </p:sp>
      <p:sp>
        <p:nvSpPr>
          <p:cNvPr id="6" name="Text Placeholder 5"/>
          <p:cNvSpPr>
            <a:spLocks noGrp="1"/>
          </p:cNvSpPr>
          <p:nvPr>
            <p:ph type="body" idx="1"/>
          </p:nvPr>
        </p:nvSpPr>
        <p:spPr/>
        <p:txBody>
          <a:bodyPr/>
          <a:lstStyle/>
          <a:p>
            <a:r>
              <a:rPr lang="en-US" dirty="0" smtClean="0"/>
              <a:t>Behavior</a:t>
            </a:r>
          </a:p>
          <a:p>
            <a:r>
              <a:rPr lang="en-US" dirty="0" smtClean="0"/>
              <a:t>Health</a:t>
            </a:r>
          </a:p>
          <a:p>
            <a:r>
              <a:rPr lang="en-US" dirty="0" smtClean="0"/>
              <a:t>Comfort and Maintenance</a:t>
            </a:r>
          </a:p>
          <a:p>
            <a:r>
              <a:rPr lang="en-US" dirty="0" smtClean="0"/>
              <a:t>Euthanasia</a:t>
            </a:r>
          </a:p>
          <a:p>
            <a:endParaRPr lang="en-US" dirty="0" smtClean="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Overview</a:t>
            </a:r>
            <a:endParaRPr lang="en-US" dirty="0"/>
          </a:p>
        </p:txBody>
      </p:sp>
    </p:spTree>
    <p:extLst>
      <p:ext uri="{BB962C8B-B14F-4D97-AF65-F5344CB8AC3E}">
        <p14:creationId xmlns:p14="http://schemas.microsoft.com/office/powerpoint/2010/main" val="1406895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Animal Considerations: </a:t>
            </a:r>
            <a:r>
              <a:rPr lang="en-US" sz="3800" dirty="0" smtClean="0"/>
              <a:t>Behavior</a:t>
            </a:r>
            <a:endParaRPr lang="en-US" sz="3800" dirty="0"/>
          </a:p>
        </p:txBody>
      </p:sp>
      <p:sp>
        <p:nvSpPr>
          <p:cNvPr id="3" name="Content Placeholder 2"/>
          <p:cNvSpPr>
            <a:spLocks noGrp="1"/>
          </p:cNvSpPr>
          <p:nvPr>
            <p:ph idx="1"/>
          </p:nvPr>
        </p:nvSpPr>
        <p:spPr/>
        <p:txBody>
          <a:bodyPr/>
          <a:lstStyle/>
          <a:p>
            <a:r>
              <a:rPr lang="en-US" dirty="0" smtClean="0"/>
              <a:t>Can deviate from normal behavior</a:t>
            </a:r>
          </a:p>
          <a:p>
            <a:pPr lvl="1"/>
            <a:r>
              <a:rPr lang="en-US" dirty="0" smtClean="0"/>
              <a:t>Heightened awareness and panic</a:t>
            </a:r>
          </a:p>
          <a:p>
            <a:pPr lvl="1"/>
            <a:r>
              <a:rPr lang="en-US" dirty="0" smtClean="0"/>
              <a:t>New surroundings</a:t>
            </a:r>
          </a:p>
          <a:p>
            <a:pPr lvl="1"/>
            <a:r>
              <a:rPr lang="en-US" dirty="0" smtClean="0"/>
              <a:t>Increased handling/transport</a:t>
            </a:r>
          </a:p>
          <a:p>
            <a:pPr lvl="1"/>
            <a:r>
              <a:rPr lang="en-US" dirty="0" smtClean="0"/>
              <a:t>Species specific</a:t>
            </a:r>
          </a:p>
          <a:p>
            <a:r>
              <a:rPr lang="en-US" dirty="0" smtClean="0"/>
              <a:t>Unpredictable actions</a:t>
            </a:r>
          </a:p>
          <a:p>
            <a:pPr lvl="1"/>
            <a:r>
              <a:rPr lang="en-US" dirty="0" smtClean="0"/>
              <a:t>May injure self or others</a:t>
            </a:r>
          </a:p>
          <a:p>
            <a:pPr lvl="1"/>
            <a:r>
              <a:rPr lang="en-US" dirty="0" smtClean="0"/>
              <a:t>Be watchful and prepared</a:t>
            </a:r>
          </a:p>
        </p:txBody>
      </p:sp>
      <p:sp>
        <p:nvSpPr>
          <p:cNvPr id="8" name="Date Placeholder 7"/>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dirty="0" smtClean="0"/>
              <a:t>Animal Welfare: Overview</a:t>
            </a:r>
            <a:endParaRPr lang="en-US" dirty="0"/>
          </a:p>
        </p:txBody>
      </p:sp>
    </p:spTree>
    <p:extLst>
      <p:ext uri="{BB962C8B-B14F-4D97-AF65-F5344CB8AC3E}">
        <p14:creationId xmlns:p14="http://schemas.microsoft.com/office/powerpoint/2010/main" val="3505002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Animal Considerations: </a:t>
            </a:r>
            <a:br>
              <a:rPr lang="en-US" dirty="0" smtClean="0"/>
            </a:br>
            <a:r>
              <a:rPr lang="en-US" sz="3800" dirty="0" smtClean="0"/>
              <a:t>Health</a:t>
            </a:r>
            <a:endParaRPr lang="en-US" sz="3800" dirty="0"/>
          </a:p>
        </p:txBody>
      </p:sp>
      <p:sp>
        <p:nvSpPr>
          <p:cNvPr id="3" name="Content Placeholder 2"/>
          <p:cNvSpPr>
            <a:spLocks noGrp="1"/>
          </p:cNvSpPr>
          <p:nvPr>
            <p:ph idx="1"/>
          </p:nvPr>
        </p:nvSpPr>
        <p:spPr/>
        <p:txBody>
          <a:bodyPr>
            <a:normAutofit lnSpcReduction="10000"/>
          </a:bodyPr>
          <a:lstStyle/>
          <a:p>
            <a:r>
              <a:rPr lang="en-US" dirty="0" smtClean="0"/>
              <a:t>Monitor at all times</a:t>
            </a:r>
          </a:p>
          <a:p>
            <a:pPr lvl="1"/>
            <a:r>
              <a:rPr lang="en-US" dirty="0" smtClean="0"/>
              <a:t>Illness</a:t>
            </a:r>
          </a:p>
          <a:p>
            <a:pPr lvl="1"/>
            <a:r>
              <a:rPr lang="en-US" dirty="0" smtClean="0"/>
              <a:t>Injury</a:t>
            </a:r>
          </a:p>
          <a:p>
            <a:pPr lvl="1"/>
            <a:r>
              <a:rPr lang="en-US" dirty="0" smtClean="0"/>
              <a:t>Parturition</a:t>
            </a:r>
          </a:p>
          <a:p>
            <a:pPr lvl="1"/>
            <a:r>
              <a:rPr lang="en-US" dirty="0" smtClean="0"/>
              <a:t>Nutritionally</a:t>
            </a:r>
          </a:p>
          <a:p>
            <a:r>
              <a:rPr lang="en-US" dirty="0" smtClean="0"/>
              <a:t>May have delay in showing signs</a:t>
            </a:r>
          </a:p>
          <a:p>
            <a:pPr lvl="1"/>
            <a:r>
              <a:rPr lang="en-US" dirty="0" smtClean="0"/>
              <a:t>Stress analgesia </a:t>
            </a:r>
          </a:p>
          <a:p>
            <a:r>
              <a:rPr lang="en-US" dirty="0" smtClean="0"/>
              <a:t>Treat appropriately</a:t>
            </a:r>
          </a:p>
          <a:p>
            <a:pPr lvl="1"/>
            <a:r>
              <a:rPr lang="en-US" dirty="0" smtClean="0"/>
              <a:t>Medically, surgically, or euthanasia   </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Welfare: Overview</a:t>
            </a:r>
            <a:endParaRPr lang="en-US" dirty="0"/>
          </a:p>
        </p:txBody>
      </p:sp>
      <p:pic>
        <p:nvPicPr>
          <p:cNvPr id="7" name="Picture 2" descr="IMG_1278"/>
          <p:cNvPicPr>
            <a:picLocks noChangeAspect="1" noChangeArrowheads="1"/>
          </p:cNvPicPr>
          <p:nvPr/>
        </p:nvPicPr>
        <p:blipFill>
          <a:blip r:embed="rId3" cstate="print">
            <a:lum bright="10000"/>
          </a:blip>
          <a:srcRect/>
          <a:stretch>
            <a:fillRect/>
          </a:stretch>
        </p:blipFill>
        <p:spPr bwMode="auto">
          <a:xfrm>
            <a:off x="5562600" y="1676400"/>
            <a:ext cx="3098800" cy="2324100"/>
          </a:xfrm>
          <a:prstGeom prst="rect">
            <a:avLst/>
          </a:prstGeom>
          <a:noFill/>
          <a:ln w="28575">
            <a:solidFill>
              <a:srgbClr val="CC3300"/>
            </a:solidFill>
            <a:miter lim="800000"/>
            <a:headEnd/>
            <a:tailEnd/>
          </a:ln>
        </p:spPr>
      </p:pic>
    </p:spTree>
    <p:extLst>
      <p:ext uri="{BB962C8B-B14F-4D97-AF65-F5344CB8AC3E}">
        <p14:creationId xmlns:p14="http://schemas.microsoft.com/office/powerpoint/2010/main" val="2422750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Animal Considerations: </a:t>
            </a:r>
            <a:br>
              <a:rPr lang="en-US" dirty="0" smtClean="0"/>
            </a:br>
            <a:r>
              <a:rPr lang="en-US" sz="3800" dirty="0" smtClean="0"/>
              <a:t>Comfort and Maintenance</a:t>
            </a:r>
            <a:endParaRPr lang="en-US" sz="3800" dirty="0"/>
          </a:p>
        </p:txBody>
      </p:sp>
      <p:sp>
        <p:nvSpPr>
          <p:cNvPr id="3" name="Content Placeholder 2"/>
          <p:cNvSpPr>
            <a:spLocks noGrp="1"/>
          </p:cNvSpPr>
          <p:nvPr>
            <p:ph idx="1"/>
          </p:nvPr>
        </p:nvSpPr>
        <p:spPr/>
        <p:txBody>
          <a:bodyPr>
            <a:normAutofit lnSpcReduction="10000"/>
          </a:bodyPr>
          <a:lstStyle/>
          <a:p>
            <a:r>
              <a:rPr lang="en-US" dirty="0" smtClean="0"/>
              <a:t>Density</a:t>
            </a:r>
          </a:p>
          <a:p>
            <a:pPr lvl="1"/>
            <a:r>
              <a:rPr lang="en-US" dirty="0" smtClean="0"/>
              <a:t>Avoid overcrowding</a:t>
            </a:r>
          </a:p>
          <a:p>
            <a:r>
              <a:rPr lang="en-US" dirty="0" smtClean="0"/>
              <a:t>Stalls</a:t>
            </a:r>
          </a:p>
          <a:p>
            <a:pPr lvl="1"/>
            <a:r>
              <a:rPr lang="en-US" dirty="0" smtClean="0"/>
              <a:t>Bedding, manure</a:t>
            </a:r>
          </a:p>
          <a:p>
            <a:r>
              <a:rPr lang="en-US" dirty="0" smtClean="0"/>
              <a:t>Temperature</a:t>
            </a:r>
          </a:p>
          <a:p>
            <a:pPr lvl="1"/>
            <a:r>
              <a:rPr lang="en-US" dirty="0" smtClean="0"/>
              <a:t>Excessive heat, cold</a:t>
            </a:r>
          </a:p>
          <a:p>
            <a:r>
              <a:rPr lang="en-US" dirty="0" smtClean="0"/>
              <a:t>Maintenance needs</a:t>
            </a:r>
          </a:p>
          <a:p>
            <a:pPr lvl="1"/>
            <a:r>
              <a:rPr lang="en-US" dirty="0" smtClean="0"/>
              <a:t>Milking lactating animals</a:t>
            </a:r>
          </a:p>
          <a:p>
            <a:pPr lvl="1"/>
            <a:r>
              <a:rPr lang="en-US" dirty="0" smtClean="0"/>
              <a:t>Exercise for horses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Welfare: Overview</a:t>
            </a:r>
            <a:endParaRPr lang="en-US" dirty="0"/>
          </a:p>
        </p:txBody>
      </p:sp>
      <p:pic>
        <p:nvPicPr>
          <p:cNvPr id="6148" name="Picture 4" descr="H:\CFSPH\Communal Files\Photo Library\Bovine photos\Dairy\Cows under shelter.USDA.jpg"/>
          <p:cNvPicPr>
            <a:picLocks noChangeAspect="1" noChangeArrowheads="1"/>
          </p:cNvPicPr>
          <p:nvPr/>
        </p:nvPicPr>
        <p:blipFill>
          <a:blip r:embed="rId3" cstate="print"/>
          <a:srcRect l="2709" t="5623" r="10534" b="11909"/>
          <a:stretch>
            <a:fillRect/>
          </a:stretch>
        </p:blipFill>
        <p:spPr bwMode="auto">
          <a:xfrm>
            <a:off x="5060757" y="1676400"/>
            <a:ext cx="3549844" cy="2438400"/>
          </a:xfrm>
          <a:prstGeom prst="rect">
            <a:avLst/>
          </a:prstGeom>
          <a:noFill/>
          <a:ln w="19050">
            <a:solidFill>
              <a:srgbClr val="F26336"/>
            </a:solidFill>
          </a:ln>
        </p:spPr>
      </p:pic>
    </p:spTree>
    <p:extLst>
      <p:ext uri="{BB962C8B-B14F-4D97-AF65-F5344CB8AC3E}">
        <p14:creationId xmlns:p14="http://schemas.microsoft.com/office/powerpoint/2010/main" val="3179282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Animals: </a:t>
            </a:r>
            <a:br>
              <a:rPr lang="en-US" smtClean="0"/>
            </a:br>
            <a:r>
              <a:rPr lang="en-US" smtClean="0"/>
              <a:t>Euthanasia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Can be necessary </a:t>
            </a:r>
          </a:p>
          <a:p>
            <a:pPr lvl="1"/>
            <a:r>
              <a:rPr lang="en-US" dirty="0" smtClean="0"/>
              <a:t>Stop disease spread</a:t>
            </a:r>
          </a:p>
          <a:p>
            <a:pPr lvl="1"/>
            <a:r>
              <a:rPr lang="en-US" dirty="0" smtClean="0"/>
              <a:t>Minimize suffering</a:t>
            </a:r>
          </a:p>
          <a:p>
            <a:r>
              <a:rPr lang="en-US" dirty="0" smtClean="0"/>
              <a:t>Proper method </a:t>
            </a:r>
            <a:br>
              <a:rPr lang="en-US" dirty="0" smtClean="0"/>
            </a:br>
            <a:r>
              <a:rPr lang="en-US" dirty="0" smtClean="0"/>
              <a:t>and technique</a:t>
            </a:r>
          </a:p>
          <a:p>
            <a:pPr lvl="1"/>
            <a:r>
              <a:rPr lang="en-US" dirty="0" smtClean="0"/>
              <a:t>AVMA euthanasia </a:t>
            </a:r>
            <a:br>
              <a:rPr lang="en-US" dirty="0" smtClean="0"/>
            </a:br>
            <a:r>
              <a:rPr lang="en-US" dirty="0" smtClean="0"/>
              <a:t>guidelines</a:t>
            </a:r>
          </a:p>
          <a:p>
            <a:r>
              <a:rPr lang="en-US" dirty="0" smtClean="0"/>
              <a:t>Ensure the kill</a:t>
            </a:r>
          </a:p>
          <a:p>
            <a:r>
              <a:rPr lang="en-US" dirty="0" smtClean="0"/>
              <a:t>Third person observer </a:t>
            </a:r>
          </a:p>
          <a:p>
            <a:r>
              <a:rPr lang="en-US" dirty="0" smtClean="0"/>
              <a:t>Evacuate vs. euthanize </a:t>
            </a:r>
          </a:p>
          <a:p>
            <a:pPr lvl="1"/>
            <a:r>
              <a:rPr lang="en-US" dirty="0" smtClean="0"/>
              <a:t>Potential for future suffering </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r>
              <a:rPr lang="en-US" smtClean="0"/>
              <a:t>Animal Welfare: Overview</a:t>
            </a:r>
            <a:endParaRPr lang="en-US" dirty="0"/>
          </a:p>
        </p:txBody>
      </p:sp>
      <p:pic>
        <p:nvPicPr>
          <p:cNvPr id="7" name="Picture 2" descr="H:\CFSPH\Communal Files\Photo Library\Animal Disaster Response\USDA\SheepSamples_ClemDussaultUSDA.jpg"/>
          <p:cNvPicPr>
            <a:picLocks noChangeAspect="1" noChangeArrowheads="1"/>
          </p:cNvPicPr>
          <p:nvPr/>
        </p:nvPicPr>
        <p:blipFill>
          <a:blip r:embed="rId3" cstate="print"/>
          <a:srcRect/>
          <a:stretch>
            <a:fillRect/>
          </a:stretch>
        </p:blipFill>
        <p:spPr bwMode="auto">
          <a:xfrm>
            <a:off x="4760528" y="1600200"/>
            <a:ext cx="3836994" cy="2514600"/>
          </a:xfrm>
          <a:prstGeom prst="rect">
            <a:avLst/>
          </a:prstGeom>
          <a:noFill/>
          <a:ln w="19050">
            <a:solidFill>
              <a:srgbClr val="F26336"/>
            </a:solidFill>
          </a:ln>
        </p:spPr>
      </p:pic>
    </p:spTree>
    <p:extLst>
      <p:ext uri="{BB962C8B-B14F-4D97-AF65-F5344CB8AC3E}">
        <p14:creationId xmlns:p14="http://schemas.microsoft.com/office/powerpoint/2010/main" val="3188025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6183</TotalTime>
  <Words>2568</Words>
  <Application>Microsoft Office PowerPoint</Application>
  <PresentationFormat>On-screen Show (4:3)</PresentationFormat>
  <Paragraphs>224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Just In Time 2014</vt:lpstr>
      <vt:lpstr>Animal Welfare  During Animal Health Emergencies</vt:lpstr>
      <vt:lpstr>Animal Welfare</vt:lpstr>
      <vt:lpstr>The Five Freedoms</vt:lpstr>
      <vt:lpstr>Welfare During Emergencies</vt:lpstr>
      <vt:lpstr>Animal Considerations</vt:lpstr>
      <vt:lpstr>Animal Considerations: Behavior</vt:lpstr>
      <vt:lpstr>Animal Considerations:  Health</vt:lpstr>
      <vt:lpstr>Animal Considerations:  Comfort and Maintenance</vt:lpstr>
      <vt:lpstr>Animals:  Euthanasia</vt:lpstr>
      <vt:lpstr>Environmental Considerations</vt:lpstr>
      <vt:lpstr>Environment:  Transport</vt:lpstr>
      <vt:lpstr>Environment:  Facilities</vt:lpstr>
      <vt:lpstr>Environment Separation of Groups</vt:lpstr>
      <vt:lpstr>Human interaction</vt:lpstr>
      <vt:lpstr>Human Interaction: Handling </vt:lpstr>
      <vt:lpstr>Human Interaction: Mental Health and Animals</vt:lpstr>
      <vt:lpstr>Summary</vt:lpstr>
      <vt:lpstr>Resources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Welfare: Overview</dc:title>
  <dc:subject>Just In Time Training Resources</dc:subject>
  <dc:creator>Glenda Dvorak, DVM, MPH, DACVPM</dc:creator>
  <dc:description>Developed June 2010
Reviewed by: JPMogan, DVM, L Cole, DVM,</dc:description>
  <cp:lastModifiedBy>Glenda Dvorak</cp:lastModifiedBy>
  <cp:revision>380</cp:revision>
  <cp:lastPrinted>2012-06-08T20:48:48Z</cp:lastPrinted>
  <dcterms:created xsi:type="dcterms:W3CDTF">2010-02-26T02:19:00Z</dcterms:created>
  <dcterms:modified xsi:type="dcterms:W3CDTF">2014-07-07T21:30:18Z</dcterms:modified>
  <cp:category>MSP Just-In-Time Training</cp:category>
</cp:coreProperties>
</file>