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5" r:id="rId1"/>
  </p:sldMasterIdLst>
  <p:notesMasterIdLst>
    <p:notesMasterId r:id="rId13"/>
  </p:notesMasterIdLst>
  <p:handoutMasterIdLst>
    <p:handoutMasterId r:id="rId14"/>
  </p:handoutMasterIdLst>
  <p:sldIdLst>
    <p:sldId id="408" r:id="rId2"/>
    <p:sldId id="409" r:id="rId3"/>
    <p:sldId id="410" r:id="rId4"/>
    <p:sldId id="411" r:id="rId5"/>
    <p:sldId id="412" r:id="rId6"/>
    <p:sldId id="413" r:id="rId7"/>
    <p:sldId id="414" r:id="rId8"/>
    <p:sldId id="415" r:id="rId9"/>
    <p:sldId id="416" r:id="rId10"/>
    <p:sldId id="389" r:id="rId11"/>
    <p:sldId id="390" r:id="rId12"/>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16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dvorak" initials="gd" lastIdx="2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C093"/>
    <a:srgbClr val="F26336"/>
    <a:srgbClr val="FAAA6E"/>
    <a:srgbClr val="FFE6B9"/>
    <a:srgbClr val="FFD07D"/>
    <a:srgbClr val="FFFF99"/>
    <a:srgbClr val="C1DDF5"/>
    <a:srgbClr val="F99951"/>
    <a:srgbClr val="F4825E"/>
    <a:srgbClr val="F47D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65" autoAdjust="0"/>
    <p:restoredTop sz="65180" autoAdjust="0"/>
  </p:normalViewPr>
  <p:slideViewPr>
    <p:cSldViewPr>
      <p:cViewPr varScale="1">
        <p:scale>
          <a:sx n="42" d="100"/>
          <a:sy n="42" d="100"/>
        </p:scale>
        <p:origin x="-162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252" y="-102"/>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29394" y="126770"/>
            <a:ext cx="2982119" cy="464820"/>
          </a:xfrm>
          <a:prstGeom prst="rect">
            <a:avLst/>
          </a:prstGeom>
        </p:spPr>
        <p:txBody>
          <a:bodyPr vert="horz" lIns="95136" tIns="47568" rIns="95136" bIns="47568" rtlCol="0"/>
          <a:lstStyle>
            <a:lvl1pPr algn="l">
              <a:defRPr sz="1200"/>
            </a:lvl1pPr>
          </a:lstStyle>
          <a:p>
            <a:r>
              <a:rPr lang="en-US" sz="1000" dirty="0"/>
              <a:t>Just-In-Time Training for Animal Health Emergencies</a:t>
            </a:r>
          </a:p>
        </p:txBody>
      </p:sp>
      <p:sp>
        <p:nvSpPr>
          <p:cNvPr id="3" name="Date Placeholder 2"/>
          <p:cNvSpPr>
            <a:spLocks noGrp="1"/>
          </p:cNvSpPr>
          <p:nvPr>
            <p:ph type="dt" sz="quarter" idx="1"/>
          </p:nvPr>
        </p:nvSpPr>
        <p:spPr>
          <a:xfrm>
            <a:off x="3670300" y="126770"/>
            <a:ext cx="2982119" cy="464820"/>
          </a:xfrm>
          <a:prstGeom prst="rect">
            <a:avLst/>
          </a:prstGeom>
        </p:spPr>
        <p:txBody>
          <a:bodyPr vert="horz" lIns="95136" tIns="47568" rIns="95136" bIns="47568" rtlCol="0"/>
          <a:lstStyle>
            <a:lvl1pPr algn="r">
              <a:defRPr sz="1200"/>
            </a:lvl1pPr>
          </a:lstStyle>
          <a:p>
            <a:r>
              <a:rPr lang="en-US" sz="1000" dirty="0" smtClean="0"/>
              <a:t>Animal Welfare: Livestock</a:t>
            </a:r>
            <a:endParaRPr lang="en-US" sz="1000" dirty="0"/>
          </a:p>
        </p:txBody>
      </p:sp>
      <p:sp>
        <p:nvSpPr>
          <p:cNvPr id="4" name="Footer Placeholder 3"/>
          <p:cNvSpPr>
            <a:spLocks noGrp="1"/>
          </p:cNvSpPr>
          <p:nvPr>
            <p:ph type="ftr" sz="quarter" idx="2"/>
          </p:nvPr>
        </p:nvSpPr>
        <p:spPr>
          <a:xfrm>
            <a:off x="229394" y="8704811"/>
            <a:ext cx="2982119" cy="464820"/>
          </a:xfrm>
          <a:prstGeom prst="rect">
            <a:avLst/>
          </a:prstGeom>
        </p:spPr>
        <p:txBody>
          <a:bodyPr vert="horz" lIns="95136" tIns="47568" rIns="95136" bIns="47568" rtlCol="0" anchor="b"/>
          <a:lstStyle>
            <a:lvl1pPr algn="l">
              <a:defRPr sz="1200"/>
            </a:lvl1pPr>
          </a:lstStyle>
          <a:p>
            <a:r>
              <a:rPr lang="en-US" sz="1000" dirty="0"/>
              <a:t>Multi-State Partnership for Security in Agriculture; Center for Food Security and Public Health</a:t>
            </a:r>
          </a:p>
        </p:txBody>
      </p:sp>
      <p:sp>
        <p:nvSpPr>
          <p:cNvPr id="5" name="Slide Number Placeholder 4"/>
          <p:cNvSpPr>
            <a:spLocks noGrp="1"/>
          </p:cNvSpPr>
          <p:nvPr>
            <p:ph type="sldNum" sz="quarter" idx="3"/>
          </p:nvPr>
        </p:nvSpPr>
        <p:spPr>
          <a:xfrm>
            <a:off x="3746765" y="8704811"/>
            <a:ext cx="2982119" cy="464820"/>
          </a:xfrm>
          <a:prstGeom prst="rect">
            <a:avLst/>
          </a:prstGeom>
        </p:spPr>
        <p:txBody>
          <a:bodyPr vert="horz" lIns="95136" tIns="47568" rIns="95136" bIns="47568" rtlCol="0" anchor="b"/>
          <a:lstStyle>
            <a:lvl1pPr algn="r">
              <a:defRPr sz="1200"/>
            </a:lvl1pPr>
          </a:lstStyle>
          <a:p>
            <a:fld id="{E43E7F44-CF60-445B-AADF-8F267F8193CA}" type="slidenum">
              <a:rPr lang="en-US" smtClean="0"/>
              <a:pPr/>
              <a:t>‹#›</a:t>
            </a:fld>
            <a:endParaRPr lang="en-US"/>
          </a:p>
        </p:txBody>
      </p:sp>
    </p:spTree>
    <p:extLst>
      <p:ext uri="{BB962C8B-B14F-4D97-AF65-F5344CB8AC3E}">
        <p14:creationId xmlns:p14="http://schemas.microsoft.com/office/powerpoint/2010/main" val="5478677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2982119" cy="464820"/>
          </a:xfrm>
          <a:prstGeom prst="rect">
            <a:avLst/>
          </a:prstGeom>
        </p:spPr>
        <p:txBody>
          <a:bodyPr vert="horz" lIns="95136" tIns="47568" rIns="95136" bIns="47568" rtlCol="0"/>
          <a:lstStyle>
            <a:lvl1pPr algn="l">
              <a:defRPr sz="1200"/>
            </a:lvl1pPr>
          </a:lstStyle>
          <a:p>
            <a:endParaRPr lang="en-US"/>
          </a:p>
        </p:txBody>
      </p:sp>
      <p:sp>
        <p:nvSpPr>
          <p:cNvPr id="3" name="Date Placeholder 2"/>
          <p:cNvSpPr>
            <a:spLocks noGrp="1"/>
          </p:cNvSpPr>
          <p:nvPr>
            <p:ph type="dt" idx="1"/>
          </p:nvPr>
        </p:nvSpPr>
        <p:spPr>
          <a:xfrm>
            <a:off x="3898102" y="5"/>
            <a:ext cx="2982119" cy="464820"/>
          </a:xfrm>
          <a:prstGeom prst="rect">
            <a:avLst/>
          </a:prstGeom>
        </p:spPr>
        <p:txBody>
          <a:bodyPr vert="horz" lIns="95136" tIns="47568" rIns="95136" bIns="47568" rtlCol="0"/>
          <a:lstStyle>
            <a:lvl1pPr algn="r">
              <a:defRPr sz="1200"/>
            </a:lvl1pPr>
          </a:lstStyle>
          <a:p>
            <a:fld id="{DE9B040C-8CD5-46F3-BED5-4281F216FF93}" type="datetimeFigureOut">
              <a:rPr lang="en-US" smtClean="0"/>
              <a:pPr/>
              <a:t>7/7/2014</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5136" tIns="47568" rIns="95136" bIns="47568" rtlCol="0" anchor="ctr"/>
          <a:lstStyle/>
          <a:p>
            <a:endParaRPr lang="en-US"/>
          </a:p>
        </p:txBody>
      </p:sp>
      <p:sp>
        <p:nvSpPr>
          <p:cNvPr id="5" name="Notes Placeholder 4"/>
          <p:cNvSpPr>
            <a:spLocks noGrp="1"/>
          </p:cNvSpPr>
          <p:nvPr>
            <p:ph type="body" sz="quarter" idx="3"/>
          </p:nvPr>
        </p:nvSpPr>
        <p:spPr>
          <a:xfrm>
            <a:off x="688182" y="4415791"/>
            <a:ext cx="5505450" cy="4183380"/>
          </a:xfrm>
          <a:prstGeom prst="rect">
            <a:avLst/>
          </a:prstGeom>
        </p:spPr>
        <p:txBody>
          <a:bodyPr vert="horz" lIns="95136" tIns="47568" rIns="95136" bIns="4756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2982119" cy="464820"/>
          </a:xfrm>
          <a:prstGeom prst="rect">
            <a:avLst/>
          </a:prstGeom>
        </p:spPr>
        <p:txBody>
          <a:bodyPr vert="horz" lIns="95136" tIns="47568" rIns="95136" bIns="47568"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5136" tIns="47568" rIns="95136" bIns="47568" rtlCol="0" anchor="b"/>
          <a:lstStyle>
            <a:lvl1pPr algn="r">
              <a:defRPr sz="1200"/>
            </a:lvl1pPr>
          </a:lstStyle>
          <a:p>
            <a:fld id="{CA14255A-7794-4D3D-B6F2-612A3A7DD042}" type="slidenum">
              <a:rPr lang="en-US" smtClean="0"/>
              <a:pPr/>
              <a:t>‹#›</a:t>
            </a:fld>
            <a:endParaRPr lang="en-US"/>
          </a:p>
        </p:txBody>
      </p:sp>
    </p:spTree>
    <p:extLst>
      <p:ext uri="{BB962C8B-B14F-4D97-AF65-F5344CB8AC3E}">
        <p14:creationId xmlns:p14="http://schemas.microsoft.com/office/powerpoint/2010/main" val="35203173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Arial" pitchFamily="34" charset="0"/>
      </a:defRPr>
    </a:lvl1pPr>
    <a:lvl2pPr marL="165100" indent="-15875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2pPr>
    <a:lvl3pPr marL="9144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3pPr>
    <a:lvl4pPr marL="13716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4pPr>
    <a:lvl5pPr marL="1828800" algn="l" defTabSz="914400" rtl="0" eaLnBrk="1" latinLnBrk="0" hangingPunct="1">
      <a:buFont typeface="Wingdings" pitchFamily="2" charset="2"/>
      <a:buChar char="§"/>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en-US" b="0" i="1" dirty="0" smtClean="0">
                <a:solidFill>
                  <a:srgbClr val="000000"/>
                </a:solidFill>
              </a:rPr>
              <a:t>June 2014</a:t>
            </a:r>
          </a:p>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During animal health emergency situations – whether a natural disaster or infectious disease outbreak response – animal welfare issues must be considered and addressed. This</a:t>
            </a:r>
            <a:r>
              <a:rPr lang="en-US" b="0" baseline="0" dirty="0" smtClean="0"/>
              <a:t> Just-In-Time training will overview some of the pertinent animal welfare considerations for livestock during animal health emergencies. </a:t>
            </a:r>
            <a:endParaRPr lang="en-US" b="0" dirty="0" smtClean="0"/>
          </a:p>
          <a:p>
            <a:pPr eaLnBrk="1" hangingPunct="1"/>
            <a:endParaRPr lang="en-US" b="0" i="1" dirty="0" smtClean="0">
              <a:solidFill>
                <a:srgbClr val="000000"/>
              </a:solidFill>
            </a:endParaRPr>
          </a:p>
        </p:txBody>
      </p:sp>
      <p:sp>
        <p:nvSpPr>
          <p:cNvPr id="4" name="Slide Number Placeholder 3"/>
          <p:cNvSpPr>
            <a:spLocks noGrp="1"/>
          </p:cNvSpPr>
          <p:nvPr>
            <p:ph type="sldNum" sz="quarter" idx="10"/>
          </p:nvPr>
        </p:nvSpPr>
        <p:spPr/>
        <p:txBody>
          <a:bodyPr/>
          <a:lstStyle/>
          <a:p>
            <a:fld id="{8005E09E-EE66-4103-848A-A9F7D5164029}" type="slidenum">
              <a:rPr lang="en-US" smtClean="0">
                <a:solidFill>
                  <a:prstClr val="black"/>
                </a:solidFill>
              </a:rPr>
              <a:pPr/>
              <a:t>1</a:t>
            </a:fld>
            <a:endParaRPr lang="en-US">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this presentation,</a:t>
            </a:r>
            <a:r>
              <a:rPr lang="en-US" baseline="0" dirty="0" smtClean="0"/>
              <a:t> we briefly reviewed some of the livestock animal welfare considerations during an animal health emergency. </a:t>
            </a:r>
            <a:r>
              <a:rPr lang="en-US" dirty="0" smtClean="0"/>
              <a:t>For additional information on this topic, </a:t>
            </a:r>
            <a:r>
              <a:rPr lang="en-US" baseline="0" dirty="0" smtClean="0"/>
              <a:t>consult these additional resources.</a:t>
            </a:r>
            <a:endParaRPr lang="en-US" dirty="0"/>
          </a:p>
        </p:txBody>
      </p:sp>
      <p:sp>
        <p:nvSpPr>
          <p:cNvPr id="4" name="Footer Placeholder 3"/>
          <p:cNvSpPr>
            <a:spLocks noGrp="1"/>
          </p:cNvSpPr>
          <p:nvPr>
            <p:ph type="ftr" sz="quarter" idx="10"/>
          </p:nvPr>
        </p:nvSpPr>
        <p:spPr/>
        <p:txBody>
          <a:bodyPr/>
          <a:lstStyle/>
          <a:p>
            <a:r>
              <a:rPr lang="en-US" smtClean="0"/>
              <a:t>MSP, CFSPH - 2010</a:t>
            </a:r>
            <a:endParaRPr lang="en-US"/>
          </a:p>
        </p:txBody>
      </p:sp>
      <p:sp>
        <p:nvSpPr>
          <p:cNvPr id="5" name="Slide Number Placeholder 4"/>
          <p:cNvSpPr>
            <a:spLocks noGrp="1"/>
          </p:cNvSpPr>
          <p:nvPr>
            <p:ph type="sldNum" sz="quarter" idx="11"/>
          </p:nvPr>
        </p:nvSpPr>
        <p:spPr/>
        <p:txBody>
          <a:bodyPr/>
          <a:lstStyle/>
          <a:p>
            <a:fld id="{CA14255A-7794-4D3D-B6F2-612A3A7DD042}" type="slidenum">
              <a:rPr lang="en-US" smtClean="0"/>
              <a:pPr/>
              <a:t>10</a:t>
            </a:fld>
            <a:endParaRPr lang="en-US"/>
          </a:p>
        </p:txBody>
      </p:sp>
    </p:spTree>
    <p:extLst>
      <p:ext uri="{BB962C8B-B14F-4D97-AF65-F5344CB8AC3E}">
        <p14:creationId xmlns:p14="http://schemas.microsoft.com/office/powerpoint/2010/main" val="4290272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75019-516D-422A-9311-C1B1C76B6E53}" type="slidenum">
              <a:rPr lang="en-US"/>
              <a:pPr/>
              <a:t>11</a:t>
            </a:fld>
            <a:endParaRPr lang="en-US"/>
          </a:p>
        </p:txBody>
      </p:sp>
      <p:sp>
        <p:nvSpPr>
          <p:cNvPr id="884738" name="Rectangle 2"/>
          <p:cNvSpPr>
            <a:spLocks noGrp="1" noRot="1" noChangeAspect="1" noChangeArrowheads="1" noTextEdit="1"/>
          </p:cNvSpPr>
          <p:nvPr>
            <p:ph type="sldImg"/>
          </p:nvPr>
        </p:nvSpPr>
        <p:spPr>
          <a:ln/>
        </p:spPr>
      </p:sp>
      <p:sp>
        <p:nvSpPr>
          <p:cNvPr id="884739" name="Rectangle 3"/>
          <p:cNvSpPr>
            <a:spLocks noGrp="1" noChangeArrowheads="1"/>
          </p:cNvSpPr>
          <p:nvPr>
            <p:ph type="body" idx="1"/>
          </p:nvPr>
        </p:nvSpPr>
        <p:spPr/>
        <p:txBody>
          <a:bodyPr/>
          <a:lstStyle/>
          <a:p>
            <a:pPr defTabSz="915627">
              <a:defRPr/>
            </a:pPr>
            <a:r>
              <a:rPr lang="en-US" dirty="0" smtClean="0"/>
              <a:t>Information</a:t>
            </a:r>
            <a:r>
              <a:rPr lang="en-US" baseline="0" dirty="0" smtClean="0"/>
              <a:t> provided in this presentation was developed by the Center for Food Security and Public Health at Iowa State University College of Veterinary Medicine, through funding from the Multi-State Partnership for Security in Agriculture.</a:t>
            </a:r>
            <a:endParaRPr lang="en-US" dirty="0" smtClean="0"/>
          </a:p>
          <a:p>
            <a:endParaRPr lang="en-US" dirty="0"/>
          </a:p>
        </p:txBody>
      </p:sp>
    </p:spTree>
    <p:extLst>
      <p:ext uri="{BB962C8B-B14F-4D97-AF65-F5344CB8AC3E}">
        <p14:creationId xmlns:p14="http://schemas.microsoft.com/office/powerpoint/2010/main" val="3436698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Animal welfare is the ethical responsibility of ensuring</a:t>
            </a:r>
            <a:r>
              <a:rPr lang="en-US" b="0" baseline="0" dirty="0" smtClean="0"/>
              <a:t> the well-being of animals. It refers to the physical and mental state of the animal and includes consideration of the animal’s health, behavior and biological function. </a:t>
            </a:r>
            <a:r>
              <a:rPr lang="en-US" b="0" dirty="0" smtClean="0"/>
              <a:t>[Definition source: AVMA and American</a:t>
            </a:r>
            <a:r>
              <a:rPr lang="en-US" b="0" baseline="0" dirty="0" smtClean="0"/>
              <a:t> College of Animal Welfare] </a:t>
            </a:r>
            <a:r>
              <a:rPr lang="en-US" baseline="0" dirty="0" smtClean="0"/>
              <a:t>Responders should </a:t>
            </a:r>
            <a:r>
              <a:rPr lang="en-US" b="0" baseline="0" dirty="0" smtClean="0"/>
              <a:t>continuously evaluate animal welfare issues throughout the response and refine situations when indicated.  </a:t>
            </a:r>
            <a:r>
              <a:rPr lang="en-US" b="0" baseline="0" dirty="0" smtClean="0">
                <a:solidFill>
                  <a:srgbClr val="000000"/>
                </a:solidFill>
              </a:rPr>
              <a:t>[Photo: (Top) Bull, cow and calf. Source: Sunny </a:t>
            </a:r>
            <a:r>
              <a:rPr lang="en-US" b="0" baseline="0" dirty="0" err="1" smtClean="0">
                <a:solidFill>
                  <a:srgbClr val="000000"/>
                </a:solidFill>
              </a:rPr>
              <a:t>Ripert</a:t>
            </a:r>
            <a:r>
              <a:rPr lang="en-US" b="0" baseline="0" dirty="0" smtClean="0">
                <a:solidFill>
                  <a:srgbClr val="000000"/>
                </a:solidFill>
              </a:rPr>
              <a:t>/Flicker Creative Commons at https://www.flickr.com/photos/sunfox/17620516/; (Bottom) Pigs resting in the mud. Source: </a:t>
            </a:r>
            <a:r>
              <a:rPr lang="en-US" b="0" baseline="0" dirty="0" err="1" smtClean="0">
                <a:solidFill>
                  <a:srgbClr val="000000"/>
                </a:solidFill>
              </a:rPr>
              <a:t>EvelynSimak</a:t>
            </a:r>
            <a:r>
              <a:rPr lang="en-US" b="0" baseline="0" dirty="0" smtClean="0">
                <a:solidFill>
                  <a:srgbClr val="000000"/>
                </a:solidFill>
              </a:rPr>
              <a:t>/www.geograph.org.uk_CreativeCommons]</a:t>
            </a:r>
          </a:p>
        </p:txBody>
      </p:sp>
      <p:sp>
        <p:nvSpPr>
          <p:cNvPr id="4" name="Slide Number Placeholder 3"/>
          <p:cNvSpPr>
            <a:spLocks noGrp="1"/>
          </p:cNvSpPr>
          <p:nvPr>
            <p:ph type="sldNum" sz="quarter" idx="10"/>
          </p:nvPr>
        </p:nvSpPr>
        <p:spPr/>
        <p:txBody>
          <a:bodyPr/>
          <a:lstStyle/>
          <a:p>
            <a:fld id="{CA14255A-7794-4D3D-B6F2-612A3A7DD042}" type="slidenum">
              <a:rPr lang="en-US" smtClean="0"/>
              <a:pPr/>
              <a:t>2</a:t>
            </a:fld>
            <a:endParaRPr lang="en-US"/>
          </a:p>
        </p:txBody>
      </p:sp>
    </p:spTree>
    <p:extLst>
      <p:ext uri="{BB962C8B-B14F-4D97-AF65-F5344CB8AC3E}">
        <p14:creationId xmlns:p14="http://schemas.microsoft.com/office/powerpoint/2010/main" val="10373901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The “five freedoms” are internationally recognized </a:t>
            </a:r>
            <a:r>
              <a:rPr lang="en-US" b="0" baseline="0" dirty="0" smtClean="0"/>
              <a:t>ideal states of the welfare of animals. These principles can </a:t>
            </a:r>
            <a:r>
              <a:rPr lang="en-US" b="0" baseline="0" dirty="0" smtClean="0">
                <a:solidFill>
                  <a:schemeClr val="accent2">
                    <a:lumMod val="75000"/>
                  </a:schemeClr>
                </a:solidFill>
              </a:rPr>
              <a:t>p</a:t>
            </a:r>
            <a:r>
              <a:rPr lang="en-US" b="0" baseline="0" dirty="0" smtClean="0"/>
              <a:t>rovide </a:t>
            </a:r>
            <a:r>
              <a:rPr lang="en-US" baseline="0" dirty="0" smtClean="0"/>
              <a:t>responders </a:t>
            </a:r>
            <a:r>
              <a:rPr lang="en-US" b="0" baseline="0" dirty="0" smtClean="0"/>
              <a:t>valuable guidance and a framework for determining and assessing animal welfare situations during animal health emergencies. The five freedoms include </a:t>
            </a:r>
            <a:r>
              <a:rPr lang="en-US" baseline="0" dirty="0" smtClean="0"/>
              <a:t>freedom from hunger and thirst, freedom from discomfort, freedom from pain, injury and disease, freedom to express normal behavior, and freedom from fear and distress. </a:t>
            </a:r>
            <a:endParaRPr lang="en-US" strike="sngStrike" dirty="0" smtClean="0"/>
          </a:p>
        </p:txBody>
      </p:sp>
      <p:sp>
        <p:nvSpPr>
          <p:cNvPr id="4" name="Slide Number Placeholder 3"/>
          <p:cNvSpPr>
            <a:spLocks noGrp="1"/>
          </p:cNvSpPr>
          <p:nvPr>
            <p:ph type="sldNum" sz="quarter" idx="10"/>
          </p:nvPr>
        </p:nvSpPr>
        <p:spPr/>
        <p:txBody>
          <a:bodyPr/>
          <a:lstStyle/>
          <a:p>
            <a:fld id="{CA14255A-7794-4D3D-B6F2-612A3A7DD042}" type="slidenum">
              <a:rPr lang="en-US" smtClean="0"/>
              <a:pPr/>
              <a:t>3</a:t>
            </a:fld>
            <a:endParaRPr lang="en-US"/>
          </a:p>
        </p:txBody>
      </p:sp>
    </p:spTree>
    <p:extLst>
      <p:ext uri="{BB962C8B-B14F-4D97-AF65-F5344CB8AC3E}">
        <p14:creationId xmlns:p14="http://schemas.microsoft.com/office/powerpoint/2010/main" val="463146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latin typeface="Arial" charset="0"/>
                <a:cs typeface="Arial" charset="0"/>
              </a:rPr>
              <a:t>Freedom from hunger and thirst addresses the provision of ready access to</a:t>
            </a:r>
            <a:r>
              <a:rPr lang="en-US" altLang="en-US" baseline="0" dirty="0" smtClean="0">
                <a:latin typeface="Arial" charset="0"/>
                <a:cs typeface="Arial" charset="0"/>
              </a:rPr>
              <a:t> fresh water and diet to maintain health. </a:t>
            </a:r>
            <a:r>
              <a:rPr lang="en-US" altLang="en-US" dirty="0" smtClean="0">
                <a:latin typeface="Arial" charset="0"/>
                <a:cs typeface="Arial" charset="0"/>
              </a:rPr>
              <a:t>During animal health</a:t>
            </a:r>
            <a:r>
              <a:rPr lang="en-US" altLang="en-US" baseline="0" dirty="0" smtClean="0">
                <a:latin typeface="Arial" charset="0"/>
                <a:cs typeface="Arial" charset="0"/>
              </a:rPr>
              <a:t> emergencies, livestock </a:t>
            </a:r>
            <a:r>
              <a:rPr lang="en-US" altLang="en-US" dirty="0" smtClean="0">
                <a:latin typeface="Arial" charset="0"/>
                <a:cs typeface="Arial" charset="0"/>
              </a:rPr>
              <a:t>will require food and water. Daily</a:t>
            </a:r>
            <a:r>
              <a:rPr lang="en-US" altLang="en-US" baseline="0" dirty="0" smtClean="0">
                <a:latin typeface="Arial" charset="0"/>
                <a:cs typeface="Arial" charset="0"/>
              </a:rPr>
              <a:t> requirements will vary with species and age of the animal. </a:t>
            </a:r>
            <a:r>
              <a:rPr lang="en-US" dirty="0" smtClean="0"/>
              <a:t>Cattle will</a:t>
            </a:r>
            <a:r>
              <a:rPr lang="en-US" baseline="0" dirty="0" smtClean="0"/>
              <a:t> require forage, such as grass or hay. </a:t>
            </a:r>
            <a:r>
              <a:rPr lang="en-US" dirty="0" smtClean="0"/>
              <a:t>Cattle will consume 8-20 pounds of hay</a:t>
            </a:r>
            <a:r>
              <a:rPr lang="en-US" baseline="0" dirty="0" smtClean="0"/>
              <a:t> per head per day and 6-9 </a:t>
            </a:r>
            <a:r>
              <a:rPr lang="en-US" dirty="0" smtClean="0"/>
              <a:t>gallons of water per head per day, depending on age. Pigs will require</a:t>
            </a:r>
            <a:r>
              <a:rPr lang="en-US" baseline="0" dirty="0" smtClean="0"/>
              <a:t> 1-3 gallons of water and 3 pounds of grain per head per day. Sheep and goats will need 3 quarts of water and 3 pounds of hay per head per day. </a:t>
            </a:r>
            <a:r>
              <a:rPr lang="en-US" dirty="0" smtClean="0"/>
              <a:t>Water consumption for animals</a:t>
            </a:r>
            <a:r>
              <a:rPr lang="en-US" baseline="0" dirty="0" smtClean="0"/>
              <a:t> </a:t>
            </a:r>
            <a:r>
              <a:rPr lang="en-US" dirty="0" smtClean="0"/>
              <a:t>will increase with hot weather conditions. Feed consumption will increase</a:t>
            </a:r>
            <a:r>
              <a:rPr lang="en-US" baseline="0" dirty="0" smtClean="0"/>
              <a:t> with e</a:t>
            </a:r>
            <a:r>
              <a:rPr lang="en-US" altLang="en-US" dirty="0" smtClean="0">
                <a:latin typeface="Arial" charset="0"/>
                <a:cs typeface="Arial" charset="0"/>
              </a:rPr>
              <a:t>xtreme cold temperatures</a:t>
            </a:r>
            <a:r>
              <a:rPr lang="en-US" baseline="0" dirty="0" smtClean="0"/>
              <a:t>. Younger animals may have additional nutritional requirements. Animals </a:t>
            </a:r>
            <a:r>
              <a:rPr lang="en-US" altLang="en-US" dirty="0" smtClean="0">
                <a:latin typeface="Arial" charset="0"/>
                <a:cs typeface="Arial" charset="0"/>
              </a:rPr>
              <a:t>may not eat in stressful situations. </a:t>
            </a:r>
            <a:r>
              <a:rPr lang="en-US" baseline="0" dirty="0" smtClean="0"/>
              <a:t>Feed and water intake should be monitored daily. </a:t>
            </a:r>
            <a:r>
              <a:rPr lang="en-US" altLang="en-US" dirty="0" smtClean="0">
                <a:latin typeface="Arial" charset="0"/>
                <a:cs typeface="Arial" charset="0"/>
              </a:rPr>
              <a:t>If animals are stabled in large groups, several water sources and feed sources should be available to reduce territoriality and exclusion among the animals. </a:t>
            </a:r>
            <a:r>
              <a:rPr lang="en-US" baseline="0" dirty="0" smtClean="0"/>
              <a:t>For specifics on nutritional requirements of various species during animal health emergencies, see the AVMA Emergency Preparedness and Response Guide at https://ebusiness.avma.org/login.aspx?rid=03&amp;sid=193.  </a:t>
            </a:r>
            <a:r>
              <a:rPr lang="en-US" altLang="en-US" dirty="0" smtClean="0">
                <a:latin typeface="Arial" charset="0"/>
                <a:cs typeface="Arial" charset="0"/>
              </a:rPr>
              <a:t>[Photo: Cattle being fed. Source: Bob Nichols/USDA; Data source: </a:t>
            </a:r>
            <a:r>
              <a:rPr lang="en-US" sz="1200" b="0" i="0" u="none" strike="noStrike" kern="1200" baseline="0" dirty="0" smtClean="0">
                <a:solidFill>
                  <a:schemeClr val="tx1"/>
                </a:solidFill>
                <a:latin typeface="Arial" pitchFamily="34" charset="0"/>
                <a:ea typeface="+mn-ea"/>
                <a:cs typeface="Arial" pitchFamily="34" charset="0"/>
              </a:rPr>
              <a:t>Preparing the Farm and Farm Animals for Disaster. http://www.nal.udsa.gov/awic/pubs/IACUC/dis.htm </a:t>
            </a:r>
            <a:r>
              <a:rPr lang="en-US" altLang="en-US" dirty="0" smtClean="0">
                <a:latin typeface="Arial" charset="0"/>
                <a:cs typeface="Arial" charset="0"/>
              </a:rPr>
              <a:t>]</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4</a:t>
            </a:fld>
            <a:endParaRPr lang="en-US"/>
          </a:p>
        </p:txBody>
      </p:sp>
    </p:spTree>
    <p:extLst>
      <p:ext uri="{BB962C8B-B14F-4D97-AF65-F5344CB8AC3E}">
        <p14:creationId xmlns:p14="http://schemas.microsoft.com/office/powerpoint/2010/main" val="4120362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Freedom</a:t>
            </a:r>
            <a:r>
              <a:rPr lang="en-US" baseline="0" dirty="0" smtClean="0"/>
              <a:t> from discomfort involves providing an appropriate environment, including shelter and a comfortable resting area. If animals are housed indoors, sufficient ventilation and temperature control within the building are critical in order to prevent discomfort or even mortality. Any sheltering facility should provide protection from the elements, including inclement weather and predators. H</a:t>
            </a:r>
            <a:r>
              <a:rPr lang="en-US" dirty="0" smtClean="0"/>
              <a:t>ousing areas </a:t>
            </a:r>
            <a:r>
              <a:rPr lang="en-US" baseline="0" dirty="0" smtClean="0"/>
              <a:t>should be large enough to accommodate laying down and turning around. Stalls should be bedded with saw dust, wood chips, or straw and cleaned daily for hygienic purposes. Attention to ventilation will be important to maintain adequate air flow throughout the building. If animals are housed outdoors, adequate wind protection and shade should be provided. Be sure to account for the seasonal temperature changes and provide fans, shade, and heaters, if needed. Heat stress is a significant concern for pigs. Overcrowded conditions should be avoided to avoid stress to the animals as well as to decrease potential for disease transmission. Before placing animals in the housing area, check for any items that might cause physical injury (e.g., nails, sharp objects, hazardous materials). Lactating diary cattle will need milked routinely to ensure comfort and prevent health impacts. Dairy breeds of goats will also require milking. </a:t>
            </a:r>
            <a:r>
              <a:rPr lang="en-US" dirty="0" smtClean="0"/>
              <a:t>[Photo: (Top)</a:t>
            </a:r>
            <a:r>
              <a:rPr lang="en-US" baseline="0" dirty="0" smtClean="0"/>
              <a:t> Ewe and lambs. Source: Stephen </a:t>
            </a:r>
            <a:r>
              <a:rPr lang="en-US" baseline="0" dirty="0" err="1" smtClean="0"/>
              <a:t>Ausmus</a:t>
            </a:r>
            <a:r>
              <a:rPr lang="en-US" baseline="0" dirty="0" smtClean="0"/>
              <a:t>/USDA ARS; (Bottom) </a:t>
            </a:r>
            <a:r>
              <a:rPr lang="en-US" dirty="0" smtClean="0"/>
              <a:t>Pigs</a:t>
            </a:r>
            <a:r>
              <a:rPr lang="en-US" baseline="0" dirty="0" smtClean="0"/>
              <a:t> in an indoor facility. Source: Alex Ramirez/Iowa State University]</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5</a:t>
            </a:fld>
            <a:endParaRPr lang="en-US"/>
          </a:p>
        </p:txBody>
      </p:sp>
    </p:spTree>
    <p:extLst>
      <p:ext uri="{BB962C8B-B14F-4D97-AF65-F5344CB8AC3E}">
        <p14:creationId xmlns:p14="http://schemas.microsoft.com/office/powerpoint/2010/main" val="6036397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Arial" charset="0"/>
                <a:cs typeface="Arial" charset="0"/>
              </a:rPr>
              <a:t>Animal welfare should also address freedom</a:t>
            </a:r>
            <a:r>
              <a:rPr lang="en-US" altLang="en-US" baseline="0" dirty="0" smtClean="0">
                <a:latin typeface="Arial" charset="0"/>
                <a:cs typeface="Arial" charset="0"/>
              </a:rPr>
              <a:t> from pain, injury and disease. </a:t>
            </a:r>
            <a:r>
              <a:rPr lang="en-US" altLang="en-US" dirty="0" smtClean="0">
                <a:latin typeface="Arial" charset="0"/>
                <a:cs typeface="Arial" charset="0"/>
              </a:rPr>
              <a:t>Animals entering and exiting the shelter should be examined upon arrival by a veterinarian for any signs of disease or injury. </a:t>
            </a:r>
            <a:r>
              <a:rPr lang="en-US" baseline="0" dirty="0" smtClean="0"/>
              <a:t>When illness, injury, or other conditions threatening an animal’s welfare are noted, appropriate actions should be taken. This may range from medical treatment to surgical treatment; some situations may warrant humane euthanasia. Be aware some animals may show a delay between the time of actual injury and showing signs due to a phenomenon known as stress analgesia. Therefore, awareness and monitoring of animal health before, during, and after transport and sheltering is essential.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[Photo: </a:t>
            </a:r>
            <a:r>
              <a:rPr lang="en-US" i="0" dirty="0" smtClean="0"/>
              <a:t>Examination</a:t>
            </a:r>
            <a:r>
              <a:rPr lang="en-US" i="0" baseline="0" dirty="0" smtClean="0"/>
              <a:t> of a cow. Source: Danelle Bickett-Weddle/CFSPH Iowa State University]</a:t>
            </a:r>
            <a:endParaRPr lang="en-US" i="0" dirty="0" smtClean="0"/>
          </a:p>
          <a:p>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6</a:t>
            </a:fld>
            <a:endParaRPr lang="en-US"/>
          </a:p>
        </p:txBody>
      </p:sp>
    </p:spTree>
    <p:extLst>
      <p:ext uri="{BB962C8B-B14F-4D97-AF65-F5344CB8AC3E}">
        <p14:creationId xmlns:p14="http://schemas.microsoft.com/office/powerpoint/2010/main" val="2591866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Another animal welfare state is the freedom to express normal behavior, both individually and in groups. Animal behavior can be abnormal in times of stress, such as animal health emergencies. New surroundings coupled with an increase in handling and transport may </a:t>
            </a:r>
            <a:r>
              <a:rPr lang="en-US" altLang="en-US" dirty="0" smtClean="0">
                <a:latin typeface="Arial" charset="0"/>
                <a:cs typeface="Arial" charset="0"/>
              </a:rPr>
              <a:t>raise stress on animals and </a:t>
            </a:r>
            <a:r>
              <a:rPr lang="en-US" baseline="0" dirty="0" smtClean="0"/>
              <a:t>alter the way an animal acts. </a:t>
            </a:r>
            <a:r>
              <a:rPr lang="en-US" dirty="0" smtClean="0"/>
              <a:t>Livestock are herd animals, tending to gather in groups. Animals that become separated from the</a:t>
            </a:r>
            <a:r>
              <a:rPr lang="en-US" baseline="0" dirty="0" smtClean="0"/>
              <a:t> group can become agitated and dangerous in its attempts to rejoin the herd or group.  </a:t>
            </a:r>
            <a:r>
              <a:rPr lang="en-US" dirty="0" smtClean="0"/>
              <a:t>Swine will </a:t>
            </a:r>
            <a:r>
              <a:rPr lang="en-US" b="0" baseline="0" dirty="0" smtClean="0"/>
              <a:t>establish a social order within their group, with one animal becoming the dominant individual for the group. The removal or addition of new animals will require re-establishment of the social order, usually through fighting. Swine also have an inquisitive nature and spend much of their time in forage-related activities, such as rooting, grazing and exploring with their snout. They also like to chew on objects, including each others ears or tails at times. </a:t>
            </a:r>
            <a:r>
              <a:rPr lang="en-US" dirty="0" smtClean="0"/>
              <a:t>Livestock species</a:t>
            </a:r>
            <a:r>
              <a:rPr lang="en-US" baseline="0" dirty="0" smtClean="0"/>
              <a:t> </a:t>
            </a:r>
            <a:r>
              <a:rPr lang="en-US" dirty="0" smtClean="0"/>
              <a:t>are also prey animals, so they will have a </a:t>
            </a:r>
            <a:r>
              <a:rPr lang="en-US" baseline="0" dirty="0" smtClean="0"/>
              <a:t>natural heightened flight response in stressful situations. Pigs have a strong natural urge to escape. Small gaps between pens, alleys, ramps, side gates, chutes, or anywhere else may encourage a pig to try to escape. Goats are also notoriously difficult to keep confined, so appropriate fencing options must be considered. </a:t>
            </a:r>
            <a:r>
              <a:rPr lang="en-US" b="0" baseline="0" dirty="0" smtClean="0"/>
              <a:t>[Photo: (Top) Cow and calf. Source: Renee Dewell/CFSPH, Iowa State University; (Bottom): A pig trying to escape. Source: Alex Ramirez, Iowa State University]</a:t>
            </a:r>
          </a:p>
          <a:p>
            <a:endParaRPr lang="en-US" b="0" baseline="0" dirty="0" smtClean="0"/>
          </a:p>
        </p:txBody>
      </p:sp>
      <p:sp>
        <p:nvSpPr>
          <p:cNvPr id="4" name="Slide Number Placeholder 3"/>
          <p:cNvSpPr>
            <a:spLocks noGrp="1"/>
          </p:cNvSpPr>
          <p:nvPr>
            <p:ph type="sldNum" sz="quarter" idx="10"/>
          </p:nvPr>
        </p:nvSpPr>
        <p:spPr/>
        <p:txBody>
          <a:bodyPr/>
          <a:lstStyle/>
          <a:p>
            <a:fld id="{CA14255A-7794-4D3D-B6F2-612A3A7DD042}" type="slidenum">
              <a:rPr lang="en-US" smtClean="0"/>
              <a:pPr/>
              <a:t>7</a:t>
            </a:fld>
            <a:endParaRPr lang="en-US"/>
          </a:p>
        </p:txBody>
      </p:sp>
    </p:spTree>
    <p:extLst>
      <p:ext uri="{BB962C8B-B14F-4D97-AF65-F5344CB8AC3E}">
        <p14:creationId xmlns:p14="http://schemas.microsoft.com/office/powerpoint/2010/main" val="1936111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latin typeface="Arial" charset="0"/>
                <a:cs typeface="Arial" charset="0"/>
              </a:rPr>
              <a:t>Finally, the freedom from fear and distress</a:t>
            </a:r>
            <a:r>
              <a:rPr lang="en-US" altLang="en-US" baseline="0" dirty="0" smtClean="0">
                <a:latin typeface="Arial" charset="0"/>
                <a:cs typeface="Arial" charset="0"/>
              </a:rPr>
              <a:t> addresses the conditions and treatment which avoids mental suffering, including humane handling and humane euthanasia. </a:t>
            </a:r>
            <a:r>
              <a:rPr lang="en-US" baseline="0" dirty="0" smtClean="0"/>
              <a:t>Appropriate handling can minimize stress and leads to better overall health and welfare. Disaster situations or animal health emergencies, will elevate the stress of livestock. Animals in stressed situations can become unpredictable and should be handled calmly. Knowledge and understanding of normal and abnormal livestock behavioral patterns can help determine and anticipate reactions seen in emergency situations. Only trained individuals experienced with livestock should handle these animals in animal emergency situations. </a:t>
            </a:r>
            <a:r>
              <a:rPr lang="en-US" b="0" dirty="0" smtClean="0"/>
              <a:t>If</a:t>
            </a:r>
            <a:r>
              <a:rPr lang="en-US" b="0" baseline="0" dirty="0" smtClean="0"/>
              <a:t> livestock are to be transported from one site to another location welfare issues must be addressed. </a:t>
            </a:r>
            <a:r>
              <a:rPr lang="en-US" baseline="0" dirty="0" smtClean="0"/>
              <a:t>Only transport vehicles appropriate for the species should be used and should not be overcrowded. Ramps, trucks, and other equipment used in transporting livestock should be safe so that the animals do not injure themselves. </a:t>
            </a:r>
            <a:r>
              <a:rPr lang="en-US" dirty="0" smtClean="0"/>
              <a:t>Separation of animals can directly affect animal welfare. In</a:t>
            </a:r>
            <a:r>
              <a:rPr lang="en-US" baseline="0" dirty="0" smtClean="0"/>
              <a:t> order to protect the well being of all animals during an emergency situation, l</a:t>
            </a:r>
            <a:r>
              <a:rPr lang="en-US" dirty="0" smtClean="0"/>
              <a:t>ivestock</a:t>
            </a:r>
            <a:r>
              <a:rPr lang="en-US" baseline="0" dirty="0" smtClean="0"/>
              <a:t> should be separated according to species, age, and gender. Animals </a:t>
            </a:r>
            <a:r>
              <a:rPr lang="en-US" dirty="0" smtClean="0"/>
              <a:t>should be grouped</a:t>
            </a:r>
            <a:r>
              <a:rPr lang="en-US" baseline="0" dirty="0" smtClean="0"/>
              <a:t> based on farm of origin and pre-established herds. Mixing herds should be avoided. Young livestock should not be separated from their mothers; the </a:t>
            </a:r>
            <a:r>
              <a:rPr lang="en-US" sz="1200" kern="1200" dirty="0" smtClean="0">
                <a:solidFill>
                  <a:schemeClr val="tx1"/>
                </a:solidFill>
                <a:latin typeface="Arial" pitchFamily="34" charset="0"/>
                <a:ea typeface="+mn-ea"/>
                <a:cs typeface="Arial" pitchFamily="34" charset="0"/>
              </a:rPr>
              <a:t>strong maternal instinct can make the mother stressed and difficult to handle if she feels her young</a:t>
            </a:r>
            <a:r>
              <a:rPr lang="en-US" sz="1200" kern="1200" baseline="0" dirty="0" smtClean="0">
                <a:solidFill>
                  <a:schemeClr val="tx1"/>
                </a:solidFill>
                <a:latin typeface="Arial" pitchFamily="34" charset="0"/>
                <a:ea typeface="+mn-ea"/>
                <a:cs typeface="Arial" pitchFamily="34" charset="0"/>
              </a:rPr>
              <a:t> is </a:t>
            </a:r>
            <a:r>
              <a:rPr lang="en-US" sz="1200" kern="1200" dirty="0" smtClean="0">
                <a:solidFill>
                  <a:schemeClr val="tx1"/>
                </a:solidFill>
                <a:latin typeface="Arial" pitchFamily="34" charset="0"/>
                <a:ea typeface="+mn-ea"/>
                <a:cs typeface="Arial" pitchFamily="34" charset="0"/>
              </a:rPr>
              <a:t>being threatened.</a:t>
            </a:r>
            <a:r>
              <a:rPr lang="en-US" baseline="0" dirty="0" smtClean="0"/>
              <a:t> </a:t>
            </a:r>
            <a:r>
              <a:rPr lang="en-US" dirty="0" smtClean="0"/>
              <a:t>[Photo: (Top) A</a:t>
            </a:r>
            <a:r>
              <a:rPr lang="en-US" baseline="0" dirty="0" smtClean="0"/>
              <a:t> flock of sheep. Source: United Nations at Flickr.com Creative Commons; (Bottom) </a:t>
            </a:r>
            <a:r>
              <a:rPr lang="en-US" dirty="0" smtClean="0"/>
              <a:t>Cow and calf. Source: Renee Dewell/CFSPH Iowa State University]</a:t>
            </a:r>
            <a:endParaRPr lang="en-US" dirty="0"/>
          </a:p>
        </p:txBody>
      </p:sp>
      <p:sp>
        <p:nvSpPr>
          <p:cNvPr id="4" name="Slide Number Placeholder 3"/>
          <p:cNvSpPr>
            <a:spLocks noGrp="1"/>
          </p:cNvSpPr>
          <p:nvPr>
            <p:ph type="sldNum" sz="quarter" idx="10"/>
          </p:nvPr>
        </p:nvSpPr>
        <p:spPr/>
        <p:txBody>
          <a:bodyPr/>
          <a:lstStyle/>
          <a:p>
            <a:fld id="{CA14255A-7794-4D3D-B6F2-612A3A7DD042}" type="slidenum">
              <a:rPr lang="en-US" smtClean="0"/>
              <a:pPr/>
              <a:t>8</a:t>
            </a:fld>
            <a:endParaRPr lang="en-US"/>
          </a:p>
        </p:txBody>
      </p:sp>
    </p:spTree>
    <p:extLst>
      <p:ext uri="{BB962C8B-B14F-4D97-AF65-F5344CB8AC3E}">
        <p14:creationId xmlns:p14="http://schemas.microsoft.com/office/powerpoint/2010/main" val="1292443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dirty="0" smtClean="0"/>
              <a:t>In times of emergency,</a:t>
            </a:r>
            <a:r>
              <a:rPr lang="en-US" b="0" baseline="0" dirty="0" smtClean="0"/>
              <a:t> stress is on the rise for all involved; emergency responders are no exception. Their mental health can be adversely affected by long hours, emotional stress, and the seriousness of the disaster. When responders begin to succumb to these factors, it can adversely affect animal welfare. This may manifest itself in responder apathy, fatigue, uncompleted tasks, carelessness </a:t>
            </a:r>
            <a:r>
              <a:rPr lang="en-US" b="0" strike="noStrike" baseline="0" dirty="0" smtClean="0"/>
              <a:t>of</a:t>
            </a:r>
            <a:r>
              <a:rPr lang="en-US" b="0" baseline="0" dirty="0" smtClean="0"/>
              <a:t> tasks, and forgetting the overall welfare needs of the animals involved.  Know how to recognized signs of stress and fatigue in yourself and others. Take appropriate actions to reduce stress. [</a:t>
            </a:r>
            <a:r>
              <a:rPr lang="en-US" baseline="0" dirty="0" smtClean="0"/>
              <a:t>Photo: Veterinarian interacting with horses in a stressful situation. </a:t>
            </a:r>
            <a:r>
              <a:rPr lang="en-US" i="0" baseline="0" dirty="0" smtClean="0"/>
              <a:t>Source: Jessica </a:t>
            </a:r>
            <a:r>
              <a:rPr lang="en-US" i="0" baseline="0" dirty="0" err="1" smtClean="0"/>
              <a:t>Kennicker</a:t>
            </a:r>
            <a:r>
              <a:rPr lang="en-US" i="0" baseline="0" dirty="0" smtClean="0"/>
              <a:t>, Iowa State University]</a:t>
            </a:r>
          </a:p>
        </p:txBody>
      </p:sp>
      <p:sp>
        <p:nvSpPr>
          <p:cNvPr id="4" name="Slide Number Placeholder 3"/>
          <p:cNvSpPr>
            <a:spLocks noGrp="1"/>
          </p:cNvSpPr>
          <p:nvPr>
            <p:ph type="sldNum" sz="quarter" idx="10"/>
          </p:nvPr>
        </p:nvSpPr>
        <p:spPr/>
        <p:txBody>
          <a:bodyPr/>
          <a:lstStyle/>
          <a:p>
            <a:fld id="{98E062CE-D889-4ED8-BA2A-A0A048CE191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3.pn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jpeg"/><Relationship Id="rId4" Type="http://schemas.microsoft.com/office/2007/relationships/hdphoto" Target="../media/hdphoto1.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1143000"/>
          </a:xfrm>
          <a:noFill/>
          <a:effectLst/>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733800"/>
            <a:ext cx="6400800" cy="1066800"/>
          </a:xfrm>
        </p:spPr>
        <p:txBody>
          <a:bodyPr/>
          <a:lstStyle>
            <a:lvl1pPr marL="0" indent="0" algn="ctr">
              <a:buNone/>
              <a:defRPr i="0">
                <a:solidFill>
                  <a:schemeClr val="tx1">
                    <a:lumMod val="85000"/>
                    <a:lumOff val="1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MSP13_StateLogo_Grayscale.png"/>
          <p:cNvPicPr>
            <a:picLocks noChangeAspect="1"/>
          </p:cNvPicPr>
          <p:nvPr/>
        </p:nvPicPr>
        <p:blipFill>
          <a:blip r:embed="rId2" cstate="print"/>
          <a:stretch>
            <a:fillRect/>
          </a:stretch>
        </p:blipFill>
        <p:spPr>
          <a:xfrm>
            <a:off x="380993" y="5410200"/>
            <a:ext cx="1066807" cy="1066807"/>
          </a:xfrm>
          <a:prstGeom prst="rect">
            <a:avLst/>
          </a:prstGeom>
        </p:spPr>
      </p:pic>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tretch>
            <a:fillRect/>
          </a:stretch>
        </p:blipFill>
        <p:spPr>
          <a:xfrm>
            <a:off x="380993" y="5410200"/>
            <a:ext cx="1066807" cy="106680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1000" y="381000"/>
            <a:ext cx="1752600" cy="1752600"/>
          </a:xfrm>
          <a:prstGeom prst="ellipse">
            <a:avLst/>
          </a:prstGeom>
        </p:spPr>
      </p:pic>
      <p:pic>
        <p:nvPicPr>
          <p:cNvPr id="8" name="Picture 7"/>
          <p:cNvPicPr>
            <a:picLocks noChangeAspect="1"/>
          </p:cNvPicPr>
          <p:nvPr/>
        </p:nvPicPr>
        <p:blipFill>
          <a:blip r:embed="rId6" cstate="print">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tretch>
            <a:fillRect/>
          </a:stretch>
        </p:blipFill>
        <p:spPr>
          <a:xfrm>
            <a:off x="1600200" y="5563994"/>
            <a:ext cx="1769532" cy="835411"/>
          </a:xfrm>
          <a:prstGeom prst="rect">
            <a:avLst/>
          </a:prstGeom>
        </p:spPr>
      </p:pic>
      <p:pic>
        <p:nvPicPr>
          <p:cNvPr id="10" name="Picture 9"/>
          <p:cNvPicPr>
            <a:picLocks noChangeAspect="1"/>
          </p:cNvPicPr>
          <p:nvPr userDrawn="1"/>
        </p:nvPicPr>
        <p:blipFill>
          <a:blip r:embed="rId8" cstate="screen">
            <a:extLst>
              <a:ext uri="{28A0092B-C50C-407E-A947-70E740481C1C}">
                <a14:useLocalDpi xmlns:a14="http://schemas.microsoft.com/office/drawing/2010/main"/>
              </a:ext>
            </a:extLst>
          </a:blip>
          <a:stretch>
            <a:fillRect/>
          </a:stretch>
        </p:blipFill>
        <p:spPr>
          <a:xfrm>
            <a:off x="381000" y="381000"/>
            <a:ext cx="1752600" cy="1752600"/>
          </a:xfrm>
          <a:prstGeom prst="ellipse">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5943600" y="6477000"/>
            <a:ext cx="2819400" cy="152400"/>
          </a:xfrm>
        </p:spPr>
        <p:txBody>
          <a:bodyPr/>
          <a:lstStyle>
            <a:lvl1pPr>
              <a:defRPr/>
            </a:lvl1pPr>
          </a:lstStyle>
          <a:p>
            <a:pPr algn="r"/>
            <a:r>
              <a:rPr lang="en-US" smtClean="0"/>
              <a:t>Animal Welfare: Livestock</a:t>
            </a:r>
            <a:endParaRPr lang="en-US" dirty="0"/>
          </a:p>
        </p:txBody>
      </p:sp>
      <p:sp>
        <p:nvSpPr>
          <p:cNvPr id="6" name="Slide Number Placeholder 5"/>
          <p:cNvSpPr>
            <a:spLocks noGrp="1"/>
          </p:cNvSpPr>
          <p:nvPr>
            <p:ph type="sldNum" sz="quarter" idx="11"/>
          </p:nvPr>
        </p:nvSpPr>
        <p:spPr>
          <a:xfrm>
            <a:off x="3810000" y="6172200"/>
            <a:ext cx="2133600" cy="476250"/>
          </a:xfrm>
        </p:spPr>
        <p:txBody>
          <a:bodyPr/>
          <a:lstStyle>
            <a:lvl1pPr>
              <a:defRPr/>
            </a:lvl1pPr>
          </a:lstStyle>
          <a:p>
            <a:fld id="{777E31B7-8F30-4DAE-A42D-15C2A7FAB87F}" type="slidenum">
              <a:rPr lang="en-US" smtClean="0"/>
              <a:pPr/>
              <a:t>‹#›</a:t>
            </a:fld>
            <a:endParaRPr lang="en-US" dirty="0"/>
          </a:p>
        </p:txBody>
      </p:sp>
      <p:pic>
        <p:nvPicPr>
          <p:cNvPr id="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7200" y="1600200"/>
            <a:ext cx="8229600" cy="4648200"/>
          </a:xfrm>
        </p:spPr>
        <p:txBody>
          <a:bodyPr/>
          <a:lstStyle>
            <a:lvl1pPr marL="341313" indent="-341313">
              <a:buClr>
                <a:srgbClr val="F26336"/>
              </a:buClr>
              <a:defRPr/>
            </a:lvl1pPr>
            <a:lvl2pPr>
              <a:buClr>
                <a:srgbClr val="F26336"/>
              </a:buClr>
              <a:defRPr/>
            </a:lvl2pPr>
            <a:lvl3pPr>
              <a:buClr>
                <a:srgbClr val="F26336"/>
              </a:buClr>
              <a:defRPr/>
            </a:lvl3pPr>
            <a:lvl4pPr>
              <a:buClr>
                <a:srgbClr val="F26336"/>
              </a:buClr>
              <a:defRPr/>
            </a:lvl4pPr>
            <a:lvl5pPr>
              <a:buClr>
                <a:srgbClr val="F26336"/>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9" name="Straight Connector 8"/>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sp>
        <p:nvSpPr>
          <p:cNvPr id="12"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3"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Animal Welfare: Livestock</a:t>
            </a:r>
            <a:endParaRPr lang="en-US" dirty="0"/>
          </a:p>
        </p:txBody>
      </p:sp>
      <p:sp>
        <p:nvSpPr>
          <p:cNvPr id="14"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1" name="Straight Connector 10"/>
          <p:cNvCxnSpPr/>
          <p:nvPr/>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447800"/>
            <a:ext cx="8229600" cy="0"/>
          </a:xfrm>
          <a:prstGeom prst="line">
            <a:avLst/>
          </a:prstGeom>
          <a:ln w="12700">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p:cNvPicPr>
            <a:picLocks noChangeAspect="1" noChangeArrowheads="1"/>
          </p:cNvPicPr>
          <p:nvPr userDrawn="1"/>
        </p:nvPicPr>
        <p:blipFill>
          <a:blip r:embed="rId2">
            <a:extLst>
              <a:ext uri="{28A0092B-C50C-407E-A947-70E740481C1C}">
                <a14:useLocalDpi xmlns:a14="http://schemas.microsoft.com/office/drawing/2010/main"/>
              </a:ext>
            </a:extLst>
          </a:blip>
          <a:stretch>
            <a:fill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1362075"/>
          </a:xfrm>
        </p:spPr>
        <p:txBody>
          <a:bodyPr anchor="b"/>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1752599" y="2906713"/>
            <a:ext cx="6742113" cy="3036887"/>
          </a:xfrm>
        </p:spPr>
        <p:txBody>
          <a:bodyPr anchor="t">
            <a:normAutofit/>
          </a:bodyPr>
          <a:lstStyle>
            <a:lvl1pPr marL="228600" indent="-228600">
              <a:buClr>
                <a:srgbClr val="F26336"/>
              </a:buClr>
              <a:buFont typeface="Arial" pitchFamily="34" charset="0"/>
              <a:buChar char="•"/>
              <a:defRPr sz="2800">
                <a:solidFill>
                  <a:schemeClr val="tx1">
                    <a:lumMod val="85000"/>
                    <a:lumOff val="15000"/>
                  </a:schemeClr>
                </a:solidFill>
              </a:defRPr>
            </a:lvl1pPr>
            <a:lvl2pPr marL="457200" indent="0">
              <a:buFont typeface="Arial" pitchFamily="34" charset="0"/>
              <a:buChar char="•"/>
              <a:defRPr sz="2400">
                <a:solidFill>
                  <a:schemeClr val="tx1">
                    <a:lumMod val="85000"/>
                    <a:lumOff val="15000"/>
                  </a:schemeClr>
                </a:solidFill>
              </a:defRPr>
            </a:lvl2pPr>
            <a:lvl3pPr marL="914400" indent="0">
              <a:buFont typeface="Arial" pitchFamily="34" charset="0"/>
              <a:buChar char="•"/>
              <a:defRPr sz="2400">
                <a:solidFill>
                  <a:schemeClr val="tx1">
                    <a:lumMod val="85000"/>
                    <a:lumOff val="1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a:p>
            <a:pPr lvl="1"/>
            <a:r>
              <a:rPr lang="en-US" smtClean="0"/>
              <a:t>Second level</a:t>
            </a:r>
          </a:p>
        </p:txBody>
      </p:sp>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Animal Welfare: Livestock</a:t>
            </a:r>
            <a:endParaRPr lang="en-US" dirty="0"/>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buClr>
                <a:srgbClr val="F26336"/>
              </a:buClr>
              <a:defRPr sz="2800"/>
            </a:lvl1pPr>
            <a:lvl2pPr>
              <a:buClr>
                <a:srgbClr val="F26336"/>
              </a:buClr>
              <a:defRPr sz="2400"/>
            </a:lvl2pPr>
            <a:lvl3pPr>
              <a:buClr>
                <a:srgbClr val="F26336"/>
              </a:buClr>
              <a:defRPr sz="2000"/>
            </a:lvl3pPr>
            <a:lvl4pPr>
              <a:buClr>
                <a:srgbClr val="F26336"/>
              </a:buClr>
              <a:defRPr sz="1800"/>
            </a:lvl4pPr>
            <a:lvl5pPr>
              <a:buClr>
                <a:srgbClr val="F26336"/>
              </a:buCl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1"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Animal Welfare: Livestock</a:t>
            </a:r>
            <a:endParaRPr lang="en-US" dirty="0"/>
          </a:p>
        </p:txBody>
      </p:sp>
      <p:sp>
        <p:nvSpPr>
          <p:cNvPr id="12"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4" name="Straight Connector 13"/>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3" name="Straight Connector 12"/>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5" name="Picture 2" descr="C:\Users\gdvorak\Documents\CFSPH\MSP HSEMD Preparedness Projects\JIT Training\Project Graphics\JustInTimeCircles-CircleCropGD.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0" name="Straight Connector 9"/>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11" name="Date Placeholder 3"/>
          <p:cNvSpPr>
            <a:spLocks noGrp="1"/>
          </p:cNvSpPr>
          <p:nvPr>
            <p:ph type="dt" sz="half" idx="10"/>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12" name="Footer Placeholder 4"/>
          <p:cNvSpPr>
            <a:spLocks noGrp="1"/>
          </p:cNvSpPr>
          <p:nvPr>
            <p:ph type="ftr" sz="quarter" idx="11"/>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Animal Welfare: Livestock</a:t>
            </a:r>
            <a:endParaRPr lang="en-US" dirty="0"/>
          </a:p>
        </p:txBody>
      </p:sp>
      <p:sp>
        <p:nvSpPr>
          <p:cNvPr id="13" name="Slide Number Placeholder 5"/>
          <p:cNvSpPr>
            <a:spLocks noGrp="1"/>
          </p:cNvSpPr>
          <p:nvPr>
            <p:ph type="sldNum" sz="quarter" idx="12"/>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5" name="Straight Connector 14"/>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6" name="Picture 2" descr="C:\Users\gdvorak\Documents\CFSPH\MSP HSEMD Preparedness Projects\JIT Training\Project Graphics\JustInTimeCircles-CircleCropGD.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6" name="Straight Connector 5"/>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sp>
        <p:nvSpPr>
          <p:cNvPr id="7"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8"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Animal Welfare: Livestock</a:t>
            </a:r>
            <a:endParaRPr lang="en-US" dirty="0"/>
          </a:p>
        </p:txBody>
      </p:sp>
      <p:sp>
        <p:nvSpPr>
          <p:cNvPr id="9"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cxnSp>
        <p:nvCxnSpPr>
          <p:cNvPr id="11" name="Straight Connector 10"/>
          <p:cNvCxnSpPr/>
          <p:nvPr/>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3"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p:cNvCxnSpPr/>
          <p:nvPr userDrawn="1"/>
        </p:nvCxnSpPr>
        <p:spPr>
          <a:xfrm>
            <a:off x="457200" y="1447800"/>
            <a:ext cx="8229600" cy="0"/>
          </a:xfrm>
          <a:prstGeom prst="line">
            <a:avLst/>
          </a:prstGeom>
          <a:ln w="15875">
            <a:solidFill>
              <a:srgbClr val="F26336"/>
            </a:solidFill>
          </a:ln>
        </p:spPr>
        <p:style>
          <a:lnRef idx="1">
            <a:schemeClr val="accent1"/>
          </a:lnRef>
          <a:fillRef idx="0">
            <a:schemeClr val="accent1"/>
          </a:fillRef>
          <a:effectRef idx="0">
            <a:schemeClr val="accent1"/>
          </a:effectRef>
          <a:fontRef idx="minor">
            <a:schemeClr val="tx1"/>
          </a:fontRef>
        </p:style>
      </p:cxnSp>
      <p:pic>
        <p:nvPicPr>
          <p:cNvPr id="12" name="Picture 2" descr="C:\Users\gdvorak\Documents\CFSPH\MSP HSEMD Preparedness Projects\JIT Training\Project Graphics\JustInTimeCircles-CircleCropGD.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Just In Time Training</a:t>
            </a:r>
            <a:endParaRPr lang="en-US"/>
          </a:p>
        </p:txBody>
      </p:sp>
      <p:sp>
        <p:nvSpPr>
          <p:cNvPr id="5" name="Footer Placeholder 4"/>
          <p:cNvSpPr>
            <a:spLocks noGrp="1"/>
          </p:cNvSpPr>
          <p:nvPr>
            <p:ph type="ftr" sz="quarter" idx="11"/>
          </p:nvPr>
        </p:nvSpPr>
        <p:spPr/>
        <p:txBody>
          <a:bodyPr/>
          <a:lstStyle/>
          <a:p>
            <a:pPr algn="r"/>
            <a:r>
              <a:rPr lang="en-US" smtClean="0"/>
              <a:t>Animal Welfare: Livestock</a:t>
            </a:r>
            <a:endParaRPr lang="en-US" dirty="0"/>
          </a:p>
        </p:txBody>
      </p:sp>
      <p:sp>
        <p:nvSpPr>
          <p:cNvPr id="6" name="Slide Number Placeholder 5"/>
          <p:cNvSpPr>
            <a:spLocks noGrp="1"/>
          </p:cNvSpPr>
          <p:nvPr>
            <p:ph type="sldNum" sz="quarter" idx="12"/>
          </p:nvPr>
        </p:nvSpPr>
        <p:spPr/>
        <p:txBody>
          <a:bodyPr/>
          <a:lstStyle/>
          <a:p>
            <a:fld id="{777E31B7-8F30-4DAE-A42D-15C2A7FAB87F}" type="slidenum">
              <a:rPr lang="en-US" smtClean="0"/>
              <a:pPr/>
              <a:t>‹#›</a:t>
            </a:fld>
            <a:endParaRPr lang="en-US"/>
          </a:p>
        </p:txBody>
      </p:sp>
      <p:pic>
        <p:nvPicPr>
          <p:cNvPr id="9"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6"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Animal Welfare: Livestock</a:t>
            </a:r>
            <a:endParaRPr lang="en-US" dirty="0"/>
          </a:p>
        </p:txBody>
      </p:sp>
      <p:sp>
        <p:nvSpPr>
          <p:cNvPr id="7"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pic>
        <p:nvPicPr>
          <p:cNvPr id="10"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C:\Users\gdvorak\Documents\CFSPH\MSP HSEMD Preparedness Projects\JIT Training\Project Graphics\JustInTimeCircles-CircleCropGD.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r>
              <a:rPr lang="en-US" smtClean="0"/>
              <a:t>Click icon to add clip art</a:t>
            </a:r>
            <a:endParaRPr lang="en-US"/>
          </a:p>
        </p:txBody>
      </p:sp>
      <p:pic>
        <p:nvPicPr>
          <p:cNvPr id="7" name="Picture 2" descr="C:\Users\gdvorak\Documents\CFSPH\MSP HSEMD Preparedness Projects\JIT Training\Project Graphics\JustInTimeCircles-CircleCropGD.png"/>
          <p:cNvPicPr>
            <a:picLocks noChangeAspect="1" noChangeArrowheads="1"/>
          </p:cNvPicPr>
          <p:nvPr/>
        </p:nvPicPr>
        <p:blipFill rotWithShape="1">
          <a:blip r:embed="rId2">
            <a:extLst>
              <a:ext uri="{28A0092B-C50C-407E-A947-70E740481C1C}">
                <a14:useLocalDpi xmlns:a14="http://schemas.microsoft.com/office/drawing/2010/main" val="0"/>
              </a:ext>
            </a:extLst>
          </a:blip>
          <a:srcRect l="53075" t="53075"/>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gdvorak\Documents\CFSPH\MSP HSEMD Preparedness Projects\JIT Training\Project Graphics\JustInTimeCircles-CircleCropGD.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0" y="0"/>
            <a:ext cx="1163075" cy="11630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blackGray">
      <p:bgPr>
        <a:blipFill dpi="0" rotWithShape="1">
          <a:blip r:embed="rId12"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effectLst/>
        </p:spPr>
        <p:txBody>
          <a:bodyPr vert="horz" lIns="91440" tIns="45720" rIns="91440" bIns="45720" rtlCol="0" anchor="ctr">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600200"/>
            <a:ext cx="8229600" cy="4648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477000"/>
            <a:ext cx="2133600" cy="244475"/>
          </a:xfrm>
          <a:prstGeom prst="rect">
            <a:avLst/>
          </a:prstGeom>
        </p:spPr>
        <p:txBody>
          <a:bodyPr vert="horz" lIns="91440" tIns="45720" rIns="91440" bIns="45720" rtlCol="0" anchor="ctr"/>
          <a:lstStyle>
            <a:lvl1pPr algn="l">
              <a:defRPr sz="1050">
                <a:solidFill>
                  <a:schemeClr val="tx1">
                    <a:tint val="75000"/>
                  </a:schemeClr>
                </a:solidFill>
              </a:defRPr>
            </a:lvl1pPr>
          </a:lstStyle>
          <a:p>
            <a:r>
              <a:rPr lang="en-US" smtClean="0"/>
              <a:t>Just In Time Training</a:t>
            </a:r>
            <a:endParaRPr lang="en-US" dirty="0"/>
          </a:p>
        </p:txBody>
      </p:sp>
      <p:sp>
        <p:nvSpPr>
          <p:cNvPr id="5" name="Footer Placeholder 4"/>
          <p:cNvSpPr>
            <a:spLocks noGrp="1"/>
          </p:cNvSpPr>
          <p:nvPr>
            <p:ph type="ftr" sz="quarter" idx="3"/>
          </p:nvPr>
        </p:nvSpPr>
        <p:spPr>
          <a:xfrm>
            <a:off x="5791200" y="6477000"/>
            <a:ext cx="2895600" cy="228600"/>
          </a:xfrm>
          <a:prstGeom prst="rect">
            <a:avLst/>
          </a:prstGeom>
        </p:spPr>
        <p:txBody>
          <a:bodyPr vert="horz" lIns="91440" tIns="45720" rIns="91440" bIns="45720" rtlCol="0" anchor="ctr"/>
          <a:lstStyle>
            <a:lvl1pPr algn="ctr">
              <a:defRPr sz="1050">
                <a:solidFill>
                  <a:schemeClr val="tx1">
                    <a:tint val="75000"/>
                  </a:schemeClr>
                </a:solidFill>
              </a:defRPr>
            </a:lvl1pPr>
          </a:lstStyle>
          <a:p>
            <a:pPr algn="r"/>
            <a:r>
              <a:rPr lang="en-US" smtClean="0"/>
              <a:t>Animal Welfare: Livestock</a:t>
            </a:r>
            <a:endParaRPr lang="en-US" dirty="0"/>
          </a:p>
        </p:txBody>
      </p:sp>
      <p:sp>
        <p:nvSpPr>
          <p:cNvPr id="6" name="Slide Number Placeholder 5"/>
          <p:cNvSpPr>
            <a:spLocks noGrp="1"/>
          </p:cNvSpPr>
          <p:nvPr>
            <p:ph type="sldNum" sz="quarter" idx="4"/>
          </p:nvPr>
        </p:nvSpPr>
        <p:spPr>
          <a:xfrm>
            <a:off x="3352800" y="6400800"/>
            <a:ext cx="2133600" cy="320675"/>
          </a:xfrm>
          <a:prstGeom prst="rect">
            <a:avLst/>
          </a:prstGeom>
        </p:spPr>
        <p:txBody>
          <a:bodyPr vert="horz" lIns="91440" tIns="45720" rIns="91440" bIns="45720" rtlCol="0" anchor="ctr"/>
          <a:lstStyle>
            <a:lvl1pPr algn="ctr">
              <a:defRPr sz="1050">
                <a:solidFill>
                  <a:schemeClr val="tx1">
                    <a:tint val="75000"/>
                  </a:schemeClr>
                </a:solidFill>
              </a:defRPr>
            </a:lvl1pPr>
          </a:lstStyle>
          <a:p>
            <a:fld id="{777E31B7-8F30-4DAE-A42D-15C2A7FAB87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Lst>
  <p:hf sldNum="0" hdr="0"/>
  <p:txStyles>
    <p:titleStyle>
      <a:lvl1pPr algn="ctr" defTabSz="914400" rtl="0" eaLnBrk="1" latinLnBrk="0" hangingPunct="1">
        <a:spcBef>
          <a:spcPct val="0"/>
        </a:spcBef>
        <a:buNone/>
        <a:defRPr sz="4000" kern="1200">
          <a:solidFill>
            <a:schemeClr val="tx1"/>
          </a:solidFill>
          <a:effectLst/>
          <a:latin typeface="Verdana" pitchFamily="34" charset="0"/>
          <a:ea typeface="+mj-ea"/>
          <a:cs typeface="+mj-cs"/>
        </a:defRPr>
      </a:lvl1pPr>
    </p:titleStyle>
    <p:bodyStyle>
      <a:lvl1pPr marL="342900" indent="-342900" algn="l" defTabSz="914400" rtl="0" eaLnBrk="1" latinLnBrk="0" hangingPunct="1">
        <a:spcBef>
          <a:spcPct val="20000"/>
        </a:spcBef>
        <a:buClr>
          <a:srgbClr val="F4825E"/>
        </a:buClr>
        <a:buSzPct val="100000"/>
        <a:buFont typeface="Verdana" pitchFamily="34" charset="0"/>
        <a:buChar char="●"/>
        <a:defRPr sz="3200" kern="1200">
          <a:solidFill>
            <a:schemeClr val="tx1"/>
          </a:solidFill>
          <a:latin typeface="Verdana" pitchFamily="34" charset="0"/>
          <a:ea typeface="+mn-ea"/>
          <a:cs typeface="+mn-cs"/>
        </a:defRPr>
      </a:lvl1pPr>
      <a:lvl2pPr marL="742950" indent="-285750" algn="l" defTabSz="914400" rtl="0" eaLnBrk="1" latinLnBrk="0" hangingPunct="1">
        <a:spcBef>
          <a:spcPct val="20000"/>
        </a:spcBef>
        <a:buClr>
          <a:srgbClr val="F4825E"/>
        </a:buClr>
        <a:buFont typeface="Arial" pitchFamily="34" charset="0"/>
        <a:buChar char="–"/>
        <a:defRPr sz="2800" kern="1200" baseline="0">
          <a:solidFill>
            <a:schemeClr val="tx1"/>
          </a:solidFill>
          <a:latin typeface="Verdana" pitchFamily="34" charset="0"/>
          <a:ea typeface="+mn-ea"/>
          <a:cs typeface="+mn-cs"/>
        </a:defRPr>
      </a:lvl2pPr>
      <a:lvl3pPr marL="1143000" indent="-228600" algn="l" defTabSz="914400" rtl="0" eaLnBrk="1" latinLnBrk="0" hangingPunct="1">
        <a:spcBef>
          <a:spcPct val="20000"/>
        </a:spcBef>
        <a:buClr>
          <a:srgbClr val="F4825E"/>
        </a:buClr>
        <a:buFont typeface="Wingdings" pitchFamily="2" charset="2"/>
        <a:buChar char="§"/>
        <a:defRPr sz="2400" kern="1200" baseline="0">
          <a:solidFill>
            <a:schemeClr val="tx1"/>
          </a:solidFill>
          <a:latin typeface="Verdana" pitchFamily="34" charset="0"/>
          <a:ea typeface="+mn-ea"/>
          <a:cs typeface="+mn-cs"/>
        </a:defRPr>
      </a:lvl3pPr>
      <a:lvl4pPr marL="16002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4pPr>
      <a:lvl5pPr marL="2057400" indent="-228600" algn="l" defTabSz="914400" rtl="0" eaLnBrk="1" latinLnBrk="0" hangingPunct="1">
        <a:spcBef>
          <a:spcPct val="20000"/>
        </a:spcBef>
        <a:buClr>
          <a:srgbClr val="F4825E"/>
        </a:buClr>
        <a:buFont typeface="Arial" pitchFamily="34" charset="0"/>
        <a:buChar char="»"/>
        <a:defRPr sz="2000" kern="1200" baseline="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avma.org/products/animal_welfare/welfare.pdf" TargetMode="External"/><Relationship Id="rId7" Type="http://schemas.openxmlformats.org/officeDocument/2006/relationships/hyperlink" Target="http://www.acaw.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www.oie.int/" TargetMode="External"/><Relationship Id="rId5" Type="http://schemas.openxmlformats.org/officeDocument/2006/relationships/hyperlink" Target="http://awic.nal.usda.gov/" TargetMode="External"/><Relationship Id="rId4" Type="http://schemas.openxmlformats.org/officeDocument/2006/relationships/hyperlink" Target="http://www.avma.org/issues/animal_welfare/euthanasia.pdf"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Animal Welfare</a:t>
            </a:r>
            <a:br>
              <a:rPr lang="en-US" dirty="0" smtClean="0"/>
            </a:br>
            <a:r>
              <a:rPr lang="en-US" sz="3100" dirty="0" smtClean="0"/>
              <a:t>During Animal Health Emergencies</a:t>
            </a:r>
            <a:endParaRPr lang="en-US" sz="3100" dirty="0"/>
          </a:p>
        </p:txBody>
      </p:sp>
      <p:sp>
        <p:nvSpPr>
          <p:cNvPr id="3" name="Subtitle 2"/>
          <p:cNvSpPr>
            <a:spLocks noGrp="1"/>
          </p:cNvSpPr>
          <p:nvPr>
            <p:ph type="subTitle" idx="1"/>
          </p:nvPr>
        </p:nvSpPr>
        <p:spPr/>
        <p:txBody>
          <a:bodyPr>
            <a:normAutofit/>
          </a:bodyPr>
          <a:lstStyle/>
          <a:p>
            <a:r>
              <a:rPr lang="en-US" i="1" dirty="0" smtClean="0"/>
              <a:t>Livestock</a:t>
            </a:r>
          </a:p>
          <a:p>
            <a:endParaRPr lang="en-US" dirty="0"/>
          </a:p>
        </p:txBody>
      </p:sp>
    </p:spTree>
    <p:extLst>
      <p:ext uri="{BB962C8B-B14F-4D97-AF65-F5344CB8AC3E}">
        <p14:creationId xmlns:p14="http://schemas.microsoft.com/office/powerpoint/2010/main" val="331080732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3" name="Content Placeholder 2"/>
          <p:cNvSpPr>
            <a:spLocks noGrp="1"/>
          </p:cNvSpPr>
          <p:nvPr>
            <p:ph idx="1"/>
          </p:nvPr>
        </p:nvSpPr>
        <p:spPr/>
        <p:txBody>
          <a:bodyPr>
            <a:noAutofit/>
          </a:bodyPr>
          <a:lstStyle/>
          <a:p>
            <a:r>
              <a:rPr lang="en-US" sz="2400" dirty="0" smtClean="0"/>
              <a:t>American Veterinary Medical Association </a:t>
            </a:r>
          </a:p>
          <a:p>
            <a:pPr lvl="1"/>
            <a:r>
              <a:rPr lang="en-US" sz="1600" dirty="0" smtClean="0"/>
              <a:t>The veterinarian’s role in animal welfare</a:t>
            </a:r>
          </a:p>
          <a:p>
            <a:pPr lvl="2">
              <a:buNone/>
            </a:pPr>
            <a:r>
              <a:rPr lang="en-US" sz="1800" dirty="0" smtClean="0">
                <a:hlinkClick r:id="rId3"/>
              </a:rPr>
              <a:t>www.avma.org/products/animal_welfare/welfare.pdf</a:t>
            </a:r>
            <a:endParaRPr lang="en-US" sz="1800" dirty="0" smtClean="0"/>
          </a:p>
          <a:p>
            <a:pPr lvl="1"/>
            <a:r>
              <a:rPr lang="en-US" sz="1600" dirty="0" smtClean="0"/>
              <a:t>AVMA Guidelines on Euthanasia</a:t>
            </a:r>
          </a:p>
          <a:p>
            <a:pPr lvl="2">
              <a:buNone/>
            </a:pPr>
            <a:r>
              <a:rPr lang="en-US" sz="1800" dirty="0" smtClean="0">
                <a:hlinkClick r:id="rId4"/>
              </a:rPr>
              <a:t>www.avma.org/issues/animal_welfare/euthanasia.pdf</a:t>
            </a:r>
            <a:endParaRPr lang="en-US" sz="1800" dirty="0" smtClean="0"/>
          </a:p>
          <a:p>
            <a:r>
              <a:rPr lang="en-US" sz="2400" dirty="0" smtClean="0"/>
              <a:t>USDA Animal Welfare Information Center </a:t>
            </a:r>
          </a:p>
          <a:p>
            <a:pPr lvl="1"/>
            <a:r>
              <a:rPr lang="en-US" sz="1800" dirty="0" smtClean="0">
                <a:hlinkClick r:id="rId5"/>
              </a:rPr>
              <a:t>http://awic.nal.usda.gov</a:t>
            </a:r>
            <a:endParaRPr lang="en-US" sz="1800" dirty="0" smtClean="0"/>
          </a:p>
          <a:p>
            <a:r>
              <a:rPr lang="en-US" sz="2400" dirty="0" smtClean="0"/>
              <a:t>OIE Animal Welfare Guidelines</a:t>
            </a:r>
          </a:p>
          <a:p>
            <a:pPr lvl="1"/>
            <a:r>
              <a:rPr lang="en-US" sz="1600" dirty="0" smtClean="0"/>
              <a:t>Terrestrial Animal Health Code</a:t>
            </a:r>
          </a:p>
          <a:p>
            <a:pPr lvl="2">
              <a:buNone/>
            </a:pPr>
            <a:r>
              <a:rPr lang="en-US" sz="1800" dirty="0" smtClean="0">
                <a:hlinkClick r:id="rId6"/>
              </a:rPr>
              <a:t>www.oie.int</a:t>
            </a:r>
            <a:endParaRPr lang="en-US" sz="1800" dirty="0" smtClean="0"/>
          </a:p>
          <a:p>
            <a:r>
              <a:rPr lang="en-US" sz="2400" dirty="0" smtClean="0"/>
              <a:t>American College of Animal Welfare</a:t>
            </a:r>
          </a:p>
          <a:p>
            <a:pPr lvl="1"/>
            <a:r>
              <a:rPr lang="en-US" sz="1800" dirty="0" smtClean="0">
                <a:hlinkClick r:id="rId7"/>
              </a:rPr>
              <a:t>www.acaw.org</a:t>
            </a:r>
            <a:endParaRPr lang="en-US" sz="1800" dirty="0" smtClean="0"/>
          </a:p>
          <a:p>
            <a:pPr lvl="1"/>
            <a:endParaRPr lang="en-US" dirty="0" smtClean="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Animal Welfare: Livestock</a:t>
            </a:r>
            <a:endParaRPr lang="en-US" dirty="0"/>
          </a:p>
        </p:txBody>
      </p:sp>
    </p:spTree>
    <p:extLst>
      <p:ext uri="{BB962C8B-B14F-4D97-AF65-F5344CB8AC3E}">
        <p14:creationId xmlns:p14="http://schemas.microsoft.com/office/powerpoint/2010/main" val="31061880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ctrTitle"/>
          </p:nvPr>
        </p:nvSpPr>
        <p:spPr>
          <a:xfrm>
            <a:off x="1143000" y="457200"/>
            <a:ext cx="7772400" cy="1470025"/>
          </a:xfrm>
        </p:spPr>
        <p:txBody>
          <a:bodyPr/>
          <a:lstStyle/>
          <a:p>
            <a:r>
              <a:rPr lang="en-US" dirty="0" smtClean="0"/>
              <a:t>Acknowledgments</a:t>
            </a:r>
            <a:endParaRPr lang="en-US" dirty="0"/>
          </a:p>
        </p:txBody>
      </p:sp>
      <p:sp>
        <p:nvSpPr>
          <p:cNvPr id="883715" name="Rectangle 3"/>
          <p:cNvSpPr>
            <a:spLocks noGrp="1" noChangeArrowheads="1"/>
          </p:cNvSpPr>
          <p:nvPr>
            <p:ph type="subTitle" idx="1"/>
          </p:nvPr>
        </p:nvSpPr>
        <p:spPr>
          <a:xfrm>
            <a:off x="1066800" y="2133600"/>
            <a:ext cx="7239000" cy="2286000"/>
          </a:xfrm>
        </p:spPr>
        <p:txBody>
          <a:bodyPr>
            <a:normAutofit fontScale="70000" lnSpcReduction="20000"/>
          </a:bodyPr>
          <a:lstStyle/>
          <a:p>
            <a:pPr>
              <a:lnSpc>
                <a:spcPct val="170000"/>
              </a:lnSpc>
            </a:pPr>
            <a:r>
              <a:rPr lang="en-US" dirty="0" smtClean="0"/>
              <a:t>Development of this presentation was by the Center for Food Security and Public Health at Iowa State University through funding from the Multi-State Partnership for Security in Agriculture</a:t>
            </a:r>
          </a:p>
          <a:p>
            <a:pPr>
              <a:lnSpc>
                <a:spcPct val="170000"/>
              </a:lnSpc>
            </a:pPr>
            <a:endParaRPr lang="en-US" dirty="0" smtClean="0"/>
          </a:p>
          <a:p>
            <a:pPr>
              <a:lnSpc>
                <a:spcPct val="170000"/>
              </a:lnSpc>
            </a:pPr>
            <a:endParaRPr lang="en-US" dirty="0"/>
          </a:p>
        </p:txBody>
      </p:sp>
      <p:sp>
        <p:nvSpPr>
          <p:cNvPr id="12" name="Rectangle 3"/>
          <p:cNvSpPr txBox="1">
            <a:spLocks noChangeArrowheads="1"/>
          </p:cNvSpPr>
          <p:nvPr/>
        </p:nvSpPr>
        <p:spPr>
          <a:xfrm>
            <a:off x="1219200" y="4343400"/>
            <a:ext cx="7239000" cy="838200"/>
          </a:xfrm>
          <a:prstGeom prst="rect">
            <a:avLst/>
          </a:prstGeom>
        </p:spPr>
        <p:txBody>
          <a:bodyPr vert="horz" lIns="91440" tIns="45720" rIns="91440" bIns="45720" rtlCol="0">
            <a:normAutofit fontScale="25000" lnSpcReduction="20000"/>
          </a:bodyPr>
          <a:lstStyle/>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l" defTabSz="914400" rtl="0" eaLnBrk="1" fontAlgn="auto" latinLnBrk="0" hangingPunct="1">
              <a:lnSpc>
                <a:spcPct val="170000"/>
              </a:lnSpc>
              <a:spcAft>
                <a:spcPts val="0"/>
              </a:spcAft>
              <a:buClr>
                <a:srgbClr val="F47D5A"/>
              </a:buClr>
              <a:buSzPct val="100000"/>
              <a:buFont typeface="Verdana" pitchFamily="34" charset="0"/>
              <a:buNone/>
              <a:tabLst/>
              <a:defRPr/>
            </a:pPr>
            <a:r>
              <a:rPr kumimoji="0" lang="en-US" sz="56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rPr>
              <a:t>Authors: Dawn Bailey, BS; Glenda Dvorak, DVM, MPH, DACVPM</a:t>
            </a:r>
          </a:p>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a:ln>
                <a:noFill/>
              </a:ln>
              <a:solidFill>
                <a:schemeClr val="tx1">
                  <a:lumMod val="85000"/>
                  <a:lumOff val="15000"/>
                </a:schemeClr>
              </a:solidFill>
              <a:effectLst/>
              <a:uLnTx/>
              <a:uFillTx/>
              <a:latin typeface="Verdana" pitchFamily="34" charset="0"/>
              <a:ea typeface="+mn-ea"/>
              <a:cs typeface="+mn-cs"/>
            </a:endParaRPr>
          </a:p>
        </p:txBody>
      </p:sp>
    </p:spTree>
    <p:extLst>
      <p:ext uri="{BB962C8B-B14F-4D97-AF65-F5344CB8AC3E}">
        <p14:creationId xmlns:p14="http://schemas.microsoft.com/office/powerpoint/2010/main" val="194414406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Animal Welfare</a:t>
            </a:r>
            <a:endParaRPr lang="en-US" dirty="0"/>
          </a:p>
        </p:txBody>
      </p:sp>
      <p:sp>
        <p:nvSpPr>
          <p:cNvPr id="3" name="Content Placeholder 2"/>
          <p:cNvSpPr>
            <a:spLocks noGrp="1"/>
          </p:cNvSpPr>
          <p:nvPr>
            <p:ph idx="1"/>
          </p:nvPr>
        </p:nvSpPr>
        <p:spPr>
          <a:xfrm>
            <a:off x="457200" y="1600200"/>
            <a:ext cx="7162800" cy="4648200"/>
          </a:xfrm>
        </p:spPr>
        <p:txBody>
          <a:bodyPr>
            <a:normAutofit/>
          </a:bodyPr>
          <a:lstStyle/>
          <a:p>
            <a:r>
              <a:rPr lang="en-US" dirty="0"/>
              <a:t>Ethical responsibility</a:t>
            </a:r>
          </a:p>
          <a:p>
            <a:r>
              <a:rPr lang="en-US" dirty="0"/>
              <a:t>Ensuring </a:t>
            </a:r>
            <a:r>
              <a:rPr lang="en-US" dirty="0" smtClean="0"/>
              <a:t>well </a:t>
            </a:r>
            <a:r>
              <a:rPr lang="en-US" dirty="0"/>
              <a:t>being</a:t>
            </a:r>
          </a:p>
          <a:p>
            <a:pPr lvl="1"/>
            <a:r>
              <a:rPr lang="en-US" dirty="0"/>
              <a:t>Physical and mental</a:t>
            </a:r>
          </a:p>
          <a:p>
            <a:r>
              <a:rPr lang="en-US" dirty="0"/>
              <a:t>Consideration of </a:t>
            </a:r>
            <a:endParaRPr lang="en-US" dirty="0" smtClean="0"/>
          </a:p>
          <a:p>
            <a:pPr lvl="1"/>
            <a:r>
              <a:rPr lang="en-US" dirty="0" smtClean="0"/>
              <a:t>Health</a:t>
            </a:r>
            <a:endParaRPr lang="en-US" dirty="0"/>
          </a:p>
          <a:p>
            <a:pPr lvl="1"/>
            <a:r>
              <a:rPr lang="en-US" dirty="0"/>
              <a:t>Behavior</a:t>
            </a:r>
          </a:p>
          <a:p>
            <a:pPr lvl="1"/>
            <a:r>
              <a:rPr lang="en-US" dirty="0"/>
              <a:t>Biological </a:t>
            </a:r>
            <a:r>
              <a:rPr lang="en-US" dirty="0" smtClean="0"/>
              <a:t>function</a:t>
            </a:r>
          </a:p>
          <a:p>
            <a:r>
              <a:rPr lang="en-US" dirty="0" smtClean="0"/>
              <a:t>Continuously evaluate</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Animal Welfare: Livestock</a:t>
            </a:r>
            <a:endParaRPr lang="en-US" dirty="0"/>
          </a:p>
        </p:txBody>
      </p:sp>
      <p:pic>
        <p:nvPicPr>
          <p:cNvPr id="6" name="Picture 2" descr="C:\Users\gdvorak\Pictures\Animals\Cattle\cattle_SunnyRipert_Flickr-creative-commons.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798819" y="1600200"/>
            <a:ext cx="2887981" cy="2353649"/>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pic>
        <p:nvPicPr>
          <p:cNvPr id="1026" name="Picture 2" descr="C:\Users\gdvorak\Pictures\Animals\PIGS\pigs_EvelynSimak_www-geograph-org-uk_CreativeCommons.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798818" y="3933920"/>
            <a:ext cx="2887981" cy="2418403"/>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66954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Five Freedoms</a:t>
            </a:r>
          </a:p>
        </p:txBody>
      </p:sp>
      <p:sp>
        <p:nvSpPr>
          <p:cNvPr id="3" name="Content Placeholder 2"/>
          <p:cNvSpPr>
            <a:spLocks noGrp="1"/>
          </p:cNvSpPr>
          <p:nvPr>
            <p:ph idx="1"/>
          </p:nvPr>
        </p:nvSpPr>
        <p:spPr/>
        <p:txBody>
          <a:bodyPr/>
          <a:lstStyle/>
          <a:p>
            <a:r>
              <a:rPr lang="en-US" dirty="0"/>
              <a:t>Define ideal states of welfare</a:t>
            </a:r>
          </a:p>
          <a:p>
            <a:r>
              <a:rPr lang="en-US" dirty="0"/>
              <a:t>Framework for analysis of welfare</a:t>
            </a:r>
          </a:p>
          <a:p>
            <a:pPr lvl="1"/>
            <a:r>
              <a:rPr lang="en-US" dirty="0"/>
              <a:t>Freedom from hunger and thirst </a:t>
            </a:r>
          </a:p>
          <a:p>
            <a:pPr lvl="1"/>
            <a:r>
              <a:rPr lang="en-US" dirty="0"/>
              <a:t>Freedom from discomfort</a:t>
            </a:r>
          </a:p>
          <a:p>
            <a:pPr lvl="1"/>
            <a:r>
              <a:rPr lang="en-US" dirty="0"/>
              <a:t>Freedom from pain, </a:t>
            </a:r>
            <a:r>
              <a:rPr lang="en-US" dirty="0" smtClean="0"/>
              <a:t>injury, </a:t>
            </a:r>
            <a:r>
              <a:rPr lang="en-US" dirty="0"/>
              <a:t>and disease</a:t>
            </a:r>
          </a:p>
          <a:p>
            <a:pPr lvl="1"/>
            <a:r>
              <a:rPr lang="en-US" dirty="0"/>
              <a:t>Freedom to express normal behavior</a:t>
            </a:r>
          </a:p>
          <a:p>
            <a:pPr lvl="1"/>
            <a:r>
              <a:rPr lang="en-US" dirty="0"/>
              <a:t>Freedom from fear and </a:t>
            </a:r>
            <a:r>
              <a:rPr lang="en-US" dirty="0" smtClean="0"/>
              <a:t>distress</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Animal Welfare: Livestock</a:t>
            </a:r>
            <a:endParaRPr lang="en-US" dirty="0"/>
          </a:p>
        </p:txBody>
      </p:sp>
    </p:spTree>
    <p:extLst>
      <p:ext uri="{BB962C8B-B14F-4D97-AF65-F5344CB8AC3E}">
        <p14:creationId xmlns:p14="http://schemas.microsoft.com/office/powerpoint/2010/main" val="32331959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Freedom from </a:t>
            </a:r>
            <a:br>
              <a:rPr lang="en-US" dirty="0" smtClean="0"/>
            </a:br>
            <a:r>
              <a:rPr lang="en-US" dirty="0" smtClean="0"/>
              <a:t>Hunger and Thirst</a:t>
            </a:r>
            <a:endParaRPr lang="en-US" dirty="0"/>
          </a:p>
        </p:txBody>
      </p:sp>
      <p:sp>
        <p:nvSpPr>
          <p:cNvPr id="3" name="Content Placeholder 2"/>
          <p:cNvSpPr>
            <a:spLocks noGrp="1"/>
          </p:cNvSpPr>
          <p:nvPr>
            <p:ph idx="1"/>
          </p:nvPr>
        </p:nvSpPr>
        <p:spPr/>
        <p:txBody>
          <a:bodyPr>
            <a:normAutofit fontScale="92500" lnSpcReduction="10000"/>
          </a:bodyPr>
          <a:lstStyle/>
          <a:p>
            <a:endParaRPr lang="en-US" altLang="en-US" dirty="0" smtClean="0"/>
          </a:p>
          <a:p>
            <a:endParaRPr lang="en-US" altLang="en-US" dirty="0"/>
          </a:p>
          <a:p>
            <a:endParaRPr lang="en-US" altLang="en-US" dirty="0" smtClean="0"/>
          </a:p>
          <a:p>
            <a:endParaRPr lang="en-US" altLang="en-US" dirty="0" smtClean="0"/>
          </a:p>
          <a:p>
            <a:endParaRPr lang="en-US" altLang="en-US" dirty="0"/>
          </a:p>
          <a:p>
            <a:endParaRPr lang="en-US" altLang="en-US" dirty="0"/>
          </a:p>
          <a:p>
            <a:r>
              <a:rPr lang="en-US" altLang="en-US" dirty="0" smtClean="0"/>
              <a:t>Daily requirements </a:t>
            </a:r>
            <a:br>
              <a:rPr lang="en-US" altLang="en-US" dirty="0" smtClean="0"/>
            </a:br>
            <a:r>
              <a:rPr lang="en-US" altLang="en-US" dirty="0" smtClean="0"/>
              <a:t>vary with species and age</a:t>
            </a:r>
          </a:p>
          <a:p>
            <a:r>
              <a:rPr lang="en-US" altLang="en-US" dirty="0" smtClean="0"/>
              <a:t>Monitor feed/water intake</a:t>
            </a:r>
          </a:p>
          <a:p>
            <a:endParaRPr lang="en-US" alt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Animal Welfare: Livestock</a:t>
            </a:r>
            <a:endParaRPr lang="en-US" dirty="0"/>
          </a:p>
        </p:txBody>
      </p:sp>
      <p:pic>
        <p:nvPicPr>
          <p:cNvPr id="2050" name="Picture 2" descr="C:\Users\gdvorak\Pictures\Animals\Cattle\cows being fed_USDA-09DI1525-23.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6056141" y="1794804"/>
            <a:ext cx="2630659" cy="2351314"/>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graphicFrame>
        <p:nvGraphicFramePr>
          <p:cNvPr id="6" name="Table 5"/>
          <p:cNvGraphicFramePr>
            <a:graphicFrameLocks noGrp="1"/>
          </p:cNvGraphicFramePr>
          <p:nvPr>
            <p:extLst>
              <p:ext uri="{D42A27DB-BD31-4B8C-83A1-F6EECF244321}">
                <p14:modId xmlns:p14="http://schemas.microsoft.com/office/powerpoint/2010/main" val="4180808099"/>
              </p:ext>
            </p:extLst>
          </p:nvPr>
        </p:nvGraphicFramePr>
        <p:xfrm>
          <a:off x="533400" y="1763486"/>
          <a:ext cx="5257799" cy="2743200"/>
        </p:xfrm>
        <a:graphic>
          <a:graphicData uri="http://schemas.openxmlformats.org/drawingml/2006/table">
            <a:tbl>
              <a:tblPr firstRow="1" bandRow="1">
                <a:tableStyleId>{0660B408-B3CF-4A94-85FC-2B1E0A45F4A2}</a:tableStyleId>
              </a:tblPr>
              <a:tblGrid>
                <a:gridCol w="1143000"/>
                <a:gridCol w="1752600"/>
                <a:gridCol w="2362199"/>
              </a:tblGrid>
              <a:tr h="370840">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C093"/>
                    </a:solidFill>
                  </a:tcPr>
                </a:tc>
                <a:tc>
                  <a:txBody>
                    <a:bodyPr/>
                    <a:lstStyle/>
                    <a:p>
                      <a:pPr algn="ctr"/>
                      <a:r>
                        <a:rPr lang="en-US" sz="2400" dirty="0" smtClean="0">
                          <a:solidFill>
                            <a:schemeClr val="tx1"/>
                          </a:solidFill>
                        </a:rPr>
                        <a:t>Water </a:t>
                      </a:r>
                    </a:p>
                    <a:p>
                      <a:pPr algn="ctr"/>
                      <a:r>
                        <a:rPr lang="en-US" dirty="0" smtClean="0">
                          <a:solidFill>
                            <a:schemeClr val="tx1"/>
                          </a:solidFill>
                        </a:rPr>
                        <a:t>(per head </a:t>
                      </a:r>
                      <a:br>
                        <a:rPr lang="en-US" dirty="0" smtClean="0">
                          <a:solidFill>
                            <a:schemeClr val="tx1"/>
                          </a:solidFill>
                        </a:rPr>
                      </a:br>
                      <a:r>
                        <a:rPr lang="en-US" dirty="0" smtClean="0">
                          <a:solidFill>
                            <a:schemeClr val="tx1"/>
                          </a:solidFill>
                        </a:rPr>
                        <a:t>per day)</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C093"/>
                    </a:solidFill>
                  </a:tcPr>
                </a:tc>
                <a:tc>
                  <a:txBody>
                    <a:bodyPr/>
                    <a:lstStyle/>
                    <a:p>
                      <a:pPr algn="ctr"/>
                      <a:r>
                        <a:rPr lang="en-US" sz="2400" dirty="0" smtClean="0">
                          <a:solidFill>
                            <a:schemeClr val="tx1"/>
                          </a:solidFill>
                        </a:rPr>
                        <a:t>Feed </a:t>
                      </a:r>
                      <a:endParaRPr lang="en-US" sz="2800" dirty="0" smtClean="0">
                        <a:solidFill>
                          <a:schemeClr val="tx1"/>
                        </a:solidFill>
                      </a:endParaRPr>
                    </a:p>
                    <a:p>
                      <a:pPr algn="ctr"/>
                      <a:r>
                        <a:rPr lang="en-US" dirty="0" smtClean="0">
                          <a:solidFill>
                            <a:schemeClr val="tx1"/>
                          </a:solidFill>
                        </a:rPr>
                        <a:t>(per head</a:t>
                      </a:r>
                      <a:br>
                        <a:rPr lang="en-US" dirty="0" smtClean="0">
                          <a:solidFill>
                            <a:schemeClr val="tx1"/>
                          </a:solidFill>
                        </a:rPr>
                      </a:br>
                      <a:r>
                        <a:rPr lang="en-US" dirty="0" smtClean="0">
                          <a:solidFill>
                            <a:schemeClr val="tx1"/>
                          </a:solidFill>
                        </a:rPr>
                        <a:t> per day)</a:t>
                      </a:r>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BC093"/>
                    </a:solidFill>
                  </a:tcPr>
                </a:tc>
              </a:tr>
              <a:tr h="370840">
                <a:tc>
                  <a:txBody>
                    <a:bodyPr/>
                    <a:lstStyle/>
                    <a:p>
                      <a:r>
                        <a:rPr lang="en-US" sz="2400" dirty="0" smtClean="0"/>
                        <a:t>Cattle</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6-9 gallons</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8-20 pounds hay</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400" dirty="0" smtClean="0"/>
                        <a:t>Pigs</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1-3 gallons</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3 pounds grain</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r>
                        <a:rPr lang="en-US" sz="2400" dirty="0" smtClean="0"/>
                        <a:t>Sheep</a:t>
                      </a:r>
                    </a:p>
                    <a:p>
                      <a:r>
                        <a:rPr lang="en-US" sz="2400" dirty="0" smtClean="0"/>
                        <a:t>Goats</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3 quarts</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dirty="0" smtClean="0"/>
                        <a:t>3 pounds hay</a:t>
                      </a:r>
                      <a:endParaRPr lang="en-US"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73072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Freedom from </a:t>
            </a:r>
            <a:br>
              <a:rPr lang="en-US" dirty="0" smtClean="0"/>
            </a:br>
            <a:r>
              <a:rPr lang="en-US" dirty="0" smtClean="0"/>
              <a:t>Discomfort</a:t>
            </a:r>
            <a:endParaRPr lang="en-US" dirty="0"/>
          </a:p>
        </p:txBody>
      </p:sp>
      <p:sp>
        <p:nvSpPr>
          <p:cNvPr id="3" name="Content Placeholder 2"/>
          <p:cNvSpPr>
            <a:spLocks noGrp="1"/>
          </p:cNvSpPr>
          <p:nvPr>
            <p:ph idx="1"/>
          </p:nvPr>
        </p:nvSpPr>
        <p:spPr/>
        <p:txBody>
          <a:bodyPr>
            <a:normAutofit fontScale="92500" lnSpcReduction="20000"/>
          </a:bodyPr>
          <a:lstStyle/>
          <a:p>
            <a:r>
              <a:rPr lang="en-US" dirty="0"/>
              <a:t>Appropriately sized confinement </a:t>
            </a:r>
            <a:r>
              <a:rPr lang="en-US" dirty="0" smtClean="0"/>
              <a:t>space</a:t>
            </a:r>
          </a:p>
          <a:p>
            <a:pPr lvl="1"/>
            <a:r>
              <a:rPr lang="en-US" dirty="0"/>
              <a:t>Stalls or outdoor pens</a:t>
            </a:r>
          </a:p>
          <a:p>
            <a:pPr lvl="1"/>
            <a:r>
              <a:rPr lang="en-US" dirty="0" smtClean="0"/>
              <a:t>Protect </a:t>
            </a:r>
            <a:r>
              <a:rPr lang="en-US" dirty="0"/>
              <a:t>from elements</a:t>
            </a:r>
          </a:p>
          <a:p>
            <a:pPr lvl="1"/>
            <a:r>
              <a:rPr lang="en-US" dirty="0"/>
              <a:t>Appropriate temperature </a:t>
            </a:r>
            <a:br>
              <a:rPr lang="en-US" dirty="0"/>
            </a:br>
            <a:r>
              <a:rPr lang="en-US" dirty="0"/>
              <a:t>for time of year</a:t>
            </a:r>
          </a:p>
          <a:p>
            <a:pPr lvl="1"/>
            <a:r>
              <a:rPr lang="en-US" dirty="0"/>
              <a:t>Ventilation</a:t>
            </a:r>
          </a:p>
          <a:p>
            <a:r>
              <a:rPr lang="en-US" dirty="0" smtClean="0"/>
              <a:t>Bedding</a:t>
            </a:r>
            <a:endParaRPr lang="en-US" dirty="0"/>
          </a:p>
          <a:p>
            <a:pPr lvl="1"/>
            <a:r>
              <a:rPr lang="en-US" dirty="0"/>
              <a:t>Saw dust</a:t>
            </a:r>
          </a:p>
          <a:p>
            <a:pPr lvl="1"/>
            <a:r>
              <a:rPr lang="en-US" dirty="0"/>
              <a:t>Wood chips</a:t>
            </a:r>
          </a:p>
          <a:p>
            <a:pPr lvl="1"/>
            <a:r>
              <a:rPr lang="en-US" dirty="0"/>
              <a:t>Straw</a:t>
            </a:r>
          </a:p>
          <a:p>
            <a:r>
              <a:rPr lang="en-US" dirty="0"/>
              <a:t>Waste management</a:t>
            </a:r>
          </a:p>
          <a:p>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Animal Welfare: Livestock</a:t>
            </a:r>
            <a:endParaRPr lang="en-US" dirty="0"/>
          </a:p>
        </p:txBody>
      </p:sp>
      <p:pic>
        <p:nvPicPr>
          <p:cNvPr id="4099" name="Picture 3" descr="C:\Users\gdvorak\Pictures\Animals\SHEEP AND GOATS\Sheep\sheep and lambs_Stephen Ausmus-USDA-ARS-d2343-2.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894362" y="2084832"/>
            <a:ext cx="2792437" cy="2029968"/>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894362" y="4114800"/>
            <a:ext cx="2792438" cy="2068815"/>
          </a:xfrm>
          <a:prstGeom prst="rect">
            <a:avLst/>
          </a:prstGeom>
          <a:noFill/>
          <a:ln w="28575">
            <a:solidFill>
              <a:srgbClr val="F26336"/>
            </a:solidFill>
          </a:ln>
        </p:spPr>
      </p:pic>
    </p:spTree>
    <p:extLst>
      <p:ext uri="{BB962C8B-B14F-4D97-AF65-F5344CB8AC3E}">
        <p14:creationId xmlns:p14="http://schemas.microsoft.com/office/powerpoint/2010/main" val="1324773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Freedom from </a:t>
            </a:r>
            <a:br>
              <a:rPr lang="en-US" dirty="0" smtClean="0"/>
            </a:br>
            <a:r>
              <a:rPr lang="en-US" dirty="0" smtClean="0"/>
              <a:t>Pain, Injury, and Disease</a:t>
            </a:r>
            <a:endParaRPr lang="en-US" dirty="0"/>
          </a:p>
        </p:txBody>
      </p:sp>
      <p:sp>
        <p:nvSpPr>
          <p:cNvPr id="3" name="Content Placeholder 2"/>
          <p:cNvSpPr>
            <a:spLocks noGrp="1"/>
          </p:cNvSpPr>
          <p:nvPr>
            <p:ph idx="1"/>
          </p:nvPr>
        </p:nvSpPr>
        <p:spPr/>
        <p:txBody>
          <a:bodyPr>
            <a:normAutofit fontScale="92500" lnSpcReduction="10000"/>
          </a:bodyPr>
          <a:lstStyle/>
          <a:p>
            <a:pPr>
              <a:defRPr/>
            </a:pPr>
            <a:r>
              <a:rPr lang="en-US" dirty="0"/>
              <a:t>Examine upon entry/exit</a:t>
            </a:r>
          </a:p>
          <a:p>
            <a:pPr lvl="1"/>
            <a:r>
              <a:rPr lang="en-US" dirty="0"/>
              <a:t>Illness</a:t>
            </a:r>
          </a:p>
          <a:p>
            <a:pPr lvl="1"/>
            <a:r>
              <a:rPr lang="en-US" dirty="0"/>
              <a:t>Injury</a:t>
            </a:r>
          </a:p>
          <a:p>
            <a:pPr lvl="1"/>
            <a:r>
              <a:rPr lang="en-US" dirty="0"/>
              <a:t>Nutritional well-being</a:t>
            </a:r>
          </a:p>
          <a:p>
            <a:r>
              <a:rPr lang="en-US" dirty="0"/>
              <a:t>Treat appropriately</a:t>
            </a:r>
          </a:p>
          <a:p>
            <a:pPr lvl="1"/>
            <a:r>
              <a:rPr lang="en-US" dirty="0"/>
              <a:t>Medical, surgical</a:t>
            </a:r>
          </a:p>
          <a:p>
            <a:pPr lvl="1"/>
            <a:r>
              <a:rPr lang="en-US" dirty="0"/>
              <a:t>Euthanasia</a:t>
            </a:r>
          </a:p>
          <a:p>
            <a:r>
              <a:rPr lang="en-US" dirty="0"/>
              <a:t>Monitor</a:t>
            </a:r>
          </a:p>
          <a:p>
            <a:r>
              <a:rPr lang="en-US" dirty="0"/>
              <a:t>May have delay in showing signs</a:t>
            </a:r>
          </a:p>
          <a:p>
            <a:pPr lvl="1"/>
            <a:r>
              <a:rPr lang="en-US" dirty="0"/>
              <a:t>Stress </a:t>
            </a:r>
            <a:r>
              <a:rPr lang="en-US" dirty="0" smtClean="0"/>
              <a:t>analgesia</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Animal Welfare: Livestock</a:t>
            </a:r>
            <a:endParaRPr lang="en-US" dirty="0"/>
          </a:p>
        </p:txBody>
      </p:sp>
      <p:pic>
        <p:nvPicPr>
          <p:cNvPr id="5122" name="Picture 2" descr="H:\CFSPH\Communal Files\Photo Library\Examination photos\auscultation holstein_DBW.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334000" y="2438400"/>
            <a:ext cx="3062495" cy="2590800"/>
          </a:xfrm>
          <a:prstGeom prst="rect">
            <a:avLst/>
          </a:prstGeom>
          <a:noFill/>
          <a:ln w="28575">
            <a:solidFill>
              <a:srgbClr val="F26336"/>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5837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Freedom to </a:t>
            </a:r>
            <a:br>
              <a:rPr lang="en-US" smtClean="0"/>
            </a:br>
            <a:r>
              <a:rPr lang="en-US" smtClean="0"/>
              <a:t>Express Normal Behavior</a:t>
            </a:r>
            <a:endParaRPr lang="en-US" dirty="0"/>
          </a:p>
        </p:txBody>
      </p:sp>
      <p:sp>
        <p:nvSpPr>
          <p:cNvPr id="3" name="Content Placeholder 2"/>
          <p:cNvSpPr>
            <a:spLocks noGrp="1"/>
          </p:cNvSpPr>
          <p:nvPr>
            <p:ph idx="1"/>
          </p:nvPr>
        </p:nvSpPr>
        <p:spPr>
          <a:xfrm>
            <a:off x="457200" y="1600200"/>
            <a:ext cx="5632553" cy="4648200"/>
          </a:xfrm>
        </p:spPr>
        <p:txBody>
          <a:bodyPr>
            <a:normAutofit/>
          </a:bodyPr>
          <a:lstStyle/>
          <a:p>
            <a:r>
              <a:rPr lang="en-US" dirty="0" smtClean="0"/>
              <a:t>Livestock</a:t>
            </a:r>
          </a:p>
          <a:p>
            <a:pPr lvl="1"/>
            <a:r>
              <a:rPr lang="en-US" dirty="0" smtClean="0"/>
              <a:t>Herd animals</a:t>
            </a:r>
          </a:p>
          <a:p>
            <a:pPr lvl="1"/>
            <a:r>
              <a:rPr lang="en-US" dirty="0" smtClean="0"/>
              <a:t>Prey animals</a:t>
            </a:r>
          </a:p>
          <a:p>
            <a:pPr lvl="1"/>
            <a:r>
              <a:rPr lang="en-US" dirty="0" smtClean="0"/>
              <a:t>Anxious when isolated</a:t>
            </a:r>
          </a:p>
          <a:p>
            <a:pPr lvl="1"/>
            <a:r>
              <a:rPr lang="en-US" dirty="0" smtClean="0"/>
              <a:t>Pigs: Inquisitive nature and strong natural urge</a:t>
            </a:r>
            <a:br>
              <a:rPr lang="en-US" dirty="0" smtClean="0"/>
            </a:br>
            <a:r>
              <a:rPr lang="en-US" dirty="0" smtClean="0"/>
              <a:t>to escape</a:t>
            </a:r>
          </a:p>
          <a:p>
            <a:pPr lvl="1"/>
            <a:r>
              <a:rPr lang="en-US" dirty="0" smtClean="0"/>
              <a:t>Goats: Difficult to </a:t>
            </a:r>
            <a:br>
              <a:rPr lang="en-US" dirty="0" smtClean="0"/>
            </a:br>
            <a:r>
              <a:rPr lang="en-US" dirty="0" smtClean="0"/>
              <a:t>keep confined</a:t>
            </a:r>
          </a:p>
          <a:p>
            <a:pPr lvl="1"/>
            <a:endParaRPr lang="en-US" dirty="0" smtClean="0"/>
          </a:p>
          <a:p>
            <a:pPr lvl="1"/>
            <a:endParaRPr lang="en-US" dirty="0" smtClean="0"/>
          </a:p>
          <a:p>
            <a:pPr lvl="1"/>
            <a:endParaRPr lang="en-US" dirty="0" smtClean="0"/>
          </a:p>
          <a:p>
            <a:pPr lvl="1"/>
            <a:endParaRPr lang="en-US" dirty="0" smtClean="0"/>
          </a:p>
          <a:p>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dirty="0" smtClean="0"/>
              <a:t>Animal Welfare: Livestock</a:t>
            </a:r>
            <a:endParaRPr lang="en-US" dirty="0"/>
          </a:p>
        </p:txBody>
      </p:sp>
      <p:pic>
        <p:nvPicPr>
          <p:cNvPr id="2050" name="Picture 2" descr="C:\Users\gdvorak\Pictures\Animals\Cattle\fence_RDewell.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089753" y="1676401"/>
            <a:ext cx="2560320" cy="2092147"/>
          </a:xfrm>
          <a:prstGeom prst="rect">
            <a:avLst/>
          </a:prstGeom>
          <a:ln w="28575">
            <a:solidFill>
              <a:srgbClr val="F47D5A"/>
            </a:solidFill>
          </a:ln>
          <a:extLst>
            <a:ext uri="{909E8E84-426E-40DD-AFC4-6F175D3DCCD1}">
              <a14:hiddenFill xmlns:a14="http://schemas.microsoft.com/office/drawing/2010/main">
                <a:solidFill>
                  <a:srgbClr val="FFFFFF"/>
                </a:solidFill>
              </a14:hiddenFill>
            </a:ext>
          </a:extLst>
        </p:spPr>
      </p:pic>
      <p:pic>
        <p:nvPicPr>
          <p:cNvPr id="10" name="Picture 9"/>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312162" y="3810001"/>
            <a:ext cx="2103834" cy="2362200"/>
          </a:xfrm>
          <a:prstGeom prst="rect">
            <a:avLst/>
          </a:prstGeom>
          <a:ln w="28575">
            <a:solidFill>
              <a:srgbClr val="F47D5A"/>
            </a:solidFill>
          </a:ln>
        </p:spPr>
      </p:pic>
    </p:spTree>
    <p:extLst>
      <p:ext uri="{BB962C8B-B14F-4D97-AF65-F5344CB8AC3E}">
        <p14:creationId xmlns:p14="http://schemas.microsoft.com/office/powerpoint/2010/main" val="3969535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Freedom from </a:t>
            </a:r>
            <a:br>
              <a:rPr lang="en-US" dirty="0" smtClean="0"/>
            </a:br>
            <a:r>
              <a:rPr lang="en-US" dirty="0" smtClean="0"/>
              <a:t>Fear and Distress</a:t>
            </a:r>
            <a:endParaRPr lang="en-US" dirty="0"/>
          </a:p>
        </p:txBody>
      </p:sp>
      <p:sp>
        <p:nvSpPr>
          <p:cNvPr id="3" name="Content Placeholder 2"/>
          <p:cNvSpPr>
            <a:spLocks noGrp="1"/>
          </p:cNvSpPr>
          <p:nvPr>
            <p:ph idx="1"/>
          </p:nvPr>
        </p:nvSpPr>
        <p:spPr/>
        <p:txBody>
          <a:bodyPr>
            <a:normAutofit fontScale="92500" lnSpcReduction="20000"/>
          </a:bodyPr>
          <a:lstStyle/>
          <a:p>
            <a:r>
              <a:rPr lang="en-US" dirty="0"/>
              <a:t>Recognize normal vs. abnormal</a:t>
            </a:r>
          </a:p>
          <a:p>
            <a:pPr lvl="1"/>
            <a:r>
              <a:rPr lang="en-US" altLang="en-US" dirty="0" smtClean="0"/>
              <a:t>Elevated stress – </a:t>
            </a:r>
            <a:br>
              <a:rPr lang="en-US" altLang="en-US" dirty="0" smtClean="0"/>
            </a:br>
            <a:r>
              <a:rPr lang="en-US" altLang="en-US" dirty="0" smtClean="0"/>
              <a:t>unpredictable</a:t>
            </a:r>
            <a:endParaRPr lang="en-US" altLang="en-US" dirty="0"/>
          </a:p>
          <a:p>
            <a:pPr lvl="1"/>
            <a:r>
              <a:rPr lang="en-US" altLang="en-US" dirty="0"/>
              <a:t>Experienced </a:t>
            </a:r>
            <a:br>
              <a:rPr lang="en-US" altLang="en-US" dirty="0"/>
            </a:br>
            <a:r>
              <a:rPr lang="en-US" altLang="en-US" dirty="0"/>
              <a:t>handlers</a:t>
            </a:r>
          </a:p>
          <a:p>
            <a:r>
              <a:rPr lang="en-US" dirty="0" smtClean="0"/>
              <a:t>Safe </a:t>
            </a:r>
            <a:r>
              <a:rPr lang="en-US" dirty="0"/>
              <a:t>transport </a:t>
            </a:r>
          </a:p>
          <a:p>
            <a:pPr lvl="1"/>
            <a:r>
              <a:rPr lang="en-US" dirty="0"/>
              <a:t>Avoid overcrowding</a:t>
            </a:r>
          </a:p>
          <a:p>
            <a:pPr lvl="1"/>
            <a:r>
              <a:rPr lang="en-US" dirty="0"/>
              <a:t>Familiar </a:t>
            </a:r>
            <a:r>
              <a:rPr lang="en-US" dirty="0" smtClean="0"/>
              <a:t>groups</a:t>
            </a:r>
          </a:p>
          <a:p>
            <a:r>
              <a:rPr lang="en-US" dirty="0"/>
              <a:t>Group by </a:t>
            </a:r>
            <a:r>
              <a:rPr lang="en-US" dirty="0" smtClean="0"/>
              <a:t>species, age, </a:t>
            </a:r>
            <a:br>
              <a:rPr lang="en-US" dirty="0" smtClean="0"/>
            </a:br>
            <a:r>
              <a:rPr lang="en-US" dirty="0" smtClean="0"/>
              <a:t>gender, farm </a:t>
            </a:r>
            <a:r>
              <a:rPr lang="en-US" dirty="0"/>
              <a:t>of origin, </a:t>
            </a:r>
            <a:r>
              <a:rPr lang="en-US" dirty="0" smtClean="0"/>
              <a:t/>
            </a:r>
            <a:br>
              <a:rPr lang="en-US" dirty="0" smtClean="0"/>
            </a:br>
            <a:r>
              <a:rPr lang="en-US" dirty="0" smtClean="0"/>
              <a:t>pregnant animals</a:t>
            </a:r>
            <a:endParaRPr lang="en-US" dirty="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Animal Welfare: Livestock</a:t>
            </a:r>
            <a:endParaRPr lang="en-US" dirty="0"/>
          </a:p>
        </p:txBody>
      </p:sp>
      <p:pic>
        <p:nvPicPr>
          <p:cNvPr id="3076" name="Picture 4" descr="C:\Users\gdvorak\Pictures\Animals\SHEEP AND GOATS\Sheep\sheep-herd_United Nations-flickr-creative-commons.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5715000" y="4191000"/>
            <a:ext cx="2857500" cy="1986483"/>
          </a:xfrm>
          <a:prstGeom prst="rect">
            <a:avLst/>
          </a:prstGeom>
          <a:ln w="28575">
            <a:solidFill>
              <a:srgbClr val="F47D5A"/>
            </a:solidFill>
          </a:ln>
          <a:extLst>
            <a:ext uri="{909E8E84-426E-40DD-AFC4-6F175D3DCCD1}">
              <a14:hiddenFill xmlns:a14="http://schemas.microsoft.com/office/drawing/2010/main">
                <a:solidFill>
                  <a:srgbClr val="FFFFFF"/>
                </a:solidFill>
              </a14:hiddenFill>
            </a:ext>
          </a:extLst>
        </p:spPr>
      </p:pic>
      <p:pic>
        <p:nvPicPr>
          <p:cNvPr id="3074" name="Picture 2" descr="C:\Users\gdvorak\Pictures\Animals\Cattle\nursing2_RDewell.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715000" y="2206150"/>
            <a:ext cx="2857500" cy="1984850"/>
          </a:xfrm>
          <a:prstGeom prst="rect">
            <a:avLst/>
          </a:prstGeom>
          <a:ln w="28575">
            <a:solidFill>
              <a:srgbClr val="F47D5A"/>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988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Responders:</a:t>
            </a:r>
            <a:br>
              <a:rPr lang="en-US" dirty="0" smtClean="0"/>
            </a:br>
            <a:r>
              <a:rPr lang="en-US" sz="3800" dirty="0" smtClean="0"/>
              <a:t>Mental Health and Animals</a:t>
            </a:r>
            <a:endParaRPr lang="en-US" sz="3800" dirty="0"/>
          </a:p>
        </p:txBody>
      </p:sp>
      <p:sp>
        <p:nvSpPr>
          <p:cNvPr id="3" name="Content Placeholder 2"/>
          <p:cNvSpPr>
            <a:spLocks noGrp="1"/>
          </p:cNvSpPr>
          <p:nvPr>
            <p:ph idx="1"/>
          </p:nvPr>
        </p:nvSpPr>
        <p:spPr>
          <a:xfrm>
            <a:off x="457200" y="1600200"/>
            <a:ext cx="6324600" cy="4648200"/>
          </a:xfrm>
        </p:spPr>
        <p:txBody>
          <a:bodyPr>
            <a:normAutofit/>
          </a:bodyPr>
          <a:lstStyle/>
          <a:p>
            <a:r>
              <a:rPr lang="en-US" dirty="0" smtClean="0"/>
              <a:t>Response stress</a:t>
            </a:r>
          </a:p>
          <a:p>
            <a:pPr lvl="1"/>
            <a:r>
              <a:rPr lang="en-US" dirty="0" smtClean="0"/>
              <a:t>Can affect responder</a:t>
            </a:r>
            <a:br>
              <a:rPr lang="en-US" dirty="0" smtClean="0"/>
            </a:br>
            <a:r>
              <a:rPr lang="en-US" dirty="0" smtClean="0"/>
              <a:t> mental health</a:t>
            </a:r>
          </a:p>
          <a:p>
            <a:pPr lvl="1"/>
            <a:r>
              <a:rPr lang="en-US" dirty="0" smtClean="0"/>
              <a:t>May affect animal welfare</a:t>
            </a:r>
          </a:p>
          <a:p>
            <a:pPr lvl="2"/>
            <a:r>
              <a:rPr lang="en-US" dirty="0" smtClean="0"/>
              <a:t>Responder apathy</a:t>
            </a:r>
          </a:p>
          <a:p>
            <a:pPr lvl="2"/>
            <a:r>
              <a:rPr lang="en-US" dirty="0" smtClean="0"/>
              <a:t>Responder fatigue</a:t>
            </a:r>
          </a:p>
          <a:p>
            <a:pPr lvl="2"/>
            <a:r>
              <a:rPr lang="en-US" dirty="0" smtClean="0"/>
              <a:t>Uncompleted tasks</a:t>
            </a:r>
          </a:p>
          <a:p>
            <a:pPr lvl="2"/>
            <a:r>
              <a:rPr lang="en-US" dirty="0" smtClean="0"/>
              <a:t>Carelessness of tasks</a:t>
            </a:r>
          </a:p>
          <a:p>
            <a:pPr lvl="2"/>
            <a:r>
              <a:rPr lang="en-US" dirty="0" smtClean="0"/>
              <a:t>Forgetting overall welfare needs</a:t>
            </a:r>
          </a:p>
          <a:p>
            <a:pPr lvl="2"/>
            <a:endParaRPr lang="en-US" dirty="0" smtClean="0"/>
          </a:p>
        </p:txBody>
      </p:sp>
      <p:sp>
        <p:nvSpPr>
          <p:cNvPr id="4" name="Date Placeholder 3"/>
          <p:cNvSpPr>
            <a:spLocks noGrp="1"/>
          </p:cNvSpPr>
          <p:nvPr>
            <p:ph type="dt" sz="half" idx="2"/>
          </p:nvPr>
        </p:nvSpPr>
        <p:spPr/>
        <p:txBody>
          <a:bodyPr/>
          <a:lstStyle/>
          <a:p>
            <a:r>
              <a:rPr lang="en-US" smtClean="0"/>
              <a:t>Just In Time Training</a:t>
            </a:r>
            <a:endParaRPr lang="en-US" dirty="0"/>
          </a:p>
        </p:txBody>
      </p:sp>
      <p:sp>
        <p:nvSpPr>
          <p:cNvPr id="5" name="Footer Placeholder 4"/>
          <p:cNvSpPr>
            <a:spLocks noGrp="1"/>
          </p:cNvSpPr>
          <p:nvPr>
            <p:ph type="ftr" sz="quarter" idx="3"/>
          </p:nvPr>
        </p:nvSpPr>
        <p:spPr/>
        <p:txBody>
          <a:bodyPr/>
          <a:lstStyle/>
          <a:p>
            <a:pPr algn="r"/>
            <a:r>
              <a:rPr lang="en-US" smtClean="0"/>
              <a:t>Animal Welfare: Livestock</a:t>
            </a:r>
            <a:endParaRPr lang="en-US" dirty="0"/>
          </a:p>
        </p:txBody>
      </p:sp>
      <p:pic>
        <p:nvPicPr>
          <p:cNvPr id="4098" name="Picture 2" descr="H:\CFSPH\Communal Files\Photo Library\Bovine photos\Dairy\People on dairies\ExamineHerd3_DBW.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9936" b="7372"/>
          <a:stretch/>
        </p:blipFill>
        <p:spPr bwMode="auto">
          <a:xfrm>
            <a:off x="6170992" y="1981200"/>
            <a:ext cx="2515808" cy="2438400"/>
          </a:xfrm>
          <a:prstGeom prst="rect">
            <a:avLst/>
          </a:prstGeom>
          <a:ln w="28575">
            <a:solidFill>
              <a:srgbClr val="F47D5A"/>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0832418"/>
      </p:ext>
    </p:extLst>
  </p:cSld>
  <p:clrMapOvr>
    <a:masterClrMapping/>
  </p:clrMapOvr>
  <p:timing>
    <p:tnLst>
      <p:par>
        <p:cTn id="1" dur="indefinite" restart="never" nodeType="tmRoot"/>
      </p:par>
    </p:tnLst>
  </p:timing>
</p:sld>
</file>

<file path=ppt/theme/theme1.xml><?xml version="1.0" encoding="utf-8"?>
<a:theme xmlns:a="http://schemas.openxmlformats.org/drawingml/2006/main" name="Just In Time 2014">
  <a:themeElements>
    <a:clrScheme name="JIT">
      <a:dk1>
        <a:sysClr val="windowText" lastClr="000000"/>
      </a:dk1>
      <a:lt1>
        <a:sysClr val="window" lastClr="FFFFFF"/>
      </a:lt1>
      <a:dk2>
        <a:srgbClr val="464646"/>
      </a:dk2>
      <a:lt2>
        <a:srgbClr val="DEF5FA"/>
      </a:lt2>
      <a:accent1>
        <a:srgbClr val="4B7054"/>
      </a:accent1>
      <a:accent2>
        <a:srgbClr val="F26336"/>
      </a:accent2>
      <a:accent3>
        <a:srgbClr val="58595B"/>
      </a:accent3>
      <a:accent4>
        <a:srgbClr val="7D3C4A"/>
      </a:accent4>
      <a:accent5>
        <a:srgbClr val="474B78"/>
      </a:accent5>
      <a:accent6>
        <a:srgbClr val="679973"/>
      </a:accent6>
      <a:hlink>
        <a:srgbClr val="F26336"/>
      </a:hlink>
      <a:folHlink>
        <a:srgbClr val="DAA6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Just In Time 2014</Template>
  <TotalTime>9471</TotalTime>
  <Words>1950</Words>
  <Application>Microsoft Office PowerPoint</Application>
  <PresentationFormat>On-screen Show (4:3)</PresentationFormat>
  <Paragraphs>151</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Just In Time 2014</vt:lpstr>
      <vt:lpstr>Animal Welfare During Animal Health Emergencies</vt:lpstr>
      <vt:lpstr>Animal Welfare</vt:lpstr>
      <vt:lpstr>The Five Freedoms</vt:lpstr>
      <vt:lpstr>Freedom from  Hunger and Thirst</vt:lpstr>
      <vt:lpstr>Freedom from  Discomfort</vt:lpstr>
      <vt:lpstr>Freedom from  Pain, Injury, and Disease</vt:lpstr>
      <vt:lpstr>Freedom to  Express Normal Behavior</vt:lpstr>
      <vt:lpstr>Freedom from  Fear and Distress</vt:lpstr>
      <vt:lpstr>Responders: Mental Health and Animals</vt:lpstr>
      <vt:lpstr>Resources</vt:lpstr>
      <vt:lpstr>Acknowledgments</vt:lpstr>
    </vt:vector>
  </TitlesOfParts>
  <Company>Iowa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Animal Welfare: Livestock</dc:title>
  <dc:subject>Just In Time Training Resources</dc:subject>
  <dc:creator>Glenda Dvorak, DVM, MPH, DACVPM</dc:creator>
  <dc:description>Developed June 2010
Reviewed by: JPMogan, DVM, L Cole, DVM,</dc:description>
  <cp:lastModifiedBy>Glenda Dvorak</cp:lastModifiedBy>
  <cp:revision>534</cp:revision>
  <cp:lastPrinted>2012-06-08T20:48:48Z</cp:lastPrinted>
  <dcterms:created xsi:type="dcterms:W3CDTF">2010-02-26T02:19:00Z</dcterms:created>
  <dcterms:modified xsi:type="dcterms:W3CDTF">2014-07-07T21:32:56Z</dcterms:modified>
  <cp:category>MSP Just-In-Time Training</cp:category>
</cp:coreProperties>
</file>