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13"/>
  </p:notesMasterIdLst>
  <p:handoutMasterIdLst>
    <p:handoutMasterId r:id="rId14"/>
  </p:handoutMasterIdLst>
  <p:sldIdLst>
    <p:sldId id="348" r:id="rId2"/>
    <p:sldId id="370" r:id="rId3"/>
    <p:sldId id="372" r:id="rId4"/>
    <p:sldId id="388" r:id="rId5"/>
    <p:sldId id="378" r:id="rId6"/>
    <p:sldId id="390" r:id="rId7"/>
    <p:sldId id="391" r:id="rId8"/>
    <p:sldId id="392" r:id="rId9"/>
    <p:sldId id="387" r:id="rId10"/>
    <p:sldId id="347" r:id="rId11"/>
    <p:sldId id="318" r:id="rId1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4825E"/>
    <a:srgbClr val="F47D5A"/>
    <a:srgbClr val="FAAA6E"/>
    <a:srgbClr val="FBC093"/>
    <a:srgbClr val="FFE6B9"/>
    <a:srgbClr val="FFD07D"/>
    <a:srgbClr val="FFFF99"/>
    <a:srgbClr val="C1DDF5"/>
    <a:srgbClr val="F999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72482" autoAdjust="0"/>
  </p:normalViewPr>
  <p:slideViewPr>
    <p:cSldViewPr>
      <p:cViewPr varScale="1">
        <p:scale>
          <a:sx n="48" d="100"/>
          <a:sy n="48" d="100"/>
        </p:scale>
        <p:origin x="-128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438"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9394" y="126770"/>
            <a:ext cx="2982119" cy="464820"/>
          </a:xfrm>
          <a:prstGeom prst="rect">
            <a:avLst/>
          </a:prstGeom>
        </p:spPr>
        <p:txBody>
          <a:bodyPr vert="horz" lIns="95136" tIns="47568" rIns="95136" bIns="47568" rtlCol="0"/>
          <a:lstStyle>
            <a:lvl1pPr algn="l">
              <a:defRPr sz="1200"/>
            </a:lvl1pPr>
          </a:lstStyle>
          <a:p>
            <a:r>
              <a:rPr lang="en-US" sz="1000" dirty="0"/>
              <a:t>Just-In-Time Training for Animal Health Emergencies</a:t>
            </a:r>
          </a:p>
        </p:txBody>
      </p:sp>
      <p:sp>
        <p:nvSpPr>
          <p:cNvPr id="3" name="Date Placeholder 2"/>
          <p:cNvSpPr>
            <a:spLocks noGrp="1"/>
          </p:cNvSpPr>
          <p:nvPr>
            <p:ph type="dt" sz="quarter" idx="1"/>
          </p:nvPr>
        </p:nvSpPr>
        <p:spPr>
          <a:xfrm>
            <a:off x="3670300" y="126770"/>
            <a:ext cx="2982119" cy="464820"/>
          </a:xfrm>
          <a:prstGeom prst="rect">
            <a:avLst/>
          </a:prstGeom>
        </p:spPr>
        <p:txBody>
          <a:bodyPr vert="horz" lIns="95136" tIns="47568" rIns="95136" bIns="47568" rtlCol="0"/>
          <a:lstStyle>
            <a:lvl1pPr algn="r">
              <a:defRPr sz="1200"/>
            </a:lvl1pPr>
          </a:lstStyle>
          <a:p>
            <a:r>
              <a:rPr lang="en-US" sz="1000" dirty="0" smtClean="0"/>
              <a:t>Animal Welfare: Equine</a:t>
            </a:r>
            <a:endParaRPr lang="en-US" sz="1000" dirty="0"/>
          </a:p>
        </p:txBody>
      </p:sp>
      <p:sp>
        <p:nvSpPr>
          <p:cNvPr id="4" name="Footer Placeholder 3"/>
          <p:cNvSpPr>
            <a:spLocks noGrp="1"/>
          </p:cNvSpPr>
          <p:nvPr>
            <p:ph type="ftr" sz="quarter" idx="2"/>
          </p:nvPr>
        </p:nvSpPr>
        <p:spPr>
          <a:xfrm>
            <a:off x="229394" y="8704811"/>
            <a:ext cx="2982119" cy="464820"/>
          </a:xfrm>
          <a:prstGeom prst="rect">
            <a:avLst/>
          </a:prstGeom>
        </p:spPr>
        <p:txBody>
          <a:bodyPr vert="horz" lIns="95136" tIns="47568" rIns="95136" bIns="47568" rtlCol="0" anchor="b"/>
          <a:lstStyle>
            <a:lvl1pPr algn="l">
              <a:defRPr sz="1200"/>
            </a:lvl1pPr>
          </a:lstStyle>
          <a:p>
            <a:r>
              <a:rPr lang="en-US" sz="1000"/>
              <a:t>Multi-State Partnership for Security in Agriculture; Center for Food Security and Public Health</a:t>
            </a:r>
            <a:endParaRPr lang="en-US" sz="1000" dirty="0"/>
          </a:p>
        </p:txBody>
      </p:sp>
      <p:sp>
        <p:nvSpPr>
          <p:cNvPr id="5" name="Slide Number Placeholder 4"/>
          <p:cNvSpPr>
            <a:spLocks noGrp="1"/>
          </p:cNvSpPr>
          <p:nvPr>
            <p:ph type="sldNum" sz="quarter" idx="3"/>
          </p:nvPr>
        </p:nvSpPr>
        <p:spPr>
          <a:xfrm>
            <a:off x="3746765" y="8704811"/>
            <a:ext cx="2982119" cy="464820"/>
          </a:xfrm>
          <a:prstGeom prst="rect">
            <a:avLst/>
          </a:prstGeom>
        </p:spPr>
        <p:txBody>
          <a:bodyPr vert="horz" lIns="95136" tIns="47568" rIns="95136" bIns="47568" rtlCol="0" anchor="b"/>
          <a:lstStyle>
            <a:lvl1pPr algn="r">
              <a:defRPr sz="1200"/>
            </a:lvl1pPr>
          </a:lstStyle>
          <a:p>
            <a:fld id="{E43E7F44-CF60-445B-AADF-8F267F8193CA}" type="slidenum">
              <a:rPr lang="en-US" smtClean="0"/>
              <a:pPr/>
              <a:t>‹#›</a:t>
            </a:fld>
            <a:endParaRPr lang="en-US"/>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82119" cy="464820"/>
          </a:xfrm>
          <a:prstGeom prst="rect">
            <a:avLst/>
          </a:prstGeom>
        </p:spPr>
        <p:txBody>
          <a:bodyPr vert="horz" lIns="95136" tIns="47568" rIns="95136" bIns="47568" rtlCol="0"/>
          <a:lstStyle>
            <a:lvl1pPr algn="l">
              <a:defRPr sz="1200"/>
            </a:lvl1pPr>
          </a:lstStyle>
          <a:p>
            <a:endParaRPr lang="en-US"/>
          </a:p>
        </p:txBody>
      </p:sp>
      <p:sp>
        <p:nvSpPr>
          <p:cNvPr id="3" name="Date Placeholder 2"/>
          <p:cNvSpPr>
            <a:spLocks noGrp="1"/>
          </p:cNvSpPr>
          <p:nvPr>
            <p:ph type="dt" idx="1"/>
          </p:nvPr>
        </p:nvSpPr>
        <p:spPr>
          <a:xfrm>
            <a:off x="3898102" y="5"/>
            <a:ext cx="2982119" cy="464820"/>
          </a:xfrm>
          <a:prstGeom prst="rect">
            <a:avLst/>
          </a:prstGeom>
        </p:spPr>
        <p:txBody>
          <a:bodyPr vert="horz" lIns="95136" tIns="47568" rIns="95136" bIns="47568" rtlCol="0"/>
          <a:lstStyle>
            <a:lvl1pPr algn="r">
              <a:defRPr sz="12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5136" tIns="47568" rIns="95136" bIns="47568"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5136" tIns="47568" rIns="95136" bIns="4756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5136" tIns="47568" rIns="95136" bIns="47568"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5136" tIns="47568" rIns="95136" bIns="47568" rtlCol="0" anchor="b"/>
          <a:lstStyle>
            <a:lvl1pPr algn="r">
              <a:defRPr sz="12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0" i="1" dirty="0" smtClean="0">
                <a:solidFill>
                  <a:srgbClr val="000000"/>
                </a:solidFill>
              </a:rPr>
              <a:t>June 2014</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During animal health emergency situations – whether a natural disaster or infectious disease outbreak response – animal welfare issues must be considered and addressed. This</a:t>
            </a:r>
            <a:r>
              <a:rPr lang="en-US" b="0" baseline="0" dirty="0" smtClean="0"/>
              <a:t> Just-In-Time training will overview some of the pertinent animal welfare considerations for equine during animal health emergencies. </a:t>
            </a:r>
            <a:endParaRPr lang="en-US" b="0" dirty="0" smtClean="0"/>
          </a:p>
          <a:p>
            <a:pPr eaLnBrk="1" hangingPunct="1"/>
            <a:endParaRPr lang="en-US" b="0" i="1" dirty="0" smtClean="0">
              <a:solidFill>
                <a:srgbClr val="000000"/>
              </a:solidFill>
            </a:endParaRPr>
          </a:p>
        </p:txBody>
      </p:sp>
      <p:sp>
        <p:nvSpPr>
          <p:cNvPr id="4" name="Slide Number Placeholder 3"/>
          <p:cNvSpPr>
            <a:spLocks noGrp="1"/>
          </p:cNvSpPr>
          <p:nvPr>
            <p:ph type="sldNum" sz="quarter" idx="10"/>
          </p:nvPr>
        </p:nvSpPr>
        <p:spPr/>
        <p:txBody>
          <a:bodyPr/>
          <a:lstStyle/>
          <a:p>
            <a:fld id="{8005E09E-EE66-4103-848A-A9F7D5164029}"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information on animal welfare </a:t>
            </a:r>
            <a:r>
              <a:rPr lang="en-US" baseline="0" dirty="0" smtClean="0"/>
              <a:t>issues during an animal health emergency response, consult the following resources.</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11</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5161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Animal welfare is the ethical responsibility of ensuring</a:t>
            </a:r>
            <a:r>
              <a:rPr lang="en-US" b="0" baseline="0" dirty="0" smtClean="0"/>
              <a:t> the well-being of animals. It refers to the physical and mental state of the animal and includes consideration of the animal’s health, behavior and biological function. </a:t>
            </a:r>
            <a:r>
              <a:rPr lang="en-US" b="0" dirty="0" smtClean="0"/>
              <a:t>[Definition source: AVMA and American</a:t>
            </a:r>
            <a:r>
              <a:rPr lang="en-US" b="0" baseline="0" dirty="0" smtClean="0"/>
              <a:t> College of Animal Welfare] </a:t>
            </a:r>
            <a:r>
              <a:rPr lang="en-US" baseline="0" dirty="0" smtClean="0"/>
              <a:t>Responders should </a:t>
            </a:r>
            <a:r>
              <a:rPr lang="en-US" b="0" baseline="0" dirty="0" smtClean="0"/>
              <a:t>continuously evaluate animal welfare issues throughout the response and refine situations when indicated.  </a:t>
            </a:r>
            <a:r>
              <a:rPr lang="en-US" b="0" baseline="0" dirty="0" smtClean="0">
                <a:solidFill>
                  <a:srgbClr val="000000"/>
                </a:solidFill>
              </a:rPr>
              <a:t>[Photo: This photo shows a woman and her horse. Source: U.S. Department of Agriculture]</a:t>
            </a:r>
          </a:p>
        </p:txBody>
      </p:sp>
      <p:sp>
        <p:nvSpPr>
          <p:cNvPr id="4" name="Slide Number Placeholder 3"/>
          <p:cNvSpPr>
            <a:spLocks noGrp="1"/>
          </p:cNvSpPr>
          <p:nvPr>
            <p:ph type="sldNum" sz="quarter" idx="10"/>
          </p:nvPr>
        </p:nvSpPr>
        <p:spPr/>
        <p:txBody>
          <a:bodyPr/>
          <a:lstStyle/>
          <a:p>
            <a:fld id="{CA14255A-7794-4D3D-B6F2-612A3A7DD042}" type="slidenum">
              <a:rPr lang="en-US" smtClean="0"/>
              <a:pPr/>
              <a:t>2</a:t>
            </a:fld>
            <a:endParaRPr lang="en-US"/>
          </a:p>
        </p:txBody>
      </p:sp>
    </p:spTree>
    <p:extLst>
      <p:ext uri="{BB962C8B-B14F-4D97-AF65-F5344CB8AC3E}">
        <p14:creationId xmlns:p14="http://schemas.microsoft.com/office/powerpoint/2010/main" val="1037390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 “five freedoms” are internationally recognized </a:t>
            </a:r>
            <a:r>
              <a:rPr lang="en-US" b="0" baseline="0" dirty="0" smtClean="0"/>
              <a:t>ideal states of the welfare of animals. These principles can </a:t>
            </a:r>
            <a:r>
              <a:rPr lang="en-US" b="0" baseline="0" dirty="0" smtClean="0">
                <a:solidFill>
                  <a:schemeClr val="accent2">
                    <a:lumMod val="75000"/>
                  </a:schemeClr>
                </a:solidFill>
              </a:rPr>
              <a:t>p</a:t>
            </a:r>
            <a:r>
              <a:rPr lang="en-US" b="0" baseline="0" dirty="0" smtClean="0"/>
              <a:t>rovide </a:t>
            </a:r>
            <a:r>
              <a:rPr lang="en-US" baseline="0" dirty="0" smtClean="0"/>
              <a:t>responders </a:t>
            </a:r>
            <a:r>
              <a:rPr lang="en-US" b="0" baseline="0" dirty="0" smtClean="0"/>
              <a:t>valuable guidance and a framework for determining and assessing animal welfare situations during animal health emergencies. The five freedoms include  </a:t>
            </a:r>
            <a:r>
              <a:rPr lang="en-US" baseline="0" dirty="0" smtClean="0"/>
              <a:t>freedom from hunger and thirst, freedom from discomfort, freedom from pain, injury and disease, freedom to express normal behavior, and freedom from fear and distress. </a:t>
            </a:r>
            <a:endParaRPr lang="en-US" strike="sngStrike"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3</a:t>
            </a:fld>
            <a:endParaRPr lang="en-US"/>
          </a:p>
        </p:txBody>
      </p:sp>
    </p:spTree>
    <p:extLst>
      <p:ext uri="{BB962C8B-B14F-4D97-AF65-F5344CB8AC3E}">
        <p14:creationId xmlns:p14="http://schemas.microsoft.com/office/powerpoint/2010/main" val="46314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charset="0"/>
                <a:cs typeface="Arial" charset="0"/>
              </a:rPr>
              <a:t>Freedom from hunger and thirst addresses the provision of ready access to</a:t>
            </a:r>
            <a:r>
              <a:rPr lang="en-US" altLang="en-US" baseline="0" dirty="0" smtClean="0">
                <a:latin typeface="Arial" charset="0"/>
                <a:cs typeface="Arial" charset="0"/>
              </a:rPr>
              <a:t> fresh water and diet to maintain health. </a:t>
            </a:r>
            <a:r>
              <a:rPr lang="en-US" altLang="en-US" dirty="0" smtClean="0">
                <a:latin typeface="Arial" charset="0"/>
                <a:cs typeface="Arial" charset="0"/>
              </a:rPr>
              <a:t>During animal health</a:t>
            </a:r>
            <a:r>
              <a:rPr lang="en-US" altLang="en-US" baseline="0" dirty="0" smtClean="0">
                <a:latin typeface="Arial" charset="0"/>
                <a:cs typeface="Arial" charset="0"/>
              </a:rPr>
              <a:t> emergencies, </a:t>
            </a:r>
            <a:r>
              <a:rPr lang="en-US" altLang="en-US" baseline="0" dirty="0" err="1" smtClean="0">
                <a:latin typeface="Arial" charset="0"/>
                <a:cs typeface="Arial" charset="0"/>
              </a:rPr>
              <a:t>e</a:t>
            </a:r>
            <a:r>
              <a:rPr lang="en-US" altLang="en-US" dirty="0" err="1" smtClean="0">
                <a:latin typeface="Arial" charset="0"/>
                <a:cs typeface="Arial" charset="0"/>
              </a:rPr>
              <a:t>quids</a:t>
            </a:r>
            <a:r>
              <a:rPr lang="en-US" altLang="en-US" dirty="0" smtClean="0">
                <a:latin typeface="Arial" charset="0"/>
                <a:cs typeface="Arial" charset="0"/>
              </a:rPr>
              <a:t> housed in temporary shelters will require food and water. </a:t>
            </a:r>
            <a:r>
              <a:rPr lang="en-US" baseline="0" dirty="0" smtClean="0"/>
              <a:t>Equids should be fed between 1% and 2% of their body weight in roughage per day and 1.5 quarts of water to every pound of grain/forage. For the average 1000 pound horse this translate to 10-20 pounds of roughage and 4-8 gallons of water per day. </a:t>
            </a:r>
            <a:r>
              <a:rPr lang="en-US" altLang="en-US" dirty="0" smtClean="0">
                <a:latin typeface="Arial" charset="0"/>
                <a:cs typeface="Arial" charset="0"/>
              </a:rPr>
              <a:t>Feed will depend on availability. Ideally, a high quality grass hay, such as Bermuda, orchard grass or timothy, should be provided. This amount may be reduced in situations where grass pasture is available. It should be increased in situations involving extreme cold temperatures. Grain may not be necessary, except for juvenile animals, lactating mares or severely underweight animals. </a:t>
            </a:r>
            <a:r>
              <a:rPr lang="en-US" baseline="0" dirty="0" smtClean="0"/>
              <a:t>Feed and water intake should be monitored daily. </a:t>
            </a:r>
            <a:r>
              <a:rPr lang="en-US" altLang="en-US" dirty="0" smtClean="0">
                <a:latin typeface="Arial" charset="0"/>
                <a:cs typeface="Arial" charset="0"/>
              </a:rPr>
              <a:t>Equids may not eat in a stressful animal health emergency situation. If horses are stabled in large groups, several water sources and feed sources should be available to reduce territoriality and exclusion among the animals.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4</a:t>
            </a:fld>
            <a:endParaRPr lang="en-US"/>
          </a:p>
        </p:txBody>
      </p:sp>
    </p:spTree>
    <p:extLst>
      <p:ext uri="{BB962C8B-B14F-4D97-AF65-F5344CB8AC3E}">
        <p14:creationId xmlns:p14="http://schemas.microsoft.com/office/powerpoint/2010/main" val="1884224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Freedom</a:t>
            </a:r>
            <a:r>
              <a:rPr lang="en-US" baseline="0" dirty="0" smtClean="0"/>
              <a:t> from discomfort involves providing an appropriate environment, including shelter and a comfortable resting area. Any sheltering facility should provide protection from the elements and an appropriate temperature for the time of year, whether it be shade in the summer or warmth in the winter. If horses are housed individually, h</a:t>
            </a:r>
            <a:r>
              <a:rPr lang="en-US" dirty="0" smtClean="0"/>
              <a:t>ousing areas </a:t>
            </a:r>
            <a:r>
              <a:rPr lang="en-US" baseline="0" dirty="0" smtClean="0"/>
              <a:t>should be large enough to accommodate laying down and turning around. Stalls should be bedded with saw dust, wood chips, or straw and cleaned daily for hygienic purposes. Attention to ventilation will be important to maintain adequate air flow throughout the building. Horses should be exercised at least once a day for health and well-being. If animals are housed outdoors, adequate wind protection and shade should be provided. Be sure to account for the seasonal temperature changes and provide fans, shade, and heaters, if needed. If housing animals in groups, larger pens with ample room for movement will be needed. Overcrowded conditions should be avoided to avoid stress to the animals as well as to decrease potential for disease transmission. [</a:t>
            </a:r>
            <a:r>
              <a:rPr lang="en-US" dirty="0" smtClean="0"/>
              <a:t>Photo:</a:t>
            </a:r>
            <a:r>
              <a:rPr lang="en-US" baseline="0" dirty="0" smtClean="0"/>
              <a:t> Mare and foal in a bedded stall. </a:t>
            </a:r>
            <a:r>
              <a:rPr lang="en-US" i="0" baseline="0" dirty="0" smtClean="0"/>
              <a:t>Source: Danelle Bickett-Weddle, Iowa State University]</a:t>
            </a:r>
          </a:p>
          <a:p>
            <a:endParaRPr lang="en-US" i="0" baseline="0"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5</a:t>
            </a:fld>
            <a:endParaRPr lang="en-US"/>
          </a:p>
        </p:txBody>
      </p:sp>
    </p:spTree>
    <p:extLst>
      <p:ext uri="{BB962C8B-B14F-4D97-AF65-F5344CB8AC3E}">
        <p14:creationId xmlns:p14="http://schemas.microsoft.com/office/powerpoint/2010/main" val="2928382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charset="0"/>
                <a:cs typeface="Arial" charset="0"/>
              </a:rPr>
              <a:t>Animal welfare should also address freedom</a:t>
            </a:r>
            <a:r>
              <a:rPr lang="en-US" altLang="en-US" baseline="0" dirty="0" smtClean="0">
                <a:latin typeface="Arial" charset="0"/>
                <a:cs typeface="Arial" charset="0"/>
              </a:rPr>
              <a:t> from pain, injury and disease. </a:t>
            </a:r>
            <a:r>
              <a:rPr lang="en-US" altLang="en-US" dirty="0" smtClean="0">
                <a:latin typeface="Arial" charset="0"/>
                <a:cs typeface="Arial" charset="0"/>
              </a:rPr>
              <a:t>Animals entering and exiting the shelter should be examined upon arrival by a veterinarian for any signs of disease or injury. </a:t>
            </a:r>
            <a:r>
              <a:rPr lang="en-US" baseline="0" dirty="0" smtClean="0"/>
              <a:t>When illness, injury, or other conditions threatening an animal’s welfare are noted, appropriate actions should be taken. This may range from medical treatment to surgical treatment; some situations may warrant humane euthanasia. Be aware some animals may show a delay between the time of actual injury and showing signs due to a phenomenon known as stress analgesia. Therefore, awareness and monitoring of animal health before, during, and after transport and sheltering is important. </a:t>
            </a:r>
            <a:r>
              <a:rPr lang="en-US" dirty="0" smtClean="0"/>
              <a:t>[Photo: Veterinarian examining a horse. Source: Jessica </a:t>
            </a:r>
            <a:r>
              <a:rPr lang="en-US" dirty="0" err="1" smtClean="0"/>
              <a:t>Kenniker</a:t>
            </a:r>
            <a:r>
              <a:rPr lang="en-US" dirty="0" smtClean="0"/>
              <a:t>/CFSPH Iowa State University]</a:t>
            </a:r>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6</a:t>
            </a:fld>
            <a:endParaRPr lang="en-US"/>
          </a:p>
        </p:txBody>
      </p:sp>
    </p:spTree>
    <p:extLst>
      <p:ext uri="{BB962C8B-B14F-4D97-AF65-F5344CB8AC3E}">
        <p14:creationId xmlns:p14="http://schemas.microsoft.com/office/powerpoint/2010/main" val="566595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animal welfare state is the freedom to express normal behavior, both individually and in groups. Animal behavior can be abnormal in times of stress, such as animal health emergencies. New surroundings coupled with an increase in handling and transport may </a:t>
            </a:r>
            <a:r>
              <a:rPr lang="en-US" altLang="en-US" dirty="0" smtClean="0">
                <a:latin typeface="Arial" charset="0"/>
                <a:cs typeface="Arial" charset="0"/>
              </a:rPr>
              <a:t>raise stress on animals and </a:t>
            </a:r>
            <a:r>
              <a:rPr lang="en-US" baseline="0" dirty="0" smtClean="0"/>
              <a:t>alter the way an animal acts. </a:t>
            </a:r>
            <a:r>
              <a:rPr lang="en-US" altLang="en-US" dirty="0" smtClean="0">
                <a:latin typeface="Arial" charset="0"/>
                <a:cs typeface="Arial" charset="0"/>
              </a:rPr>
              <a:t>Equids are herd animals by nature, and may become anxious when separated from herd-mates. </a:t>
            </a:r>
            <a:r>
              <a:rPr lang="en-US" dirty="0" smtClean="0"/>
              <a:t>Horses housed</a:t>
            </a:r>
            <a:r>
              <a:rPr lang="en-US" baseline="0" dirty="0" smtClean="0"/>
              <a:t> in</a:t>
            </a:r>
            <a:r>
              <a:rPr lang="en-US" dirty="0" smtClean="0"/>
              <a:t> temporary shelters should be grouped</a:t>
            </a:r>
            <a:r>
              <a:rPr lang="en-US" baseline="0" dirty="0" smtClean="0"/>
              <a:t> based on farm of origin, pre-established herds, gender, mares with foals, and pregnant mares. Avoid separating animals from groupings they are familiar with. An equine animal may injure itself or responders when trying to get back to its herd. </a:t>
            </a:r>
            <a:r>
              <a:rPr lang="en-US" b="0" baseline="0" dirty="0" smtClean="0"/>
              <a:t>[Photos: (Top) Horses being contained in a fenced pasture in a group. </a:t>
            </a:r>
            <a:r>
              <a:rPr lang="en-US" b="0" i="0" baseline="0" dirty="0" smtClean="0"/>
              <a:t>Source: Patricia </a:t>
            </a:r>
            <a:r>
              <a:rPr lang="en-US" b="0" i="0" baseline="0" dirty="0" err="1" smtClean="0"/>
              <a:t>Futoma</a:t>
            </a:r>
            <a:r>
              <a:rPr lang="en-US" b="0" i="0" baseline="0" dirty="0" smtClean="0"/>
              <a:t>, Iowa State University; (Bottom) </a:t>
            </a:r>
            <a:r>
              <a:rPr lang="en-US" baseline="0" dirty="0" smtClean="0"/>
              <a:t>Horses in stalls in an emergency shelter. </a:t>
            </a:r>
            <a:r>
              <a:rPr lang="en-US" i="1" baseline="0" dirty="0" smtClean="0"/>
              <a:t>Source: Danelle Bickett-Weddle, Iowa State University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a:t>
            </a:r>
            <a:endParaRPr lang="en-US" b="0" i="0" dirty="0" smtClean="0"/>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7</a:t>
            </a:fld>
            <a:endParaRPr lang="en-US"/>
          </a:p>
        </p:txBody>
      </p:sp>
    </p:spTree>
    <p:extLst>
      <p:ext uri="{BB962C8B-B14F-4D97-AF65-F5344CB8AC3E}">
        <p14:creationId xmlns:p14="http://schemas.microsoft.com/office/powerpoint/2010/main" val="1498966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charset="0"/>
                <a:cs typeface="Arial" charset="0"/>
              </a:rPr>
              <a:t>Finally, the freedom from fear and distress</a:t>
            </a:r>
            <a:r>
              <a:rPr lang="en-US" altLang="en-US" baseline="0" dirty="0" smtClean="0">
                <a:latin typeface="Arial" charset="0"/>
                <a:cs typeface="Arial" charset="0"/>
              </a:rPr>
              <a:t> addresses the conditions and treatment which avoids mental suffering, including humane handling and humane euthanasia. </a:t>
            </a:r>
            <a:r>
              <a:rPr lang="en-US" baseline="0" dirty="0" smtClean="0"/>
              <a:t>Appropriate handling can minimize stress and leads to better overall health and welfare. Disaster situations or animal health emergencies will elevate the stress of equine animals. Animals in stressed situations can become unpredictable and should be handled calmly. </a:t>
            </a:r>
            <a:r>
              <a:rPr lang="en-US" dirty="0" smtClean="0"/>
              <a:t>Knowledge and understanding of normal and</a:t>
            </a:r>
            <a:r>
              <a:rPr lang="en-US" baseline="0" dirty="0" smtClean="0"/>
              <a:t> abnormal equine behavioral patterns can help to determine and anticipate reactions seen in emergency situations. Only trained individuals experienced with horses should handle horses in animal emergency situations. </a:t>
            </a:r>
            <a:r>
              <a:rPr lang="en-US" b="0" dirty="0" smtClean="0"/>
              <a:t>If</a:t>
            </a:r>
            <a:r>
              <a:rPr lang="en-US" b="0" baseline="0" dirty="0" smtClean="0"/>
              <a:t> horses are to be transported from one site to another location welfare issues must be addressed. </a:t>
            </a:r>
            <a:r>
              <a:rPr lang="en-US" baseline="0" dirty="0" smtClean="0"/>
              <a:t>Only transport vehicles appropriate for the species should be used and should not be overcrowded. Ramps, trucks, and other equipment used in transporting horses should be safe so that the horses do not injure themselves. Animals should be kept in familiar groups. </a:t>
            </a:r>
            <a:r>
              <a:rPr lang="en-US" sz="1200" kern="1200" dirty="0" smtClean="0">
                <a:solidFill>
                  <a:schemeClr val="tx1"/>
                </a:solidFill>
                <a:latin typeface="Arial" pitchFamily="34" charset="0"/>
                <a:ea typeface="+mn-ea"/>
                <a:cs typeface="Arial" pitchFamily="34" charset="0"/>
              </a:rPr>
              <a:t>[Photo:</a:t>
            </a:r>
            <a:r>
              <a:rPr lang="en-US" sz="1200" kern="1200" baseline="0" dirty="0" smtClean="0">
                <a:solidFill>
                  <a:schemeClr val="tx1"/>
                </a:solidFill>
                <a:latin typeface="Arial" pitchFamily="34" charset="0"/>
                <a:ea typeface="+mn-ea"/>
                <a:cs typeface="Arial" pitchFamily="34" charset="0"/>
              </a:rPr>
              <a:t> Horse in trailer. Source: Wikimedia Creative Commons at http://commons.wikimedia.org/wiki/File:Horse_trailer2.JPG]</a:t>
            </a:r>
            <a:endParaRPr lang="en-US" sz="1200" kern="1200" dirty="0" smtClean="0">
              <a:solidFill>
                <a:schemeClr val="tx1"/>
              </a:solidFill>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8</a:t>
            </a:fld>
            <a:endParaRPr lang="en-US"/>
          </a:p>
        </p:txBody>
      </p:sp>
    </p:spTree>
    <p:extLst>
      <p:ext uri="{BB962C8B-B14F-4D97-AF65-F5344CB8AC3E}">
        <p14:creationId xmlns:p14="http://schemas.microsoft.com/office/powerpoint/2010/main" val="492061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In times of emergency,</a:t>
            </a:r>
            <a:r>
              <a:rPr lang="en-US" b="0" baseline="0" dirty="0" smtClean="0"/>
              <a:t> stress is on the rise for all involved; emergency responders are no exception. Their mental health can be adversely affected by long hours, emotional stress, and the seriousness of the disaster. When responders begin to succumb to these factors, it can adversely affect animal welfare. This may manifest itself in responder apathy, fatigue, uncompleted tasks, carelessness </a:t>
            </a:r>
            <a:r>
              <a:rPr lang="en-US" b="0" strike="noStrike" baseline="0" dirty="0" smtClean="0"/>
              <a:t>of</a:t>
            </a:r>
            <a:r>
              <a:rPr lang="en-US" b="0" baseline="0" dirty="0" smtClean="0"/>
              <a:t> tasks, and forgetting the overall welfare needs of the animals involved.  Know how to recognize signs of stress and fatigue in yourself and others. Take appropriate actions to reduce stress. [</a:t>
            </a:r>
            <a:r>
              <a:rPr lang="en-US" baseline="0" dirty="0" smtClean="0"/>
              <a:t>Photo: Veterinarian interacting with horses in a stressful situation. </a:t>
            </a:r>
            <a:r>
              <a:rPr lang="en-US" i="0" baseline="0" dirty="0" smtClean="0"/>
              <a:t>Source: Jessica </a:t>
            </a:r>
            <a:r>
              <a:rPr lang="en-US" i="0" baseline="0" dirty="0" err="1" smtClean="0"/>
              <a:t>Kennicker</a:t>
            </a:r>
            <a:r>
              <a:rPr lang="en-US" i="0" baseline="0" dirty="0" smtClean="0"/>
              <a:t>, Iowa State University]</a:t>
            </a:r>
          </a:p>
        </p:txBody>
      </p:sp>
      <p:sp>
        <p:nvSpPr>
          <p:cNvPr id="4" name="Slide Number Placeholder 3"/>
          <p:cNvSpPr>
            <a:spLocks noGrp="1"/>
          </p:cNvSpPr>
          <p:nvPr>
            <p:ph type="sldNum" sz="quarter" idx="10"/>
          </p:nvPr>
        </p:nvSpPr>
        <p:spPr/>
        <p:txBody>
          <a:bodyPr/>
          <a:lstStyle/>
          <a:p>
            <a:fld id="{98E062CE-D889-4ED8-BA2A-A0A048CE191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Animal Welfare: Equine</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Welfare: Equine</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Welfare: Equine</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Welfare: Equine</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Welfare: Equine</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Welfare: Equine</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Animal Welfare: Equine</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Welfare: Equine</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Welfare: Equine</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vma.org/products/animal_welfare/welfar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oie.int/" TargetMode="External"/><Relationship Id="rId5" Type="http://schemas.openxmlformats.org/officeDocument/2006/relationships/hyperlink" Target="http://awic.nal.usda.gov/" TargetMode="External"/><Relationship Id="rId4" Type="http://schemas.openxmlformats.org/officeDocument/2006/relationships/hyperlink" Target="http://www.avma.org/issues/animal_welfare/euthanasia.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Animal Welfare</a:t>
            </a:r>
            <a:br>
              <a:rPr lang="en-US" dirty="0" smtClean="0"/>
            </a:br>
            <a:r>
              <a:rPr lang="en-US" sz="3100" dirty="0" smtClean="0"/>
              <a:t>During Animal Health Emergencies</a:t>
            </a:r>
            <a:endParaRPr lang="en-US" sz="3100" dirty="0"/>
          </a:p>
        </p:txBody>
      </p:sp>
      <p:sp>
        <p:nvSpPr>
          <p:cNvPr id="3" name="Subtitle 2"/>
          <p:cNvSpPr>
            <a:spLocks noGrp="1"/>
          </p:cNvSpPr>
          <p:nvPr>
            <p:ph type="subTitle" idx="1"/>
          </p:nvPr>
        </p:nvSpPr>
        <p:spPr/>
        <p:txBody>
          <a:bodyPr>
            <a:normAutofit/>
          </a:bodyPr>
          <a:lstStyle/>
          <a:p>
            <a:r>
              <a:rPr lang="en-US" i="1" dirty="0" smtClean="0"/>
              <a:t>Equine</a:t>
            </a:r>
          </a:p>
          <a:p>
            <a:endParaRPr lang="en-US" dirty="0"/>
          </a:p>
        </p:txBody>
      </p:sp>
    </p:spTree>
    <p:extLst>
      <p:ext uri="{BB962C8B-B14F-4D97-AF65-F5344CB8AC3E}">
        <p14:creationId xmlns:p14="http://schemas.microsoft.com/office/powerpoint/2010/main" val="1305053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endParaRPr lang="en-US" dirty="0" smtClean="0"/>
          </a:p>
          <a:p>
            <a:pPr lvl="1"/>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Animal Welfare: Equine</a:t>
            </a:r>
            <a:endParaRPr lang="en-US" dirty="0"/>
          </a:p>
        </p:txBody>
      </p:sp>
      <p:sp>
        <p:nvSpPr>
          <p:cNvPr id="7" name="Content Placeholder 2"/>
          <p:cNvSpPr txBox="1">
            <a:spLocks/>
          </p:cNvSpPr>
          <p:nvPr/>
        </p:nvSpPr>
        <p:spPr>
          <a:xfrm>
            <a:off x="457200" y="1752600"/>
            <a:ext cx="8382000" cy="4648200"/>
          </a:xfrm>
          <a:prstGeom prst="rect">
            <a:avLst/>
          </a:prstGeom>
        </p:spPr>
        <p:txBody>
          <a:bodyPr vert="horz" lIns="91440" tIns="45720" rIns="91440" bIns="45720" rtlCol="0">
            <a:normAutofit fontScale="92500" lnSpcReduction="10000"/>
          </a:bodyPr>
          <a:lstStyle>
            <a:lvl1pPr marL="341313" indent="-341313" algn="l" defTabSz="914400" rtl="0" eaLnBrk="1" latinLnBrk="0" hangingPunct="1">
              <a:spcBef>
                <a:spcPct val="20000"/>
              </a:spcBef>
              <a:buClr>
                <a:srgbClr val="F26336"/>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26336"/>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26336"/>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26336"/>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26336"/>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American Veterinary Medical Association </a:t>
            </a:r>
          </a:p>
          <a:p>
            <a:pPr lvl="1"/>
            <a:r>
              <a:rPr lang="en-US" sz="2000" dirty="0" smtClean="0"/>
              <a:t>The veterinarian’s role in animal welfare</a:t>
            </a:r>
          </a:p>
          <a:p>
            <a:pPr lvl="2">
              <a:buFont typeface="Wingdings" pitchFamily="2" charset="2"/>
              <a:buNone/>
            </a:pPr>
            <a:r>
              <a:rPr lang="en-US" sz="2000" dirty="0" smtClean="0">
                <a:hlinkClick r:id="rId3"/>
              </a:rPr>
              <a:t>www.avma.org/products/animal_welfare/welfare.pdf</a:t>
            </a:r>
            <a:endParaRPr lang="en-US" sz="2000" dirty="0" smtClean="0"/>
          </a:p>
          <a:p>
            <a:pPr lvl="1"/>
            <a:r>
              <a:rPr lang="en-US" sz="2000" dirty="0" smtClean="0"/>
              <a:t>AVMA Guidelines on Euthanasia</a:t>
            </a:r>
          </a:p>
          <a:p>
            <a:pPr lvl="2">
              <a:buFont typeface="Wingdings" pitchFamily="2" charset="2"/>
              <a:buNone/>
            </a:pPr>
            <a:r>
              <a:rPr lang="en-US" sz="2000" dirty="0" smtClean="0">
                <a:hlinkClick r:id="rId4"/>
              </a:rPr>
              <a:t>www.avma.org/issues/animal_welfare/euthanasia.pdf</a:t>
            </a:r>
            <a:endParaRPr lang="en-US" sz="2000" dirty="0" smtClean="0"/>
          </a:p>
          <a:p>
            <a:r>
              <a:rPr lang="en-US" sz="3000" dirty="0" smtClean="0"/>
              <a:t>USDA Animal Welfare Information Center </a:t>
            </a:r>
          </a:p>
          <a:p>
            <a:pPr lvl="1"/>
            <a:r>
              <a:rPr lang="en-US" sz="2000" dirty="0" smtClean="0">
                <a:hlinkClick r:id="rId5"/>
              </a:rPr>
              <a:t>http://awic.nal.usda.gov</a:t>
            </a:r>
            <a:endParaRPr lang="en-US" sz="2000" dirty="0" smtClean="0"/>
          </a:p>
          <a:p>
            <a:r>
              <a:rPr lang="en-US" sz="3000" dirty="0" smtClean="0"/>
              <a:t>OIE Animal Welfare Guidelines</a:t>
            </a:r>
          </a:p>
          <a:p>
            <a:pPr lvl="1"/>
            <a:r>
              <a:rPr lang="en-US" sz="2000" dirty="0" smtClean="0"/>
              <a:t>Terrestrial Animal Health Code</a:t>
            </a:r>
          </a:p>
          <a:p>
            <a:pPr lvl="2">
              <a:buFont typeface="Wingdings" pitchFamily="2" charset="2"/>
              <a:buNone/>
            </a:pPr>
            <a:r>
              <a:rPr lang="en-US" sz="2000" dirty="0" smtClean="0">
                <a:hlinkClick r:id="rId6"/>
              </a:rPr>
              <a:t>www.oie.int</a:t>
            </a:r>
            <a:endParaRPr lang="en-US" sz="2000" dirty="0" smtClean="0"/>
          </a:p>
          <a:p>
            <a:r>
              <a:rPr lang="en-US" sz="3000" dirty="0" smtClean="0"/>
              <a:t>American </a:t>
            </a:r>
            <a:r>
              <a:rPr lang="en-US" sz="3000" dirty="0"/>
              <a:t>College of Animal Welfare</a:t>
            </a:r>
          </a:p>
          <a:p>
            <a:pPr lvl="1"/>
            <a:r>
              <a:rPr lang="en-US" sz="2000" u="sng" dirty="0" smtClean="0">
                <a:solidFill>
                  <a:srgbClr val="F47D5A"/>
                </a:solidFill>
              </a:rPr>
              <a:t>www.acaw.org</a:t>
            </a:r>
            <a:endParaRPr lang="en-US" sz="2800"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Abbey Smith, BS; Glenda Dvorak, DVM, MPH, DACVPM</a:t>
            </a:r>
            <a:b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b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Reviewers: Katie Steneroden, DVM, MPH, PhD, DACVPM</a:t>
            </a: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Animal Welfare</a:t>
            </a:r>
            <a:endParaRPr lang="en-US" dirty="0"/>
          </a:p>
        </p:txBody>
      </p:sp>
      <p:sp>
        <p:nvSpPr>
          <p:cNvPr id="3" name="Content Placeholder 2"/>
          <p:cNvSpPr>
            <a:spLocks noGrp="1"/>
          </p:cNvSpPr>
          <p:nvPr>
            <p:ph idx="1"/>
          </p:nvPr>
        </p:nvSpPr>
        <p:spPr>
          <a:xfrm>
            <a:off x="457200" y="1600200"/>
            <a:ext cx="7162800" cy="4648200"/>
          </a:xfrm>
        </p:spPr>
        <p:txBody>
          <a:bodyPr>
            <a:normAutofit/>
          </a:bodyPr>
          <a:lstStyle/>
          <a:p>
            <a:r>
              <a:rPr lang="en-US" dirty="0"/>
              <a:t>Ethical responsibility</a:t>
            </a:r>
          </a:p>
          <a:p>
            <a:r>
              <a:rPr lang="en-US" dirty="0"/>
              <a:t>Ensuring animal </a:t>
            </a:r>
            <a:r>
              <a:rPr lang="en-US" dirty="0" smtClean="0"/>
              <a:t>well </a:t>
            </a:r>
            <a:r>
              <a:rPr lang="en-US" dirty="0"/>
              <a:t>being</a:t>
            </a:r>
          </a:p>
          <a:p>
            <a:pPr lvl="1"/>
            <a:r>
              <a:rPr lang="en-US" dirty="0"/>
              <a:t>Physical and mental</a:t>
            </a:r>
          </a:p>
          <a:p>
            <a:r>
              <a:rPr lang="en-US" dirty="0"/>
              <a:t>Consideration of </a:t>
            </a:r>
            <a:endParaRPr lang="en-US" dirty="0" smtClean="0"/>
          </a:p>
          <a:p>
            <a:pPr lvl="1"/>
            <a:r>
              <a:rPr lang="en-US" dirty="0" smtClean="0"/>
              <a:t>Health</a:t>
            </a:r>
            <a:endParaRPr lang="en-US" dirty="0"/>
          </a:p>
          <a:p>
            <a:pPr lvl="1"/>
            <a:r>
              <a:rPr lang="en-US" dirty="0"/>
              <a:t>Behavior</a:t>
            </a:r>
          </a:p>
          <a:p>
            <a:pPr lvl="1"/>
            <a:r>
              <a:rPr lang="en-US" dirty="0"/>
              <a:t>Biological </a:t>
            </a:r>
            <a:r>
              <a:rPr lang="en-US" dirty="0" smtClean="0"/>
              <a:t>function</a:t>
            </a:r>
          </a:p>
          <a:p>
            <a:r>
              <a:rPr lang="en-US" dirty="0" smtClean="0"/>
              <a:t>Continuously evaluate</a:t>
            </a:r>
            <a:endParaRPr lang="en-US" dirty="0"/>
          </a:p>
        </p:txBody>
      </p:sp>
      <p:sp>
        <p:nvSpPr>
          <p:cNvPr id="4" name="Date Placeholder 3"/>
          <p:cNvSpPr>
            <a:spLocks noGrp="1"/>
          </p:cNvSpPr>
          <p:nvPr>
            <p:ph type="dt" sz="half" idx="2"/>
          </p:nvPr>
        </p:nvSpPr>
        <p:spPr/>
        <p:txBody>
          <a:bodyPr/>
          <a:lstStyle/>
          <a:p>
            <a:r>
              <a:rPr lang="en-US" dirty="0"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Welfare: Equine</a:t>
            </a:r>
            <a:endParaRPr lang="en-US" dirty="0"/>
          </a:p>
        </p:txBody>
      </p:sp>
      <p:pic>
        <p:nvPicPr>
          <p:cNvPr id="1026" name="Picture 2" descr="H:\CFSPH\Communal Files\Photo Library\Equine_Horse photos\Horse Human USDA.jpg"/>
          <p:cNvPicPr>
            <a:picLocks noChangeAspect="1" noChangeArrowheads="1"/>
          </p:cNvPicPr>
          <p:nvPr/>
        </p:nvPicPr>
        <p:blipFill rotWithShape="1">
          <a:blip r:embed="rId3">
            <a:extLst>
              <a:ext uri="{28A0092B-C50C-407E-A947-70E740481C1C}">
                <a14:useLocalDpi xmlns:a14="http://schemas.microsoft.com/office/drawing/2010/main" val="0"/>
              </a:ext>
            </a:extLst>
          </a:blip>
          <a:srcRect l="4191" t="5117" r="6438" b="7453"/>
          <a:stretch/>
        </p:blipFill>
        <p:spPr bwMode="auto">
          <a:xfrm>
            <a:off x="5257800" y="3048000"/>
            <a:ext cx="3137339" cy="2065284"/>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915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Five Freedoms</a:t>
            </a:r>
          </a:p>
        </p:txBody>
      </p:sp>
      <p:sp>
        <p:nvSpPr>
          <p:cNvPr id="3" name="Content Placeholder 2"/>
          <p:cNvSpPr>
            <a:spLocks noGrp="1"/>
          </p:cNvSpPr>
          <p:nvPr>
            <p:ph idx="1"/>
          </p:nvPr>
        </p:nvSpPr>
        <p:spPr/>
        <p:txBody>
          <a:bodyPr/>
          <a:lstStyle/>
          <a:p>
            <a:r>
              <a:rPr lang="en-US" dirty="0"/>
              <a:t>Define ideal states of welfare</a:t>
            </a:r>
          </a:p>
          <a:p>
            <a:r>
              <a:rPr lang="en-US" dirty="0"/>
              <a:t>Framework for analysis of welfare</a:t>
            </a:r>
          </a:p>
          <a:p>
            <a:pPr lvl="1"/>
            <a:r>
              <a:rPr lang="en-US" dirty="0"/>
              <a:t>Freedom from hunger and thirst </a:t>
            </a:r>
          </a:p>
          <a:p>
            <a:pPr lvl="1"/>
            <a:r>
              <a:rPr lang="en-US" dirty="0"/>
              <a:t>Freedom from discomfort</a:t>
            </a:r>
          </a:p>
          <a:p>
            <a:pPr lvl="1"/>
            <a:r>
              <a:rPr lang="en-US" dirty="0"/>
              <a:t>Freedom from pain, </a:t>
            </a:r>
            <a:r>
              <a:rPr lang="en-US" dirty="0" smtClean="0"/>
              <a:t>injury, </a:t>
            </a:r>
            <a:r>
              <a:rPr lang="en-US" dirty="0"/>
              <a:t>and disease</a:t>
            </a:r>
          </a:p>
          <a:p>
            <a:pPr lvl="1"/>
            <a:r>
              <a:rPr lang="en-US" dirty="0"/>
              <a:t>Freedom to express normal behavior</a:t>
            </a:r>
          </a:p>
          <a:p>
            <a:pPr lvl="1"/>
            <a:r>
              <a:rPr lang="en-US" dirty="0"/>
              <a:t>Freedom from fear and </a:t>
            </a:r>
            <a:r>
              <a:rPr lang="en-US" dirty="0" smtClean="0"/>
              <a:t>distress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Welfare: Equine</a:t>
            </a:r>
            <a:endParaRPr lang="en-US" dirty="0"/>
          </a:p>
        </p:txBody>
      </p:sp>
    </p:spTree>
    <p:extLst>
      <p:ext uri="{BB962C8B-B14F-4D97-AF65-F5344CB8AC3E}">
        <p14:creationId xmlns:p14="http://schemas.microsoft.com/office/powerpoint/2010/main" val="2460397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Freedom from </a:t>
            </a:r>
            <a:br>
              <a:rPr lang="en-US" dirty="0" smtClean="0"/>
            </a:br>
            <a:r>
              <a:rPr lang="en-US" dirty="0" smtClean="0"/>
              <a:t>Hunger and Thirst</a:t>
            </a:r>
            <a:endParaRPr lang="en-US" dirty="0"/>
          </a:p>
        </p:txBody>
      </p:sp>
      <p:sp>
        <p:nvSpPr>
          <p:cNvPr id="3" name="Content Placeholder 2"/>
          <p:cNvSpPr>
            <a:spLocks noGrp="1"/>
          </p:cNvSpPr>
          <p:nvPr>
            <p:ph idx="1"/>
          </p:nvPr>
        </p:nvSpPr>
        <p:spPr/>
        <p:txBody>
          <a:bodyPr/>
          <a:lstStyle/>
          <a:p>
            <a:r>
              <a:rPr lang="en-US" altLang="en-US" dirty="0"/>
              <a:t>Water</a:t>
            </a:r>
          </a:p>
          <a:p>
            <a:pPr lvl="1"/>
            <a:r>
              <a:rPr lang="en-US" altLang="en-US" dirty="0"/>
              <a:t>5 gallons water/1000 pound animal</a:t>
            </a:r>
          </a:p>
          <a:p>
            <a:r>
              <a:rPr lang="en-US" altLang="en-US" dirty="0" smtClean="0"/>
              <a:t>Feed</a:t>
            </a:r>
            <a:endParaRPr lang="en-US" altLang="en-US" dirty="0"/>
          </a:p>
          <a:p>
            <a:pPr lvl="1"/>
            <a:r>
              <a:rPr lang="en-US" altLang="en-US" dirty="0"/>
              <a:t>1-2% of body weight</a:t>
            </a:r>
          </a:p>
          <a:p>
            <a:pPr lvl="1"/>
            <a:r>
              <a:rPr lang="en-US" altLang="en-US" dirty="0"/>
              <a:t>Hay or grass pastures</a:t>
            </a:r>
          </a:p>
          <a:p>
            <a:pPr lvl="2"/>
            <a:r>
              <a:rPr lang="en-US" altLang="en-US" dirty="0" smtClean="0"/>
              <a:t>10-20 </a:t>
            </a:r>
            <a:r>
              <a:rPr lang="en-US" altLang="en-US" dirty="0"/>
              <a:t>pounds hay/1000 pound animal</a:t>
            </a:r>
          </a:p>
          <a:p>
            <a:pPr lvl="1"/>
            <a:r>
              <a:rPr lang="en-US" altLang="en-US" dirty="0" smtClean="0"/>
              <a:t>Possibly grain </a:t>
            </a:r>
          </a:p>
          <a:p>
            <a:r>
              <a:rPr lang="en-US" altLang="en-US" dirty="0" smtClean="0"/>
              <a:t>Monitor </a:t>
            </a:r>
            <a:r>
              <a:rPr lang="en-US" altLang="en-US" dirty="0"/>
              <a:t>all feed and water </a:t>
            </a:r>
            <a:r>
              <a:rPr lang="en-US" altLang="en-US" dirty="0" smtClean="0"/>
              <a:t>intake</a:t>
            </a:r>
            <a:endParaRPr lang="en-US" alt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Welfare: Equine</a:t>
            </a:r>
            <a:endParaRPr lang="en-US" dirty="0"/>
          </a:p>
        </p:txBody>
      </p:sp>
    </p:spTree>
    <p:extLst>
      <p:ext uri="{BB962C8B-B14F-4D97-AF65-F5344CB8AC3E}">
        <p14:creationId xmlns:p14="http://schemas.microsoft.com/office/powerpoint/2010/main" val="84026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Freedom from </a:t>
            </a:r>
            <a:br>
              <a:rPr lang="en-US" dirty="0" smtClean="0"/>
            </a:br>
            <a:r>
              <a:rPr lang="en-US" dirty="0" smtClean="0"/>
              <a:t>Discomfort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Appropriately sized confinement space</a:t>
            </a:r>
          </a:p>
          <a:p>
            <a:pPr lvl="1"/>
            <a:r>
              <a:rPr lang="en-US" dirty="0" smtClean="0"/>
              <a:t>Stalls or outdoor pens</a:t>
            </a:r>
          </a:p>
          <a:p>
            <a:pPr lvl="1"/>
            <a:r>
              <a:rPr lang="en-US" dirty="0" smtClean="0"/>
              <a:t>Protection from elements</a:t>
            </a:r>
          </a:p>
          <a:p>
            <a:pPr lvl="1"/>
            <a:r>
              <a:rPr lang="en-US" dirty="0" smtClean="0"/>
              <a:t>Appropriate temperature </a:t>
            </a:r>
            <a:br>
              <a:rPr lang="en-US" dirty="0" smtClean="0"/>
            </a:br>
            <a:r>
              <a:rPr lang="en-US" dirty="0" smtClean="0"/>
              <a:t>for time of year</a:t>
            </a:r>
          </a:p>
          <a:p>
            <a:pPr lvl="1"/>
            <a:r>
              <a:rPr lang="en-US" dirty="0" smtClean="0"/>
              <a:t>Ventilation</a:t>
            </a:r>
            <a:endParaRPr lang="en-US" dirty="0"/>
          </a:p>
          <a:p>
            <a:r>
              <a:rPr lang="en-US" dirty="0" smtClean="0"/>
              <a:t>Bedding</a:t>
            </a:r>
          </a:p>
          <a:p>
            <a:pPr lvl="1"/>
            <a:r>
              <a:rPr lang="en-US" dirty="0" smtClean="0"/>
              <a:t>Saw dust</a:t>
            </a:r>
          </a:p>
          <a:p>
            <a:pPr lvl="1"/>
            <a:r>
              <a:rPr lang="en-US" dirty="0" smtClean="0"/>
              <a:t>Wood chips</a:t>
            </a:r>
          </a:p>
          <a:p>
            <a:pPr lvl="1"/>
            <a:r>
              <a:rPr lang="en-US" dirty="0" smtClean="0"/>
              <a:t>Straw</a:t>
            </a:r>
          </a:p>
          <a:p>
            <a:r>
              <a:rPr lang="en-US" dirty="0" smtClean="0"/>
              <a:t>Waste management</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Welfare: Equine</a:t>
            </a:r>
            <a:endParaRPr lang="en-US" dirty="0"/>
          </a:p>
        </p:txBody>
      </p:sp>
      <p:pic>
        <p:nvPicPr>
          <p:cNvPr id="4098" name="Picture 2" descr="H:\CFSPH\Communal Files\Photo Library\Equine_Horse photos\Daisy_Kid_DBW.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62" r="10460" b="3448"/>
          <a:stretch/>
        </p:blipFill>
        <p:spPr bwMode="auto">
          <a:xfrm>
            <a:off x="6248400" y="2209800"/>
            <a:ext cx="2480578" cy="28956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172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Freedom from </a:t>
            </a:r>
            <a:br>
              <a:rPr lang="en-US" dirty="0" smtClean="0"/>
            </a:br>
            <a:r>
              <a:rPr lang="en-US" dirty="0" smtClean="0"/>
              <a:t>Pain, Injury, Disease</a:t>
            </a:r>
            <a:endParaRPr lang="en-US" dirty="0"/>
          </a:p>
        </p:txBody>
      </p:sp>
      <p:sp>
        <p:nvSpPr>
          <p:cNvPr id="3" name="Content Placeholder 2"/>
          <p:cNvSpPr>
            <a:spLocks noGrp="1"/>
          </p:cNvSpPr>
          <p:nvPr>
            <p:ph idx="1"/>
          </p:nvPr>
        </p:nvSpPr>
        <p:spPr/>
        <p:txBody>
          <a:bodyPr>
            <a:normAutofit fontScale="92500" lnSpcReduction="10000"/>
          </a:bodyPr>
          <a:lstStyle/>
          <a:p>
            <a:pPr>
              <a:defRPr/>
            </a:pPr>
            <a:r>
              <a:rPr lang="en-US" dirty="0" smtClean="0"/>
              <a:t>Examine upon entry/exit</a:t>
            </a:r>
            <a:endParaRPr lang="en-US" dirty="0"/>
          </a:p>
          <a:p>
            <a:pPr lvl="1"/>
            <a:r>
              <a:rPr lang="en-US" dirty="0" smtClean="0"/>
              <a:t>Illness</a:t>
            </a:r>
          </a:p>
          <a:p>
            <a:pPr lvl="1"/>
            <a:r>
              <a:rPr lang="en-US" dirty="0" smtClean="0"/>
              <a:t>Injury</a:t>
            </a:r>
          </a:p>
          <a:p>
            <a:pPr lvl="1"/>
            <a:r>
              <a:rPr lang="en-US" dirty="0" smtClean="0"/>
              <a:t>Nutritional </a:t>
            </a:r>
            <a:r>
              <a:rPr lang="en-US" dirty="0"/>
              <a:t>well-being</a:t>
            </a:r>
          </a:p>
          <a:p>
            <a:r>
              <a:rPr lang="en-US" dirty="0"/>
              <a:t>Treat appropriately</a:t>
            </a:r>
          </a:p>
          <a:p>
            <a:pPr lvl="1"/>
            <a:r>
              <a:rPr lang="en-US" dirty="0" smtClean="0"/>
              <a:t>Medical, surgical</a:t>
            </a:r>
          </a:p>
          <a:p>
            <a:pPr lvl="1"/>
            <a:r>
              <a:rPr lang="en-US" dirty="0" smtClean="0"/>
              <a:t>Euthanasia</a:t>
            </a:r>
          </a:p>
          <a:p>
            <a:r>
              <a:rPr lang="en-US" dirty="0" smtClean="0"/>
              <a:t>Monitor</a:t>
            </a:r>
            <a:endParaRPr lang="en-US" dirty="0"/>
          </a:p>
          <a:p>
            <a:r>
              <a:rPr lang="en-US" dirty="0"/>
              <a:t>May have delay in showing signs</a:t>
            </a:r>
          </a:p>
          <a:p>
            <a:pPr lvl="1"/>
            <a:r>
              <a:rPr lang="en-US" dirty="0"/>
              <a:t>Stress analgesia</a:t>
            </a:r>
          </a:p>
          <a:p>
            <a:pPr lvl="1"/>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Welfare: Equine</a:t>
            </a:r>
            <a:endParaRPr lang="en-US" dirty="0"/>
          </a:p>
        </p:txBody>
      </p:sp>
      <p:pic>
        <p:nvPicPr>
          <p:cNvPr id="1026" name="Picture 2" descr="H:\CFSPH\Communal Files\Photo Library\Equine_Horse photos\Vet Examining Horses_JessicaKennicker\IMG_33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706"/>
          <a:stretch/>
        </p:blipFill>
        <p:spPr bwMode="auto">
          <a:xfrm>
            <a:off x="5356452" y="2362200"/>
            <a:ext cx="3330348" cy="25146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647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Freedom to </a:t>
            </a:r>
            <a:br>
              <a:rPr lang="en-US" dirty="0" smtClean="0"/>
            </a:br>
            <a:r>
              <a:rPr lang="en-US" dirty="0" smtClean="0"/>
              <a:t>Express Normal Behavior</a:t>
            </a:r>
            <a:endParaRPr lang="en-US" dirty="0"/>
          </a:p>
        </p:txBody>
      </p:sp>
      <p:sp>
        <p:nvSpPr>
          <p:cNvPr id="3" name="Content Placeholder 2"/>
          <p:cNvSpPr>
            <a:spLocks noGrp="1"/>
          </p:cNvSpPr>
          <p:nvPr>
            <p:ph idx="1"/>
          </p:nvPr>
        </p:nvSpPr>
        <p:spPr>
          <a:xfrm>
            <a:off x="457200" y="1600200"/>
            <a:ext cx="4940043" cy="4648200"/>
          </a:xfrm>
        </p:spPr>
        <p:txBody>
          <a:bodyPr>
            <a:normAutofit lnSpcReduction="10000"/>
          </a:bodyPr>
          <a:lstStyle/>
          <a:p>
            <a:r>
              <a:rPr lang="en-US" dirty="0"/>
              <a:t>Herd animals</a:t>
            </a:r>
          </a:p>
          <a:p>
            <a:pPr lvl="1"/>
            <a:r>
              <a:rPr lang="en-US" dirty="0" smtClean="0"/>
              <a:t>Social nature</a:t>
            </a:r>
          </a:p>
          <a:p>
            <a:pPr lvl="1"/>
            <a:r>
              <a:rPr lang="en-US" dirty="0" smtClean="0"/>
              <a:t>Stressed if separated from herd mates</a:t>
            </a:r>
          </a:p>
          <a:p>
            <a:r>
              <a:rPr lang="en-US" dirty="0" smtClean="0"/>
              <a:t>Separate </a:t>
            </a:r>
            <a:r>
              <a:rPr lang="en-US" dirty="0"/>
              <a:t>animals based on</a:t>
            </a:r>
          </a:p>
          <a:p>
            <a:pPr lvl="1"/>
            <a:r>
              <a:rPr lang="en-US" sz="2600" dirty="0"/>
              <a:t>Farm of </a:t>
            </a:r>
            <a:r>
              <a:rPr lang="en-US" sz="2600" dirty="0" smtClean="0"/>
              <a:t>origin</a:t>
            </a:r>
          </a:p>
          <a:p>
            <a:pPr lvl="1"/>
            <a:r>
              <a:rPr lang="en-US" sz="2600" dirty="0" smtClean="0"/>
              <a:t>Gender </a:t>
            </a:r>
            <a:endParaRPr lang="en-US" sz="2600" dirty="0"/>
          </a:p>
          <a:p>
            <a:pPr lvl="1"/>
            <a:r>
              <a:rPr lang="en-US" sz="2600" dirty="0"/>
              <a:t>Pregnant </a:t>
            </a:r>
            <a:r>
              <a:rPr lang="en-US" sz="2600" dirty="0" smtClean="0"/>
              <a:t>mares, mare </a:t>
            </a:r>
            <a:r>
              <a:rPr lang="en-US" sz="2600" dirty="0"/>
              <a:t>and </a:t>
            </a:r>
            <a:r>
              <a:rPr lang="en-US" sz="2600" dirty="0" smtClean="0"/>
              <a:t>foals</a:t>
            </a:r>
            <a:endParaRPr lang="en-US" sz="2600"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Welfare: Equine</a:t>
            </a:r>
            <a:endParaRPr lang="en-US" dirty="0"/>
          </a:p>
        </p:txBody>
      </p:sp>
      <p:pic>
        <p:nvPicPr>
          <p:cNvPr id="6" name="Picture 2" descr="H:\CFSPH\Communal Files\Photo Library\Equine_Horse photos\IMG_299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27" t="8492" b="8750"/>
          <a:stretch/>
        </p:blipFill>
        <p:spPr bwMode="auto">
          <a:xfrm>
            <a:off x="5397243" y="1676400"/>
            <a:ext cx="3289557" cy="2012731"/>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7" name="Picture 2" descr="H:\CFSPH\Communal Files\Photo Library\Equine_Horse photos\Horses Mt Hope Ohio_DB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243" y="3886200"/>
            <a:ext cx="3289557" cy="2467168"/>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950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Freedom from </a:t>
            </a:r>
            <a:br>
              <a:rPr lang="en-US" dirty="0" smtClean="0"/>
            </a:br>
            <a:r>
              <a:rPr lang="en-US" dirty="0" smtClean="0"/>
              <a:t>Fear and Distress</a:t>
            </a:r>
            <a:endParaRPr lang="en-US" dirty="0"/>
          </a:p>
        </p:txBody>
      </p:sp>
      <p:sp>
        <p:nvSpPr>
          <p:cNvPr id="3" name="Content Placeholder 2"/>
          <p:cNvSpPr>
            <a:spLocks noGrp="1"/>
          </p:cNvSpPr>
          <p:nvPr>
            <p:ph idx="1"/>
          </p:nvPr>
        </p:nvSpPr>
        <p:spPr/>
        <p:txBody>
          <a:bodyPr>
            <a:normAutofit/>
          </a:bodyPr>
          <a:lstStyle/>
          <a:p>
            <a:r>
              <a:rPr lang="en-US" altLang="en-US" dirty="0"/>
              <a:t>Elevated stress</a:t>
            </a:r>
          </a:p>
          <a:p>
            <a:r>
              <a:rPr lang="en-US" altLang="en-US" dirty="0"/>
              <a:t>Stressed animals </a:t>
            </a:r>
            <a:br>
              <a:rPr lang="en-US" altLang="en-US" dirty="0"/>
            </a:br>
            <a:r>
              <a:rPr lang="en-US" altLang="en-US" dirty="0"/>
              <a:t>are unpredictable</a:t>
            </a:r>
          </a:p>
          <a:p>
            <a:r>
              <a:rPr lang="en-US" altLang="en-US" dirty="0" smtClean="0"/>
              <a:t>Experienced </a:t>
            </a:r>
            <a:br>
              <a:rPr lang="en-US" altLang="en-US" dirty="0" smtClean="0"/>
            </a:br>
            <a:r>
              <a:rPr lang="en-US" altLang="en-US" dirty="0" smtClean="0"/>
              <a:t>handlers</a:t>
            </a:r>
            <a:endParaRPr lang="en-US" altLang="en-US" dirty="0"/>
          </a:p>
          <a:p>
            <a:r>
              <a:rPr lang="en-US" dirty="0" smtClean="0"/>
              <a:t>Safe </a:t>
            </a:r>
            <a:r>
              <a:rPr lang="en-US" dirty="0"/>
              <a:t>transport </a:t>
            </a:r>
          </a:p>
          <a:p>
            <a:pPr lvl="1"/>
            <a:r>
              <a:rPr lang="en-US" dirty="0"/>
              <a:t>Avoid overcrowding</a:t>
            </a:r>
          </a:p>
          <a:p>
            <a:pPr lvl="1"/>
            <a:r>
              <a:rPr lang="en-US" dirty="0"/>
              <a:t>Familiar groups</a:t>
            </a:r>
          </a:p>
          <a:p>
            <a:endParaRPr lang="en-US" altLang="en-US" dirty="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Welfare: Equine</a:t>
            </a:r>
            <a:endParaRPr lang="en-US" dirty="0"/>
          </a:p>
        </p:txBody>
      </p:sp>
      <p:pic>
        <p:nvPicPr>
          <p:cNvPr id="6" name="Picture 2" descr="File:Horse trail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515" y="2362200"/>
            <a:ext cx="3549041" cy="25908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749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Responders:</a:t>
            </a:r>
            <a:br>
              <a:rPr lang="en-US" dirty="0" smtClean="0"/>
            </a:br>
            <a:r>
              <a:rPr lang="en-US" sz="3800" dirty="0" smtClean="0"/>
              <a:t>Mental Health and Animals</a:t>
            </a:r>
            <a:endParaRPr lang="en-US" sz="3800" dirty="0"/>
          </a:p>
        </p:txBody>
      </p:sp>
      <p:sp>
        <p:nvSpPr>
          <p:cNvPr id="3" name="Content Placeholder 2"/>
          <p:cNvSpPr>
            <a:spLocks noGrp="1"/>
          </p:cNvSpPr>
          <p:nvPr>
            <p:ph idx="1"/>
          </p:nvPr>
        </p:nvSpPr>
        <p:spPr/>
        <p:txBody>
          <a:bodyPr>
            <a:normAutofit/>
          </a:bodyPr>
          <a:lstStyle/>
          <a:p>
            <a:r>
              <a:rPr lang="en-US" dirty="0" smtClean="0"/>
              <a:t>Response stress can affect mental health of responders</a:t>
            </a:r>
          </a:p>
          <a:p>
            <a:r>
              <a:rPr lang="en-US" dirty="0" smtClean="0"/>
              <a:t>May affect animals welfare</a:t>
            </a:r>
          </a:p>
          <a:p>
            <a:pPr lvl="1"/>
            <a:r>
              <a:rPr lang="en-US" dirty="0" smtClean="0"/>
              <a:t>Responder apathy</a:t>
            </a:r>
          </a:p>
          <a:p>
            <a:pPr lvl="1"/>
            <a:r>
              <a:rPr lang="en-US" dirty="0" smtClean="0"/>
              <a:t>Responder fatigue</a:t>
            </a:r>
          </a:p>
          <a:p>
            <a:pPr lvl="1"/>
            <a:r>
              <a:rPr lang="en-US" dirty="0" smtClean="0"/>
              <a:t>Uncompleted tasks</a:t>
            </a:r>
          </a:p>
          <a:p>
            <a:pPr lvl="1"/>
            <a:r>
              <a:rPr lang="en-US" dirty="0" smtClean="0"/>
              <a:t>Carelessness of tasks</a:t>
            </a:r>
          </a:p>
          <a:p>
            <a:pPr lvl="1"/>
            <a:r>
              <a:rPr lang="en-US" dirty="0" smtClean="0"/>
              <a:t>Forgetting overall welfare needs</a:t>
            </a:r>
          </a:p>
          <a:p>
            <a:pPr lvl="2"/>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Welfare: Equine</a:t>
            </a:r>
            <a:endParaRPr lang="en-US" dirty="0"/>
          </a:p>
        </p:txBody>
      </p:sp>
      <p:pic>
        <p:nvPicPr>
          <p:cNvPr id="6" name="Picture 2" descr="H:\CFSPH\Communal Files\Photo Library\Equine_Horse photos\Vet Examining Horses_JessicaKennicker\IMG_336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112" r="7414" b="11336"/>
          <a:stretch/>
        </p:blipFill>
        <p:spPr bwMode="auto">
          <a:xfrm>
            <a:off x="5638800" y="3276600"/>
            <a:ext cx="3200400" cy="2016107"/>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390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10604</TotalTime>
  <Words>1649</Words>
  <Application>Microsoft Office PowerPoint</Application>
  <PresentationFormat>On-screen Show (4:3)</PresentationFormat>
  <Paragraphs>132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Just In Time 2014</vt:lpstr>
      <vt:lpstr>Animal Welfare During Animal Health Emergencies</vt:lpstr>
      <vt:lpstr>Animal Welfare</vt:lpstr>
      <vt:lpstr>The Five Freedoms</vt:lpstr>
      <vt:lpstr>Freedom from  Hunger and Thirst</vt:lpstr>
      <vt:lpstr>Freedom from  Discomfort</vt:lpstr>
      <vt:lpstr>Freedom from  Pain, Injury, Disease</vt:lpstr>
      <vt:lpstr>Freedom to  Express Normal Behavior</vt:lpstr>
      <vt:lpstr>Freedom from  Fear and Distress</vt:lpstr>
      <vt:lpstr>Responders: Mental Health and Animals</vt:lpstr>
      <vt:lpstr>Resources</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Welfare: Equine</dc:title>
  <dc:subject>Just In Time Training Resources</dc:subject>
  <dc:creator>Glenda Dvorak, DVM, MPH, DACVPM</dc:creator>
  <dc:description>Developed June 2010
Reviewed by: JPMogan, DVM, L Cole, DVM,</dc:description>
  <cp:lastModifiedBy>Glenda Dvorak</cp:lastModifiedBy>
  <cp:revision>494</cp:revision>
  <cp:lastPrinted>2012-06-08T20:48:48Z</cp:lastPrinted>
  <dcterms:created xsi:type="dcterms:W3CDTF">2010-02-26T02:19:00Z</dcterms:created>
  <dcterms:modified xsi:type="dcterms:W3CDTF">2014-07-07T21:31:49Z</dcterms:modified>
  <cp:category>MSP Just-In-Time Training</cp:category>
</cp:coreProperties>
</file>